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  <p:sldMasterId id="2147483734" r:id="rId5"/>
    <p:sldMasterId id="2147483648" r:id="rId6"/>
    <p:sldMasterId id="2147483660" r:id="rId7"/>
  </p:sldMasterIdLst>
  <p:notesMasterIdLst>
    <p:notesMasterId r:id="rId40"/>
  </p:notesMasterIdLst>
  <p:sldIdLst>
    <p:sldId id="257" r:id="rId8"/>
    <p:sldId id="287" r:id="rId9"/>
    <p:sldId id="923" r:id="rId10"/>
    <p:sldId id="258" r:id="rId11"/>
    <p:sldId id="263" r:id="rId12"/>
    <p:sldId id="288" r:id="rId13"/>
    <p:sldId id="259" r:id="rId14"/>
    <p:sldId id="294" r:id="rId15"/>
    <p:sldId id="265" r:id="rId16"/>
    <p:sldId id="272" r:id="rId17"/>
    <p:sldId id="271" r:id="rId18"/>
    <p:sldId id="283" r:id="rId19"/>
    <p:sldId id="922" r:id="rId20"/>
    <p:sldId id="261" r:id="rId21"/>
    <p:sldId id="260" r:id="rId22"/>
    <p:sldId id="262" r:id="rId23"/>
    <p:sldId id="290" r:id="rId24"/>
    <p:sldId id="273" r:id="rId25"/>
    <p:sldId id="266" r:id="rId26"/>
    <p:sldId id="285" r:id="rId27"/>
    <p:sldId id="281" r:id="rId28"/>
    <p:sldId id="276" r:id="rId29"/>
    <p:sldId id="282" r:id="rId30"/>
    <p:sldId id="278" r:id="rId31"/>
    <p:sldId id="275" r:id="rId32"/>
    <p:sldId id="279" r:id="rId33"/>
    <p:sldId id="274" r:id="rId34"/>
    <p:sldId id="289" r:id="rId35"/>
    <p:sldId id="924" r:id="rId36"/>
    <p:sldId id="291" r:id="rId37"/>
    <p:sldId id="292" r:id="rId38"/>
    <p:sldId id="28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45.svg"/><Relationship Id="rId4" Type="http://schemas.openxmlformats.org/officeDocument/2006/relationships/image" Target="../media/image8.svg"/><Relationship Id="rId9" Type="http://schemas.openxmlformats.org/officeDocument/2006/relationships/image" Target="../media/image44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8.png"/><Relationship Id="rId7" Type="http://schemas.openxmlformats.org/officeDocument/2006/relationships/image" Target="../media/image42.png"/><Relationship Id="rId12" Type="http://schemas.openxmlformats.org/officeDocument/2006/relationships/image" Target="../media/image8.sv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12.sv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51.svg"/><Relationship Id="rId4" Type="http://schemas.openxmlformats.org/officeDocument/2006/relationships/image" Target="../media/image49.svg"/><Relationship Id="rId9" Type="http://schemas.openxmlformats.org/officeDocument/2006/relationships/image" Target="../media/image5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45.svg"/><Relationship Id="rId4" Type="http://schemas.openxmlformats.org/officeDocument/2006/relationships/image" Target="../media/image8.svg"/><Relationship Id="rId9" Type="http://schemas.openxmlformats.org/officeDocument/2006/relationships/image" Target="../media/image4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8.png"/><Relationship Id="rId7" Type="http://schemas.openxmlformats.org/officeDocument/2006/relationships/image" Target="../media/image42.png"/><Relationship Id="rId12" Type="http://schemas.openxmlformats.org/officeDocument/2006/relationships/image" Target="../media/image8.sv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12.sv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51.svg"/><Relationship Id="rId4" Type="http://schemas.openxmlformats.org/officeDocument/2006/relationships/image" Target="../media/image49.svg"/><Relationship Id="rId9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A8057-25BC-4543-9172-C97A2B98B5C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42EF9A-35E9-41B3-9DBB-A69F37C1E7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 is a </a:t>
          </a:r>
          <a:r>
            <a:rPr lang="en-US" b="1"/>
            <a:t>guiding</a:t>
          </a:r>
          <a:r>
            <a:rPr lang="en-US"/>
            <a:t> style of communication, that sits between </a:t>
          </a:r>
          <a:r>
            <a:rPr lang="en-US" b="1"/>
            <a:t>following</a:t>
          </a:r>
          <a:r>
            <a:rPr lang="en-US"/>
            <a:t> (good listening) and </a:t>
          </a:r>
          <a:r>
            <a:rPr lang="en-US" b="1"/>
            <a:t>directing</a:t>
          </a:r>
          <a:r>
            <a:rPr lang="en-US"/>
            <a:t> (giving information and advice).</a:t>
          </a:r>
        </a:p>
      </dgm:t>
    </dgm:pt>
    <dgm:pt modelId="{8C2DF253-770C-49B7-839B-48C07C6624C0}" type="parTrans" cxnId="{8203694F-DB6F-47F2-8856-A88DDD29CE56}">
      <dgm:prSet/>
      <dgm:spPr/>
      <dgm:t>
        <a:bodyPr/>
        <a:lstStyle/>
        <a:p>
          <a:endParaRPr lang="en-US"/>
        </a:p>
      </dgm:t>
    </dgm:pt>
    <dgm:pt modelId="{1DA5CE28-BFC4-4663-BE48-81D3C519ED20}" type="sibTrans" cxnId="{8203694F-DB6F-47F2-8856-A88DDD29CE56}">
      <dgm:prSet/>
      <dgm:spPr/>
      <dgm:t>
        <a:bodyPr/>
        <a:lstStyle/>
        <a:p>
          <a:endParaRPr lang="en-US"/>
        </a:p>
      </dgm:t>
    </dgm:pt>
    <dgm:pt modelId="{4CAAB07B-B2C9-4259-A9D5-A13C17F499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 is designed to </a:t>
          </a:r>
          <a:r>
            <a:rPr lang="en-US" b="1"/>
            <a:t>empower</a:t>
          </a:r>
          <a:r>
            <a:rPr lang="en-US"/>
            <a:t> people to change by drawing out their own meaning, importance and capacity for change.</a:t>
          </a:r>
        </a:p>
      </dgm:t>
    </dgm:pt>
    <dgm:pt modelId="{FDC0115A-5FF2-4E81-87C3-E79F4C700E70}" type="parTrans" cxnId="{9EB1B440-DD81-434D-9301-6DF0CE989F11}">
      <dgm:prSet/>
      <dgm:spPr/>
      <dgm:t>
        <a:bodyPr/>
        <a:lstStyle/>
        <a:p>
          <a:endParaRPr lang="en-US"/>
        </a:p>
      </dgm:t>
    </dgm:pt>
    <dgm:pt modelId="{9D7F047F-9057-41C0-9B1B-6D5AE489B663}" type="sibTrans" cxnId="{9EB1B440-DD81-434D-9301-6DF0CE989F11}">
      <dgm:prSet/>
      <dgm:spPr/>
      <dgm:t>
        <a:bodyPr/>
        <a:lstStyle/>
        <a:p>
          <a:endParaRPr lang="en-US"/>
        </a:p>
      </dgm:t>
    </dgm:pt>
    <dgm:pt modelId="{B8B665A7-6DE7-4190-BA42-E2CCCE063C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 is based on a </a:t>
          </a:r>
          <a:r>
            <a:rPr lang="en-US" b="1"/>
            <a:t>respectful</a:t>
          </a:r>
          <a:r>
            <a:rPr lang="en-US"/>
            <a:t> and </a:t>
          </a:r>
          <a:r>
            <a:rPr lang="en-US" b="1"/>
            <a:t>curious</a:t>
          </a:r>
          <a:r>
            <a:rPr lang="en-US"/>
            <a:t> way of being with people that facilitates the natural process of change</a:t>
          </a:r>
          <a:r>
            <a:rPr lang="en-US">
              <a:latin typeface="Calibri"/>
            </a:rPr>
            <a:t>.</a:t>
          </a:r>
          <a:endParaRPr lang="en-US"/>
        </a:p>
      </dgm:t>
    </dgm:pt>
    <dgm:pt modelId="{10B60B77-3F3D-4710-A8A7-B9D44F3CCDB9}" type="parTrans" cxnId="{B3CBE9C6-B0D8-41FD-8D75-EB0D2787CFD2}">
      <dgm:prSet/>
      <dgm:spPr/>
      <dgm:t>
        <a:bodyPr/>
        <a:lstStyle/>
        <a:p>
          <a:endParaRPr lang="en-US"/>
        </a:p>
      </dgm:t>
    </dgm:pt>
    <dgm:pt modelId="{CD0D61B0-8F24-4F04-A192-835E114FDE2D}" type="sibTrans" cxnId="{B3CBE9C6-B0D8-41FD-8D75-EB0D2787CFD2}">
      <dgm:prSet/>
      <dgm:spPr/>
      <dgm:t>
        <a:bodyPr/>
        <a:lstStyle/>
        <a:p>
          <a:endParaRPr lang="en-US"/>
        </a:p>
      </dgm:t>
    </dgm:pt>
    <dgm:pt modelId="{07698F51-9651-44CE-A589-CA6318C3C68F}" type="pres">
      <dgm:prSet presAssocID="{D37A8057-25BC-4543-9172-C97A2B98B5CB}" presName="root" presStyleCnt="0">
        <dgm:presLayoutVars>
          <dgm:dir/>
          <dgm:resizeHandles val="exact"/>
        </dgm:presLayoutVars>
      </dgm:prSet>
      <dgm:spPr/>
    </dgm:pt>
    <dgm:pt modelId="{098474D8-ACC0-41B3-96B4-D5B18DE226E8}" type="pres">
      <dgm:prSet presAssocID="{8342EF9A-35E9-41B3-9DBB-A69F37C1E7CD}" presName="compNode" presStyleCnt="0"/>
      <dgm:spPr/>
    </dgm:pt>
    <dgm:pt modelId="{BB5C48B6-9441-4018-9398-A6D73A6376AC}" type="pres">
      <dgm:prSet presAssocID="{8342EF9A-35E9-41B3-9DBB-A69F37C1E7CD}" presName="bgRect" presStyleLbl="bgShp" presStyleIdx="0" presStyleCnt="3"/>
      <dgm:spPr/>
    </dgm:pt>
    <dgm:pt modelId="{A7B1065D-A576-4EDD-B5E7-7516774D1FA8}" type="pres">
      <dgm:prSet presAssocID="{8342EF9A-35E9-41B3-9DBB-A69F37C1E7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B6EB60B-A67A-4AB3-8240-48B01B28F818}" type="pres">
      <dgm:prSet presAssocID="{8342EF9A-35E9-41B3-9DBB-A69F37C1E7CD}" presName="spaceRect" presStyleCnt="0"/>
      <dgm:spPr/>
    </dgm:pt>
    <dgm:pt modelId="{CEDCC637-3B81-4AEB-AC6D-11EC99DDDC33}" type="pres">
      <dgm:prSet presAssocID="{8342EF9A-35E9-41B3-9DBB-A69F37C1E7CD}" presName="parTx" presStyleLbl="revTx" presStyleIdx="0" presStyleCnt="3">
        <dgm:presLayoutVars>
          <dgm:chMax val="0"/>
          <dgm:chPref val="0"/>
        </dgm:presLayoutVars>
      </dgm:prSet>
      <dgm:spPr/>
    </dgm:pt>
    <dgm:pt modelId="{C04C34BA-BB74-48E1-9859-628070A675D5}" type="pres">
      <dgm:prSet presAssocID="{1DA5CE28-BFC4-4663-BE48-81D3C519ED20}" presName="sibTrans" presStyleCnt="0"/>
      <dgm:spPr/>
    </dgm:pt>
    <dgm:pt modelId="{01FF2F9B-3049-4F57-AA91-F47F83233388}" type="pres">
      <dgm:prSet presAssocID="{4CAAB07B-B2C9-4259-A9D5-A13C17F49957}" presName="compNode" presStyleCnt="0"/>
      <dgm:spPr/>
    </dgm:pt>
    <dgm:pt modelId="{E5B9CECF-75EC-4ACD-BCEF-5F2494E21C75}" type="pres">
      <dgm:prSet presAssocID="{4CAAB07B-B2C9-4259-A9D5-A13C17F49957}" presName="bgRect" presStyleLbl="bgShp" presStyleIdx="1" presStyleCnt="3"/>
      <dgm:spPr/>
    </dgm:pt>
    <dgm:pt modelId="{474F03A0-A4E1-4FC6-8C40-980C76165249}" type="pres">
      <dgm:prSet presAssocID="{4CAAB07B-B2C9-4259-A9D5-A13C17F499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3EEFF35-1F9B-40FF-9905-163D5EF2B6E3}" type="pres">
      <dgm:prSet presAssocID="{4CAAB07B-B2C9-4259-A9D5-A13C17F49957}" presName="spaceRect" presStyleCnt="0"/>
      <dgm:spPr/>
    </dgm:pt>
    <dgm:pt modelId="{DD0C9B87-53DA-443F-8C7C-AF05DFB5C2B0}" type="pres">
      <dgm:prSet presAssocID="{4CAAB07B-B2C9-4259-A9D5-A13C17F49957}" presName="parTx" presStyleLbl="revTx" presStyleIdx="1" presStyleCnt="3">
        <dgm:presLayoutVars>
          <dgm:chMax val="0"/>
          <dgm:chPref val="0"/>
        </dgm:presLayoutVars>
      </dgm:prSet>
      <dgm:spPr/>
    </dgm:pt>
    <dgm:pt modelId="{4355F8F2-8AA2-4145-8395-EE5B549919A9}" type="pres">
      <dgm:prSet presAssocID="{9D7F047F-9057-41C0-9B1B-6D5AE489B663}" presName="sibTrans" presStyleCnt="0"/>
      <dgm:spPr/>
    </dgm:pt>
    <dgm:pt modelId="{B44E4578-E865-45AD-9250-E14437FF28B2}" type="pres">
      <dgm:prSet presAssocID="{B8B665A7-6DE7-4190-BA42-E2CCCE063C06}" presName="compNode" presStyleCnt="0"/>
      <dgm:spPr/>
    </dgm:pt>
    <dgm:pt modelId="{61D65FC1-4EA7-45DF-927C-60FA5BD0F529}" type="pres">
      <dgm:prSet presAssocID="{B8B665A7-6DE7-4190-BA42-E2CCCE063C06}" presName="bgRect" presStyleLbl="bgShp" presStyleIdx="2" presStyleCnt="3"/>
      <dgm:spPr/>
    </dgm:pt>
    <dgm:pt modelId="{3B070505-FFE8-4FAA-A712-C8F60ABEE461}" type="pres">
      <dgm:prSet presAssocID="{B8B665A7-6DE7-4190-BA42-E2CCCE063C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8493A97-10B0-4421-AC9F-9D5C723786A6}" type="pres">
      <dgm:prSet presAssocID="{B8B665A7-6DE7-4190-BA42-E2CCCE063C06}" presName="spaceRect" presStyleCnt="0"/>
      <dgm:spPr/>
    </dgm:pt>
    <dgm:pt modelId="{32F76A55-B97B-4A8E-93B8-D1551D5BC0A6}" type="pres">
      <dgm:prSet presAssocID="{B8B665A7-6DE7-4190-BA42-E2CCCE063C0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EB1B440-DD81-434D-9301-6DF0CE989F11}" srcId="{D37A8057-25BC-4543-9172-C97A2B98B5CB}" destId="{4CAAB07B-B2C9-4259-A9D5-A13C17F49957}" srcOrd="1" destOrd="0" parTransId="{FDC0115A-5FF2-4E81-87C3-E79F4C700E70}" sibTransId="{9D7F047F-9057-41C0-9B1B-6D5AE489B663}"/>
    <dgm:cxn modelId="{6F136760-98C1-4799-8608-921087070A71}" type="presOf" srcId="{8342EF9A-35E9-41B3-9DBB-A69F37C1E7CD}" destId="{CEDCC637-3B81-4AEB-AC6D-11EC99DDDC33}" srcOrd="0" destOrd="0" presId="urn:microsoft.com/office/officeart/2018/2/layout/IconVerticalSolidList"/>
    <dgm:cxn modelId="{697C916D-B257-4507-9ED2-13CF579937D1}" type="presOf" srcId="{D37A8057-25BC-4543-9172-C97A2B98B5CB}" destId="{07698F51-9651-44CE-A589-CA6318C3C68F}" srcOrd="0" destOrd="0" presId="urn:microsoft.com/office/officeart/2018/2/layout/IconVerticalSolidList"/>
    <dgm:cxn modelId="{8203694F-DB6F-47F2-8856-A88DDD29CE56}" srcId="{D37A8057-25BC-4543-9172-C97A2B98B5CB}" destId="{8342EF9A-35E9-41B3-9DBB-A69F37C1E7CD}" srcOrd="0" destOrd="0" parTransId="{8C2DF253-770C-49B7-839B-48C07C6624C0}" sibTransId="{1DA5CE28-BFC4-4663-BE48-81D3C519ED20}"/>
    <dgm:cxn modelId="{84DD6A57-C8A0-4E6D-852C-9967D7C82A2A}" type="presOf" srcId="{B8B665A7-6DE7-4190-BA42-E2CCCE063C06}" destId="{32F76A55-B97B-4A8E-93B8-D1551D5BC0A6}" srcOrd="0" destOrd="0" presId="urn:microsoft.com/office/officeart/2018/2/layout/IconVerticalSolidList"/>
    <dgm:cxn modelId="{2F7D5481-30FB-4E49-AB44-008024773FEF}" type="presOf" srcId="{4CAAB07B-B2C9-4259-A9D5-A13C17F49957}" destId="{DD0C9B87-53DA-443F-8C7C-AF05DFB5C2B0}" srcOrd="0" destOrd="0" presId="urn:microsoft.com/office/officeart/2018/2/layout/IconVerticalSolidList"/>
    <dgm:cxn modelId="{B3CBE9C6-B0D8-41FD-8D75-EB0D2787CFD2}" srcId="{D37A8057-25BC-4543-9172-C97A2B98B5CB}" destId="{B8B665A7-6DE7-4190-BA42-E2CCCE063C06}" srcOrd="2" destOrd="0" parTransId="{10B60B77-3F3D-4710-A8A7-B9D44F3CCDB9}" sibTransId="{CD0D61B0-8F24-4F04-A192-835E114FDE2D}"/>
    <dgm:cxn modelId="{916B2A87-F738-4483-8609-E032F9D32B93}" type="presParOf" srcId="{07698F51-9651-44CE-A589-CA6318C3C68F}" destId="{098474D8-ACC0-41B3-96B4-D5B18DE226E8}" srcOrd="0" destOrd="0" presId="urn:microsoft.com/office/officeart/2018/2/layout/IconVerticalSolidList"/>
    <dgm:cxn modelId="{ED3324F2-DB60-4A49-B243-FAC0EF116444}" type="presParOf" srcId="{098474D8-ACC0-41B3-96B4-D5B18DE226E8}" destId="{BB5C48B6-9441-4018-9398-A6D73A6376AC}" srcOrd="0" destOrd="0" presId="urn:microsoft.com/office/officeart/2018/2/layout/IconVerticalSolidList"/>
    <dgm:cxn modelId="{0CFA4506-3196-45B4-9841-CD02259245C1}" type="presParOf" srcId="{098474D8-ACC0-41B3-96B4-D5B18DE226E8}" destId="{A7B1065D-A576-4EDD-B5E7-7516774D1FA8}" srcOrd="1" destOrd="0" presId="urn:microsoft.com/office/officeart/2018/2/layout/IconVerticalSolidList"/>
    <dgm:cxn modelId="{C4A05F00-E188-4D9B-B607-B5916D25C27F}" type="presParOf" srcId="{098474D8-ACC0-41B3-96B4-D5B18DE226E8}" destId="{0B6EB60B-A67A-4AB3-8240-48B01B28F818}" srcOrd="2" destOrd="0" presId="urn:microsoft.com/office/officeart/2018/2/layout/IconVerticalSolidList"/>
    <dgm:cxn modelId="{C6EDF96F-31A1-4E50-ADD7-47B5F92AEE57}" type="presParOf" srcId="{098474D8-ACC0-41B3-96B4-D5B18DE226E8}" destId="{CEDCC637-3B81-4AEB-AC6D-11EC99DDDC33}" srcOrd="3" destOrd="0" presId="urn:microsoft.com/office/officeart/2018/2/layout/IconVerticalSolidList"/>
    <dgm:cxn modelId="{D3396AA4-2575-4844-BB4E-8284D4538413}" type="presParOf" srcId="{07698F51-9651-44CE-A589-CA6318C3C68F}" destId="{C04C34BA-BB74-48E1-9859-628070A675D5}" srcOrd="1" destOrd="0" presId="urn:microsoft.com/office/officeart/2018/2/layout/IconVerticalSolidList"/>
    <dgm:cxn modelId="{7691F3FB-F253-430E-9E5C-FA35EF9F9A56}" type="presParOf" srcId="{07698F51-9651-44CE-A589-CA6318C3C68F}" destId="{01FF2F9B-3049-4F57-AA91-F47F83233388}" srcOrd="2" destOrd="0" presId="urn:microsoft.com/office/officeart/2018/2/layout/IconVerticalSolidList"/>
    <dgm:cxn modelId="{0A578409-AF23-4622-9ADE-C8571FEE8302}" type="presParOf" srcId="{01FF2F9B-3049-4F57-AA91-F47F83233388}" destId="{E5B9CECF-75EC-4ACD-BCEF-5F2494E21C75}" srcOrd="0" destOrd="0" presId="urn:microsoft.com/office/officeart/2018/2/layout/IconVerticalSolidList"/>
    <dgm:cxn modelId="{13F1E7E1-49B9-4D94-A3A8-2349D515F3FB}" type="presParOf" srcId="{01FF2F9B-3049-4F57-AA91-F47F83233388}" destId="{474F03A0-A4E1-4FC6-8C40-980C76165249}" srcOrd="1" destOrd="0" presId="urn:microsoft.com/office/officeart/2018/2/layout/IconVerticalSolidList"/>
    <dgm:cxn modelId="{F3D4F66F-999D-44C3-9124-792516F48B21}" type="presParOf" srcId="{01FF2F9B-3049-4F57-AA91-F47F83233388}" destId="{83EEFF35-1F9B-40FF-9905-163D5EF2B6E3}" srcOrd="2" destOrd="0" presId="urn:microsoft.com/office/officeart/2018/2/layout/IconVerticalSolidList"/>
    <dgm:cxn modelId="{65315F4D-E770-47A7-AA5D-048DF76E8CB9}" type="presParOf" srcId="{01FF2F9B-3049-4F57-AA91-F47F83233388}" destId="{DD0C9B87-53DA-443F-8C7C-AF05DFB5C2B0}" srcOrd="3" destOrd="0" presId="urn:microsoft.com/office/officeart/2018/2/layout/IconVerticalSolidList"/>
    <dgm:cxn modelId="{34A1BBA6-059A-43F8-B4C7-227622F0C31A}" type="presParOf" srcId="{07698F51-9651-44CE-A589-CA6318C3C68F}" destId="{4355F8F2-8AA2-4145-8395-EE5B549919A9}" srcOrd="3" destOrd="0" presId="urn:microsoft.com/office/officeart/2018/2/layout/IconVerticalSolidList"/>
    <dgm:cxn modelId="{A62FCEE8-61E2-4352-9A71-645BF5BE383A}" type="presParOf" srcId="{07698F51-9651-44CE-A589-CA6318C3C68F}" destId="{B44E4578-E865-45AD-9250-E14437FF28B2}" srcOrd="4" destOrd="0" presId="urn:microsoft.com/office/officeart/2018/2/layout/IconVerticalSolidList"/>
    <dgm:cxn modelId="{953A2F35-2389-4E9F-A02C-1FCAF53B10D7}" type="presParOf" srcId="{B44E4578-E865-45AD-9250-E14437FF28B2}" destId="{61D65FC1-4EA7-45DF-927C-60FA5BD0F529}" srcOrd="0" destOrd="0" presId="urn:microsoft.com/office/officeart/2018/2/layout/IconVerticalSolidList"/>
    <dgm:cxn modelId="{D53B0F64-1624-4E16-9B9B-0E7986C9184B}" type="presParOf" srcId="{B44E4578-E865-45AD-9250-E14437FF28B2}" destId="{3B070505-FFE8-4FAA-A712-C8F60ABEE461}" srcOrd="1" destOrd="0" presId="urn:microsoft.com/office/officeart/2018/2/layout/IconVerticalSolidList"/>
    <dgm:cxn modelId="{6804E356-7065-4545-88FB-9A6F66A17ECA}" type="presParOf" srcId="{B44E4578-E865-45AD-9250-E14437FF28B2}" destId="{08493A97-10B0-4421-AC9F-9D5C723786A6}" srcOrd="2" destOrd="0" presId="urn:microsoft.com/office/officeart/2018/2/layout/IconVerticalSolidList"/>
    <dgm:cxn modelId="{F5D6AA6E-AA09-4361-B363-FD2183AA4E68}" type="presParOf" srcId="{B44E4578-E865-45AD-9250-E14437FF28B2}" destId="{32F76A55-B97B-4A8E-93B8-D1551D5BC0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0311E-DBD1-4731-B5F5-F6565F0D98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C469E7-82A8-4B03-A418-366B0409D856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Recognize and reinforce </a:t>
          </a:r>
          <a:r>
            <a:rPr lang="en-US" u="none">
              <a:latin typeface="Open Sans"/>
              <a:ea typeface="Open Sans"/>
              <a:cs typeface="Open Sans"/>
            </a:rPr>
            <a:t>success, but b</a:t>
          </a:r>
          <a:r>
            <a:rPr lang="en-US" u="sng">
              <a:latin typeface="Open Sans"/>
              <a:ea typeface="Open Sans"/>
              <a:cs typeface="Open Sans"/>
            </a:rPr>
            <a:t>e genuine</a:t>
          </a:r>
          <a:r>
            <a:rPr lang="en-US">
              <a:latin typeface="Open Sans"/>
              <a:ea typeface="Open Sans"/>
              <a:cs typeface="Open Sans"/>
            </a:rPr>
            <a:t>!</a:t>
          </a:r>
        </a:p>
      </dgm:t>
    </dgm:pt>
    <dgm:pt modelId="{E0452ADC-2BB1-4EE3-ABFE-E2C6E061FCC6}" type="parTrans" cxnId="{800EA86B-609A-4626-A62B-55590C4F8BDB}">
      <dgm:prSet/>
      <dgm:spPr/>
      <dgm:t>
        <a:bodyPr/>
        <a:lstStyle/>
        <a:p>
          <a:endParaRPr lang="en-US"/>
        </a:p>
      </dgm:t>
    </dgm:pt>
    <dgm:pt modelId="{968AD1AF-00A4-4EFC-8A22-89373F3F0D6A}" type="sibTrans" cxnId="{800EA86B-609A-4626-A62B-55590C4F8BDB}">
      <dgm:prSet/>
      <dgm:spPr/>
      <dgm:t>
        <a:bodyPr/>
        <a:lstStyle/>
        <a:p>
          <a:endParaRPr lang="en-US"/>
        </a:p>
      </dgm:t>
    </dgm:pt>
    <dgm:pt modelId="{B7D9D32A-26AC-4582-AF74-04A59423AD1D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Partner</a:t>
          </a:r>
        </a:p>
      </dgm:t>
    </dgm:pt>
    <dgm:pt modelId="{4E0C1204-BDCC-4D56-8DFA-4A2DDF3907E1}" type="parTrans" cxnId="{04154C0F-2771-4F29-AC16-7EEF8E6C466F}">
      <dgm:prSet/>
      <dgm:spPr/>
      <dgm:t>
        <a:bodyPr/>
        <a:lstStyle/>
        <a:p>
          <a:endParaRPr lang="en-US"/>
        </a:p>
      </dgm:t>
    </dgm:pt>
    <dgm:pt modelId="{0773E884-F86A-4CC0-BCFF-F1EF89E39F7A}" type="sibTrans" cxnId="{04154C0F-2771-4F29-AC16-7EEF8E6C466F}">
      <dgm:prSet/>
      <dgm:spPr/>
      <dgm:t>
        <a:bodyPr/>
        <a:lstStyle/>
        <a:p>
          <a:endParaRPr lang="en-US"/>
        </a:p>
      </dgm:t>
    </dgm:pt>
    <dgm:pt modelId="{FDBC9EA4-2286-4777-8745-B5262D6C8F31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Offer perspective in face of difficulties</a:t>
          </a:r>
        </a:p>
      </dgm:t>
    </dgm:pt>
    <dgm:pt modelId="{B704258D-9D2B-4754-B5C4-8FDAD8C89476}" type="parTrans" cxnId="{DCDD7FB9-4E71-459E-A96B-5E5E72E83C8E}">
      <dgm:prSet/>
      <dgm:spPr/>
      <dgm:t>
        <a:bodyPr/>
        <a:lstStyle/>
        <a:p>
          <a:endParaRPr lang="en-US"/>
        </a:p>
      </dgm:t>
    </dgm:pt>
    <dgm:pt modelId="{37CC692D-928E-4B08-A2FC-069DBA8430FF}" type="sibTrans" cxnId="{DCDD7FB9-4E71-459E-A96B-5E5E72E83C8E}">
      <dgm:prSet/>
      <dgm:spPr/>
      <dgm:t>
        <a:bodyPr/>
        <a:lstStyle/>
        <a:p>
          <a:endParaRPr lang="en-US"/>
        </a:p>
      </dgm:t>
    </dgm:pt>
    <dgm:pt modelId="{CD7CECA2-2DE5-49ED-BB5D-A55A360F1933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Express optimism</a:t>
          </a:r>
        </a:p>
      </dgm:t>
    </dgm:pt>
    <dgm:pt modelId="{13970E2D-DCBD-42A3-A343-DE0940989D0F}" type="parTrans" cxnId="{E5758C67-D28A-4162-B79B-CCF17D727CB3}">
      <dgm:prSet/>
      <dgm:spPr/>
      <dgm:t>
        <a:bodyPr/>
        <a:lstStyle/>
        <a:p>
          <a:endParaRPr lang="en-US"/>
        </a:p>
      </dgm:t>
    </dgm:pt>
    <dgm:pt modelId="{CADF86B2-5DA5-4B98-8969-3664143279A9}" type="sibTrans" cxnId="{E5758C67-D28A-4162-B79B-CCF17D727CB3}">
      <dgm:prSet/>
      <dgm:spPr/>
      <dgm:t>
        <a:bodyPr/>
        <a:lstStyle/>
        <a:p>
          <a:endParaRPr lang="en-US"/>
        </a:p>
      </dgm:t>
    </dgm:pt>
    <dgm:pt modelId="{823AEE4F-DD38-4350-A38E-DED99372A188}">
      <dgm:prSet/>
      <dgm:spPr/>
      <dgm:t>
        <a:bodyPr/>
        <a:lstStyle/>
        <a:p>
          <a:pPr rtl="0"/>
          <a:r>
            <a:rPr lang="en-US">
              <a:latin typeface="Open Sans"/>
              <a:ea typeface="Open Sans"/>
              <a:cs typeface="Open Sans"/>
            </a:rPr>
            <a:t>See any progress as progress, use the Ladder of engagement!</a:t>
          </a:r>
        </a:p>
      </dgm:t>
    </dgm:pt>
    <dgm:pt modelId="{995DE9C6-E360-4B5B-9200-F2A4F95F0D90}" type="parTrans" cxnId="{E2073A83-505B-465C-89C4-E2F99CD2F62F}">
      <dgm:prSet/>
      <dgm:spPr/>
      <dgm:t>
        <a:bodyPr/>
        <a:lstStyle/>
        <a:p>
          <a:endParaRPr lang="en-US"/>
        </a:p>
      </dgm:t>
    </dgm:pt>
    <dgm:pt modelId="{CD3E5A72-9330-42E3-BCE3-86519A1CF083}" type="sibTrans" cxnId="{E2073A83-505B-465C-89C4-E2F99CD2F62F}">
      <dgm:prSet/>
      <dgm:spPr/>
      <dgm:t>
        <a:bodyPr/>
        <a:lstStyle/>
        <a:p>
          <a:endParaRPr lang="en-US"/>
        </a:p>
      </dgm:t>
    </dgm:pt>
    <dgm:pt modelId="{FE7A8260-0E03-49D0-AA8F-B0995605DE3A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“It is a challenging issue.”</a:t>
          </a:r>
        </a:p>
      </dgm:t>
    </dgm:pt>
    <dgm:pt modelId="{8C456A66-07C8-4132-BAD7-3EF6E70C4EAD}" type="parTrans" cxnId="{C64CED56-402A-4955-93DC-6EACD91A033E}">
      <dgm:prSet/>
      <dgm:spPr/>
      <dgm:t>
        <a:bodyPr/>
        <a:lstStyle/>
        <a:p>
          <a:endParaRPr lang="en-US"/>
        </a:p>
      </dgm:t>
    </dgm:pt>
    <dgm:pt modelId="{32356954-066C-4C36-8BE2-76896108FCD7}" type="sibTrans" cxnId="{C64CED56-402A-4955-93DC-6EACD91A033E}">
      <dgm:prSet/>
      <dgm:spPr/>
      <dgm:t>
        <a:bodyPr/>
        <a:lstStyle/>
        <a:p>
          <a:endParaRPr lang="en-US"/>
        </a:p>
      </dgm:t>
    </dgm:pt>
    <dgm:pt modelId="{3AC1C241-8C74-49D2-AAF2-569FA07B979C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“I can see that you are trying to weigh what will work best for your constituents.” </a:t>
          </a:r>
        </a:p>
      </dgm:t>
    </dgm:pt>
    <dgm:pt modelId="{64205E44-9EA7-4B53-9B08-8B5BB308B00D}" type="parTrans" cxnId="{94010E68-8631-46F1-9BDD-995CF228BF9A}">
      <dgm:prSet/>
      <dgm:spPr/>
      <dgm:t>
        <a:bodyPr/>
        <a:lstStyle/>
        <a:p>
          <a:endParaRPr lang="en-US"/>
        </a:p>
      </dgm:t>
    </dgm:pt>
    <dgm:pt modelId="{B8864946-900E-43F6-A1AE-4F036923A586}" type="sibTrans" cxnId="{94010E68-8631-46F1-9BDD-995CF228BF9A}">
      <dgm:prSet/>
      <dgm:spPr/>
      <dgm:t>
        <a:bodyPr/>
        <a:lstStyle/>
        <a:p>
          <a:endParaRPr lang="en-US"/>
        </a:p>
      </dgm:t>
    </dgm:pt>
    <dgm:pt modelId="{2B5D107F-167F-4F4D-A3D6-2F1D8326DD89}" type="pres">
      <dgm:prSet presAssocID="{EFA0311E-DBD1-4731-B5F5-F6565F0D9838}" presName="root" presStyleCnt="0">
        <dgm:presLayoutVars>
          <dgm:dir/>
          <dgm:resizeHandles val="exact"/>
        </dgm:presLayoutVars>
      </dgm:prSet>
      <dgm:spPr/>
    </dgm:pt>
    <dgm:pt modelId="{8F8E8B2B-7278-4D65-88E0-93445E04C129}" type="pres">
      <dgm:prSet presAssocID="{FBC469E7-82A8-4B03-A418-366B0409D856}" presName="compNode" presStyleCnt="0"/>
      <dgm:spPr/>
    </dgm:pt>
    <dgm:pt modelId="{5B434A0B-7ACD-41CA-8F1F-980820CBE189}" type="pres">
      <dgm:prSet presAssocID="{FBC469E7-82A8-4B03-A418-366B0409D856}" presName="bgRect" presStyleLbl="bgShp" presStyleIdx="0" presStyleCnt="7"/>
      <dgm:spPr/>
    </dgm:pt>
    <dgm:pt modelId="{ED5EC501-19E8-4B1E-8A82-109C8CFD7FB5}" type="pres">
      <dgm:prSet presAssocID="{FBC469E7-82A8-4B03-A418-366B0409D85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379FB9DB-115D-4BED-91BA-A4121AD8B518}" type="pres">
      <dgm:prSet presAssocID="{FBC469E7-82A8-4B03-A418-366B0409D856}" presName="spaceRect" presStyleCnt="0"/>
      <dgm:spPr/>
    </dgm:pt>
    <dgm:pt modelId="{AB643C26-AA19-4939-96E0-E61174435BAC}" type="pres">
      <dgm:prSet presAssocID="{FBC469E7-82A8-4B03-A418-366B0409D856}" presName="parTx" presStyleLbl="revTx" presStyleIdx="0" presStyleCnt="7">
        <dgm:presLayoutVars>
          <dgm:chMax val="0"/>
          <dgm:chPref val="0"/>
        </dgm:presLayoutVars>
      </dgm:prSet>
      <dgm:spPr/>
    </dgm:pt>
    <dgm:pt modelId="{C9E12A4B-D52A-4DB8-B642-B7CBF72E1322}" type="pres">
      <dgm:prSet presAssocID="{968AD1AF-00A4-4EFC-8A22-89373F3F0D6A}" presName="sibTrans" presStyleCnt="0"/>
      <dgm:spPr/>
    </dgm:pt>
    <dgm:pt modelId="{F58AF584-2DE4-42AD-9108-B877365F83C0}" type="pres">
      <dgm:prSet presAssocID="{B7D9D32A-26AC-4582-AF74-04A59423AD1D}" presName="compNode" presStyleCnt="0"/>
      <dgm:spPr/>
    </dgm:pt>
    <dgm:pt modelId="{092E3D14-9FEB-4325-BB75-011C14BA9671}" type="pres">
      <dgm:prSet presAssocID="{B7D9D32A-26AC-4582-AF74-04A59423AD1D}" presName="bgRect" presStyleLbl="bgShp" presStyleIdx="1" presStyleCnt="7"/>
      <dgm:spPr/>
    </dgm:pt>
    <dgm:pt modelId="{15DD678F-BB23-45B3-97C6-0B6AB1C2B5B3}" type="pres">
      <dgm:prSet presAssocID="{B7D9D32A-26AC-4582-AF74-04A59423AD1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40D836FF-3469-4D54-AAD4-20DFD78EEFEC}" type="pres">
      <dgm:prSet presAssocID="{B7D9D32A-26AC-4582-AF74-04A59423AD1D}" presName="spaceRect" presStyleCnt="0"/>
      <dgm:spPr/>
    </dgm:pt>
    <dgm:pt modelId="{82277AB9-4F22-4E61-9F89-88CF99E65BA3}" type="pres">
      <dgm:prSet presAssocID="{B7D9D32A-26AC-4582-AF74-04A59423AD1D}" presName="parTx" presStyleLbl="revTx" presStyleIdx="1" presStyleCnt="7">
        <dgm:presLayoutVars>
          <dgm:chMax val="0"/>
          <dgm:chPref val="0"/>
        </dgm:presLayoutVars>
      </dgm:prSet>
      <dgm:spPr/>
    </dgm:pt>
    <dgm:pt modelId="{694ABB2B-1895-44AD-B12F-3A9A96B3AE89}" type="pres">
      <dgm:prSet presAssocID="{0773E884-F86A-4CC0-BCFF-F1EF89E39F7A}" presName="sibTrans" presStyleCnt="0"/>
      <dgm:spPr/>
    </dgm:pt>
    <dgm:pt modelId="{A518B358-3531-49E4-95A0-06AFC254C329}" type="pres">
      <dgm:prSet presAssocID="{FDBC9EA4-2286-4777-8745-B5262D6C8F31}" presName="compNode" presStyleCnt="0"/>
      <dgm:spPr/>
    </dgm:pt>
    <dgm:pt modelId="{1BF52715-7D3D-49AB-880C-EA7D8CF568FA}" type="pres">
      <dgm:prSet presAssocID="{FDBC9EA4-2286-4777-8745-B5262D6C8F31}" presName="bgRect" presStyleLbl="bgShp" presStyleIdx="2" presStyleCnt="7"/>
      <dgm:spPr/>
    </dgm:pt>
    <dgm:pt modelId="{1699789F-DED4-4AAD-8DE0-C35932ECB8C7}" type="pres">
      <dgm:prSet presAssocID="{FDBC9EA4-2286-4777-8745-B5262D6C8F3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B208661-22B7-4559-9D03-416A460B1FF8}" type="pres">
      <dgm:prSet presAssocID="{FDBC9EA4-2286-4777-8745-B5262D6C8F31}" presName="spaceRect" presStyleCnt="0"/>
      <dgm:spPr/>
    </dgm:pt>
    <dgm:pt modelId="{7FBC8620-5F99-4BD8-B9B0-9C12C6DA6AED}" type="pres">
      <dgm:prSet presAssocID="{FDBC9EA4-2286-4777-8745-B5262D6C8F31}" presName="parTx" presStyleLbl="revTx" presStyleIdx="2" presStyleCnt="7">
        <dgm:presLayoutVars>
          <dgm:chMax val="0"/>
          <dgm:chPref val="0"/>
        </dgm:presLayoutVars>
      </dgm:prSet>
      <dgm:spPr/>
    </dgm:pt>
    <dgm:pt modelId="{FF16E456-3FBA-4213-84DF-8A44B4376C5F}" type="pres">
      <dgm:prSet presAssocID="{37CC692D-928E-4B08-A2FC-069DBA8430FF}" presName="sibTrans" presStyleCnt="0"/>
      <dgm:spPr/>
    </dgm:pt>
    <dgm:pt modelId="{931AADCC-6545-4EF2-A880-9ACC7F7C46E8}" type="pres">
      <dgm:prSet presAssocID="{CD7CECA2-2DE5-49ED-BB5D-A55A360F1933}" presName="compNode" presStyleCnt="0"/>
      <dgm:spPr/>
    </dgm:pt>
    <dgm:pt modelId="{27917D5A-C484-4FC4-AF94-EC11625E5D57}" type="pres">
      <dgm:prSet presAssocID="{CD7CECA2-2DE5-49ED-BB5D-A55A360F1933}" presName="bgRect" presStyleLbl="bgShp" presStyleIdx="3" presStyleCnt="7"/>
      <dgm:spPr/>
    </dgm:pt>
    <dgm:pt modelId="{D626A481-1587-444A-84FF-F959C5791D02}" type="pres">
      <dgm:prSet presAssocID="{CD7CECA2-2DE5-49ED-BB5D-A55A360F193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22347A9D-01CD-45B7-BC49-94102CE24E46}" type="pres">
      <dgm:prSet presAssocID="{CD7CECA2-2DE5-49ED-BB5D-A55A360F1933}" presName="spaceRect" presStyleCnt="0"/>
      <dgm:spPr/>
    </dgm:pt>
    <dgm:pt modelId="{CB2FC64B-ACD2-4E78-B631-1AB14EA76421}" type="pres">
      <dgm:prSet presAssocID="{CD7CECA2-2DE5-49ED-BB5D-A55A360F1933}" presName="parTx" presStyleLbl="revTx" presStyleIdx="3" presStyleCnt="7">
        <dgm:presLayoutVars>
          <dgm:chMax val="0"/>
          <dgm:chPref val="0"/>
        </dgm:presLayoutVars>
      </dgm:prSet>
      <dgm:spPr/>
    </dgm:pt>
    <dgm:pt modelId="{8DC30DF5-3EA4-499A-8CCC-9EC4A84F8317}" type="pres">
      <dgm:prSet presAssocID="{CADF86B2-5DA5-4B98-8969-3664143279A9}" presName="sibTrans" presStyleCnt="0"/>
      <dgm:spPr/>
    </dgm:pt>
    <dgm:pt modelId="{ACEBA313-734E-43E7-BB68-C119302CA669}" type="pres">
      <dgm:prSet presAssocID="{823AEE4F-DD38-4350-A38E-DED99372A188}" presName="compNode" presStyleCnt="0"/>
      <dgm:spPr/>
    </dgm:pt>
    <dgm:pt modelId="{BDD6F70D-29AC-4C81-B131-02ED8A0B3ED9}" type="pres">
      <dgm:prSet presAssocID="{823AEE4F-DD38-4350-A38E-DED99372A188}" presName="bgRect" presStyleLbl="bgShp" presStyleIdx="4" presStyleCnt="7"/>
      <dgm:spPr/>
    </dgm:pt>
    <dgm:pt modelId="{D4A2250D-06D0-47AC-A27A-049F0B6DEFC3}" type="pres">
      <dgm:prSet presAssocID="{823AEE4F-DD38-4350-A38E-DED99372A18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lo"/>
        </a:ext>
      </dgm:extLst>
    </dgm:pt>
    <dgm:pt modelId="{4CB120B1-57C9-459C-A937-408F25486D9A}" type="pres">
      <dgm:prSet presAssocID="{823AEE4F-DD38-4350-A38E-DED99372A188}" presName="spaceRect" presStyleCnt="0"/>
      <dgm:spPr/>
    </dgm:pt>
    <dgm:pt modelId="{CC4A5B88-4764-4FE0-B83D-A278A5505416}" type="pres">
      <dgm:prSet presAssocID="{823AEE4F-DD38-4350-A38E-DED99372A188}" presName="parTx" presStyleLbl="revTx" presStyleIdx="4" presStyleCnt="7">
        <dgm:presLayoutVars>
          <dgm:chMax val="0"/>
          <dgm:chPref val="0"/>
        </dgm:presLayoutVars>
      </dgm:prSet>
      <dgm:spPr/>
    </dgm:pt>
    <dgm:pt modelId="{6288FEB6-DC12-4829-938C-0625BA94528C}" type="pres">
      <dgm:prSet presAssocID="{CD3E5A72-9330-42E3-BCE3-86519A1CF083}" presName="sibTrans" presStyleCnt="0"/>
      <dgm:spPr/>
    </dgm:pt>
    <dgm:pt modelId="{389FF305-2D31-4EFA-8D12-EA6A8E845922}" type="pres">
      <dgm:prSet presAssocID="{FE7A8260-0E03-49D0-AA8F-B0995605DE3A}" presName="compNode" presStyleCnt="0"/>
      <dgm:spPr/>
    </dgm:pt>
    <dgm:pt modelId="{018C63F1-AA31-4EBC-8129-560D03A53C0C}" type="pres">
      <dgm:prSet presAssocID="{FE7A8260-0E03-49D0-AA8F-B0995605DE3A}" presName="bgRect" presStyleLbl="bgShp" presStyleIdx="5" presStyleCnt="7"/>
      <dgm:spPr/>
    </dgm:pt>
    <dgm:pt modelId="{5AA13049-3BA1-4588-899A-7FA872532476}" type="pres">
      <dgm:prSet presAssocID="{FE7A8260-0E03-49D0-AA8F-B0995605DE3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B78FC4B-08C4-472F-919D-AA6DFE0D7DCC}" type="pres">
      <dgm:prSet presAssocID="{FE7A8260-0E03-49D0-AA8F-B0995605DE3A}" presName="spaceRect" presStyleCnt="0"/>
      <dgm:spPr/>
    </dgm:pt>
    <dgm:pt modelId="{7FC41A68-1F03-4B9A-B9C7-125097946CB7}" type="pres">
      <dgm:prSet presAssocID="{FE7A8260-0E03-49D0-AA8F-B0995605DE3A}" presName="parTx" presStyleLbl="revTx" presStyleIdx="5" presStyleCnt="7">
        <dgm:presLayoutVars>
          <dgm:chMax val="0"/>
          <dgm:chPref val="0"/>
        </dgm:presLayoutVars>
      </dgm:prSet>
      <dgm:spPr/>
    </dgm:pt>
    <dgm:pt modelId="{892FFBFA-36BB-44F6-9D39-F7CDD3B1B6B8}" type="pres">
      <dgm:prSet presAssocID="{32356954-066C-4C36-8BE2-76896108FCD7}" presName="sibTrans" presStyleCnt="0"/>
      <dgm:spPr/>
    </dgm:pt>
    <dgm:pt modelId="{0BFA770C-C84D-4B43-AC8F-2637B4C4D57D}" type="pres">
      <dgm:prSet presAssocID="{3AC1C241-8C74-49D2-AAF2-569FA07B979C}" presName="compNode" presStyleCnt="0"/>
      <dgm:spPr/>
    </dgm:pt>
    <dgm:pt modelId="{8B4558B5-672D-48B0-B00E-A9802AFC0DDA}" type="pres">
      <dgm:prSet presAssocID="{3AC1C241-8C74-49D2-AAF2-569FA07B979C}" presName="bgRect" presStyleLbl="bgShp" presStyleIdx="6" presStyleCnt="7"/>
      <dgm:spPr/>
    </dgm:pt>
    <dgm:pt modelId="{7E3CF903-552D-49EA-BCAC-46CD20AD313A}" type="pres">
      <dgm:prSet presAssocID="{3AC1C241-8C74-49D2-AAF2-569FA07B979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D2AAC380-F3D0-4151-939E-C28C94955DD4}" type="pres">
      <dgm:prSet presAssocID="{3AC1C241-8C74-49D2-AAF2-569FA07B979C}" presName="spaceRect" presStyleCnt="0"/>
      <dgm:spPr/>
    </dgm:pt>
    <dgm:pt modelId="{3C686DB2-6E52-490C-AFFC-F6772E2D4C9B}" type="pres">
      <dgm:prSet presAssocID="{3AC1C241-8C74-49D2-AAF2-569FA07B979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4154C0F-2771-4F29-AC16-7EEF8E6C466F}" srcId="{EFA0311E-DBD1-4731-B5F5-F6565F0D9838}" destId="{B7D9D32A-26AC-4582-AF74-04A59423AD1D}" srcOrd="1" destOrd="0" parTransId="{4E0C1204-BDCC-4D56-8DFA-4A2DDF3907E1}" sibTransId="{0773E884-F86A-4CC0-BCFF-F1EF89E39F7A}"/>
    <dgm:cxn modelId="{9CEE1C17-DFD6-4E68-BEED-1A276AA8AD69}" type="presOf" srcId="{823AEE4F-DD38-4350-A38E-DED99372A188}" destId="{CC4A5B88-4764-4FE0-B83D-A278A5505416}" srcOrd="0" destOrd="0" presId="urn:microsoft.com/office/officeart/2018/2/layout/IconVerticalSolidList"/>
    <dgm:cxn modelId="{E5758C67-D28A-4162-B79B-CCF17D727CB3}" srcId="{EFA0311E-DBD1-4731-B5F5-F6565F0D9838}" destId="{CD7CECA2-2DE5-49ED-BB5D-A55A360F1933}" srcOrd="3" destOrd="0" parTransId="{13970E2D-DCBD-42A3-A343-DE0940989D0F}" sibTransId="{CADF86B2-5DA5-4B98-8969-3664143279A9}"/>
    <dgm:cxn modelId="{94010E68-8631-46F1-9BDD-995CF228BF9A}" srcId="{EFA0311E-DBD1-4731-B5F5-F6565F0D9838}" destId="{3AC1C241-8C74-49D2-AAF2-569FA07B979C}" srcOrd="6" destOrd="0" parTransId="{64205E44-9EA7-4B53-9B08-8B5BB308B00D}" sibTransId="{B8864946-900E-43F6-A1AE-4F036923A586}"/>
    <dgm:cxn modelId="{800EA86B-609A-4626-A62B-55590C4F8BDB}" srcId="{EFA0311E-DBD1-4731-B5F5-F6565F0D9838}" destId="{FBC469E7-82A8-4B03-A418-366B0409D856}" srcOrd="0" destOrd="0" parTransId="{E0452ADC-2BB1-4EE3-ABFE-E2C6E061FCC6}" sibTransId="{968AD1AF-00A4-4EFC-8A22-89373F3F0D6A}"/>
    <dgm:cxn modelId="{C64CED56-402A-4955-93DC-6EACD91A033E}" srcId="{EFA0311E-DBD1-4731-B5F5-F6565F0D9838}" destId="{FE7A8260-0E03-49D0-AA8F-B0995605DE3A}" srcOrd="5" destOrd="0" parTransId="{8C456A66-07C8-4132-BAD7-3EF6E70C4EAD}" sibTransId="{32356954-066C-4C36-8BE2-76896108FCD7}"/>
    <dgm:cxn modelId="{C90DB657-8D35-4EC5-BFEF-1ADBF29D722D}" type="presOf" srcId="{CD7CECA2-2DE5-49ED-BB5D-A55A360F1933}" destId="{CB2FC64B-ACD2-4E78-B631-1AB14EA76421}" srcOrd="0" destOrd="0" presId="urn:microsoft.com/office/officeart/2018/2/layout/IconVerticalSolidList"/>
    <dgm:cxn modelId="{E2073A83-505B-465C-89C4-E2F99CD2F62F}" srcId="{EFA0311E-DBD1-4731-B5F5-F6565F0D9838}" destId="{823AEE4F-DD38-4350-A38E-DED99372A188}" srcOrd="4" destOrd="0" parTransId="{995DE9C6-E360-4B5B-9200-F2A4F95F0D90}" sibTransId="{CD3E5A72-9330-42E3-BCE3-86519A1CF083}"/>
    <dgm:cxn modelId="{1D8C3CAC-3C88-4C13-BB5C-62AE61A152A0}" type="presOf" srcId="{FDBC9EA4-2286-4777-8745-B5262D6C8F31}" destId="{7FBC8620-5F99-4BD8-B9B0-9C12C6DA6AED}" srcOrd="0" destOrd="0" presId="urn:microsoft.com/office/officeart/2018/2/layout/IconVerticalSolidList"/>
    <dgm:cxn modelId="{DCDD7FB9-4E71-459E-A96B-5E5E72E83C8E}" srcId="{EFA0311E-DBD1-4731-B5F5-F6565F0D9838}" destId="{FDBC9EA4-2286-4777-8745-B5262D6C8F31}" srcOrd="2" destOrd="0" parTransId="{B704258D-9D2B-4754-B5C4-8FDAD8C89476}" sibTransId="{37CC692D-928E-4B08-A2FC-069DBA8430FF}"/>
    <dgm:cxn modelId="{408C2DC7-E5EE-4B1D-A8AC-D69F01ED8FFF}" type="presOf" srcId="{3AC1C241-8C74-49D2-AAF2-569FA07B979C}" destId="{3C686DB2-6E52-490C-AFFC-F6772E2D4C9B}" srcOrd="0" destOrd="0" presId="urn:microsoft.com/office/officeart/2018/2/layout/IconVerticalSolidList"/>
    <dgm:cxn modelId="{C2542ED2-21CC-4EAA-96AD-D261E65C8531}" type="presOf" srcId="{B7D9D32A-26AC-4582-AF74-04A59423AD1D}" destId="{82277AB9-4F22-4E61-9F89-88CF99E65BA3}" srcOrd="0" destOrd="0" presId="urn:microsoft.com/office/officeart/2018/2/layout/IconVerticalSolidList"/>
    <dgm:cxn modelId="{DB44BFD7-DBA5-40BA-88C3-3F97BF29FDD4}" type="presOf" srcId="{FE7A8260-0E03-49D0-AA8F-B0995605DE3A}" destId="{7FC41A68-1F03-4B9A-B9C7-125097946CB7}" srcOrd="0" destOrd="0" presId="urn:microsoft.com/office/officeart/2018/2/layout/IconVerticalSolidList"/>
    <dgm:cxn modelId="{D578E9E3-661D-44B8-9BB1-FF188EFABDA1}" type="presOf" srcId="{FBC469E7-82A8-4B03-A418-366B0409D856}" destId="{AB643C26-AA19-4939-96E0-E61174435BAC}" srcOrd="0" destOrd="0" presId="urn:microsoft.com/office/officeart/2018/2/layout/IconVerticalSolidList"/>
    <dgm:cxn modelId="{E786C9E6-56AC-4E20-B6FE-45F72C342BEF}" type="presOf" srcId="{EFA0311E-DBD1-4731-B5F5-F6565F0D9838}" destId="{2B5D107F-167F-4F4D-A3D6-2F1D8326DD89}" srcOrd="0" destOrd="0" presId="urn:microsoft.com/office/officeart/2018/2/layout/IconVerticalSolidList"/>
    <dgm:cxn modelId="{4AA2B192-E442-457C-8C8C-9F0139C70749}" type="presParOf" srcId="{2B5D107F-167F-4F4D-A3D6-2F1D8326DD89}" destId="{8F8E8B2B-7278-4D65-88E0-93445E04C129}" srcOrd="0" destOrd="0" presId="urn:microsoft.com/office/officeart/2018/2/layout/IconVerticalSolidList"/>
    <dgm:cxn modelId="{D5603471-EF36-4B35-9325-11364D78BB6B}" type="presParOf" srcId="{8F8E8B2B-7278-4D65-88E0-93445E04C129}" destId="{5B434A0B-7ACD-41CA-8F1F-980820CBE189}" srcOrd="0" destOrd="0" presId="urn:microsoft.com/office/officeart/2018/2/layout/IconVerticalSolidList"/>
    <dgm:cxn modelId="{27B40CC9-DF99-46CD-A4AE-A1C281D08183}" type="presParOf" srcId="{8F8E8B2B-7278-4D65-88E0-93445E04C129}" destId="{ED5EC501-19E8-4B1E-8A82-109C8CFD7FB5}" srcOrd="1" destOrd="0" presId="urn:microsoft.com/office/officeart/2018/2/layout/IconVerticalSolidList"/>
    <dgm:cxn modelId="{4D5EAAEE-FF7E-4036-8741-16CB66641E54}" type="presParOf" srcId="{8F8E8B2B-7278-4D65-88E0-93445E04C129}" destId="{379FB9DB-115D-4BED-91BA-A4121AD8B518}" srcOrd="2" destOrd="0" presId="urn:microsoft.com/office/officeart/2018/2/layout/IconVerticalSolidList"/>
    <dgm:cxn modelId="{7B4DB24B-5AD2-434E-ABCB-6670516DE906}" type="presParOf" srcId="{8F8E8B2B-7278-4D65-88E0-93445E04C129}" destId="{AB643C26-AA19-4939-96E0-E61174435BAC}" srcOrd="3" destOrd="0" presId="urn:microsoft.com/office/officeart/2018/2/layout/IconVerticalSolidList"/>
    <dgm:cxn modelId="{665608A4-E48F-458E-9FB0-BB3CD421A000}" type="presParOf" srcId="{2B5D107F-167F-4F4D-A3D6-2F1D8326DD89}" destId="{C9E12A4B-D52A-4DB8-B642-B7CBF72E1322}" srcOrd="1" destOrd="0" presId="urn:microsoft.com/office/officeart/2018/2/layout/IconVerticalSolidList"/>
    <dgm:cxn modelId="{491AA072-A0FA-4754-94AB-1BB3E7F179FB}" type="presParOf" srcId="{2B5D107F-167F-4F4D-A3D6-2F1D8326DD89}" destId="{F58AF584-2DE4-42AD-9108-B877365F83C0}" srcOrd="2" destOrd="0" presId="urn:microsoft.com/office/officeart/2018/2/layout/IconVerticalSolidList"/>
    <dgm:cxn modelId="{4B5460F1-636F-46D1-8EFD-5C19175DDC73}" type="presParOf" srcId="{F58AF584-2DE4-42AD-9108-B877365F83C0}" destId="{092E3D14-9FEB-4325-BB75-011C14BA9671}" srcOrd="0" destOrd="0" presId="urn:microsoft.com/office/officeart/2018/2/layout/IconVerticalSolidList"/>
    <dgm:cxn modelId="{8518E1A6-9A51-4CA8-B5EB-EE2174C03256}" type="presParOf" srcId="{F58AF584-2DE4-42AD-9108-B877365F83C0}" destId="{15DD678F-BB23-45B3-97C6-0B6AB1C2B5B3}" srcOrd="1" destOrd="0" presId="urn:microsoft.com/office/officeart/2018/2/layout/IconVerticalSolidList"/>
    <dgm:cxn modelId="{3D0AA125-6FBD-4094-A6DE-73BF6B34EFED}" type="presParOf" srcId="{F58AF584-2DE4-42AD-9108-B877365F83C0}" destId="{40D836FF-3469-4D54-AAD4-20DFD78EEFEC}" srcOrd="2" destOrd="0" presId="urn:microsoft.com/office/officeart/2018/2/layout/IconVerticalSolidList"/>
    <dgm:cxn modelId="{C15B9B04-0A0D-41F1-B931-1F721EC5045A}" type="presParOf" srcId="{F58AF584-2DE4-42AD-9108-B877365F83C0}" destId="{82277AB9-4F22-4E61-9F89-88CF99E65BA3}" srcOrd="3" destOrd="0" presId="urn:microsoft.com/office/officeart/2018/2/layout/IconVerticalSolidList"/>
    <dgm:cxn modelId="{268D7EAA-673A-4E42-9FCC-D66CE9E042FE}" type="presParOf" srcId="{2B5D107F-167F-4F4D-A3D6-2F1D8326DD89}" destId="{694ABB2B-1895-44AD-B12F-3A9A96B3AE89}" srcOrd="3" destOrd="0" presId="urn:microsoft.com/office/officeart/2018/2/layout/IconVerticalSolidList"/>
    <dgm:cxn modelId="{B2E8882E-7839-4267-A894-5C34F43D1A2B}" type="presParOf" srcId="{2B5D107F-167F-4F4D-A3D6-2F1D8326DD89}" destId="{A518B358-3531-49E4-95A0-06AFC254C329}" srcOrd="4" destOrd="0" presId="urn:microsoft.com/office/officeart/2018/2/layout/IconVerticalSolidList"/>
    <dgm:cxn modelId="{4A2C31B4-BFA0-4988-AD88-9C0E1CF66CA4}" type="presParOf" srcId="{A518B358-3531-49E4-95A0-06AFC254C329}" destId="{1BF52715-7D3D-49AB-880C-EA7D8CF568FA}" srcOrd="0" destOrd="0" presId="urn:microsoft.com/office/officeart/2018/2/layout/IconVerticalSolidList"/>
    <dgm:cxn modelId="{F54F740B-EE74-4951-8DEE-9114090F385C}" type="presParOf" srcId="{A518B358-3531-49E4-95A0-06AFC254C329}" destId="{1699789F-DED4-4AAD-8DE0-C35932ECB8C7}" srcOrd="1" destOrd="0" presId="urn:microsoft.com/office/officeart/2018/2/layout/IconVerticalSolidList"/>
    <dgm:cxn modelId="{72E12A23-D650-4DBA-867C-4C10E88C76C8}" type="presParOf" srcId="{A518B358-3531-49E4-95A0-06AFC254C329}" destId="{EB208661-22B7-4559-9D03-416A460B1FF8}" srcOrd="2" destOrd="0" presId="urn:microsoft.com/office/officeart/2018/2/layout/IconVerticalSolidList"/>
    <dgm:cxn modelId="{C66EFE36-BBDB-48D7-AFAB-CC1E582C173A}" type="presParOf" srcId="{A518B358-3531-49E4-95A0-06AFC254C329}" destId="{7FBC8620-5F99-4BD8-B9B0-9C12C6DA6AED}" srcOrd="3" destOrd="0" presId="urn:microsoft.com/office/officeart/2018/2/layout/IconVerticalSolidList"/>
    <dgm:cxn modelId="{4778FE5F-BFE6-4794-8F12-F9C53744908C}" type="presParOf" srcId="{2B5D107F-167F-4F4D-A3D6-2F1D8326DD89}" destId="{FF16E456-3FBA-4213-84DF-8A44B4376C5F}" srcOrd="5" destOrd="0" presId="urn:microsoft.com/office/officeart/2018/2/layout/IconVerticalSolidList"/>
    <dgm:cxn modelId="{743D9D6F-946B-4E80-B0F2-047252F9B4E7}" type="presParOf" srcId="{2B5D107F-167F-4F4D-A3D6-2F1D8326DD89}" destId="{931AADCC-6545-4EF2-A880-9ACC7F7C46E8}" srcOrd="6" destOrd="0" presId="urn:microsoft.com/office/officeart/2018/2/layout/IconVerticalSolidList"/>
    <dgm:cxn modelId="{AF55C874-1D1B-40FD-AB90-AF25F9116904}" type="presParOf" srcId="{931AADCC-6545-4EF2-A880-9ACC7F7C46E8}" destId="{27917D5A-C484-4FC4-AF94-EC11625E5D57}" srcOrd="0" destOrd="0" presId="urn:microsoft.com/office/officeart/2018/2/layout/IconVerticalSolidList"/>
    <dgm:cxn modelId="{71C03602-6960-4C6C-8F5E-F72A07478EFE}" type="presParOf" srcId="{931AADCC-6545-4EF2-A880-9ACC7F7C46E8}" destId="{D626A481-1587-444A-84FF-F959C5791D02}" srcOrd="1" destOrd="0" presId="urn:microsoft.com/office/officeart/2018/2/layout/IconVerticalSolidList"/>
    <dgm:cxn modelId="{F23AD128-43DE-41DF-B1B0-03AD16908C8F}" type="presParOf" srcId="{931AADCC-6545-4EF2-A880-9ACC7F7C46E8}" destId="{22347A9D-01CD-45B7-BC49-94102CE24E46}" srcOrd="2" destOrd="0" presId="urn:microsoft.com/office/officeart/2018/2/layout/IconVerticalSolidList"/>
    <dgm:cxn modelId="{10759C38-363D-4C64-95E5-9F404793A2EF}" type="presParOf" srcId="{931AADCC-6545-4EF2-A880-9ACC7F7C46E8}" destId="{CB2FC64B-ACD2-4E78-B631-1AB14EA76421}" srcOrd="3" destOrd="0" presId="urn:microsoft.com/office/officeart/2018/2/layout/IconVerticalSolidList"/>
    <dgm:cxn modelId="{080AADEB-E29B-4D3C-A49C-8D56C919BE9D}" type="presParOf" srcId="{2B5D107F-167F-4F4D-A3D6-2F1D8326DD89}" destId="{8DC30DF5-3EA4-499A-8CCC-9EC4A84F8317}" srcOrd="7" destOrd="0" presId="urn:microsoft.com/office/officeart/2018/2/layout/IconVerticalSolidList"/>
    <dgm:cxn modelId="{B91E86DC-8A7D-4EA8-AA89-E220E8C6B6A1}" type="presParOf" srcId="{2B5D107F-167F-4F4D-A3D6-2F1D8326DD89}" destId="{ACEBA313-734E-43E7-BB68-C119302CA669}" srcOrd="8" destOrd="0" presId="urn:microsoft.com/office/officeart/2018/2/layout/IconVerticalSolidList"/>
    <dgm:cxn modelId="{56161A70-35EF-41D9-8A90-9FB787EB65D8}" type="presParOf" srcId="{ACEBA313-734E-43E7-BB68-C119302CA669}" destId="{BDD6F70D-29AC-4C81-B131-02ED8A0B3ED9}" srcOrd="0" destOrd="0" presId="urn:microsoft.com/office/officeart/2018/2/layout/IconVerticalSolidList"/>
    <dgm:cxn modelId="{B06469BF-B410-43C5-BD1F-8BF05595DA11}" type="presParOf" srcId="{ACEBA313-734E-43E7-BB68-C119302CA669}" destId="{D4A2250D-06D0-47AC-A27A-049F0B6DEFC3}" srcOrd="1" destOrd="0" presId="urn:microsoft.com/office/officeart/2018/2/layout/IconVerticalSolidList"/>
    <dgm:cxn modelId="{2FB98B82-675C-4DC0-B650-3B4420084435}" type="presParOf" srcId="{ACEBA313-734E-43E7-BB68-C119302CA669}" destId="{4CB120B1-57C9-459C-A937-408F25486D9A}" srcOrd="2" destOrd="0" presId="urn:microsoft.com/office/officeart/2018/2/layout/IconVerticalSolidList"/>
    <dgm:cxn modelId="{EF4B302F-AB42-43CD-9B30-56C573F70216}" type="presParOf" srcId="{ACEBA313-734E-43E7-BB68-C119302CA669}" destId="{CC4A5B88-4764-4FE0-B83D-A278A5505416}" srcOrd="3" destOrd="0" presId="urn:microsoft.com/office/officeart/2018/2/layout/IconVerticalSolidList"/>
    <dgm:cxn modelId="{782619D5-7EAF-4306-989E-48CB40A37AA5}" type="presParOf" srcId="{2B5D107F-167F-4F4D-A3D6-2F1D8326DD89}" destId="{6288FEB6-DC12-4829-938C-0625BA94528C}" srcOrd="9" destOrd="0" presId="urn:microsoft.com/office/officeart/2018/2/layout/IconVerticalSolidList"/>
    <dgm:cxn modelId="{DD5DDE2B-A326-4977-92AD-24C3F7ADCA2E}" type="presParOf" srcId="{2B5D107F-167F-4F4D-A3D6-2F1D8326DD89}" destId="{389FF305-2D31-4EFA-8D12-EA6A8E845922}" srcOrd="10" destOrd="0" presId="urn:microsoft.com/office/officeart/2018/2/layout/IconVerticalSolidList"/>
    <dgm:cxn modelId="{326D7FDE-C3CB-48CE-9298-A9A7346FFB89}" type="presParOf" srcId="{389FF305-2D31-4EFA-8D12-EA6A8E845922}" destId="{018C63F1-AA31-4EBC-8129-560D03A53C0C}" srcOrd="0" destOrd="0" presId="urn:microsoft.com/office/officeart/2018/2/layout/IconVerticalSolidList"/>
    <dgm:cxn modelId="{29F4FE06-A0A5-4073-8A81-BE591654EADA}" type="presParOf" srcId="{389FF305-2D31-4EFA-8D12-EA6A8E845922}" destId="{5AA13049-3BA1-4588-899A-7FA872532476}" srcOrd="1" destOrd="0" presId="urn:microsoft.com/office/officeart/2018/2/layout/IconVerticalSolidList"/>
    <dgm:cxn modelId="{7FF2A709-F7F3-4AA4-998C-329DFC25207D}" type="presParOf" srcId="{389FF305-2D31-4EFA-8D12-EA6A8E845922}" destId="{2B78FC4B-08C4-472F-919D-AA6DFE0D7DCC}" srcOrd="2" destOrd="0" presId="urn:microsoft.com/office/officeart/2018/2/layout/IconVerticalSolidList"/>
    <dgm:cxn modelId="{850958A1-DAD5-4279-8438-08F2BB162D80}" type="presParOf" srcId="{389FF305-2D31-4EFA-8D12-EA6A8E845922}" destId="{7FC41A68-1F03-4B9A-B9C7-125097946CB7}" srcOrd="3" destOrd="0" presId="urn:microsoft.com/office/officeart/2018/2/layout/IconVerticalSolidList"/>
    <dgm:cxn modelId="{A24F805A-5403-41CA-8FE6-4014540B6D11}" type="presParOf" srcId="{2B5D107F-167F-4F4D-A3D6-2F1D8326DD89}" destId="{892FFBFA-36BB-44F6-9D39-F7CDD3B1B6B8}" srcOrd="11" destOrd="0" presId="urn:microsoft.com/office/officeart/2018/2/layout/IconVerticalSolidList"/>
    <dgm:cxn modelId="{9D0610BB-FACA-48E3-8DEC-8D680F7E7B49}" type="presParOf" srcId="{2B5D107F-167F-4F4D-A3D6-2F1D8326DD89}" destId="{0BFA770C-C84D-4B43-AC8F-2637B4C4D57D}" srcOrd="12" destOrd="0" presId="urn:microsoft.com/office/officeart/2018/2/layout/IconVerticalSolidList"/>
    <dgm:cxn modelId="{BCAA36DA-16B9-4417-B53B-A06602F8C1E7}" type="presParOf" srcId="{0BFA770C-C84D-4B43-AC8F-2637B4C4D57D}" destId="{8B4558B5-672D-48B0-B00E-A9802AFC0DDA}" srcOrd="0" destOrd="0" presId="urn:microsoft.com/office/officeart/2018/2/layout/IconVerticalSolidList"/>
    <dgm:cxn modelId="{817119C2-66F9-48E6-B59D-29A9636469A7}" type="presParOf" srcId="{0BFA770C-C84D-4B43-AC8F-2637B4C4D57D}" destId="{7E3CF903-552D-49EA-BCAC-46CD20AD313A}" srcOrd="1" destOrd="0" presId="urn:microsoft.com/office/officeart/2018/2/layout/IconVerticalSolidList"/>
    <dgm:cxn modelId="{20D626B6-2511-4191-A5FB-E30570C0D1C9}" type="presParOf" srcId="{0BFA770C-C84D-4B43-AC8F-2637B4C4D57D}" destId="{D2AAC380-F3D0-4151-939E-C28C94955DD4}" srcOrd="2" destOrd="0" presId="urn:microsoft.com/office/officeart/2018/2/layout/IconVerticalSolidList"/>
    <dgm:cxn modelId="{067F8AFE-BDBD-4AA6-A261-37FA6908007D}" type="presParOf" srcId="{0BFA770C-C84D-4B43-AC8F-2637B4C4D57D}" destId="{3C686DB2-6E52-490C-AFFC-F6772E2D4C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0BF922-A5D2-4E31-A423-EE0A101AAE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0C7797C-C3D5-4904-A008-6AB54DD6F8C3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Mirror what the policymaker is saying</a:t>
          </a:r>
        </a:p>
      </dgm:t>
    </dgm:pt>
    <dgm:pt modelId="{6C1F57EB-2E6B-495D-A2B2-8FE475ABF1FB}" type="parTrans" cxnId="{7949EC3E-8829-4DD4-931E-311F6776EB00}">
      <dgm:prSet/>
      <dgm:spPr/>
      <dgm:t>
        <a:bodyPr/>
        <a:lstStyle/>
        <a:p>
          <a:endParaRPr lang="en-US"/>
        </a:p>
      </dgm:t>
    </dgm:pt>
    <dgm:pt modelId="{96BECD0B-B38D-4D3F-9AF0-A5CD4AEE2ABC}" type="sibTrans" cxnId="{7949EC3E-8829-4DD4-931E-311F6776EB00}">
      <dgm:prSet/>
      <dgm:spPr/>
      <dgm:t>
        <a:bodyPr/>
        <a:lstStyle/>
        <a:p>
          <a:endParaRPr lang="en-US"/>
        </a:p>
      </dgm:t>
    </dgm:pt>
    <dgm:pt modelId="{EC5AE934-1895-42AE-9C5B-67153CF59FC7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Demonstrate that you are partnering with the policymaker and understand what the policymaker is trying to communicate to you</a:t>
          </a:r>
        </a:p>
      </dgm:t>
    </dgm:pt>
    <dgm:pt modelId="{BF7F5E3A-D208-4127-8E04-EFF1A89B85E9}" type="parTrans" cxnId="{1243C86E-3899-4551-B013-49DB95196FD0}">
      <dgm:prSet/>
      <dgm:spPr/>
      <dgm:t>
        <a:bodyPr/>
        <a:lstStyle/>
        <a:p>
          <a:endParaRPr lang="en-US"/>
        </a:p>
      </dgm:t>
    </dgm:pt>
    <dgm:pt modelId="{399EDB5A-F140-48C9-ADB4-B8407EC820C3}" type="sibTrans" cxnId="{1243C86E-3899-4551-B013-49DB95196FD0}">
      <dgm:prSet/>
      <dgm:spPr/>
      <dgm:t>
        <a:bodyPr/>
        <a:lstStyle/>
        <a:p>
          <a:endParaRPr lang="en-US"/>
        </a:p>
      </dgm:t>
    </dgm:pt>
    <dgm:pt modelId="{47665FA2-4D48-405F-8190-174E5AA162A0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Clarify the policymaker’s train of thought</a:t>
          </a:r>
        </a:p>
      </dgm:t>
    </dgm:pt>
    <dgm:pt modelId="{8C8304D7-BC8B-42C3-86D4-BC8962EC2622}" type="parTrans" cxnId="{4E17F089-983E-48E9-BC7C-86CC917E45CF}">
      <dgm:prSet/>
      <dgm:spPr/>
      <dgm:t>
        <a:bodyPr/>
        <a:lstStyle/>
        <a:p>
          <a:endParaRPr lang="en-US"/>
        </a:p>
      </dgm:t>
    </dgm:pt>
    <dgm:pt modelId="{4A7B132D-E73E-40B4-8CC7-2ACE8F603942}" type="sibTrans" cxnId="{4E17F089-983E-48E9-BC7C-86CC917E45CF}">
      <dgm:prSet/>
      <dgm:spPr/>
      <dgm:t>
        <a:bodyPr/>
        <a:lstStyle/>
        <a:p>
          <a:endParaRPr lang="en-US"/>
        </a:p>
      </dgm:t>
    </dgm:pt>
    <dgm:pt modelId="{0CB4D1C1-D332-40CC-9E66-57C2DBF8797C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State what the policymaker means</a:t>
          </a:r>
        </a:p>
      </dgm:t>
    </dgm:pt>
    <dgm:pt modelId="{0F450EE0-4E12-4203-83CE-56744B62DEA3}" type="parTrans" cxnId="{03EC1167-CDB7-42C9-8221-7AEFAF2EA23F}">
      <dgm:prSet/>
      <dgm:spPr/>
      <dgm:t>
        <a:bodyPr/>
        <a:lstStyle/>
        <a:p>
          <a:endParaRPr lang="en-US"/>
        </a:p>
      </dgm:t>
    </dgm:pt>
    <dgm:pt modelId="{0442CE8D-F31C-4F02-B8EC-8B2C3A7CCA20}" type="sibTrans" cxnId="{03EC1167-CDB7-42C9-8221-7AEFAF2EA23F}">
      <dgm:prSet/>
      <dgm:spPr/>
      <dgm:t>
        <a:bodyPr/>
        <a:lstStyle/>
        <a:p>
          <a:endParaRPr lang="en-US"/>
        </a:p>
      </dgm:t>
    </dgm:pt>
    <dgm:pt modelId="{43F5E03E-9473-460B-B8B9-9323E6DD1F93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Show collaboration</a:t>
          </a:r>
        </a:p>
      </dgm:t>
    </dgm:pt>
    <dgm:pt modelId="{3F41B4FD-35BD-4AE5-9F01-1E66728FD402}" type="parTrans" cxnId="{94F7144B-5DA1-4290-A66A-64E96E42C9B3}">
      <dgm:prSet/>
      <dgm:spPr/>
      <dgm:t>
        <a:bodyPr/>
        <a:lstStyle/>
        <a:p>
          <a:endParaRPr lang="en-US"/>
        </a:p>
      </dgm:t>
    </dgm:pt>
    <dgm:pt modelId="{FABA8C4E-67BF-4EDE-9AC1-ECA73199FD5C}" type="sibTrans" cxnId="{94F7144B-5DA1-4290-A66A-64E96E42C9B3}">
      <dgm:prSet/>
      <dgm:spPr/>
      <dgm:t>
        <a:bodyPr/>
        <a:lstStyle/>
        <a:p>
          <a:endParaRPr lang="en-US"/>
        </a:p>
      </dgm:t>
    </dgm:pt>
    <dgm:pt modelId="{C8193D2E-9898-407B-9EBA-E41C8AE59ECD}" type="pres">
      <dgm:prSet presAssocID="{470BF922-A5D2-4E31-A423-EE0A101AAE75}" presName="root" presStyleCnt="0">
        <dgm:presLayoutVars>
          <dgm:dir/>
          <dgm:resizeHandles val="exact"/>
        </dgm:presLayoutVars>
      </dgm:prSet>
      <dgm:spPr/>
    </dgm:pt>
    <dgm:pt modelId="{C101CAD3-4EFF-4E0A-823D-338787C68370}" type="pres">
      <dgm:prSet presAssocID="{F0C7797C-C3D5-4904-A008-6AB54DD6F8C3}" presName="compNode" presStyleCnt="0"/>
      <dgm:spPr/>
    </dgm:pt>
    <dgm:pt modelId="{61E408B2-6504-4CFE-B190-12AEECE6AE00}" type="pres">
      <dgm:prSet presAssocID="{F0C7797C-C3D5-4904-A008-6AB54DD6F8C3}" presName="bgRect" presStyleLbl="bgShp" presStyleIdx="0" presStyleCnt="5"/>
      <dgm:spPr/>
    </dgm:pt>
    <dgm:pt modelId="{2C5855D3-5BC6-477A-85EF-0D49E0817327}" type="pres">
      <dgm:prSet presAssocID="{F0C7797C-C3D5-4904-A008-6AB54DD6F8C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8540AF7E-4DA7-43A0-A498-6E3E3F737765}" type="pres">
      <dgm:prSet presAssocID="{F0C7797C-C3D5-4904-A008-6AB54DD6F8C3}" presName="spaceRect" presStyleCnt="0"/>
      <dgm:spPr/>
    </dgm:pt>
    <dgm:pt modelId="{D0F69E11-4A42-42E1-A749-41473A90B1A8}" type="pres">
      <dgm:prSet presAssocID="{F0C7797C-C3D5-4904-A008-6AB54DD6F8C3}" presName="parTx" presStyleLbl="revTx" presStyleIdx="0" presStyleCnt="5">
        <dgm:presLayoutVars>
          <dgm:chMax val="0"/>
          <dgm:chPref val="0"/>
        </dgm:presLayoutVars>
      </dgm:prSet>
      <dgm:spPr/>
    </dgm:pt>
    <dgm:pt modelId="{F06C13EA-511F-4A44-9E04-ADF3A870A6E9}" type="pres">
      <dgm:prSet presAssocID="{96BECD0B-B38D-4D3F-9AF0-A5CD4AEE2ABC}" presName="sibTrans" presStyleCnt="0"/>
      <dgm:spPr/>
    </dgm:pt>
    <dgm:pt modelId="{9248D709-B3E3-48F4-BC9E-AA7EE4C937CA}" type="pres">
      <dgm:prSet presAssocID="{EC5AE934-1895-42AE-9C5B-67153CF59FC7}" presName="compNode" presStyleCnt="0"/>
      <dgm:spPr/>
    </dgm:pt>
    <dgm:pt modelId="{877FA6BA-D4A1-42E2-80A6-2FD8BFEFE346}" type="pres">
      <dgm:prSet presAssocID="{EC5AE934-1895-42AE-9C5B-67153CF59FC7}" presName="bgRect" presStyleLbl="bgShp" presStyleIdx="1" presStyleCnt="5"/>
      <dgm:spPr/>
    </dgm:pt>
    <dgm:pt modelId="{15194250-0BDC-4A94-9BB0-6836B7433DA5}" type="pres">
      <dgm:prSet presAssocID="{EC5AE934-1895-42AE-9C5B-67153CF59FC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4D03148-18CC-4473-8F6C-620D5484A919}" type="pres">
      <dgm:prSet presAssocID="{EC5AE934-1895-42AE-9C5B-67153CF59FC7}" presName="spaceRect" presStyleCnt="0"/>
      <dgm:spPr/>
    </dgm:pt>
    <dgm:pt modelId="{BCCE44BB-A485-4154-8C03-9563043A0E7E}" type="pres">
      <dgm:prSet presAssocID="{EC5AE934-1895-42AE-9C5B-67153CF59FC7}" presName="parTx" presStyleLbl="revTx" presStyleIdx="1" presStyleCnt="5">
        <dgm:presLayoutVars>
          <dgm:chMax val="0"/>
          <dgm:chPref val="0"/>
        </dgm:presLayoutVars>
      </dgm:prSet>
      <dgm:spPr/>
    </dgm:pt>
    <dgm:pt modelId="{565F3DBB-515E-40A2-A883-BCC98DE74FB7}" type="pres">
      <dgm:prSet presAssocID="{399EDB5A-F140-48C9-ADB4-B8407EC820C3}" presName="sibTrans" presStyleCnt="0"/>
      <dgm:spPr/>
    </dgm:pt>
    <dgm:pt modelId="{4DC02F32-39E2-4397-9338-C8F242B02A46}" type="pres">
      <dgm:prSet presAssocID="{47665FA2-4D48-405F-8190-174E5AA162A0}" presName="compNode" presStyleCnt="0"/>
      <dgm:spPr/>
    </dgm:pt>
    <dgm:pt modelId="{F1B6DC57-34AC-4E75-9090-3C8356FAA540}" type="pres">
      <dgm:prSet presAssocID="{47665FA2-4D48-405F-8190-174E5AA162A0}" presName="bgRect" presStyleLbl="bgShp" presStyleIdx="2" presStyleCnt="5"/>
      <dgm:spPr/>
    </dgm:pt>
    <dgm:pt modelId="{C4F9ECD8-2C06-44D1-8C43-7859B637615C}" type="pres">
      <dgm:prSet presAssocID="{47665FA2-4D48-405F-8190-174E5AA162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454C0E-E04B-4FB6-B28D-EF238C4E2CC8}" type="pres">
      <dgm:prSet presAssocID="{47665FA2-4D48-405F-8190-174E5AA162A0}" presName="spaceRect" presStyleCnt="0"/>
      <dgm:spPr/>
    </dgm:pt>
    <dgm:pt modelId="{C18F1967-C360-4F8F-B1C4-3B8F3E1A07C8}" type="pres">
      <dgm:prSet presAssocID="{47665FA2-4D48-405F-8190-174E5AA162A0}" presName="parTx" presStyleLbl="revTx" presStyleIdx="2" presStyleCnt="5">
        <dgm:presLayoutVars>
          <dgm:chMax val="0"/>
          <dgm:chPref val="0"/>
        </dgm:presLayoutVars>
      </dgm:prSet>
      <dgm:spPr/>
    </dgm:pt>
    <dgm:pt modelId="{401E5AFC-D4D3-4DD8-B161-3F3F6F7BE600}" type="pres">
      <dgm:prSet presAssocID="{4A7B132D-E73E-40B4-8CC7-2ACE8F603942}" presName="sibTrans" presStyleCnt="0"/>
      <dgm:spPr/>
    </dgm:pt>
    <dgm:pt modelId="{7A2B3B40-CF58-4CD0-8DA2-CD8CF78E3160}" type="pres">
      <dgm:prSet presAssocID="{0CB4D1C1-D332-40CC-9E66-57C2DBF8797C}" presName="compNode" presStyleCnt="0"/>
      <dgm:spPr/>
    </dgm:pt>
    <dgm:pt modelId="{38992933-7E56-4BB4-986A-6F3C500A3690}" type="pres">
      <dgm:prSet presAssocID="{0CB4D1C1-D332-40CC-9E66-57C2DBF8797C}" presName="bgRect" presStyleLbl="bgShp" presStyleIdx="3" presStyleCnt="5"/>
      <dgm:spPr/>
    </dgm:pt>
    <dgm:pt modelId="{E9CB5C20-B6A4-4FEB-A225-29A2168C2FF1}" type="pres">
      <dgm:prSet presAssocID="{0CB4D1C1-D332-40CC-9E66-57C2DBF8797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9263457-7325-46E5-9F1B-DCB70F73DA5E}" type="pres">
      <dgm:prSet presAssocID="{0CB4D1C1-D332-40CC-9E66-57C2DBF8797C}" presName="spaceRect" presStyleCnt="0"/>
      <dgm:spPr/>
    </dgm:pt>
    <dgm:pt modelId="{F51996CD-FDA0-45B2-8D5F-B52B820C96ED}" type="pres">
      <dgm:prSet presAssocID="{0CB4D1C1-D332-40CC-9E66-57C2DBF8797C}" presName="parTx" presStyleLbl="revTx" presStyleIdx="3" presStyleCnt="5">
        <dgm:presLayoutVars>
          <dgm:chMax val="0"/>
          <dgm:chPref val="0"/>
        </dgm:presLayoutVars>
      </dgm:prSet>
      <dgm:spPr/>
    </dgm:pt>
    <dgm:pt modelId="{AF0B689A-B77B-4434-907A-E056E265211A}" type="pres">
      <dgm:prSet presAssocID="{0442CE8D-F31C-4F02-B8EC-8B2C3A7CCA20}" presName="sibTrans" presStyleCnt="0"/>
      <dgm:spPr/>
    </dgm:pt>
    <dgm:pt modelId="{4E22BADB-C597-43CF-A0E5-E6AE38B39ABF}" type="pres">
      <dgm:prSet presAssocID="{43F5E03E-9473-460B-B8B9-9323E6DD1F93}" presName="compNode" presStyleCnt="0"/>
      <dgm:spPr/>
    </dgm:pt>
    <dgm:pt modelId="{20D42F97-F126-4EF4-8015-866E20F319FF}" type="pres">
      <dgm:prSet presAssocID="{43F5E03E-9473-460B-B8B9-9323E6DD1F93}" presName="bgRect" presStyleLbl="bgShp" presStyleIdx="4" presStyleCnt="5"/>
      <dgm:spPr/>
    </dgm:pt>
    <dgm:pt modelId="{EDCB3E70-AAB6-460D-B73B-91F9102FA0E3}" type="pres">
      <dgm:prSet presAssocID="{43F5E03E-9473-460B-B8B9-9323E6DD1F9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464E15E-51E9-44CE-A77D-147C331B66E1}" type="pres">
      <dgm:prSet presAssocID="{43F5E03E-9473-460B-B8B9-9323E6DD1F93}" presName="spaceRect" presStyleCnt="0"/>
      <dgm:spPr/>
    </dgm:pt>
    <dgm:pt modelId="{59E6029F-EA67-4C15-B98D-61AF0050D77C}" type="pres">
      <dgm:prSet presAssocID="{43F5E03E-9473-460B-B8B9-9323E6DD1F9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6613F05-A4F5-4D9F-AE71-8CF0B444991C}" type="presOf" srcId="{47665FA2-4D48-405F-8190-174E5AA162A0}" destId="{C18F1967-C360-4F8F-B1C4-3B8F3E1A07C8}" srcOrd="0" destOrd="0" presId="urn:microsoft.com/office/officeart/2018/2/layout/IconVerticalSolidList"/>
    <dgm:cxn modelId="{EFACD517-EFB2-4E2B-830C-3546EF647A09}" type="presOf" srcId="{EC5AE934-1895-42AE-9C5B-67153CF59FC7}" destId="{BCCE44BB-A485-4154-8C03-9563043A0E7E}" srcOrd="0" destOrd="0" presId="urn:microsoft.com/office/officeart/2018/2/layout/IconVerticalSolidList"/>
    <dgm:cxn modelId="{7949EC3E-8829-4DD4-931E-311F6776EB00}" srcId="{470BF922-A5D2-4E31-A423-EE0A101AAE75}" destId="{F0C7797C-C3D5-4904-A008-6AB54DD6F8C3}" srcOrd="0" destOrd="0" parTransId="{6C1F57EB-2E6B-495D-A2B2-8FE475ABF1FB}" sibTransId="{96BECD0B-B38D-4D3F-9AF0-A5CD4AEE2ABC}"/>
    <dgm:cxn modelId="{36BFA444-D7AD-4B05-B8F8-20F66D084218}" type="presOf" srcId="{470BF922-A5D2-4E31-A423-EE0A101AAE75}" destId="{C8193D2E-9898-407B-9EBA-E41C8AE59ECD}" srcOrd="0" destOrd="0" presId="urn:microsoft.com/office/officeart/2018/2/layout/IconVerticalSolidList"/>
    <dgm:cxn modelId="{03EC1167-CDB7-42C9-8221-7AEFAF2EA23F}" srcId="{470BF922-A5D2-4E31-A423-EE0A101AAE75}" destId="{0CB4D1C1-D332-40CC-9E66-57C2DBF8797C}" srcOrd="3" destOrd="0" parTransId="{0F450EE0-4E12-4203-83CE-56744B62DEA3}" sibTransId="{0442CE8D-F31C-4F02-B8EC-8B2C3A7CCA20}"/>
    <dgm:cxn modelId="{94F7144B-5DA1-4290-A66A-64E96E42C9B3}" srcId="{470BF922-A5D2-4E31-A423-EE0A101AAE75}" destId="{43F5E03E-9473-460B-B8B9-9323E6DD1F93}" srcOrd="4" destOrd="0" parTransId="{3F41B4FD-35BD-4AE5-9F01-1E66728FD402}" sibTransId="{FABA8C4E-67BF-4EDE-9AC1-ECA73199FD5C}"/>
    <dgm:cxn modelId="{15EF6E4D-01C1-4B51-A9E8-B84059C9380E}" type="presOf" srcId="{0CB4D1C1-D332-40CC-9E66-57C2DBF8797C}" destId="{F51996CD-FDA0-45B2-8D5F-B52B820C96ED}" srcOrd="0" destOrd="0" presId="urn:microsoft.com/office/officeart/2018/2/layout/IconVerticalSolidList"/>
    <dgm:cxn modelId="{1243C86E-3899-4551-B013-49DB95196FD0}" srcId="{470BF922-A5D2-4E31-A423-EE0A101AAE75}" destId="{EC5AE934-1895-42AE-9C5B-67153CF59FC7}" srcOrd="1" destOrd="0" parTransId="{BF7F5E3A-D208-4127-8E04-EFF1A89B85E9}" sibTransId="{399EDB5A-F140-48C9-ADB4-B8407EC820C3}"/>
    <dgm:cxn modelId="{4E17F089-983E-48E9-BC7C-86CC917E45CF}" srcId="{470BF922-A5D2-4E31-A423-EE0A101AAE75}" destId="{47665FA2-4D48-405F-8190-174E5AA162A0}" srcOrd="2" destOrd="0" parTransId="{8C8304D7-BC8B-42C3-86D4-BC8962EC2622}" sibTransId="{4A7B132D-E73E-40B4-8CC7-2ACE8F603942}"/>
    <dgm:cxn modelId="{7A1F1EA0-8B65-48CF-974C-EE10227468F8}" type="presOf" srcId="{43F5E03E-9473-460B-B8B9-9323E6DD1F93}" destId="{59E6029F-EA67-4C15-B98D-61AF0050D77C}" srcOrd="0" destOrd="0" presId="urn:microsoft.com/office/officeart/2018/2/layout/IconVerticalSolidList"/>
    <dgm:cxn modelId="{EABA3BC2-9B09-4F36-A128-B16D01565AFE}" type="presOf" srcId="{F0C7797C-C3D5-4904-A008-6AB54DD6F8C3}" destId="{D0F69E11-4A42-42E1-A749-41473A90B1A8}" srcOrd="0" destOrd="0" presId="urn:microsoft.com/office/officeart/2018/2/layout/IconVerticalSolidList"/>
    <dgm:cxn modelId="{FF2C93F8-2CB1-4E69-B477-FC2AAA7D63F9}" type="presParOf" srcId="{C8193D2E-9898-407B-9EBA-E41C8AE59ECD}" destId="{C101CAD3-4EFF-4E0A-823D-338787C68370}" srcOrd="0" destOrd="0" presId="urn:microsoft.com/office/officeart/2018/2/layout/IconVerticalSolidList"/>
    <dgm:cxn modelId="{EA6F1FB8-1662-4632-AE2A-8614319959C7}" type="presParOf" srcId="{C101CAD3-4EFF-4E0A-823D-338787C68370}" destId="{61E408B2-6504-4CFE-B190-12AEECE6AE00}" srcOrd="0" destOrd="0" presId="urn:microsoft.com/office/officeart/2018/2/layout/IconVerticalSolidList"/>
    <dgm:cxn modelId="{6FD18E26-DAB5-4446-8495-A59E81A9FF73}" type="presParOf" srcId="{C101CAD3-4EFF-4E0A-823D-338787C68370}" destId="{2C5855D3-5BC6-477A-85EF-0D49E0817327}" srcOrd="1" destOrd="0" presId="urn:microsoft.com/office/officeart/2018/2/layout/IconVerticalSolidList"/>
    <dgm:cxn modelId="{5F543C65-AF8C-4548-B5A3-898BD42A5E08}" type="presParOf" srcId="{C101CAD3-4EFF-4E0A-823D-338787C68370}" destId="{8540AF7E-4DA7-43A0-A498-6E3E3F737765}" srcOrd="2" destOrd="0" presId="urn:microsoft.com/office/officeart/2018/2/layout/IconVerticalSolidList"/>
    <dgm:cxn modelId="{E03344F5-C571-4867-B694-F38D53401DC5}" type="presParOf" srcId="{C101CAD3-4EFF-4E0A-823D-338787C68370}" destId="{D0F69E11-4A42-42E1-A749-41473A90B1A8}" srcOrd="3" destOrd="0" presId="urn:microsoft.com/office/officeart/2018/2/layout/IconVerticalSolidList"/>
    <dgm:cxn modelId="{BA9303FA-B569-40FA-9637-5D5C89F89364}" type="presParOf" srcId="{C8193D2E-9898-407B-9EBA-E41C8AE59ECD}" destId="{F06C13EA-511F-4A44-9E04-ADF3A870A6E9}" srcOrd="1" destOrd="0" presId="urn:microsoft.com/office/officeart/2018/2/layout/IconVerticalSolidList"/>
    <dgm:cxn modelId="{EEFC984C-73D1-45B6-B4DF-485E6D9282C8}" type="presParOf" srcId="{C8193D2E-9898-407B-9EBA-E41C8AE59ECD}" destId="{9248D709-B3E3-48F4-BC9E-AA7EE4C937CA}" srcOrd="2" destOrd="0" presId="urn:microsoft.com/office/officeart/2018/2/layout/IconVerticalSolidList"/>
    <dgm:cxn modelId="{C53F1027-D6EE-401C-A293-3F99143B84F1}" type="presParOf" srcId="{9248D709-B3E3-48F4-BC9E-AA7EE4C937CA}" destId="{877FA6BA-D4A1-42E2-80A6-2FD8BFEFE346}" srcOrd="0" destOrd="0" presId="urn:microsoft.com/office/officeart/2018/2/layout/IconVerticalSolidList"/>
    <dgm:cxn modelId="{5AA2559B-3465-4FE9-B62F-B0EC12062FC5}" type="presParOf" srcId="{9248D709-B3E3-48F4-BC9E-AA7EE4C937CA}" destId="{15194250-0BDC-4A94-9BB0-6836B7433DA5}" srcOrd="1" destOrd="0" presId="urn:microsoft.com/office/officeart/2018/2/layout/IconVerticalSolidList"/>
    <dgm:cxn modelId="{12A229FF-385A-4735-8DC1-0E3E032228C6}" type="presParOf" srcId="{9248D709-B3E3-48F4-BC9E-AA7EE4C937CA}" destId="{F4D03148-18CC-4473-8F6C-620D5484A919}" srcOrd="2" destOrd="0" presId="urn:microsoft.com/office/officeart/2018/2/layout/IconVerticalSolidList"/>
    <dgm:cxn modelId="{F15549D2-A239-4589-A807-E59CBBE6C921}" type="presParOf" srcId="{9248D709-B3E3-48F4-BC9E-AA7EE4C937CA}" destId="{BCCE44BB-A485-4154-8C03-9563043A0E7E}" srcOrd="3" destOrd="0" presId="urn:microsoft.com/office/officeart/2018/2/layout/IconVerticalSolidList"/>
    <dgm:cxn modelId="{C03A501C-56C9-47FF-A1CF-55513FB6692F}" type="presParOf" srcId="{C8193D2E-9898-407B-9EBA-E41C8AE59ECD}" destId="{565F3DBB-515E-40A2-A883-BCC98DE74FB7}" srcOrd="3" destOrd="0" presId="urn:microsoft.com/office/officeart/2018/2/layout/IconVerticalSolidList"/>
    <dgm:cxn modelId="{A0804947-768A-4D42-A58B-88C9E7437ABF}" type="presParOf" srcId="{C8193D2E-9898-407B-9EBA-E41C8AE59ECD}" destId="{4DC02F32-39E2-4397-9338-C8F242B02A46}" srcOrd="4" destOrd="0" presId="urn:microsoft.com/office/officeart/2018/2/layout/IconVerticalSolidList"/>
    <dgm:cxn modelId="{8AD4B600-4BDD-439B-93E8-4A8806FB57E5}" type="presParOf" srcId="{4DC02F32-39E2-4397-9338-C8F242B02A46}" destId="{F1B6DC57-34AC-4E75-9090-3C8356FAA540}" srcOrd="0" destOrd="0" presId="urn:microsoft.com/office/officeart/2018/2/layout/IconVerticalSolidList"/>
    <dgm:cxn modelId="{E313CE17-34AE-4E4A-A5AF-D23EAA296327}" type="presParOf" srcId="{4DC02F32-39E2-4397-9338-C8F242B02A46}" destId="{C4F9ECD8-2C06-44D1-8C43-7859B637615C}" srcOrd="1" destOrd="0" presId="urn:microsoft.com/office/officeart/2018/2/layout/IconVerticalSolidList"/>
    <dgm:cxn modelId="{5B8AA80A-FAEC-4241-B32F-524AEB89E4A8}" type="presParOf" srcId="{4DC02F32-39E2-4397-9338-C8F242B02A46}" destId="{C5454C0E-E04B-4FB6-B28D-EF238C4E2CC8}" srcOrd="2" destOrd="0" presId="urn:microsoft.com/office/officeart/2018/2/layout/IconVerticalSolidList"/>
    <dgm:cxn modelId="{801CEB30-4C22-497C-AB85-793A14A934D0}" type="presParOf" srcId="{4DC02F32-39E2-4397-9338-C8F242B02A46}" destId="{C18F1967-C360-4F8F-B1C4-3B8F3E1A07C8}" srcOrd="3" destOrd="0" presId="urn:microsoft.com/office/officeart/2018/2/layout/IconVerticalSolidList"/>
    <dgm:cxn modelId="{D619FA1C-369F-4049-9FF3-664E13CECAEB}" type="presParOf" srcId="{C8193D2E-9898-407B-9EBA-E41C8AE59ECD}" destId="{401E5AFC-D4D3-4DD8-B161-3F3F6F7BE600}" srcOrd="5" destOrd="0" presId="urn:microsoft.com/office/officeart/2018/2/layout/IconVerticalSolidList"/>
    <dgm:cxn modelId="{47C47578-45E2-45B1-9B64-B20383DE9888}" type="presParOf" srcId="{C8193D2E-9898-407B-9EBA-E41C8AE59ECD}" destId="{7A2B3B40-CF58-4CD0-8DA2-CD8CF78E3160}" srcOrd="6" destOrd="0" presId="urn:microsoft.com/office/officeart/2018/2/layout/IconVerticalSolidList"/>
    <dgm:cxn modelId="{A84D2B9C-FB85-4B74-9616-3BBE7324443A}" type="presParOf" srcId="{7A2B3B40-CF58-4CD0-8DA2-CD8CF78E3160}" destId="{38992933-7E56-4BB4-986A-6F3C500A3690}" srcOrd="0" destOrd="0" presId="urn:microsoft.com/office/officeart/2018/2/layout/IconVerticalSolidList"/>
    <dgm:cxn modelId="{5B39B29F-DC7A-4FB1-89AC-14C74B03C736}" type="presParOf" srcId="{7A2B3B40-CF58-4CD0-8DA2-CD8CF78E3160}" destId="{E9CB5C20-B6A4-4FEB-A225-29A2168C2FF1}" srcOrd="1" destOrd="0" presId="urn:microsoft.com/office/officeart/2018/2/layout/IconVerticalSolidList"/>
    <dgm:cxn modelId="{BAC4FD34-333C-4314-B0F4-F384C8F99040}" type="presParOf" srcId="{7A2B3B40-CF58-4CD0-8DA2-CD8CF78E3160}" destId="{39263457-7325-46E5-9F1B-DCB70F73DA5E}" srcOrd="2" destOrd="0" presId="urn:microsoft.com/office/officeart/2018/2/layout/IconVerticalSolidList"/>
    <dgm:cxn modelId="{B9575CBE-03E4-4C74-9AED-40AD89989B45}" type="presParOf" srcId="{7A2B3B40-CF58-4CD0-8DA2-CD8CF78E3160}" destId="{F51996CD-FDA0-45B2-8D5F-B52B820C96ED}" srcOrd="3" destOrd="0" presId="urn:microsoft.com/office/officeart/2018/2/layout/IconVerticalSolidList"/>
    <dgm:cxn modelId="{E41F6506-8402-42B9-897A-BD724479C894}" type="presParOf" srcId="{C8193D2E-9898-407B-9EBA-E41C8AE59ECD}" destId="{AF0B689A-B77B-4434-907A-E056E265211A}" srcOrd="7" destOrd="0" presId="urn:microsoft.com/office/officeart/2018/2/layout/IconVerticalSolidList"/>
    <dgm:cxn modelId="{2E61EDC9-54DA-4719-BA8E-FB97A1215E7D}" type="presParOf" srcId="{C8193D2E-9898-407B-9EBA-E41C8AE59ECD}" destId="{4E22BADB-C597-43CF-A0E5-E6AE38B39ABF}" srcOrd="8" destOrd="0" presId="urn:microsoft.com/office/officeart/2018/2/layout/IconVerticalSolidList"/>
    <dgm:cxn modelId="{9377338E-89E9-4DCF-9B81-E7EA52557542}" type="presParOf" srcId="{4E22BADB-C597-43CF-A0E5-E6AE38B39ABF}" destId="{20D42F97-F126-4EF4-8015-866E20F319FF}" srcOrd="0" destOrd="0" presId="urn:microsoft.com/office/officeart/2018/2/layout/IconVerticalSolidList"/>
    <dgm:cxn modelId="{46D2B652-D30F-450D-A00A-3C9FF08E9D5C}" type="presParOf" srcId="{4E22BADB-C597-43CF-A0E5-E6AE38B39ABF}" destId="{EDCB3E70-AAB6-460D-B73B-91F9102FA0E3}" srcOrd="1" destOrd="0" presId="urn:microsoft.com/office/officeart/2018/2/layout/IconVerticalSolidList"/>
    <dgm:cxn modelId="{C5919141-143F-4226-97D8-CE009ED0031B}" type="presParOf" srcId="{4E22BADB-C597-43CF-A0E5-E6AE38B39ABF}" destId="{5464E15E-51E9-44CE-A77D-147C331B66E1}" srcOrd="2" destOrd="0" presId="urn:microsoft.com/office/officeart/2018/2/layout/IconVerticalSolidList"/>
    <dgm:cxn modelId="{0C857ACE-6C31-4C32-B2AA-B924FD150553}" type="presParOf" srcId="{4E22BADB-C597-43CF-A0E5-E6AE38B39ABF}" destId="{59E6029F-EA67-4C15-B98D-61AF0050D7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6CD02-94AB-441B-A924-9C6F434C535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7069D9-F2F3-4DC5-A6AF-0CFDBB251E9C}">
      <dgm:prSet custT="1"/>
      <dgm:spPr/>
      <dgm:t>
        <a:bodyPr/>
        <a:lstStyle/>
        <a:p>
          <a:pPr>
            <a:defRPr cap="all"/>
          </a:pPr>
          <a:r>
            <a:rPr lang="en-US" sz="1400"/>
            <a:t>Let the policymaker know you’re listening and understanding</a:t>
          </a:r>
        </a:p>
      </dgm:t>
    </dgm:pt>
    <dgm:pt modelId="{4AE00EDE-0D15-4EC6-B271-59FB9CD0CEE0}" type="parTrans" cxnId="{BA199F0D-16AA-41F6-9C8E-F549843F04E4}">
      <dgm:prSet/>
      <dgm:spPr/>
      <dgm:t>
        <a:bodyPr/>
        <a:lstStyle/>
        <a:p>
          <a:endParaRPr lang="en-US"/>
        </a:p>
      </dgm:t>
    </dgm:pt>
    <dgm:pt modelId="{2BF3E3DC-E790-4E61-8354-947E3F66B3A6}" type="sibTrans" cxnId="{BA199F0D-16AA-41F6-9C8E-F549843F04E4}">
      <dgm:prSet/>
      <dgm:spPr/>
      <dgm:t>
        <a:bodyPr/>
        <a:lstStyle/>
        <a:p>
          <a:endParaRPr lang="en-US"/>
        </a:p>
      </dgm:t>
    </dgm:pt>
    <dgm:pt modelId="{2AA121E3-EA14-40D9-BFB3-350028012AF3}">
      <dgm:prSet custT="1"/>
      <dgm:spPr/>
      <dgm:t>
        <a:bodyPr/>
        <a:lstStyle/>
        <a:p>
          <a:pPr>
            <a:defRPr cap="all"/>
          </a:pPr>
          <a:r>
            <a:rPr lang="en-US" sz="1400"/>
            <a:t>Link relevant information</a:t>
          </a:r>
        </a:p>
      </dgm:t>
    </dgm:pt>
    <dgm:pt modelId="{7C13514D-DDF8-422D-AEA1-0BD68336873F}" type="parTrans" cxnId="{2C9BDE28-F549-4488-8987-3990AF7FAD5B}">
      <dgm:prSet/>
      <dgm:spPr/>
      <dgm:t>
        <a:bodyPr/>
        <a:lstStyle/>
        <a:p>
          <a:endParaRPr lang="en-US"/>
        </a:p>
      </dgm:t>
    </dgm:pt>
    <dgm:pt modelId="{C93A8810-2FC1-4C81-BCDC-73D0A4F7F473}" type="sibTrans" cxnId="{2C9BDE28-F549-4488-8987-3990AF7FAD5B}">
      <dgm:prSet/>
      <dgm:spPr/>
      <dgm:t>
        <a:bodyPr/>
        <a:lstStyle/>
        <a:p>
          <a:endParaRPr lang="en-US"/>
        </a:p>
      </dgm:t>
    </dgm:pt>
    <dgm:pt modelId="{C47841BF-24DE-42E8-9C77-E0A4EBAEEBDF}">
      <dgm:prSet custT="1"/>
      <dgm:spPr/>
      <dgm:t>
        <a:bodyPr/>
        <a:lstStyle/>
        <a:p>
          <a:pPr>
            <a:defRPr cap="all"/>
          </a:pPr>
          <a:r>
            <a:rPr lang="en-US" sz="1400"/>
            <a:t>Allow the policymaker to hear their own motivations and ambivalence</a:t>
          </a:r>
        </a:p>
      </dgm:t>
    </dgm:pt>
    <dgm:pt modelId="{FB6A16F7-4ACB-4957-AA02-44BFD6C47476}" type="parTrans" cxnId="{A02BF727-9F5C-4232-98FD-52F7D2489E13}">
      <dgm:prSet/>
      <dgm:spPr/>
      <dgm:t>
        <a:bodyPr/>
        <a:lstStyle/>
        <a:p>
          <a:endParaRPr lang="en-US"/>
        </a:p>
      </dgm:t>
    </dgm:pt>
    <dgm:pt modelId="{69F048AA-69AF-4632-AD3B-85ECA14FD0E4}" type="sibTrans" cxnId="{A02BF727-9F5C-4232-98FD-52F7D2489E13}">
      <dgm:prSet/>
      <dgm:spPr/>
      <dgm:t>
        <a:bodyPr/>
        <a:lstStyle/>
        <a:p>
          <a:endParaRPr lang="en-US"/>
        </a:p>
      </dgm:t>
    </dgm:pt>
    <dgm:pt modelId="{19164254-EB18-432F-BC1E-AD545099E800}">
      <dgm:prSet custT="1"/>
      <dgm:spPr/>
      <dgm:t>
        <a:bodyPr/>
        <a:lstStyle/>
        <a:p>
          <a:pPr>
            <a:defRPr cap="all"/>
          </a:pPr>
          <a:r>
            <a:rPr lang="en-US" sz="1400"/>
            <a:t>Help to clarify the policymaker’s stances and planned actions</a:t>
          </a:r>
        </a:p>
      </dgm:t>
    </dgm:pt>
    <dgm:pt modelId="{BEAD3EC4-266A-425D-8730-32F7E5CADFDA}" type="parTrans" cxnId="{CA06CAFA-FB36-4ECA-B1EE-3B4278B759CB}">
      <dgm:prSet/>
      <dgm:spPr/>
      <dgm:t>
        <a:bodyPr/>
        <a:lstStyle/>
        <a:p>
          <a:endParaRPr lang="en-US"/>
        </a:p>
      </dgm:t>
    </dgm:pt>
    <dgm:pt modelId="{EE072E0B-03A4-4765-B5B4-B0E449790520}" type="sibTrans" cxnId="{CA06CAFA-FB36-4ECA-B1EE-3B4278B759CB}">
      <dgm:prSet/>
      <dgm:spPr/>
      <dgm:t>
        <a:bodyPr/>
        <a:lstStyle/>
        <a:p>
          <a:endParaRPr lang="en-US"/>
        </a:p>
      </dgm:t>
    </dgm:pt>
    <dgm:pt modelId="{ADF197C8-73AD-4242-90AB-70201E82621A}">
      <dgm:prSet custT="1"/>
      <dgm:spPr/>
      <dgm:t>
        <a:bodyPr/>
        <a:lstStyle/>
        <a:p>
          <a:pPr>
            <a:defRPr cap="all"/>
          </a:pPr>
          <a:r>
            <a:rPr lang="en-US" sz="1400"/>
            <a:t>Help to bridge/transition between topics</a:t>
          </a:r>
        </a:p>
      </dgm:t>
    </dgm:pt>
    <dgm:pt modelId="{74A8C23E-7B12-444D-AB5D-0B789B5F5268}" type="parTrans" cxnId="{FAC10EE7-5DC3-425D-8D9B-90BAB4624E91}">
      <dgm:prSet/>
      <dgm:spPr/>
      <dgm:t>
        <a:bodyPr/>
        <a:lstStyle/>
        <a:p>
          <a:endParaRPr lang="en-US"/>
        </a:p>
      </dgm:t>
    </dgm:pt>
    <dgm:pt modelId="{90A54034-19A4-4FE9-823D-CF9A18D96A67}" type="sibTrans" cxnId="{FAC10EE7-5DC3-425D-8D9B-90BAB4624E91}">
      <dgm:prSet/>
      <dgm:spPr/>
      <dgm:t>
        <a:bodyPr/>
        <a:lstStyle/>
        <a:p>
          <a:endParaRPr lang="en-US"/>
        </a:p>
      </dgm:t>
    </dgm:pt>
    <dgm:pt modelId="{011BA334-F858-492D-99D6-51069672FE68}">
      <dgm:prSet custT="1"/>
      <dgm:spPr/>
      <dgm:t>
        <a:bodyPr/>
        <a:lstStyle/>
        <a:p>
          <a:pPr>
            <a:defRPr cap="all"/>
          </a:pPr>
          <a:r>
            <a:rPr lang="en-US" sz="1400"/>
            <a:t>Focus on the most important aspects of your conversation</a:t>
          </a:r>
        </a:p>
      </dgm:t>
    </dgm:pt>
    <dgm:pt modelId="{4D4A0FF5-72E2-4431-BC35-3762DAA359E8}" type="parTrans" cxnId="{CDF67C96-A707-4714-8500-45CD78B98518}">
      <dgm:prSet/>
      <dgm:spPr/>
      <dgm:t>
        <a:bodyPr/>
        <a:lstStyle/>
        <a:p>
          <a:endParaRPr lang="en-US"/>
        </a:p>
      </dgm:t>
    </dgm:pt>
    <dgm:pt modelId="{7D850751-781A-4689-BBDF-E52B7270A930}" type="sibTrans" cxnId="{CDF67C96-A707-4714-8500-45CD78B98518}">
      <dgm:prSet/>
      <dgm:spPr/>
      <dgm:t>
        <a:bodyPr/>
        <a:lstStyle/>
        <a:p>
          <a:endParaRPr lang="en-US"/>
        </a:p>
      </dgm:t>
    </dgm:pt>
    <dgm:pt modelId="{3C4C5C85-64EA-428D-8F74-492C32288BB0}" type="pres">
      <dgm:prSet presAssocID="{5BE6CD02-94AB-441B-A924-9C6F434C535B}" presName="root" presStyleCnt="0">
        <dgm:presLayoutVars>
          <dgm:dir/>
          <dgm:resizeHandles val="exact"/>
        </dgm:presLayoutVars>
      </dgm:prSet>
      <dgm:spPr/>
    </dgm:pt>
    <dgm:pt modelId="{9290CF8D-162C-4E53-908E-6F3A4504EE5E}" type="pres">
      <dgm:prSet presAssocID="{D37069D9-F2F3-4DC5-A6AF-0CFDBB251E9C}" presName="compNode" presStyleCnt="0"/>
      <dgm:spPr/>
    </dgm:pt>
    <dgm:pt modelId="{0B724A05-9B52-4C28-991D-7A84762EDC27}" type="pres">
      <dgm:prSet presAssocID="{D37069D9-F2F3-4DC5-A6AF-0CFDBB251E9C}" presName="iconBgRect" presStyleLbl="bgShp" presStyleIdx="0" presStyleCnt="6"/>
      <dgm:spPr/>
    </dgm:pt>
    <dgm:pt modelId="{4483FF18-5569-4E30-81EA-0B9F67C4C95E}" type="pres">
      <dgm:prSet presAssocID="{D37069D9-F2F3-4DC5-A6AF-0CFDBB251E9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21D2A6BE-B055-4F16-AF8B-BBFCCD32B2D5}" type="pres">
      <dgm:prSet presAssocID="{D37069D9-F2F3-4DC5-A6AF-0CFDBB251E9C}" presName="spaceRect" presStyleCnt="0"/>
      <dgm:spPr/>
    </dgm:pt>
    <dgm:pt modelId="{C33C0307-1408-4D94-9D5C-A0F85B8D9B70}" type="pres">
      <dgm:prSet presAssocID="{D37069D9-F2F3-4DC5-A6AF-0CFDBB251E9C}" presName="textRect" presStyleLbl="revTx" presStyleIdx="0" presStyleCnt="6" custScaleX="95462" custScaleY="146900">
        <dgm:presLayoutVars>
          <dgm:chMax val="1"/>
          <dgm:chPref val="1"/>
        </dgm:presLayoutVars>
      </dgm:prSet>
      <dgm:spPr/>
    </dgm:pt>
    <dgm:pt modelId="{BA3B44EC-AC24-4442-B8C1-1C3F7A8EE54B}" type="pres">
      <dgm:prSet presAssocID="{2BF3E3DC-E790-4E61-8354-947E3F66B3A6}" presName="sibTrans" presStyleCnt="0"/>
      <dgm:spPr/>
    </dgm:pt>
    <dgm:pt modelId="{61CD47D1-1178-42D7-AB4A-68FE63011FDC}" type="pres">
      <dgm:prSet presAssocID="{2AA121E3-EA14-40D9-BFB3-350028012AF3}" presName="compNode" presStyleCnt="0"/>
      <dgm:spPr/>
    </dgm:pt>
    <dgm:pt modelId="{FEE49C36-A32C-4D16-9C8F-0DD73B357A11}" type="pres">
      <dgm:prSet presAssocID="{2AA121E3-EA14-40D9-BFB3-350028012AF3}" presName="iconBgRect" presStyleLbl="bgShp" presStyleIdx="1" presStyleCnt="6"/>
      <dgm:spPr/>
    </dgm:pt>
    <dgm:pt modelId="{2E4BB3CC-E7B0-4CD4-ACCA-180E17B91D24}" type="pres">
      <dgm:prSet presAssocID="{2AA121E3-EA14-40D9-BFB3-350028012AF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1DBAA10E-BDF7-4049-9AE2-A82AFAB47FDE}" type="pres">
      <dgm:prSet presAssocID="{2AA121E3-EA14-40D9-BFB3-350028012AF3}" presName="spaceRect" presStyleCnt="0"/>
      <dgm:spPr/>
    </dgm:pt>
    <dgm:pt modelId="{254A6043-D05E-493D-9CC3-997C7F9F974F}" type="pres">
      <dgm:prSet presAssocID="{2AA121E3-EA14-40D9-BFB3-350028012AF3}" presName="textRect" presStyleLbl="revTx" presStyleIdx="1" presStyleCnt="6" custScaleX="137971" custScaleY="146900">
        <dgm:presLayoutVars>
          <dgm:chMax val="1"/>
          <dgm:chPref val="1"/>
        </dgm:presLayoutVars>
      </dgm:prSet>
      <dgm:spPr/>
    </dgm:pt>
    <dgm:pt modelId="{EA39E6EE-41FC-4A4C-97A2-7AAEEDD1BE6E}" type="pres">
      <dgm:prSet presAssocID="{C93A8810-2FC1-4C81-BCDC-73D0A4F7F473}" presName="sibTrans" presStyleCnt="0"/>
      <dgm:spPr/>
    </dgm:pt>
    <dgm:pt modelId="{14F0A2A7-F55D-4C25-9F5E-ACC75380635C}" type="pres">
      <dgm:prSet presAssocID="{C47841BF-24DE-42E8-9C77-E0A4EBAEEBDF}" presName="compNode" presStyleCnt="0"/>
      <dgm:spPr/>
    </dgm:pt>
    <dgm:pt modelId="{7A10CB6F-401B-4A74-B0C2-00F75E2E29E6}" type="pres">
      <dgm:prSet presAssocID="{C47841BF-24DE-42E8-9C77-E0A4EBAEEBDF}" presName="iconBgRect" presStyleLbl="bgShp" presStyleIdx="2" presStyleCnt="6"/>
      <dgm:spPr/>
    </dgm:pt>
    <dgm:pt modelId="{E968B736-C7F7-4090-A1FB-CD968D8B6C45}" type="pres">
      <dgm:prSet presAssocID="{C47841BF-24DE-42E8-9C77-E0A4EBAEEBD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2211122-7B05-4FC4-9A47-4C9906F10B7B}" type="pres">
      <dgm:prSet presAssocID="{C47841BF-24DE-42E8-9C77-E0A4EBAEEBDF}" presName="spaceRect" presStyleCnt="0"/>
      <dgm:spPr/>
    </dgm:pt>
    <dgm:pt modelId="{2C6A34BB-6F36-49EC-9B7E-A1637386FEEE}" type="pres">
      <dgm:prSet presAssocID="{C47841BF-24DE-42E8-9C77-E0A4EBAEEBDF}" presName="textRect" presStyleLbl="revTx" presStyleIdx="2" presStyleCnt="6" custScaleX="137971" custScaleY="146900">
        <dgm:presLayoutVars>
          <dgm:chMax val="1"/>
          <dgm:chPref val="1"/>
        </dgm:presLayoutVars>
      </dgm:prSet>
      <dgm:spPr/>
    </dgm:pt>
    <dgm:pt modelId="{478C3657-5F21-49F2-8F0A-8470771C059C}" type="pres">
      <dgm:prSet presAssocID="{69F048AA-69AF-4632-AD3B-85ECA14FD0E4}" presName="sibTrans" presStyleCnt="0"/>
      <dgm:spPr/>
    </dgm:pt>
    <dgm:pt modelId="{17CD29EE-FC76-4011-AE8A-6F88623BEA27}" type="pres">
      <dgm:prSet presAssocID="{19164254-EB18-432F-BC1E-AD545099E800}" presName="compNode" presStyleCnt="0"/>
      <dgm:spPr/>
    </dgm:pt>
    <dgm:pt modelId="{7213FB93-7E6D-4D71-97EA-65925776127C}" type="pres">
      <dgm:prSet presAssocID="{19164254-EB18-432F-BC1E-AD545099E800}" presName="iconBgRect" presStyleLbl="bgShp" presStyleIdx="3" presStyleCnt="6"/>
      <dgm:spPr/>
    </dgm:pt>
    <dgm:pt modelId="{5E6AFCC8-858A-4EEB-A827-4A6254DD5B18}" type="pres">
      <dgm:prSet presAssocID="{19164254-EB18-432F-BC1E-AD545099E80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C281EBB-4C60-4618-8450-365E61E7E6CB}" type="pres">
      <dgm:prSet presAssocID="{19164254-EB18-432F-BC1E-AD545099E800}" presName="spaceRect" presStyleCnt="0"/>
      <dgm:spPr/>
    </dgm:pt>
    <dgm:pt modelId="{6F827BD2-D56F-484B-BBA4-469B30B395A2}" type="pres">
      <dgm:prSet presAssocID="{19164254-EB18-432F-BC1E-AD545099E800}" presName="textRect" presStyleLbl="revTx" presStyleIdx="3" presStyleCnt="6" custScaleX="137971" custScaleY="146900">
        <dgm:presLayoutVars>
          <dgm:chMax val="1"/>
          <dgm:chPref val="1"/>
        </dgm:presLayoutVars>
      </dgm:prSet>
      <dgm:spPr/>
    </dgm:pt>
    <dgm:pt modelId="{5367118F-2660-42AA-A720-B270646AD9D9}" type="pres">
      <dgm:prSet presAssocID="{EE072E0B-03A4-4765-B5B4-B0E449790520}" presName="sibTrans" presStyleCnt="0"/>
      <dgm:spPr/>
    </dgm:pt>
    <dgm:pt modelId="{C900D0E0-ABAB-4936-AA8E-F39AD4FF73BD}" type="pres">
      <dgm:prSet presAssocID="{ADF197C8-73AD-4242-90AB-70201E82621A}" presName="compNode" presStyleCnt="0"/>
      <dgm:spPr/>
    </dgm:pt>
    <dgm:pt modelId="{1884EE33-98A3-40C2-B4F9-6DFB9B6DB880}" type="pres">
      <dgm:prSet presAssocID="{ADF197C8-73AD-4242-90AB-70201E82621A}" presName="iconBgRect" presStyleLbl="bgShp" presStyleIdx="4" presStyleCnt="6"/>
      <dgm:spPr/>
    </dgm:pt>
    <dgm:pt modelId="{DC29942A-46C0-4474-A3BF-4C66F33A6C21}" type="pres">
      <dgm:prSet presAssocID="{ADF197C8-73AD-4242-90AB-70201E82621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27EDCAB8-53B5-4EFD-AF97-7859055D6401}" type="pres">
      <dgm:prSet presAssocID="{ADF197C8-73AD-4242-90AB-70201E82621A}" presName="spaceRect" presStyleCnt="0"/>
      <dgm:spPr/>
    </dgm:pt>
    <dgm:pt modelId="{57AC208B-95B3-4706-A036-BF7B223E6BB4}" type="pres">
      <dgm:prSet presAssocID="{ADF197C8-73AD-4242-90AB-70201E82621A}" presName="textRect" presStyleLbl="revTx" presStyleIdx="4" presStyleCnt="6" custScaleX="137971" custScaleY="146900">
        <dgm:presLayoutVars>
          <dgm:chMax val="1"/>
          <dgm:chPref val="1"/>
        </dgm:presLayoutVars>
      </dgm:prSet>
      <dgm:spPr/>
    </dgm:pt>
    <dgm:pt modelId="{522BA1DE-0617-450A-B309-22CFC1715104}" type="pres">
      <dgm:prSet presAssocID="{90A54034-19A4-4FE9-823D-CF9A18D96A67}" presName="sibTrans" presStyleCnt="0"/>
      <dgm:spPr/>
    </dgm:pt>
    <dgm:pt modelId="{B347A14D-DC04-4452-9A81-3815FD4753D9}" type="pres">
      <dgm:prSet presAssocID="{011BA334-F858-492D-99D6-51069672FE68}" presName="compNode" presStyleCnt="0"/>
      <dgm:spPr/>
    </dgm:pt>
    <dgm:pt modelId="{40721E67-6E3D-4903-B6B6-DB421C0D8794}" type="pres">
      <dgm:prSet presAssocID="{011BA334-F858-492D-99D6-51069672FE68}" presName="iconBgRect" presStyleLbl="bgShp" presStyleIdx="5" presStyleCnt="6"/>
      <dgm:spPr/>
    </dgm:pt>
    <dgm:pt modelId="{54128F96-9B09-417C-ACB8-69B9409CBA80}" type="pres">
      <dgm:prSet presAssocID="{011BA334-F858-492D-99D6-51069672FE6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6032D8D-32F7-403D-AE46-38808B3550B8}" type="pres">
      <dgm:prSet presAssocID="{011BA334-F858-492D-99D6-51069672FE68}" presName="spaceRect" presStyleCnt="0"/>
      <dgm:spPr/>
    </dgm:pt>
    <dgm:pt modelId="{F797767C-BD38-438B-A56D-0F8A502AED09}" type="pres">
      <dgm:prSet presAssocID="{011BA334-F858-492D-99D6-51069672FE68}" presName="textRect" presStyleLbl="revTx" presStyleIdx="5" presStyleCnt="6" custScaleX="137971" custScaleY="146900">
        <dgm:presLayoutVars>
          <dgm:chMax val="1"/>
          <dgm:chPref val="1"/>
        </dgm:presLayoutVars>
      </dgm:prSet>
      <dgm:spPr/>
    </dgm:pt>
  </dgm:ptLst>
  <dgm:cxnLst>
    <dgm:cxn modelId="{BA199F0D-16AA-41F6-9C8E-F549843F04E4}" srcId="{5BE6CD02-94AB-441B-A924-9C6F434C535B}" destId="{D37069D9-F2F3-4DC5-A6AF-0CFDBB251E9C}" srcOrd="0" destOrd="0" parTransId="{4AE00EDE-0D15-4EC6-B271-59FB9CD0CEE0}" sibTransId="{2BF3E3DC-E790-4E61-8354-947E3F66B3A6}"/>
    <dgm:cxn modelId="{A02BF727-9F5C-4232-98FD-52F7D2489E13}" srcId="{5BE6CD02-94AB-441B-A924-9C6F434C535B}" destId="{C47841BF-24DE-42E8-9C77-E0A4EBAEEBDF}" srcOrd="2" destOrd="0" parTransId="{FB6A16F7-4ACB-4957-AA02-44BFD6C47476}" sibTransId="{69F048AA-69AF-4632-AD3B-85ECA14FD0E4}"/>
    <dgm:cxn modelId="{2C9BDE28-F549-4488-8987-3990AF7FAD5B}" srcId="{5BE6CD02-94AB-441B-A924-9C6F434C535B}" destId="{2AA121E3-EA14-40D9-BFB3-350028012AF3}" srcOrd="1" destOrd="0" parTransId="{7C13514D-DDF8-422D-AEA1-0BD68336873F}" sibTransId="{C93A8810-2FC1-4C81-BCDC-73D0A4F7F473}"/>
    <dgm:cxn modelId="{EBCC983B-D350-4FD8-AEF8-1662A1A2FA26}" type="presOf" srcId="{ADF197C8-73AD-4242-90AB-70201E82621A}" destId="{57AC208B-95B3-4706-A036-BF7B223E6BB4}" srcOrd="0" destOrd="0" presId="urn:microsoft.com/office/officeart/2018/5/layout/IconCircleLabelList"/>
    <dgm:cxn modelId="{F370D48A-46E0-46B0-8CA1-2C0BA40149ED}" type="presOf" srcId="{2AA121E3-EA14-40D9-BFB3-350028012AF3}" destId="{254A6043-D05E-493D-9CC3-997C7F9F974F}" srcOrd="0" destOrd="0" presId="urn:microsoft.com/office/officeart/2018/5/layout/IconCircleLabelList"/>
    <dgm:cxn modelId="{CDF67C96-A707-4714-8500-45CD78B98518}" srcId="{5BE6CD02-94AB-441B-A924-9C6F434C535B}" destId="{011BA334-F858-492D-99D6-51069672FE68}" srcOrd="5" destOrd="0" parTransId="{4D4A0FF5-72E2-4431-BC35-3762DAA359E8}" sibTransId="{7D850751-781A-4689-BBDF-E52B7270A930}"/>
    <dgm:cxn modelId="{7C8E6A9F-F595-49BC-9A60-369A04A69D13}" type="presOf" srcId="{5BE6CD02-94AB-441B-A924-9C6F434C535B}" destId="{3C4C5C85-64EA-428D-8F74-492C32288BB0}" srcOrd="0" destOrd="0" presId="urn:microsoft.com/office/officeart/2018/5/layout/IconCircleLabelList"/>
    <dgm:cxn modelId="{F945F6B2-340C-46C4-80A4-BED364DC88A0}" type="presOf" srcId="{C47841BF-24DE-42E8-9C77-E0A4EBAEEBDF}" destId="{2C6A34BB-6F36-49EC-9B7E-A1637386FEEE}" srcOrd="0" destOrd="0" presId="urn:microsoft.com/office/officeart/2018/5/layout/IconCircleLabelList"/>
    <dgm:cxn modelId="{F2B816DD-681A-4531-A640-4C2386A1E9A1}" type="presOf" srcId="{D37069D9-F2F3-4DC5-A6AF-0CFDBB251E9C}" destId="{C33C0307-1408-4D94-9D5C-A0F85B8D9B70}" srcOrd="0" destOrd="0" presId="urn:microsoft.com/office/officeart/2018/5/layout/IconCircleLabelList"/>
    <dgm:cxn modelId="{093271E3-AAD0-4BAE-AB57-CFB41D44C438}" type="presOf" srcId="{19164254-EB18-432F-BC1E-AD545099E800}" destId="{6F827BD2-D56F-484B-BBA4-469B30B395A2}" srcOrd="0" destOrd="0" presId="urn:microsoft.com/office/officeart/2018/5/layout/IconCircleLabelList"/>
    <dgm:cxn modelId="{FAC10EE7-5DC3-425D-8D9B-90BAB4624E91}" srcId="{5BE6CD02-94AB-441B-A924-9C6F434C535B}" destId="{ADF197C8-73AD-4242-90AB-70201E82621A}" srcOrd="4" destOrd="0" parTransId="{74A8C23E-7B12-444D-AB5D-0B789B5F5268}" sibTransId="{90A54034-19A4-4FE9-823D-CF9A18D96A67}"/>
    <dgm:cxn modelId="{6E9C96F9-1B98-40BB-BB2B-96E9ED125D01}" type="presOf" srcId="{011BA334-F858-492D-99D6-51069672FE68}" destId="{F797767C-BD38-438B-A56D-0F8A502AED09}" srcOrd="0" destOrd="0" presId="urn:microsoft.com/office/officeart/2018/5/layout/IconCircleLabelList"/>
    <dgm:cxn modelId="{CA06CAFA-FB36-4ECA-B1EE-3B4278B759CB}" srcId="{5BE6CD02-94AB-441B-A924-9C6F434C535B}" destId="{19164254-EB18-432F-BC1E-AD545099E800}" srcOrd="3" destOrd="0" parTransId="{BEAD3EC4-266A-425D-8730-32F7E5CADFDA}" sibTransId="{EE072E0B-03A4-4765-B5B4-B0E449790520}"/>
    <dgm:cxn modelId="{A01C6980-74BE-40AB-9D28-4B31AE501E59}" type="presParOf" srcId="{3C4C5C85-64EA-428D-8F74-492C32288BB0}" destId="{9290CF8D-162C-4E53-908E-6F3A4504EE5E}" srcOrd="0" destOrd="0" presId="urn:microsoft.com/office/officeart/2018/5/layout/IconCircleLabelList"/>
    <dgm:cxn modelId="{1CF9805B-66BB-4360-8D50-305A7215C65D}" type="presParOf" srcId="{9290CF8D-162C-4E53-908E-6F3A4504EE5E}" destId="{0B724A05-9B52-4C28-991D-7A84762EDC27}" srcOrd="0" destOrd="0" presId="urn:microsoft.com/office/officeart/2018/5/layout/IconCircleLabelList"/>
    <dgm:cxn modelId="{0D042FB4-2033-4307-952E-AD03FAE3C6CC}" type="presParOf" srcId="{9290CF8D-162C-4E53-908E-6F3A4504EE5E}" destId="{4483FF18-5569-4E30-81EA-0B9F67C4C95E}" srcOrd="1" destOrd="0" presId="urn:microsoft.com/office/officeart/2018/5/layout/IconCircleLabelList"/>
    <dgm:cxn modelId="{D8681240-4DA5-4CE9-9D93-5FBCF333585B}" type="presParOf" srcId="{9290CF8D-162C-4E53-908E-6F3A4504EE5E}" destId="{21D2A6BE-B055-4F16-AF8B-BBFCCD32B2D5}" srcOrd="2" destOrd="0" presId="urn:microsoft.com/office/officeart/2018/5/layout/IconCircleLabelList"/>
    <dgm:cxn modelId="{4BFC9AAB-E537-4C66-99CA-C11FCE68063D}" type="presParOf" srcId="{9290CF8D-162C-4E53-908E-6F3A4504EE5E}" destId="{C33C0307-1408-4D94-9D5C-A0F85B8D9B70}" srcOrd="3" destOrd="0" presId="urn:microsoft.com/office/officeart/2018/5/layout/IconCircleLabelList"/>
    <dgm:cxn modelId="{8C887C0F-05D2-4DBA-A196-0B24D82C9053}" type="presParOf" srcId="{3C4C5C85-64EA-428D-8F74-492C32288BB0}" destId="{BA3B44EC-AC24-4442-B8C1-1C3F7A8EE54B}" srcOrd="1" destOrd="0" presId="urn:microsoft.com/office/officeart/2018/5/layout/IconCircleLabelList"/>
    <dgm:cxn modelId="{8B195D7E-E80C-47B2-945E-767D31B510CA}" type="presParOf" srcId="{3C4C5C85-64EA-428D-8F74-492C32288BB0}" destId="{61CD47D1-1178-42D7-AB4A-68FE63011FDC}" srcOrd="2" destOrd="0" presId="urn:microsoft.com/office/officeart/2018/5/layout/IconCircleLabelList"/>
    <dgm:cxn modelId="{D1F0234C-4806-44D1-AF78-178EB1268A11}" type="presParOf" srcId="{61CD47D1-1178-42D7-AB4A-68FE63011FDC}" destId="{FEE49C36-A32C-4D16-9C8F-0DD73B357A11}" srcOrd="0" destOrd="0" presId="urn:microsoft.com/office/officeart/2018/5/layout/IconCircleLabelList"/>
    <dgm:cxn modelId="{F0652929-6E8C-401A-A0C5-4DAD30D9EB22}" type="presParOf" srcId="{61CD47D1-1178-42D7-AB4A-68FE63011FDC}" destId="{2E4BB3CC-E7B0-4CD4-ACCA-180E17B91D24}" srcOrd="1" destOrd="0" presId="urn:microsoft.com/office/officeart/2018/5/layout/IconCircleLabelList"/>
    <dgm:cxn modelId="{AF9E3AC5-0D1E-457B-9A3F-1080786E4A32}" type="presParOf" srcId="{61CD47D1-1178-42D7-AB4A-68FE63011FDC}" destId="{1DBAA10E-BDF7-4049-9AE2-A82AFAB47FDE}" srcOrd="2" destOrd="0" presId="urn:microsoft.com/office/officeart/2018/5/layout/IconCircleLabelList"/>
    <dgm:cxn modelId="{16BA6B03-7630-4743-833C-19E9BEFCB18D}" type="presParOf" srcId="{61CD47D1-1178-42D7-AB4A-68FE63011FDC}" destId="{254A6043-D05E-493D-9CC3-997C7F9F974F}" srcOrd="3" destOrd="0" presId="urn:microsoft.com/office/officeart/2018/5/layout/IconCircleLabelList"/>
    <dgm:cxn modelId="{1EF72148-A730-47B1-A38F-A8FF08915E91}" type="presParOf" srcId="{3C4C5C85-64EA-428D-8F74-492C32288BB0}" destId="{EA39E6EE-41FC-4A4C-97A2-7AAEEDD1BE6E}" srcOrd="3" destOrd="0" presId="urn:microsoft.com/office/officeart/2018/5/layout/IconCircleLabelList"/>
    <dgm:cxn modelId="{1BDB49F2-E007-4926-9018-4E5C79151FC1}" type="presParOf" srcId="{3C4C5C85-64EA-428D-8F74-492C32288BB0}" destId="{14F0A2A7-F55D-4C25-9F5E-ACC75380635C}" srcOrd="4" destOrd="0" presId="urn:microsoft.com/office/officeart/2018/5/layout/IconCircleLabelList"/>
    <dgm:cxn modelId="{27ADFB3D-7279-4130-A0C6-0DD9C1F78AAF}" type="presParOf" srcId="{14F0A2A7-F55D-4C25-9F5E-ACC75380635C}" destId="{7A10CB6F-401B-4A74-B0C2-00F75E2E29E6}" srcOrd="0" destOrd="0" presId="urn:microsoft.com/office/officeart/2018/5/layout/IconCircleLabelList"/>
    <dgm:cxn modelId="{8599795D-E876-456B-AD3D-0852BF64C8B3}" type="presParOf" srcId="{14F0A2A7-F55D-4C25-9F5E-ACC75380635C}" destId="{E968B736-C7F7-4090-A1FB-CD968D8B6C45}" srcOrd="1" destOrd="0" presId="urn:microsoft.com/office/officeart/2018/5/layout/IconCircleLabelList"/>
    <dgm:cxn modelId="{C56CE1AC-A910-4229-882F-FECD5A93A8C5}" type="presParOf" srcId="{14F0A2A7-F55D-4C25-9F5E-ACC75380635C}" destId="{72211122-7B05-4FC4-9A47-4C9906F10B7B}" srcOrd="2" destOrd="0" presId="urn:microsoft.com/office/officeart/2018/5/layout/IconCircleLabelList"/>
    <dgm:cxn modelId="{03464379-34F5-46AB-95A1-45F9F24CD965}" type="presParOf" srcId="{14F0A2A7-F55D-4C25-9F5E-ACC75380635C}" destId="{2C6A34BB-6F36-49EC-9B7E-A1637386FEEE}" srcOrd="3" destOrd="0" presId="urn:microsoft.com/office/officeart/2018/5/layout/IconCircleLabelList"/>
    <dgm:cxn modelId="{331E90A5-7857-4EE8-89EF-E4CF5E9C86EC}" type="presParOf" srcId="{3C4C5C85-64EA-428D-8F74-492C32288BB0}" destId="{478C3657-5F21-49F2-8F0A-8470771C059C}" srcOrd="5" destOrd="0" presId="urn:microsoft.com/office/officeart/2018/5/layout/IconCircleLabelList"/>
    <dgm:cxn modelId="{C50D6181-D362-427B-8337-70F67CCB8D13}" type="presParOf" srcId="{3C4C5C85-64EA-428D-8F74-492C32288BB0}" destId="{17CD29EE-FC76-4011-AE8A-6F88623BEA27}" srcOrd="6" destOrd="0" presId="urn:microsoft.com/office/officeart/2018/5/layout/IconCircleLabelList"/>
    <dgm:cxn modelId="{EC1EEFB6-453A-4247-B640-95375846369B}" type="presParOf" srcId="{17CD29EE-FC76-4011-AE8A-6F88623BEA27}" destId="{7213FB93-7E6D-4D71-97EA-65925776127C}" srcOrd="0" destOrd="0" presId="urn:microsoft.com/office/officeart/2018/5/layout/IconCircleLabelList"/>
    <dgm:cxn modelId="{F8A97473-C825-4B1D-9906-7F71529620D2}" type="presParOf" srcId="{17CD29EE-FC76-4011-AE8A-6F88623BEA27}" destId="{5E6AFCC8-858A-4EEB-A827-4A6254DD5B18}" srcOrd="1" destOrd="0" presId="urn:microsoft.com/office/officeart/2018/5/layout/IconCircleLabelList"/>
    <dgm:cxn modelId="{4B43F405-AE35-4DCB-B00A-7D794B686E3A}" type="presParOf" srcId="{17CD29EE-FC76-4011-AE8A-6F88623BEA27}" destId="{1C281EBB-4C60-4618-8450-365E61E7E6CB}" srcOrd="2" destOrd="0" presId="urn:microsoft.com/office/officeart/2018/5/layout/IconCircleLabelList"/>
    <dgm:cxn modelId="{AD606580-9FCD-43EA-BA2B-CD05BF1F8BA5}" type="presParOf" srcId="{17CD29EE-FC76-4011-AE8A-6F88623BEA27}" destId="{6F827BD2-D56F-484B-BBA4-469B30B395A2}" srcOrd="3" destOrd="0" presId="urn:microsoft.com/office/officeart/2018/5/layout/IconCircleLabelList"/>
    <dgm:cxn modelId="{22629AC9-23A0-4322-800B-8E7FE32CAA5B}" type="presParOf" srcId="{3C4C5C85-64EA-428D-8F74-492C32288BB0}" destId="{5367118F-2660-42AA-A720-B270646AD9D9}" srcOrd="7" destOrd="0" presId="urn:microsoft.com/office/officeart/2018/5/layout/IconCircleLabelList"/>
    <dgm:cxn modelId="{DDC1DA0B-78FE-487C-B085-6AA658AB1CFE}" type="presParOf" srcId="{3C4C5C85-64EA-428D-8F74-492C32288BB0}" destId="{C900D0E0-ABAB-4936-AA8E-F39AD4FF73BD}" srcOrd="8" destOrd="0" presId="urn:microsoft.com/office/officeart/2018/5/layout/IconCircleLabelList"/>
    <dgm:cxn modelId="{AB8FFB32-D4AE-41F3-B514-2CD79279282E}" type="presParOf" srcId="{C900D0E0-ABAB-4936-AA8E-F39AD4FF73BD}" destId="{1884EE33-98A3-40C2-B4F9-6DFB9B6DB880}" srcOrd="0" destOrd="0" presId="urn:microsoft.com/office/officeart/2018/5/layout/IconCircleLabelList"/>
    <dgm:cxn modelId="{364CFC47-8627-43BD-AC1A-B47380996B19}" type="presParOf" srcId="{C900D0E0-ABAB-4936-AA8E-F39AD4FF73BD}" destId="{DC29942A-46C0-4474-A3BF-4C66F33A6C21}" srcOrd="1" destOrd="0" presId="urn:microsoft.com/office/officeart/2018/5/layout/IconCircleLabelList"/>
    <dgm:cxn modelId="{990CD6FC-6CC6-4DCD-AD68-E806A0EE2D07}" type="presParOf" srcId="{C900D0E0-ABAB-4936-AA8E-F39AD4FF73BD}" destId="{27EDCAB8-53B5-4EFD-AF97-7859055D6401}" srcOrd="2" destOrd="0" presId="urn:microsoft.com/office/officeart/2018/5/layout/IconCircleLabelList"/>
    <dgm:cxn modelId="{2451E777-9E9C-443A-AC52-27F7779D73F6}" type="presParOf" srcId="{C900D0E0-ABAB-4936-AA8E-F39AD4FF73BD}" destId="{57AC208B-95B3-4706-A036-BF7B223E6BB4}" srcOrd="3" destOrd="0" presId="urn:microsoft.com/office/officeart/2018/5/layout/IconCircleLabelList"/>
    <dgm:cxn modelId="{6996A086-B350-43C7-908B-C6D6D950AD7D}" type="presParOf" srcId="{3C4C5C85-64EA-428D-8F74-492C32288BB0}" destId="{522BA1DE-0617-450A-B309-22CFC1715104}" srcOrd="9" destOrd="0" presId="urn:microsoft.com/office/officeart/2018/5/layout/IconCircleLabelList"/>
    <dgm:cxn modelId="{97992558-FB9E-475B-9273-3C76761DEE1D}" type="presParOf" srcId="{3C4C5C85-64EA-428D-8F74-492C32288BB0}" destId="{B347A14D-DC04-4452-9A81-3815FD4753D9}" srcOrd="10" destOrd="0" presId="urn:microsoft.com/office/officeart/2018/5/layout/IconCircleLabelList"/>
    <dgm:cxn modelId="{DCA40199-DF0E-4CF4-8E9D-B0057CDD3BE3}" type="presParOf" srcId="{B347A14D-DC04-4452-9A81-3815FD4753D9}" destId="{40721E67-6E3D-4903-B6B6-DB421C0D8794}" srcOrd="0" destOrd="0" presId="urn:microsoft.com/office/officeart/2018/5/layout/IconCircleLabelList"/>
    <dgm:cxn modelId="{A3B8A7FD-FF65-43D2-B4C5-85483E886283}" type="presParOf" srcId="{B347A14D-DC04-4452-9A81-3815FD4753D9}" destId="{54128F96-9B09-417C-ACB8-69B9409CBA80}" srcOrd="1" destOrd="0" presId="urn:microsoft.com/office/officeart/2018/5/layout/IconCircleLabelList"/>
    <dgm:cxn modelId="{FEE3D563-A6F4-4970-B882-D76540C1B96B}" type="presParOf" srcId="{B347A14D-DC04-4452-9A81-3815FD4753D9}" destId="{46032D8D-32F7-403D-AE46-38808B3550B8}" srcOrd="2" destOrd="0" presId="urn:microsoft.com/office/officeart/2018/5/layout/IconCircleLabelList"/>
    <dgm:cxn modelId="{622FF39B-929C-48AF-B696-0615BB939429}" type="presParOf" srcId="{B347A14D-DC04-4452-9A81-3815FD4753D9}" destId="{F797767C-BD38-438B-A56D-0F8A502AED0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C48B6-9441-4018-9398-A6D73A6376AC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1065D-A576-4EDD-B5E7-7516774D1FA8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CC637-3B81-4AEB-AC6D-11EC99DDDC33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 is a </a:t>
          </a:r>
          <a:r>
            <a:rPr lang="en-US" sz="2400" b="1" kern="1200"/>
            <a:t>guiding</a:t>
          </a:r>
          <a:r>
            <a:rPr lang="en-US" sz="2400" kern="1200"/>
            <a:t> style of communication, that sits between </a:t>
          </a:r>
          <a:r>
            <a:rPr lang="en-US" sz="2400" b="1" kern="1200"/>
            <a:t>following</a:t>
          </a:r>
          <a:r>
            <a:rPr lang="en-US" sz="2400" kern="1200"/>
            <a:t> (good listening) and </a:t>
          </a:r>
          <a:r>
            <a:rPr lang="en-US" sz="2400" b="1" kern="1200"/>
            <a:t>directing</a:t>
          </a:r>
          <a:r>
            <a:rPr lang="en-US" sz="2400" kern="1200"/>
            <a:t> (giving information and advice).</a:t>
          </a:r>
        </a:p>
      </dsp:txBody>
      <dsp:txXfrm>
        <a:off x="1493203" y="552"/>
        <a:ext cx="9479596" cy="1292816"/>
      </dsp:txXfrm>
    </dsp:sp>
    <dsp:sp modelId="{E5B9CECF-75EC-4ACD-BCEF-5F2494E21C75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F03A0-A4E1-4FC6-8C40-980C76165249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C9B87-53DA-443F-8C7C-AF05DFB5C2B0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 is designed to </a:t>
          </a:r>
          <a:r>
            <a:rPr lang="en-US" sz="2400" b="1" kern="1200"/>
            <a:t>empower</a:t>
          </a:r>
          <a:r>
            <a:rPr lang="en-US" sz="2400" kern="1200"/>
            <a:t> people to change by drawing out their own meaning, importance and capacity for change.</a:t>
          </a:r>
        </a:p>
      </dsp:txBody>
      <dsp:txXfrm>
        <a:off x="1493203" y="1616573"/>
        <a:ext cx="9479596" cy="1292816"/>
      </dsp:txXfrm>
    </dsp:sp>
    <dsp:sp modelId="{61D65FC1-4EA7-45DF-927C-60FA5BD0F529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70505-FFE8-4FAA-A712-C8F60ABEE461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76A55-B97B-4A8E-93B8-D1551D5BC0A6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 is based on a </a:t>
          </a:r>
          <a:r>
            <a:rPr lang="en-US" sz="2400" b="1" kern="1200"/>
            <a:t>respectful</a:t>
          </a:r>
          <a:r>
            <a:rPr lang="en-US" sz="2400" kern="1200"/>
            <a:t> and </a:t>
          </a:r>
          <a:r>
            <a:rPr lang="en-US" sz="2400" b="1" kern="1200"/>
            <a:t>curious</a:t>
          </a:r>
          <a:r>
            <a:rPr lang="en-US" sz="2400" kern="1200"/>
            <a:t> way of being with people that facilitates the natural process of change</a:t>
          </a:r>
          <a:r>
            <a:rPr lang="en-US" sz="2400" kern="1200">
              <a:latin typeface="Calibri"/>
            </a:rPr>
            <a:t>.</a:t>
          </a:r>
          <a:endParaRPr lang="en-US" sz="2400" kern="1200"/>
        </a:p>
      </dsp:txBody>
      <dsp:txXfrm>
        <a:off x="1493203" y="3232593"/>
        <a:ext cx="947959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34A0B-7ACD-41CA-8F1F-980820CBE189}">
      <dsp:nvSpPr>
        <dsp:cNvPr id="0" name=""/>
        <dsp:cNvSpPr/>
      </dsp:nvSpPr>
      <dsp:spPr>
        <a:xfrm>
          <a:off x="0" y="440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EC501-19E8-4B1E-8A82-109C8CFD7FB5}">
      <dsp:nvSpPr>
        <dsp:cNvPr id="0" name=""/>
        <dsp:cNvSpPr/>
      </dsp:nvSpPr>
      <dsp:spPr>
        <a:xfrm>
          <a:off x="183300" y="136779"/>
          <a:ext cx="333274" cy="3332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43C26-AA19-4939-96E0-E61174435BAC}">
      <dsp:nvSpPr>
        <dsp:cNvPr id="0" name=""/>
        <dsp:cNvSpPr/>
      </dsp:nvSpPr>
      <dsp:spPr>
        <a:xfrm>
          <a:off x="699876" y="440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/>
              <a:ea typeface="Open Sans"/>
              <a:cs typeface="Open Sans"/>
            </a:rPr>
            <a:t>Recognize and reinforce </a:t>
          </a:r>
          <a:r>
            <a:rPr lang="en-US" sz="1600" u="none" kern="1200">
              <a:latin typeface="Open Sans"/>
              <a:ea typeface="Open Sans"/>
              <a:cs typeface="Open Sans"/>
            </a:rPr>
            <a:t>success, but b</a:t>
          </a:r>
          <a:r>
            <a:rPr lang="en-US" sz="1600" u="sng" kern="1200">
              <a:latin typeface="Open Sans"/>
              <a:ea typeface="Open Sans"/>
              <a:cs typeface="Open Sans"/>
            </a:rPr>
            <a:t>e genuine</a:t>
          </a:r>
          <a:r>
            <a:rPr lang="en-US" sz="1600" kern="1200">
              <a:latin typeface="Open Sans"/>
              <a:ea typeface="Open Sans"/>
              <a:cs typeface="Open Sans"/>
            </a:rPr>
            <a:t>!</a:t>
          </a:r>
        </a:p>
      </dsp:txBody>
      <dsp:txXfrm>
        <a:off x="699876" y="440"/>
        <a:ext cx="10307041" cy="605953"/>
      </dsp:txXfrm>
    </dsp:sp>
    <dsp:sp modelId="{092E3D14-9FEB-4325-BB75-011C14BA9671}">
      <dsp:nvSpPr>
        <dsp:cNvPr id="0" name=""/>
        <dsp:cNvSpPr/>
      </dsp:nvSpPr>
      <dsp:spPr>
        <a:xfrm>
          <a:off x="0" y="757882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D678F-BB23-45B3-97C6-0B6AB1C2B5B3}">
      <dsp:nvSpPr>
        <dsp:cNvPr id="0" name=""/>
        <dsp:cNvSpPr/>
      </dsp:nvSpPr>
      <dsp:spPr>
        <a:xfrm>
          <a:off x="183300" y="894221"/>
          <a:ext cx="333274" cy="3332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77AB9-4F22-4E61-9F89-88CF99E65BA3}">
      <dsp:nvSpPr>
        <dsp:cNvPr id="0" name=""/>
        <dsp:cNvSpPr/>
      </dsp:nvSpPr>
      <dsp:spPr>
        <a:xfrm>
          <a:off x="699876" y="757882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/>
              <a:ea typeface="Open Sans"/>
              <a:cs typeface="Open Sans"/>
            </a:rPr>
            <a:t>Partner</a:t>
          </a:r>
        </a:p>
      </dsp:txBody>
      <dsp:txXfrm>
        <a:off x="699876" y="757882"/>
        <a:ext cx="10307041" cy="605953"/>
      </dsp:txXfrm>
    </dsp:sp>
    <dsp:sp modelId="{1BF52715-7D3D-49AB-880C-EA7D8CF568FA}">
      <dsp:nvSpPr>
        <dsp:cNvPr id="0" name=""/>
        <dsp:cNvSpPr/>
      </dsp:nvSpPr>
      <dsp:spPr>
        <a:xfrm>
          <a:off x="0" y="1515323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9789F-DED4-4AAD-8DE0-C35932ECB8C7}">
      <dsp:nvSpPr>
        <dsp:cNvPr id="0" name=""/>
        <dsp:cNvSpPr/>
      </dsp:nvSpPr>
      <dsp:spPr>
        <a:xfrm>
          <a:off x="183300" y="1651663"/>
          <a:ext cx="333274" cy="3332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C8620-5F99-4BD8-B9B0-9C12C6DA6AED}">
      <dsp:nvSpPr>
        <dsp:cNvPr id="0" name=""/>
        <dsp:cNvSpPr/>
      </dsp:nvSpPr>
      <dsp:spPr>
        <a:xfrm>
          <a:off x="699876" y="1515323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/>
              <a:ea typeface="Open Sans"/>
              <a:cs typeface="Open Sans"/>
            </a:rPr>
            <a:t>Offer perspective in face of difficulties</a:t>
          </a:r>
        </a:p>
      </dsp:txBody>
      <dsp:txXfrm>
        <a:off x="699876" y="1515323"/>
        <a:ext cx="10307041" cy="605953"/>
      </dsp:txXfrm>
    </dsp:sp>
    <dsp:sp modelId="{27917D5A-C484-4FC4-AF94-EC11625E5D57}">
      <dsp:nvSpPr>
        <dsp:cNvPr id="0" name=""/>
        <dsp:cNvSpPr/>
      </dsp:nvSpPr>
      <dsp:spPr>
        <a:xfrm>
          <a:off x="0" y="2272765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6A481-1587-444A-84FF-F959C5791D02}">
      <dsp:nvSpPr>
        <dsp:cNvPr id="0" name=""/>
        <dsp:cNvSpPr/>
      </dsp:nvSpPr>
      <dsp:spPr>
        <a:xfrm>
          <a:off x="183300" y="2409105"/>
          <a:ext cx="333274" cy="3332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FC64B-ACD2-4E78-B631-1AB14EA76421}">
      <dsp:nvSpPr>
        <dsp:cNvPr id="0" name=""/>
        <dsp:cNvSpPr/>
      </dsp:nvSpPr>
      <dsp:spPr>
        <a:xfrm>
          <a:off x="699876" y="2272765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/>
              <a:ea typeface="Open Sans"/>
              <a:cs typeface="Open Sans"/>
            </a:rPr>
            <a:t>Express optimism</a:t>
          </a:r>
        </a:p>
      </dsp:txBody>
      <dsp:txXfrm>
        <a:off x="699876" y="2272765"/>
        <a:ext cx="10307041" cy="605953"/>
      </dsp:txXfrm>
    </dsp:sp>
    <dsp:sp modelId="{BDD6F70D-29AC-4C81-B131-02ED8A0B3ED9}">
      <dsp:nvSpPr>
        <dsp:cNvPr id="0" name=""/>
        <dsp:cNvSpPr/>
      </dsp:nvSpPr>
      <dsp:spPr>
        <a:xfrm>
          <a:off x="0" y="3030207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2250D-06D0-47AC-A27A-049F0B6DEFC3}">
      <dsp:nvSpPr>
        <dsp:cNvPr id="0" name=""/>
        <dsp:cNvSpPr/>
      </dsp:nvSpPr>
      <dsp:spPr>
        <a:xfrm>
          <a:off x="183300" y="3166547"/>
          <a:ext cx="333274" cy="33327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A5B88-4764-4FE0-B83D-A278A5505416}">
      <dsp:nvSpPr>
        <dsp:cNvPr id="0" name=""/>
        <dsp:cNvSpPr/>
      </dsp:nvSpPr>
      <dsp:spPr>
        <a:xfrm>
          <a:off x="699876" y="3030207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/>
              <a:ea typeface="Open Sans"/>
              <a:cs typeface="Open Sans"/>
            </a:rPr>
            <a:t>See any progress as progress, use the Ladder of engagement!</a:t>
          </a:r>
        </a:p>
      </dsp:txBody>
      <dsp:txXfrm>
        <a:off x="699876" y="3030207"/>
        <a:ext cx="10307041" cy="605953"/>
      </dsp:txXfrm>
    </dsp:sp>
    <dsp:sp modelId="{018C63F1-AA31-4EBC-8129-560D03A53C0C}">
      <dsp:nvSpPr>
        <dsp:cNvPr id="0" name=""/>
        <dsp:cNvSpPr/>
      </dsp:nvSpPr>
      <dsp:spPr>
        <a:xfrm>
          <a:off x="0" y="3787649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13049-3BA1-4588-899A-7FA872532476}">
      <dsp:nvSpPr>
        <dsp:cNvPr id="0" name=""/>
        <dsp:cNvSpPr/>
      </dsp:nvSpPr>
      <dsp:spPr>
        <a:xfrm>
          <a:off x="183300" y="3923989"/>
          <a:ext cx="333274" cy="33327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41A68-1F03-4B9A-B9C7-125097946CB7}">
      <dsp:nvSpPr>
        <dsp:cNvPr id="0" name=""/>
        <dsp:cNvSpPr/>
      </dsp:nvSpPr>
      <dsp:spPr>
        <a:xfrm>
          <a:off x="699876" y="3787649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/>
              <a:ea typeface="Open Sans"/>
              <a:cs typeface="Open Sans"/>
            </a:rPr>
            <a:t>“It is a challenging issue.”</a:t>
          </a:r>
        </a:p>
      </dsp:txBody>
      <dsp:txXfrm>
        <a:off x="699876" y="3787649"/>
        <a:ext cx="10307041" cy="605953"/>
      </dsp:txXfrm>
    </dsp:sp>
    <dsp:sp modelId="{8B4558B5-672D-48B0-B00E-A9802AFC0DDA}">
      <dsp:nvSpPr>
        <dsp:cNvPr id="0" name=""/>
        <dsp:cNvSpPr/>
      </dsp:nvSpPr>
      <dsp:spPr>
        <a:xfrm>
          <a:off x="0" y="4545091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CF903-552D-49EA-BCAC-46CD20AD313A}">
      <dsp:nvSpPr>
        <dsp:cNvPr id="0" name=""/>
        <dsp:cNvSpPr/>
      </dsp:nvSpPr>
      <dsp:spPr>
        <a:xfrm>
          <a:off x="183300" y="4681430"/>
          <a:ext cx="333274" cy="33327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86DB2-6E52-490C-AFFC-F6772E2D4C9B}">
      <dsp:nvSpPr>
        <dsp:cNvPr id="0" name=""/>
        <dsp:cNvSpPr/>
      </dsp:nvSpPr>
      <dsp:spPr>
        <a:xfrm>
          <a:off x="699876" y="4545091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/>
              <a:ea typeface="Open Sans"/>
              <a:cs typeface="Open Sans"/>
            </a:rPr>
            <a:t>“I can see that you are trying to weigh what will work best for your constituents.” </a:t>
          </a:r>
        </a:p>
      </dsp:txBody>
      <dsp:txXfrm>
        <a:off x="699876" y="4545091"/>
        <a:ext cx="10307041" cy="605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408B2-6504-4CFE-B190-12AEECE6AE00}">
      <dsp:nvSpPr>
        <dsp:cNvPr id="0" name=""/>
        <dsp:cNvSpPr/>
      </dsp:nvSpPr>
      <dsp:spPr>
        <a:xfrm>
          <a:off x="0" y="3535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855D3-5BC6-477A-85EF-0D49E0817327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69E11-4A42-42E1-A749-41473A90B1A8}">
      <dsp:nvSpPr>
        <dsp:cNvPr id="0" name=""/>
        <dsp:cNvSpPr/>
      </dsp:nvSpPr>
      <dsp:spPr>
        <a:xfrm>
          <a:off x="869886" y="3535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Open Sans"/>
              <a:ea typeface="Open Sans"/>
              <a:cs typeface="Open Sans"/>
            </a:rPr>
            <a:t>Mirror what the policymaker is saying</a:t>
          </a:r>
        </a:p>
      </dsp:txBody>
      <dsp:txXfrm>
        <a:off x="869886" y="3535"/>
        <a:ext cx="10102913" cy="753148"/>
      </dsp:txXfrm>
    </dsp:sp>
    <dsp:sp modelId="{877FA6BA-D4A1-42E2-80A6-2FD8BFEFE346}">
      <dsp:nvSpPr>
        <dsp:cNvPr id="0" name=""/>
        <dsp:cNvSpPr/>
      </dsp:nvSpPr>
      <dsp:spPr>
        <a:xfrm>
          <a:off x="0" y="944971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94250-0BDC-4A94-9BB0-6836B7433DA5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E44BB-A485-4154-8C03-9563043A0E7E}">
      <dsp:nvSpPr>
        <dsp:cNvPr id="0" name=""/>
        <dsp:cNvSpPr/>
      </dsp:nvSpPr>
      <dsp:spPr>
        <a:xfrm>
          <a:off x="869886" y="944971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Open Sans"/>
              <a:ea typeface="Open Sans"/>
              <a:cs typeface="Open Sans"/>
            </a:rPr>
            <a:t>Demonstrate that you are partnering with the policymaker and understand what the policymaker is trying to communicate to you</a:t>
          </a:r>
        </a:p>
      </dsp:txBody>
      <dsp:txXfrm>
        <a:off x="869886" y="944971"/>
        <a:ext cx="10102913" cy="753148"/>
      </dsp:txXfrm>
    </dsp:sp>
    <dsp:sp modelId="{F1B6DC57-34AC-4E75-9090-3C8356FAA540}">
      <dsp:nvSpPr>
        <dsp:cNvPr id="0" name=""/>
        <dsp:cNvSpPr/>
      </dsp:nvSpPr>
      <dsp:spPr>
        <a:xfrm>
          <a:off x="0" y="1886407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9ECD8-2C06-44D1-8C43-7859B637615C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1967-C360-4F8F-B1C4-3B8F3E1A07C8}">
      <dsp:nvSpPr>
        <dsp:cNvPr id="0" name=""/>
        <dsp:cNvSpPr/>
      </dsp:nvSpPr>
      <dsp:spPr>
        <a:xfrm>
          <a:off x="869886" y="1886407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Open Sans"/>
              <a:ea typeface="Open Sans"/>
              <a:cs typeface="Open Sans"/>
            </a:rPr>
            <a:t>Clarify the policymaker’s train of thought</a:t>
          </a:r>
        </a:p>
      </dsp:txBody>
      <dsp:txXfrm>
        <a:off x="869886" y="1886407"/>
        <a:ext cx="10102913" cy="753148"/>
      </dsp:txXfrm>
    </dsp:sp>
    <dsp:sp modelId="{38992933-7E56-4BB4-986A-6F3C500A3690}">
      <dsp:nvSpPr>
        <dsp:cNvPr id="0" name=""/>
        <dsp:cNvSpPr/>
      </dsp:nvSpPr>
      <dsp:spPr>
        <a:xfrm>
          <a:off x="0" y="2827842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B5C20-B6A4-4FEB-A225-29A2168C2FF1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996CD-FDA0-45B2-8D5F-B52B820C96ED}">
      <dsp:nvSpPr>
        <dsp:cNvPr id="0" name=""/>
        <dsp:cNvSpPr/>
      </dsp:nvSpPr>
      <dsp:spPr>
        <a:xfrm>
          <a:off x="869886" y="2827842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Open Sans"/>
              <a:ea typeface="Open Sans"/>
              <a:cs typeface="Open Sans"/>
            </a:rPr>
            <a:t>State what the policymaker means</a:t>
          </a:r>
        </a:p>
      </dsp:txBody>
      <dsp:txXfrm>
        <a:off x="869886" y="2827842"/>
        <a:ext cx="10102913" cy="753148"/>
      </dsp:txXfrm>
    </dsp:sp>
    <dsp:sp modelId="{20D42F97-F126-4EF4-8015-866E20F319FF}">
      <dsp:nvSpPr>
        <dsp:cNvPr id="0" name=""/>
        <dsp:cNvSpPr/>
      </dsp:nvSpPr>
      <dsp:spPr>
        <a:xfrm>
          <a:off x="0" y="3769278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B3E70-AAB6-460D-B73B-91F9102FA0E3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6029F-EA67-4C15-B98D-61AF0050D77C}">
      <dsp:nvSpPr>
        <dsp:cNvPr id="0" name=""/>
        <dsp:cNvSpPr/>
      </dsp:nvSpPr>
      <dsp:spPr>
        <a:xfrm>
          <a:off x="869886" y="3769278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Open Sans"/>
              <a:ea typeface="Open Sans"/>
              <a:cs typeface="Open Sans"/>
            </a:rPr>
            <a:t>Show collaboration</a:t>
          </a:r>
        </a:p>
      </dsp:txBody>
      <dsp:txXfrm>
        <a:off x="869886" y="3769278"/>
        <a:ext cx="10102913" cy="753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24A05-9B52-4C28-991D-7A84762EDC27}">
      <dsp:nvSpPr>
        <dsp:cNvPr id="0" name=""/>
        <dsp:cNvSpPr/>
      </dsp:nvSpPr>
      <dsp:spPr>
        <a:xfrm>
          <a:off x="930788" y="1021"/>
          <a:ext cx="1055109" cy="10551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3FF18-5569-4E30-81EA-0B9F67C4C95E}">
      <dsp:nvSpPr>
        <dsp:cNvPr id="0" name=""/>
        <dsp:cNvSpPr/>
      </dsp:nvSpPr>
      <dsp:spPr>
        <a:xfrm>
          <a:off x="1155647" y="225880"/>
          <a:ext cx="605390" cy="6053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C0307-1408-4D94-9D5C-A0F85B8D9B70}">
      <dsp:nvSpPr>
        <dsp:cNvPr id="0" name=""/>
        <dsp:cNvSpPr/>
      </dsp:nvSpPr>
      <dsp:spPr>
        <a:xfrm>
          <a:off x="630964" y="1201771"/>
          <a:ext cx="1576263" cy="114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Let the policymaker know you’re listening and understanding</a:t>
          </a:r>
        </a:p>
      </dsp:txBody>
      <dsp:txXfrm>
        <a:off x="630964" y="1201771"/>
        <a:ext cx="1576263" cy="1146387"/>
      </dsp:txXfrm>
    </dsp:sp>
    <dsp:sp modelId="{FEE49C36-A32C-4D16-9C8F-0DD73B357A11}">
      <dsp:nvSpPr>
        <dsp:cNvPr id="0" name=""/>
        <dsp:cNvSpPr/>
      </dsp:nvSpPr>
      <dsp:spPr>
        <a:xfrm>
          <a:off x="3291560" y="1021"/>
          <a:ext cx="1055109" cy="10551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BB3CC-E7B0-4CD4-ACCA-180E17B91D24}">
      <dsp:nvSpPr>
        <dsp:cNvPr id="0" name=""/>
        <dsp:cNvSpPr/>
      </dsp:nvSpPr>
      <dsp:spPr>
        <a:xfrm>
          <a:off x="3516420" y="225880"/>
          <a:ext cx="605390" cy="6053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A6043-D05E-493D-9CC3-997C7F9F974F}">
      <dsp:nvSpPr>
        <dsp:cNvPr id="0" name=""/>
        <dsp:cNvSpPr/>
      </dsp:nvSpPr>
      <dsp:spPr>
        <a:xfrm>
          <a:off x="2625881" y="1201771"/>
          <a:ext cx="2386467" cy="114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Link relevant information</a:t>
          </a:r>
        </a:p>
      </dsp:txBody>
      <dsp:txXfrm>
        <a:off x="2625881" y="1201771"/>
        <a:ext cx="2386467" cy="1146387"/>
      </dsp:txXfrm>
    </dsp:sp>
    <dsp:sp modelId="{7A10CB6F-401B-4A74-B0C2-00F75E2E29E6}">
      <dsp:nvSpPr>
        <dsp:cNvPr id="0" name=""/>
        <dsp:cNvSpPr/>
      </dsp:nvSpPr>
      <dsp:spPr>
        <a:xfrm>
          <a:off x="5980723" y="1021"/>
          <a:ext cx="1055109" cy="10551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8B736-C7F7-4090-A1FB-CD968D8B6C45}">
      <dsp:nvSpPr>
        <dsp:cNvPr id="0" name=""/>
        <dsp:cNvSpPr/>
      </dsp:nvSpPr>
      <dsp:spPr>
        <a:xfrm>
          <a:off x="6205582" y="225880"/>
          <a:ext cx="605390" cy="6053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A34BB-6F36-49EC-9B7E-A1637386FEEE}">
      <dsp:nvSpPr>
        <dsp:cNvPr id="0" name=""/>
        <dsp:cNvSpPr/>
      </dsp:nvSpPr>
      <dsp:spPr>
        <a:xfrm>
          <a:off x="5315044" y="1201771"/>
          <a:ext cx="2386467" cy="114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Allow the policymaker to hear their own motivations and ambivalence</a:t>
          </a:r>
        </a:p>
      </dsp:txBody>
      <dsp:txXfrm>
        <a:off x="5315044" y="1201771"/>
        <a:ext cx="2386467" cy="1146387"/>
      </dsp:txXfrm>
    </dsp:sp>
    <dsp:sp modelId="{7213FB93-7E6D-4D71-97EA-65925776127C}">
      <dsp:nvSpPr>
        <dsp:cNvPr id="0" name=""/>
        <dsp:cNvSpPr/>
      </dsp:nvSpPr>
      <dsp:spPr>
        <a:xfrm>
          <a:off x="8669885" y="1021"/>
          <a:ext cx="1055109" cy="10551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AFCC8-858A-4EEB-A827-4A6254DD5B18}">
      <dsp:nvSpPr>
        <dsp:cNvPr id="0" name=""/>
        <dsp:cNvSpPr/>
      </dsp:nvSpPr>
      <dsp:spPr>
        <a:xfrm>
          <a:off x="8894745" y="225880"/>
          <a:ext cx="605390" cy="6053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27BD2-D56F-484B-BBA4-469B30B395A2}">
      <dsp:nvSpPr>
        <dsp:cNvPr id="0" name=""/>
        <dsp:cNvSpPr/>
      </dsp:nvSpPr>
      <dsp:spPr>
        <a:xfrm>
          <a:off x="8004206" y="1201771"/>
          <a:ext cx="2386467" cy="114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Help to clarify the policymaker’s stances and planned actions</a:t>
          </a:r>
        </a:p>
      </dsp:txBody>
      <dsp:txXfrm>
        <a:off x="8004206" y="1201771"/>
        <a:ext cx="2386467" cy="1146387"/>
      </dsp:txXfrm>
    </dsp:sp>
    <dsp:sp modelId="{1884EE33-98A3-40C2-B4F9-6DFB9B6DB880}">
      <dsp:nvSpPr>
        <dsp:cNvPr id="0" name=""/>
        <dsp:cNvSpPr/>
      </dsp:nvSpPr>
      <dsp:spPr>
        <a:xfrm>
          <a:off x="3619950" y="2780580"/>
          <a:ext cx="1055109" cy="10551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9942A-46C0-4474-A3BF-4C66F33A6C21}">
      <dsp:nvSpPr>
        <dsp:cNvPr id="0" name=""/>
        <dsp:cNvSpPr/>
      </dsp:nvSpPr>
      <dsp:spPr>
        <a:xfrm>
          <a:off x="3844809" y="3005439"/>
          <a:ext cx="605390" cy="6053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C208B-95B3-4706-A036-BF7B223E6BB4}">
      <dsp:nvSpPr>
        <dsp:cNvPr id="0" name=""/>
        <dsp:cNvSpPr/>
      </dsp:nvSpPr>
      <dsp:spPr>
        <a:xfrm>
          <a:off x="2954271" y="3981329"/>
          <a:ext cx="2386467" cy="114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Help to bridge/transition between topics</a:t>
          </a:r>
        </a:p>
      </dsp:txBody>
      <dsp:txXfrm>
        <a:off x="2954271" y="3981329"/>
        <a:ext cx="2386467" cy="1146387"/>
      </dsp:txXfrm>
    </dsp:sp>
    <dsp:sp modelId="{40721E67-6E3D-4903-B6B6-DB421C0D8794}">
      <dsp:nvSpPr>
        <dsp:cNvPr id="0" name=""/>
        <dsp:cNvSpPr/>
      </dsp:nvSpPr>
      <dsp:spPr>
        <a:xfrm>
          <a:off x="6309113" y="2780580"/>
          <a:ext cx="1055109" cy="10551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28F96-9B09-417C-ACB8-69B9409CBA80}">
      <dsp:nvSpPr>
        <dsp:cNvPr id="0" name=""/>
        <dsp:cNvSpPr/>
      </dsp:nvSpPr>
      <dsp:spPr>
        <a:xfrm>
          <a:off x="6533972" y="3005439"/>
          <a:ext cx="605390" cy="6053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7767C-BD38-438B-A56D-0F8A502AED09}">
      <dsp:nvSpPr>
        <dsp:cNvPr id="0" name=""/>
        <dsp:cNvSpPr/>
      </dsp:nvSpPr>
      <dsp:spPr>
        <a:xfrm>
          <a:off x="5643434" y="3981329"/>
          <a:ext cx="2386467" cy="114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Focus on the most important aspects of your conversation</a:t>
          </a:r>
        </a:p>
      </dsp:txBody>
      <dsp:txXfrm>
        <a:off x="5643434" y="3981329"/>
        <a:ext cx="2386467" cy="1146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06EF2-D3E3-4CA7-9BF6-B4DBAD38CDDF}" type="datetimeFigureOut"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8CA14-E6E0-4A6A-BC17-A39550096D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B412F-BD62-4D23-A74D-7CDB5EF178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d29ec108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dd29ec108d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AO slide (2/22)</a:t>
            </a:r>
            <a:endParaRPr/>
          </a:p>
        </p:txBody>
      </p:sp>
      <p:sp>
        <p:nvSpPr>
          <p:cNvPr id="192" name="Google Shape;192;g1dd29ec108d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67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d29ec108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dd29ec108d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AO slide (2/22)</a:t>
            </a:r>
            <a:endParaRPr/>
          </a:p>
        </p:txBody>
      </p:sp>
      <p:sp>
        <p:nvSpPr>
          <p:cNvPr id="192" name="Google Shape;192;g1dd29ec108d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53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d29ec108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dd29ec108d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AO slide (2/22)</a:t>
            </a:r>
            <a:endParaRPr/>
          </a:p>
        </p:txBody>
      </p:sp>
      <p:sp>
        <p:nvSpPr>
          <p:cNvPr id="192" name="Google Shape;192;g1dd29ec108d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69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d29ec108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dd29ec108d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AO slide (2/22)</a:t>
            </a:r>
            <a:endParaRPr/>
          </a:p>
        </p:txBody>
      </p:sp>
      <p:sp>
        <p:nvSpPr>
          <p:cNvPr id="192" name="Google Shape;192;g1dd29ec108d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79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5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96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56472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D8E9-EA14-4CC3-9901-F44DA42BF986}" type="datetime1">
              <a:rPr lang="en-US" smtClean="0"/>
              <a:t>3/12/2024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2791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8DB4-AEDE-4CB9-84D3-CC43A1B2927D}" type="datetime1">
              <a:rPr lang="en-US" smtClean="0"/>
              <a:t>3/12/2024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41B-F5D9-44D5-9B27-26CBAACACAE0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3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4640"/>
            <a:ext cx="155060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C47-9AEE-4F6E-B06C-E4CFEAF93761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3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3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3352" y="5171108"/>
            <a:ext cx="3422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>
                <a:solidFill>
                  <a:schemeClr val="bg1"/>
                </a:solidFill>
              </a:rPr>
              <a:t>/</a:t>
            </a:r>
            <a:r>
              <a:rPr lang="en-US" sz="3200" b="1" baseline="0">
                <a:solidFill>
                  <a:schemeClr val="bg1"/>
                </a:solidFill>
              </a:rPr>
              <a:t>RESULTSEdFund</a:t>
            </a:r>
          </a:p>
        </p:txBody>
      </p:sp>
      <p:pic>
        <p:nvPicPr>
          <p:cNvPr id="6" name="Picture 5" descr="instagram-ico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5852588"/>
            <a:ext cx="462037" cy="462037"/>
          </a:xfrm>
          <a:prstGeom prst="rect">
            <a:avLst/>
          </a:prstGeom>
        </p:spPr>
      </p:pic>
      <p:pic>
        <p:nvPicPr>
          <p:cNvPr id="7" name="Picture 6" descr="facebook_circ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5195298"/>
            <a:ext cx="462037" cy="462037"/>
          </a:xfrm>
          <a:prstGeom prst="rect">
            <a:avLst/>
          </a:prstGeom>
        </p:spPr>
      </p:pic>
      <p:pic>
        <p:nvPicPr>
          <p:cNvPr id="8" name="Picture 7" descr="twitter_circl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8" y="4536796"/>
            <a:ext cx="462037" cy="46203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13347" y="4521594"/>
            <a:ext cx="3395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aseline="0">
                <a:solidFill>
                  <a:schemeClr val="bg1"/>
                </a:solidFill>
              </a:rPr>
              <a:t>@</a:t>
            </a:r>
            <a:r>
              <a:rPr lang="en-US" sz="3200" b="1" baseline="0">
                <a:solidFill>
                  <a:schemeClr val="bg1"/>
                </a:solidFill>
              </a:rPr>
              <a:t>RESULTS_Tweets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05505" y="5838762"/>
            <a:ext cx="295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0">
                <a:solidFill>
                  <a:schemeClr val="bg1"/>
                </a:solidFill>
              </a:rPr>
              <a:t>@</a:t>
            </a:r>
            <a:r>
              <a:rPr lang="en-US" sz="3200" b="1" baseline="0">
                <a:solidFill>
                  <a:schemeClr val="bg1"/>
                </a:solidFill>
              </a:rPr>
              <a:t>voices4results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27333" y="5571419"/>
            <a:ext cx="45599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solidFill>
                  <a:schemeClr val="bg1"/>
                </a:solidFill>
              </a:rPr>
              <a:t>www.results.org</a:t>
            </a:r>
          </a:p>
        </p:txBody>
      </p:sp>
    </p:spTree>
    <p:extLst>
      <p:ext uri="{BB962C8B-B14F-4D97-AF65-F5344CB8AC3E}">
        <p14:creationId xmlns:p14="http://schemas.microsoft.com/office/powerpoint/2010/main" val="3182944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0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0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1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2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3/12/2024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23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0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2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308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087940"/>
            <a:ext cx="10363200" cy="1362075"/>
          </a:xfrm>
        </p:spPr>
        <p:txBody>
          <a:bodyPr anchor="t"/>
          <a:lstStyle>
            <a:lvl1pPr algn="l">
              <a:defRPr sz="5333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63084" y="3725865"/>
            <a:ext cx="10363200" cy="136207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3" b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53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4802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41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64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/>
          </a:p>
        </p:txBody>
      </p:sp>
    </p:spTree>
    <p:extLst>
      <p:ext uri="{BB962C8B-B14F-4D97-AF65-F5344CB8AC3E}">
        <p14:creationId xmlns:p14="http://schemas.microsoft.com/office/powerpoint/2010/main" val="551053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299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078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7EF0-EC59-4189-9572-B7B83B61D54B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9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477D-58A2-4113-BF73-BC0AB14880B3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3112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A7FB-9C61-4F84-9688-F121FD8A3F8D}" type="datetime1">
              <a:rPr lang="en-US" smtClean="0"/>
              <a:t>3/12/2024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2791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1665-E90A-4238-B130-A43D92022056}" type="datetime1">
              <a:rPr lang="en-US" smtClean="0"/>
              <a:t>3/12/2024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2791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079-6187-4F33-8EBD-9EFC16937369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2791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D3E-6D9D-45CD-9472-BDD6FA740015}" type="datetime1">
              <a:rPr lang="en-US" smtClean="0"/>
              <a:t>3/12/2024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2791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1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430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sset 1@4x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572" y="991812"/>
            <a:ext cx="3918857" cy="31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3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S_logo_EN_CMYK_BIG (flat)2_RESULTS_logo_EN_CMYK_BIG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255" y="191265"/>
            <a:ext cx="1631504" cy="13097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3FC7D-EDB8-42B6-B18C-A191D57ABB0D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279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07E6868-079E-1649-B8D1-459B42CE4D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ESULTS_logo_EN_CMYK_BIG (flat)2_RESULTS_logo_EN_CMYK_BIG.png">
            <a:extLst>
              <a:ext uri="{FF2B5EF4-FFF2-40B4-BE49-F238E27FC236}">
                <a16:creationId xmlns:a16="http://schemas.microsoft.com/office/drawing/2014/main" id="{B48464E1-4786-0E4F-BF6E-90547C976D8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255" y="185354"/>
            <a:ext cx="1631504" cy="13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9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36" r:id="rId2"/>
    <p:sldLayoutId id="2147483768" r:id="rId3"/>
    <p:sldLayoutId id="2147483716" r:id="rId4"/>
    <p:sldLayoutId id="2147483796" r:id="rId5"/>
    <p:sldLayoutId id="2147483797" r:id="rId6"/>
    <p:sldLayoutId id="2147483798" r:id="rId7"/>
    <p:sldLayoutId id="2147483772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812760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812760" rtl="0" eaLnBrk="1" latinLnBrk="0" hangingPunct="1">
        <a:spcBef>
          <a:spcPct val="20000"/>
        </a:spcBef>
        <a:buFont typeface="Arial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812760" rtl="0" eaLnBrk="1" latinLnBrk="0" hangingPunct="1">
        <a:spcBef>
          <a:spcPct val="20000"/>
        </a:spcBef>
        <a:buFont typeface="Courier New"/>
        <a:buChar char="o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812760" rtl="0" eaLnBrk="1" latinLnBrk="0" hangingPunct="1">
        <a:spcBef>
          <a:spcPct val="20000"/>
        </a:spcBef>
        <a:buFont typeface="Wingdings" charset="2"/>
        <a:buChar char="§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81276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812760" rtl="0" eaLnBrk="1" latinLnBrk="0" hangingPunct="1">
        <a:spcBef>
          <a:spcPct val="20000"/>
        </a:spcBef>
        <a:buFont typeface="Courier New"/>
        <a:buChar char="o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81276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81276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81276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81276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09EE-E450-423E-8F72-DEF1C37697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3/12/2024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esults.org/wp-content/uploads/End-TB-Now-Act-One-Pager.pdf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.org/resources/getting-unstuck-with-your-members-of-congress-using-motivational-interviewing-techniqu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12654-F1BE-427F-95A1-3FF78C7F75D0}"/>
              </a:ext>
            </a:extLst>
          </p:cNvPr>
          <p:cNvSpPr txBox="1"/>
          <p:nvPr/>
        </p:nvSpPr>
        <p:spPr>
          <a:xfrm>
            <a:off x="0" y="2139511"/>
            <a:ext cx="12192000" cy="5567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600"/>
              </a:spcAft>
            </a:pPr>
            <a:endParaRPr lang="en-US" sz="3733" b="1" dirty="0">
              <a:solidFill>
                <a:schemeClr val="bg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1600"/>
              </a:spcAft>
            </a:pPr>
            <a:endParaRPr lang="en-US" sz="3733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Aft>
                <a:spcPts val="1600"/>
              </a:spcAft>
            </a:pPr>
            <a:endParaRPr lang="en-US" sz="3733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Aft>
                <a:spcPts val="1600"/>
              </a:spcAft>
            </a:pPr>
            <a:r>
              <a:rPr lang="en-US" sz="37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Motivational Interviewing 101: </a:t>
            </a:r>
            <a:endParaRPr lang="en-US" sz="2650" b="1" i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Aft>
                <a:spcPts val="1600"/>
              </a:spcAft>
            </a:pPr>
            <a:r>
              <a:rPr lang="en-US" sz="2650" b="1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Community of Change Campaign</a:t>
            </a:r>
          </a:p>
          <a:p>
            <a:pPr algn="ctr">
              <a:spcAft>
                <a:spcPts val="1600"/>
              </a:spcAft>
            </a:pPr>
            <a:r>
              <a:rPr lang="en-US" sz="2650" b="1" i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March 13</a:t>
            </a:r>
            <a:r>
              <a:rPr lang="en-US" sz="2650" b="1" i="1" baseline="30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</a:t>
            </a:r>
            <a:r>
              <a:rPr lang="en-US" sz="2650" b="1" i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650" b="1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2024</a:t>
            </a:r>
          </a:p>
          <a:p>
            <a:pPr algn="ctr">
              <a:spcAft>
                <a:spcPts val="1600"/>
              </a:spcAft>
            </a:pPr>
            <a:endParaRPr lang="en-US" sz="2650" b="1" i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Aft>
                <a:spcPts val="1600"/>
              </a:spcAft>
            </a:pPr>
            <a:endParaRPr lang="en-US" sz="3200" b="1" i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8368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2BF07-26A6-CB3B-B56F-DEF63FF5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891412-D81C-6C03-2744-E588719F4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78" y="184943"/>
            <a:ext cx="9802905" cy="1434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389C3A-053E-CF34-D9C1-870EACD5C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47" y="3325505"/>
            <a:ext cx="4334435" cy="3694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DC806A-1B22-A4AA-8C89-E05AE1D13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71" y="1798207"/>
            <a:ext cx="6329081" cy="134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6BE974-8D34-F94E-F055-F5B55D469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577" y="3270556"/>
            <a:ext cx="4233582" cy="27037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1FAD88-3611-1D4C-3822-CFE3D4873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518" y="1793961"/>
            <a:ext cx="4076700" cy="13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2972-E9D2-2937-D693-DFFE3A14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222" y="134495"/>
            <a:ext cx="11202155" cy="1143000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What can cause a member of Congress to change their mind?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C22F4-878D-0DE5-79F6-4CC10EF6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24295"/>
            <a:ext cx="10972800" cy="4727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08965" indent="-608965">
              <a:lnSpc>
                <a:spcPct val="150000"/>
              </a:lnSpc>
            </a:pPr>
            <a:r>
              <a:rPr lang="en-US" sz="2200">
                <a:latin typeface="Open Sans"/>
                <a:ea typeface="+mn-lt"/>
                <a:cs typeface="+mn-lt"/>
              </a:rPr>
              <a:t>Cognitive Dissonance is often discussed in relation to a mismatch between different components of attitudes </a:t>
            </a:r>
            <a:endParaRPr lang="en-US" sz="2200">
              <a:cs typeface="Calibri"/>
            </a:endParaRPr>
          </a:p>
          <a:p>
            <a:pPr marL="1320165" lvl="1" indent="-507365">
              <a:lnSpc>
                <a:spcPct val="150000"/>
              </a:lnSpc>
            </a:pPr>
            <a:r>
              <a:rPr lang="en-US" sz="2200">
                <a:latin typeface="Open Sans"/>
                <a:ea typeface="+mn-lt"/>
                <a:cs typeface="+mn-lt"/>
              </a:rPr>
              <a:t>For example, a positive attitude towards helping those in need but a contradicting behavior of not giving money or support to individuals experiencing homelessness </a:t>
            </a:r>
          </a:p>
          <a:p>
            <a:pPr marL="608965" indent="-608965">
              <a:lnSpc>
                <a:spcPct val="150000"/>
              </a:lnSpc>
            </a:pPr>
            <a:r>
              <a:rPr lang="en-US" sz="2200">
                <a:latin typeface="Open Sans"/>
                <a:ea typeface="+mn-lt"/>
                <a:cs typeface="+mn-lt"/>
              </a:rPr>
              <a:t>Creating Cognitive Dissonance can mean we feel ambivalent...we genuinely have a disconnect between two conflicting beliefs. </a:t>
            </a:r>
            <a:endParaRPr lang="en-US" sz="2200">
              <a:latin typeface="Open Sans"/>
              <a:ea typeface="Open Sans"/>
              <a:cs typeface="Arial"/>
            </a:endParaRPr>
          </a:p>
          <a:p>
            <a:pPr marL="608965" indent="-608965">
              <a:lnSpc>
                <a:spcPct val="150000"/>
              </a:lnSpc>
            </a:pPr>
            <a:r>
              <a:rPr lang="en-US" sz="2200">
                <a:latin typeface="Open Sans"/>
                <a:ea typeface="+mn-lt"/>
                <a:cs typeface="+mn-lt"/>
              </a:rPr>
              <a:t>That disconnect makes us feel uncomfortable, driving us to resolve it.</a:t>
            </a:r>
            <a:endParaRPr lang="en-US" sz="2200">
              <a:latin typeface="Open Sans"/>
              <a:ea typeface="Open Sans"/>
              <a:cs typeface="Arial"/>
            </a:endParaRPr>
          </a:p>
          <a:p>
            <a:pPr marL="1320165" lvl="1" indent="-507365">
              <a:lnSpc>
                <a:spcPct val="150000"/>
              </a:lnSpc>
            </a:pPr>
            <a:r>
              <a:rPr lang="en-US" sz="2200">
                <a:latin typeface="Open Sans"/>
                <a:ea typeface="Open Sans"/>
                <a:cs typeface="Calibri"/>
              </a:rPr>
              <a:t>This is where you can come in, and begin a conversation with your policymaker to make them move through the Stages of Change</a:t>
            </a:r>
          </a:p>
          <a:p>
            <a:pPr marL="608965" indent="-608965"/>
            <a:endParaRPr lang="en-US" sz="2200">
              <a:latin typeface="Open Sans"/>
              <a:ea typeface="Open Sans"/>
              <a:cs typeface="Arial"/>
            </a:endParaRPr>
          </a:p>
          <a:p>
            <a:pPr marL="1320165" lvl="1" indent="-507365"/>
            <a:endParaRPr lang="en-US" sz="2200">
              <a:latin typeface="Open Sans"/>
              <a:ea typeface="Open Sans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7FC03-3475-3D6E-AAA0-97B59717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6759" y="5823877"/>
            <a:ext cx="27252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b="1">
                <a:latin typeface="Open Sans"/>
                <a:ea typeface="Open Sans"/>
                <a:cs typeface="Open Sans"/>
              </a:rPr>
              <a:t>1. Precontemplation</a:t>
            </a:r>
          </a:p>
          <a:p>
            <a:pPr>
              <a:defRPr/>
            </a:pPr>
            <a:r>
              <a:rPr lang="en-US" sz="1600">
                <a:latin typeface="Open Sans"/>
                <a:ea typeface="Open Sans"/>
                <a:cs typeface="Open Sans"/>
              </a:rPr>
              <a:t>Angry, In Denial, Defensive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55" y="5177546"/>
            <a:ext cx="2222083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b="1">
                <a:latin typeface="Open Sans"/>
                <a:ea typeface="Open Sans"/>
                <a:cs typeface="Open Sans"/>
              </a:rPr>
              <a:t>2. Contemplation</a:t>
            </a:r>
          </a:p>
          <a:p>
            <a:pPr>
              <a:defRPr/>
            </a:pPr>
            <a:r>
              <a:rPr lang="en-US" sz="1600">
                <a:latin typeface="Open Sans"/>
                <a:ea typeface="Open Sans"/>
                <a:cs typeface="Open Sans"/>
              </a:rPr>
              <a:t>Maybe, Ambivalent   </a:t>
            </a:r>
            <a:r>
              <a:rPr lang="en-US">
                <a:latin typeface="Calibri"/>
              </a:rPr>
              <a:t> 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2261" y="4531215"/>
            <a:ext cx="2644378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b="1">
                <a:latin typeface="Open Sans"/>
                <a:ea typeface="Open Sans"/>
                <a:cs typeface="Open Sans"/>
              </a:rPr>
              <a:t>3. Preparation</a:t>
            </a:r>
          </a:p>
          <a:p>
            <a:pPr>
              <a:defRPr/>
            </a:pPr>
            <a:r>
              <a:rPr lang="en-US" sz="1600">
                <a:latin typeface="Open Sans"/>
                <a:ea typeface="Open Sans"/>
                <a:cs typeface="Open Sans"/>
              </a:rPr>
              <a:t>Open, Looking, Interested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3521" y="3886201"/>
            <a:ext cx="2580394" cy="61555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b="1">
                <a:latin typeface="Open Sans"/>
                <a:ea typeface="Open Sans"/>
                <a:cs typeface="Open Sans"/>
              </a:rPr>
              <a:t>4. Action</a:t>
            </a:r>
          </a:p>
          <a:p>
            <a:pPr>
              <a:defRPr/>
            </a:pPr>
            <a:r>
              <a:rPr lang="en-US" sz="1600">
                <a:latin typeface="Open Sans"/>
                <a:ea typeface="Open Sans"/>
                <a:cs typeface="Open Sans"/>
              </a:rPr>
              <a:t>Moving, Engaged, Acting</a:t>
            </a:r>
            <a:r>
              <a:rPr lang="en-US">
                <a:latin typeface="Calibri"/>
              </a:rPr>
              <a:t>.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0154" y="3229036"/>
            <a:ext cx="2612101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b="1">
                <a:latin typeface="Open Sans"/>
                <a:ea typeface="Open Sans"/>
                <a:cs typeface="Open Sans"/>
              </a:rPr>
              <a:t>Maintenance</a:t>
            </a:r>
          </a:p>
          <a:p>
            <a:pPr>
              <a:defRPr/>
            </a:pPr>
            <a:r>
              <a:rPr lang="en-US" sz="1600">
                <a:latin typeface="Open Sans"/>
                <a:ea typeface="Open Sans"/>
                <a:cs typeface="Open Sans"/>
              </a:rPr>
              <a:t>Consistent,  Zealous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213" y="303966"/>
            <a:ext cx="1003463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MI moves them through the </a:t>
            </a:r>
          </a:p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Stages of 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58" y="4274800"/>
            <a:ext cx="1494404" cy="14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smiley fac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966" y="1660121"/>
            <a:ext cx="1512842" cy="15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874967">
            <a:off x="4120603" y="3004836"/>
            <a:ext cx="3063938" cy="5871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8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3561-3C1D-46F9-842F-EB20A1B2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948" y="3528664"/>
            <a:ext cx="3333750" cy="190788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b="1" i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Backfire Effect:</a:t>
            </a:r>
          </a:p>
        </p:txBody>
      </p:sp>
      <p:pic>
        <p:nvPicPr>
          <p:cNvPr id="2050" name="Picture 2" descr="Index Finger, Big, Small, Interpret, Dominance">
            <a:extLst>
              <a:ext uri="{FF2B5EF4-FFF2-40B4-BE49-F238E27FC236}">
                <a16:creationId xmlns:a16="http://schemas.microsoft.com/office/drawing/2014/main" id="{3FE9E275-D308-4183-9A03-AC1E0C833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b="3070"/>
          <a:stretch/>
        </p:blipFill>
        <p:spPr bwMode="auto">
          <a:xfrm>
            <a:off x="1524020" y="-18313"/>
            <a:ext cx="9143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3115F-28F6-46CE-B6C6-7D21EBD0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471" y="3874601"/>
            <a:ext cx="4269581" cy="16488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3600" b="1">
                <a:solidFill>
                  <a:srgbClr val="FF0000">
                    <a:alpha val="8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 reasoned arguments can cause push back.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29D1E59-C43F-6CA2-5FCE-D8D84C035594}"/>
              </a:ext>
            </a:extLst>
          </p:cNvPr>
          <p:cNvSpPr/>
          <p:nvPr/>
        </p:nvSpPr>
        <p:spPr>
          <a:xfrm>
            <a:off x="4378036" y="4482606"/>
            <a:ext cx="2030151" cy="43283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dd29ec108d_0_96"/>
          <p:cNvSpPr txBox="1">
            <a:spLocks noGrp="1"/>
          </p:cNvSpPr>
          <p:nvPr>
            <p:ph type="ctrTitle"/>
          </p:nvPr>
        </p:nvSpPr>
        <p:spPr>
          <a:xfrm>
            <a:off x="555171" y="203202"/>
            <a:ext cx="9808000" cy="622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D50032"/>
              </a:buClr>
              <a:buSzPts val="2600"/>
            </a:pPr>
            <a:endParaRPr lang="en-US" sz="3450" b="1">
              <a:solidFill>
                <a:srgbClr val="D5003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95" name="Google Shape;195;g1dd29ec108d_0_96"/>
          <p:cNvSpPr txBox="1"/>
          <p:nvPr/>
        </p:nvSpPr>
        <p:spPr>
          <a:xfrm>
            <a:off x="159178" y="1186430"/>
            <a:ext cx="10866299" cy="123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800"/>
              </a:spcAft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Calibri"/>
              </a:rPr>
              <a:t>​</a:t>
            </a:r>
            <a:endParaRPr lang="en-US" sz="250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1257300" lvl="2" indent="-342900">
              <a:lnSpc>
                <a:spcPct val="113999"/>
              </a:lnSpc>
              <a:spcAft>
                <a:spcPts val="800"/>
              </a:spcAft>
              <a:buFont typeface="Wingdings"/>
              <a:buChar char="Ø"/>
            </a:pPr>
            <a:endParaRPr lang="en-US" sz="2500">
              <a:solidFill>
                <a:srgbClr val="333333"/>
              </a:solidFill>
              <a:latin typeface="Open Sans"/>
              <a:cs typeface="Calibri"/>
            </a:endParaRPr>
          </a:p>
        </p:txBody>
      </p:sp>
      <p:sp>
        <p:nvSpPr>
          <p:cNvPr id="196" name="Google Shape;196;g1dd29ec108d_0_96"/>
          <p:cNvSpPr/>
          <p:nvPr/>
        </p:nvSpPr>
        <p:spPr>
          <a:xfrm>
            <a:off x="0" y="10403"/>
            <a:ext cx="316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350"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6064897-DCF8-A50F-98AA-FE418918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spcBef>
                <a:spcPct val="0"/>
              </a:spcBef>
              <a:defRPr/>
            </a:pPr>
            <a:fld id="{95BB2D1B-881B-4C36-91A0-2138573F7DA8}" type="slidenum">
              <a:rPr lang="en-US" altLang="en-US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defTabSz="609570">
                <a:spcBef>
                  <a:spcPct val="0"/>
                </a:spcBef>
                <a:defRPr/>
              </a:pPr>
              <a:t>14</a:t>
            </a:fld>
            <a:endParaRPr lang="en-US" alt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diagram of a change&#10;&#10;Description automatically generated">
            <a:extLst>
              <a:ext uri="{FF2B5EF4-FFF2-40B4-BE49-F238E27FC236}">
                <a16:creationId xmlns:a16="http://schemas.microsoft.com/office/drawing/2014/main" id="{C2D076A1-4270-1065-BE16-9CF493B65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" r="748" b="-416"/>
          <a:stretch/>
        </p:blipFill>
        <p:spPr>
          <a:xfrm>
            <a:off x="-82923" y="-2215"/>
            <a:ext cx="12276594" cy="68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dd29ec108d_0_96"/>
          <p:cNvSpPr txBox="1">
            <a:spLocks noGrp="1"/>
          </p:cNvSpPr>
          <p:nvPr>
            <p:ph type="ctrTitle"/>
          </p:nvPr>
        </p:nvSpPr>
        <p:spPr>
          <a:xfrm>
            <a:off x="543965" y="382496"/>
            <a:ext cx="9808000" cy="622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D50032"/>
              </a:buClr>
              <a:buSzPts val="2600"/>
            </a:pPr>
            <a:r>
              <a:rPr lang="en-US" sz="3450" b="1">
                <a:latin typeface="Open Sans"/>
                <a:ea typeface="Open Sans"/>
                <a:cs typeface="Open Sans"/>
              </a:rPr>
              <a:t>What if my member of Congress says something oppressive during the meeting? </a:t>
            </a:r>
          </a:p>
        </p:txBody>
      </p:sp>
      <p:sp>
        <p:nvSpPr>
          <p:cNvPr id="195" name="Google Shape;195;g1dd29ec108d_0_96"/>
          <p:cNvSpPr txBox="1"/>
          <p:nvPr/>
        </p:nvSpPr>
        <p:spPr>
          <a:xfrm>
            <a:off x="540179" y="1556224"/>
            <a:ext cx="10866299" cy="512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Calibri"/>
              </a:rPr>
              <a:t>​</a:t>
            </a:r>
            <a:r>
              <a:rPr lang="en-US" sz="3000">
                <a:latin typeface="Open Sans"/>
                <a:ea typeface="+mn-lt"/>
                <a:cs typeface="+mn-lt"/>
                <a:sym typeface="Calibri"/>
              </a:rPr>
              <a:t>USING MI DOES NOT MEAN THAT YOU STOP USING OTHER SKILLS!</a:t>
            </a:r>
            <a:endParaRPr lang="en-US" sz="300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3000" i="1">
                <a:solidFill>
                  <a:srgbClr val="C00000"/>
                </a:solidFill>
                <a:latin typeface="Open Sans"/>
                <a:ea typeface="+mn-lt"/>
                <a:cs typeface="+mn-lt"/>
                <a:sym typeface="Calibri"/>
              </a:rPr>
              <a:t>Sometimes you DO need to call out (or in) classist, racist, sexist, ageist, and other discriminatory beliefs in ways that do not fully fit with MI … </a:t>
            </a:r>
            <a:r>
              <a:rPr lang="en-US" sz="3000" b="1" i="1" u="sng">
                <a:solidFill>
                  <a:srgbClr val="C00000"/>
                </a:solidFill>
                <a:latin typeface="Open Sans"/>
                <a:ea typeface="+mn-lt"/>
                <a:cs typeface="+mn-lt"/>
                <a:sym typeface="Calibri"/>
              </a:rPr>
              <a:t>and that is fully appropriate</a:t>
            </a:r>
            <a:endParaRPr lang="en-US" sz="3000" b="1" i="1" u="sng">
              <a:solidFill>
                <a:srgbClr val="C00000"/>
              </a:solidFill>
              <a:latin typeface="Open Sans"/>
              <a:ea typeface="+mn-lt"/>
              <a:cs typeface="+mn-lt"/>
            </a:endParaRP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3000" i="1">
                <a:solidFill>
                  <a:srgbClr val="000000"/>
                </a:solidFill>
                <a:latin typeface="Open Sans"/>
                <a:ea typeface="+mn-lt"/>
                <a:cs typeface="+mn-lt"/>
                <a:sym typeface="Calibri"/>
              </a:rPr>
              <a:t>If</a:t>
            </a:r>
            <a:r>
              <a:rPr lang="en-US" sz="3000" i="1">
                <a:latin typeface="Open Sans"/>
                <a:ea typeface="+mn-lt"/>
                <a:cs typeface="+mn-lt"/>
              </a:rPr>
              <a:t> this happens, please let RESULTS Staff know! </a:t>
            </a:r>
            <a:endParaRPr lang="en-US" sz="3000" i="1">
              <a:solidFill>
                <a:srgbClr val="C00000"/>
              </a:solidFill>
              <a:latin typeface="Open Sans"/>
              <a:ea typeface="+mn-lt"/>
              <a:cs typeface="+mn-lt"/>
            </a:endParaRPr>
          </a:p>
          <a:p>
            <a:pPr marL="1257300" lvl="2" indent="-342900">
              <a:lnSpc>
                <a:spcPct val="113999"/>
              </a:lnSpc>
              <a:spcAft>
                <a:spcPts val="800"/>
              </a:spcAft>
              <a:buFont typeface="Wingdings"/>
              <a:buChar char="Ø"/>
            </a:pPr>
            <a:endParaRPr lang="en-US" sz="2500">
              <a:solidFill>
                <a:srgbClr val="333333"/>
              </a:solidFill>
              <a:latin typeface="Open Sans"/>
              <a:ea typeface="Open Sans"/>
              <a:cs typeface="+mn-lt"/>
            </a:endParaRPr>
          </a:p>
        </p:txBody>
      </p:sp>
      <p:sp>
        <p:nvSpPr>
          <p:cNvPr id="196" name="Google Shape;196;g1dd29ec108d_0_96"/>
          <p:cNvSpPr/>
          <p:nvPr/>
        </p:nvSpPr>
        <p:spPr>
          <a:xfrm>
            <a:off x="0" y="10403"/>
            <a:ext cx="316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350"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6064897-DCF8-A50F-98AA-FE418918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spcBef>
                <a:spcPct val="0"/>
              </a:spcBef>
              <a:defRPr/>
            </a:pPr>
            <a:fld id="{95BB2D1B-881B-4C36-91A0-2138573F7DA8}" type="slidenum">
              <a:rPr lang="en-US" altLang="en-US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defTabSz="609570">
                <a:spcBef>
                  <a:spcPct val="0"/>
                </a:spcBef>
                <a:defRPr/>
              </a:pPr>
              <a:t>15</a:t>
            </a:fld>
            <a:endParaRPr lang="en-US" alt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BEDC-D6B1-7178-439D-B9AB241A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90" y="2851992"/>
            <a:ext cx="986865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b="1">
                <a:latin typeface="Open Sans"/>
                <a:ea typeface="Open Sans"/>
                <a:cs typeface="Calibri"/>
              </a:rPr>
              <a:t>There are many Motivational Interviewing techniques...</a:t>
            </a:r>
            <a:br>
              <a:rPr lang="en-US" sz="4400" b="1">
                <a:latin typeface="Open Sans"/>
                <a:ea typeface="Open Sans"/>
                <a:cs typeface="Calibri"/>
              </a:rPr>
            </a:br>
            <a:br>
              <a:rPr lang="en-US" sz="4400" b="1">
                <a:latin typeface="+mj-ea"/>
                <a:cs typeface="Calibri"/>
              </a:rPr>
            </a:br>
            <a:r>
              <a:rPr lang="en-US" sz="4400" b="1">
                <a:latin typeface="Open Sans"/>
                <a:ea typeface="Open Sans"/>
                <a:cs typeface="Calibri"/>
              </a:rPr>
              <a:t>Today you'll be learning about only 1 of them, called </a:t>
            </a:r>
            <a:r>
              <a:rPr lang="en-US" sz="4400" b="1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OARS</a:t>
            </a:r>
            <a:r>
              <a:rPr lang="en-US" sz="4400" b="1">
                <a:latin typeface="Open Sans"/>
                <a:ea typeface="Open Sans"/>
                <a:cs typeface="Calibri"/>
              </a:rPr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62CEF-BC5E-FA05-BF35-23165111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5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4F78-8543-8E50-F5E7-1220A5CD1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09722"/>
            <a:ext cx="10363200" cy="1470025"/>
          </a:xfrm>
        </p:spPr>
        <p:txBody>
          <a:bodyPr>
            <a:no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But first, any questions so far?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4BEFE-FF53-F43D-A6AA-882EE6F1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32" y="444959"/>
            <a:ext cx="4990951" cy="19568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100" b="1"/>
              <a:t>Core Skills: OARS</a:t>
            </a:r>
            <a:br>
              <a:rPr lang="en-US" sz="4100" b="1"/>
            </a:br>
            <a:r>
              <a:rPr lang="en-US" sz="4100" b="1"/>
              <a:t>Creating Collaborative Relationship</a:t>
            </a:r>
            <a:endParaRPr lang="en-US" sz="4100" b="1">
              <a:cs typeface="Calibri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989" y="2849969"/>
            <a:ext cx="4191219" cy="3668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>
                <a:latin typeface="Open Sans"/>
                <a:ea typeface="Open Sans"/>
                <a:cs typeface="Open Sans"/>
              </a:rPr>
              <a:t>Open Questions</a:t>
            </a:r>
            <a:endParaRPr lang="en-US"/>
          </a:p>
          <a:p>
            <a:pPr algn="ctr"/>
            <a:r>
              <a:rPr lang="en-US" sz="2800">
                <a:latin typeface="Open Sans"/>
                <a:ea typeface="Open Sans"/>
                <a:cs typeface="Open Sans"/>
              </a:rPr>
              <a:t>Affirmations</a:t>
            </a:r>
          </a:p>
          <a:p>
            <a:pPr algn="ctr"/>
            <a:r>
              <a:rPr lang="en-US" sz="2800">
                <a:latin typeface="Open Sans"/>
                <a:ea typeface="Open Sans"/>
                <a:cs typeface="Open Sans"/>
              </a:rPr>
              <a:t>Reflections  </a:t>
            </a:r>
          </a:p>
          <a:p>
            <a:pPr algn="ctr"/>
            <a:r>
              <a:rPr lang="en-US" sz="2800">
                <a:latin typeface="Open Sans"/>
                <a:ea typeface="Open Sans"/>
                <a:cs typeface="Open Sans"/>
              </a:rPr>
              <a:t>Summaries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334A4-EDF2-4993-BEAD-F3627E36E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8" r="36417" b="-1"/>
          <a:stretch/>
        </p:blipFill>
        <p:spPr>
          <a:xfrm>
            <a:off x="5507777" y="10"/>
            <a:ext cx="669428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88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A71C-3320-DD0F-EE82-C6E13AC2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O</a:t>
            </a:r>
            <a:r>
              <a:rPr lang="en-US" sz="6000" b="1">
                <a:latin typeface="Open Sans"/>
                <a:ea typeface="Open Sans"/>
                <a:cs typeface="Calibri"/>
              </a:rPr>
              <a:t>pen-ended Questions</a:t>
            </a:r>
            <a:endParaRPr lang="en-US" sz="6000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800E-9DD6-760F-5207-6797661E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5172"/>
            <a:ext cx="10972800" cy="45259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608965" indent="-608965"/>
            <a:r>
              <a:rPr lang="en-US" sz="5650">
                <a:latin typeface="Open Sans"/>
                <a:ea typeface="Open Sans"/>
                <a:cs typeface="Calibri"/>
              </a:rPr>
              <a:t>Questions can’t be answered with “yes” or “no”</a:t>
            </a:r>
          </a:p>
          <a:p>
            <a:pPr marL="2031365" lvl="2" indent="-405765"/>
            <a:r>
              <a:rPr lang="en-US" sz="5100">
                <a:latin typeface="Open Sans"/>
                <a:ea typeface="Open Sans"/>
                <a:cs typeface="Calibri"/>
              </a:rPr>
              <a:t>Instead, they evoke and invite participation </a:t>
            </a:r>
          </a:p>
          <a:p>
            <a:pPr marL="2031365" lvl="2" indent="-405765"/>
            <a:r>
              <a:rPr lang="en-US" sz="5100">
                <a:latin typeface="Open Sans"/>
                <a:ea typeface="Open Sans"/>
                <a:cs typeface="Calibri"/>
              </a:rPr>
              <a:t> ‘Curious’ questions:</a:t>
            </a:r>
          </a:p>
          <a:p>
            <a:pPr marL="2031365" lvl="2" indent="-405765"/>
            <a:r>
              <a:rPr lang="en-US" sz="5100">
                <a:latin typeface="Open Sans"/>
                <a:ea typeface="Open Sans"/>
                <a:cs typeface="Calibri"/>
              </a:rPr>
              <a:t>“Explain …”</a:t>
            </a:r>
          </a:p>
          <a:p>
            <a:pPr marL="2031365" lvl="2" indent="-405765"/>
            <a:r>
              <a:rPr lang="en-US" sz="5100">
                <a:latin typeface="Open Sans"/>
                <a:ea typeface="Open Sans"/>
                <a:cs typeface="Calibri"/>
              </a:rPr>
              <a:t>“Tell me about …”</a:t>
            </a:r>
          </a:p>
          <a:p>
            <a:pPr marL="2031365" lvl="2" indent="-405765"/>
            <a:r>
              <a:rPr lang="en-US" sz="5100">
                <a:latin typeface="Open Sans"/>
                <a:ea typeface="Open Sans"/>
                <a:cs typeface="Calibri"/>
              </a:rPr>
              <a:t>“Could you say more about …?”</a:t>
            </a:r>
          </a:p>
          <a:p>
            <a:pPr marL="2031365" lvl="2" indent="-405765"/>
            <a:r>
              <a:rPr lang="en-US" sz="5100">
                <a:latin typeface="Open Sans"/>
                <a:ea typeface="Open Sans"/>
                <a:cs typeface="Calibri"/>
              </a:rPr>
              <a:t>“Could you please clarify …?” </a:t>
            </a:r>
          </a:p>
          <a:p>
            <a:pPr marL="2031365" lvl="2" indent="-405765"/>
            <a:r>
              <a:rPr lang="en-US" sz="5100">
                <a:latin typeface="Open Sans"/>
                <a:ea typeface="Open Sans"/>
                <a:cs typeface="Calibri"/>
              </a:rPr>
              <a:t>“How …?” </a:t>
            </a:r>
          </a:p>
          <a:p>
            <a:pPr marL="2031365" lvl="2" indent="-405765"/>
            <a:r>
              <a:rPr lang="en-US" sz="5100">
                <a:latin typeface="Open Sans"/>
                <a:ea typeface="Open Sans"/>
                <a:cs typeface="Calibri"/>
              </a:rPr>
              <a:t>“What …?”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20620-FF4F-B0B4-1AC9-F5936F69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F007-DB07-E8BD-1FED-1F1A5E92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Webinar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CFDE9-B320-A93D-0369-0A38DC65F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54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08965" indent="-608965">
              <a:lnSpc>
                <a:spcPct val="150000"/>
              </a:lnSpc>
            </a:pPr>
            <a:r>
              <a:rPr lang="en-US" sz="2400">
                <a:latin typeface="Open Sans"/>
                <a:ea typeface="Open Sans"/>
                <a:cs typeface="Calibri"/>
              </a:rPr>
              <a:t>Advocates will leave with a basic comprehension of Motivational Interviewing and how it can be utilized in their advocacy, regardless of their current skill level </a:t>
            </a:r>
            <a:endParaRPr lang="en-US" sz="2400">
              <a:latin typeface="Calibri"/>
              <a:ea typeface="Open Sans"/>
              <a:cs typeface="Calibri"/>
            </a:endParaRPr>
          </a:p>
          <a:p>
            <a:pPr marL="608965" indent="-608965">
              <a:lnSpc>
                <a:spcPct val="150000"/>
              </a:lnSpc>
            </a:pPr>
            <a:r>
              <a:rPr lang="en-US" sz="2400">
                <a:latin typeface="Open Sans"/>
                <a:ea typeface="Open Sans"/>
                <a:cs typeface="Calibri"/>
              </a:rPr>
              <a:t>They will leave with an understanding that finding similar values with your members of Congress can help begin to guide the conversation into a place of mutual respect and understanding</a:t>
            </a:r>
            <a:endParaRPr lang="en-US" sz="2400">
              <a:latin typeface="Calibri"/>
              <a:ea typeface="Open Sans"/>
              <a:cs typeface="Calibri"/>
            </a:endParaRPr>
          </a:p>
          <a:p>
            <a:pPr marL="608965" indent="-608965">
              <a:lnSpc>
                <a:spcPct val="150000"/>
              </a:lnSpc>
            </a:pPr>
            <a:r>
              <a:rPr lang="en-US" sz="2400">
                <a:latin typeface="Open Sans"/>
                <a:ea typeface="Open Sans"/>
                <a:cs typeface="Calibri"/>
              </a:rPr>
              <a:t>Advocates will feel encouraged to craft their own content using the OARS technique for lobby meetings and beyond</a:t>
            </a:r>
          </a:p>
          <a:p>
            <a:pPr marL="608965" indent="-608965"/>
            <a:endParaRPr lang="en-US" sz="2400">
              <a:latin typeface="Open Sans"/>
              <a:ea typeface="Open Sans"/>
              <a:cs typeface="Calibri"/>
            </a:endParaRPr>
          </a:p>
          <a:p>
            <a:pPr marL="608965" indent="-608965"/>
            <a:endParaRPr lang="en-US" sz="2400">
              <a:latin typeface="Open Sans"/>
              <a:ea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A800C-0B20-075F-83BD-1BC3C238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ion Mark, Question, Mark, Symbol">
            <a:extLst>
              <a:ext uri="{FF2B5EF4-FFF2-40B4-BE49-F238E27FC236}">
                <a16:creationId xmlns:a16="http://schemas.microsoft.com/office/drawing/2014/main" id="{A1C6AF1A-F116-4C6A-862A-6FED0FE09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32037"/>
          <a:stretch/>
        </p:blipFill>
        <p:spPr bwMode="auto">
          <a:xfrm>
            <a:off x="896472" y="-20824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4759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61B79E62-FAC0-4B0A-9473-C8C71942A303}" type="slidenum">
              <a:rPr lang="en-US" sz="1000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20</a:t>
            </a:fld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4036" y="591672"/>
            <a:ext cx="5459129" cy="591026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latin typeface="Open Sans"/>
                <a:ea typeface="Open Sans"/>
                <a:cs typeface="Open Sans"/>
              </a:rPr>
              <a:t>Open the Dialogue with Open Questions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Open Sans"/>
              <a:ea typeface="Open Sans"/>
              <a:cs typeface="Open Sans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Open Sans"/>
                <a:ea typeface="Open Sans"/>
                <a:cs typeface="Open Sans"/>
              </a:rPr>
              <a:t>Closed</a:t>
            </a:r>
            <a:r>
              <a:rPr lang="en-US" sz="2400">
                <a:latin typeface="Open Sans"/>
                <a:ea typeface="Open Sans"/>
                <a:cs typeface="Open Sans"/>
              </a:rPr>
              <a:t>: </a:t>
            </a:r>
            <a:r>
              <a:rPr lang="en-US" sz="2400" i="1">
                <a:latin typeface="Open Sans"/>
                <a:ea typeface="Open Sans"/>
                <a:cs typeface="Open Sans"/>
              </a:rPr>
              <a:t>"Would you please sign the Senate UN HLM Letter?"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i="1">
              <a:latin typeface="Open Sans"/>
              <a:ea typeface="Open Sans"/>
              <a:cs typeface="Open Sans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Open Sans"/>
                <a:ea typeface="Open Sans"/>
                <a:cs typeface="Open Sans"/>
              </a:rPr>
              <a:t>Open</a:t>
            </a:r>
            <a:r>
              <a:rPr lang="en-US" sz="2400">
                <a:latin typeface="Open Sans"/>
                <a:ea typeface="Open Sans"/>
                <a:cs typeface="Open Sans"/>
              </a:rPr>
              <a:t>: </a:t>
            </a:r>
            <a:r>
              <a:rPr lang="en-US" sz="2400" i="1">
                <a:latin typeface="Open Sans"/>
                <a:ea typeface="Open Sans"/>
                <a:cs typeface="Open Sans"/>
              </a:rPr>
              <a:t>"With the deadline for the Senate UN HLM letter coming soon, I am curious to know where the Senators stands on signing on?"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Open Sans"/>
              <a:ea typeface="Open Sans"/>
              <a:cs typeface="Open Sans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Open Sans"/>
                <a:ea typeface="Open Sans"/>
                <a:cs typeface="Open Sans"/>
              </a:rPr>
              <a:t>Try the 6 W’s: </a:t>
            </a:r>
            <a:r>
              <a:rPr lang="en-US" sz="2400">
                <a:latin typeface="Open Sans"/>
                <a:ea typeface="Open Sans"/>
                <a:cs typeface="Open Sans"/>
              </a:rPr>
              <a:t>Who, What, When, Where, Why, and How</a:t>
            </a:r>
          </a:p>
          <a:p>
            <a:pPr marL="571500" lvl="1">
              <a:lnSpc>
                <a:spcPct val="90000"/>
              </a:lnSpc>
              <a:spcAft>
                <a:spcPts val="600"/>
              </a:spcAft>
            </a:pPr>
            <a:endParaRPr lang="en-US" sz="2400">
              <a:latin typeface="Open Sans"/>
              <a:ea typeface="Open Sans"/>
              <a:cs typeface="Open Sans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Open Sans"/>
                <a:ea typeface="Open Sans"/>
                <a:cs typeface="Open Sans"/>
              </a:rPr>
              <a:t>Try it: </a:t>
            </a:r>
            <a:r>
              <a:rPr lang="en-US" sz="2400">
                <a:latin typeface="Open Sans"/>
                <a:ea typeface="Open Sans"/>
                <a:cs typeface="Open Sans"/>
              </a:rPr>
              <a:t>with your MOC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Open Sans"/>
              <a:ea typeface="Open Sans"/>
              <a:cs typeface="Open Sans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23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EAB-9F2D-87BB-2B82-CFCF0F5E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800" b="1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Let's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7B9A-38D2-E3B5-6178-A448968E9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966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0" indent="-571500"/>
            <a:r>
              <a:rPr lang="en-US" sz="3600" i="1" dirty="0">
                <a:latin typeface="Open Sans"/>
                <a:ea typeface="+mn-lt"/>
                <a:cs typeface="+mn-lt"/>
              </a:rPr>
              <a:t>"How can we help the Representative/Senator encourage their colleagues to cosponsor </a:t>
            </a:r>
            <a:r>
              <a:rPr lang="en-US" sz="3600" i="1" dirty="0">
                <a:latin typeface="Open Sans"/>
                <a:ea typeface="+mn-lt"/>
                <a:cs typeface="+mn-lt"/>
                <a:hlinkClick r:id="rId2"/>
              </a:rPr>
              <a:t>The End TB Now Act</a:t>
            </a:r>
            <a:r>
              <a:rPr lang="en-US" sz="3600" i="1" dirty="0">
                <a:latin typeface="Open Sans"/>
                <a:ea typeface="+mn-lt"/>
                <a:cs typeface="+mn-lt"/>
              </a:rPr>
              <a:t> to set bold targets to reach and treat the most vulnerable populations for all forms of TB?"</a:t>
            </a:r>
            <a:endParaRPr lang="en-US" sz="3600" i="1" dirty="0">
              <a:latin typeface="Open Sans"/>
              <a:ea typeface="Open Sans"/>
              <a:cs typeface="+mn-lt"/>
            </a:endParaRPr>
          </a:p>
          <a:p>
            <a:pPr marL="0" indent="0">
              <a:buNone/>
            </a:pPr>
            <a:endParaRPr lang="en-US" sz="3600" i="1" dirty="0">
              <a:latin typeface="Open Sans"/>
              <a:ea typeface="+mn-lt"/>
              <a:cs typeface="+mn-lt"/>
            </a:endParaRPr>
          </a:p>
          <a:p>
            <a:pPr marL="571500" indent="-571500"/>
            <a:r>
              <a:rPr lang="en-US" sz="3600" i="1" dirty="0">
                <a:latin typeface="Open Sans"/>
                <a:ea typeface="+mn-lt"/>
                <a:cs typeface="+mn-lt"/>
              </a:rPr>
              <a:t>"Who does the Representative/Senator look to for more information about </a:t>
            </a:r>
            <a:r>
              <a:rPr lang="en-US" sz="3600" i="1" u="sng" dirty="0">
                <a:solidFill>
                  <a:srgbClr val="FF0000"/>
                </a:solidFill>
                <a:latin typeface="Open Sans"/>
                <a:ea typeface="+mn-lt"/>
                <a:cs typeface="+mn-lt"/>
              </a:rPr>
              <a:t>The End TB Now Act </a:t>
            </a:r>
            <a:r>
              <a:rPr lang="en-US" sz="3600" i="1" dirty="0">
                <a:latin typeface="Open Sans"/>
                <a:ea typeface="+mn-lt"/>
                <a:cs typeface="+mn-lt"/>
              </a:rPr>
              <a:t>as a path to end poverty?"</a:t>
            </a:r>
            <a:endParaRPr lang="en-US" sz="3600" i="1" dirty="0">
              <a:latin typeface="Open Sans"/>
              <a:ea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5AAF-0AB9-525A-522D-A12496C7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A4E7-8961-30E7-EFAC-945FACCC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1">
                <a:solidFill>
                  <a:srgbClr val="C00000"/>
                </a:solidFill>
              </a:rPr>
              <a:t>A</a:t>
            </a:r>
            <a:r>
              <a:rPr lang="en-US" sz="7200" b="1"/>
              <a:t>ffirmations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9EF90-8A3C-3CFB-C4A7-05E0C908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3112"/>
            <a:ext cx="609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7E6868-079E-1649-B8D1-459B42CE4DE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5F0C267-5F64-3971-ACC8-4A3F1E778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526496"/>
              </p:ext>
            </p:extLst>
          </p:nvPr>
        </p:nvGraphicFramePr>
        <p:xfrm>
          <a:off x="609600" y="1600201"/>
          <a:ext cx="11006918" cy="515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7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2965C-61DA-48B5-80BB-BBD764D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940" y="407625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 b="1">
                <a:latin typeface="Open Sans"/>
                <a:ea typeface="Open Sans"/>
                <a:cs typeface="Open Sans"/>
              </a:rPr>
              <a:t>Sources For Affirmations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B6986-34F0-4882-ACBF-201C32F3E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1" r="10694"/>
          <a:stretch/>
        </p:blipFill>
        <p:spPr>
          <a:xfrm>
            <a:off x="15240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7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E9ED3-4CC5-4F3C-ACDC-78359F25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322" y="2706624"/>
            <a:ext cx="4688333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Open Sans"/>
                <a:ea typeface="Open Sans"/>
                <a:cs typeface="Open Sans"/>
              </a:rPr>
              <a:t>Their website</a:t>
            </a:r>
          </a:p>
          <a:p>
            <a:r>
              <a:rPr lang="en-US" sz="2800">
                <a:latin typeface="Open Sans"/>
                <a:ea typeface="Open Sans"/>
                <a:cs typeface="Open Sans"/>
              </a:rPr>
              <a:t>Newspapers from their area</a:t>
            </a:r>
          </a:p>
          <a:p>
            <a:r>
              <a:rPr lang="en-US" sz="2800">
                <a:latin typeface="Open Sans"/>
                <a:ea typeface="Open Sans"/>
                <a:cs typeface="Open Sans"/>
              </a:rPr>
              <a:t>Our own notes from building a personal relationship with the office</a:t>
            </a:r>
          </a:p>
          <a:p>
            <a:pPr marL="0" indent="0">
              <a:buNone/>
            </a:pPr>
            <a:endParaRPr lang="en-US" sz="2800">
              <a:cs typeface="Calibri"/>
            </a:endParaRPr>
          </a:p>
          <a:p>
            <a:pPr marL="0" indent="0">
              <a:buNone/>
            </a:pP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9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EAB-9F2D-87BB-2B82-CFCF0F5E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800" b="1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Let's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7B9A-38D2-E3B5-6178-A448968E9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29" y="1813113"/>
            <a:ext cx="10972800" cy="45259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608965" indent="-608965"/>
            <a:r>
              <a:rPr lang="en-US" sz="5650" i="1">
                <a:latin typeface="Open Sans"/>
                <a:ea typeface="Open Sans"/>
                <a:cs typeface="Open Sans"/>
              </a:rPr>
              <a:t>“I, and our constituents, really appreciate the actions you’ve taken to support efforts to get TB prevention work back on track since the start of the COVID-19 pandemic."</a:t>
            </a:r>
          </a:p>
          <a:p>
            <a:pPr marL="608965" indent="-608965"/>
            <a:endParaRPr lang="en-US" sz="5650" i="1">
              <a:latin typeface="Open Sans"/>
              <a:ea typeface="Open Sans"/>
              <a:cs typeface="Open Sans"/>
            </a:endParaRPr>
          </a:p>
          <a:p>
            <a:pPr marL="608965" indent="-608965"/>
            <a:r>
              <a:rPr lang="en-US" sz="5650" i="1">
                <a:latin typeface="Open Sans"/>
                <a:ea typeface="Open Sans"/>
                <a:cs typeface="Open Sans"/>
              </a:rPr>
              <a:t>"We appreciate that you understand the urgency </a:t>
            </a:r>
            <a:r>
              <a:rPr lang="en-US" sz="5650" i="1">
                <a:latin typeface="Open Sans"/>
                <a:ea typeface="+mn-lt"/>
                <a:cs typeface="+mn-lt"/>
              </a:rPr>
              <a:t>to set bold targets to reach and treat the most vulnerable populations for all forms of TB."</a:t>
            </a:r>
            <a:endParaRPr lang="en-US" sz="5650" i="1">
              <a:latin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5AAF-0AB9-525A-522D-A12496C7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049A-175A-482F-4363-75C6F643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R</a:t>
            </a:r>
            <a:r>
              <a:rPr lang="en-US" sz="7200" b="1">
                <a:latin typeface="Open Sans"/>
                <a:ea typeface="Open Sans"/>
                <a:cs typeface="Open Sans"/>
              </a:rPr>
              <a:t>eflections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D9ED5-A8F5-86FC-0A7C-1C080F09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3112"/>
            <a:ext cx="609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7E6868-079E-1649-B8D1-459B42CE4DE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9D75C70-4693-D0BD-E1F2-FA33C0474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63634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4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EAB-9F2D-87BB-2B82-CFCF0F5E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800" b="1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Let's practice!</a:t>
            </a:r>
            <a:endParaRPr lang="en-US" b="1">
              <a:solidFill>
                <a:srgbClr val="C00000"/>
              </a:solidFill>
              <a:latin typeface="Open Sans"/>
              <a:ea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7B9A-38D2-E3B5-6178-A448968E9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36" y="1757083"/>
            <a:ext cx="11398623" cy="52319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US" sz="1800" u="sng" dirty="0">
                <a:latin typeface="Open Sans"/>
                <a:ea typeface="Open Sans"/>
                <a:cs typeface="Open Sans"/>
              </a:rPr>
              <a:t>Amplified Reflection</a:t>
            </a:r>
            <a:r>
              <a:rPr lang="en-US" sz="1800" dirty="0">
                <a:latin typeface="Open Sans"/>
                <a:ea typeface="Open Sans"/>
                <a:cs typeface="Open Sans"/>
              </a:rPr>
              <a:t>: Reflect what the policymaker has said in an exaggerated way. This encourages the policymaker to argue less and can elicit ambivalence. </a:t>
            </a:r>
            <a:endParaRPr lang="en-US" dirty="0"/>
          </a:p>
          <a:p>
            <a:pPr marL="1320165" lvl="1" indent="-507365"/>
            <a:r>
              <a:rPr lang="en-US" sz="1800" i="1" dirty="0">
                <a:latin typeface="Open Sans"/>
                <a:ea typeface="Open Sans"/>
                <a:cs typeface="Open Sans"/>
              </a:rPr>
              <a:t>“You believe because TB funding is expensive, it’s </a:t>
            </a:r>
            <a:r>
              <a:rPr lang="en-US" sz="1800" i="1" u="sng" dirty="0">
                <a:latin typeface="Open Sans"/>
                <a:ea typeface="Open Sans"/>
                <a:cs typeface="Open Sans"/>
              </a:rPr>
              <a:t>impossible</a:t>
            </a:r>
            <a:r>
              <a:rPr lang="en-US" sz="1800" i="1" dirty="0">
                <a:latin typeface="Open Sans"/>
                <a:ea typeface="Open Sans"/>
                <a:cs typeface="Open Sans"/>
              </a:rPr>
              <a:t> to TB prevention affordable enough to convince your colleagues it’s worth their vote.” </a:t>
            </a:r>
            <a:endParaRPr lang="en-US" sz="1800" dirty="0">
              <a:latin typeface="Open Sans"/>
              <a:ea typeface="Open Sans"/>
              <a:cs typeface="Open Sans"/>
            </a:endParaRPr>
          </a:p>
          <a:p>
            <a:pPr marL="285750" indent="-285750"/>
            <a:r>
              <a:rPr lang="en-US" sz="1800" u="sng" dirty="0">
                <a:latin typeface="Open Sans"/>
                <a:ea typeface="Open Sans"/>
                <a:cs typeface="Open Sans"/>
              </a:rPr>
              <a:t>Double-sided Reflection: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Reflect the policymaker’s ambivalence. </a:t>
            </a:r>
          </a:p>
          <a:p>
            <a:pPr marL="1320165" lvl="1" indent="-507365"/>
            <a:r>
              <a:rPr lang="en-US" sz="1800" i="1" dirty="0">
                <a:latin typeface="Open Sans"/>
                <a:ea typeface="Open Sans"/>
                <a:cs typeface="Open Sans"/>
              </a:rPr>
              <a:t>“On the one hand, you believe that </a:t>
            </a:r>
            <a:r>
              <a:rPr lang="es-419" sz="1800" i="1" dirty="0">
                <a:latin typeface="Open Sans"/>
                <a:ea typeface="Open Sans"/>
                <a:cs typeface="Open Sans"/>
              </a:rPr>
              <a:t>improving Tuberculosis legislation </a:t>
            </a:r>
            <a:r>
              <a:rPr lang="en-US" sz="1800" i="1" dirty="0">
                <a:latin typeface="Open Sans"/>
                <a:ea typeface="Open Sans"/>
                <a:cs typeface="Open Sans"/>
              </a:rPr>
              <a:t>is a tall order, and on the other hand, you know how important </a:t>
            </a:r>
            <a:r>
              <a:rPr lang="es-419" sz="1800" i="1" dirty="0">
                <a:latin typeface="Open Sans"/>
                <a:ea typeface="Open Sans"/>
                <a:cs typeface="Open Sans"/>
              </a:rPr>
              <a:t>it</a:t>
            </a:r>
            <a:r>
              <a:rPr lang="en-US" sz="1800" i="1" dirty="0">
                <a:latin typeface="Open Sans"/>
                <a:ea typeface="Open Sans"/>
                <a:cs typeface="Open Sans"/>
              </a:rPr>
              <a:t> is for</a:t>
            </a:r>
            <a:r>
              <a:rPr lang="es-419" sz="1800" i="1" dirty="0">
                <a:latin typeface="Open Sans"/>
                <a:ea typeface="Open Sans"/>
                <a:cs typeface="Open Sans"/>
              </a:rPr>
              <a:t> everyone around the world to have access to TB treatment</a:t>
            </a:r>
            <a:r>
              <a:rPr lang="en-US" sz="1800" i="1" dirty="0">
                <a:latin typeface="Open Sans"/>
                <a:ea typeface="Open Sans"/>
                <a:cs typeface="Open Sans"/>
              </a:rPr>
              <a:t>.”</a:t>
            </a:r>
            <a:endParaRPr lang="en-US" sz="1800" dirty="0">
              <a:latin typeface="Open Sans"/>
              <a:ea typeface="Open Sans"/>
              <a:cs typeface="Open Sans"/>
            </a:endParaRPr>
          </a:p>
          <a:p>
            <a:pPr marL="285750" indent="-285750"/>
            <a:r>
              <a:rPr lang="en-US" sz="1800" u="sng" dirty="0">
                <a:latin typeface="Open Sans"/>
                <a:ea typeface="Open Sans"/>
                <a:cs typeface="Arial"/>
              </a:rPr>
              <a:t>Side with the Negative:</a:t>
            </a:r>
            <a:r>
              <a:rPr lang="en-US" sz="1800" dirty="0">
                <a:latin typeface="Open Sans"/>
                <a:ea typeface="Open Sans"/>
                <a:cs typeface="Arial"/>
              </a:rPr>
              <a:t> Reflect back one side of the policymaker’s ambivalence in order to elicit the other side of their ambivalence. </a:t>
            </a:r>
          </a:p>
          <a:p>
            <a:pPr marL="1320165" lvl="1" indent="-507365"/>
            <a:r>
              <a:rPr lang="en-US" sz="1800" i="1" dirty="0">
                <a:latin typeface="Open Sans"/>
                <a:ea typeface="Open Sans"/>
                <a:cs typeface="Arial"/>
              </a:rPr>
              <a:t>“I wonder if you think that because</a:t>
            </a:r>
            <a:r>
              <a:rPr lang="es-419" sz="1800" i="1" dirty="0">
                <a:latin typeface="Open Sans"/>
                <a:ea typeface="Open Sans"/>
                <a:cs typeface="Arial"/>
              </a:rPr>
              <a:t> spending money on TB infrastructure</a:t>
            </a:r>
            <a:r>
              <a:rPr lang="en-US" sz="1800" i="1" dirty="0">
                <a:latin typeface="Open Sans"/>
                <a:ea typeface="Open Sans"/>
                <a:cs typeface="Arial"/>
              </a:rPr>
              <a:t> is expensive, the government should </a:t>
            </a:r>
            <a:r>
              <a:rPr lang="en-US" sz="1800" i="1" u="sng" dirty="0">
                <a:latin typeface="Open Sans"/>
                <a:ea typeface="Open Sans"/>
                <a:cs typeface="Arial"/>
              </a:rPr>
              <a:t>not</a:t>
            </a:r>
            <a:r>
              <a:rPr lang="en-US" sz="1800" i="1" dirty="0">
                <a:latin typeface="Open Sans"/>
                <a:ea typeface="Open Sans"/>
                <a:cs typeface="Arial"/>
              </a:rPr>
              <a:t> try to improve the situation for </a:t>
            </a:r>
            <a:r>
              <a:rPr lang="es-419" sz="1800" i="1" dirty="0">
                <a:latin typeface="Open Sans"/>
                <a:ea typeface="Open Sans"/>
                <a:cs typeface="Arial"/>
              </a:rPr>
              <a:t>impoverished communities worldwide</a:t>
            </a:r>
            <a:r>
              <a:rPr lang="en-US" sz="1800" i="1" dirty="0">
                <a:latin typeface="Open Sans"/>
                <a:ea typeface="Open Sans"/>
                <a:cs typeface="Arial"/>
              </a:rPr>
              <a:t>; </a:t>
            </a:r>
            <a:r>
              <a:rPr lang="es-419" sz="1800" i="1" dirty="0">
                <a:latin typeface="Open Sans"/>
                <a:ea typeface="Open Sans"/>
                <a:cs typeface="Arial"/>
              </a:rPr>
              <a:t>The End TB Now Act should not be supported by Congress.”</a:t>
            </a:r>
            <a:endParaRPr lang="en-US" sz="1800" dirty="0">
              <a:latin typeface="Open Sans"/>
              <a:ea typeface="Open Sans"/>
              <a:cs typeface="Arial"/>
            </a:endParaRPr>
          </a:p>
          <a:p>
            <a:pPr marL="285750" indent="-285750"/>
            <a:r>
              <a:rPr lang="en-US" sz="1800" u="sng" dirty="0">
                <a:latin typeface="Open Sans"/>
                <a:ea typeface="Open Sans"/>
                <a:cs typeface="Arial"/>
              </a:rPr>
              <a:t>Reflect a Feeling:</a:t>
            </a:r>
            <a:r>
              <a:rPr lang="en-US" sz="1800" dirty="0">
                <a:latin typeface="Open Sans"/>
                <a:ea typeface="Open Sans"/>
                <a:cs typeface="Arial"/>
              </a:rPr>
              <a:t> Share what you think the policymaker’s underlying feeling is.</a:t>
            </a:r>
          </a:p>
          <a:p>
            <a:pPr marL="1320165" lvl="1" indent="-507365"/>
            <a:r>
              <a:rPr lang="en-US" sz="1800" i="1" dirty="0">
                <a:latin typeface="Open Sans"/>
                <a:ea typeface="Open Sans"/>
                <a:cs typeface="Arial"/>
              </a:rPr>
              <a:t>“It sounds like you are worried about your constituents’ wellbeing. That's wonderful, because the </a:t>
            </a:r>
            <a:r>
              <a:rPr lang="es-419" sz="1800" i="1" dirty="0">
                <a:latin typeface="Open Sans"/>
                <a:ea typeface="Open Sans"/>
                <a:cs typeface="Arial"/>
              </a:rPr>
              <a:t>the Tuberculosis High-Level Meeting in NYC last month will improve</a:t>
            </a:r>
            <a:r>
              <a:rPr lang="en-US" sz="1800" i="1" dirty="0">
                <a:latin typeface="Open Sans"/>
                <a:ea typeface="Open Sans"/>
                <a:cs typeface="Arial"/>
              </a:rPr>
              <a:t> the lives of millions in our community</a:t>
            </a:r>
            <a:r>
              <a:rPr lang="es-419" sz="1800" i="1" dirty="0">
                <a:latin typeface="Open Sans"/>
                <a:ea typeface="Open Sans"/>
                <a:cs typeface="Arial"/>
              </a:rPr>
              <a:t>,</a:t>
            </a:r>
            <a:r>
              <a:rPr lang="en-US" sz="1800" i="1" dirty="0">
                <a:latin typeface="Open Sans"/>
                <a:ea typeface="Open Sans"/>
                <a:cs typeface="Arial"/>
              </a:rPr>
              <a:t> state</a:t>
            </a:r>
            <a:r>
              <a:rPr lang="es-419" sz="1800" i="1" dirty="0">
                <a:latin typeface="Open Sans"/>
                <a:ea typeface="Open Sans"/>
                <a:cs typeface="Arial"/>
              </a:rPr>
              <a:t>, and across the world. </a:t>
            </a:r>
            <a:endParaRPr lang="en-US" sz="1800" dirty="0">
              <a:latin typeface="Open Sans"/>
              <a:ea typeface="Open Sans"/>
              <a:cs typeface="Arial"/>
            </a:endParaRPr>
          </a:p>
          <a:p>
            <a:pPr marL="285750" indent="-285750">
              <a:lnSpc>
                <a:spcPct val="150000"/>
              </a:lnSpc>
            </a:pPr>
            <a:endParaRPr lang="en-US" sz="1400" i="1" dirty="0">
              <a:latin typeface="Open Sans"/>
              <a:ea typeface="Open Sans"/>
              <a:cs typeface="Open Sans"/>
            </a:endParaRPr>
          </a:p>
          <a:p>
            <a:pPr marL="285750" indent="-285750"/>
            <a:endParaRPr lang="en-US" sz="14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5AAF-0AB9-525A-522D-A12496C7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33C1-AC3C-1DDA-0506-230E966E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S</a:t>
            </a:r>
            <a:r>
              <a:rPr lang="en-US" sz="7200" b="1">
                <a:latin typeface="Open Sans"/>
                <a:ea typeface="Open Sans"/>
                <a:cs typeface="Open Sans"/>
              </a:rPr>
              <a:t>ummaries</a:t>
            </a:r>
            <a:endParaRPr lang="en-US" sz="7200">
              <a:latin typeface="Open Sans"/>
              <a:ea typeface="Open Sans"/>
              <a:cs typeface="Open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361D7-F241-27C9-9DFD-22950177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3112"/>
            <a:ext cx="609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7E6868-079E-1649-B8D1-459B42CE4DE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DDDEA83-640A-AE33-AB6A-C84FD57C2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278635"/>
              </p:ext>
            </p:extLst>
          </p:nvPr>
        </p:nvGraphicFramePr>
        <p:xfrm>
          <a:off x="609600" y="1600201"/>
          <a:ext cx="10984173" cy="512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05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EAB-9F2D-87BB-2B82-CFCF0F5E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800" b="1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Let's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7B9A-38D2-E3B5-6178-A448968E9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608965" indent="-608965"/>
            <a:r>
              <a:rPr lang="en-US" sz="3600" i="1" dirty="0">
                <a:latin typeface="Open Sans"/>
                <a:ea typeface="+mn-lt"/>
                <a:cs typeface="+mn-lt"/>
              </a:rPr>
              <a:t>“So, to summarize, I understand that the Senator is a bit hesitant to endorse any TB legislation until they receive data from us showing the impact, did I hear that correctly?</a:t>
            </a:r>
            <a:endParaRPr lang="en-US" sz="3600" i="1" dirty="0">
              <a:latin typeface="Open Sans"/>
              <a:ea typeface="Open Sans"/>
              <a:cs typeface="Calibri"/>
            </a:endParaRPr>
          </a:p>
          <a:p>
            <a:pPr marL="608965" indent="-608965"/>
            <a:r>
              <a:rPr lang="en-US" sz="3600" i="1" dirty="0">
                <a:latin typeface="Open Sans"/>
                <a:ea typeface="Open Sans"/>
                <a:cs typeface="Calibri"/>
              </a:rPr>
              <a:t>"In summation, after this meeting, you'd like for me to follow up with the Senators foreign policy aide?"</a:t>
            </a:r>
            <a:endParaRPr lang="en-US" sz="3600" i="1" dirty="0">
              <a:latin typeface="Calibri"/>
              <a:ea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5AAF-0AB9-525A-522D-A12496C7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C6B0-98F4-6E1D-D44A-2411F63D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800" b="1" dirty="0">
                <a:solidFill>
                  <a:schemeClr val="tx2"/>
                </a:solidFill>
                <a:latin typeface="Open Sans"/>
                <a:ea typeface="Open Sans"/>
                <a:cs typeface="Calibri"/>
              </a:rPr>
              <a:t>Role Play!</a:t>
            </a:r>
            <a:r>
              <a:rPr lang="en-US" sz="7800" dirty="0">
                <a:solidFill>
                  <a:schemeClr val="tx2"/>
                </a:solidFill>
                <a:cs typeface="Calibri"/>
              </a:rPr>
              <a:t> </a:t>
            </a:r>
            <a:endParaRPr lang="en-US" sz="7800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6051B-4548-E9A6-2DE3-1806933C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29</a:t>
            </a:fld>
            <a:endParaRPr lang="en-US"/>
          </a:p>
        </p:txBody>
      </p:sp>
      <p:pic>
        <p:nvPicPr>
          <p:cNvPr id="5" name="Graphic 4" descr="Group of men with solid fill">
            <a:extLst>
              <a:ext uri="{FF2B5EF4-FFF2-40B4-BE49-F238E27FC236}">
                <a16:creationId xmlns:a16="http://schemas.microsoft.com/office/drawing/2014/main" id="{2B4CB70E-A974-69EA-D0A2-2A7FCF4A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763" y="1562819"/>
            <a:ext cx="4839418" cy="47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9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F007-DB07-E8BD-1FED-1F1A5E92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40" y="2848186"/>
            <a:ext cx="9868655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Who here has ever experienced a barrier before with a member of Congress?</a:t>
            </a: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A800C-0B20-075F-83BD-1BC3C238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9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435B-5A84-8A84-5716-56D47B89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2721596"/>
            <a:ext cx="9868655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Open Sans"/>
                <a:ea typeface="Open Sans"/>
                <a:cs typeface="Calibri"/>
              </a:rPr>
              <a:t>	To get more comfortable utilizing MI... Let’s practice! </a:t>
            </a:r>
            <a:r>
              <a:rPr lang="en-US" sz="3600" b="1" dirty="0">
                <a:solidFill>
                  <a:srgbClr val="FF0000"/>
                </a:solidFill>
                <a:latin typeface="Open Sans"/>
                <a:ea typeface="Open Sans"/>
                <a:cs typeface="Calibri"/>
              </a:rPr>
              <a:t>Everyone break off into groups of 3</a:t>
            </a:r>
            <a:r>
              <a:rPr lang="en-US" sz="3600" b="1" dirty="0">
                <a:latin typeface="Open Sans"/>
                <a:ea typeface="Open Sans"/>
                <a:cs typeface="Calibri"/>
              </a:rPr>
              <a:t>. Have someone role play as the Member of Congress, the advocate, and then a 3</a:t>
            </a:r>
            <a:r>
              <a:rPr lang="en-US" sz="3600" b="1" baseline="30000" dirty="0">
                <a:latin typeface="Open Sans"/>
                <a:ea typeface="Open Sans"/>
                <a:cs typeface="Calibri"/>
              </a:rPr>
              <a:t>rd</a:t>
            </a:r>
            <a:r>
              <a:rPr lang="en-US" sz="3600" b="1" dirty="0">
                <a:latin typeface="Open Sans"/>
                <a:ea typeface="Open Sans"/>
                <a:cs typeface="Calibri"/>
              </a:rPr>
              <a:t> partner to take notes of how the dialogue goes!</a:t>
            </a:r>
            <a:endParaRPr lang="en-US" sz="36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C0AAC-ECDC-2C52-AEDC-9965322A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26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E7C0-3045-7B66-77D3-0C2C4734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90" y="2650286"/>
            <a:ext cx="9868655" cy="1143000"/>
          </a:xfrm>
        </p:spPr>
        <p:txBody>
          <a:bodyPr>
            <a:noAutofit/>
          </a:bodyPr>
          <a:lstStyle/>
          <a:p>
            <a:r>
              <a:rPr lang="en-US" sz="4000" b="1" i="1">
                <a:latin typeface="Open Sans"/>
                <a:ea typeface="Open Sans"/>
                <a:cs typeface="Calibri"/>
              </a:rPr>
              <a:t>Please contact me if you'd like to brainstorm ways to build your relationship with your MOC's through Motivational Interviewing</a:t>
            </a:r>
            <a:br>
              <a:rPr lang="en-US" sz="4000" b="1" i="1">
                <a:latin typeface="Open Sans"/>
                <a:ea typeface="Open Sans"/>
                <a:cs typeface="Calibri"/>
              </a:rPr>
            </a:br>
            <a:br>
              <a:rPr lang="en-US" sz="4000" b="1" i="1">
                <a:latin typeface="Open Sans"/>
                <a:ea typeface="Open Sans"/>
                <a:cs typeface="Calibri"/>
              </a:rPr>
            </a:br>
            <a:r>
              <a:rPr lang="en-US" sz="4000" b="1" i="1">
                <a:latin typeface="Open Sans"/>
                <a:ea typeface="Open Sans"/>
                <a:cs typeface="Calibri"/>
              </a:rPr>
              <a:t>Sarah Leone at sleone@results.org</a:t>
            </a:r>
            <a:endParaRPr lang="en-US" sz="4000" b="1" i="1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45572-AF95-30E6-E867-6E165F1A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73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00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dd29ec108d_0_96"/>
          <p:cNvSpPr txBox="1">
            <a:spLocks noGrp="1"/>
          </p:cNvSpPr>
          <p:nvPr>
            <p:ph type="ctrTitle"/>
          </p:nvPr>
        </p:nvSpPr>
        <p:spPr>
          <a:xfrm>
            <a:off x="555171" y="203202"/>
            <a:ext cx="9808000" cy="622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D50032"/>
              </a:buClr>
              <a:buSzPts val="2600"/>
            </a:pPr>
            <a:r>
              <a:rPr lang="en-US" sz="5400" b="1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Before we REALLY begin:</a:t>
            </a:r>
          </a:p>
        </p:txBody>
      </p:sp>
      <p:sp>
        <p:nvSpPr>
          <p:cNvPr id="195" name="Google Shape;195;g1dd29ec108d_0_96"/>
          <p:cNvSpPr txBox="1"/>
          <p:nvPr/>
        </p:nvSpPr>
        <p:spPr>
          <a:xfrm>
            <a:off x="271237" y="1119195"/>
            <a:ext cx="10866299" cy="595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800"/>
              </a:spcAft>
              <a:buFont typeface="Arial"/>
              <a:buChar char="•"/>
            </a:pPr>
            <a:r>
              <a:rPr lang="en-US" sz="265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Calibri"/>
              </a:rPr>
              <a:t>​</a:t>
            </a:r>
            <a:r>
              <a:rPr lang="en-US" sz="2400" dirty="0">
                <a:latin typeface="Open Sans"/>
                <a:ea typeface="+mn-lt"/>
                <a:cs typeface="+mn-lt"/>
                <a:sym typeface="Calibri"/>
              </a:rPr>
              <a:t>Motivational interviewing was designed for health behavior change, </a:t>
            </a:r>
            <a:r>
              <a:rPr lang="en-US" sz="2400" b="1" u="sng" dirty="0">
                <a:solidFill>
                  <a:srgbClr val="C00000"/>
                </a:solidFill>
                <a:latin typeface="Open Sans"/>
                <a:ea typeface="+mn-lt"/>
                <a:cs typeface="+mn-lt"/>
                <a:sym typeface="Calibri"/>
              </a:rPr>
              <a:t>not</a:t>
            </a:r>
            <a:r>
              <a:rPr lang="en-US" sz="2400" dirty="0">
                <a:solidFill>
                  <a:srgbClr val="C00000"/>
                </a:solidFill>
                <a:latin typeface="Open Sans"/>
                <a:ea typeface="+mn-lt"/>
                <a:cs typeface="+mn-lt"/>
                <a:sym typeface="Calibri"/>
              </a:rPr>
              <a:t> </a:t>
            </a:r>
            <a:r>
              <a:rPr lang="en-US" sz="2400" dirty="0">
                <a:latin typeface="Open Sans"/>
                <a:ea typeface="+mn-lt"/>
                <a:cs typeface="+mn-lt"/>
                <a:sym typeface="Calibri"/>
              </a:rPr>
              <a:t>policy advocacy. </a:t>
            </a:r>
            <a:endParaRPr lang="en-US" sz="2400" dirty="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914400" lvl="1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Open Sans"/>
                <a:ea typeface="+mn-lt"/>
                <a:cs typeface="+mn-lt"/>
                <a:sym typeface="Calibri"/>
              </a:rPr>
              <a:t>Therapists and others who use MI spend years learning MI – but you’re in a quick workshop.</a:t>
            </a:r>
            <a:endParaRPr lang="en-US" sz="2400" dirty="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457200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Open Sans"/>
                <a:ea typeface="+mn-lt"/>
                <a:cs typeface="+mn-lt"/>
                <a:sym typeface="Calibri"/>
              </a:rPr>
              <a:t>I have not gone through the certification process to train people in MI </a:t>
            </a:r>
            <a:endParaRPr lang="en-US" sz="2400" dirty="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457200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Open Sans"/>
                <a:ea typeface="+mn-lt"/>
                <a:cs typeface="+mn-lt"/>
                <a:sym typeface="Calibri"/>
              </a:rPr>
              <a:t>You develop skills over time – and the best way to learn is through practice and coaching!</a:t>
            </a:r>
            <a:endParaRPr lang="en-US" sz="2400" dirty="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914400" lvl="1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Please check out RESULTS six 1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hr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 session of </a:t>
            </a:r>
            <a:r>
              <a:rPr lang="en-US" sz="2400" b="1" i="1" dirty="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"Getting unstuck with your members of Congress using MI" 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Calibri"/>
                <a:hlinkClick r:id="rId3"/>
              </a:rPr>
              <a:t>here</a:t>
            </a:r>
          </a:p>
          <a:p>
            <a:pPr marL="914400" lvl="1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Keep an eye out for more information on another round of Motivational Interviewing sessions in September 2024 </a:t>
            </a:r>
          </a:p>
          <a:p>
            <a:pPr marL="1257300" lvl="2" indent="-342900">
              <a:lnSpc>
                <a:spcPct val="113999"/>
              </a:lnSpc>
              <a:spcAft>
                <a:spcPts val="800"/>
              </a:spcAft>
              <a:buFont typeface="Wingdings"/>
              <a:buChar char="Ø"/>
            </a:pPr>
            <a:endParaRPr lang="en-US" sz="2500" dirty="0">
              <a:solidFill>
                <a:srgbClr val="333333"/>
              </a:solidFill>
              <a:latin typeface="Open Sans"/>
              <a:ea typeface="Open Sans"/>
              <a:cs typeface="Calibri"/>
            </a:endParaRPr>
          </a:p>
        </p:txBody>
      </p:sp>
      <p:sp>
        <p:nvSpPr>
          <p:cNvPr id="196" name="Google Shape;196;g1dd29ec108d_0_96"/>
          <p:cNvSpPr/>
          <p:nvPr/>
        </p:nvSpPr>
        <p:spPr>
          <a:xfrm>
            <a:off x="0" y="10403"/>
            <a:ext cx="316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350"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6064897-DCF8-A50F-98AA-FE418918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spcBef>
                <a:spcPct val="0"/>
              </a:spcBef>
              <a:defRPr/>
            </a:pPr>
            <a:fld id="{95BB2D1B-881B-4C36-91A0-2138573F7DA8}" type="slidenum">
              <a:rPr lang="en-US" altLang="en-US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defTabSz="609570">
                <a:spcBef>
                  <a:spcPct val="0"/>
                </a:spcBef>
                <a:defRPr/>
              </a:pPr>
              <a:t>4</a:t>
            </a:fld>
            <a:endParaRPr lang="en-US" alt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4B74-16AE-1475-7355-DD34CCBB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" y="274639"/>
            <a:ext cx="10414994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 b="1">
                <a:latin typeface="Open Sans"/>
                <a:ea typeface="Open Sans"/>
                <a:cs typeface="Open Sans"/>
              </a:rPr>
              <a:t>What is Motivational Interviewing?</a:t>
            </a:r>
            <a:r>
              <a:rPr lang="en-US" sz="4900" b="1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CD281-C587-41B1-8F6B-69F48ADA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3112"/>
            <a:ext cx="609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7E6868-079E-1649-B8D1-459B42CE4DE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Subtitle 2">
            <a:extLst>
              <a:ext uri="{FF2B5EF4-FFF2-40B4-BE49-F238E27FC236}">
                <a16:creationId xmlns:a16="http://schemas.microsoft.com/office/drawing/2014/main" id="{5D28084C-ECB8-9348-7E6E-B30D54B1F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853860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4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6A0C-D5BC-7205-BA7F-393CE2E6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43" y="274639"/>
            <a:ext cx="10417743" cy="1143000"/>
          </a:xfrm>
        </p:spPr>
        <p:txBody>
          <a:bodyPr>
            <a:normAutofit fontScale="90000"/>
          </a:bodyPr>
          <a:lstStyle/>
          <a:p>
            <a:r>
              <a:rPr lang="en-US" sz="4400" b="1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How can MI help you in your advocacy?</a:t>
            </a:r>
            <a:r>
              <a:rPr lang="en-US" sz="7800" b="1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8FC9-9CED-3C90-B5DF-8954CA9905C8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608965" indent="-608965">
              <a:lnSpc>
                <a:spcPct val="150000"/>
              </a:lnSpc>
            </a:pPr>
            <a:r>
              <a:rPr lang="en-US" sz="320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Can help combat resistance and inaction from your </a:t>
            </a:r>
            <a:r>
              <a:rPr lang="en-US" sz="320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members of Congress </a:t>
            </a:r>
            <a:endParaRPr lang="en-US"/>
          </a:p>
          <a:p>
            <a:pPr marL="608965" indent="-608965">
              <a:lnSpc>
                <a:spcPct val="150000"/>
              </a:lnSpc>
            </a:pPr>
            <a:r>
              <a:rPr lang="en-US" sz="3200">
                <a:solidFill>
                  <a:srgbClr val="212529"/>
                </a:solidFill>
                <a:latin typeface="Open Sans"/>
                <a:ea typeface="+mn-lt"/>
                <a:cs typeface="+mn-lt"/>
              </a:rPr>
              <a:t>Can help transcend the adversarial mindset and use values-based advocacy to make the case for change. </a:t>
            </a:r>
          </a:p>
          <a:p>
            <a:pPr marL="608965" indent="-608965">
              <a:lnSpc>
                <a:spcPct val="150000"/>
              </a:lnSpc>
            </a:pPr>
            <a:r>
              <a:rPr lang="en-US" sz="3200">
                <a:solidFill>
                  <a:srgbClr val="212529"/>
                </a:solidFill>
                <a:latin typeface="Open Sans"/>
                <a:ea typeface="open sans"/>
                <a:cs typeface="Calibri"/>
              </a:rPr>
              <a:t>Can help speak with difficult family members and your other interpersonal relationships!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208F1-AD40-2A1C-0F0C-6FF21FD2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8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dd29ec108d_0_96"/>
          <p:cNvSpPr txBox="1">
            <a:spLocks noGrp="1"/>
          </p:cNvSpPr>
          <p:nvPr>
            <p:ph type="ctrTitle"/>
          </p:nvPr>
        </p:nvSpPr>
        <p:spPr>
          <a:xfrm>
            <a:off x="543965" y="483349"/>
            <a:ext cx="9808000" cy="622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450" b="1">
                <a:solidFill>
                  <a:srgbClr val="C00000"/>
                </a:solidFill>
                <a:latin typeface="Open Sans"/>
                <a:ea typeface="+mj-lt"/>
                <a:cs typeface="+mj-lt"/>
              </a:rPr>
              <a:t>TENETS OF MOTIVATIONAL INTERVIEWING APPLIED TO POLICY ADVOCACY</a:t>
            </a:r>
            <a:endParaRPr lang="en-US" b="1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195" name="Google Shape;195;g1dd29ec108d_0_96"/>
          <p:cNvSpPr txBox="1"/>
          <p:nvPr/>
        </p:nvSpPr>
        <p:spPr>
          <a:xfrm>
            <a:off x="495354" y="1598088"/>
            <a:ext cx="10866299" cy="629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Calibri"/>
              </a:rPr>
              <a:t>​</a:t>
            </a:r>
            <a:r>
              <a:rPr lang="en-US" sz="2500" b="1" i="1">
                <a:solidFill>
                  <a:srgbClr val="C00000"/>
                </a:solidFill>
                <a:ea typeface="+mn-lt"/>
                <a:cs typeface="+mn-lt"/>
                <a:sym typeface="Calibri"/>
              </a:rPr>
              <a:t>Compassion:</a:t>
            </a:r>
            <a:r>
              <a:rPr lang="en-US" sz="2500">
                <a:ea typeface="+mn-lt"/>
                <a:cs typeface="+mn-lt"/>
                <a:sym typeface="Calibri"/>
              </a:rPr>
              <a:t> Empathy for the policymakers point of view and how the policymaker arrived at that view </a:t>
            </a:r>
            <a:endParaRPr lang="en-US" sz="250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500" b="1" i="1">
                <a:solidFill>
                  <a:srgbClr val="C00000"/>
                </a:solidFill>
                <a:ea typeface="+mn-lt"/>
                <a:cs typeface="+mn-lt"/>
                <a:sym typeface="Calibri"/>
              </a:rPr>
              <a:t>Acceptance: </a:t>
            </a:r>
            <a:r>
              <a:rPr lang="en-US" sz="2500">
                <a:ea typeface="+mn-lt"/>
                <a:cs typeface="+mn-lt"/>
                <a:sym typeface="Calibri"/>
              </a:rPr>
              <a:t>Acknowledgement that the policymaker and their view has some inherent worth </a:t>
            </a:r>
            <a:endParaRPr lang="en-US" sz="2500"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500" b="1" i="1">
                <a:solidFill>
                  <a:srgbClr val="C00000"/>
                </a:solidFill>
                <a:ea typeface="+mn-lt"/>
                <a:cs typeface="+mn-lt"/>
                <a:sym typeface="Calibri"/>
              </a:rPr>
              <a:t>Partnership: </a:t>
            </a:r>
            <a:r>
              <a:rPr lang="en-US" sz="2500">
                <a:ea typeface="+mn-lt"/>
                <a:cs typeface="+mn-lt"/>
                <a:sym typeface="Calibri"/>
              </a:rPr>
              <a:t>Seek to walk alongside the policymaker to guide him/her/them towards change </a:t>
            </a:r>
            <a:endParaRPr lang="en-US" sz="2500">
              <a:cs typeface="Calibri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500" b="1" i="1">
                <a:solidFill>
                  <a:srgbClr val="C00000"/>
                </a:solidFill>
                <a:ea typeface="+mn-lt"/>
                <a:cs typeface="+mn-lt"/>
                <a:sym typeface="Calibri"/>
              </a:rPr>
              <a:t>Evocation:</a:t>
            </a:r>
            <a:r>
              <a:rPr lang="en-US" sz="2500">
                <a:ea typeface="+mn-lt"/>
                <a:cs typeface="+mn-lt"/>
                <a:sym typeface="Calibri"/>
              </a:rPr>
              <a:t> Understanding that the policymaker holds wisdom on how change works in their context</a:t>
            </a:r>
            <a:endParaRPr lang="en-US" sz="250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457200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endParaRPr lang="en-US" sz="2650">
              <a:solidFill>
                <a:srgbClr val="000000"/>
              </a:solidFill>
              <a:latin typeface="Calibri"/>
              <a:cs typeface="Calibri"/>
            </a:endParaRPr>
          </a:p>
          <a:p>
            <a:pPr marL="1257300" lvl="2" indent="-342900">
              <a:lnSpc>
                <a:spcPct val="113999"/>
              </a:lnSpc>
              <a:spcAft>
                <a:spcPts val="800"/>
              </a:spcAft>
              <a:buFont typeface="Wingdings"/>
              <a:buChar char="Ø"/>
            </a:pPr>
            <a:endParaRPr lang="en-US" sz="2500">
              <a:solidFill>
                <a:srgbClr val="333333"/>
              </a:solidFill>
              <a:latin typeface="Open Sans"/>
              <a:ea typeface="Open Sans"/>
              <a:cs typeface="Calibri"/>
            </a:endParaRPr>
          </a:p>
        </p:txBody>
      </p:sp>
      <p:sp>
        <p:nvSpPr>
          <p:cNvPr id="196" name="Google Shape;196;g1dd29ec108d_0_96"/>
          <p:cNvSpPr/>
          <p:nvPr/>
        </p:nvSpPr>
        <p:spPr>
          <a:xfrm>
            <a:off x="0" y="10403"/>
            <a:ext cx="316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350"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6064897-DCF8-A50F-98AA-FE418918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spcBef>
                <a:spcPct val="0"/>
              </a:spcBef>
              <a:defRPr/>
            </a:pPr>
            <a:fld id="{95BB2D1B-881B-4C36-91A0-2138573F7DA8}" type="slidenum">
              <a:rPr lang="en-US" altLang="en-US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defTabSz="609570">
                <a:spcBef>
                  <a:spcPct val="0"/>
                </a:spcBef>
                <a:defRPr/>
              </a:pPr>
              <a:t>7</a:t>
            </a:fld>
            <a:endParaRPr lang="en-US" alt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2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CECC-CAF8-8661-EB70-2FD571B7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2" y="2977583"/>
            <a:ext cx="986865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6000" b="1">
                <a:latin typeface="Open Sans"/>
                <a:ea typeface="Open Sans"/>
                <a:cs typeface="Calibri"/>
              </a:rPr>
              <a:t>So how do we begin? Start by thinking about all the things you have in common with your member of Congress.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228F2-D7F4-9B14-0965-0C04A144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9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ith text&#10;&#10;Description automatically generated">
            <a:extLst>
              <a:ext uri="{FF2B5EF4-FFF2-40B4-BE49-F238E27FC236}">
                <a16:creationId xmlns:a16="http://schemas.microsoft.com/office/drawing/2014/main" id="{36D6E5DC-4CF8-85CD-A15D-28F572FF9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763"/>
            <a:ext cx="12192000" cy="68411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EC184-C1FC-F504-3FB5-11C3CE76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405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ysClr val="window" lastClr="FFFFFF"/>
      </a:lt1>
      <a:dk2>
        <a:srgbClr val="E41034"/>
      </a:dk2>
      <a:lt2>
        <a:srgbClr val="F3F0E9"/>
      </a:lt2>
      <a:accent1>
        <a:srgbClr val="45AFD0"/>
      </a:accent1>
      <a:accent2>
        <a:srgbClr val="F0AA19"/>
      </a:accent2>
      <a:accent3>
        <a:srgbClr val="56AB46"/>
      </a:accent3>
      <a:accent4>
        <a:srgbClr val="886BB0"/>
      </a:accent4>
      <a:accent5>
        <a:srgbClr val="C645A4"/>
      </a:accent5>
      <a:accent6>
        <a:srgbClr val="F77024"/>
      </a:accent6>
      <a:hlink>
        <a:srgbClr val="D50032"/>
      </a:hlink>
      <a:folHlink>
        <a:srgbClr val="98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2ee926-7c83-4218-bf2b-8b85ac63f15d" xsi:nil="true"/>
    <lcf76f155ced4ddcb4097134ff3c332f xmlns="655ca6b8-0f94-4989-841e-604707552b5c">
      <Terms xmlns="http://schemas.microsoft.com/office/infopath/2007/PartnerControls"/>
    </lcf76f155ced4ddcb4097134ff3c332f>
    <SharedWithUsers xmlns="f42ee926-7c83-4218-bf2b-8b85ac63f15d">
      <UserInfo>
        <DisplayName>Jos Linn</DisplayName>
        <AccountId>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87C4F8466E1834FB2722B7EC1D9E46D" ma:contentTypeVersion="16" ma:contentTypeDescription="Crear nuevo documento." ma:contentTypeScope="" ma:versionID="31731ab5da2f21dc165928b04b381e15">
  <xsd:schema xmlns:xsd="http://www.w3.org/2001/XMLSchema" xmlns:xs="http://www.w3.org/2001/XMLSchema" xmlns:p="http://schemas.microsoft.com/office/2006/metadata/properties" xmlns:ns2="655ca6b8-0f94-4989-841e-604707552b5c" xmlns:ns3="f42ee926-7c83-4218-bf2b-8b85ac63f15d" targetNamespace="http://schemas.microsoft.com/office/2006/metadata/properties" ma:root="true" ma:fieldsID="593e790d041b4b404b0a4ad7e1d3893c" ns2:_="" ns3:_="">
    <xsd:import namespace="655ca6b8-0f94-4989-841e-604707552b5c"/>
    <xsd:import namespace="f42ee926-7c83-4218-bf2b-8b85ac63f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ca6b8-0f94-4989-841e-604707552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f04f1d40-4f8b-488a-ba31-96bb90ef78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ee926-7c83-4218-bf2b-8b85ac63f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8b53412-1335-4c00-b969-11b828cd7721}" ma:internalName="TaxCatchAll" ma:showField="CatchAllData" ma:web="f42ee926-7c83-4218-bf2b-8b85ac63f1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522B25-B6A9-411E-B88E-270B5C3FCF82}">
  <ds:schemaRefs>
    <ds:schemaRef ds:uri="http://schemas.microsoft.com/office/2006/metadata/properties"/>
    <ds:schemaRef ds:uri="http://www.w3.org/2000/xmlns/"/>
    <ds:schemaRef ds:uri="f42ee926-7c83-4218-bf2b-8b85ac63f15d"/>
    <ds:schemaRef ds:uri="http://www.w3.org/2001/XMLSchema-instance"/>
    <ds:schemaRef ds:uri="655ca6b8-0f94-4989-841e-604707552b5c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446258-5CB5-4D50-9344-939038D46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5ca6b8-0f94-4989-841e-604707552b5c"/>
    <ds:schemaRef ds:uri="f42ee926-7c83-4218-bf2b-8b85ac63f1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0D8DE8-40E1-4DFB-B442-77825142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1537</Words>
  <Application>Microsoft Office PowerPoint</Application>
  <PresentationFormat>Widescreen</PresentationFormat>
  <Paragraphs>167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Courier New</vt:lpstr>
      <vt:lpstr>open sans</vt:lpstr>
      <vt:lpstr>open sans</vt:lpstr>
      <vt:lpstr>Wingdings</vt:lpstr>
      <vt:lpstr>Custom Design</vt:lpstr>
      <vt:lpstr>1_Office Theme</vt:lpstr>
      <vt:lpstr>Office Theme</vt:lpstr>
      <vt:lpstr>1_Office Theme</vt:lpstr>
      <vt:lpstr>PowerPoint Presentation</vt:lpstr>
      <vt:lpstr>Webinar Objectives</vt:lpstr>
      <vt:lpstr>Who here has ever experienced a barrier before with a member of Congress?</vt:lpstr>
      <vt:lpstr>Before we REALLY begin:</vt:lpstr>
      <vt:lpstr>What is Motivational Interviewing? </vt:lpstr>
      <vt:lpstr>How can MI help you in your advocacy? </vt:lpstr>
      <vt:lpstr>TENETS OF MOTIVATIONAL INTERVIEWING APPLIED TO POLICY ADVOCACY</vt:lpstr>
      <vt:lpstr>So how do we begin? Start by thinking about all the things you have in common with your member of Congress.</vt:lpstr>
      <vt:lpstr>PowerPoint Presentation</vt:lpstr>
      <vt:lpstr>PowerPoint Presentation</vt:lpstr>
      <vt:lpstr>What can cause a member of Congress to change their mind? </vt:lpstr>
      <vt:lpstr>PowerPoint Presentation</vt:lpstr>
      <vt:lpstr>The Backfire Effect:</vt:lpstr>
      <vt:lpstr>PowerPoint Presentation</vt:lpstr>
      <vt:lpstr>What if my member of Congress says something oppressive during the meeting? </vt:lpstr>
      <vt:lpstr>There are many Motivational Interviewing techniques...  Today you'll be learning about only 1 of them, called OARS!</vt:lpstr>
      <vt:lpstr>But first, any questions so far?</vt:lpstr>
      <vt:lpstr>Core Skills: OARS Creating Collaborative Relationship</vt:lpstr>
      <vt:lpstr>Open-ended Questions</vt:lpstr>
      <vt:lpstr>PowerPoint Presentation</vt:lpstr>
      <vt:lpstr>Let's practice!</vt:lpstr>
      <vt:lpstr>Affirmations</vt:lpstr>
      <vt:lpstr>Sources For Affirmations</vt:lpstr>
      <vt:lpstr>Let's practice!</vt:lpstr>
      <vt:lpstr>Reflections</vt:lpstr>
      <vt:lpstr>Let's practice!</vt:lpstr>
      <vt:lpstr>Summaries</vt:lpstr>
      <vt:lpstr>Let's practice!</vt:lpstr>
      <vt:lpstr>Role Play! </vt:lpstr>
      <vt:lpstr> To get more comfortable utilizing MI... Let’s practice! Everyone break off into groups of 3. Have someone role play as the Member of Congress, the advocate, and then a 3rd partner to take notes of how the dialogue goes!</vt:lpstr>
      <vt:lpstr>Please contact me if you'd like to brainstorm ways to build your relationship with your MOC's through Motivational Interviewing  Sarah Leone at sleone@results.org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Sarah Leone</dc:creator>
  <cp:lastModifiedBy>Sarah Leone</cp:lastModifiedBy>
  <cp:revision>30</cp:revision>
  <dcterms:created xsi:type="dcterms:W3CDTF">2023-08-09T18:36:47Z</dcterms:created>
  <dcterms:modified xsi:type="dcterms:W3CDTF">2024-03-12T19:30:11Z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0x010100187C4F8466E1834FB2722B7EC1D9E46D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