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3"/>
  </p:notesMasterIdLst>
  <p:handoutMasterIdLst>
    <p:handoutMasterId r:id="rId24"/>
  </p:handoutMasterIdLst>
  <p:sldIdLst>
    <p:sldId id="256" r:id="rId2"/>
    <p:sldId id="293" r:id="rId3"/>
    <p:sldId id="313" r:id="rId4"/>
    <p:sldId id="315" r:id="rId5"/>
    <p:sldId id="294" r:id="rId6"/>
    <p:sldId id="291" r:id="rId7"/>
    <p:sldId id="316" r:id="rId8"/>
    <p:sldId id="317" r:id="rId9"/>
    <p:sldId id="296" r:id="rId10"/>
    <p:sldId id="305" r:id="rId11"/>
    <p:sldId id="306" r:id="rId12"/>
    <p:sldId id="307" r:id="rId13"/>
    <p:sldId id="312" r:id="rId14"/>
    <p:sldId id="308" r:id="rId15"/>
    <p:sldId id="298" r:id="rId16"/>
    <p:sldId id="311" r:id="rId17"/>
    <p:sldId id="309" r:id="rId18"/>
    <p:sldId id="304" r:id="rId19"/>
    <p:sldId id="310" r:id="rId20"/>
    <p:sldId id="314" r:id="rId21"/>
    <p:sldId id="303" r:id="rId2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AA8AFD-35A4-BA4F-91BD-0FD3550B97B2}">
          <p14:sldIdLst>
            <p14:sldId id="256"/>
            <p14:sldId id="293"/>
            <p14:sldId id="313"/>
            <p14:sldId id="315"/>
            <p14:sldId id="294"/>
            <p14:sldId id="291"/>
            <p14:sldId id="316"/>
            <p14:sldId id="317"/>
            <p14:sldId id="296"/>
            <p14:sldId id="305"/>
            <p14:sldId id="306"/>
            <p14:sldId id="307"/>
            <p14:sldId id="312"/>
            <p14:sldId id="308"/>
            <p14:sldId id="298"/>
            <p14:sldId id="311"/>
            <p14:sldId id="309"/>
            <p14:sldId id="304"/>
            <p14:sldId id="310"/>
            <p14:sldId id="314"/>
            <p14:sldId id="30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arte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0" autoAdjust="0"/>
    <p:restoredTop sz="84845" autoAdjust="0"/>
  </p:normalViewPr>
  <p:slideViewPr>
    <p:cSldViewPr snapToGrid="0" snapToObjects="1">
      <p:cViewPr varScale="1">
        <p:scale>
          <a:sx n="113" d="100"/>
          <a:sy n="113" d="100"/>
        </p:scale>
        <p:origin x="-96" y="-3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4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B8B3485-85A2-B440-97DB-B29BF228809A}" type="datetimeFigureOut">
              <a:rPr lang="en-US" smtClean="0"/>
              <a:t>2/11/15</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CD64805-3FDF-0F48-BE32-81277A36B1E0}" type="slidenum">
              <a:rPr lang="en-US" smtClean="0"/>
              <a:t>‹#›</a:t>
            </a:fld>
            <a:endParaRPr lang="en-US" dirty="0"/>
          </a:p>
        </p:txBody>
      </p:sp>
    </p:spTree>
    <p:extLst>
      <p:ext uri="{BB962C8B-B14F-4D97-AF65-F5344CB8AC3E}">
        <p14:creationId xmlns:p14="http://schemas.microsoft.com/office/powerpoint/2010/main" val="744210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7C2671E-024C-4898-B2F8-21B8EA954718}" type="datetimeFigureOut">
              <a:rPr lang="en-US" smtClean="0"/>
              <a:t>2/11/15</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80976D6-A71F-4A78-A23B-33CA9301D2F9}" type="slidenum">
              <a:rPr lang="en-US" smtClean="0"/>
              <a:t>‹#›</a:t>
            </a:fld>
            <a:endParaRPr lang="en-US" dirty="0"/>
          </a:p>
        </p:txBody>
      </p:sp>
    </p:spTree>
    <p:extLst>
      <p:ext uri="{BB962C8B-B14F-4D97-AF65-F5344CB8AC3E}">
        <p14:creationId xmlns:p14="http://schemas.microsoft.com/office/powerpoint/2010/main" val="1053518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0976D6-A71F-4A78-A23B-33CA9301D2F9}"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976D6-A71F-4A78-A23B-33CA9301D2F9}" type="slidenum">
              <a:rPr lang="en-US" smtClean="0"/>
              <a:t>4</a:t>
            </a:fld>
            <a:endParaRPr lang="en-US" dirty="0"/>
          </a:p>
        </p:txBody>
      </p:sp>
    </p:spTree>
    <p:extLst>
      <p:ext uri="{BB962C8B-B14F-4D97-AF65-F5344CB8AC3E}">
        <p14:creationId xmlns:p14="http://schemas.microsoft.com/office/powerpoint/2010/main" val="292839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Cultivation</a:t>
            </a:r>
            <a:r>
              <a:rPr lang="en-US" baseline="0" dirty="0" smtClean="0"/>
              <a:t> Experience </a:t>
            </a:r>
            <a:r>
              <a:rPr lang="en-US" baseline="0" dirty="0" err="1" smtClean="0"/>
              <a:t>vs</a:t>
            </a:r>
            <a:r>
              <a:rPr lang="en-US" baseline="0" dirty="0" smtClean="0"/>
              <a:t> Conversion Experience</a:t>
            </a:r>
            <a:endParaRPr lang="en-US" dirty="0"/>
          </a:p>
        </p:txBody>
      </p:sp>
      <p:sp>
        <p:nvSpPr>
          <p:cNvPr id="4" name="Slide Number Placeholder 3"/>
          <p:cNvSpPr>
            <a:spLocks noGrp="1"/>
          </p:cNvSpPr>
          <p:nvPr>
            <p:ph type="sldNum" sz="quarter" idx="10"/>
          </p:nvPr>
        </p:nvSpPr>
        <p:spPr/>
        <p:txBody>
          <a:bodyPr/>
          <a:lstStyle/>
          <a:p>
            <a:fld id="{080976D6-A71F-4A78-A23B-33CA9301D2F9}" type="slidenum">
              <a:rPr lang="en-US" smtClean="0"/>
              <a:t>9</a:t>
            </a:fld>
            <a:endParaRPr lang="en-US" dirty="0"/>
          </a:p>
        </p:txBody>
      </p:sp>
    </p:spTree>
    <p:extLst>
      <p:ext uri="{BB962C8B-B14F-4D97-AF65-F5344CB8AC3E}">
        <p14:creationId xmlns:p14="http://schemas.microsoft.com/office/powerpoint/2010/main" val="258042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976D6-A71F-4A78-A23B-33CA9301D2F9}" type="slidenum">
              <a:rPr lang="en-US" smtClean="0"/>
              <a:t>14</a:t>
            </a:fld>
            <a:endParaRPr lang="en-US" dirty="0"/>
          </a:p>
        </p:txBody>
      </p:sp>
    </p:spTree>
    <p:extLst>
      <p:ext uri="{BB962C8B-B14F-4D97-AF65-F5344CB8AC3E}">
        <p14:creationId xmlns:p14="http://schemas.microsoft.com/office/powerpoint/2010/main" val="364732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follow the experiential learning</a:t>
            </a:r>
            <a:r>
              <a:rPr lang="en-US" baseline="0" dirty="0" smtClean="0"/>
              <a:t> cycle</a:t>
            </a:r>
            <a:endParaRPr lang="en-US" dirty="0"/>
          </a:p>
        </p:txBody>
      </p:sp>
      <p:sp>
        <p:nvSpPr>
          <p:cNvPr id="4" name="Slide Number Placeholder 3"/>
          <p:cNvSpPr>
            <a:spLocks noGrp="1"/>
          </p:cNvSpPr>
          <p:nvPr>
            <p:ph type="sldNum" sz="quarter" idx="10"/>
          </p:nvPr>
        </p:nvSpPr>
        <p:spPr/>
        <p:txBody>
          <a:bodyPr/>
          <a:lstStyle/>
          <a:p>
            <a:fld id="{080976D6-A71F-4A78-A23B-33CA9301D2F9}" type="slidenum">
              <a:rPr lang="en-US" smtClean="0"/>
              <a:t>17</a:t>
            </a:fld>
            <a:endParaRPr lang="en-US" dirty="0"/>
          </a:p>
        </p:txBody>
      </p:sp>
    </p:spTree>
    <p:extLst>
      <p:ext uri="{BB962C8B-B14F-4D97-AF65-F5344CB8AC3E}">
        <p14:creationId xmlns:p14="http://schemas.microsoft.com/office/powerpoint/2010/main" val="412872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CBE1D4-2350-3041-AF32-E20E0D0A21A2}" type="slidenum">
              <a:rPr lang="en-US" sz="1200">
                <a:latin typeface="Calibri" charset="0"/>
              </a:rPr>
              <a:pPr eaLnBrk="1" hangingPunct="1"/>
              <a:t>21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4B31FC-7DC9-FF46-9DB1-3DB08758200D}" type="datetime1">
              <a:rPr lang="en-US" smtClean="0"/>
              <a:t>2/11/15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BA744-1987-3A49-99A1-CF504F34D53B}" type="datetime1">
              <a:rPr lang="en-US" smtClean="0"/>
              <a:t>2/11/15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EF28A-FDB1-0F4D-82CF-797623D2E3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6B9D4-F231-C146-A094-61B530934844}" type="datetime1">
              <a:rPr lang="en-US" smtClean="0"/>
              <a:t>2/11/15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EF28A-FDB1-0F4D-82CF-797623D2E3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2B3FB-4416-A849-8286-899B0F18609B}" type="datetime1">
              <a:rPr lang="en-US" smtClean="0"/>
              <a:t>2/11/15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EF28A-FDB1-0F4D-82CF-797623D2E3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AF879-3684-964F-B8A4-9B44042E2014}" type="datetime1">
              <a:rPr lang="en-US" smtClean="0"/>
              <a:t>2/11/15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EF28A-FDB1-0F4D-82CF-797623D2E3B0}"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E420E-343B-7942-B818-F427EC615310}" type="datetime1">
              <a:rPr lang="en-US" smtClean="0"/>
              <a:t>2/11/15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5EF28A-FDB1-0F4D-82CF-797623D2E3B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80829-9F52-6543-A87D-0DD5DAB0EAA7}" type="datetime1">
              <a:rPr lang="en-US" smtClean="0"/>
              <a:t>2/11/15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5EF28A-FDB1-0F4D-82CF-797623D2E3B0}"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1E4F51-6033-7E49-BDD3-6A87EC2A41F8}" type="datetime1">
              <a:rPr lang="en-US" smtClean="0"/>
              <a:t>2/11/15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5EF28A-FDB1-0F4D-82CF-797623D2E3B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D367E-25DC-9740-B48B-59E41D190797}" type="datetime1">
              <a:rPr lang="en-US" smtClean="0"/>
              <a:t>2/11/15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0F7BE-7DEC-9A47-A026-196F01669B25}" type="datetime1">
              <a:rPr lang="en-US" smtClean="0"/>
              <a:t>2/11/15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5EF28A-FDB1-0F4D-82CF-797623D2E3B0}"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DBA13-EFBC-9141-BCFF-904E482ED22C}" type="datetime1">
              <a:rPr lang="en-US" smtClean="0"/>
              <a:t>2/11/15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5EF28A-FDB1-0F4D-82CF-797623D2E3B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7CA998B-4AC9-F246-A576-883C78CE4EAE}" type="datetime1">
              <a:rPr lang="en-US" smtClean="0"/>
              <a:t>2/11/15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35EF28A-FDB1-0F4D-82CF-797623D2E3B0}"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28927"/>
            <a:ext cx="7543800" cy="1524000"/>
          </a:xfrm>
        </p:spPr>
        <p:txBody>
          <a:bodyPr/>
          <a:lstStyle/>
          <a:p>
            <a:r>
              <a:rPr lang="en-US" sz="6000" dirty="0" smtClean="0"/>
              <a:t>Engaging New Advocates Using a Ladder of Engagement</a:t>
            </a:r>
            <a:endParaRPr lang="en-US" sz="6000" dirty="0"/>
          </a:p>
        </p:txBody>
      </p:sp>
      <p:sp>
        <p:nvSpPr>
          <p:cNvPr id="3" name="Subtitle 2"/>
          <p:cNvSpPr>
            <a:spLocks noGrp="1"/>
          </p:cNvSpPr>
          <p:nvPr>
            <p:ph type="subTitle" idx="1"/>
          </p:nvPr>
        </p:nvSpPr>
        <p:spPr/>
        <p:txBody>
          <a:bodyPr/>
          <a:lstStyle/>
          <a:p>
            <a:r>
              <a:rPr lang="en-US" dirty="0" smtClean="0"/>
              <a:t>February </a:t>
            </a:r>
            <a:r>
              <a:rPr lang="en-US" dirty="0" smtClean="0"/>
              <a:t>2015</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dirty="0"/>
          </a:p>
        </p:txBody>
      </p:sp>
    </p:spTree>
    <p:extLst>
      <p:ext uri="{BB962C8B-B14F-4D97-AF65-F5344CB8AC3E}">
        <p14:creationId xmlns:p14="http://schemas.microsoft.com/office/powerpoint/2010/main" val="343817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action</a:t>
            </a:r>
            <a:endParaRPr lang="en-US" dirty="0"/>
          </a:p>
        </p:txBody>
      </p:sp>
      <p:sp>
        <p:nvSpPr>
          <p:cNvPr id="3" name="Content Placeholder 2"/>
          <p:cNvSpPr>
            <a:spLocks noGrp="1"/>
          </p:cNvSpPr>
          <p:nvPr>
            <p:ph idx="1"/>
          </p:nvPr>
        </p:nvSpPr>
        <p:spPr>
          <a:xfrm>
            <a:off x="762000" y="685800"/>
            <a:ext cx="7543800" cy="4270166"/>
          </a:xfrm>
        </p:spPr>
        <p:txBody>
          <a:bodyPr/>
          <a:lstStyle/>
          <a:p>
            <a:pPr marL="0" indent="0">
              <a:buNone/>
            </a:pPr>
            <a:r>
              <a:rPr lang="en-US" dirty="0" smtClean="0"/>
              <a:t>Can someone become a powerful RESULTS activist without taking action?</a:t>
            </a:r>
          </a:p>
          <a:p>
            <a:pPr marL="0" indent="0">
              <a:buNone/>
            </a:pPr>
            <a:endParaRPr lang="en-US" dirty="0" smtClean="0"/>
          </a:p>
          <a:p>
            <a:pPr marL="0" indent="0" algn="ctr">
              <a:buNone/>
            </a:pPr>
            <a:r>
              <a:rPr lang="en-US" sz="3200" b="1" dirty="0" smtClean="0"/>
              <a:t>Action = Individual Empowerment &amp; Group Vitality</a:t>
            </a:r>
          </a:p>
          <a:p>
            <a:pPr marL="0" indent="0" algn="ctr">
              <a:buNone/>
            </a:pPr>
            <a:r>
              <a:rPr lang="en-US" sz="3200" b="1" dirty="0" smtClean="0"/>
              <a:t>Action = An Experience</a:t>
            </a:r>
            <a:endParaRPr lang="en-US" sz="3200" b="1"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10</a:t>
            </a:fld>
            <a:endParaRPr lang="en-US" dirty="0"/>
          </a:p>
        </p:txBody>
      </p:sp>
    </p:spTree>
    <p:extLst>
      <p:ext uri="{BB962C8B-B14F-4D97-AF65-F5344CB8AC3E}">
        <p14:creationId xmlns:p14="http://schemas.microsoft.com/office/powerpoint/2010/main" val="3224413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 An Experience</a:t>
            </a:r>
            <a:endParaRPr lang="en-US" dirty="0"/>
          </a:p>
        </p:txBody>
      </p:sp>
      <p:sp>
        <p:nvSpPr>
          <p:cNvPr id="3" name="Content Placeholder 2"/>
          <p:cNvSpPr>
            <a:spLocks noGrp="1"/>
          </p:cNvSpPr>
          <p:nvPr>
            <p:ph idx="1"/>
          </p:nvPr>
        </p:nvSpPr>
        <p:spPr/>
        <p:txBody>
          <a:bodyPr/>
          <a:lstStyle/>
          <a:p>
            <a:r>
              <a:rPr lang="en-US" dirty="0"/>
              <a:t>Experiential learning is based on the premise that people learn more effectively by "doing" rather than "seeing" or "hearing". Experiential learning, therefore, uses techniques that actively involve the learner in structured experiences that help him/her to acquire new </a:t>
            </a:r>
            <a:r>
              <a:rPr lang="en-US" dirty="0" smtClean="0"/>
              <a:t>knowledge, skills, and attitudes. </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11</a:t>
            </a:fld>
            <a:endParaRPr lang="en-US" dirty="0"/>
          </a:p>
        </p:txBody>
      </p:sp>
    </p:spTree>
    <p:extLst>
      <p:ext uri="{BB962C8B-B14F-4D97-AF65-F5344CB8AC3E}">
        <p14:creationId xmlns:p14="http://schemas.microsoft.com/office/powerpoint/2010/main" val="29103741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in an experience?</a:t>
            </a:r>
            <a:endParaRPr lang="en-US" dirty="0"/>
          </a:p>
        </p:txBody>
      </p:sp>
      <p:pic>
        <p:nvPicPr>
          <p:cNvPr id="5" name="Content Placeholder 4" descr="experiential learning cycl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0161" t="5918" r="5193"/>
          <a:stretch/>
        </p:blipFill>
        <p:spPr>
          <a:xfrm>
            <a:off x="1461017" y="427046"/>
            <a:ext cx="6158983" cy="5000916"/>
          </a:xfrm>
        </p:spPr>
      </p:pic>
      <p:sp>
        <p:nvSpPr>
          <p:cNvPr id="4" name="Slide Number Placeholder 3"/>
          <p:cNvSpPr>
            <a:spLocks noGrp="1"/>
          </p:cNvSpPr>
          <p:nvPr>
            <p:ph type="sldNum" sz="quarter" idx="12"/>
          </p:nvPr>
        </p:nvSpPr>
        <p:spPr/>
        <p:txBody>
          <a:bodyPr/>
          <a:lstStyle/>
          <a:p>
            <a:fld id="{935EF28A-FDB1-0F4D-82CF-797623D2E3B0}" type="slidenum">
              <a:rPr lang="en-US" smtClean="0"/>
              <a:pPr/>
              <a:t>12</a:t>
            </a:fld>
            <a:endParaRPr lang="en-US" dirty="0"/>
          </a:p>
        </p:txBody>
      </p:sp>
    </p:spTree>
    <p:extLst>
      <p:ext uri="{BB962C8B-B14F-4D97-AF65-F5344CB8AC3E}">
        <p14:creationId xmlns:p14="http://schemas.microsoft.com/office/powerpoint/2010/main" val="375261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300163" y="458788"/>
            <a:ext cx="6982680" cy="638175"/>
          </a:xfrm>
        </p:spPr>
        <p:txBody>
          <a:bodyPr>
            <a:normAutofit fontScale="90000"/>
          </a:bodyPr>
          <a:lstStyle/>
          <a:p>
            <a:r>
              <a:rPr lang="en-US" dirty="0" smtClean="0">
                <a:latin typeface="Century Gothic" charset="0"/>
              </a:rPr>
              <a:t>Engagement Process</a:t>
            </a:r>
            <a:endParaRPr lang="en-US" dirty="0">
              <a:latin typeface="Century Gothic" charset="0"/>
            </a:endParaRPr>
          </a:p>
        </p:txBody>
      </p:sp>
      <p:pic>
        <p:nvPicPr>
          <p:cNvPr id="52226" name="Content Placeholder 3" descr="Picture of Activist Curve.tiff"/>
          <p:cNvPicPr>
            <a:picLocks noGrp="1" noChangeAspect="1"/>
          </p:cNvPicPr>
          <p:nvPr>
            <p:ph idx="1"/>
          </p:nvPr>
        </p:nvPicPr>
        <p:blipFill>
          <a:blip r:embed="rId2">
            <a:extLst>
              <a:ext uri="{28A0092B-C50C-407E-A947-70E740481C1C}">
                <a14:useLocalDpi xmlns:a14="http://schemas.microsoft.com/office/drawing/2010/main" val="0"/>
              </a:ext>
            </a:extLst>
          </a:blip>
          <a:srcRect t="-4369" b="4376"/>
          <a:stretch>
            <a:fillRect/>
          </a:stretch>
        </p:blipFill>
        <p:spPr>
          <a:xfrm>
            <a:off x="457200" y="1096962"/>
            <a:ext cx="8009755" cy="4693269"/>
          </a:xfrm>
        </p:spPr>
      </p:pic>
      <p:sp>
        <p:nvSpPr>
          <p:cNvPr id="52227" name="TextBox 1"/>
          <p:cNvSpPr txBox="1">
            <a:spLocks noChangeArrowheads="1"/>
          </p:cNvSpPr>
          <p:nvPr/>
        </p:nvSpPr>
        <p:spPr bwMode="auto">
          <a:xfrm>
            <a:off x="457200" y="5560043"/>
            <a:ext cx="2252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US" sz="1200" b="1" dirty="0">
                <a:solidFill>
                  <a:srgbClr val="FF0000"/>
                </a:solidFill>
              </a:rPr>
              <a:t>Don’t know if I can make a difference, but want to try</a:t>
            </a:r>
          </a:p>
        </p:txBody>
      </p:sp>
    </p:spTree>
    <p:extLst>
      <p:ext uri="{BB962C8B-B14F-4D97-AF65-F5344CB8AC3E}">
        <p14:creationId xmlns:p14="http://schemas.microsoft.com/office/powerpoint/2010/main" val="38537581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Who has lead someone through a successful engagement process? What did it look like? What were the steps?</a:t>
            </a:r>
          </a:p>
          <a:p>
            <a:r>
              <a:rPr lang="en-US" dirty="0" smtClean="0"/>
              <a:t>What should the series of experiences look like that leads someone over the raging river of powerlessness and cynicism to empowerment?</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14</a:t>
            </a:fld>
            <a:endParaRPr lang="en-US" dirty="0"/>
          </a:p>
        </p:txBody>
      </p:sp>
    </p:spTree>
    <p:extLst>
      <p:ext uri="{BB962C8B-B14F-4D97-AF65-F5344CB8AC3E}">
        <p14:creationId xmlns:p14="http://schemas.microsoft.com/office/powerpoint/2010/main" val="311018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0" y="228600"/>
            <a:ext cx="9086556" cy="6330676"/>
            <a:chOff x="0" y="228600"/>
            <a:chExt cx="9086556" cy="6330676"/>
          </a:xfrm>
        </p:grpSpPr>
        <p:sp>
          <p:nvSpPr>
            <p:cNvPr id="4" name="Oval 3"/>
            <p:cNvSpPr/>
            <p:nvPr/>
          </p:nvSpPr>
          <p:spPr>
            <a:xfrm>
              <a:off x="657336" y="6208512"/>
              <a:ext cx="418695" cy="309804"/>
            </a:xfrm>
            <a:prstGeom prst="ellipse">
              <a:avLst/>
            </a:prstGeom>
          </p:spPr>
          <p:style>
            <a:lnRef idx="1">
              <a:schemeClr val="accent2"/>
            </a:lnRef>
            <a:fillRef idx="3">
              <a:schemeClr val="accent2"/>
            </a:fillRef>
            <a:effectRef idx="2">
              <a:schemeClr val="accent2"/>
            </a:effectRef>
            <a:fontRef idx="minor">
              <a:schemeClr val="lt1"/>
            </a:fontRef>
          </p:style>
          <p:txBody>
            <a:bodyPr lIns="82045" tIns="41022" rIns="82045" bIns="41022" spcCol="0" rtlCol="0" anchor="ctr"/>
            <a:lstStyle/>
            <a:p>
              <a:pPr algn="ctr"/>
              <a:endParaRPr lang="en-US"/>
            </a:p>
          </p:txBody>
        </p:sp>
        <p:sp>
          <p:nvSpPr>
            <p:cNvPr id="6" name="TextBox 5"/>
            <p:cNvSpPr txBox="1"/>
            <p:nvPr/>
          </p:nvSpPr>
          <p:spPr>
            <a:xfrm>
              <a:off x="0" y="5901951"/>
              <a:ext cx="1068381" cy="359844"/>
            </a:xfrm>
            <a:prstGeom prst="rect">
              <a:avLst/>
            </a:prstGeom>
            <a:noFill/>
          </p:spPr>
          <p:txBody>
            <a:bodyPr wrap="square" lIns="82045" tIns="41022" rIns="82045" bIns="41022" rtlCol="0">
              <a:spAutoFit/>
            </a:bodyPr>
            <a:lstStyle/>
            <a:p>
              <a:r>
                <a:rPr lang="en-US" dirty="0" smtClean="0"/>
                <a:t>Level 1</a:t>
              </a:r>
              <a:endParaRPr lang="en-US" dirty="0"/>
            </a:p>
          </p:txBody>
        </p:sp>
        <p:sp>
          <p:nvSpPr>
            <p:cNvPr id="8" name="Flowchart: Connector 7"/>
            <p:cNvSpPr/>
            <p:nvPr/>
          </p:nvSpPr>
          <p:spPr>
            <a:xfrm>
              <a:off x="1083297" y="4802215"/>
              <a:ext cx="395938" cy="392013"/>
            </a:xfrm>
            <a:prstGeom prst="flowChartConnector">
              <a:avLst/>
            </a:prstGeom>
          </p:spPr>
          <p:style>
            <a:lnRef idx="1">
              <a:schemeClr val="accent2"/>
            </a:lnRef>
            <a:fillRef idx="3">
              <a:schemeClr val="accent2"/>
            </a:fillRef>
            <a:effectRef idx="2">
              <a:schemeClr val="accent2"/>
            </a:effectRef>
            <a:fontRef idx="minor">
              <a:schemeClr val="lt1"/>
            </a:fontRef>
          </p:style>
          <p:txBody>
            <a:bodyPr lIns="82045" tIns="41022" rIns="82045" bIns="41022" spcCol="0" rtlCol="0" anchor="ctr"/>
            <a:lstStyle/>
            <a:p>
              <a:pPr algn="ctr"/>
              <a:endParaRPr lang="en-US">
                <a:solidFill>
                  <a:srgbClr val="FF0000"/>
                </a:solidFill>
              </a:endParaRPr>
            </a:p>
          </p:txBody>
        </p:sp>
        <p:sp>
          <p:nvSpPr>
            <p:cNvPr id="9" name="Flowchart: Connector 8"/>
            <p:cNvSpPr/>
            <p:nvPr/>
          </p:nvSpPr>
          <p:spPr>
            <a:xfrm>
              <a:off x="775340" y="5584706"/>
              <a:ext cx="347340" cy="337527"/>
            </a:xfrm>
            <a:prstGeom prst="flowChartConnector">
              <a:avLst/>
            </a:prstGeom>
          </p:spPr>
          <p:style>
            <a:lnRef idx="1">
              <a:schemeClr val="accent2"/>
            </a:lnRef>
            <a:fillRef idx="3">
              <a:schemeClr val="accent2"/>
            </a:fillRef>
            <a:effectRef idx="2">
              <a:schemeClr val="accent2"/>
            </a:effectRef>
            <a:fontRef idx="minor">
              <a:schemeClr val="lt1"/>
            </a:fontRef>
          </p:style>
          <p:txBody>
            <a:bodyPr lIns="82045" tIns="41022" rIns="82045" bIns="41022" spcCol="0" rtlCol="0" anchor="ctr"/>
            <a:lstStyle/>
            <a:p>
              <a:pPr algn="ctr"/>
              <a:endParaRPr lang="en-US"/>
            </a:p>
          </p:txBody>
        </p:sp>
        <p:sp>
          <p:nvSpPr>
            <p:cNvPr id="10" name="Flowchart: Connector 9"/>
            <p:cNvSpPr/>
            <p:nvPr/>
          </p:nvSpPr>
          <p:spPr>
            <a:xfrm>
              <a:off x="1519586" y="3939094"/>
              <a:ext cx="417521" cy="458909"/>
            </a:xfrm>
            <a:prstGeom prst="flowChartConnector">
              <a:avLst/>
            </a:prstGeom>
          </p:spPr>
          <p:style>
            <a:lnRef idx="0">
              <a:schemeClr val="accent2"/>
            </a:lnRef>
            <a:fillRef idx="3">
              <a:schemeClr val="accent2"/>
            </a:fillRef>
            <a:effectRef idx="3">
              <a:schemeClr val="accent2"/>
            </a:effectRef>
            <a:fontRef idx="minor">
              <a:schemeClr val="lt1"/>
            </a:fontRef>
          </p:style>
          <p:txBody>
            <a:bodyPr lIns="82045" tIns="41022" rIns="82045" bIns="41022" spcCol="0" rtlCol="0" anchor="ctr"/>
            <a:lstStyle/>
            <a:p>
              <a:pPr algn="ctr"/>
              <a:endParaRPr lang="en-US"/>
            </a:p>
          </p:txBody>
        </p:sp>
        <p:sp>
          <p:nvSpPr>
            <p:cNvPr id="11" name="TextBox 10"/>
            <p:cNvSpPr txBox="1"/>
            <p:nvPr/>
          </p:nvSpPr>
          <p:spPr>
            <a:xfrm>
              <a:off x="55910" y="5328225"/>
              <a:ext cx="1163257" cy="296231"/>
            </a:xfrm>
            <a:prstGeom prst="rect">
              <a:avLst/>
            </a:prstGeom>
            <a:noFill/>
          </p:spPr>
          <p:txBody>
            <a:bodyPr wrap="square" lIns="19047" tIns="9523" rIns="19047" bIns="9523" rtlCol="0">
              <a:spAutoFit/>
            </a:bodyPr>
            <a:lstStyle/>
            <a:p>
              <a:r>
                <a:rPr lang="en-US" dirty="0" smtClean="0"/>
                <a:t>Level 2</a:t>
              </a:r>
              <a:endParaRPr lang="en-US" dirty="0"/>
            </a:p>
          </p:txBody>
        </p:sp>
        <p:sp>
          <p:nvSpPr>
            <p:cNvPr id="12" name="TextBox 11"/>
            <p:cNvSpPr txBox="1"/>
            <p:nvPr/>
          </p:nvSpPr>
          <p:spPr>
            <a:xfrm>
              <a:off x="1219200" y="6324600"/>
              <a:ext cx="2057400" cy="234676"/>
            </a:xfrm>
            <a:prstGeom prst="rect">
              <a:avLst/>
            </a:prstGeom>
            <a:noFill/>
          </p:spPr>
          <p:txBody>
            <a:bodyPr wrap="square" lIns="19047" tIns="9523" rIns="19047" bIns="9523" rtlCol="0">
              <a:spAutoFit/>
            </a:bodyPr>
            <a:lstStyle/>
            <a:p>
              <a:r>
                <a:rPr lang="en-US" sz="1400" dirty="0" smtClean="0"/>
                <a:t>Sign up to get e-mails</a:t>
              </a:r>
            </a:p>
          </p:txBody>
        </p:sp>
        <p:sp>
          <p:nvSpPr>
            <p:cNvPr id="13" name="TextBox 12"/>
            <p:cNvSpPr txBox="1"/>
            <p:nvPr/>
          </p:nvSpPr>
          <p:spPr>
            <a:xfrm>
              <a:off x="55912" y="4680644"/>
              <a:ext cx="1066768" cy="298724"/>
            </a:xfrm>
            <a:prstGeom prst="rect">
              <a:avLst/>
            </a:prstGeom>
            <a:noFill/>
          </p:spPr>
          <p:txBody>
            <a:bodyPr wrap="square" lIns="19047" tIns="9523" rIns="19047" bIns="9523" rtlCol="0">
              <a:spAutoFit/>
            </a:bodyPr>
            <a:lstStyle/>
            <a:p>
              <a:pPr algn="ctr"/>
              <a:r>
                <a:rPr lang="en-US" dirty="0" smtClean="0"/>
                <a:t>Level 3</a:t>
              </a:r>
              <a:endParaRPr lang="en-US" dirty="0"/>
            </a:p>
          </p:txBody>
        </p:sp>
        <p:sp>
          <p:nvSpPr>
            <p:cNvPr id="14" name="TextBox 13"/>
            <p:cNvSpPr txBox="1"/>
            <p:nvPr/>
          </p:nvSpPr>
          <p:spPr>
            <a:xfrm>
              <a:off x="1578246" y="4946924"/>
              <a:ext cx="2051117" cy="234676"/>
            </a:xfrm>
            <a:prstGeom prst="rect">
              <a:avLst/>
            </a:prstGeom>
            <a:noFill/>
          </p:spPr>
          <p:txBody>
            <a:bodyPr wrap="square" lIns="19047" tIns="9523" rIns="19047" bIns="9523" rtlCol="0">
              <a:spAutoFit/>
            </a:bodyPr>
            <a:lstStyle/>
            <a:p>
              <a:r>
                <a:rPr lang="en-US" sz="1400" dirty="0" smtClean="0"/>
                <a:t>Take an online action</a:t>
              </a:r>
              <a:endParaRPr lang="en-US" sz="1400" dirty="0"/>
            </a:p>
          </p:txBody>
        </p:sp>
        <p:sp>
          <p:nvSpPr>
            <p:cNvPr id="15" name="TextBox 14"/>
            <p:cNvSpPr txBox="1"/>
            <p:nvPr/>
          </p:nvSpPr>
          <p:spPr>
            <a:xfrm>
              <a:off x="264109" y="3782763"/>
              <a:ext cx="1205147" cy="511674"/>
            </a:xfrm>
            <a:prstGeom prst="rect">
              <a:avLst/>
            </a:prstGeom>
            <a:noFill/>
          </p:spPr>
          <p:txBody>
            <a:bodyPr wrap="square" lIns="19047" tIns="9523" rIns="19047" bIns="9523" rtlCol="0">
              <a:spAutoFit/>
            </a:bodyPr>
            <a:lstStyle/>
            <a:p>
              <a:pPr algn="ctr"/>
              <a:r>
                <a:rPr lang="en-US" dirty="0" smtClean="0"/>
                <a:t>Level 4</a:t>
              </a:r>
            </a:p>
            <a:p>
              <a:pPr algn="ctr"/>
              <a:endParaRPr lang="en-US" dirty="0"/>
            </a:p>
          </p:txBody>
        </p:sp>
        <p:sp>
          <p:nvSpPr>
            <p:cNvPr id="17" name="Flowchart: Connector 16"/>
            <p:cNvSpPr/>
            <p:nvPr/>
          </p:nvSpPr>
          <p:spPr>
            <a:xfrm>
              <a:off x="1937107" y="3259153"/>
              <a:ext cx="544089" cy="448373"/>
            </a:xfrm>
            <a:prstGeom prst="flowChartConnector">
              <a:avLst/>
            </a:prstGeom>
          </p:spPr>
          <p:style>
            <a:lnRef idx="1">
              <a:schemeClr val="accent2"/>
            </a:lnRef>
            <a:fillRef idx="3">
              <a:schemeClr val="accent2"/>
            </a:fillRef>
            <a:effectRef idx="2">
              <a:schemeClr val="accent2"/>
            </a:effectRef>
            <a:fontRef idx="minor">
              <a:schemeClr val="lt1"/>
            </a:fontRef>
          </p:style>
          <p:txBody>
            <a:bodyPr lIns="19047" tIns="9523" rIns="19047" bIns="9523" spcCol="0" rtlCol="0" anchor="ctr"/>
            <a:lstStyle/>
            <a:p>
              <a:pPr algn="ctr"/>
              <a:endParaRPr lang="en-US"/>
            </a:p>
          </p:txBody>
        </p:sp>
        <p:sp>
          <p:nvSpPr>
            <p:cNvPr id="18" name="TextBox 17"/>
            <p:cNvSpPr txBox="1"/>
            <p:nvPr/>
          </p:nvSpPr>
          <p:spPr>
            <a:xfrm>
              <a:off x="688660" y="3197338"/>
              <a:ext cx="1581150" cy="265453"/>
            </a:xfrm>
            <a:prstGeom prst="rect">
              <a:avLst/>
            </a:prstGeom>
            <a:noFill/>
          </p:spPr>
          <p:txBody>
            <a:bodyPr wrap="square" lIns="19047" tIns="9523" rIns="19047" bIns="9523" rtlCol="0">
              <a:spAutoFit/>
            </a:bodyPr>
            <a:lstStyle/>
            <a:p>
              <a:pPr algn="ctr"/>
              <a:r>
                <a:rPr lang="en-US" dirty="0" smtClean="0"/>
                <a:t>Level 5</a:t>
              </a:r>
            </a:p>
          </p:txBody>
        </p:sp>
        <p:sp>
          <p:nvSpPr>
            <p:cNvPr id="19" name="TextBox 18"/>
            <p:cNvSpPr txBox="1"/>
            <p:nvPr/>
          </p:nvSpPr>
          <p:spPr>
            <a:xfrm>
              <a:off x="2133600" y="4280665"/>
              <a:ext cx="4381500" cy="234676"/>
            </a:xfrm>
            <a:prstGeom prst="rect">
              <a:avLst/>
            </a:prstGeom>
            <a:noFill/>
          </p:spPr>
          <p:txBody>
            <a:bodyPr wrap="square" lIns="19047" tIns="9523" rIns="19047" bIns="9523" rtlCol="0">
              <a:spAutoFit/>
            </a:bodyPr>
            <a:lstStyle/>
            <a:p>
              <a:r>
                <a:rPr lang="en-US" sz="1400" dirty="0" smtClean="0"/>
                <a:t>Attend a RESULTS meeting in your area </a:t>
              </a:r>
              <a:endParaRPr lang="en-US" sz="1400" dirty="0"/>
            </a:p>
          </p:txBody>
        </p:sp>
        <p:sp>
          <p:nvSpPr>
            <p:cNvPr id="22" name="Flowchart: Connector 21"/>
            <p:cNvSpPr/>
            <p:nvPr/>
          </p:nvSpPr>
          <p:spPr>
            <a:xfrm>
              <a:off x="2481196" y="2508250"/>
              <a:ext cx="619125" cy="506332"/>
            </a:xfrm>
            <a:prstGeom prst="flowChartConnector">
              <a:avLst/>
            </a:prstGeom>
          </p:spPr>
          <p:style>
            <a:lnRef idx="1">
              <a:schemeClr val="accent2"/>
            </a:lnRef>
            <a:fillRef idx="3">
              <a:schemeClr val="accent2"/>
            </a:fillRef>
            <a:effectRef idx="2">
              <a:schemeClr val="accent2"/>
            </a:effectRef>
            <a:fontRef idx="minor">
              <a:schemeClr val="lt1"/>
            </a:fontRef>
          </p:style>
          <p:txBody>
            <a:bodyPr lIns="19047" tIns="9523" rIns="19047" bIns="9523" spcCol="0" rtlCol="0" anchor="ctr"/>
            <a:lstStyle/>
            <a:p>
              <a:pPr algn="ctr"/>
              <a:endParaRPr lang="en-US"/>
            </a:p>
          </p:txBody>
        </p:sp>
        <p:sp>
          <p:nvSpPr>
            <p:cNvPr id="23" name="TextBox 22"/>
            <p:cNvSpPr txBox="1"/>
            <p:nvPr/>
          </p:nvSpPr>
          <p:spPr>
            <a:xfrm>
              <a:off x="1219168" y="2391456"/>
              <a:ext cx="1313016" cy="265453"/>
            </a:xfrm>
            <a:prstGeom prst="rect">
              <a:avLst/>
            </a:prstGeom>
            <a:noFill/>
          </p:spPr>
          <p:txBody>
            <a:bodyPr wrap="square" lIns="19047" tIns="9523" rIns="19047" bIns="9523" rtlCol="0">
              <a:spAutoFit/>
            </a:bodyPr>
            <a:lstStyle/>
            <a:p>
              <a:pPr algn="ctr"/>
              <a:r>
                <a:rPr lang="en-US" dirty="0" smtClean="0"/>
                <a:t>Level 6</a:t>
              </a:r>
              <a:endParaRPr lang="en-US" dirty="0"/>
            </a:p>
          </p:txBody>
        </p:sp>
        <p:sp>
          <p:nvSpPr>
            <p:cNvPr id="24" name="TextBox 23"/>
            <p:cNvSpPr txBox="1"/>
            <p:nvPr/>
          </p:nvSpPr>
          <p:spPr>
            <a:xfrm>
              <a:off x="3171735" y="2656909"/>
              <a:ext cx="5914821" cy="450119"/>
            </a:xfrm>
            <a:prstGeom prst="rect">
              <a:avLst/>
            </a:prstGeom>
            <a:noFill/>
          </p:spPr>
          <p:txBody>
            <a:bodyPr wrap="square" lIns="19047" tIns="9523" rIns="19047" bIns="9523" rtlCol="0">
              <a:spAutoFit/>
            </a:bodyPr>
            <a:lstStyle/>
            <a:p>
              <a:r>
                <a:rPr lang="en-US" sz="1400" dirty="0" smtClean="0"/>
                <a:t>Receive welcome kit &amp; self-based or phone advocacy training. 1:1 with staff ½ way through </a:t>
              </a:r>
              <a:r>
                <a:rPr lang="en-US" sz="1400" dirty="0"/>
                <a:t>&amp;</a:t>
              </a:r>
              <a:r>
                <a:rPr lang="en-US" sz="1400" dirty="0" smtClean="0"/>
                <a:t> support offline action. Follow up at end.</a:t>
              </a:r>
            </a:p>
          </p:txBody>
        </p:sp>
        <p:sp>
          <p:nvSpPr>
            <p:cNvPr id="25" name="Flowchart: Connector 24"/>
            <p:cNvSpPr/>
            <p:nvPr/>
          </p:nvSpPr>
          <p:spPr>
            <a:xfrm>
              <a:off x="3065717" y="1894619"/>
              <a:ext cx="639696" cy="582510"/>
            </a:xfrm>
            <a:prstGeom prst="flowChartConnector">
              <a:avLst/>
            </a:prstGeom>
          </p:spPr>
          <p:style>
            <a:lnRef idx="1">
              <a:schemeClr val="accent2"/>
            </a:lnRef>
            <a:fillRef idx="3">
              <a:schemeClr val="accent2"/>
            </a:fillRef>
            <a:effectRef idx="2">
              <a:schemeClr val="accent2"/>
            </a:effectRef>
            <a:fontRef idx="minor">
              <a:schemeClr val="lt1"/>
            </a:fontRef>
          </p:style>
          <p:txBody>
            <a:bodyPr lIns="19047" tIns="9523" rIns="19047" bIns="9523" spcCol="0" rtlCol="0" anchor="ctr"/>
            <a:lstStyle/>
            <a:p>
              <a:pPr algn="ctr"/>
              <a:endParaRPr lang="en-US"/>
            </a:p>
          </p:txBody>
        </p:sp>
        <p:sp>
          <p:nvSpPr>
            <p:cNvPr id="26" name="TextBox 25"/>
            <p:cNvSpPr txBox="1"/>
            <p:nvPr/>
          </p:nvSpPr>
          <p:spPr>
            <a:xfrm>
              <a:off x="1883024" y="1783836"/>
              <a:ext cx="1019474" cy="266099"/>
            </a:xfrm>
            <a:prstGeom prst="rect">
              <a:avLst/>
            </a:prstGeom>
            <a:noFill/>
          </p:spPr>
          <p:txBody>
            <a:bodyPr wrap="square" lIns="19047" tIns="9523" rIns="19047" bIns="9523" rtlCol="0">
              <a:spAutoFit/>
            </a:bodyPr>
            <a:lstStyle/>
            <a:p>
              <a:pPr algn="ctr"/>
              <a:r>
                <a:rPr lang="en-US" dirty="0" smtClean="0"/>
                <a:t>Level 7</a:t>
              </a:r>
              <a:endParaRPr lang="en-US" dirty="0"/>
            </a:p>
          </p:txBody>
        </p:sp>
        <p:sp>
          <p:nvSpPr>
            <p:cNvPr id="27" name="TextBox 26"/>
            <p:cNvSpPr txBox="1"/>
            <p:nvPr/>
          </p:nvSpPr>
          <p:spPr>
            <a:xfrm>
              <a:off x="3861874" y="2060423"/>
              <a:ext cx="4986855" cy="450119"/>
            </a:xfrm>
            <a:prstGeom prst="rect">
              <a:avLst/>
            </a:prstGeom>
            <a:noFill/>
          </p:spPr>
          <p:txBody>
            <a:bodyPr wrap="square" lIns="19047" tIns="9523" rIns="19047" bIns="9523" rtlCol="0">
              <a:spAutoFit/>
            </a:bodyPr>
            <a:lstStyle/>
            <a:p>
              <a:r>
                <a:rPr lang="en-US" sz="1400" dirty="0" smtClean="0"/>
                <a:t>Become an active group member or free agent. Regular action.</a:t>
              </a:r>
            </a:p>
          </p:txBody>
        </p:sp>
        <p:sp>
          <p:nvSpPr>
            <p:cNvPr id="28" name="Flowchart: Connector 27"/>
            <p:cNvSpPr/>
            <p:nvPr/>
          </p:nvSpPr>
          <p:spPr>
            <a:xfrm>
              <a:off x="3629363" y="1066105"/>
              <a:ext cx="893696" cy="724812"/>
            </a:xfrm>
            <a:prstGeom prst="flowChartConnector">
              <a:avLst/>
            </a:prstGeom>
          </p:spPr>
          <p:style>
            <a:lnRef idx="1">
              <a:schemeClr val="accent2"/>
            </a:lnRef>
            <a:fillRef idx="3">
              <a:schemeClr val="accent2"/>
            </a:fillRef>
            <a:effectRef idx="2">
              <a:schemeClr val="accent2"/>
            </a:effectRef>
            <a:fontRef idx="minor">
              <a:schemeClr val="lt1"/>
            </a:fontRef>
          </p:style>
          <p:txBody>
            <a:bodyPr lIns="19047" tIns="9523" rIns="19047" bIns="9523" spcCol="0" rtlCol="0" anchor="ctr"/>
            <a:lstStyle/>
            <a:p>
              <a:pPr algn="ctr"/>
              <a:endParaRPr lang="en-US"/>
            </a:p>
          </p:txBody>
        </p:sp>
        <p:sp>
          <p:nvSpPr>
            <p:cNvPr id="29" name="TextBox 28"/>
            <p:cNvSpPr txBox="1"/>
            <p:nvPr/>
          </p:nvSpPr>
          <p:spPr>
            <a:xfrm>
              <a:off x="2238668" y="1017918"/>
              <a:ext cx="1547691" cy="266099"/>
            </a:xfrm>
            <a:prstGeom prst="rect">
              <a:avLst/>
            </a:prstGeom>
            <a:noFill/>
          </p:spPr>
          <p:txBody>
            <a:bodyPr wrap="square" lIns="19047" tIns="9523" rIns="19047" bIns="9523" rtlCol="0">
              <a:spAutoFit/>
            </a:bodyPr>
            <a:lstStyle/>
            <a:p>
              <a:pPr algn="ctr"/>
              <a:r>
                <a:rPr lang="en-US" dirty="0" smtClean="0"/>
                <a:t>Level 8</a:t>
              </a:r>
              <a:endParaRPr lang="en-US" dirty="0"/>
            </a:p>
          </p:txBody>
        </p:sp>
        <p:sp>
          <p:nvSpPr>
            <p:cNvPr id="30" name="TextBox 29"/>
            <p:cNvSpPr txBox="1"/>
            <p:nvPr/>
          </p:nvSpPr>
          <p:spPr>
            <a:xfrm>
              <a:off x="4724400" y="1371600"/>
              <a:ext cx="4038600" cy="450119"/>
            </a:xfrm>
            <a:prstGeom prst="rect">
              <a:avLst/>
            </a:prstGeom>
            <a:noFill/>
          </p:spPr>
          <p:txBody>
            <a:bodyPr wrap="square" lIns="19047" tIns="9523" rIns="19047" bIns="9523" rtlCol="0">
              <a:spAutoFit/>
            </a:bodyPr>
            <a:lstStyle/>
            <a:p>
              <a:r>
                <a:rPr lang="en-US" sz="1400" dirty="0" smtClean="0"/>
                <a:t>Take on a leadership role. Engage others.</a:t>
              </a:r>
            </a:p>
            <a:p>
              <a:endParaRPr lang="en-US" sz="1400" dirty="0"/>
            </a:p>
          </p:txBody>
        </p:sp>
        <p:sp>
          <p:nvSpPr>
            <p:cNvPr id="2" name="TextBox 1"/>
            <p:cNvSpPr txBox="1"/>
            <p:nvPr/>
          </p:nvSpPr>
          <p:spPr>
            <a:xfrm>
              <a:off x="1341167" y="5665677"/>
              <a:ext cx="3154634" cy="307777"/>
            </a:xfrm>
            <a:prstGeom prst="rect">
              <a:avLst/>
            </a:prstGeom>
            <a:noFill/>
          </p:spPr>
          <p:txBody>
            <a:bodyPr wrap="square" rtlCol="0">
              <a:spAutoFit/>
            </a:bodyPr>
            <a:lstStyle/>
            <a:p>
              <a:r>
                <a:rPr lang="en-US" sz="1400" dirty="0" smtClean="0"/>
                <a:t>Follow RESULTS on social media</a:t>
              </a:r>
              <a:endParaRPr lang="en-US" sz="1400" dirty="0"/>
            </a:p>
          </p:txBody>
        </p:sp>
        <p:sp>
          <p:nvSpPr>
            <p:cNvPr id="3" name="TextBox 2"/>
            <p:cNvSpPr txBox="1"/>
            <p:nvPr/>
          </p:nvSpPr>
          <p:spPr>
            <a:xfrm>
              <a:off x="2101981" y="3986660"/>
              <a:ext cx="4913689" cy="307777"/>
            </a:xfrm>
            <a:prstGeom prst="rect">
              <a:avLst/>
            </a:prstGeom>
            <a:noFill/>
          </p:spPr>
          <p:txBody>
            <a:bodyPr wrap="square" rtlCol="0">
              <a:spAutoFit/>
            </a:bodyPr>
            <a:lstStyle/>
            <a:p>
              <a:r>
                <a:rPr lang="en-US" sz="1400" dirty="0" smtClean="0"/>
                <a:t>Attend an intro call</a:t>
              </a:r>
              <a:endParaRPr lang="en-US" sz="1400" dirty="0"/>
            </a:p>
          </p:txBody>
        </p:sp>
        <p:sp>
          <p:nvSpPr>
            <p:cNvPr id="31" name="Flowchart: Connector 30"/>
            <p:cNvSpPr/>
            <p:nvPr/>
          </p:nvSpPr>
          <p:spPr>
            <a:xfrm>
              <a:off x="4558826" y="228600"/>
              <a:ext cx="909593" cy="835101"/>
            </a:xfrm>
            <a:prstGeom prst="flowChartConnector">
              <a:avLst/>
            </a:prstGeom>
          </p:spPr>
          <p:style>
            <a:lnRef idx="1">
              <a:schemeClr val="accent2"/>
            </a:lnRef>
            <a:fillRef idx="3">
              <a:schemeClr val="accent2"/>
            </a:fillRef>
            <a:effectRef idx="2">
              <a:schemeClr val="accent2"/>
            </a:effectRef>
            <a:fontRef idx="minor">
              <a:schemeClr val="lt1"/>
            </a:fontRef>
          </p:style>
          <p:txBody>
            <a:bodyPr lIns="19047" tIns="9523" rIns="19047" bIns="9523" spcCol="0" rtlCol="0" anchor="ctr"/>
            <a:lstStyle/>
            <a:p>
              <a:pPr algn="ctr"/>
              <a:endParaRPr lang="en-US"/>
            </a:p>
          </p:txBody>
        </p:sp>
        <p:sp>
          <p:nvSpPr>
            <p:cNvPr id="5" name="TextBox 4"/>
            <p:cNvSpPr txBox="1"/>
            <p:nvPr/>
          </p:nvSpPr>
          <p:spPr>
            <a:xfrm>
              <a:off x="3507474" y="338889"/>
              <a:ext cx="1184211" cy="338554"/>
            </a:xfrm>
            <a:prstGeom prst="rect">
              <a:avLst/>
            </a:prstGeom>
            <a:noFill/>
          </p:spPr>
          <p:txBody>
            <a:bodyPr wrap="square" rtlCol="0">
              <a:spAutoFit/>
            </a:bodyPr>
            <a:lstStyle/>
            <a:p>
              <a:r>
                <a:rPr lang="en-US" dirty="0" smtClean="0"/>
                <a:t>Level 9</a:t>
              </a:r>
              <a:endParaRPr lang="en-US" dirty="0"/>
            </a:p>
          </p:txBody>
        </p:sp>
        <p:sp>
          <p:nvSpPr>
            <p:cNvPr id="7" name="TextBox 6"/>
            <p:cNvSpPr txBox="1"/>
            <p:nvPr/>
          </p:nvSpPr>
          <p:spPr>
            <a:xfrm>
              <a:off x="5680710" y="532018"/>
              <a:ext cx="2436541" cy="307777"/>
            </a:xfrm>
            <a:prstGeom prst="rect">
              <a:avLst/>
            </a:prstGeom>
            <a:noFill/>
          </p:spPr>
          <p:txBody>
            <a:bodyPr wrap="square" rtlCol="0">
              <a:spAutoFit/>
            </a:bodyPr>
            <a:lstStyle/>
            <a:p>
              <a:r>
                <a:rPr lang="en-US" sz="1400" dirty="0" smtClean="0"/>
                <a:t>Start a RESULTS group</a:t>
              </a:r>
              <a:endParaRPr lang="en-US" sz="1400" dirty="0"/>
            </a:p>
          </p:txBody>
        </p:sp>
        <p:sp>
          <p:nvSpPr>
            <p:cNvPr id="16" name="TextBox 15"/>
            <p:cNvSpPr txBox="1"/>
            <p:nvPr/>
          </p:nvSpPr>
          <p:spPr>
            <a:xfrm>
              <a:off x="2532184" y="3282022"/>
              <a:ext cx="6316545" cy="523220"/>
            </a:xfrm>
            <a:prstGeom prst="rect">
              <a:avLst/>
            </a:prstGeom>
            <a:noFill/>
          </p:spPr>
          <p:txBody>
            <a:bodyPr wrap="square" rtlCol="0">
              <a:spAutoFit/>
            </a:bodyPr>
            <a:lstStyle/>
            <a:p>
              <a:r>
                <a:rPr lang="en-US" sz="1400" dirty="0" smtClean="0"/>
                <a:t>One-on-one call with staff or Group Leader: assess issue interests, next steps for engagement, taking offline action, other potential activists</a:t>
              </a:r>
              <a:endParaRPr lang="en-US" sz="1400" dirty="0"/>
            </a:p>
          </p:txBody>
        </p:sp>
        <p:sp>
          <p:nvSpPr>
            <p:cNvPr id="21" name="TextBox 20"/>
            <p:cNvSpPr txBox="1"/>
            <p:nvPr/>
          </p:nvSpPr>
          <p:spPr>
            <a:xfrm>
              <a:off x="5486399" y="4876800"/>
              <a:ext cx="3362329" cy="1384995"/>
            </a:xfrm>
            <a:prstGeom prst="rect">
              <a:avLst/>
            </a:prstGeom>
            <a:noFill/>
            <a:ln>
              <a:solidFill>
                <a:schemeClr val="accent2"/>
              </a:solidFill>
            </a:ln>
          </p:spPr>
          <p:txBody>
            <a:bodyPr wrap="square" rtlCol="0">
              <a:spAutoFit/>
            </a:bodyPr>
            <a:lstStyle/>
            <a:p>
              <a:r>
                <a:rPr lang="en-US" sz="1400" dirty="0" smtClean="0"/>
                <a:t>Potential activist find us through: outreach, partnerships, conferences, trainings, compelling website, marketing, social media, celebrity champions, congressional referrals, internal referrals.</a:t>
              </a:r>
              <a:endParaRPr lang="en-US" sz="1400" dirty="0"/>
            </a:p>
          </p:txBody>
        </p:sp>
        <p:cxnSp>
          <p:nvCxnSpPr>
            <p:cNvPr id="33" name="Straight Arrow Connector 32"/>
            <p:cNvCxnSpPr/>
            <p:nvPr/>
          </p:nvCxnSpPr>
          <p:spPr>
            <a:xfrm flipH="1">
              <a:off x="3505200" y="5486400"/>
              <a:ext cx="1828800" cy="914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191000" y="5486400"/>
              <a:ext cx="1143000" cy="3048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3581400" y="5181600"/>
              <a:ext cx="1752600" cy="3048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3962400" y="4648200"/>
              <a:ext cx="1371600" cy="8382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64109" y="457200"/>
              <a:ext cx="2217087" cy="707886"/>
            </a:xfrm>
            <a:prstGeom prst="rect">
              <a:avLst/>
            </a:prstGeom>
            <a:noFill/>
          </p:spPr>
          <p:txBody>
            <a:bodyPr wrap="square" rtlCol="0">
              <a:spAutoFit/>
            </a:bodyPr>
            <a:lstStyle/>
            <a:p>
              <a:r>
                <a:rPr lang="en-US" sz="2000" b="1" dirty="0" smtClean="0">
                  <a:solidFill>
                    <a:schemeClr val="accent2"/>
                  </a:solidFill>
                </a:rPr>
                <a:t>RESULTS Ladder of Engagement</a:t>
              </a:r>
              <a:endParaRPr lang="en-US" sz="2000" b="1" dirty="0">
                <a:solidFill>
                  <a:schemeClr val="accent2"/>
                </a:solidFill>
              </a:endParaRPr>
            </a:p>
          </p:txBody>
        </p:sp>
      </p:grpSp>
      <p:sp>
        <p:nvSpPr>
          <p:cNvPr id="20" name="Date Placeholder 19"/>
          <p:cNvSpPr>
            <a:spLocks noGrp="1"/>
          </p:cNvSpPr>
          <p:nvPr>
            <p:ph type="dt" sz="half" idx="10"/>
          </p:nvPr>
        </p:nvSpPr>
        <p:spPr/>
        <p:txBody>
          <a:bodyPr/>
          <a:lstStyle/>
          <a:p>
            <a:pPr>
              <a:defRPr/>
            </a:pPr>
            <a:r>
              <a:rPr lang="en-US" smtClean="0"/>
              <a:t>4/26/14</a:t>
            </a:r>
            <a:endParaRPr lang="en-US" dirty="0"/>
          </a:p>
        </p:txBody>
      </p:sp>
      <p:sp>
        <p:nvSpPr>
          <p:cNvPr id="32" name="Slide Number Placeholder 31"/>
          <p:cNvSpPr>
            <a:spLocks noGrp="1"/>
          </p:cNvSpPr>
          <p:nvPr>
            <p:ph type="sldNum" sz="quarter" idx="12"/>
          </p:nvPr>
        </p:nvSpPr>
        <p:spPr/>
        <p:txBody>
          <a:bodyPr/>
          <a:lstStyle/>
          <a:p>
            <a:pPr>
              <a:defRPr/>
            </a:pPr>
            <a:fld id="{561E2BAE-9351-6348-ACBC-CA5689FF13DB}" type="slidenum">
              <a:rPr lang="en-US" smtClean="0"/>
              <a:pPr>
                <a:defRPr/>
              </a:pPr>
              <a:t>15</a:t>
            </a:fld>
            <a:endParaRPr lang="en-US" dirty="0"/>
          </a:p>
        </p:txBody>
      </p:sp>
    </p:spTree>
    <p:extLst>
      <p:ext uri="{BB962C8B-B14F-4D97-AF65-F5344CB8AC3E}">
        <p14:creationId xmlns:p14="http://schemas.microsoft.com/office/powerpoint/2010/main" val="20786028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Think of 2 people you want to further engage (at least one should be a new person). What “experience” will you offer them next, and how will you do it to complete the experiential learning cycle?</a:t>
            </a:r>
          </a:p>
          <a:p>
            <a:r>
              <a:rPr lang="en-US" dirty="0" smtClean="0"/>
              <a:t>Practice</a:t>
            </a:r>
          </a:p>
          <a:p>
            <a:r>
              <a:rPr lang="en-US" dirty="0" smtClean="0"/>
              <a:t>What is the next experience you will offer them?</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16</a:t>
            </a:fld>
            <a:endParaRPr lang="en-US" dirty="0"/>
          </a:p>
        </p:txBody>
      </p:sp>
    </p:spTree>
    <p:extLst>
      <p:ext uri="{BB962C8B-B14F-4D97-AF65-F5344CB8AC3E}">
        <p14:creationId xmlns:p14="http://schemas.microsoft.com/office/powerpoint/2010/main" val="1596569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the group</a:t>
            </a:r>
            <a:endParaRPr lang="en-US" dirty="0"/>
          </a:p>
        </p:txBody>
      </p:sp>
      <p:sp>
        <p:nvSpPr>
          <p:cNvPr id="3" name="Content Placeholder 2"/>
          <p:cNvSpPr>
            <a:spLocks noGrp="1"/>
          </p:cNvSpPr>
          <p:nvPr>
            <p:ph idx="1"/>
          </p:nvPr>
        </p:nvSpPr>
        <p:spPr>
          <a:xfrm>
            <a:off x="762000" y="685799"/>
            <a:ext cx="7543800" cy="4263347"/>
          </a:xfrm>
        </p:spPr>
        <p:txBody>
          <a:bodyPr>
            <a:normAutofit fontScale="92500"/>
          </a:bodyPr>
          <a:lstStyle/>
          <a:p>
            <a:pPr marL="0" indent="0">
              <a:buNone/>
            </a:pPr>
            <a:r>
              <a:rPr lang="en-US" b="1" dirty="0" smtClean="0"/>
              <a:t>“People come for the cause, but they stay for the organization (and community).”</a:t>
            </a:r>
          </a:p>
          <a:p>
            <a:pPr marL="0" indent="0" algn="r">
              <a:buNone/>
            </a:pPr>
            <a:r>
              <a:rPr lang="en-US" b="1" dirty="0" smtClean="0"/>
              <a:t>-Drew Ullman, Organizer</a:t>
            </a:r>
          </a:p>
          <a:p>
            <a:endParaRPr lang="en-US" dirty="0"/>
          </a:p>
          <a:p>
            <a:pPr lvl="0"/>
            <a:r>
              <a:rPr lang="en-US" dirty="0" smtClean="0"/>
              <a:t>Think of a group that is good </a:t>
            </a:r>
            <a:r>
              <a:rPr lang="en-US" dirty="0"/>
              <a:t>at </a:t>
            </a:r>
            <a:r>
              <a:rPr lang="en-US" dirty="0" smtClean="0"/>
              <a:t>engagement? </a:t>
            </a:r>
            <a:r>
              <a:rPr lang="en-US" dirty="0"/>
              <a:t>W</a:t>
            </a:r>
            <a:r>
              <a:rPr lang="en-US" dirty="0" smtClean="0"/>
              <a:t>hat </a:t>
            </a:r>
            <a:r>
              <a:rPr lang="en-US" dirty="0"/>
              <a:t>are they doing? What is their structure? What is their culture? What does their leadership look like and do</a:t>
            </a:r>
            <a:r>
              <a:rPr lang="en-US" dirty="0" smtClean="0"/>
              <a:t>?</a:t>
            </a:r>
          </a:p>
          <a:p>
            <a:r>
              <a:rPr lang="en-US" dirty="0" smtClean="0"/>
              <a:t>How do we bring these qualities to our groups? Is there a ladder of growth or set of success criteria?</a:t>
            </a:r>
          </a:p>
          <a:p>
            <a:r>
              <a:rPr lang="en-US" dirty="0" smtClean="0"/>
              <a:t>What are the top 2 things you would like to try to improve your groups’ abilities to engage and retain others?</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17</a:t>
            </a:fld>
            <a:endParaRPr lang="en-US" dirty="0"/>
          </a:p>
        </p:txBody>
      </p:sp>
    </p:spTree>
    <p:extLst>
      <p:ext uri="{BB962C8B-B14F-4D97-AF65-F5344CB8AC3E}">
        <p14:creationId xmlns:p14="http://schemas.microsoft.com/office/powerpoint/2010/main" val="3721507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 Grow, Network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402558"/>
              </p:ext>
            </p:extLst>
          </p:nvPr>
        </p:nvGraphicFramePr>
        <p:xfrm>
          <a:off x="762000" y="685800"/>
          <a:ext cx="7543800" cy="4302760"/>
        </p:xfrm>
        <a:graphic>
          <a:graphicData uri="http://schemas.openxmlformats.org/drawingml/2006/table">
            <a:tbl>
              <a:tblPr firstRow="1" bandRow="1">
                <a:tableStyleId>{5C22544A-7EE6-4342-B048-85BDC9FD1C3A}</a:tableStyleId>
              </a:tblPr>
              <a:tblGrid>
                <a:gridCol w="2514600"/>
                <a:gridCol w="2514600"/>
                <a:gridCol w="2514600"/>
              </a:tblGrid>
              <a:tr h="370840">
                <a:tc>
                  <a:txBody>
                    <a:bodyPr/>
                    <a:lstStyle/>
                    <a:p>
                      <a:r>
                        <a:rPr lang="en-US" dirty="0" smtClean="0"/>
                        <a:t>Sustaining the Group</a:t>
                      </a:r>
                      <a:endParaRPr lang="en-US" dirty="0"/>
                    </a:p>
                  </a:txBody>
                  <a:tcPr/>
                </a:tc>
                <a:tc>
                  <a:txBody>
                    <a:bodyPr/>
                    <a:lstStyle/>
                    <a:p>
                      <a:r>
                        <a:rPr lang="en-US" dirty="0" smtClean="0"/>
                        <a:t>Growing the Group</a:t>
                      </a:r>
                      <a:endParaRPr lang="en-US" dirty="0"/>
                    </a:p>
                  </a:txBody>
                  <a:tcPr/>
                </a:tc>
                <a:tc>
                  <a:txBody>
                    <a:bodyPr/>
                    <a:lstStyle/>
                    <a:p>
                      <a:r>
                        <a:rPr lang="en-US" dirty="0" smtClean="0"/>
                        <a:t>Growing the Network</a:t>
                      </a:r>
                      <a:endParaRPr lang="en-US" dirty="0"/>
                    </a:p>
                  </a:txBody>
                  <a:tcPr/>
                </a:tc>
              </a:tr>
              <a:tr h="370840">
                <a:tc>
                  <a:txBody>
                    <a:bodyPr/>
                    <a:lstStyle/>
                    <a:p>
                      <a:pPr marL="285750" indent="-285750">
                        <a:buFont typeface="Arial"/>
                        <a:buChar char="•"/>
                      </a:pPr>
                      <a:r>
                        <a:rPr lang="en-US" dirty="0" smtClean="0"/>
                        <a:t>Build</a:t>
                      </a:r>
                      <a:r>
                        <a:rPr lang="en-US" baseline="0" dirty="0" smtClean="0"/>
                        <a:t> a deliberate culture &amp; set of norms</a:t>
                      </a:r>
                    </a:p>
                    <a:p>
                      <a:pPr marL="285750" indent="-285750">
                        <a:buFont typeface="Arial"/>
                        <a:buChar char="•"/>
                      </a:pPr>
                      <a:r>
                        <a:rPr lang="en-US" baseline="0" dirty="0" smtClean="0"/>
                        <a:t>Everyone in action</a:t>
                      </a:r>
                    </a:p>
                    <a:p>
                      <a:pPr marL="285750" indent="-285750">
                        <a:buFont typeface="Arial"/>
                        <a:buChar char="•"/>
                      </a:pPr>
                      <a:r>
                        <a:rPr lang="en-US" baseline="0" dirty="0" smtClean="0"/>
                        <a:t>Everyone sees themselves in leadership</a:t>
                      </a:r>
                    </a:p>
                    <a:p>
                      <a:pPr marL="285750" indent="-285750">
                        <a:buFont typeface="Arial"/>
                        <a:buChar char="•"/>
                      </a:pPr>
                      <a:r>
                        <a:rPr lang="en-US" baseline="0" dirty="0" smtClean="0"/>
                        <a:t>Everyone feels responsible for success of group</a:t>
                      </a:r>
                      <a:endParaRPr lang="en-US" dirty="0"/>
                    </a:p>
                  </a:txBody>
                  <a:tcPr/>
                </a:tc>
                <a:tc>
                  <a:txBody>
                    <a:bodyPr/>
                    <a:lstStyle/>
                    <a:p>
                      <a:pPr marL="285750" indent="-285750">
                        <a:buFont typeface="Arial"/>
                        <a:buChar char="•"/>
                      </a:pPr>
                      <a:r>
                        <a:rPr lang="en-US" dirty="0" smtClean="0"/>
                        <a:t>Possess powerful public narrative:</a:t>
                      </a:r>
                      <a:r>
                        <a:rPr lang="en-US" baseline="0" dirty="0" smtClean="0"/>
                        <a:t> </a:t>
                      </a:r>
                      <a:r>
                        <a:rPr lang="en-US" dirty="0" smtClean="0"/>
                        <a:t>”why I do this”</a:t>
                      </a:r>
                    </a:p>
                    <a:p>
                      <a:pPr marL="285750" indent="-285750">
                        <a:buFont typeface="Arial"/>
                        <a:buChar char="•"/>
                      </a:pPr>
                      <a:r>
                        <a:rPr lang="en-US" dirty="0" smtClean="0"/>
                        <a:t>Outreach skills-finding</a:t>
                      </a:r>
                      <a:r>
                        <a:rPr lang="en-US" baseline="0" dirty="0" smtClean="0"/>
                        <a:t> people, organizing “experiences”</a:t>
                      </a:r>
                      <a:endParaRPr lang="en-US" dirty="0" smtClean="0"/>
                    </a:p>
                    <a:p>
                      <a:pPr marL="285750" indent="-285750">
                        <a:buFont typeface="Arial"/>
                        <a:buChar char="•"/>
                      </a:pPr>
                      <a:r>
                        <a:rPr lang="en-US" dirty="0" smtClean="0"/>
                        <a:t>Ability to make “hard asks” of people-extend them an opportunity</a:t>
                      </a:r>
                    </a:p>
                    <a:p>
                      <a:pPr marL="285750" indent="-285750">
                        <a:buFont typeface="Arial"/>
                        <a:buChar char="•"/>
                      </a:pPr>
                      <a:r>
                        <a:rPr lang="en-US" dirty="0" smtClean="0"/>
                        <a:t>Understand</a:t>
                      </a:r>
                      <a:r>
                        <a:rPr lang="en-US" baseline="0" dirty="0" smtClean="0"/>
                        <a:t> &amp;</a:t>
                      </a:r>
                      <a:r>
                        <a:rPr lang="en-US" dirty="0" smtClean="0"/>
                        <a:t> use the ladder of engagement</a:t>
                      </a:r>
                    </a:p>
                    <a:p>
                      <a:pPr marL="285750" indent="-285750">
                        <a:buFont typeface="Arial"/>
                        <a:buChar char="•"/>
                      </a:pPr>
                      <a:endParaRPr lang="en-US" dirty="0"/>
                    </a:p>
                  </a:txBody>
                  <a:tcPr/>
                </a:tc>
                <a:tc>
                  <a:txBody>
                    <a:bodyPr/>
                    <a:lstStyle/>
                    <a:p>
                      <a:pPr marL="285750" indent="-285750">
                        <a:buFont typeface="Arial"/>
                        <a:buChar char="•"/>
                      </a:pPr>
                      <a:r>
                        <a:rPr lang="en-US" dirty="0" smtClean="0"/>
                        <a:t>Ability</a:t>
                      </a:r>
                      <a:r>
                        <a:rPr lang="en-US" baseline="0" dirty="0" smtClean="0"/>
                        <a:t> to develop and manage an action network</a:t>
                      </a:r>
                    </a:p>
                    <a:p>
                      <a:pPr marL="285750" indent="-285750">
                        <a:buFont typeface="Arial"/>
                        <a:buChar char="•"/>
                      </a:pPr>
                      <a:r>
                        <a:rPr lang="en-US" baseline="0" dirty="0" smtClean="0"/>
                        <a:t>Ability to reach out to and develop relationships with grasstops</a:t>
                      </a:r>
                    </a:p>
                    <a:p>
                      <a:pPr marL="285750" indent="-285750">
                        <a:buFont typeface="Arial"/>
                        <a:buChar char="•"/>
                      </a:pPr>
                      <a:r>
                        <a:rPr lang="en-US" baseline="0" dirty="0" smtClean="0"/>
                        <a:t>Ability to partner with other organizations</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935EF28A-FDB1-0F4D-82CF-797623D2E3B0}" type="slidenum">
              <a:rPr lang="en-US" smtClean="0"/>
              <a:pPr/>
              <a:t>18</a:t>
            </a:fld>
            <a:endParaRPr lang="en-US" dirty="0"/>
          </a:p>
        </p:txBody>
      </p:sp>
    </p:spTree>
    <p:extLst>
      <p:ext uri="{BB962C8B-B14F-4D97-AF65-F5344CB8AC3E}">
        <p14:creationId xmlns:p14="http://schemas.microsoft.com/office/powerpoint/2010/main" val="36599284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Commitments</a:t>
            </a:r>
            <a:endParaRPr lang="en-US" dirty="0"/>
          </a:p>
        </p:txBody>
      </p:sp>
      <p:sp>
        <p:nvSpPr>
          <p:cNvPr id="3" name="Content Placeholder 2"/>
          <p:cNvSpPr>
            <a:spLocks noGrp="1"/>
          </p:cNvSpPr>
          <p:nvPr>
            <p:ph idx="1"/>
          </p:nvPr>
        </p:nvSpPr>
        <p:spPr/>
        <p:txBody>
          <a:bodyPr/>
          <a:lstStyle/>
          <a:p>
            <a:r>
              <a:rPr lang="en-US" dirty="0" smtClean="0"/>
              <a:t>What do we commit to doing in 2015 to better engage individuals? </a:t>
            </a:r>
          </a:p>
          <a:p>
            <a:r>
              <a:rPr lang="en-US" dirty="0" smtClean="0"/>
              <a:t>What do we commit to doing in 2015 </a:t>
            </a:r>
            <a:r>
              <a:rPr lang="en-US" dirty="0"/>
              <a:t>t</a:t>
            </a:r>
            <a:r>
              <a:rPr lang="en-US" dirty="0" smtClean="0"/>
              <a:t>o create groups able to engage others?</a:t>
            </a:r>
          </a:p>
          <a:p>
            <a:r>
              <a:rPr lang="en-US" dirty="0" smtClean="0"/>
              <a:t>How can we follow up on this?</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19</a:t>
            </a:fld>
            <a:endParaRPr lang="en-US" dirty="0"/>
          </a:p>
        </p:txBody>
      </p:sp>
    </p:spTree>
    <p:extLst>
      <p:ext uri="{BB962C8B-B14F-4D97-AF65-F5344CB8AC3E}">
        <p14:creationId xmlns:p14="http://schemas.microsoft.com/office/powerpoint/2010/main" val="1773528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There is a huge chasm between where most people start in our democracy and being a powerful advocate.</a:t>
            </a:r>
          </a:p>
          <a:p>
            <a:r>
              <a:rPr lang="en-US" dirty="0" smtClean="0"/>
              <a:t>The steps along that path to bridging the chasm and means of supporting new advocates are not always clear.</a:t>
            </a:r>
          </a:p>
          <a:p>
            <a:r>
              <a:rPr lang="en-US" dirty="0" smtClean="0"/>
              <a:t>We need the knowledge and skills to build powerful groups</a:t>
            </a:r>
            <a:r>
              <a:rPr lang="en-US" dirty="0"/>
              <a:t> </a:t>
            </a:r>
            <a:r>
              <a:rPr lang="en-US" dirty="0" smtClean="0"/>
              <a:t>because issues alone won’t carry engagement.</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2</a:t>
            </a:fld>
            <a:endParaRPr lang="en-US" dirty="0"/>
          </a:p>
        </p:txBody>
      </p:sp>
    </p:spTree>
    <p:extLst>
      <p:ext uri="{BB962C8B-B14F-4D97-AF65-F5344CB8AC3E}">
        <p14:creationId xmlns:p14="http://schemas.microsoft.com/office/powerpoint/2010/main" val="337165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Goals</a:t>
            </a:r>
            <a:r>
              <a:rPr lang="en-US" smtClean="0"/>
              <a:t>: Joanne</a:t>
            </a:r>
            <a:endParaRPr lang="en-US" dirty="0"/>
          </a:p>
        </p:txBody>
      </p:sp>
      <p:sp>
        <p:nvSpPr>
          <p:cNvPr id="3" name="Content Placeholder 2"/>
          <p:cNvSpPr>
            <a:spLocks noGrp="1"/>
          </p:cNvSpPr>
          <p:nvPr>
            <p:ph idx="1"/>
          </p:nvPr>
        </p:nvSpPr>
        <p:spPr/>
        <p:txBody>
          <a:bodyPr/>
          <a:lstStyle/>
          <a:p>
            <a:r>
              <a:rPr lang="en-US" dirty="0" smtClean="0"/>
              <a:t>Meet with every Rep. we cover</a:t>
            </a:r>
          </a:p>
          <a:p>
            <a:r>
              <a:rPr lang="en-US" dirty="0" smtClean="0"/>
              <a:t>Lots of senators (no specific target)</a:t>
            </a:r>
          </a:p>
          <a:p>
            <a:r>
              <a:rPr lang="en-US" dirty="0" smtClean="0"/>
              <a:t>Every group generates </a:t>
            </a:r>
            <a:r>
              <a:rPr lang="en-US" dirty="0" err="1" smtClean="0"/>
              <a:t>oped</a:t>
            </a:r>
            <a:r>
              <a:rPr lang="en-US" dirty="0" smtClean="0"/>
              <a:t> or editorial</a:t>
            </a:r>
          </a:p>
          <a:p>
            <a:r>
              <a:rPr lang="en-US" dirty="0" smtClean="0"/>
              <a:t>Every group works toward getting a member of Congress to take a champion/leadership action</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20</a:t>
            </a:fld>
            <a:endParaRPr lang="en-US" dirty="0"/>
          </a:p>
        </p:txBody>
      </p:sp>
    </p:spTree>
    <p:extLst>
      <p:ext uri="{BB962C8B-B14F-4D97-AF65-F5344CB8AC3E}">
        <p14:creationId xmlns:p14="http://schemas.microsoft.com/office/powerpoint/2010/main" val="398563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471488" y="4557713"/>
            <a:ext cx="976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algn="ctr" defTabSz="954088" eaLnBrk="0" hangingPunct="0">
              <a:spcBef>
                <a:spcPct val="50000"/>
              </a:spcBef>
            </a:pPr>
            <a:r>
              <a:rPr lang="en-US" sz="1200" b="1">
                <a:solidFill>
                  <a:srgbClr val="0000FF"/>
                </a:solidFill>
                <a:latin typeface="Humnst777 BT" charset="0"/>
              </a:rPr>
              <a:t>GL Choice</a:t>
            </a:r>
          </a:p>
        </p:txBody>
      </p:sp>
      <p:sp>
        <p:nvSpPr>
          <p:cNvPr id="14338" name="Rectangle 4"/>
          <p:cNvSpPr>
            <a:spLocks noChangeArrowheads="1"/>
          </p:cNvSpPr>
          <p:nvPr/>
        </p:nvSpPr>
        <p:spPr bwMode="auto">
          <a:xfrm>
            <a:off x="2498725" y="3192463"/>
            <a:ext cx="114141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defTabSz="954088" eaLnBrk="0" hangingPunct="0">
              <a:spcBef>
                <a:spcPct val="50000"/>
              </a:spcBef>
            </a:pPr>
            <a:r>
              <a:rPr lang="en-US" sz="1100" b="1">
                <a:solidFill>
                  <a:srgbClr val="0000FF"/>
                </a:solidFill>
                <a:latin typeface="Humnst777 BT" charset="0"/>
              </a:rPr>
              <a:t>Acclimation   &amp; Basic Training </a:t>
            </a:r>
          </a:p>
        </p:txBody>
      </p:sp>
      <p:sp>
        <p:nvSpPr>
          <p:cNvPr id="14339" name="Rectangle 5"/>
          <p:cNvSpPr>
            <a:spLocks noChangeArrowheads="1"/>
          </p:cNvSpPr>
          <p:nvPr/>
        </p:nvSpPr>
        <p:spPr bwMode="auto">
          <a:xfrm>
            <a:off x="3581400" y="2794000"/>
            <a:ext cx="1041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defTabSz="954088" eaLnBrk="0" hangingPunct="0">
              <a:spcBef>
                <a:spcPct val="50000"/>
              </a:spcBef>
            </a:pPr>
            <a:r>
              <a:rPr lang="en-US" sz="1100" b="1">
                <a:solidFill>
                  <a:srgbClr val="0000FF"/>
                </a:solidFill>
                <a:latin typeface="Humnst777 BT" charset="0"/>
              </a:rPr>
              <a:t>Entry / basic  skills</a:t>
            </a:r>
          </a:p>
        </p:txBody>
      </p:sp>
      <p:sp>
        <p:nvSpPr>
          <p:cNvPr id="14340" name="Rectangle 6"/>
          <p:cNvSpPr>
            <a:spLocks noChangeArrowheads="1"/>
          </p:cNvSpPr>
          <p:nvPr/>
        </p:nvSpPr>
        <p:spPr bwMode="auto">
          <a:xfrm>
            <a:off x="4619625" y="2225675"/>
            <a:ext cx="109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defTabSz="954088" eaLnBrk="0" hangingPunct="0">
              <a:spcBef>
                <a:spcPct val="50000"/>
              </a:spcBef>
            </a:pPr>
            <a:r>
              <a:rPr lang="en-US" sz="1100" b="1">
                <a:solidFill>
                  <a:srgbClr val="0000FF"/>
                </a:solidFill>
                <a:latin typeface="Humnst777 BT" charset="0"/>
              </a:rPr>
              <a:t>Delegation P</a:t>
            </a:r>
            <a:r>
              <a:rPr lang="en-US" sz="1000" b="1">
                <a:solidFill>
                  <a:srgbClr val="0000FF"/>
                </a:solidFill>
                <a:latin typeface="Humnst777 BT" charset="0"/>
              </a:rPr>
              <a:t>lanning   Accountability</a:t>
            </a:r>
          </a:p>
        </p:txBody>
      </p:sp>
      <p:sp>
        <p:nvSpPr>
          <p:cNvPr id="14341" name="Rectangle 7"/>
          <p:cNvSpPr>
            <a:spLocks noChangeArrowheads="1"/>
          </p:cNvSpPr>
          <p:nvPr/>
        </p:nvSpPr>
        <p:spPr bwMode="auto">
          <a:xfrm>
            <a:off x="5657850" y="1503363"/>
            <a:ext cx="10668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defTabSz="954088" eaLnBrk="0" hangingPunct="0">
              <a:spcBef>
                <a:spcPct val="50000"/>
              </a:spcBef>
            </a:pPr>
            <a:endParaRPr lang="en-US" sz="1100" b="1">
              <a:solidFill>
                <a:srgbClr val="0000FF"/>
              </a:solidFill>
              <a:latin typeface="Humnst777 BT" charset="0"/>
            </a:endParaRPr>
          </a:p>
          <a:p>
            <a:pPr defTabSz="954088" eaLnBrk="0" hangingPunct="0">
              <a:spcBef>
                <a:spcPct val="50000"/>
              </a:spcBef>
            </a:pPr>
            <a:r>
              <a:rPr lang="en-US" sz="1100" b="1">
                <a:solidFill>
                  <a:srgbClr val="0000FF"/>
                </a:solidFill>
                <a:latin typeface="Humnst777 BT" charset="0"/>
              </a:rPr>
              <a:t>Sustain Group-Engagement</a:t>
            </a:r>
          </a:p>
        </p:txBody>
      </p:sp>
      <p:sp>
        <p:nvSpPr>
          <p:cNvPr id="14342" name="Rectangle 8"/>
          <p:cNvSpPr>
            <a:spLocks noChangeArrowheads="1"/>
          </p:cNvSpPr>
          <p:nvPr/>
        </p:nvSpPr>
        <p:spPr bwMode="auto">
          <a:xfrm>
            <a:off x="6781800" y="1143000"/>
            <a:ext cx="10429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defTabSz="954088" eaLnBrk="0" hangingPunct="0">
              <a:spcBef>
                <a:spcPct val="50000"/>
              </a:spcBef>
            </a:pPr>
            <a:endParaRPr lang="en-US" sz="1100" b="1">
              <a:solidFill>
                <a:srgbClr val="0000FF"/>
              </a:solidFill>
              <a:latin typeface="Humnst777 BT" charset="0"/>
            </a:endParaRPr>
          </a:p>
          <a:p>
            <a:pPr defTabSz="954088" eaLnBrk="0" hangingPunct="0">
              <a:spcBef>
                <a:spcPct val="50000"/>
              </a:spcBef>
            </a:pPr>
            <a:r>
              <a:rPr lang="en-US" sz="1100" b="1">
                <a:solidFill>
                  <a:srgbClr val="0000FF"/>
                </a:solidFill>
                <a:latin typeface="Humnst777 BT" charset="0"/>
              </a:rPr>
              <a:t>Growing Group</a:t>
            </a:r>
          </a:p>
        </p:txBody>
      </p:sp>
      <p:sp>
        <p:nvSpPr>
          <p:cNvPr id="40969" name="Rectangle 9"/>
          <p:cNvSpPr>
            <a:spLocks noChangeArrowheads="1"/>
          </p:cNvSpPr>
          <p:nvPr/>
        </p:nvSpPr>
        <p:spPr bwMode="auto">
          <a:xfrm>
            <a:off x="322263" y="4905375"/>
            <a:ext cx="990600" cy="947738"/>
          </a:xfrm>
          <a:prstGeom prst="rect">
            <a:avLst/>
          </a:prstGeom>
          <a:noFill/>
          <a:ln>
            <a:noFill/>
          </a:ln>
          <a:effectLst/>
          <a:extLst/>
        </p:spPr>
        <p:txBody>
          <a:bodyPr lIns="45720" tIns="46460" rIns="45720" bIns="46460">
            <a:spAutoFit/>
          </a:bodyPr>
          <a:lstStyle/>
          <a:p>
            <a:pPr marL="106363" indent="-106363" defTabSz="930275" fontAlgn="auto">
              <a:lnSpc>
                <a:spcPct val="120000"/>
              </a:lnSpc>
              <a:spcBef>
                <a:spcPct val="20000"/>
              </a:spcBef>
              <a:spcAft>
                <a:spcPts val="0"/>
              </a:spcAft>
              <a:buFontTx/>
              <a:buChar char="•"/>
              <a:defRPr/>
            </a:pPr>
            <a:r>
              <a:rPr lang="en-US" sz="900" dirty="0">
                <a:latin typeface="Humnst777 BT" charset="0"/>
                <a:ea typeface="+mn-ea"/>
                <a:cs typeface="+mn-cs"/>
              </a:rPr>
              <a:t>RC  confirms new GL choice, commitment, understanding</a:t>
            </a:r>
          </a:p>
          <a:p>
            <a:pPr defTabSz="930275" fontAlgn="auto">
              <a:lnSpc>
                <a:spcPct val="120000"/>
              </a:lnSpc>
              <a:spcBef>
                <a:spcPct val="20000"/>
              </a:spcBef>
              <a:spcAft>
                <a:spcPts val="0"/>
              </a:spcAft>
              <a:defRPr/>
            </a:pPr>
            <a:endParaRPr lang="en-US" sz="900" dirty="0">
              <a:latin typeface="Humnst777 BT" charset="0"/>
              <a:ea typeface="+mn-ea"/>
              <a:cs typeface="+mn-cs"/>
            </a:endParaRPr>
          </a:p>
        </p:txBody>
      </p:sp>
      <p:sp>
        <p:nvSpPr>
          <p:cNvPr id="14344" name="Rectangle 10"/>
          <p:cNvSpPr>
            <a:spLocks noChangeArrowheads="1"/>
          </p:cNvSpPr>
          <p:nvPr/>
        </p:nvSpPr>
        <p:spPr bwMode="auto">
          <a:xfrm>
            <a:off x="3657600" y="3429000"/>
            <a:ext cx="9906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460" rIns="45720" bIns="46460">
            <a:spAutoFit/>
          </a:bodyPr>
          <a:lstStyle/>
          <a:p>
            <a:pPr marL="106363" indent="-106363" defTabSz="930275">
              <a:lnSpc>
                <a:spcPct val="120000"/>
              </a:lnSpc>
              <a:spcBef>
                <a:spcPct val="20000"/>
              </a:spcBef>
              <a:buFontTx/>
              <a:buChar char="•"/>
            </a:pPr>
            <a:r>
              <a:rPr lang="en-US" sz="900">
                <a:latin typeface="Humnst777 BT" charset="0"/>
              </a:rPr>
              <a:t>GL takes on role and practices basic skills. </a:t>
            </a:r>
          </a:p>
          <a:p>
            <a:pPr marL="106363" indent="-106363" defTabSz="930275">
              <a:lnSpc>
                <a:spcPct val="120000"/>
              </a:lnSpc>
              <a:spcBef>
                <a:spcPct val="20000"/>
              </a:spcBef>
              <a:buFontTx/>
              <a:buChar char="•"/>
            </a:pPr>
            <a:r>
              <a:rPr lang="en-US" sz="900">
                <a:latin typeface="Humnst777 BT" charset="0"/>
              </a:rPr>
              <a:t>GL makes entry and builds positive effective routines and relationships</a:t>
            </a:r>
          </a:p>
          <a:p>
            <a:pPr marL="106363" indent="-106363" defTabSz="930275">
              <a:lnSpc>
                <a:spcPct val="120000"/>
              </a:lnSpc>
              <a:spcBef>
                <a:spcPct val="20000"/>
              </a:spcBef>
              <a:buFontTx/>
              <a:buChar char="•"/>
            </a:pPr>
            <a:r>
              <a:rPr lang="en-US" sz="900">
                <a:latin typeface="Humnst777 BT" charset="0"/>
              </a:rPr>
              <a:t>Practice</a:t>
            </a:r>
          </a:p>
        </p:txBody>
      </p:sp>
      <p:sp>
        <p:nvSpPr>
          <p:cNvPr id="14345" name="Rectangle 11"/>
          <p:cNvSpPr>
            <a:spLocks noChangeArrowheads="1"/>
          </p:cNvSpPr>
          <p:nvPr/>
        </p:nvSpPr>
        <p:spPr bwMode="auto">
          <a:xfrm>
            <a:off x="1374775" y="4402138"/>
            <a:ext cx="1219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460" rIns="45720" bIns="46460">
            <a:spAutoFit/>
          </a:bodyPr>
          <a:lstStyle/>
          <a:p>
            <a:pPr marL="106363" indent="-106363" defTabSz="930275">
              <a:lnSpc>
                <a:spcPct val="120000"/>
              </a:lnSpc>
              <a:spcBef>
                <a:spcPct val="20000"/>
              </a:spcBef>
              <a:buFontTx/>
              <a:buChar char="•"/>
            </a:pPr>
            <a:r>
              <a:rPr lang="en-US" sz="900">
                <a:latin typeface="Humnst777 BT" charset="0"/>
              </a:rPr>
              <a:t>RC orients GL to vision, role, accountability support, calls, process. Introduces buddy.</a:t>
            </a:r>
          </a:p>
        </p:txBody>
      </p:sp>
      <p:sp>
        <p:nvSpPr>
          <p:cNvPr id="14346" name="Rectangle 12"/>
          <p:cNvSpPr>
            <a:spLocks noChangeArrowheads="1"/>
          </p:cNvSpPr>
          <p:nvPr/>
        </p:nvSpPr>
        <p:spPr bwMode="auto">
          <a:xfrm>
            <a:off x="2514600" y="3962400"/>
            <a:ext cx="1066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460" rIns="45720" bIns="46460">
            <a:spAutoFit/>
          </a:bodyPr>
          <a:lstStyle/>
          <a:p>
            <a:pPr marL="106363" indent="-106363" defTabSz="930275">
              <a:lnSpc>
                <a:spcPct val="120000"/>
              </a:lnSpc>
              <a:spcBef>
                <a:spcPct val="20000"/>
              </a:spcBef>
              <a:buFontTx/>
              <a:buChar char="•"/>
            </a:pPr>
            <a:r>
              <a:rPr lang="en-US" sz="900">
                <a:latin typeface="Humnst777 BT" charset="0"/>
              </a:rPr>
              <a:t>GL and buddy prepare GL to make entry and to fulfill basic tasks of GL – such as leading weekly meeting.. </a:t>
            </a:r>
          </a:p>
        </p:txBody>
      </p:sp>
      <p:sp>
        <p:nvSpPr>
          <p:cNvPr id="14347" name="Rectangle 13"/>
          <p:cNvSpPr>
            <a:spLocks noChangeArrowheads="1"/>
          </p:cNvSpPr>
          <p:nvPr/>
        </p:nvSpPr>
        <p:spPr bwMode="auto">
          <a:xfrm>
            <a:off x="5715000" y="2438400"/>
            <a:ext cx="10668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460" rIns="45720" bIns="46460">
            <a:spAutoFit/>
          </a:bodyPr>
          <a:lstStyle/>
          <a:p>
            <a:pPr marL="106363" indent="-106363" defTabSz="930275">
              <a:lnSpc>
                <a:spcPct val="120000"/>
              </a:lnSpc>
              <a:spcBef>
                <a:spcPct val="20000"/>
              </a:spcBef>
              <a:buFontTx/>
              <a:buChar char="•"/>
            </a:pPr>
            <a:r>
              <a:rPr lang="en-US" sz="900">
                <a:latin typeface="Humnst777 BT" charset="0"/>
              </a:rPr>
              <a:t>RC connects with GL to emphasize importance of engaging and re-engaging volunteer activists</a:t>
            </a:r>
          </a:p>
          <a:p>
            <a:pPr marL="106363" indent="-106363" defTabSz="930275">
              <a:lnSpc>
                <a:spcPct val="120000"/>
              </a:lnSpc>
              <a:spcBef>
                <a:spcPct val="20000"/>
              </a:spcBef>
              <a:buFontTx/>
              <a:buChar char="•"/>
            </a:pPr>
            <a:r>
              <a:rPr lang="en-US" sz="900">
                <a:latin typeface="Humnst777 BT" charset="0"/>
              </a:rPr>
              <a:t>GL observes use of engagement tools, reviews materials and then applies</a:t>
            </a:r>
          </a:p>
          <a:p>
            <a:pPr marL="106363" indent="-106363" defTabSz="930275">
              <a:lnSpc>
                <a:spcPct val="120000"/>
              </a:lnSpc>
              <a:spcBef>
                <a:spcPct val="20000"/>
              </a:spcBef>
              <a:buFontTx/>
              <a:buChar char="•"/>
            </a:pPr>
            <a:endParaRPr lang="en-US" sz="900">
              <a:latin typeface="Humnst777 BT" charset="0"/>
            </a:endParaRPr>
          </a:p>
        </p:txBody>
      </p:sp>
      <p:sp>
        <p:nvSpPr>
          <p:cNvPr id="14348" name="Freeform 14"/>
          <p:cNvSpPr>
            <a:spLocks/>
          </p:cNvSpPr>
          <p:nvPr/>
        </p:nvSpPr>
        <p:spPr bwMode="auto">
          <a:xfrm>
            <a:off x="304800" y="1341438"/>
            <a:ext cx="8537575" cy="4002087"/>
          </a:xfrm>
          <a:custGeom>
            <a:avLst/>
            <a:gdLst>
              <a:gd name="T0" fmla="*/ 0 w 5761"/>
              <a:gd name="T1" fmla="*/ 2147483647 h 2689"/>
              <a:gd name="T2" fmla="*/ 0 w 5761"/>
              <a:gd name="T3" fmla="*/ 2147483647 h 2689"/>
              <a:gd name="T4" fmla="*/ 2147483647 w 5761"/>
              <a:gd name="T5" fmla="*/ 2147483647 h 2689"/>
              <a:gd name="T6" fmla="*/ 2147483647 w 5761"/>
              <a:gd name="T7" fmla="*/ 2147483647 h 2689"/>
              <a:gd name="T8" fmla="*/ 2147483647 w 5761"/>
              <a:gd name="T9" fmla="*/ 2147483647 h 2689"/>
              <a:gd name="T10" fmla="*/ 2147483647 w 5761"/>
              <a:gd name="T11" fmla="*/ 2147483647 h 2689"/>
              <a:gd name="T12" fmla="*/ 2147483647 w 5761"/>
              <a:gd name="T13" fmla="*/ 2147483647 h 2689"/>
              <a:gd name="T14" fmla="*/ 2147483647 w 5761"/>
              <a:gd name="T15" fmla="*/ 2147483647 h 2689"/>
              <a:gd name="T16" fmla="*/ 2147483647 w 5761"/>
              <a:gd name="T17" fmla="*/ 2147483647 h 2689"/>
              <a:gd name="T18" fmla="*/ 2147483647 w 5761"/>
              <a:gd name="T19" fmla="*/ 2147483647 h 2689"/>
              <a:gd name="T20" fmla="*/ 2147483647 w 5761"/>
              <a:gd name="T21" fmla="*/ 2147483647 h 2689"/>
              <a:gd name="T22" fmla="*/ 2147483647 w 5761"/>
              <a:gd name="T23" fmla="*/ 2147483647 h 2689"/>
              <a:gd name="T24" fmla="*/ 2147483647 w 5761"/>
              <a:gd name="T25" fmla="*/ 2147483647 h 2689"/>
              <a:gd name="T26" fmla="*/ 2147483647 w 5761"/>
              <a:gd name="T27" fmla="*/ 2147483647 h 2689"/>
              <a:gd name="T28" fmla="*/ 2147483647 w 5761"/>
              <a:gd name="T29" fmla="*/ 2147483647 h 2689"/>
              <a:gd name="T30" fmla="*/ 2147483647 w 5761"/>
              <a:gd name="T31" fmla="*/ 0 h 2689"/>
              <a:gd name="T32" fmla="*/ 2147483647 w 5761"/>
              <a:gd name="T33" fmla="*/ 0 h 26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61"/>
              <a:gd name="T52" fmla="*/ 0 h 2689"/>
              <a:gd name="T53" fmla="*/ 5761 w 5761"/>
              <a:gd name="T54" fmla="*/ 2689 h 26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61" h="2689">
                <a:moveTo>
                  <a:pt x="0" y="2688"/>
                </a:moveTo>
                <a:lnTo>
                  <a:pt x="0" y="2352"/>
                </a:lnTo>
                <a:lnTo>
                  <a:pt x="720" y="2352"/>
                </a:lnTo>
                <a:lnTo>
                  <a:pt x="720" y="2016"/>
                </a:lnTo>
                <a:lnTo>
                  <a:pt x="1440" y="2016"/>
                </a:lnTo>
                <a:lnTo>
                  <a:pt x="1440" y="1680"/>
                </a:lnTo>
                <a:lnTo>
                  <a:pt x="2160" y="1680"/>
                </a:lnTo>
                <a:lnTo>
                  <a:pt x="2160" y="1344"/>
                </a:lnTo>
                <a:lnTo>
                  <a:pt x="2880" y="1344"/>
                </a:lnTo>
                <a:lnTo>
                  <a:pt x="2880" y="1008"/>
                </a:lnTo>
                <a:lnTo>
                  <a:pt x="3600" y="1008"/>
                </a:lnTo>
                <a:lnTo>
                  <a:pt x="3600" y="672"/>
                </a:lnTo>
                <a:lnTo>
                  <a:pt x="4320" y="672"/>
                </a:lnTo>
                <a:lnTo>
                  <a:pt x="4320" y="336"/>
                </a:lnTo>
                <a:lnTo>
                  <a:pt x="5040" y="336"/>
                </a:lnTo>
                <a:lnTo>
                  <a:pt x="5040" y="0"/>
                </a:lnTo>
                <a:lnTo>
                  <a:pt x="576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Rectangle 15"/>
          <p:cNvSpPr>
            <a:spLocks noChangeArrowheads="1"/>
          </p:cNvSpPr>
          <p:nvPr/>
        </p:nvSpPr>
        <p:spPr bwMode="auto">
          <a:xfrm>
            <a:off x="7924800" y="657225"/>
            <a:ext cx="11112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defTabSz="954088" eaLnBrk="0" hangingPunct="0">
              <a:spcBef>
                <a:spcPct val="50000"/>
              </a:spcBef>
            </a:pPr>
            <a:endParaRPr lang="en-US" sz="1100" b="1">
              <a:solidFill>
                <a:srgbClr val="0000FF"/>
              </a:solidFill>
              <a:latin typeface="Humnst777 BT" charset="0"/>
            </a:endParaRPr>
          </a:p>
          <a:p>
            <a:pPr defTabSz="954088" eaLnBrk="0" hangingPunct="0">
              <a:spcBef>
                <a:spcPct val="50000"/>
              </a:spcBef>
            </a:pPr>
            <a:r>
              <a:rPr lang="en-US" sz="1100" b="1">
                <a:solidFill>
                  <a:srgbClr val="0000FF"/>
                </a:solidFill>
                <a:latin typeface="Humnst777 BT" charset="0"/>
              </a:rPr>
              <a:t>Grow Network</a:t>
            </a:r>
            <a:endParaRPr lang="en-US" sz="1100" b="1">
              <a:latin typeface="Humnst777 BT" charset="0"/>
            </a:endParaRPr>
          </a:p>
        </p:txBody>
      </p:sp>
      <p:sp>
        <p:nvSpPr>
          <p:cNvPr id="14350" name="Rectangle 16"/>
          <p:cNvSpPr>
            <a:spLocks noChangeArrowheads="1"/>
          </p:cNvSpPr>
          <p:nvPr/>
        </p:nvSpPr>
        <p:spPr bwMode="auto">
          <a:xfrm>
            <a:off x="7824788" y="1366838"/>
            <a:ext cx="9937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460" rIns="45720" bIns="46460">
            <a:spAutoFit/>
          </a:bodyPr>
          <a:lstStyle/>
          <a:p>
            <a:pPr marL="106363" indent="-106363" defTabSz="930275">
              <a:lnSpc>
                <a:spcPct val="120000"/>
              </a:lnSpc>
              <a:spcBef>
                <a:spcPct val="20000"/>
              </a:spcBef>
              <a:buFontTx/>
              <a:buChar char="•"/>
            </a:pPr>
            <a:r>
              <a:rPr lang="en-US" sz="900">
                <a:latin typeface="Humnst777 BT" charset="0"/>
              </a:rPr>
              <a:t>GL connects group work to larger grassroots efforts and overall RESULTS work</a:t>
            </a:r>
          </a:p>
          <a:p>
            <a:pPr marL="106363" indent="-106363" defTabSz="930275">
              <a:lnSpc>
                <a:spcPct val="120000"/>
              </a:lnSpc>
              <a:spcBef>
                <a:spcPct val="20000"/>
              </a:spcBef>
              <a:buFontTx/>
              <a:buChar char="•"/>
            </a:pPr>
            <a:r>
              <a:rPr lang="en-US" sz="900">
                <a:latin typeface="Humnst777 BT" charset="0"/>
              </a:rPr>
              <a:t>Learns to </a:t>
            </a:r>
            <a:r>
              <a:rPr lang="ja-JP" altLang="en-US" sz="900">
                <a:latin typeface="Humnst777 BT" charset="0"/>
              </a:rPr>
              <a:t>‘</a:t>
            </a:r>
            <a:r>
              <a:rPr lang="en-US" altLang="ja-JP" sz="900">
                <a:latin typeface="Humnst777 BT" charset="0"/>
              </a:rPr>
              <a:t>connect dots</a:t>
            </a:r>
            <a:r>
              <a:rPr lang="ja-JP" altLang="en-US" sz="900">
                <a:latin typeface="Humnst777 BT" charset="0"/>
              </a:rPr>
              <a:t>’</a:t>
            </a:r>
            <a:r>
              <a:rPr lang="en-US" altLang="ja-JP" sz="900">
                <a:latin typeface="Humnst777 BT" charset="0"/>
              </a:rPr>
              <a:t> for group to demonstrate impact and importance</a:t>
            </a:r>
          </a:p>
          <a:p>
            <a:pPr marL="106363" indent="-106363" defTabSz="930275">
              <a:lnSpc>
                <a:spcPct val="120000"/>
              </a:lnSpc>
              <a:spcBef>
                <a:spcPct val="20000"/>
              </a:spcBef>
              <a:buFontTx/>
              <a:buChar char="•"/>
            </a:pPr>
            <a:r>
              <a:rPr lang="en-US" sz="900">
                <a:latin typeface="Humnst777 BT" charset="0"/>
              </a:rPr>
              <a:t>GL leads group to think /act strategically to influence</a:t>
            </a:r>
          </a:p>
          <a:p>
            <a:pPr marL="106363" indent="-106363" defTabSz="930275">
              <a:lnSpc>
                <a:spcPct val="120000"/>
              </a:lnSpc>
              <a:spcBef>
                <a:spcPct val="20000"/>
              </a:spcBef>
              <a:buFontTx/>
              <a:buChar char="•"/>
            </a:pPr>
            <a:r>
              <a:rPr lang="en-US" sz="900">
                <a:latin typeface="Humnst777 BT" charset="0"/>
              </a:rPr>
              <a:t>Trimtab strategies</a:t>
            </a:r>
          </a:p>
        </p:txBody>
      </p:sp>
      <p:sp>
        <p:nvSpPr>
          <p:cNvPr id="14351" name="Rectangle 17"/>
          <p:cNvSpPr>
            <a:spLocks noChangeArrowheads="1"/>
          </p:cNvSpPr>
          <p:nvPr/>
        </p:nvSpPr>
        <p:spPr bwMode="auto">
          <a:xfrm>
            <a:off x="4648200" y="2936875"/>
            <a:ext cx="10668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460" rIns="45720" bIns="46460">
            <a:spAutoFit/>
          </a:bodyPr>
          <a:lstStyle/>
          <a:p>
            <a:pPr marL="106363" indent="-106363" defTabSz="930275">
              <a:lnSpc>
                <a:spcPct val="120000"/>
              </a:lnSpc>
              <a:spcBef>
                <a:spcPct val="20000"/>
              </a:spcBef>
              <a:buFontTx/>
              <a:buChar char="•"/>
            </a:pPr>
            <a:r>
              <a:rPr lang="en-US" sz="900">
                <a:latin typeface="Humnst777 BT" charset="0"/>
              </a:rPr>
              <a:t>Buddy coaches GL re planning, delegation- division of labor</a:t>
            </a:r>
          </a:p>
          <a:p>
            <a:pPr marL="106363" indent="-106363" defTabSz="930275">
              <a:lnSpc>
                <a:spcPct val="120000"/>
              </a:lnSpc>
              <a:spcBef>
                <a:spcPct val="20000"/>
              </a:spcBef>
              <a:buFontTx/>
              <a:buChar char="•"/>
            </a:pPr>
            <a:r>
              <a:rPr lang="en-US" sz="900">
                <a:latin typeface="Humnst777 BT" charset="0"/>
              </a:rPr>
              <a:t>GL builds skill in securing accountability and commitment</a:t>
            </a:r>
          </a:p>
          <a:p>
            <a:pPr marL="106363" indent="-106363" defTabSz="930275">
              <a:lnSpc>
                <a:spcPct val="120000"/>
              </a:lnSpc>
              <a:spcBef>
                <a:spcPct val="20000"/>
              </a:spcBef>
              <a:buFontTx/>
              <a:buChar char="•"/>
            </a:pPr>
            <a:r>
              <a:rPr lang="en-US" sz="900">
                <a:latin typeface="Humnst777 BT" charset="0"/>
              </a:rPr>
              <a:t>GL/activist group plans and delivers on plan </a:t>
            </a:r>
          </a:p>
        </p:txBody>
      </p:sp>
      <p:sp>
        <p:nvSpPr>
          <p:cNvPr id="14352" name="Line 18"/>
          <p:cNvSpPr>
            <a:spLocks noChangeShapeType="1"/>
          </p:cNvSpPr>
          <p:nvPr/>
        </p:nvSpPr>
        <p:spPr bwMode="auto">
          <a:xfrm flipV="1">
            <a:off x="304800" y="5715000"/>
            <a:ext cx="8529638" cy="571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4353" name="Line 19"/>
          <p:cNvSpPr>
            <a:spLocks noChangeShapeType="1"/>
          </p:cNvSpPr>
          <p:nvPr/>
        </p:nvSpPr>
        <p:spPr bwMode="auto">
          <a:xfrm>
            <a:off x="1447800" y="5638800"/>
            <a:ext cx="0" cy="2254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4354" name="Line 20"/>
          <p:cNvSpPr>
            <a:spLocks noChangeShapeType="1"/>
          </p:cNvSpPr>
          <p:nvPr/>
        </p:nvSpPr>
        <p:spPr bwMode="auto">
          <a:xfrm>
            <a:off x="4187825" y="5562600"/>
            <a:ext cx="0" cy="2254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4355" name="Line 21"/>
          <p:cNvSpPr>
            <a:spLocks noChangeShapeType="1"/>
          </p:cNvSpPr>
          <p:nvPr/>
        </p:nvSpPr>
        <p:spPr bwMode="auto">
          <a:xfrm>
            <a:off x="8839200" y="5562600"/>
            <a:ext cx="0" cy="2254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4356" name="Text Box 22"/>
          <p:cNvSpPr txBox="1">
            <a:spLocks noChangeArrowheads="1"/>
          </p:cNvSpPr>
          <p:nvPr/>
        </p:nvSpPr>
        <p:spPr bwMode="auto">
          <a:xfrm>
            <a:off x="1035050" y="5791200"/>
            <a:ext cx="801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922838" algn="l"/>
              </a:tabLst>
              <a:defRPr sz="2400">
                <a:solidFill>
                  <a:schemeClr val="tx1"/>
                </a:solidFill>
                <a:latin typeface="Arial" charset="0"/>
                <a:ea typeface="ＭＳ Ｐゴシック" charset="0"/>
                <a:cs typeface="ＭＳ Ｐゴシック" charset="0"/>
              </a:defRPr>
            </a:lvl1pPr>
            <a:lvl2pPr marL="742950" indent="-285750" eaLnBrk="0" hangingPunct="0">
              <a:tabLst>
                <a:tab pos="4922838" algn="l"/>
              </a:tabLst>
              <a:defRPr sz="2400">
                <a:solidFill>
                  <a:schemeClr val="tx1"/>
                </a:solidFill>
                <a:latin typeface="Arial" charset="0"/>
                <a:ea typeface="ＭＳ Ｐゴシック" charset="0"/>
              </a:defRPr>
            </a:lvl2pPr>
            <a:lvl3pPr marL="1143000" indent="-228600" eaLnBrk="0" hangingPunct="0">
              <a:tabLst>
                <a:tab pos="4922838" algn="l"/>
              </a:tabLst>
              <a:defRPr sz="2400">
                <a:solidFill>
                  <a:schemeClr val="tx1"/>
                </a:solidFill>
                <a:latin typeface="Arial" charset="0"/>
                <a:ea typeface="ＭＳ Ｐゴシック" charset="0"/>
              </a:defRPr>
            </a:lvl3pPr>
            <a:lvl4pPr marL="1600200" indent="-228600" eaLnBrk="0" hangingPunct="0">
              <a:tabLst>
                <a:tab pos="4922838" algn="l"/>
              </a:tabLst>
              <a:defRPr sz="2400">
                <a:solidFill>
                  <a:schemeClr val="tx1"/>
                </a:solidFill>
                <a:latin typeface="Arial" charset="0"/>
                <a:ea typeface="ＭＳ Ｐゴシック" charset="0"/>
              </a:defRPr>
            </a:lvl4pPr>
            <a:lvl5pPr marL="2057400" indent="-228600" eaLnBrk="0" hangingPunct="0">
              <a:tabLst>
                <a:tab pos="49228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9pPr>
          </a:lstStyle>
          <a:p>
            <a:pPr algn="ctr"/>
            <a:r>
              <a:rPr lang="en-US" sz="1400" b="1">
                <a:solidFill>
                  <a:srgbClr val="0000FF"/>
                </a:solidFill>
                <a:latin typeface="Humnst777 BT" charset="0"/>
              </a:rPr>
              <a:t>Week 1</a:t>
            </a:r>
          </a:p>
        </p:txBody>
      </p:sp>
      <p:sp>
        <p:nvSpPr>
          <p:cNvPr id="14357" name="Text Box 23"/>
          <p:cNvSpPr txBox="1">
            <a:spLocks noChangeArrowheads="1"/>
          </p:cNvSpPr>
          <p:nvPr/>
        </p:nvSpPr>
        <p:spPr bwMode="auto">
          <a:xfrm>
            <a:off x="6007100" y="548005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922838" algn="l"/>
              </a:tabLst>
              <a:defRPr sz="2400">
                <a:solidFill>
                  <a:schemeClr val="tx1"/>
                </a:solidFill>
                <a:latin typeface="Arial" charset="0"/>
                <a:ea typeface="ＭＳ Ｐゴシック" charset="0"/>
                <a:cs typeface="ＭＳ Ｐゴシック" charset="0"/>
              </a:defRPr>
            </a:lvl1pPr>
            <a:lvl2pPr marL="742950" indent="-285750" eaLnBrk="0" hangingPunct="0">
              <a:tabLst>
                <a:tab pos="4922838" algn="l"/>
              </a:tabLst>
              <a:defRPr sz="2400">
                <a:solidFill>
                  <a:schemeClr val="tx1"/>
                </a:solidFill>
                <a:latin typeface="Arial" charset="0"/>
                <a:ea typeface="ＭＳ Ｐゴシック" charset="0"/>
              </a:defRPr>
            </a:lvl2pPr>
            <a:lvl3pPr marL="1143000" indent="-228600" eaLnBrk="0" hangingPunct="0">
              <a:tabLst>
                <a:tab pos="4922838" algn="l"/>
              </a:tabLst>
              <a:defRPr sz="2400">
                <a:solidFill>
                  <a:schemeClr val="tx1"/>
                </a:solidFill>
                <a:latin typeface="Arial" charset="0"/>
                <a:ea typeface="ＭＳ Ｐゴシック" charset="0"/>
              </a:defRPr>
            </a:lvl3pPr>
            <a:lvl4pPr marL="1600200" indent="-228600" eaLnBrk="0" hangingPunct="0">
              <a:tabLst>
                <a:tab pos="4922838" algn="l"/>
              </a:tabLst>
              <a:defRPr sz="2400">
                <a:solidFill>
                  <a:schemeClr val="tx1"/>
                </a:solidFill>
                <a:latin typeface="Arial" charset="0"/>
                <a:ea typeface="ＭＳ Ｐゴシック" charset="0"/>
              </a:defRPr>
            </a:lvl4pPr>
            <a:lvl5pPr marL="2057400" indent="-228600" eaLnBrk="0" hangingPunct="0">
              <a:tabLst>
                <a:tab pos="49228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9pPr>
          </a:lstStyle>
          <a:p>
            <a:pPr algn="ctr"/>
            <a:endParaRPr lang="en-US" sz="1400" b="1">
              <a:latin typeface="Humnst777 BT" charset="0"/>
            </a:endParaRPr>
          </a:p>
        </p:txBody>
      </p:sp>
      <p:sp>
        <p:nvSpPr>
          <p:cNvPr id="14358" name="Text Box 24"/>
          <p:cNvSpPr txBox="1">
            <a:spLocks noChangeArrowheads="1"/>
          </p:cNvSpPr>
          <p:nvPr/>
        </p:nvSpPr>
        <p:spPr bwMode="auto">
          <a:xfrm>
            <a:off x="3687763" y="5791200"/>
            <a:ext cx="960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922838" algn="l"/>
              </a:tabLst>
              <a:defRPr sz="2400">
                <a:solidFill>
                  <a:schemeClr val="tx1"/>
                </a:solidFill>
                <a:latin typeface="Arial" charset="0"/>
                <a:ea typeface="ＭＳ Ｐゴシック" charset="0"/>
                <a:cs typeface="ＭＳ Ｐゴシック" charset="0"/>
              </a:defRPr>
            </a:lvl1pPr>
            <a:lvl2pPr marL="742950" indent="-285750" eaLnBrk="0" hangingPunct="0">
              <a:tabLst>
                <a:tab pos="4922838" algn="l"/>
              </a:tabLst>
              <a:defRPr sz="2400">
                <a:solidFill>
                  <a:schemeClr val="tx1"/>
                </a:solidFill>
                <a:latin typeface="Arial" charset="0"/>
                <a:ea typeface="ＭＳ Ｐゴシック" charset="0"/>
              </a:defRPr>
            </a:lvl2pPr>
            <a:lvl3pPr marL="1143000" indent="-228600" eaLnBrk="0" hangingPunct="0">
              <a:tabLst>
                <a:tab pos="4922838" algn="l"/>
              </a:tabLst>
              <a:defRPr sz="2400">
                <a:solidFill>
                  <a:schemeClr val="tx1"/>
                </a:solidFill>
                <a:latin typeface="Arial" charset="0"/>
                <a:ea typeface="ＭＳ Ｐゴシック" charset="0"/>
              </a:defRPr>
            </a:lvl3pPr>
            <a:lvl4pPr marL="1600200" indent="-228600" eaLnBrk="0" hangingPunct="0">
              <a:tabLst>
                <a:tab pos="4922838" algn="l"/>
              </a:tabLst>
              <a:defRPr sz="2400">
                <a:solidFill>
                  <a:schemeClr val="tx1"/>
                </a:solidFill>
                <a:latin typeface="Arial" charset="0"/>
                <a:ea typeface="ＭＳ Ｐゴシック" charset="0"/>
              </a:defRPr>
            </a:lvl4pPr>
            <a:lvl5pPr marL="2057400" indent="-228600" eaLnBrk="0" hangingPunct="0">
              <a:tabLst>
                <a:tab pos="49228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9pPr>
          </a:lstStyle>
          <a:p>
            <a:pPr algn="ctr"/>
            <a:r>
              <a:rPr lang="en-US" sz="1400" b="1">
                <a:solidFill>
                  <a:srgbClr val="0000FF"/>
                </a:solidFill>
                <a:latin typeface="Humnst777 BT" charset="0"/>
              </a:rPr>
              <a:t>Week 4-6</a:t>
            </a:r>
          </a:p>
        </p:txBody>
      </p:sp>
      <p:sp>
        <p:nvSpPr>
          <p:cNvPr id="14359" name="Rectangle 25"/>
          <p:cNvSpPr>
            <a:spLocks noChangeArrowheads="1"/>
          </p:cNvSpPr>
          <p:nvPr/>
        </p:nvSpPr>
        <p:spPr bwMode="auto">
          <a:xfrm>
            <a:off x="874713" y="2355850"/>
            <a:ext cx="17192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4360" name="Text Box 26"/>
          <p:cNvSpPr txBox="1">
            <a:spLocks noChangeArrowheads="1"/>
          </p:cNvSpPr>
          <p:nvPr/>
        </p:nvSpPr>
        <p:spPr bwMode="auto">
          <a:xfrm>
            <a:off x="7369175" y="5791200"/>
            <a:ext cx="174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922838" algn="l"/>
              </a:tabLst>
              <a:defRPr sz="2400">
                <a:solidFill>
                  <a:schemeClr val="tx1"/>
                </a:solidFill>
                <a:latin typeface="Arial" charset="0"/>
                <a:ea typeface="ＭＳ Ｐゴシック" charset="0"/>
                <a:cs typeface="ＭＳ Ｐゴシック" charset="0"/>
              </a:defRPr>
            </a:lvl1pPr>
            <a:lvl2pPr marL="742950" indent="-285750" eaLnBrk="0" hangingPunct="0">
              <a:tabLst>
                <a:tab pos="4922838" algn="l"/>
              </a:tabLst>
              <a:defRPr sz="2400">
                <a:solidFill>
                  <a:schemeClr val="tx1"/>
                </a:solidFill>
                <a:latin typeface="Arial" charset="0"/>
                <a:ea typeface="ＭＳ Ｐゴシック" charset="0"/>
              </a:defRPr>
            </a:lvl2pPr>
            <a:lvl3pPr marL="1143000" indent="-228600" eaLnBrk="0" hangingPunct="0">
              <a:tabLst>
                <a:tab pos="4922838" algn="l"/>
              </a:tabLst>
              <a:defRPr sz="2400">
                <a:solidFill>
                  <a:schemeClr val="tx1"/>
                </a:solidFill>
                <a:latin typeface="Arial" charset="0"/>
                <a:ea typeface="ＭＳ Ｐゴシック" charset="0"/>
              </a:defRPr>
            </a:lvl3pPr>
            <a:lvl4pPr marL="1600200" indent="-228600" eaLnBrk="0" hangingPunct="0">
              <a:tabLst>
                <a:tab pos="4922838" algn="l"/>
              </a:tabLst>
              <a:defRPr sz="2400">
                <a:solidFill>
                  <a:schemeClr val="tx1"/>
                </a:solidFill>
                <a:latin typeface="Arial" charset="0"/>
                <a:ea typeface="ＭＳ Ｐゴシック" charset="0"/>
              </a:defRPr>
            </a:lvl4pPr>
            <a:lvl5pPr marL="2057400" indent="-228600" eaLnBrk="0" hangingPunct="0">
              <a:tabLst>
                <a:tab pos="49228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9pPr>
          </a:lstStyle>
          <a:p>
            <a:pPr algn="ctr"/>
            <a:r>
              <a:rPr lang="en-US" sz="1400" b="1">
                <a:solidFill>
                  <a:srgbClr val="0000FF"/>
                </a:solidFill>
                <a:latin typeface="Humnst777 BT" charset="0"/>
              </a:rPr>
              <a:t>Month 4 &amp; beyond</a:t>
            </a:r>
          </a:p>
        </p:txBody>
      </p:sp>
      <p:sp>
        <p:nvSpPr>
          <p:cNvPr id="40987" name="Rectangle 27"/>
          <p:cNvSpPr>
            <a:spLocks noGrp="1" noChangeArrowheads="1"/>
          </p:cNvSpPr>
          <p:nvPr>
            <p:ph type="title"/>
          </p:nvPr>
        </p:nvSpPr>
        <p:spPr>
          <a:xfrm>
            <a:off x="657225" y="465138"/>
            <a:ext cx="7413625" cy="609600"/>
          </a:xfrm>
        </p:spPr>
        <p:txBody>
          <a:bodyPr>
            <a:normAutofit fontScale="90000"/>
          </a:bodyPr>
          <a:lstStyle/>
          <a:p>
            <a:pPr algn="l" eaLnBrk="1" hangingPunct="1">
              <a:defRPr/>
            </a:pPr>
            <a:r>
              <a:rPr lang="en-US" sz="1600" b="1" dirty="0">
                <a:solidFill>
                  <a:srgbClr val="0000FF"/>
                </a:solidFill>
                <a:latin typeface="Calibri" charset="0"/>
                <a:cs typeface="+mj-cs"/>
              </a:rPr>
              <a:t>RC Checklist: Group </a:t>
            </a:r>
            <a:r>
              <a:rPr lang="en-US" sz="1600" b="1" dirty="0" smtClean="0">
                <a:solidFill>
                  <a:srgbClr val="0000FF"/>
                </a:solidFill>
                <a:latin typeface="Calibri" charset="0"/>
                <a:cs typeface="+mj-cs"/>
              </a:rPr>
              <a:t>Leadership Development </a:t>
            </a:r>
            <a:r>
              <a:rPr lang="en-US" sz="1600" b="1" dirty="0">
                <a:solidFill>
                  <a:srgbClr val="0000FF"/>
                </a:solidFill>
                <a:latin typeface="Calibri" charset="0"/>
                <a:cs typeface="+mj-cs"/>
              </a:rPr>
              <a:t>Timeline </a:t>
            </a:r>
            <a:r>
              <a:rPr lang="en-US" sz="1600" dirty="0">
                <a:solidFill>
                  <a:srgbClr val="0000FF"/>
                </a:solidFill>
                <a:latin typeface="Calibri" charset="0"/>
                <a:cs typeface="+mj-cs"/>
              </a:rPr>
              <a:t/>
            </a:r>
            <a:br>
              <a:rPr lang="en-US" sz="1600" dirty="0">
                <a:solidFill>
                  <a:srgbClr val="0000FF"/>
                </a:solidFill>
                <a:latin typeface="Calibri" charset="0"/>
                <a:cs typeface="+mj-cs"/>
              </a:rPr>
            </a:br>
            <a:r>
              <a:rPr lang="en-US" sz="1100" b="1" dirty="0">
                <a:solidFill>
                  <a:srgbClr val="0000FF"/>
                </a:solidFill>
                <a:latin typeface="Calibri" charset="0"/>
                <a:cs typeface="+mj-cs"/>
              </a:rPr>
              <a:t>Goal:  to prepare GL volunteer to be successful, effective and confident</a:t>
            </a:r>
            <a:br>
              <a:rPr lang="en-US" sz="1100" b="1" dirty="0">
                <a:solidFill>
                  <a:srgbClr val="0000FF"/>
                </a:solidFill>
                <a:latin typeface="Calibri" charset="0"/>
                <a:cs typeface="+mj-cs"/>
              </a:rPr>
            </a:br>
            <a:r>
              <a:rPr lang="en-US" sz="1100" dirty="0">
                <a:solidFill>
                  <a:srgbClr val="0000FF"/>
                </a:solidFill>
                <a:latin typeface="Calibri" charset="0"/>
                <a:cs typeface="+mj-cs"/>
              </a:rPr>
              <a:t>Sequence to be adapted based on GL experience within group or as GL. </a:t>
            </a:r>
            <a:r>
              <a:rPr lang="en-US" sz="1600" dirty="0">
                <a:solidFill>
                  <a:srgbClr val="0000FF"/>
                </a:solidFill>
                <a:latin typeface="Calibri" charset="0"/>
                <a:cs typeface="+mj-cs"/>
              </a:rPr>
              <a:t/>
            </a:r>
            <a:br>
              <a:rPr lang="en-US" sz="1600" dirty="0">
                <a:solidFill>
                  <a:srgbClr val="0000FF"/>
                </a:solidFill>
                <a:latin typeface="Calibri" charset="0"/>
                <a:cs typeface="+mj-cs"/>
              </a:rPr>
            </a:br>
            <a:r>
              <a:rPr lang="en-US" sz="1600" dirty="0">
                <a:solidFill>
                  <a:srgbClr val="0000FF"/>
                </a:solidFill>
                <a:latin typeface="Calibri" charset="0"/>
                <a:cs typeface="+mj-cs"/>
              </a:rPr>
              <a:t/>
            </a:r>
            <a:br>
              <a:rPr lang="en-US" sz="1600" dirty="0">
                <a:solidFill>
                  <a:srgbClr val="0000FF"/>
                </a:solidFill>
                <a:latin typeface="Calibri" charset="0"/>
                <a:cs typeface="+mj-cs"/>
              </a:rPr>
            </a:br>
            <a:endParaRPr lang="en-US" sz="1600" dirty="0">
              <a:solidFill>
                <a:srgbClr val="0000FF"/>
              </a:solidFill>
              <a:latin typeface="Calibri" charset="0"/>
              <a:cs typeface="+mj-cs"/>
            </a:endParaRPr>
          </a:p>
        </p:txBody>
      </p:sp>
      <p:pic>
        <p:nvPicPr>
          <p:cNvPr id="14362" name="Picture 28"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Rectangle 30"/>
          <p:cNvSpPr>
            <a:spLocks noChangeArrowheads="1"/>
          </p:cNvSpPr>
          <p:nvPr/>
        </p:nvSpPr>
        <p:spPr bwMode="auto">
          <a:xfrm>
            <a:off x="6757988" y="1903413"/>
            <a:ext cx="10668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900">
                <a:latin typeface="Humnst777 BT" charset="0"/>
              </a:rPr>
              <a:t> GL reviews materials</a:t>
            </a:r>
          </a:p>
          <a:p>
            <a:pPr>
              <a:buFontTx/>
              <a:buChar char="•"/>
            </a:pPr>
            <a:r>
              <a:rPr lang="en-US" sz="900">
                <a:latin typeface="Humnst777 BT" charset="0"/>
              </a:rPr>
              <a:t>Buddy /RC work with GL</a:t>
            </a:r>
          </a:p>
          <a:p>
            <a:pPr>
              <a:buFontTx/>
              <a:buChar char="•"/>
            </a:pPr>
            <a:r>
              <a:rPr lang="en-US" sz="900">
                <a:latin typeface="Humnst777 BT" charset="0"/>
              </a:rPr>
              <a:t>GL attends RC Ongoing Training on Strategies for Growing the Group</a:t>
            </a:r>
          </a:p>
          <a:p>
            <a:pPr>
              <a:buFontTx/>
              <a:buChar char="•"/>
            </a:pPr>
            <a:r>
              <a:rPr lang="en-US" sz="900">
                <a:latin typeface="Humnst777 BT" charset="0"/>
              </a:rPr>
              <a:t>GL attends Intl conference</a:t>
            </a:r>
          </a:p>
          <a:p>
            <a:pPr>
              <a:buFontTx/>
              <a:buChar char="•"/>
            </a:pPr>
            <a:endParaRPr lang="en-US" sz="900">
              <a:latin typeface="Humnst777 BT" charset="0"/>
            </a:endParaRPr>
          </a:p>
          <a:p>
            <a:pPr>
              <a:buFontTx/>
              <a:buChar char="•"/>
            </a:pPr>
            <a:endParaRPr lang="en-US" sz="900">
              <a:latin typeface="Humnst777 BT" charset="0"/>
            </a:endParaRPr>
          </a:p>
          <a:p>
            <a:endParaRPr lang="en-US" sz="900">
              <a:latin typeface="Humnst777 BT" charset="0"/>
            </a:endParaRPr>
          </a:p>
          <a:p>
            <a:endParaRPr lang="en-US" sz="900">
              <a:latin typeface="Humnst777 BT" charset="0"/>
            </a:endParaRPr>
          </a:p>
        </p:txBody>
      </p:sp>
      <p:sp>
        <p:nvSpPr>
          <p:cNvPr id="14364" name="Rectangle 3"/>
          <p:cNvSpPr>
            <a:spLocks noChangeArrowheads="1"/>
          </p:cNvSpPr>
          <p:nvPr/>
        </p:nvSpPr>
        <p:spPr bwMode="auto">
          <a:xfrm>
            <a:off x="1495425" y="3876675"/>
            <a:ext cx="976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044" bIns="45044">
            <a:spAutoFit/>
          </a:bodyPr>
          <a:lstStyle/>
          <a:p>
            <a:pPr algn="ctr" defTabSz="954088" eaLnBrk="0" hangingPunct="0">
              <a:spcBef>
                <a:spcPct val="50000"/>
              </a:spcBef>
            </a:pPr>
            <a:r>
              <a:rPr lang="en-US" sz="1100" b="1">
                <a:solidFill>
                  <a:srgbClr val="0000FF"/>
                </a:solidFill>
                <a:latin typeface="Humnst777 BT" charset="0"/>
              </a:rPr>
              <a:t>RC Orients GL</a:t>
            </a:r>
          </a:p>
        </p:txBody>
      </p:sp>
      <p:sp>
        <p:nvSpPr>
          <p:cNvPr id="14365" name="Line 20"/>
          <p:cNvSpPr>
            <a:spLocks noChangeShapeType="1"/>
          </p:cNvSpPr>
          <p:nvPr/>
        </p:nvSpPr>
        <p:spPr bwMode="auto">
          <a:xfrm>
            <a:off x="6457950" y="5526088"/>
            <a:ext cx="0" cy="2254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4366" name="Text Box 24"/>
          <p:cNvSpPr txBox="1">
            <a:spLocks noChangeArrowheads="1"/>
          </p:cNvSpPr>
          <p:nvPr/>
        </p:nvSpPr>
        <p:spPr bwMode="auto">
          <a:xfrm>
            <a:off x="5988050" y="5791200"/>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922838" algn="l"/>
              </a:tabLst>
              <a:defRPr sz="2400">
                <a:solidFill>
                  <a:schemeClr val="tx1"/>
                </a:solidFill>
                <a:latin typeface="Arial" charset="0"/>
                <a:ea typeface="ＭＳ Ｐゴシック" charset="0"/>
                <a:cs typeface="ＭＳ Ｐゴシック" charset="0"/>
              </a:defRPr>
            </a:lvl1pPr>
            <a:lvl2pPr marL="742950" indent="-285750" eaLnBrk="0" hangingPunct="0">
              <a:tabLst>
                <a:tab pos="4922838" algn="l"/>
              </a:tabLst>
              <a:defRPr sz="2400">
                <a:solidFill>
                  <a:schemeClr val="tx1"/>
                </a:solidFill>
                <a:latin typeface="Arial" charset="0"/>
                <a:ea typeface="ＭＳ Ｐゴシック" charset="0"/>
              </a:defRPr>
            </a:lvl2pPr>
            <a:lvl3pPr marL="1143000" indent="-228600" eaLnBrk="0" hangingPunct="0">
              <a:tabLst>
                <a:tab pos="4922838" algn="l"/>
              </a:tabLst>
              <a:defRPr sz="2400">
                <a:solidFill>
                  <a:schemeClr val="tx1"/>
                </a:solidFill>
                <a:latin typeface="Arial" charset="0"/>
                <a:ea typeface="ＭＳ Ｐゴシック" charset="0"/>
              </a:defRPr>
            </a:lvl3pPr>
            <a:lvl4pPr marL="1600200" indent="-228600" eaLnBrk="0" hangingPunct="0">
              <a:tabLst>
                <a:tab pos="4922838" algn="l"/>
              </a:tabLst>
              <a:defRPr sz="2400">
                <a:solidFill>
                  <a:schemeClr val="tx1"/>
                </a:solidFill>
                <a:latin typeface="Arial" charset="0"/>
                <a:ea typeface="ＭＳ Ｐゴシック" charset="0"/>
              </a:defRPr>
            </a:lvl4pPr>
            <a:lvl5pPr marL="2057400" indent="-228600" eaLnBrk="0" hangingPunct="0">
              <a:tabLst>
                <a:tab pos="49228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922838" algn="l"/>
              </a:tabLst>
              <a:defRPr sz="2400">
                <a:solidFill>
                  <a:schemeClr val="tx1"/>
                </a:solidFill>
                <a:latin typeface="Arial" charset="0"/>
                <a:ea typeface="ＭＳ Ｐゴシック" charset="0"/>
              </a:defRPr>
            </a:lvl9pPr>
          </a:lstStyle>
          <a:p>
            <a:pPr algn="ctr"/>
            <a:r>
              <a:rPr lang="en-US" sz="1400" b="1">
                <a:solidFill>
                  <a:srgbClr val="0000FF"/>
                </a:solidFill>
                <a:latin typeface="Humnst777 BT" charset="0"/>
              </a:rPr>
              <a:t>Month 3</a:t>
            </a:r>
          </a:p>
        </p:txBody>
      </p:sp>
      <p:sp>
        <p:nvSpPr>
          <p:cNvPr id="14367" name="TextBox 9"/>
          <p:cNvSpPr txBox="1">
            <a:spLocks noChangeArrowheads="1"/>
          </p:cNvSpPr>
          <p:nvPr/>
        </p:nvSpPr>
        <p:spPr bwMode="auto">
          <a:xfrm>
            <a:off x="4648200" y="4868863"/>
            <a:ext cx="4305300" cy="276225"/>
          </a:xfrm>
          <a:prstGeom prst="rect">
            <a:avLst/>
          </a:prstGeom>
          <a:solidFill>
            <a:srgbClr val="F4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Monthly RC touch base- recognition and accountability </a:t>
            </a:r>
          </a:p>
        </p:txBody>
      </p:sp>
      <p:sp>
        <p:nvSpPr>
          <p:cNvPr id="14368" name="TextBox 10"/>
          <p:cNvSpPr txBox="1">
            <a:spLocks noChangeArrowheads="1"/>
          </p:cNvSpPr>
          <p:nvPr/>
        </p:nvSpPr>
        <p:spPr bwMode="auto">
          <a:xfrm>
            <a:off x="4648200" y="5203825"/>
            <a:ext cx="4305300" cy="276225"/>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Ongoing cycle of RC training</a:t>
            </a:r>
          </a:p>
        </p:txBody>
      </p:sp>
      <p:sp>
        <p:nvSpPr>
          <p:cNvPr id="14369" name="TextBox 1"/>
          <p:cNvSpPr txBox="1">
            <a:spLocks noChangeArrowheads="1"/>
          </p:cNvSpPr>
          <p:nvPr/>
        </p:nvSpPr>
        <p:spPr bwMode="auto">
          <a:xfrm>
            <a:off x="5988050" y="1143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latin typeface="Calibri" charset="0"/>
            </a:endParaRPr>
          </a:p>
        </p:txBody>
      </p:sp>
      <p:sp>
        <p:nvSpPr>
          <p:cNvPr id="3" name="TextBox 2"/>
          <p:cNvSpPr txBox="1"/>
          <p:nvPr/>
        </p:nvSpPr>
        <p:spPr>
          <a:xfrm>
            <a:off x="5680075" y="465138"/>
            <a:ext cx="3378200" cy="4092575"/>
          </a:xfrm>
          <a:prstGeom prst="rect">
            <a:avLst/>
          </a:prstGeom>
          <a:solidFill>
            <a:schemeClr val="accent1">
              <a:lumMod val="20000"/>
              <a:lumOff val="80000"/>
              <a:alpha val="35000"/>
            </a:schemeClr>
          </a:solidFill>
        </p:spPr>
        <p:txBody>
          <a:bodyPr>
            <a:spAutoFit/>
          </a:bodyPr>
          <a:lstStyle/>
          <a:p>
            <a:pPr fontAlgn="auto">
              <a:spcBef>
                <a:spcPts val="0"/>
              </a:spcBef>
              <a:spcAft>
                <a:spcPts val="0"/>
              </a:spcAft>
              <a:defRPr/>
            </a:pPr>
            <a:r>
              <a:rPr lang="en-US" sz="1000" dirty="0">
                <a:solidFill>
                  <a:srgbClr val="008000"/>
                </a:solidFill>
                <a:latin typeface="+mn-lt"/>
                <a:ea typeface="+mn-ea"/>
                <a:cs typeface="+mn-cs"/>
              </a:rPr>
              <a:t>In role  and buddy coaching +  ongoing RC quarterly training</a:t>
            </a:r>
          </a:p>
          <a:p>
            <a:pPr fontAlgn="auto">
              <a:spcBef>
                <a:spcPts val="0"/>
              </a:spcBef>
              <a:spcAft>
                <a:spcPts val="0"/>
              </a:spcAft>
              <a:defRPr/>
            </a:pPr>
            <a:r>
              <a:rPr lang="en-US" sz="1000" dirty="0">
                <a:solidFill>
                  <a:srgbClr val="008000"/>
                </a:solidFill>
                <a:latin typeface="+mn-lt"/>
                <a:ea typeface="+mn-ea"/>
                <a:cs typeface="+mn-cs"/>
              </a:rPr>
              <a:t>Learning overlaps as cycle flows and opportunities occur. </a:t>
            </a: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p:txBody>
      </p:sp>
      <p:sp>
        <p:nvSpPr>
          <p:cNvPr id="14371" name="TextBox 3"/>
          <p:cNvSpPr txBox="1">
            <a:spLocks noChangeArrowheads="1"/>
          </p:cNvSpPr>
          <p:nvPr/>
        </p:nvSpPr>
        <p:spPr bwMode="auto">
          <a:xfrm>
            <a:off x="1593850" y="6113463"/>
            <a:ext cx="7240588" cy="261937"/>
          </a:xfrm>
          <a:prstGeom prst="rect">
            <a:avLst/>
          </a:prstGeom>
          <a:solidFill>
            <a:srgbClr val="E0DAC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latin typeface="Calibri" charset="0"/>
              </a:rPr>
              <a:t>Group Leader attends weekly GL calls (led by Regional Coordinator/ RC)</a:t>
            </a:r>
          </a:p>
        </p:txBody>
      </p:sp>
      <p:sp>
        <p:nvSpPr>
          <p:cNvPr id="14372" name="TextBox 4"/>
          <p:cNvSpPr txBox="1">
            <a:spLocks noChangeArrowheads="1"/>
          </p:cNvSpPr>
          <p:nvPr/>
        </p:nvSpPr>
        <p:spPr bwMode="auto">
          <a:xfrm flipH="1">
            <a:off x="1625600" y="6375400"/>
            <a:ext cx="7208838" cy="271463"/>
          </a:xfrm>
          <a:prstGeom prst="rect">
            <a:avLst/>
          </a:prstGeom>
          <a:solidFill>
            <a:srgbClr val="D3FCC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latin typeface="Calibri" charset="0"/>
              </a:rPr>
              <a:t>Grassroots Staff Support / Orient GL</a:t>
            </a:r>
          </a:p>
        </p:txBody>
      </p:sp>
      <p:sp>
        <p:nvSpPr>
          <p:cNvPr id="6" name="TextBox 5"/>
          <p:cNvSpPr txBox="1"/>
          <p:nvPr/>
        </p:nvSpPr>
        <p:spPr>
          <a:xfrm>
            <a:off x="1374775" y="1143000"/>
            <a:ext cx="3124200" cy="4494213"/>
          </a:xfrm>
          <a:prstGeom prst="rect">
            <a:avLst/>
          </a:prstGeom>
          <a:solidFill>
            <a:schemeClr val="accent6">
              <a:lumMod val="20000"/>
              <a:lumOff val="80000"/>
              <a:alpha val="35000"/>
            </a:schemeClr>
          </a:solidFill>
        </p:spPr>
        <p:txBody>
          <a:bodyPr>
            <a:spAutoFit/>
          </a:bodyPr>
          <a:lstStyle/>
          <a:p>
            <a:pPr fontAlgn="auto">
              <a:spcBef>
                <a:spcPts val="0"/>
              </a:spcBef>
              <a:spcAft>
                <a:spcPts val="0"/>
              </a:spcAft>
              <a:defRPr/>
            </a:pPr>
            <a:r>
              <a:rPr lang="en-US" sz="1000" dirty="0">
                <a:latin typeface="+mn-lt"/>
                <a:ea typeface="+mn-ea"/>
                <a:cs typeface="+mn-cs"/>
              </a:rPr>
              <a:t>New GL Orientation and Basic Training</a:t>
            </a: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a:p>
            <a:pPr fontAlgn="auto">
              <a:spcBef>
                <a:spcPts val="0"/>
              </a:spcBef>
              <a:spcAft>
                <a:spcPts val="0"/>
              </a:spcAft>
              <a:defRPr/>
            </a:pPr>
            <a:endParaRPr lang="en-US" sz="1200" dirty="0">
              <a:latin typeface="+mn-lt"/>
              <a:ea typeface="+mn-ea"/>
              <a:cs typeface="+mn-cs"/>
            </a:endParaRPr>
          </a:p>
        </p:txBody>
      </p:sp>
      <p:sp>
        <p:nvSpPr>
          <p:cNvPr id="14374" name="TextBox 1"/>
          <p:cNvSpPr txBox="1">
            <a:spLocks noChangeArrowheads="1"/>
          </p:cNvSpPr>
          <p:nvPr/>
        </p:nvSpPr>
        <p:spPr bwMode="auto">
          <a:xfrm>
            <a:off x="4556125" y="973138"/>
            <a:ext cx="1158875" cy="3910012"/>
          </a:xfrm>
          <a:prstGeom prst="rect">
            <a:avLst/>
          </a:prstGeom>
          <a:solidFill>
            <a:srgbClr val="FBFFDD">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rgbClr val="008000"/>
                </a:solidFill>
              </a:rPr>
              <a:t>In role, GL leads planning and delegation with buddy and RC coaching </a:t>
            </a:r>
          </a:p>
          <a:p>
            <a:pPr eaLnBrk="1" hangingPunct="1"/>
            <a:r>
              <a:rPr lang="en-US" sz="800">
                <a:solidFill>
                  <a:srgbClr val="008000"/>
                </a:solidFill>
              </a:rPr>
              <a:t>GL participates in ongoing quarterly training</a:t>
            </a: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a:p>
            <a:pPr eaLnBrk="1" hangingPunct="1"/>
            <a:endParaRPr lang="en-US" sz="800">
              <a:solidFill>
                <a:srgbClr val="008000"/>
              </a:solidFill>
            </a:endParaRPr>
          </a:p>
        </p:txBody>
      </p:sp>
    </p:spTree>
    <p:extLst>
      <p:ext uri="{BB962C8B-B14F-4D97-AF65-F5344CB8AC3E}">
        <p14:creationId xmlns:p14="http://schemas.microsoft.com/office/powerpoint/2010/main" val="10243094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t>Identify strengths of our model and </a:t>
            </a:r>
            <a:r>
              <a:rPr lang="en-US" dirty="0"/>
              <a:t>biggest challenges we face in working with RESULTS </a:t>
            </a:r>
            <a:r>
              <a:rPr lang="en-US" dirty="0" smtClean="0"/>
              <a:t>individuals &amp; groups</a:t>
            </a:r>
            <a:endParaRPr lang="en-US" dirty="0"/>
          </a:p>
          <a:p>
            <a:r>
              <a:rPr lang="en-US" dirty="0"/>
              <a:t>Identify tools and insights that might help us in addressing some of these </a:t>
            </a:r>
            <a:r>
              <a:rPr lang="en-US" dirty="0" smtClean="0"/>
              <a:t>challenges </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3</a:t>
            </a:fld>
            <a:endParaRPr lang="en-US" dirty="0"/>
          </a:p>
        </p:txBody>
      </p:sp>
    </p:spTree>
    <p:extLst>
      <p:ext uri="{BB962C8B-B14F-4D97-AF65-F5344CB8AC3E}">
        <p14:creationId xmlns:p14="http://schemas.microsoft.com/office/powerpoint/2010/main" val="77882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they start?</a:t>
            </a:r>
            <a:endParaRPr lang="en-US" dirty="0"/>
          </a:p>
        </p:txBody>
      </p:sp>
      <p:sp>
        <p:nvSpPr>
          <p:cNvPr id="3" name="Content Placeholder 2"/>
          <p:cNvSpPr>
            <a:spLocks noGrp="1"/>
          </p:cNvSpPr>
          <p:nvPr>
            <p:ph idx="1"/>
          </p:nvPr>
        </p:nvSpPr>
        <p:spPr>
          <a:xfrm>
            <a:off x="571500" y="685800"/>
            <a:ext cx="7924800" cy="4292600"/>
          </a:xfrm>
        </p:spPr>
        <p:txBody>
          <a:bodyPr>
            <a:normAutofit/>
          </a:bodyPr>
          <a:lstStyle/>
          <a:p>
            <a:r>
              <a:rPr lang="en-US" dirty="0" smtClean="0"/>
              <a:t>I can’t make a difference</a:t>
            </a:r>
          </a:p>
          <a:p>
            <a:r>
              <a:rPr lang="en-US" dirty="0" smtClean="0"/>
              <a:t>Government officials don’t care (or are corrupt)</a:t>
            </a:r>
          </a:p>
          <a:p>
            <a:r>
              <a:rPr lang="en-US" dirty="0" smtClean="0"/>
              <a:t>Poverty is intractable and hopeless</a:t>
            </a:r>
          </a:p>
          <a:p>
            <a:r>
              <a:rPr lang="en-US" dirty="0" smtClean="0"/>
              <a:t>This is the way it is</a:t>
            </a:r>
          </a:p>
          <a:p>
            <a:endParaRPr lang="en-US" dirty="0"/>
          </a:p>
          <a:p>
            <a:pPr marL="0" indent="0">
              <a:buNone/>
            </a:pPr>
            <a:r>
              <a:rPr lang="en-US" dirty="0" smtClean="0"/>
              <a:t>Most people would like to see themselves as someone who is making the world a better place, but they never really find a way to make a big difference—this makes them feel smaller.</a:t>
            </a:r>
          </a:p>
          <a:p>
            <a:pPr marL="0" indent="0">
              <a:buNone/>
            </a:pPr>
            <a:endParaRPr lang="en-US" dirty="0"/>
          </a:p>
          <a:p>
            <a:pPr marL="0" indent="0">
              <a:buNone/>
            </a:pPr>
            <a:r>
              <a:rPr lang="en-US" dirty="0" smtClean="0"/>
              <a:t>We all know that it is possible…but what are we doing?</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4</a:t>
            </a:fld>
            <a:endParaRPr lang="en-US" dirty="0"/>
          </a:p>
        </p:txBody>
      </p:sp>
    </p:spTree>
    <p:extLst>
      <p:ext uri="{BB962C8B-B14F-4D97-AF65-F5344CB8AC3E}">
        <p14:creationId xmlns:p14="http://schemas.microsoft.com/office/powerpoint/2010/main" val="573397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we doing?</a:t>
            </a:r>
            <a:endParaRPr lang="en-US" dirty="0"/>
          </a:p>
        </p:txBody>
      </p:sp>
      <p:pic>
        <p:nvPicPr>
          <p:cNvPr id="5" name="Content Placeholder 4" descr="People crossing river.tiff"/>
          <p:cNvPicPr>
            <a:picLocks noGrp="1" noChangeAspect="1"/>
          </p:cNvPicPr>
          <p:nvPr>
            <p:ph idx="1"/>
          </p:nvPr>
        </p:nvPicPr>
        <p:blipFill>
          <a:blip r:embed="rId2">
            <a:extLst>
              <a:ext uri="{28A0092B-C50C-407E-A947-70E740481C1C}">
                <a14:useLocalDpi xmlns:a14="http://schemas.microsoft.com/office/drawing/2010/main" val="0"/>
              </a:ext>
            </a:extLst>
          </a:blip>
          <a:srcRect t="1928" b="1928"/>
          <a:stretch>
            <a:fillRect/>
          </a:stretch>
        </p:blipFill>
        <p:spPr>
          <a:xfrm>
            <a:off x="600131" y="685799"/>
            <a:ext cx="8023207" cy="4469375"/>
          </a:xfrm>
        </p:spPr>
      </p:pic>
      <p:sp>
        <p:nvSpPr>
          <p:cNvPr id="4" name="Slide Number Placeholder 3"/>
          <p:cNvSpPr>
            <a:spLocks noGrp="1"/>
          </p:cNvSpPr>
          <p:nvPr>
            <p:ph type="sldNum" sz="quarter" idx="12"/>
          </p:nvPr>
        </p:nvSpPr>
        <p:spPr/>
        <p:txBody>
          <a:bodyPr/>
          <a:lstStyle/>
          <a:p>
            <a:fld id="{935EF28A-FDB1-0F4D-82CF-797623D2E3B0}" type="slidenum">
              <a:rPr lang="en-US" smtClean="0"/>
              <a:pPr/>
              <a:t>5</a:t>
            </a:fld>
            <a:endParaRPr lang="en-US" dirty="0"/>
          </a:p>
        </p:txBody>
      </p:sp>
    </p:spTree>
    <p:extLst>
      <p:ext uri="{BB962C8B-B14F-4D97-AF65-F5344CB8AC3E}">
        <p14:creationId xmlns:p14="http://schemas.microsoft.com/office/powerpoint/2010/main" val="7655360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need to do?</a:t>
            </a:r>
            <a:endParaRPr lang="en-US" dirty="0"/>
          </a:p>
        </p:txBody>
      </p:sp>
      <p:sp>
        <p:nvSpPr>
          <p:cNvPr id="3" name="Content Placeholder 2"/>
          <p:cNvSpPr>
            <a:spLocks noGrp="1"/>
          </p:cNvSpPr>
          <p:nvPr>
            <p:ph idx="1"/>
          </p:nvPr>
        </p:nvSpPr>
        <p:spPr/>
        <p:txBody>
          <a:bodyPr/>
          <a:lstStyle/>
          <a:p>
            <a:r>
              <a:rPr lang="en-US" dirty="0" smtClean="0"/>
              <a:t>We need to know how to move </a:t>
            </a:r>
            <a:r>
              <a:rPr lang="en-US" u="sng" dirty="0" smtClean="0"/>
              <a:t>individuals</a:t>
            </a:r>
            <a:r>
              <a:rPr lang="en-US" dirty="0" smtClean="0"/>
              <a:t> from where they start (their current beliefs, skill level, and knowledge of the issues) into engagement.</a:t>
            </a:r>
          </a:p>
          <a:p>
            <a:r>
              <a:rPr lang="en-US" dirty="0" smtClean="0"/>
              <a:t>And we need </a:t>
            </a:r>
            <a:r>
              <a:rPr lang="en-US" dirty="0"/>
              <a:t>to know how to </a:t>
            </a:r>
            <a:r>
              <a:rPr lang="en-US" dirty="0" smtClean="0"/>
              <a:t>move </a:t>
            </a:r>
            <a:r>
              <a:rPr lang="en-US" u="sng" dirty="0" smtClean="0"/>
              <a:t>groups </a:t>
            </a:r>
            <a:r>
              <a:rPr lang="en-US" dirty="0" smtClean="0"/>
              <a:t>toward being stronger, self reinforcing units.</a:t>
            </a:r>
          </a:p>
          <a:p>
            <a:endParaRPr lang="en-US" dirty="0"/>
          </a:p>
          <a:p>
            <a:pPr marL="0" indent="0">
              <a:buNone/>
            </a:pPr>
            <a:r>
              <a:rPr lang="en-US" dirty="0" smtClean="0"/>
              <a:t>Let’s focus on the individual</a:t>
            </a:r>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6</a:t>
            </a:fld>
            <a:endParaRPr lang="en-US" dirty="0"/>
          </a:p>
        </p:txBody>
      </p:sp>
    </p:spTree>
    <p:extLst>
      <p:ext uri="{BB962C8B-B14F-4D97-AF65-F5344CB8AC3E}">
        <p14:creationId xmlns:p14="http://schemas.microsoft.com/office/powerpoint/2010/main" val="2003934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beliefs</a:t>
            </a:r>
            <a:endParaRPr lang="en-US" dirty="0"/>
          </a:p>
        </p:txBody>
      </p:sp>
      <p:sp>
        <p:nvSpPr>
          <p:cNvPr id="3" name="Content Placeholder 2"/>
          <p:cNvSpPr>
            <a:spLocks noGrp="1"/>
          </p:cNvSpPr>
          <p:nvPr>
            <p:ph idx="1"/>
          </p:nvPr>
        </p:nvSpPr>
        <p:spPr/>
        <p:txBody>
          <a:bodyPr/>
          <a:lstStyle/>
          <a:p>
            <a:pPr marL="0" indent="0">
              <a:buNone/>
            </a:pPr>
            <a:r>
              <a:rPr lang="en-US" dirty="0" smtClean="0"/>
              <a:t>We must simply ask people to put their </a:t>
            </a:r>
            <a:r>
              <a:rPr lang="en-US" dirty="0" smtClean="0"/>
              <a:t>assumption </a:t>
            </a:r>
            <a:r>
              <a:rPr lang="en-US" dirty="0" smtClean="0"/>
              <a:t>on a shelf and imagine different possibilities—at least for a while:</a:t>
            </a:r>
          </a:p>
          <a:p>
            <a:r>
              <a:rPr lang="en-US" dirty="0" smtClean="0"/>
              <a:t>I am powerful if I use my voice well</a:t>
            </a:r>
          </a:p>
          <a:p>
            <a:r>
              <a:rPr lang="en-US" dirty="0" smtClean="0"/>
              <a:t>My decision makers do want to hear from me (or at least will tolerate hearing from me)</a:t>
            </a:r>
          </a:p>
          <a:p>
            <a:r>
              <a:rPr lang="en-US" dirty="0" smtClean="0"/>
              <a:t>Big change is possible, and I can play a role in it</a:t>
            </a:r>
          </a:p>
          <a:p>
            <a:endParaRPr lang="en-US" dirty="0"/>
          </a:p>
        </p:txBody>
      </p:sp>
      <p:sp>
        <p:nvSpPr>
          <p:cNvPr id="4" name="Slide Number Placeholder 3"/>
          <p:cNvSpPr>
            <a:spLocks noGrp="1"/>
          </p:cNvSpPr>
          <p:nvPr>
            <p:ph type="sldNum" sz="quarter" idx="12"/>
          </p:nvPr>
        </p:nvSpPr>
        <p:spPr/>
        <p:txBody>
          <a:bodyPr/>
          <a:lstStyle/>
          <a:p>
            <a:fld id="{935EF28A-FDB1-0F4D-82CF-797623D2E3B0}" type="slidenum">
              <a:rPr lang="en-US" smtClean="0"/>
              <a:pPr/>
              <a:t>7</a:t>
            </a:fld>
            <a:endParaRPr lang="en-US" dirty="0"/>
          </a:p>
        </p:txBody>
      </p:sp>
    </p:spTree>
    <p:extLst>
      <p:ext uri="{BB962C8B-B14F-4D97-AF65-F5344CB8AC3E}">
        <p14:creationId xmlns:p14="http://schemas.microsoft.com/office/powerpoint/2010/main" val="679613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Addressing skills &amp; knowledge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5EF28A-FDB1-0F4D-82CF-797623D2E3B0}" type="slidenum">
              <a:rPr lang="en-US" smtClean="0"/>
              <a:pPr/>
              <a:t>8</a:t>
            </a:fld>
            <a:endParaRPr lang="en-US" dirty="0"/>
          </a:p>
        </p:txBody>
      </p:sp>
    </p:spTree>
    <p:extLst>
      <p:ext uri="{BB962C8B-B14F-4D97-AF65-F5344CB8AC3E}">
        <p14:creationId xmlns:p14="http://schemas.microsoft.com/office/powerpoint/2010/main" val="16845797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300163" y="458788"/>
            <a:ext cx="6982680" cy="638175"/>
          </a:xfrm>
        </p:spPr>
        <p:txBody>
          <a:bodyPr>
            <a:normAutofit fontScale="90000"/>
          </a:bodyPr>
          <a:lstStyle/>
          <a:p>
            <a:r>
              <a:rPr lang="en-US" smtClean="0">
                <a:latin typeface="Century Gothic" charset="0"/>
              </a:rPr>
              <a:t>Engagement </a:t>
            </a:r>
            <a:r>
              <a:rPr lang="en-US" dirty="0" smtClean="0">
                <a:latin typeface="Century Gothic" charset="0"/>
              </a:rPr>
              <a:t>Process</a:t>
            </a:r>
            <a:endParaRPr lang="en-US" dirty="0">
              <a:latin typeface="Century Gothic" charset="0"/>
            </a:endParaRPr>
          </a:p>
        </p:txBody>
      </p:sp>
      <p:pic>
        <p:nvPicPr>
          <p:cNvPr id="52226" name="Content Placeholder 3" descr="Picture of Activist Curve.tiff"/>
          <p:cNvPicPr>
            <a:picLocks noGrp="1" noChangeAspect="1"/>
          </p:cNvPicPr>
          <p:nvPr>
            <p:ph idx="1"/>
          </p:nvPr>
        </p:nvPicPr>
        <p:blipFill>
          <a:blip r:embed="rId3">
            <a:extLst>
              <a:ext uri="{28A0092B-C50C-407E-A947-70E740481C1C}">
                <a14:useLocalDpi xmlns:a14="http://schemas.microsoft.com/office/drawing/2010/main" val="0"/>
              </a:ext>
            </a:extLst>
          </a:blip>
          <a:srcRect t="-4369" b="4376"/>
          <a:stretch>
            <a:fillRect/>
          </a:stretch>
        </p:blipFill>
        <p:spPr>
          <a:xfrm>
            <a:off x="457200" y="1096962"/>
            <a:ext cx="8009755" cy="4693269"/>
          </a:xfrm>
        </p:spPr>
      </p:pic>
      <p:sp>
        <p:nvSpPr>
          <p:cNvPr id="52227" name="TextBox 1"/>
          <p:cNvSpPr txBox="1">
            <a:spLocks noChangeArrowheads="1"/>
          </p:cNvSpPr>
          <p:nvPr/>
        </p:nvSpPr>
        <p:spPr bwMode="auto">
          <a:xfrm>
            <a:off x="457200" y="5560043"/>
            <a:ext cx="2252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US" sz="1200" b="1" dirty="0">
                <a:solidFill>
                  <a:srgbClr val="FF0000"/>
                </a:solidFill>
              </a:rPr>
              <a:t>Don’t know if I can make a difference, but want to try</a:t>
            </a:r>
          </a:p>
        </p:txBody>
      </p:sp>
    </p:spTree>
    <p:extLst>
      <p:ext uri="{BB962C8B-B14F-4D97-AF65-F5344CB8AC3E}">
        <p14:creationId xmlns:p14="http://schemas.microsoft.com/office/powerpoint/2010/main" val="25467727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9610</TotalTime>
  <Words>1333</Words>
  <Application>Microsoft Macintosh PowerPoint</Application>
  <PresentationFormat>On-screen Show (4:3)</PresentationFormat>
  <Paragraphs>238</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NewsPrint</vt:lpstr>
      <vt:lpstr>Engaging New Advocates Using a Ladder of Engagement</vt:lpstr>
      <vt:lpstr>Challenges</vt:lpstr>
      <vt:lpstr>Objectives</vt:lpstr>
      <vt:lpstr>Where do they start?</vt:lpstr>
      <vt:lpstr>What are we doing?</vt:lpstr>
      <vt:lpstr>What do we need to do?</vt:lpstr>
      <vt:lpstr>Addressing beliefs</vt:lpstr>
      <vt:lpstr>Addressing skills &amp; knowledge</vt:lpstr>
      <vt:lpstr>Engagement Process</vt:lpstr>
      <vt:lpstr>The role of action</vt:lpstr>
      <vt:lpstr>Action = An Experience</vt:lpstr>
      <vt:lpstr>What’s in an experience?</vt:lpstr>
      <vt:lpstr>Engagement Process</vt:lpstr>
      <vt:lpstr>Exercise</vt:lpstr>
      <vt:lpstr>PowerPoint Presentation</vt:lpstr>
      <vt:lpstr>Exercise</vt:lpstr>
      <vt:lpstr>Exercise: the group</vt:lpstr>
      <vt:lpstr>Sustain, Grow, Network</vt:lpstr>
      <vt:lpstr>Commitments</vt:lpstr>
      <vt:lpstr>2015 Goals: Joanne</vt:lpstr>
      <vt:lpstr>RC Checklist: Group Leadership Development Timeline  Goal:  to prepare GL volunteer to be successful, effective and confident Sequence to be adapted based on GL experience within group or as GL.   </vt:lpstr>
    </vt:vector>
  </TitlesOfParts>
  <Company>RESULTS Educational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Strategic Planning</dc:title>
  <dc:creator>Ken Patterson</dc:creator>
  <cp:lastModifiedBy>Ken Patterson</cp:lastModifiedBy>
  <cp:revision>100</cp:revision>
  <cp:lastPrinted>2014-12-14T22:23:27Z</cp:lastPrinted>
  <dcterms:created xsi:type="dcterms:W3CDTF">2011-10-06T16:57:09Z</dcterms:created>
  <dcterms:modified xsi:type="dcterms:W3CDTF">2015-02-12T00:54:10Z</dcterms:modified>
</cp:coreProperties>
</file>