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Lst>
  <p:notesMasterIdLst>
    <p:notesMasterId r:id="rId33"/>
  </p:notesMasterIdLst>
  <p:sldIdLst>
    <p:sldId id="256" r:id="rId9"/>
    <p:sldId id="278" r:id="rId10"/>
    <p:sldId id="257" r:id="rId11"/>
    <p:sldId id="1877" r:id="rId12"/>
    <p:sldId id="1878" r:id="rId13"/>
    <p:sldId id="258" r:id="rId14"/>
    <p:sldId id="261" r:id="rId15"/>
    <p:sldId id="4560" r:id="rId16"/>
    <p:sldId id="4561" r:id="rId17"/>
    <p:sldId id="4562" r:id="rId18"/>
    <p:sldId id="4563" r:id="rId19"/>
    <p:sldId id="266" r:id="rId20"/>
    <p:sldId id="4555" r:id="rId21"/>
    <p:sldId id="272" r:id="rId22"/>
    <p:sldId id="291" r:id="rId23"/>
    <p:sldId id="279" r:id="rId24"/>
    <p:sldId id="277" r:id="rId25"/>
    <p:sldId id="4557" r:id="rId26"/>
    <p:sldId id="293" r:id="rId27"/>
    <p:sldId id="282" r:id="rId28"/>
    <p:sldId id="288" r:id="rId29"/>
    <p:sldId id="289" r:id="rId30"/>
    <p:sldId id="276" r:id="rId31"/>
    <p:sldId id="273" r:id="rId32"/>
  </p:sldIdLst>
  <p:sldSz cx="9144000" cy="5143500" type="screen16x9"/>
  <p:notesSz cx="6858000" cy="9144000"/>
  <p:embeddedFontLs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3"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font" Target="fonts/font1.fntdata"/><Relationship Id="rId63" Type="http://customschemas.google.com/relationships/presentationmetadata" Target="meta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3.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ults.org/blog/fy25-appropriations-tell-congress-to-fund-the-fight-against-pover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spreadsheets/d/1x35soUUCN2Io0sPfBvqIdjnQ6Sa6I_31HC-HVi2MlAo/edit?usp=sha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Globally, infectious diseases, including pneumonia, diarrhea, and malaria are the leading cause of deaths of kids under 5. Many of these are vaccine preventable.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Today, it costs $18 to fully immunize children in low-income countries. This price has reduced from $23 in 2013. This would not have happened on its own. It’s the result of sustained global partnership to save children’s lives. There is no reason why every child in the world should not receive the protection of lifesaving vaccines.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https://data.unicef.org/topic/child-survival/under-five-mortality/#:~:text=In%202022%2C%204.9%20million%20children,birth%20and%20intrapartum%2Drelated%20complications.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093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84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123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https://digital.sciencehistory.org/works/wp988j884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208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Gavi will launch their investment case to fund their next strategic period from 2026-2030.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https://www.gavi.org/our-alliance/strategy/phase-6-2026-2030</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950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efefad41a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2defefad41a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637" name="Google Shape;637;g2defefad41a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49" name="Google Shape;64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59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sz="1100" i="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8:35-8:45 PM:  Campaigns Updates (Ken)</a:t>
            </a:r>
            <a:endParaRPr b="0"/>
          </a:p>
          <a:p>
            <a:pPr marL="457200" lvl="0" indent="-228600" algn="l" rtl="0">
              <a:lnSpc>
                <a:spcPct val="100000"/>
              </a:lnSpc>
              <a:spcBef>
                <a:spcPts val="0"/>
              </a:spcBef>
              <a:spcAft>
                <a:spcPts val="0"/>
              </a:spcAft>
              <a:buSzPts val="1400"/>
              <a:buFont typeface="Arial"/>
              <a:buChar char="•"/>
            </a:pPr>
            <a:br>
              <a:rPr lang="en-US" b="0"/>
            </a:br>
            <a:r>
              <a:rPr lang="en-US" sz="1100" b="0" i="0" u="none" strike="noStrike">
                <a:solidFill>
                  <a:srgbClr val="000000"/>
                </a:solidFill>
                <a:latin typeface="Arial"/>
                <a:ea typeface="Arial"/>
                <a:cs typeface="Arial"/>
                <a:sym typeface="Arial"/>
              </a:rPr>
              <a:t>World Bank advocacy action, letter that closed on 4/12 (maybe share a copy of the letter if we have it by then)</a:t>
            </a:r>
            <a:endParaRPr/>
          </a:p>
          <a:p>
            <a:pPr marL="457200" lvl="0"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FY25 Appropriations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Dear Colleague Letters, with squishy deadlines - on the RESULTS blog linked here: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https://results.org/blog/fy25-appropriations-tell-congress-to-fund-the-fight-against-poverty</a:t>
            </a:r>
            <a:r>
              <a:rPr lang="en-US" sz="1100" b="0" i="0" u="none" strike="noStrike">
                <a:solidFill>
                  <a:srgbClr val="000000"/>
                </a:solidFill>
                <a:latin typeface="Arial"/>
                <a:ea typeface="Arial"/>
                <a:cs typeface="Arial"/>
                <a:sym typeface="Arial"/>
              </a:rPr>
              <a:t>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House Basic Education letter closes 4/17 Close of Business (maybe take action on this one the night of the webinar)</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Others are TBD, but give us some urgency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Scorecard for Dear Colleague letters can be found at the top of the page, direct link: </a:t>
            </a:r>
            <a:r>
              <a:rPr lang="en-US" sz="11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https://docs.google.com/spreadsheets/d/1x35soUUCN2Io0sPfBvqIdjnQ6Sa6I_31HC-HVi2MlAo/edit?usp=sharing</a:t>
            </a:r>
            <a:r>
              <a:rPr lang="en-US" sz="1100" b="0" i="0" u="none" strike="noStrike">
                <a:solidFill>
                  <a:srgbClr val="000000"/>
                </a:solidFill>
                <a:latin typeface="Arial"/>
                <a:ea typeface="Arial"/>
                <a:cs typeface="Arial"/>
                <a:sym typeface="Arial"/>
              </a:rPr>
              <a:t> </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Completing forms online (share about the training coming up by RESULTS on this?)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05" name="Google Shape;205;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defefad4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defefad41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17" name="Google Shape;217;g2defefad41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efefad41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defefad41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25" name="Google Shape;225;g2defefad41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efefad41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defefad41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25" name="Google Shape;225;g2defefad41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11343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6/6/2024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6/6/2024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6/6/2024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6/6/2024</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6/6/2024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6/6/2024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6/6/2024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6/6/2024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6/6/2024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6/6/2024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6/6/2024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x35soUUCN2Io0sPfBvqIdjnQ6Sa6I_31HC-HVi2MlAo/ed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results.org/blog/fy25-appropriations-tell-congress-to-fund-the-fight-against-pover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hyperlink" Target="https://www.gavi.org/sites/default/files/programmes-impact/our-impact/Gavi-Facts-and-figures-October-2023.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hyperlink" Target="https://docs.google.com/document/d/1J0U_qMPKFE9ScVr4n_TfgeeTdfgtLH6is7ioUxKWejo/edit"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reign.senate.gov/imo/media/doc/gavi_resolution.pdf"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GAP2024Webinar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hyperlink" Target="https://tinyurl.com/DistruptingBia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RestorativeJusticeDCPeace" TargetMode="External"/><Relationship Id="rId2" Type="http://schemas.openxmlformats.org/officeDocument/2006/relationships/hyperlink" Target="https://results.zoom.us/meeting/register/tJ0qcequpjgvGNwOcmO1RPuV6sEXDv9-i0-R#/registration"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June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June 6, </a:t>
            </a:r>
            <a:r>
              <a:rPr lang="en-US" sz="2400" b="1" i="0" u="none" strike="noStrike" cap="none" dirty="0">
                <a:solidFill>
                  <a:schemeClr val="dk1"/>
                </a:solidFill>
                <a:latin typeface="Open Sans"/>
                <a:ea typeface="Open Sans"/>
                <a:cs typeface="Open Sans"/>
                <a:sym typeface="Open Sans"/>
              </a:rPr>
              <a:t>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defefad41a_0_18"/>
          <p:cNvSpPr txBox="1">
            <a:spLocks noGrp="1"/>
          </p:cNvSpPr>
          <p:nvPr>
            <p:ph type="title"/>
          </p:nvPr>
        </p:nvSpPr>
        <p:spPr>
          <a:xfrm>
            <a:off x="32524" y="0"/>
            <a:ext cx="8085757"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b="1" dirty="0">
                <a:latin typeface="Open Sans" panose="020B0606030504020204" pitchFamily="34" charset="0"/>
                <a:ea typeface="Open Sans" panose="020B0606030504020204" pitchFamily="34" charset="0"/>
                <a:cs typeface="Open Sans" panose="020B0606030504020204" pitchFamily="34" charset="0"/>
              </a:rPr>
              <a:t>What’s next? </a:t>
            </a:r>
            <a:endParaRPr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Google Shape;229;g2defefad41a_0_18"/>
          <p:cNvSpPr txBox="1">
            <a:spLocks noGrp="1"/>
          </p:cNvSpPr>
          <p:nvPr>
            <p:ph type="title"/>
          </p:nvPr>
        </p:nvSpPr>
        <p:spPr>
          <a:xfrm>
            <a:off x="299100" y="1655750"/>
            <a:ext cx="8844900" cy="2681400"/>
          </a:xfrm>
          <a:prstGeom prst="rect">
            <a:avLst/>
          </a:prstGeom>
          <a:noFill/>
          <a:ln>
            <a:noFill/>
          </a:ln>
        </p:spPr>
        <p:txBody>
          <a:bodyPr spcFirstLastPara="1" wrap="square" lIns="91425" tIns="45700" rIns="91425" bIns="45700" anchor="ctr" anchorCtr="0">
            <a:normAutofit/>
          </a:bodyPr>
          <a:lstStyle/>
          <a:p>
            <a:pPr marL="457200" lvl="0" indent="-331470" algn="l" rtl="0">
              <a:lnSpc>
                <a:spcPct val="100000"/>
              </a:lnSpc>
              <a:spcBef>
                <a:spcPts val="0"/>
              </a:spcBef>
              <a:spcAft>
                <a:spcPts val="0"/>
              </a:spcAft>
              <a:buSzPct val="40909"/>
              <a:buChar char="●"/>
            </a:pPr>
            <a:r>
              <a:rPr lang="en-US" sz="3200" dirty="0">
                <a:latin typeface="Open Sans" panose="020B0606030504020204" pitchFamily="34" charset="0"/>
                <a:ea typeface="Open Sans" panose="020B0606030504020204" pitchFamily="34" charset="0"/>
                <a:cs typeface="Open Sans" panose="020B0606030504020204" pitchFamily="34" charset="0"/>
              </a:rPr>
              <a:t>Thank members who signed: </a:t>
            </a:r>
            <a:r>
              <a:rPr lang="en-US" sz="32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see the FY25 scorecard</a:t>
            </a:r>
            <a:r>
              <a:rPr lang="en-US" sz="3200" dirty="0">
                <a:latin typeface="Open Sans" panose="020B0606030504020204" pitchFamily="34" charset="0"/>
                <a:ea typeface="Open Sans" panose="020B0606030504020204" pitchFamily="34" charset="0"/>
                <a:cs typeface="Open Sans" panose="020B0606030504020204" pitchFamily="34" charset="0"/>
              </a:rPr>
              <a:t>.</a:t>
            </a:r>
            <a:br>
              <a:rPr lang="en-US" sz="3200" dirty="0">
                <a:latin typeface="Open Sans" panose="020B0606030504020204" pitchFamily="34" charset="0"/>
                <a:ea typeface="Open Sans" panose="020B0606030504020204" pitchFamily="34" charset="0"/>
                <a:cs typeface="Open Sans" panose="020B0606030504020204" pitchFamily="34" charset="0"/>
              </a:rPr>
            </a:b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lvl="0" indent="-331470" algn="l" rtl="0">
              <a:lnSpc>
                <a:spcPct val="100000"/>
              </a:lnSpc>
              <a:spcBef>
                <a:spcPts val="0"/>
              </a:spcBef>
              <a:spcAft>
                <a:spcPts val="0"/>
              </a:spcAft>
              <a:buSzPct val="40909"/>
              <a:buChar char="●"/>
            </a:pPr>
            <a:r>
              <a:rPr lang="en-US" sz="3200" dirty="0">
                <a:latin typeface="Open Sans" panose="020B0606030504020204" pitchFamily="34" charset="0"/>
                <a:ea typeface="Open Sans" panose="020B0606030504020204" pitchFamily="34" charset="0"/>
                <a:cs typeface="Open Sans" panose="020B0606030504020204" pitchFamily="34" charset="0"/>
              </a:rPr>
              <a:t>See and share the signed letters! </a:t>
            </a:r>
            <a:r>
              <a:rPr lang="en-US" sz="32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Find them here</a:t>
            </a:r>
            <a:r>
              <a:rPr lang="en-US" sz="3200" dirty="0">
                <a:latin typeface="Open Sans" panose="020B0606030504020204" pitchFamily="34" charset="0"/>
                <a:ea typeface="Open Sans" panose="020B0606030504020204" pitchFamily="34" charset="0"/>
                <a:cs typeface="Open Sans" panose="020B0606030504020204" pitchFamily="34" charset="0"/>
              </a:rPr>
              <a: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oogle Shape;267;g14388b835e1_0_23" descr="Text, application&#10;&#10;Description automatically generated">
            <a:extLst>
              <a:ext uri="{FF2B5EF4-FFF2-40B4-BE49-F238E27FC236}">
                <a16:creationId xmlns:a16="http://schemas.microsoft.com/office/drawing/2014/main" id="{8924AF9F-1043-6011-D5A4-8D14E3220824}"/>
              </a:ext>
            </a:extLst>
          </p:cNvPr>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defefad41a_0_18"/>
          <p:cNvSpPr txBox="1">
            <a:spLocks noGrp="1"/>
          </p:cNvSpPr>
          <p:nvPr>
            <p:ph type="title"/>
          </p:nvPr>
        </p:nvSpPr>
        <p:spPr>
          <a:xfrm>
            <a:off x="32524" y="0"/>
            <a:ext cx="8085757"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b="1" dirty="0">
                <a:latin typeface="Open Sans" panose="020B0606030504020204" pitchFamily="34" charset="0"/>
                <a:ea typeface="Open Sans" panose="020B0606030504020204" pitchFamily="34" charset="0"/>
                <a:cs typeface="Open Sans" panose="020B0606030504020204" pitchFamily="34" charset="0"/>
              </a:rPr>
              <a:t>Tonight’s Guest Speaker</a:t>
            </a:r>
            <a:endParaRPr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oogle Shape;267;g14388b835e1_0_23" descr="Text, application&#10;&#10;Description automatically generated">
            <a:extLst>
              <a:ext uri="{FF2B5EF4-FFF2-40B4-BE49-F238E27FC236}">
                <a16:creationId xmlns:a16="http://schemas.microsoft.com/office/drawing/2014/main" id="{8924AF9F-1043-6011-D5A4-8D14E3220824}"/>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A person in a pink shirt&#10;&#10;Description automatically generated">
            <a:extLst>
              <a:ext uri="{FF2B5EF4-FFF2-40B4-BE49-F238E27FC236}">
                <a16:creationId xmlns:a16="http://schemas.microsoft.com/office/drawing/2014/main" id="{D37C6387-5BBB-5503-C281-24D7FF7B9613}"/>
              </a:ext>
            </a:extLst>
          </p:cNvPr>
          <p:cNvPicPr>
            <a:picLocks noChangeAspect="1"/>
          </p:cNvPicPr>
          <p:nvPr/>
        </p:nvPicPr>
        <p:blipFill rotWithShape="1">
          <a:blip r:embed="rId4"/>
          <a:srcRect l="9864" t="17624" r="4513" b="25334"/>
          <a:stretch/>
        </p:blipFill>
        <p:spPr>
          <a:xfrm>
            <a:off x="2039867" y="1311966"/>
            <a:ext cx="2035535" cy="2934031"/>
          </a:xfrm>
          <a:prstGeom prst="rect">
            <a:avLst/>
          </a:prstGeom>
          <a:ln>
            <a:noFill/>
          </a:ln>
          <a:effectLst>
            <a:outerShdw blurRad="292100" dist="139700" dir="2700000" algn="tl" rotWithShape="0">
              <a:srgbClr val="333333">
                <a:alpha val="65000"/>
              </a:srgbClr>
            </a:outerShdw>
          </a:effectLst>
        </p:spPr>
      </p:pic>
      <p:sp>
        <p:nvSpPr>
          <p:cNvPr id="7" name="Google Shape;227;g2defefad41a_0_18">
            <a:extLst>
              <a:ext uri="{FF2B5EF4-FFF2-40B4-BE49-F238E27FC236}">
                <a16:creationId xmlns:a16="http://schemas.microsoft.com/office/drawing/2014/main" id="{EA452093-ADA3-D869-8935-815735374F42}"/>
              </a:ext>
            </a:extLst>
          </p:cNvPr>
          <p:cNvSpPr txBox="1">
            <a:spLocks/>
          </p:cNvSpPr>
          <p:nvPr/>
        </p:nvSpPr>
        <p:spPr>
          <a:xfrm>
            <a:off x="4186721" y="2122113"/>
            <a:ext cx="4665372" cy="10911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2800" b="1" dirty="0">
                <a:latin typeface="Open Sans" panose="020B0606030504020204" pitchFamily="34" charset="0"/>
                <a:ea typeface="Open Sans" panose="020B0606030504020204" pitchFamily="34" charset="0"/>
                <a:cs typeface="Open Sans" panose="020B0606030504020204" pitchFamily="34" charset="0"/>
              </a:rPr>
              <a:t>Dr. Karen Brenner</a:t>
            </a:r>
          </a:p>
          <a:p>
            <a:pPr>
              <a:buSzPts val="4400"/>
            </a:pPr>
            <a:r>
              <a:rPr lang="en-US" sz="2800" dirty="0">
                <a:latin typeface="Open Sans" panose="020B0606030504020204" pitchFamily="34" charset="0"/>
                <a:ea typeface="Open Sans" panose="020B0606030504020204" pitchFamily="34" charset="0"/>
                <a:cs typeface="Open Sans" panose="020B0606030504020204" pitchFamily="34" charset="0"/>
              </a:rPr>
              <a:t>RPCV, Niger ‘83 – ‘86</a:t>
            </a:r>
          </a:p>
        </p:txBody>
      </p:sp>
    </p:spTree>
    <p:extLst>
      <p:ext uri="{BB962C8B-B14F-4D97-AF65-F5344CB8AC3E}">
        <p14:creationId xmlns:p14="http://schemas.microsoft.com/office/powerpoint/2010/main" val="3691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D889-0E55-5CC2-A5EA-FACF74D187E0}"/>
              </a:ext>
            </a:extLst>
          </p:cNvPr>
          <p:cNvSpPr>
            <a:spLocks noGrp="1"/>
          </p:cNvSpPr>
          <p:nvPr>
            <p:ph type="title"/>
          </p:nvPr>
        </p:nvSpPr>
        <p:spPr>
          <a:xfrm>
            <a:off x="871255" y="2022422"/>
            <a:ext cx="7401491" cy="857250"/>
          </a:xfrm>
        </p:spPr>
        <p:txBody>
          <a:bodyPr>
            <a:noAutofit/>
          </a:bodyPr>
          <a:lstStyle/>
          <a:p>
            <a:r>
              <a:rPr lang="en-US" sz="6000" b="1">
                <a:solidFill>
                  <a:schemeClr val="bg1"/>
                </a:solidFill>
              </a:rPr>
              <a:t>vaccines save lives</a:t>
            </a:r>
          </a:p>
        </p:txBody>
      </p:sp>
    </p:spTree>
    <p:extLst>
      <p:ext uri="{BB962C8B-B14F-4D97-AF65-F5344CB8AC3E}">
        <p14:creationId xmlns:p14="http://schemas.microsoft.com/office/powerpoint/2010/main" val="120166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a:extLst>
              <a:ext uri="{FF2B5EF4-FFF2-40B4-BE49-F238E27FC236}">
                <a16:creationId xmlns:a16="http://schemas.microsoft.com/office/drawing/2014/main" id="{2765D434-9BC3-655E-D475-1176911BF7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6174" y="1357975"/>
            <a:ext cx="5770047" cy="2179796"/>
          </a:xfrm>
          <a:prstGeom prst="rect">
            <a:avLst/>
          </a:prstGeom>
          <a:solidFill>
            <a:srgbClr val="FFFFFF"/>
          </a:solidFill>
        </p:spPr>
      </p:pic>
      <p:pic>
        <p:nvPicPr>
          <p:cNvPr id="2" name="Google Shape;267;g14388b835e1_0_23" descr="Text, application&#10;&#10;Description automatically generated">
            <a:extLst>
              <a:ext uri="{FF2B5EF4-FFF2-40B4-BE49-F238E27FC236}">
                <a16:creationId xmlns:a16="http://schemas.microsoft.com/office/drawing/2014/main" id="{B1E39E08-C400-F7C0-BD8A-4491989F35B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48526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05AA4-5D7D-68A7-EEED-0FE93196A62E}"/>
              </a:ext>
            </a:extLst>
          </p:cNvPr>
          <p:cNvPicPr>
            <a:picLocks noChangeAspect="1"/>
          </p:cNvPicPr>
          <p:nvPr/>
        </p:nvPicPr>
        <p:blipFill>
          <a:blip r:embed="rId3"/>
          <a:stretch>
            <a:fillRect/>
          </a:stretch>
        </p:blipFill>
        <p:spPr>
          <a:xfrm>
            <a:off x="241150" y="967978"/>
            <a:ext cx="8272463" cy="3893344"/>
          </a:xfrm>
          <a:prstGeom prst="rect">
            <a:avLst/>
          </a:prstGeom>
        </p:spPr>
      </p:pic>
      <p:pic>
        <p:nvPicPr>
          <p:cNvPr id="2" name="Google Shape;267;g14388b835e1_0_23" descr="Text, application&#10;&#10;Description automatically generated">
            <a:extLst>
              <a:ext uri="{FF2B5EF4-FFF2-40B4-BE49-F238E27FC236}">
                <a16:creationId xmlns:a16="http://schemas.microsoft.com/office/drawing/2014/main" id="{07149174-F0CB-78A0-7736-3996A1CABF8D}"/>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553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16181-4E02-C4EE-A62C-BE9FCCF140E9}"/>
              </a:ext>
            </a:extLst>
          </p:cNvPr>
          <p:cNvPicPr>
            <a:picLocks noChangeAspect="1"/>
          </p:cNvPicPr>
          <p:nvPr/>
        </p:nvPicPr>
        <p:blipFill>
          <a:blip r:embed="rId3"/>
          <a:stretch>
            <a:fillRect/>
          </a:stretch>
        </p:blipFill>
        <p:spPr>
          <a:xfrm>
            <a:off x="0" y="-354359"/>
            <a:ext cx="9236730" cy="5497859"/>
          </a:xfrm>
          <a:prstGeom prst="rect">
            <a:avLst/>
          </a:prstGeom>
        </p:spPr>
      </p:pic>
    </p:spTree>
    <p:extLst>
      <p:ext uri="{BB962C8B-B14F-4D97-AF65-F5344CB8AC3E}">
        <p14:creationId xmlns:p14="http://schemas.microsoft.com/office/powerpoint/2010/main" val="34592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02C0-A916-AF5F-745D-57E935198FBF}"/>
              </a:ext>
            </a:extLst>
          </p:cNvPr>
          <p:cNvSpPr>
            <a:spLocks noGrp="1"/>
          </p:cNvSpPr>
          <p:nvPr>
            <p:ph type="title"/>
          </p:nvPr>
        </p:nvSpPr>
        <p:spPr/>
        <p:txBody>
          <a:bodyPr/>
          <a:lstStyle/>
          <a:p>
            <a:r>
              <a:rPr lang="en-US" b="1">
                <a:solidFill>
                  <a:schemeClr val="accent1"/>
                </a:solidFill>
              </a:rPr>
              <a:t>gavi by the numbers</a:t>
            </a:r>
          </a:p>
        </p:txBody>
      </p:sp>
      <p:sp>
        <p:nvSpPr>
          <p:cNvPr id="3" name="Content Placeholder 2">
            <a:extLst>
              <a:ext uri="{FF2B5EF4-FFF2-40B4-BE49-F238E27FC236}">
                <a16:creationId xmlns:a16="http://schemas.microsoft.com/office/drawing/2014/main" id="{50B8D62C-8110-1857-5816-3296EFE62EB4}"/>
              </a:ext>
            </a:extLst>
          </p:cNvPr>
          <p:cNvSpPr>
            <a:spLocks noGrp="1"/>
          </p:cNvSpPr>
          <p:nvPr>
            <p:ph idx="1"/>
          </p:nvPr>
        </p:nvSpPr>
        <p:spPr/>
        <p:txBody>
          <a:bodyPr>
            <a:normAutofit/>
          </a:bodyPr>
          <a:lstStyle/>
          <a:p>
            <a:r>
              <a:rPr lang="en-US" b="1">
                <a:solidFill>
                  <a:schemeClr val="tx2"/>
                </a:solidFill>
              </a:rPr>
              <a:t>1 billion </a:t>
            </a:r>
            <a:r>
              <a:rPr lang="en-US"/>
              <a:t>children immunized</a:t>
            </a:r>
          </a:p>
          <a:p>
            <a:r>
              <a:rPr lang="en-US" b="1">
                <a:solidFill>
                  <a:schemeClr val="tx2"/>
                </a:solidFill>
              </a:rPr>
              <a:t>17 million </a:t>
            </a:r>
            <a:r>
              <a:rPr lang="en-US"/>
              <a:t>future deaths prevented</a:t>
            </a:r>
          </a:p>
          <a:p>
            <a:r>
              <a:rPr lang="en-US" b="1">
                <a:solidFill>
                  <a:schemeClr val="tx2"/>
                </a:solidFill>
              </a:rPr>
              <a:t>50% </a:t>
            </a:r>
            <a:r>
              <a:rPr lang="en-US"/>
              <a:t>of the world’s children vaccinated by Gavi</a:t>
            </a:r>
          </a:p>
          <a:p>
            <a:r>
              <a:rPr lang="en-US" b="1">
                <a:solidFill>
                  <a:schemeClr val="tx2"/>
                </a:solidFill>
              </a:rPr>
              <a:t>$54 </a:t>
            </a:r>
            <a:r>
              <a:rPr lang="en-US"/>
              <a:t>returned for every $1 invested</a:t>
            </a:r>
          </a:p>
          <a:p>
            <a:r>
              <a:rPr lang="en-US" b="1">
                <a:solidFill>
                  <a:schemeClr val="tx2"/>
                </a:solidFill>
              </a:rPr>
              <a:t>19</a:t>
            </a:r>
            <a:r>
              <a:rPr lang="en-US"/>
              <a:t> countries transitioned out of support</a:t>
            </a:r>
          </a:p>
        </p:txBody>
      </p:sp>
      <p:pic>
        <p:nvPicPr>
          <p:cNvPr id="4" name="Google Shape;267;g14388b835e1_0_23" descr="Text, application&#10;&#10;Description automatically generated">
            <a:extLst>
              <a:ext uri="{FF2B5EF4-FFF2-40B4-BE49-F238E27FC236}">
                <a16:creationId xmlns:a16="http://schemas.microsoft.com/office/drawing/2014/main" id="{729D8B3D-6C4D-42DA-C8A9-A84467A2EC8C}"/>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432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AF6CF-AEF9-1D8B-1355-EFF0716E9F5C}"/>
              </a:ext>
            </a:extLst>
          </p:cNvPr>
          <p:cNvPicPr>
            <a:picLocks noChangeAspect="1"/>
          </p:cNvPicPr>
          <p:nvPr/>
        </p:nvPicPr>
        <p:blipFill>
          <a:blip r:embed="rId2"/>
          <a:stretch>
            <a:fillRect/>
          </a:stretch>
        </p:blipFill>
        <p:spPr>
          <a:xfrm>
            <a:off x="1704320" y="183952"/>
            <a:ext cx="5735360" cy="4775597"/>
          </a:xfrm>
          <a:prstGeom prst="rect">
            <a:avLst/>
          </a:prstGeom>
        </p:spPr>
      </p:pic>
      <p:pic>
        <p:nvPicPr>
          <p:cNvPr id="2" name="Google Shape;267;g14388b835e1_0_23" descr="Text, application&#10;&#10;Description automatically generated">
            <a:extLst>
              <a:ext uri="{FF2B5EF4-FFF2-40B4-BE49-F238E27FC236}">
                <a16:creationId xmlns:a16="http://schemas.microsoft.com/office/drawing/2014/main" id="{A72C2647-F97A-04E9-917A-5CA0985399E9}"/>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0894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6B80B32-2178-4ECF-8C77-0FADB8F17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58" r="5158"/>
          <a:stretch/>
        </p:blipFill>
        <p:spPr bwMode="auto">
          <a:xfrm>
            <a:off x="787743" y="183035"/>
            <a:ext cx="3141705" cy="4603471"/>
          </a:xfrm>
          <a:prstGeom prst="rect">
            <a:avLst/>
          </a:prstGeom>
          <a:noFill/>
          <a:ln w="3175">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C93985-3825-33FC-61DD-3A7E34C4633D}"/>
              </a:ext>
            </a:extLst>
          </p:cNvPr>
          <p:cNvSpPr>
            <a:spLocks noGrp="1"/>
          </p:cNvSpPr>
          <p:nvPr>
            <p:ph type="title"/>
          </p:nvPr>
        </p:nvSpPr>
        <p:spPr>
          <a:xfrm>
            <a:off x="4263080" y="1961152"/>
            <a:ext cx="4661588" cy="1047236"/>
          </a:xfrm>
        </p:spPr>
        <p:txBody>
          <a:bodyPr>
            <a:normAutofit/>
          </a:bodyPr>
          <a:lstStyle/>
          <a:p>
            <a:pPr algn="l"/>
            <a:r>
              <a:rPr lang="en-US" sz="2550"/>
              <a:t>Learn more about Gavi’s amazing results </a:t>
            </a:r>
            <a:r>
              <a:rPr lang="en-US" sz="2550">
                <a:hlinkClick r:id="rId4"/>
              </a:rPr>
              <a:t>here</a:t>
            </a:r>
            <a:r>
              <a:rPr lang="en-US" sz="2550"/>
              <a:t>!</a:t>
            </a:r>
          </a:p>
        </p:txBody>
      </p:sp>
    </p:spTree>
    <p:extLst>
      <p:ext uri="{BB962C8B-B14F-4D97-AF65-F5344CB8AC3E}">
        <p14:creationId xmlns:p14="http://schemas.microsoft.com/office/powerpoint/2010/main" val="415068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5FDE-89D6-F9BA-078A-47EB3701236B}"/>
              </a:ext>
            </a:extLst>
          </p:cNvPr>
          <p:cNvSpPr>
            <a:spLocks noGrp="1"/>
          </p:cNvSpPr>
          <p:nvPr>
            <p:ph type="title"/>
          </p:nvPr>
        </p:nvSpPr>
        <p:spPr>
          <a:xfrm>
            <a:off x="577680" y="1204783"/>
            <a:ext cx="7401491" cy="2224217"/>
          </a:xfrm>
        </p:spPr>
        <p:txBody>
          <a:bodyPr>
            <a:noAutofit/>
          </a:bodyPr>
          <a:lstStyle/>
          <a:p>
            <a:pPr algn="l"/>
            <a:r>
              <a:rPr lang="en-US" sz="9000">
                <a:solidFill>
                  <a:schemeClr val="accent1"/>
                </a:solidFill>
              </a:rPr>
              <a:t>why gavi?</a:t>
            </a:r>
            <a:br>
              <a:rPr lang="en-US" sz="9000">
                <a:solidFill>
                  <a:schemeClr val="accent1"/>
                </a:solidFill>
              </a:rPr>
            </a:br>
            <a:r>
              <a:rPr lang="en-US" sz="9000" b="1">
                <a:solidFill>
                  <a:schemeClr val="accent1"/>
                </a:solidFill>
              </a:rPr>
              <a:t>why </a:t>
            </a:r>
            <a:r>
              <a:rPr lang="en-US" sz="9000" b="1" u="sng">
                <a:solidFill>
                  <a:schemeClr val="accent1"/>
                </a:solidFill>
              </a:rPr>
              <a:t>now</a:t>
            </a:r>
            <a:r>
              <a:rPr lang="en-US" sz="9000" b="1">
                <a:solidFill>
                  <a:schemeClr val="accent1"/>
                </a:solidFill>
              </a:rPr>
              <a:t>?</a:t>
            </a:r>
          </a:p>
        </p:txBody>
      </p:sp>
    </p:spTree>
    <p:extLst>
      <p:ext uri="{BB962C8B-B14F-4D97-AF65-F5344CB8AC3E}">
        <p14:creationId xmlns:p14="http://schemas.microsoft.com/office/powerpoint/2010/main" val="297967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Welcome everyone!</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dirty="0">
                <a:solidFill>
                  <a:schemeClr val="dk1"/>
                </a:solidFill>
                <a:latin typeface="Open Sans"/>
                <a:ea typeface="Open Sans"/>
                <a:cs typeface="Open Sans"/>
                <a:sym typeface="Open Sans"/>
              </a:rPr>
              <a:t>Share a greeting in another language if you know one.</a:t>
            </a:r>
            <a:br>
              <a:rPr lang="en-US" sz="2800" b="0" i="0" u="none" strike="noStrike" cap="none" dirty="0">
                <a:solidFill>
                  <a:schemeClr val="dk1"/>
                </a:solidFill>
                <a:latin typeface="Open Sans"/>
                <a:ea typeface="Open Sans"/>
                <a:cs typeface="Open Sans"/>
                <a:sym typeface="Open Sans"/>
              </a:rPr>
            </a:br>
            <a:endParaRPr lang="en-US" sz="28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B88A799-B3A1-5DD5-D62B-2A07D2992073}"/>
              </a:ext>
            </a:extLst>
          </p:cNvPr>
          <p:cNvGrpSpPr/>
          <p:nvPr/>
        </p:nvGrpSpPr>
        <p:grpSpPr>
          <a:xfrm>
            <a:off x="1" y="-196164"/>
            <a:ext cx="4996763" cy="4996763"/>
            <a:chOff x="0" y="-261552"/>
            <a:chExt cx="6662351" cy="6662351"/>
          </a:xfrm>
        </p:grpSpPr>
        <p:pic>
          <p:nvPicPr>
            <p:cNvPr id="5" name="Graphic 4" descr="Flip calendar outline">
              <a:extLst>
                <a:ext uri="{FF2B5EF4-FFF2-40B4-BE49-F238E27FC236}">
                  <a16:creationId xmlns:a16="http://schemas.microsoft.com/office/drawing/2014/main" id="{3D9683B6-87F9-E8C7-A2C6-3832AA902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61552"/>
              <a:ext cx="6662351" cy="6662351"/>
            </a:xfrm>
            <a:prstGeom prst="rect">
              <a:avLst/>
            </a:prstGeom>
          </p:spPr>
        </p:pic>
        <p:sp>
          <p:nvSpPr>
            <p:cNvPr id="6" name="TextBox 5">
              <a:extLst>
                <a:ext uri="{FF2B5EF4-FFF2-40B4-BE49-F238E27FC236}">
                  <a16:creationId xmlns:a16="http://schemas.microsoft.com/office/drawing/2014/main" id="{B6E644C5-2414-169C-3674-C507F09B806C}"/>
                </a:ext>
              </a:extLst>
            </p:cNvPr>
            <p:cNvSpPr txBox="1"/>
            <p:nvPr/>
          </p:nvSpPr>
          <p:spPr>
            <a:xfrm>
              <a:off x="1057531" y="1235675"/>
              <a:ext cx="4651291" cy="969496"/>
            </a:xfrm>
            <a:prstGeom prst="rect">
              <a:avLst/>
            </a:prstGeom>
            <a:noFill/>
          </p:spPr>
          <p:txBody>
            <a:bodyPr wrap="square" rtlCol="0">
              <a:spAutoFit/>
            </a:bodyPr>
            <a:lstStyle/>
            <a:p>
              <a:pPr algn="ctr" defTabSz="342900">
                <a:buClrTx/>
              </a:pPr>
              <a:r>
                <a:rPr lang="en-US" sz="4125" b="1" kern="1200">
                  <a:solidFill>
                    <a:srgbClr val="45AFD0"/>
                  </a:solidFill>
                  <a:latin typeface="Open Sans"/>
                  <a:ea typeface="+mn-ea"/>
                  <a:cs typeface="+mn-cs"/>
                </a:rPr>
                <a:t>JUNE</a:t>
              </a:r>
            </a:p>
          </p:txBody>
        </p:sp>
        <p:sp>
          <p:nvSpPr>
            <p:cNvPr id="7" name="TextBox 6">
              <a:extLst>
                <a:ext uri="{FF2B5EF4-FFF2-40B4-BE49-F238E27FC236}">
                  <a16:creationId xmlns:a16="http://schemas.microsoft.com/office/drawing/2014/main" id="{140ACB4C-39C4-CB65-7793-5E36137647AB}"/>
                </a:ext>
              </a:extLst>
            </p:cNvPr>
            <p:cNvSpPr txBox="1"/>
            <p:nvPr/>
          </p:nvSpPr>
          <p:spPr>
            <a:xfrm>
              <a:off x="1057531" y="2436340"/>
              <a:ext cx="4547287" cy="2739212"/>
            </a:xfrm>
            <a:prstGeom prst="rect">
              <a:avLst/>
            </a:prstGeom>
            <a:noFill/>
          </p:spPr>
          <p:txBody>
            <a:bodyPr wrap="square" rtlCol="0">
              <a:spAutoFit/>
            </a:bodyPr>
            <a:lstStyle/>
            <a:p>
              <a:pPr algn="ctr" defTabSz="342900">
                <a:buClrTx/>
              </a:pPr>
              <a:r>
                <a:rPr lang="en-US" sz="12750" b="1" kern="1200">
                  <a:solidFill>
                    <a:srgbClr val="45AFD0"/>
                  </a:solidFill>
                  <a:latin typeface="Open Sans"/>
                  <a:ea typeface="+mn-ea"/>
                  <a:cs typeface="+mn-cs"/>
                </a:rPr>
                <a:t>20</a:t>
              </a:r>
            </a:p>
          </p:txBody>
        </p:sp>
      </p:grpSp>
      <p:sp>
        <p:nvSpPr>
          <p:cNvPr id="9" name="TextBox 8">
            <a:extLst>
              <a:ext uri="{FF2B5EF4-FFF2-40B4-BE49-F238E27FC236}">
                <a16:creationId xmlns:a16="http://schemas.microsoft.com/office/drawing/2014/main" id="{2274E114-FBCE-03A1-A5A5-3F1E22FE08D1}"/>
              </a:ext>
            </a:extLst>
          </p:cNvPr>
          <p:cNvSpPr txBox="1"/>
          <p:nvPr/>
        </p:nvSpPr>
        <p:spPr>
          <a:xfrm>
            <a:off x="4862385" y="1309850"/>
            <a:ext cx="3904736" cy="2631490"/>
          </a:xfrm>
          <a:prstGeom prst="rect">
            <a:avLst/>
          </a:prstGeom>
          <a:noFill/>
        </p:spPr>
        <p:txBody>
          <a:bodyPr wrap="square" rtlCol="0">
            <a:spAutoFit/>
          </a:bodyPr>
          <a:lstStyle/>
          <a:p>
            <a:pPr defTabSz="342900">
              <a:buClrTx/>
            </a:pPr>
            <a:r>
              <a:rPr lang="en-US" sz="4125" b="1" kern="1200">
                <a:latin typeface="Open Sans"/>
                <a:ea typeface="+mn-ea"/>
                <a:cs typeface="+mn-cs"/>
              </a:rPr>
              <a:t>Investment Opportunity Launch</a:t>
            </a:r>
          </a:p>
          <a:p>
            <a:pPr defTabSz="342900">
              <a:buClrTx/>
            </a:pPr>
            <a:r>
              <a:rPr lang="en-US" sz="4125" i="1" kern="1200">
                <a:latin typeface="Open Sans"/>
                <a:ea typeface="+mn-ea"/>
                <a:cs typeface="+mn-cs"/>
              </a:rPr>
              <a:t>Paris, France</a:t>
            </a:r>
          </a:p>
        </p:txBody>
      </p:sp>
    </p:spTree>
    <p:extLst>
      <p:ext uri="{BB962C8B-B14F-4D97-AF65-F5344CB8AC3E}">
        <p14:creationId xmlns:p14="http://schemas.microsoft.com/office/powerpoint/2010/main" val="81030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2defefad41a_0_2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40" name="Google Shape;640;g2defefad41a_0_2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41" name="Google Shape;641;g2defefad41a_0_2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42" name="Google Shape;642;g2defefad41a_0_2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2defefad41a_0_25"/>
          <p:cNvSpPr txBox="1"/>
          <p:nvPr/>
        </p:nvSpPr>
        <p:spPr>
          <a:xfrm>
            <a:off x="403275" y="-76200"/>
            <a:ext cx="7922700" cy="1128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Advocacy Action:</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Take Action on Gavi!</a:t>
            </a:r>
            <a:endParaRPr sz="2800" b="1" i="0" u="none" strike="noStrike" cap="none">
              <a:solidFill>
                <a:schemeClr val="dk1"/>
              </a:solidFill>
              <a:latin typeface="Open Sans"/>
              <a:ea typeface="Open Sans"/>
              <a:cs typeface="Open Sans"/>
              <a:sym typeface="Open Sans"/>
            </a:endParaRPr>
          </a:p>
        </p:txBody>
      </p:sp>
      <p:sp>
        <p:nvSpPr>
          <p:cNvPr id="645" name="Google Shape;645;g2defefad41a_0_25"/>
          <p:cNvSpPr txBox="1"/>
          <p:nvPr/>
        </p:nvSpPr>
        <p:spPr>
          <a:xfrm>
            <a:off x="76200" y="1331101"/>
            <a:ext cx="8991600" cy="36932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mj-lt"/>
              <a:buAutoNum type="arabicPeriod"/>
            </a:pPr>
            <a:r>
              <a:rPr lang="en-US" sz="1800" b="0" i="0" u="none" strike="noStrike" cap="none" dirty="0">
                <a:solidFill>
                  <a:srgbClr val="000000"/>
                </a:solidFill>
                <a:latin typeface="Open Sans"/>
                <a:ea typeface="Open Sans"/>
                <a:cs typeface="Open Sans"/>
                <a:sym typeface="Open Sans"/>
              </a:rPr>
              <a:t>Check </a:t>
            </a:r>
            <a:r>
              <a:rPr lang="en-US" sz="1800" b="0" i="0" u="sng" strike="noStrike" cap="none" dirty="0">
                <a:solidFill>
                  <a:schemeClr val="accent1"/>
                </a:solidFill>
                <a:latin typeface="Open Sans"/>
                <a:ea typeface="Open Sans"/>
                <a:cs typeface="Open Sans"/>
                <a:sym typeface="Open Sans"/>
                <a:hlinkClick r:id="rId3"/>
              </a:rPr>
              <a:t>this scorecard</a:t>
            </a:r>
            <a:r>
              <a:rPr lang="en-US" sz="1800" b="0" i="0" u="none" strike="noStrike" cap="none" dirty="0">
                <a:solidFill>
                  <a:srgbClr val="000000"/>
                </a:solidFill>
                <a:latin typeface="Open Sans"/>
                <a:ea typeface="Open Sans"/>
                <a:cs typeface="Open Sans"/>
                <a:sym typeface="Open Sans"/>
                <a:hlinkClick r:id="rId3"/>
              </a:rPr>
              <a:t> </a:t>
            </a:r>
            <a:r>
              <a:rPr lang="en-US" sz="1800" b="0" i="0" u="none" strike="noStrike" cap="none" dirty="0">
                <a:solidFill>
                  <a:srgbClr val="000000"/>
                </a:solidFill>
                <a:latin typeface="Open Sans"/>
                <a:ea typeface="Open Sans"/>
                <a:cs typeface="Open Sans"/>
                <a:sym typeface="Open Sans"/>
              </a:rPr>
              <a:t>see if your Representative or Senator has signed </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(Column AP).</a:t>
            </a:r>
            <a:br>
              <a:rPr lang="en-US" sz="1800" b="0" i="0" u="none" strike="noStrike" cap="none" dirty="0">
                <a:solidFill>
                  <a:srgbClr val="000000"/>
                </a:solidFill>
                <a:latin typeface="Open Sans"/>
                <a:ea typeface="Open Sans"/>
                <a:cs typeface="Open Sans"/>
                <a:sym typeface="Open Sans"/>
              </a:rPr>
            </a:br>
            <a:endParaRPr lang="en-US" sz="1800"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mj-lt"/>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Use </a:t>
            </a:r>
            <a:r>
              <a:rPr lang="en-US" sz="1800" b="0" i="0" u="sng" strike="noStrike" cap="none" dirty="0">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rgbClr val="111111"/>
                </a:solidFill>
                <a:highlight>
                  <a:srgbClr val="FFFFFF"/>
                </a:highlight>
                <a:latin typeface="Open Sans"/>
                <a:ea typeface="Open Sans"/>
                <a:cs typeface="Open Sans"/>
                <a:sym typeface="Open Sans"/>
              </a:rPr>
              <a:t> (</a:t>
            </a:r>
            <a:r>
              <a:rPr lang="en-US" sz="1800" b="0" u="none" strike="noStrike" cap="none" dirty="0">
                <a:solidFill>
                  <a:srgbClr val="111111"/>
                </a:solidFill>
                <a:highlight>
                  <a:srgbClr val="FFFFFF"/>
                </a:highlight>
                <a:latin typeface="Open Sans"/>
                <a:ea typeface="Open Sans"/>
                <a:cs typeface="Open Sans"/>
                <a:sym typeface="Open Sans"/>
              </a:rPr>
              <a:t>if you are unsure of who to reach out to, please don’t hesitate to reach out to us for support).</a:t>
            </a:r>
            <a:br>
              <a:rPr lang="en-US" sz="1800" b="0" i="1" u="none" strike="noStrike" cap="none" dirty="0">
                <a:solidFill>
                  <a:srgbClr val="111111"/>
                </a:solidFill>
                <a:highlight>
                  <a:srgbClr val="FFFFFF"/>
                </a:highlight>
                <a:latin typeface="Open Sans"/>
                <a:ea typeface="Open Sans"/>
                <a:cs typeface="Open Sans"/>
                <a:sym typeface="Open Sans"/>
              </a:rPr>
            </a:br>
            <a:endParaRPr sz="1800" b="0" i="1"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mj-lt"/>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Email convention: </a:t>
            </a:r>
            <a:r>
              <a:rPr lang="en-US" sz="1800" u="sng" dirty="0" err="1">
                <a:solidFill>
                  <a:schemeClr val="hlink"/>
                </a:solidFill>
                <a:highlight>
                  <a:srgbClr val="FFFFFF"/>
                </a:highlight>
                <a:latin typeface="Open Sans"/>
                <a:ea typeface="Open Sans"/>
                <a:cs typeface="Open Sans"/>
                <a:sym typeface="Open Sans"/>
                <a:hlinkClick r:id="rId5"/>
              </a:rPr>
              <a:t>FirstName_LastName@SenatorsLastName.Senate.Gov</a:t>
            </a:r>
            <a:r>
              <a:rPr lang="en-US" sz="1800" u="sng" dirty="0">
                <a:solidFill>
                  <a:schemeClr val="hlink"/>
                </a:solidFill>
                <a:highlight>
                  <a:srgbClr val="FFFFFF"/>
                </a:highlight>
                <a:latin typeface="Open Sans"/>
                <a:ea typeface="Open Sans"/>
                <a:cs typeface="Open Sans"/>
                <a:sym typeface="Open Sans"/>
              </a:rPr>
              <a:t> </a:t>
            </a:r>
            <a:br>
              <a:rPr lang="en-US" sz="1800" u="sng" dirty="0">
                <a:solidFill>
                  <a:schemeClr val="hlink"/>
                </a:solidFill>
                <a:highlight>
                  <a:srgbClr val="FFFFFF"/>
                </a:highlight>
                <a:latin typeface="Open Sans"/>
                <a:ea typeface="Open Sans"/>
                <a:cs typeface="Open Sans"/>
                <a:sym typeface="Open Sans"/>
              </a:rPr>
            </a:br>
            <a:r>
              <a:rPr lang="en-US" sz="1800" dirty="0">
                <a:solidFill>
                  <a:schemeClr val="tx1"/>
                </a:solidFill>
                <a:highlight>
                  <a:srgbClr val="FFFFFF"/>
                </a:highlight>
                <a:latin typeface="Open Sans"/>
                <a:ea typeface="Open Sans"/>
                <a:cs typeface="Open Sans"/>
                <a:sym typeface="Open Sans"/>
              </a:rPr>
              <a:t>(example: alex_moree@rubio.senate.gov).</a:t>
            </a:r>
            <a:br>
              <a:rPr lang="en-US" sz="1800" dirty="0">
                <a:solidFill>
                  <a:schemeClr val="tx1"/>
                </a:solidFill>
                <a:highlight>
                  <a:srgbClr val="FFFFFF"/>
                </a:highlight>
                <a:latin typeface="Open Sans"/>
                <a:ea typeface="Open Sans"/>
                <a:cs typeface="Open Sans"/>
                <a:sym typeface="Open Sans"/>
              </a:rPr>
            </a:br>
            <a:endParaRPr lang="en-US" sz="1800" dirty="0">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mj-lt"/>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 Personalize </a:t>
            </a:r>
            <a:r>
              <a:rPr lang="en-US" sz="1800" b="0" i="0" u="none" strike="noStrike" cap="none" dirty="0">
                <a:solidFill>
                  <a:srgbClr val="111111"/>
                </a:solidFill>
                <a:latin typeface="Open Sans"/>
                <a:ea typeface="Open Sans"/>
                <a:cs typeface="Open Sans"/>
                <a:sym typeface="Open Sans"/>
              </a:rPr>
              <a:t>this</a:t>
            </a:r>
            <a:r>
              <a:rPr lang="en-US" sz="1800" u="sng" dirty="0">
                <a:solidFill>
                  <a:schemeClr val="hlink"/>
                </a:solidFill>
                <a:highlight>
                  <a:srgbClr val="FFFFFF"/>
                </a:highlight>
                <a:latin typeface="Open Sans"/>
                <a:ea typeface="Open Sans"/>
                <a:cs typeface="Open Sans"/>
                <a:sym typeface="Open Sans"/>
              </a:rPr>
              <a:t> </a:t>
            </a:r>
            <a:r>
              <a:rPr lang="en-US" sz="1800" u="sng" dirty="0">
                <a:solidFill>
                  <a:schemeClr val="hlink"/>
                </a:solidFill>
                <a:highlight>
                  <a:srgbClr val="FFFFFF"/>
                </a:highlight>
                <a:latin typeface="Open Sans"/>
                <a:ea typeface="Open Sans"/>
                <a:cs typeface="Open Sans"/>
                <a:sym typeface="Open Sans"/>
                <a:hlinkClick r:id="rId6"/>
              </a:rPr>
              <a:t>sample email</a:t>
            </a:r>
            <a:r>
              <a:rPr lang="en-US" sz="1800" dirty="0">
                <a:solidFill>
                  <a:srgbClr val="111111"/>
                </a:solidFill>
                <a:highlight>
                  <a:schemeClr val="lt1"/>
                </a:highlight>
                <a:latin typeface="Open Sans"/>
                <a:ea typeface="Open Sans"/>
                <a:cs typeface="Open Sans"/>
                <a:sym typeface="Open Sans"/>
                <a:hlinkClick r:id="rId6"/>
              </a:rPr>
              <a:t> </a:t>
            </a:r>
            <a:r>
              <a:rPr lang="en-US" sz="1800" dirty="0">
                <a:solidFill>
                  <a:srgbClr val="111111"/>
                </a:solidFill>
                <a:highlight>
                  <a:schemeClr val="lt1"/>
                </a:highlight>
                <a:latin typeface="Open Sans"/>
                <a:ea typeface="Open Sans"/>
                <a:cs typeface="Open Sans"/>
                <a:sym typeface="Open Sans"/>
              </a:rPr>
              <a:t>requesting your Senators to co-sponsor S. Res. 684.</a:t>
            </a:r>
            <a:br>
              <a:rPr lang="en-US" sz="1800" dirty="0">
                <a:solidFill>
                  <a:srgbClr val="111111"/>
                </a:solidFill>
                <a:highlight>
                  <a:schemeClr val="lt1"/>
                </a:highlight>
                <a:latin typeface="Open Sans"/>
                <a:ea typeface="Open Sans"/>
                <a:cs typeface="Open Sans"/>
                <a:sym typeface="Open Sans"/>
              </a:rPr>
            </a:br>
            <a:endParaRPr lang="en-US" sz="1800" dirty="0">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mj-lt"/>
              <a:buAutoNum type="arabicPeriod"/>
            </a:pPr>
            <a:r>
              <a:rPr lang="en-US" sz="1800" b="1" i="0" u="none" strike="noStrike" cap="none" dirty="0">
                <a:solidFill>
                  <a:srgbClr val="111111"/>
                </a:solidFill>
                <a:highlight>
                  <a:srgbClr val="FFFFFF"/>
                </a:highlight>
                <a:latin typeface="Open Sans"/>
                <a:ea typeface="Open Sans"/>
                <a:cs typeface="Open Sans"/>
                <a:sym typeface="Open Sans"/>
              </a:rPr>
              <a:t>Follow up!</a:t>
            </a:r>
            <a:endParaRPr sz="1800" b="1" i="0" u="none" strike="noStrike" cap="none" dirty="0">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5F2FD34C-B612-7B92-34C8-00478C07B86E}"/>
              </a:ext>
            </a:extLst>
          </p:cNvPr>
          <p:cNvPicPr preferRelativeResize="0"/>
          <p:nvPr/>
        </p:nvPicPr>
        <p:blipFill rotWithShape="1">
          <a:blip r:embed="rId7">
            <a:alphaModFix/>
          </a:blip>
          <a:srcRect/>
          <a:stretch/>
        </p:blipFill>
        <p:spPr>
          <a:xfrm>
            <a:off x="7600568" y="76200"/>
            <a:ext cx="1510907" cy="1102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6"/>
          <p:cNvSpPr txBox="1"/>
          <p:nvPr/>
        </p:nvSpPr>
        <p:spPr>
          <a:xfrm>
            <a:off x="-431740" y="186258"/>
            <a:ext cx="856065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Open Sans"/>
                <a:ea typeface="Open Sans"/>
                <a:cs typeface="Open Sans"/>
                <a:sym typeface="Open Sans"/>
              </a:rPr>
              <a:t>Senate Resolution - S. Res. 684</a:t>
            </a:r>
            <a:endParaRPr dirty="0"/>
          </a:p>
        </p:txBody>
      </p:sp>
      <p:sp>
        <p:nvSpPr>
          <p:cNvPr id="652" name="Google Shape;652;p26"/>
          <p:cNvSpPr txBox="1"/>
          <p:nvPr/>
        </p:nvSpPr>
        <p:spPr>
          <a:xfrm>
            <a:off x="291674" y="1155576"/>
            <a:ext cx="8560800" cy="3478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 Res. 684 </a:t>
            </a:r>
            <a:r>
              <a:rPr lang="en-US" sz="2000" b="0" i="0" u="none" strike="noStrike" cap="none" dirty="0">
                <a:solidFill>
                  <a:srgbClr val="000000"/>
                </a:solidFill>
                <a:latin typeface="Open Sans"/>
                <a:ea typeface="Open Sans"/>
                <a:cs typeface="Open Sans"/>
                <a:sym typeface="Open Sans"/>
              </a:rPr>
              <a:t>– lead cosponsors Sens. Wicker (R-MI) and Cardin (D-MD)</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dirty="0"/>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Open Sans"/>
                <a:ea typeface="Open Sans"/>
                <a:cs typeface="Open Sans"/>
                <a:sym typeface="Open Sans"/>
              </a:rPr>
              <a:t>Country ownership and sustainability are at the core of the Gavi model.</a:t>
            </a:r>
            <a:endParaRPr dirty="0"/>
          </a:p>
        </p:txBody>
      </p:sp>
      <p:pic>
        <p:nvPicPr>
          <p:cNvPr id="2" name="Google Shape;370;g135efd730ba_0_1" descr="Text, application&#10;&#10;Description automatically generated">
            <a:extLst>
              <a:ext uri="{FF2B5EF4-FFF2-40B4-BE49-F238E27FC236}">
                <a16:creationId xmlns:a16="http://schemas.microsoft.com/office/drawing/2014/main" id="{22D7A384-5C4D-20B1-AA7C-5EBF86E89D3E}"/>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0" y="627450"/>
            <a:ext cx="9144000" cy="412417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Join our next webinar</a:t>
            </a:r>
            <a:br>
              <a:rPr lang="en-US" sz="3200" b="1" dirty="0">
                <a:solidFill>
                  <a:schemeClr val="dk1"/>
                </a:solidFill>
                <a:latin typeface="Open Sans"/>
                <a:ea typeface="Open Sans"/>
                <a:cs typeface="Open Sans"/>
                <a:sym typeface="Open Sans"/>
              </a:rPr>
            </a:br>
            <a:r>
              <a:rPr lang="en-US" sz="3200" b="1" dirty="0">
                <a:solidFill>
                  <a:srgbClr val="FF0000"/>
                </a:solidFill>
                <a:latin typeface="Open Sans"/>
                <a:ea typeface="Open Sans"/>
                <a:cs typeface="Open Sans"/>
                <a:sym typeface="Open Sans"/>
              </a:rPr>
              <a:t>Thursday, July 11</a:t>
            </a:r>
            <a:br>
              <a:rPr lang="en-US" sz="3200" b="1" dirty="0">
                <a:solidFill>
                  <a:srgbClr val="FF0000"/>
                </a:solidFill>
                <a:latin typeface="Open Sans"/>
                <a:ea typeface="Open Sans"/>
                <a:cs typeface="Open Sans"/>
                <a:sym typeface="Open Sans"/>
              </a:rPr>
            </a:br>
            <a:r>
              <a:rPr lang="en-US" sz="3200" b="1" dirty="0">
                <a:solidFill>
                  <a:srgbClr val="FF0000"/>
                </a:solidFill>
                <a:latin typeface="Open Sans"/>
                <a:ea typeface="Open Sans"/>
                <a:cs typeface="Open Sans"/>
                <a:sym typeface="Open Sans"/>
              </a:rPr>
              <a:t>8:30 PM ET – 9:30 PM ET</a:t>
            </a:r>
            <a:br>
              <a:rPr lang="en-US" sz="3200" dirty="0">
                <a:solidFill>
                  <a:srgbClr val="FF0000"/>
                </a:solidFill>
                <a:latin typeface="Open Sans"/>
                <a:ea typeface="Open Sans"/>
                <a:cs typeface="Open Sans"/>
                <a:sym typeface="Open Sans"/>
              </a:rPr>
            </a:br>
            <a:br>
              <a:rPr lang="en-US" sz="3200" b="1" i="0" u="none" strike="noStrike" cap="none" dirty="0">
                <a:solidFill>
                  <a:schemeClr val="dk1"/>
                </a:solidFill>
                <a:latin typeface="Open Sans"/>
                <a:ea typeface="Open Sans"/>
                <a:cs typeface="Open Sans"/>
                <a:sym typeface="Open Sans"/>
              </a:rPr>
            </a:br>
            <a:r>
              <a:rPr lang="en-US" sz="3200" i="0" u="none" strike="noStrike" cap="none" dirty="0">
                <a:solidFill>
                  <a:schemeClr val="dk1"/>
                </a:solidFill>
                <a:latin typeface="Open Sans"/>
                <a:ea typeface="Open Sans"/>
                <a:cs typeface="Open Sans"/>
                <a:sym typeface="Open Sans"/>
              </a:rPr>
              <a:t>Feel free to bring a friend or fellow </a:t>
            </a:r>
            <a:r>
              <a:rPr lang="en-US" sz="3200" dirty="0">
                <a:solidFill>
                  <a:schemeClr val="dk1"/>
                </a:solidFill>
                <a:latin typeface="Open Sans"/>
                <a:ea typeface="Open Sans"/>
                <a:cs typeface="Open Sans"/>
                <a:sym typeface="Open Sans"/>
              </a:rPr>
              <a:t>RPCV!</a:t>
            </a:r>
          </a:p>
          <a:p>
            <a:pPr marL="0" marR="0" lvl="0" indent="0" algn="ctr" rtl="0">
              <a:lnSpc>
                <a:spcPct val="100000"/>
              </a:lnSpc>
              <a:spcBef>
                <a:spcPts val="0"/>
              </a:spcBef>
              <a:spcAft>
                <a:spcPts val="0"/>
              </a:spcAft>
              <a:buClr>
                <a:schemeClr val="dk1"/>
              </a:buClr>
              <a:buSzPts val="3200"/>
              <a:buFont typeface="Open Sans"/>
              <a:buNone/>
            </a:pPr>
            <a:endParaRPr lang="en-US" sz="3200" b="0"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200"/>
              <a:buFont typeface="Open Sans"/>
              <a:buNone/>
            </a:pPr>
            <a:r>
              <a:rPr lang="en-US" sz="3200" dirty="0">
                <a:solidFill>
                  <a:schemeClr val="dk1"/>
                </a:solidFill>
                <a:latin typeface="Open Sans"/>
                <a:ea typeface="Open Sans"/>
                <a:cs typeface="Open Sans"/>
                <a:sym typeface="Open Sans"/>
              </a:rPr>
              <a:t>Register here: </a:t>
            </a:r>
            <a:r>
              <a:rPr lang="en-US" sz="3200" dirty="0">
                <a:solidFill>
                  <a:schemeClr val="dk1"/>
                </a:solidFill>
                <a:latin typeface="Open Sans"/>
                <a:ea typeface="Open Sans"/>
                <a:cs typeface="Open Sans"/>
                <a:sym typeface="Open Sans"/>
                <a:hlinkClick r:id="rId3"/>
              </a:rPr>
              <a:t>https://tinyurl.com/GAP2024Webinars</a:t>
            </a:r>
            <a:r>
              <a:rPr lang="en-US" sz="3200" dirty="0">
                <a:solidFill>
                  <a:schemeClr val="dk1"/>
                </a:solidFill>
                <a:latin typeface="Open Sans"/>
                <a:ea typeface="Open Sans"/>
                <a:cs typeface="Open Sans"/>
                <a:sym typeface="Open Sans"/>
              </a:rPr>
              <a:t>  </a:t>
            </a:r>
            <a:endParaRPr sz="1400" b="0" i="0" u="none" strike="noStrike" cap="none" dirty="0">
              <a:solidFill>
                <a:schemeClr val="dk1"/>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6504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323134" y="1837126"/>
            <a:ext cx="8497732"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FF0000"/>
                </a:solidFill>
                <a:latin typeface="Calibri"/>
                <a:ea typeface="Calibri"/>
                <a:cs typeface="Calibri"/>
                <a:sym typeface="Calibri"/>
              </a:rPr>
              <a:t>Thank you for </a:t>
            </a:r>
            <a:br>
              <a:rPr lang="en-US" sz="4800" b="1" i="0" u="none" strike="noStrike" cap="none" dirty="0">
                <a:solidFill>
                  <a:srgbClr val="FF0000"/>
                </a:solidFill>
                <a:latin typeface="Calibri"/>
                <a:ea typeface="Calibri"/>
                <a:cs typeface="Calibri"/>
                <a:sym typeface="Calibri"/>
              </a:rPr>
            </a:br>
            <a:r>
              <a:rPr lang="en-US" sz="4800" b="1" i="0" u="none" strike="noStrike" cap="none" dirty="0">
                <a:solidFill>
                  <a:srgbClr val="FF0000"/>
                </a:solidFill>
                <a:latin typeface="Calibri"/>
                <a:ea typeface="Calibri"/>
                <a:cs typeface="Calibri"/>
                <a:sym typeface="Calibri"/>
              </a:rPr>
              <a:t>taking action with </a:t>
            </a:r>
            <a:r>
              <a:rPr lang="en-US" sz="4800" b="1" dirty="0">
                <a:solidFill>
                  <a:srgbClr val="FF0000"/>
                </a:solidFill>
                <a:latin typeface="Calibri"/>
                <a:ea typeface="Calibri"/>
                <a:cs typeface="Calibri"/>
                <a:sym typeface="Calibri"/>
              </a:rPr>
              <a:t>us </a:t>
            </a:r>
            <a:r>
              <a:rPr lang="en-US" sz="4800" b="1" i="0" u="none" strike="noStrike" cap="none" dirty="0">
                <a:solidFill>
                  <a:srgbClr val="FF0000"/>
                </a:solidFill>
                <a:latin typeface="Calibri"/>
                <a:ea typeface="Calibri"/>
                <a:cs typeface="Calibri"/>
                <a:sym typeface="Calibri"/>
              </a:rPr>
              <a:t>tonight!</a:t>
            </a:r>
            <a:endParaRPr sz="4800" b="1" i="0" u="none" strike="noStrike" cap="none" dirty="0">
              <a:solidFill>
                <a:srgbClr val="FF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170128" y="102393"/>
            <a:ext cx="8390276" cy="876463"/>
          </a:xfrm>
        </p:spPr>
        <p:txBody>
          <a:bodyPr>
            <a:normAutofit/>
          </a:bodyPr>
          <a:lstStyle/>
          <a:p>
            <a:r>
              <a:rPr lang="en-US" sz="3100" b="1" dirty="0">
                <a:solidFill>
                  <a:srgbClr val="D50032"/>
                </a:solidFill>
              </a:rPr>
              <a:t>June Anti-Oppression (AO) Workshop</a:t>
            </a:r>
          </a:p>
        </p:txBody>
      </p:sp>
      <p:sp>
        <p:nvSpPr>
          <p:cNvPr id="5" name="Slide Number Placeholder 5">
            <a:extLst>
              <a:ext uri="{FF2B5EF4-FFF2-40B4-BE49-F238E27FC236}">
                <a16:creationId xmlns:a16="http://schemas.microsoft.com/office/drawing/2014/main" id="{056FE7E4-0B75-340D-D1E0-39C99ADD1925}"/>
              </a:ext>
            </a:extLst>
          </p:cNvPr>
          <p:cNvSpPr>
            <a:spLocks noGrp="1"/>
          </p:cNvSpPr>
          <p:nvPr>
            <p:ph type="sldNum" sz="quarter" idx="12"/>
          </p:nvPr>
        </p:nvSpPr>
        <p:spPr>
          <a:xfrm>
            <a:off x="6553200" y="4767263"/>
            <a:ext cx="2133600" cy="273844"/>
          </a:xfrm>
        </p:spPr>
        <p:txBody>
          <a:bodyPr/>
          <a:lstStyle/>
          <a:p>
            <a:fld id="{307E6868-079E-1649-B8D1-459B42CE4DE3}" type="slidenum">
              <a:rPr lang="en-US" sz="1100" smtClean="0"/>
              <a:t>4</a:t>
            </a:fld>
            <a:endParaRPr lang="en-US" sz="1100"/>
          </a:p>
        </p:txBody>
      </p:sp>
      <p:sp>
        <p:nvSpPr>
          <p:cNvPr id="13" name="TextBox 12">
            <a:extLst>
              <a:ext uri="{FF2B5EF4-FFF2-40B4-BE49-F238E27FC236}">
                <a16:creationId xmlns:a16="http://schemas.microsoft.com/office/drawing/2014/main" id="{9537C6EB-8DAD-9947-FF52-3B89E9415D34}"/>
              </a:ext>
            </a:extLst>
          </p:cNvPr>
          <p:cNvSpPr txBox="1"/>
          <p:nvPr/>
        </p:nvSpPr>
        <p:spPr>
          <a:xfrm>
            <a:off x="170128" y="908796"/>
            <a:ext cx="8973872" cy="3225563"/>
          </a:xfrm>
          <a:prstGeom prst="rect">
            <a:avLst/>
          </a:prstGeom>
          <a:noFill/>
        </p:spPr>
        <p:txBody>
          <a:bodyPr wrap="square">
            <a:spAutoFit/>
          </a:bodyPr>
          <a:lstStyle/>
          <a:p>
            <a:pPr>
              <a:spcAft>
                <a:spcPts val="600"/>
              </a:spcAft>
            </a:pPr>
            <a:r>
              <a:rPr lang="en-US" sz="2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Disrupting Biases on Poverty and Classism</a:t>
            </a:r>
          </a:p>
          <a:p>
            <a:pPr>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Facilitated by RESULTS Experts on Poverty</a:t>
            </a:r>
            <a:br>
              <a:rPr lang="en-US"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Friday, June 7, 12:00-1:30 p.m. ET</a:t>
            </a:r>
          </a:p>
          <a:p>
            <a:pPr>
              <a:lnSpc>
                <a:spcPct val="114000"/>
              </a:lnSpc>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Ending poverty is not possible without addressing oppression and centering the voices of those with lived experiences of poverty. The tools provided in this session will help you build more transformational relationships and create inclusive, welcoming environments in your groups with trauma-informed advocacy in mind.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532CD57-F02A-8A7F-4315-17069E02F717}"/>
              </a:ext>
            </a:extLst>
          </p:cNvPr>
          <p:cNvSpPr txBox="1"/>
          <p:nvPr/>
        </p:nvSpPr>
        <p:spPr>
          <a:xfrm>
            <a:off x="170128" y="4196299"/>
            <a:ext cx="8825949" cy="707886"/>
          </a:xfrm>
          <a:prstGeom prst="rect">
            <a:avLst/>
          </a:prstGeom>
          <a:noFill/>
        </p:spPr>
        <p:txBody>
          <a:bodyPr wrap="square">
            <a:spAutoFit/>
          </a:bodyPr>
          <a:lstStyle/>
          <a:p>
            <a:pPr algn="ctr"/>
            <a:r>
              <a:rPr lang="en-US" sz="2000" b="1" i="0" dirty="0">
                <a:effectLst/>
              </a:rPr>
              <a:t>For more information and to register: </a:t>
            </a:r>
            <a:r>
              <a:rPr lang="en-US" sz="2000" b="1" i="0" dirty="0">
                <a:effectLst/>
                <a:hlinkClick r:id="rId2"/>
              </a:rPr>
              <a:t>https://tinyurl.com/DistruptingBias</a:t>
            </a:r>
            <a:r>
              <a:rPr lang="en-US" sz="2000" i="0" dirty="0">
                <a:effectLst/>
                <a:hlinkClick r:id="rId2"/>
              </a:rPr>
              <a:t> </a:t>
            </a:r>
            <a:endParaRPr lang="en-US" sz="2000" dirty="0"/>
          </a:p>
        </p:txBody>
      </p:sp>
    </p:spTree>
    <p:extLst>
      <p:ext uri="{BB962C8B-B14F-4D97-AF65-F5344CB8AC3E}">
        <p14:creationId xmlns:p14="http://schemas.microsoft.com/office/powerpoint/2010/main" val="80008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170128" y="102393"/>
            <a:ext cx="8390276" cy="876463"/>
          </a:xfrm>
        </p:spPr>
        <p:txBody>
          <a:bodyPr>
            <a:normAutofit/>
          </a:bodyPr>
          <a:lstStyle/>
          <a:p>
            <a:r>
              <a:rPr lang="en-US" sz="3100" b="1" dirty="0">
                <a:solidFill>
                  <a:srgbClr val="D50032"/>
                </a:solidFill>
              </a:rPr>
              <a:t>June Anti-Oppression (AO) Workshop</a:t>
            </a:r>
          </a:p>
        </p:txBody>
      </p:sp>
      <p:sp>
        <p:nvSpPr>
          <p:cNvPr id="5" name="Slide Number Placeholder 5">
            <a:extLst>
              <a:ext uri="{FF2B5EF4-FFF2-40B4-BE49-F238E27FC236}">
                <a16:creationId xmlns:a16="http://schemas.microsoft.com/office/drawing/2014/main" id="{056FE7E4-0B75-340D-D1E0-39C99ADD1925}"/>
              </a:ext>
            </a:extLst>
          </p:cNvPr>
          <p:cNvSpPr>
            <a:spLocks noGrp="1"/>
          </p:cNvSpPr>
          <p:nvPr>
            <p:ph type="sldNum" sz="quarter" idx="12"/>
          </p:nvPr>
        </p:nvSpPr>
        <p:spPr>
          <a:xfrm>
            <a:off x="6553200" y="4767263"/>
            <a:ext cx="2133600" cy="273844"/>
          </a:xfrm>
        </p:spPr>
        <p:txBody>
          <a:bodyPr/>
          <a:lstStyle/>
          <a:p>
            <a:fld id="{307E6868-079E-1649-B8D1-459B42CE4DE3}" type="slidenum">
              <a:rPr lang="en-US" sz="1100" smtClean="0"/>
              <a:t>5</a:t>
            </a:fld>
            <a:endParaRPr lang="en-US" sz="1100"/>
          </a:p>
        </p:txBody>
      </p:sp>
      <p:sp>
        <p:nvSpPr>
          <p:cNvPr id="23" name="TextBox 22">
            <a:extLst>
              <a:ext uri="{FF2B5EF4-FFF2-40B4-BE49-F238E27FC236}">
                <a16:creationId xmlns:a16="http://schemas.microsoft.com/office/drawing/2014/main" id="{1CB60711-8E6C-A770-9424-6D4733E7386F}"/>
              </a:ext>
            </a:extLst>
          </p:cNvPr>
          <p:cNvSpPr txBox="1"/>
          <p:nvPr/>
        </p:nvSpPr>
        <p:spPr>
          <a:xfrm>
            <a:off x="178079" y="1044080"/>
            <a:ext cx="8825949" cy="830997"/>
          </a:xfrm>
          <a:prstGeom prst="rect">
            <a:avLst/>
          </a:prstGeom>
          <a:noFill/>
        </p:spPr>
        <p:txBody>
          <a:bodyPr wrap="square">
            <a:spAutoFit/>
          </a:bodyPr>
          <a:lstStyle/>
          <a:p>
            <a:r>
              <a:rPr lang="en-US" sz="2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Restorative Justice &amp; Global Conflict, facilitated by </a:t>
            </a:r>
            <a:br>
              <a:rPr lang="en-US" sz="2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DC Peace Team</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42F00DF-D92F-E696-06C7-B25A5B999B63}"/>
              </a:ext>
            </a:extLst>
          </p:cNvPr>
          <p:cNvSpPr txBox="1"/>
          <p:nvPr/>
        </p:nvSpPr>
        <p:spPr>
          <a:xfrm>
            <a:off x="159025" y="1813911"/>
            <a:ext cx="6273580" cy="461665"/>
          </a:xfrm>
          <a:prstGeom prst="rect">
            <a:avLst/>
          </a:prstGeom>
          <a:noFill/>
        </p:spPr>
        <p:txBody>
          <a:bodyPr wrap="square">
            <a:spAutoFit/>
          </a:bodyPr>
          <a:lstStyle/>
          <a:p>
            <a:r>
              <a:rPr lang="en-US" sz="2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June 17 | 8 PM ET to 10 PM ET</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F1EA2A5C-4494-5B30-E0EC-009F477C32C4}"/>
              </a:ext>
            </a:extLst>
          </p:cNvPr>
          <p:cNvSpPr txBox="1"/>
          <p:nvPr/>
        </p:nvSpPr>
        <p:spPr>
          <a:xfrm>
            <a:off x="159025" y="2345094"/>
            <a:ext cx="8825949" cy="1754326"/>
          </a:xfrm>
          <a:prstGeom prst="rect">
            <a:avLst/>
          </a:prstGeom>
          <a:noFill/>
        </p:spPr>
        <p:txBody>
          <a:bodyPr wrap="square">
            <a:spAutoFit/>
          </a:bodyPr>
          <a:lstStyle/>
          <a:p>
            <a:r>
              <a:rPr lang="en-US" sz="1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This session will be held as a space for you to openly share how global conflict is impacting how </a:t>
            </a: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a:t>
            </a:r>
            <a:r>
              <a:rPr lang="en-US" sz="1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show up as an advocate. This space will NOT be an exchange for political or religious ideology, but rather a safe place for expression and how war in other areas of the world is affecting us. The space will also allow for reflection on how we can utilize restorative processes to move toward personal and global healing.</a:t>
            </a:r>
            <a:r>
              <a:rPr lang="en-US" sz="1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2"/>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C70D127-4C95-0CAB-81E8-4B4D88E2456F}"/>
              </a:ext>
            </a:extLst>
          </p:cNvPr>
          <p:cNvSpPr txBox="1"/>
          <p:nvPr/>
        </p:nvSpPr>
        <p:spPr>
          <a:xfrm>
            <a:off x="0" y="4048259"/>
            <a:ext cx="8746435" cy="707886"/>
          </a:xfrm>
          <a:prstGeom prst="rect">
            <a:avLst/>
          </a:prstGeom>
          <a:noFill/>
        </p:spPr>
        <p:txBody>
          <a:bodyPr wrap="square">
            <a:spAutoFit/>
          </a:bodyPr>
          <a:lstStyle/>
          <a:p>
            <a:pPr algn="ctr"/>
            <a:r>
              <a:rPr lang="en-US" sz="2000" b="1" i="0" dirty="0">
                <a:effectLst/>
              </a:rPr>
              <a:t>For more information and to register: </a:t>
            </a:r>
            <a:r>
              <a:rPr lang="en-US" sz="2000" b="1" i="0" dirty="0">
                <a:effectLst/>
                <a:hlinkClick r:id="rId3"/>
              </a:rPr>
              <a:t>https://tinyurl.com/RestorativeJusticeDCPeace</a:t>
            </a:r>
            <a:endParaRPr lang="en-US" sz="2000" dirty="0"/>
          </a:p>
        </p:txBody>
      </p:sp>
    </p:spTree>
    <p:extLst>
      <p:ext uri="{BB962C8B-B14F-4D97-AF65-F5344CB8AC3E}">
        <p14:creationId xmlns:p14="http://schemas.microsoft.com/office/powerpoint/2010/main" val="414607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Overview of tonight’s webinar</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266" name="Google Shape;266;g14388b835e1_0_23"/>
          <p:cNvSpPr txBox="1"/>
          <p:nvPr/>
        </p:nvSpPr>
        <p:spPr>
          <a:xfrm>
            <a:off x="0" y="1056134"/>
            <a:ext cx="9350145" cy="4410487"/>
          </a:xfrm>
          <a:prstGeom prst="rect">
            <a:avLst/>
          </a:prstGeom>
          <a:noFill/>
          <a:ln>
            <a:noFill/>
          </a:ln>
        </p:spPr>
        <p:txBody>
          <a:bodyPr spcFirstLastPara="1" wrap="square" lIns="91425" tIns="45700" rIns="91425" bIns="45700" anchor="t" anchorCtr="0">
            <a:normAutofit fontScale="85000" lnSpcReduction="1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Wrap up of FY25 Appropriations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Guest Speaker: Dr. Karen Brenner, RPCV Niger 83’-86’ </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Advocacy Action: Gavi, the Vaccine Alliance</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r>
              <a:rPr lang="en-US" sz="3200" dirty="0">
                <a:solidFill>
                  <a:schemeClr val="dk1"/>
                </a:solidFill>
                <a:latin typeface="Open Sans"/>
                <a:ea typeface="Open Sans"/>
                <a:cs typeface="Open Sans"/>
                <a:sym typeface="Open Sans"/>
              </a:rPr>
              <a:t> Announcements</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10650" y="2088150"/>
            <a:ext cx="7922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FY25 Appropriations</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8" name="Google Shape;208;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9" name="Google Shape;209;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0" name="Google Shape;210;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2" name="Google Shape;212;g1d9b0211098_0_58"/>
          <p:cNvPicPr preferRelativeResize="0"/>
          <p:nvPr/>
        </p:nvPicPr>
        <p:blipFill rotWithShape="1">
          <a:blip r:embed="rId4">
            <a:alphaModFix/>
          </a:blip>
          <a:srcRect/>
          <a:stretch/>
        </p:blipFill>
        <p:spPr>
          <a:xfrm>
            <a:off x="0" y="0"/>
            <a:ext cx="9170415"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defefad41a_0_0"/>
          <p:cNvSpPr txBox="1">
            <a:spLocks noGrp="1"/>
          </p:cNvSpPr>
          <p:nvPr>
            <p:ph type="title"/>
          </p:nvPr>
        </p:nvSpPr>
        <p:spPr>
          <a:xfrm>
            <a:off x="2853650" y="52100"/>
            <a:ext cx="43677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Congrats! </a:t>
            </a:r>
            <a:endParaRPr sz="5600" b="1"/>
          </a:p>
        </p:txBody>
      </p:sp>
      <p:graphicFrame>
        <p:nvGraphicFramePr>
          <p:cNvPr id="221" name="Google Shape;221;g2defefad41a_0_0"/>
          <p:cNvGraphicFramePr/>
          <p:nvPr/>
        </p:nvGraphicFramePr>
        <p:xfrm>
          <a:off x="570938" y="1362075"/>
          <a:ext cx="8002125" cy="3684690"/>
        </p:xfrm>
        <a:graphic>
          <a:graphicData uri="http://schemas.openxmlformats.org/drawingml/2006/table">
            <a:tbl>
              <a:tblPr>
                <a:noFill/>
              </a:tblPr>
              <a:tblGrid>
                <a:gridCol w="1600425">
                  <a:extLst>
                    <a:ext uri="{9D8B030D-6E8A-4147-A177-3AD203B41FA5}">
                      <a16:colId xmlns:a16="http://schemas.microsoft.com/office/drawing/2014/main" val="20000"/>
                    </a:ext>
                  </a:extLst>
                </a:gridCol>
                <a:gridCol w="1600425">
                  <a:extLst>
                    <a:ext uri="{9D8B030D-6E8A-4147-A177-3AD203B41FA5}">
                      <a16:colId xmlns:a16="http://schemas.microsoft.com/office/drawing/2014/main" val="20001"/>
                    </a:ext>
                  </a:extLst>
                </a:gridCol>
                <a:gridCol w="1600425">
                  <a:extLst>
                    <a:ext uri="{9D8B030D-6E8A-4147-A177-3AD203B41FA5}">
                      <a16:colId xmlns:a16="http://schemas.microsoft.com/office/drawing/2014/main" val="20002"/>
                    </a:ext>
                  </a:extLst>
                </a:gridCol>
                <a:gridCol w="1600425">
                  <a:extLst>
                    <a:ext uri="{9D8B030D-6E8A-4147-A177-3AD203B41FA5}">
                      <a16:colId xmlns:a16="http://schemas.microsoft.com/office/drawing/2014/main" val="20003"/>
                    </a:ext>
                  </a:extLst>
                </a:gridCol>
                <a:gridCol w="1600425">
                  <a:extLst>
                    <a:ext uri="{9D8B030D-6E8A-4147-A177-3AD203B41FA5}">
                      <a16:colId xmlns:a16="http://schemas.microsoft.com/office/drawing/2014/main" val="20004"/>
                    </a:ext>
                  </a:extLst>
                </a:gridCol>
              </a:tblGrid>
              <a:tr h="600325">
                <a:tc>
                  <a:txBody>
                    <a:bodyPr/>
                    <a:lstStyle/>
                    <a:p>
                      <a:pPr marL="0" lvl="0" indent="0" algn="l" rtl="0">
                        <a:spcBef>
                          <a:spcPts val="0"/>
                        </a:spcBef>
                        <a:spcAft>
                          <a:spcPts val="0"/>
                        </a:spcAft>
                        <a:buNone/>
                      </a:pPr>
                      <a:r>
                        <a:rPr lang="en-US" sz="1700" b="1"/>
                        <a:t>Dear Colleague Letters</a:t>
                      </a:r>
                      <a:endParaRPr sz="1700" b="1"/>
                    </a:p>
                  </a:txBody>
                  <a:tcPr marL="91425" marR="91425" marT="91425" marB="91425"/>
                </a:tc>
                <a:tc>
                  <a:txBody>
                    <a:bodyPr/>
                    <a:lstStyle/>
                    <a:p>
                      <a:pPr marL="0" lvl="0" indent="0" algn="ctr" rtl="0">
                        <a:spcBef>
                          <a:spcPts val="0"/>
                        </a:spcBef>
                        <a:spcAft>
                          <a:spcPts val="0"/>
                        </a:spcAft>
                        <a:buNone/>
                      </a:pPr>
                      <a:r>
                        <a:rPr lang="en-US" sz="1800" b="1"/>
                        <a:t>House FY25</a:t>
                      </a:r>
                      <a:endParaRPr sz="18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1800" b="1"/>
                        <a:t>House FY24</a:t>
                      </a:r>
                      <a:endParaRPr sz="1800" b="1"/>
                    </a:p>
                  </a:txBody>
                  <a:tcPr marL="91425" marR="91425" marT="91425" marB="91425" anchor="ctr"/>
                </a:tc>
                <a:tc>
                  <a:txBody>
                    <a:bodyPr/>
                    <a:lstStyle/>
                    <a:p>
                      <a:pPr marL="0" lvl="0" indent="0" algn="ctr" rtl="0">
                        <a:spcBef>
                          <a:spcPts val="0"/>
                        </a:spcBef>
                        <a:spcAft>
                          <a:spcPts val="0"/>
                        </a:spcAft>
                        <a:buNone/>
                      </a:pPr>
                      <a:r>
                        <a:rPr lang="en-US" sz="1800" b="1"/>
                        <a:t>Senate FY25</a:t>
                      </a:r>
                      <a:endParaRPr sz="18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1800" b="1"/>
                        <a:t>Senate FY24</a:t>
                      </a:r>
                      <a:endParaRPr sz="1800" b="1"/>
                    </a:p>
                  </a:txBody>
                  <a:tcPr marL="91425" marR="91425" marT="91425" marB="91425" anchor="ctr"/>
                </a:tc>
                <a:extLst>
                  <a:ext uri="{0D108BD9-81ED-4DB2-BD59-A6C34878D82A}">
                    <a16:rowId xmlns:a16="http://schemas.microsoft.com/office/drawing/2014/main" val="10000"/>
                  </a:ext>
                </a:extLst>
              </a:tr>
              <a:tr h="923625">
                <a:tc>
                  <a:txBody>
                    <a:bodyPr/>
                    <a:lstStyle/>
                    <a:p>
                      <a:pPr marL="0" lvl="0" indent="0" algn="l" rtl="0">
                        <a:spcBef>
                          <a:spcPts val="0"/>
                        </a:spcBef>
                        <a:spcAft>
                          <a:spcPts val="0"/>
                        </a:spcAft>
                        <a:buNone/>
                      </a:pPr>
                      <a:r>
                        <a:rPr lang="en-US" sz="1700" b="1"/>
                        <a:t>MNCH, Gavi, Nutrition</a:t>
                      </a:r>
                      <a:endParaRPr sz="1700" b="1"/>
                    </a:p>
                  </a:txBody>
                  <a:tcPr marL="91425" marR="91425" marT="91425" marB="91425"/>
                </a:tc>
                <a:tc>
                  <a:txBody>
                    <a:bodyPr/>
                    <a:lstStyle/>
                    <a:p>
                      <a:pPr marL="0" lvl="0" indent="0" algn="ctr" rtl="0">
                        <a:spcBef>
                          <a:spcPts val="0"/>
                        </a:spcBef>
                        <a:spcAft>
                          <a:spcPts val="0"/>
                        </a:spcAft>
                        <a:buNone/>
                      </a:pPr>
                      <a:r>
                        <a:rPr lang="en-US" sz="2200" b="1"/>
                        <a:t>138</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154</a:t>
                      </a:r>
                      <a:endParaRPr sz="2200" b="1"/>
                    </a:p>
                  </a:txBody>
                  <a:tcPr marL="91425" marR="91425" marT="91425" marB="91425" anchor="ctr"/>
                </a:tc>
                <a:tc>
                  <a:txBody>
                    <a:bodyPr/>
                    <a:lstStyle/>
                    <a:p>
                      <a:pPr marL="0" lvl="0" indent="0" algn="ctr" rtl="0">
                        <a:spcBef>
                          <a:spcPts val="0"/>
                        </a:spcBef>
                        <a:spcAft>
                          <a:spcPts val="0"/>
                        </a:spcAft>
                        <a:buNone/>
                      </a:pPr>
                      <a:r>
                        <a:rPr lang="en-US" sz="2200" b="1"/>
                        <a:t>39</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42</a:t>
                      </a:r>
                      <a:endParaRPr sz="2200" b="1"/>
                    </a:p>
                  </a:txBody>
                  <a:tcPr marL="91425" marR="91425" marT="91425" marB="91425" anchor="ctr"/>
                </a:tc>
                <a:extLst>
                  <a:ext uri="{0D108BD9-81ED-4DB2-BD59-A6C34878D82A}">
                    <a16:rowId xmlns:a16="http://schemas.microsoft.com/office/drawing/2014/main" val="10001"/>
                  </a:ext>
                </a:extLst>
              </a:tr>
              <a:tr h="600325">
                <a:tc>
                  <a:txBody>
                    <a:bodyPr/>
                    <a:lstStyle/>
                    <a:p>
                      <a:pPr marL="0" lvl="0" indent="0" algn="l" rtl="0">
                        <a:spcBef>
                          <a:spcPts val="0"/>
                        </a:spcBef>
                        <a:spcAft>
                          <a:spcPts val="0"/>
                        </a:spcAft>
                        <a:buNone/>
                      </a:pPr>
                      <a:r>
                        <a:rPr lang="en-US" sz="1700" b="1"/>
                        <a:t>TB</a:t>
                      </a:r>
                      <a:endParaRPr sz="1700" b="1"/>
                    </a:p>
                  </a:txBody>
                  <a:tcPr marL="91425" marR="91425" marT="91425" marB="91425"/>
                </a:tc>
                <a:tc>
                  <a:txBody>
                    <a:bodyPr/>
                    <a:lstStyle/>
                    <a:p>
                      <a:pPr marL="0" lvl="0" indent="0" algn="ctr" rtl="0">
                        <a:spcBef>
                          <a:spcPts val="0"/>
                        </a:spcBef>
                        <a:spcAft>
                          <a:spcPts val="0"/>
                        </a:spcAft>
                        <a:buNone/>
                      </a:pPr>
                      <a:r>
                        <a:rPr lang="en-US" sz="2200" b="1"/>
                        <a:t>131</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129</a:t>
                      </a:r>
                      <a:endParaRPr sz="2200" b="1"/>
                    </a:p>
                  </a:txBody>
                  <a:tcPr marL="91425" marR="91425" marT="91425" marB="91425" anchor="ctr"/>
                </a:tc>
                <a:tc>
                  <a:txBody>
                    <a:bodyPr/>
                    <a:lstStyle/>
                    <a:p>
                      <a:pPr marL="0" lvl="0" indent="0" algn="ctr" rtl="0">
                        <a:spcBef>
                          <a:spcPts val="0"/>
                        </a:spcBef>
                        <a:spcAft>
                          <a:spcPts val="0"/>
                        </a:spcAft>
                        <a:buNone/>
                      </a:pPr>
                      <a:r>
                        <a:rPr lang="en-US" sz="2200" b="1"/>
                        <a:t>26</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33*</a:t>
                      </a:r>
                      <a:endParaRPr sz="2200" b="1"/>
                    </a:p>
                  </a:txBody>
                  <a:tcPr marL="91425" marR="91425" marT="91425" marB="91425" anchor="ctr"/>
                </a:tc>
                <a:extLst>
                  <a:ext uri="{0D108BD9-81ED-4DB2-BD59-A6C34878D82A}">
                    <a16:rowId xmlns:a16="http://schemas.microsoft.com/office/drawing/2014/main" val="10002"/>
                  </a:ext>
                </a:extLst>
              </a:tr>
              <a:tr h="600325">
                <a:tc>
                  <a:txBody>
                    <a:bodyPr/>
                    <a:lstStyle/>
                    <a:p>
                      <a:pPr marL="0" lvl="0" indent="0" algn="l" rtl="0">
                        <a:spcBef>
                          <a:spcPts val="0"/>
                        </a:spcBef>
                        <a:spcAft>
                          <a:spcPts val="0"/>
                        </a:spcAft>
                        <a:buNone/>
                      </a:pPr>
                      <a:r>
                        <a:rPr lang="en-US" sz="1700" b="1"/>
                        <a:t>Global Fund</a:t>
                      </a:r>
                      <a:endParaRPr sz="1700" b="1"/>
                    </a:p>
                  </a:txBody>
                  <a:tcPr marL="91425" marR="91425" marT="91425" marB="91425"/>
                </a:tc>
                <a:tc>
                  <a:txBody>
                    <a:bodyPr/>
                    <a:lstStyle/>
                    <a:p>
                      <a:pPr marL="0" lvl="0" indent="0" algn="ctr" rtl="0">
                        <a:spcBef>
                          <a:spcPts val="0"/>
                        </a:spcBef>
                        <a:spcAft>
                          <a:spcPts val="0"/>
                        </a:spcAft>
                        <a:buNone/>
                      </a:pPr>
                      <a:r>
                        <a:rPr lang="en-US" sz="2200" b="1"/>
                        <a:t>161</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144</a:t>
                      </a:r>
                      <a:endParaRPr sz="2200" b="1"/>
                    </a:p>
                  </a:txBody>
                  <a:tcPr marL="91425" marR="91425" marT="91425" marB="91425" anchor="ctr"/>
                </a:tc>
                <a:tc>
                  <a:txBody>
                    <a:bodyPr/>
                    <a:lstStyle/>
                    <a:p>
                      <a:pPr marL="0" lvl="0" indent="0" algn="ctr" rtl="0">
                        <a:spcBef>
                          <a:spcPts val="0"/>
                        </a:spcBef>
                        <a:spcAft>
                          <a:spcPts val="0"/>
                        </a:spcAft>
                        <a:buNone/>
                      </a:pPr>
                      <a:r>
                        <a:rPr lang="en-US" sz="2200" b="1"/>
                        <a:t>36</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38</a:t>
                      </a:r>
                      <a:endParaRPr sz="2200" b="1"/>
                    </a:p>
                  </a:txBody>
                  <a:tcPr marL="91425" marR="91425" marT="91425" marB="91425" anchor="ctr"/>
                </a:tc>
                <a:extLst>
                  <a:ext uri="{0D108BD9-81ED-4DB2-BD59-A6C34878D82A}">
                    <a16:rowId xmlns:a16="http://schemas.microsoft.com/office/drawing/2014/main" val="10003"/>
                  </a:ext>
                </a:extLst>
              </a:tr>
              <a:tr h="600325">
                <a:tc>
                  <a:txBody>
                    <a:bodyPr/>
                    <a:lstStyle/>
                    <a:p>
                      <a:pPr marL="0" lvl="0" indent="0" algn="l" rtl="0">
                        <a:spcBef>
                          <a:spcPts val="0"/>
                        </a:spcBef>
                        <a:spcAft>
                          <a:spcPts val="0"/>
                        </a:spcAft>
                        <a:buNone/>
                      </a:pPr>
                      <a:r>
                        <a:rPr lang="en-US" sz="1700" b="1"/>
                        <a:t>Education</a:t>
                      </a:r>
                      <a:endParaRPr sz="1700" b="1"/>
                    </a:p>
                  </a:txBody>
                  <a:tcPr marL="91425" marR="91425" marT="91425" marB="91425"/>
                </a:tc>
                <a:tc>
                  <a:txBody>
                    <a:bodyPr/>
                    <a:lstStyle/>
                    <a:p>
                      <a:pPr marL="0" lvl="0" indent="0" algn="ctr" rtl="0">
                        <a:spcBef>
                          <a:spcPts val="0"/>
                        </a:spcBef>
                        <a:spcAft>
                          <a:spcPts val="0"/>
                        </a:spcAft>
                        <a:buNone/>
                      </a:pPr>
                      <a:r>
                        <a:rPr lang="en-US" sz="2200" b="1"/>
                        <a:t>115</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129</a:t>
                      </a:r>
                      <a:endParaRPr sz="2200" b="1"/>
                    </a:p>
                  </a:txBody>
                  <a:tcPr marL="91425" marR="91425" marT="91425" marB="91425" anchor="ctr"/>
                </a:tc>
                <a:tc>
                  <a:txBody>
                    <a:bodyPr/>
                    <a:lstStyle/>
                    <a:p>
                      <a:pPr marL="0" lvl="0" indent="0" algn="ctr" rtl="0">
                        <a:spcBef>
                          <a:spcPts val="0"/>
                        </a:spcBef>
                        <a:spcAft>
                          <a:spcPts val="0"/>
                        </a:spcAft>
                        <a:buNone/>
                      </a:pPr>
                      <a:r>
                        <a:rPr lang="en-US" sz="2200" b="1"/>
                        <a:t>33</a:t>
                      </a:r>
                      <a:endParaRPr sz="2200" b="1"/>
                    </a:p>
                  </a:txBody>
                  <a:tcPr marL="91425" marR="91425" marT="91425" marB="91425" anchor="ctr">
                    <a:solidFill>
                      <a:srgbClr val="C9DAF8"/>
                    </a:solidFill>
                  </a:tcPr>
                </a:tc>
                <a:tc>
                  <a:txBody>
                    <a:bodyPr/>
                    <a:lstStyle/>
                    <a:p>
                      <a:pPr marL="0" lvl="0" indent="0" algn="ctr" rtl="0">
                        <a:spcBef>
                          <a:spcPts val="0"/>
                        </a:spcBef>
                        <a:spcAft>
                          <a:spcPts val="0"/>
                        </a:spcAft>
                        <a:buNone/>
                      </a:pPr>
                      <a:r>
                        <a:rPr lang="en-US" sz="2200" b="1"/>
                        <a:t>36</a:t>
                      </a:r>
                      <a:endParaRPr sz="2200" b="1"/>
                    </a:p>
                  </a:txBody>
                  <a:tcPr marL="91425" marR="91425" marT="91425" marB="91425" anchor="ctr"/>
                </a:tc>
                <a:extLst>
                  <a:ext uri="{0D108BD9-81ED-4DB2-BD59-A6C34878D82A}">
                    <a16:rowId xmlns:a16="http://schemas.microsoft.com/office/drawing/2014/main" val="10004"/>
                  </a:ext>
                </a:extLst>
              </a:tr>
            </a:tbl>
          </a:graphicData>
        </a:graphic>
      </p:graphicFrame>
      <p:pic>
        <p:nvPicPr>
          <p:cNvPr id="2" name="Google Shape;267;g14388b835e1_0_23" descr="Text, application&#10;&#10;Description automatically generated">
            <a:extLst>
              <a:ext uri="{FF2B5EF4-FFF2-40B4-BE49-F238E27FC236}">
                <a16:creationId xmlns:a16="http://schemas.microsoft.com/office/drawing/2014/main" id="{E5C40ECF-FF7D-CDF6-86A6-ADE35E066BFE}"/>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3.xml><?xml version="1.0" encoding="utf-8"?>
<ds:datastoreItem xmlns:ds="http://schemas.openxmlformats.org/officeDocument/2006/customXml" ds:itemID="{AE0C591A-30A2-47A0-84F5-21FBDCD4E4B2}">
  <ds:schemaRefs>
    <ds:schemaRef ds:uri="http://purl.org/dc/elements/1.1/"/>
    <ds:schemaRef ds:uri="http://schemas.microsoft.com/office/2006/documentManagement/types"/>
    <ds:schemaRef ds:uri="http://www.w3.org/XML/1998/namespace"/>
    <ds:schemaRef ds:uri="655ca6b8-0f94-4989-841e-604707552b5c"/>
    <ds:schemaRef ds:uri="http://purl.org/dc/terms/"/>
    <ds:schemaRef ds:uri="http://purl.org/dc/dcmitype/"/>
    <ds:schemaRef ds:uri="f42ee926-7c83-4218-bf2b-8b85ac63f15d"/>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320</TotalTime>
  <Words>1843</Words>
  <Application>Microsoft Office PowerPoint</Application>
  <PresentationFormat>On-screen Show (16:9)</PresentationFormat>
  <Paragraphs>194</Paragraphs>
  <Slides>24</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Times New Roman</vt:lpstr>
      <vt:lpstr>Courier New</vt:lpstr>
      <vt:lpstr>Open Sans</vt:lpstr>
      <vt:lpstr>Calibri</vt:lpstr>
      <vt:lpstr>Arial</vt:lpstr>
      <vt:lpstr>Aptos</vt:lpstr>
      <vt:lpstr>Wingdings</vt:lpstr>
      <vt:lpstr>Office Theme</vt:lpstr>
      <vt:lpstr>1_Office Theme</vt:lpstr>
      <vt:lpstr>2_Office Theme</vt:lpstr>
      <vt:lpstr>DMTheme1</vt:lpstr>
      <vt:lpstr>3_Office Theme</vt:lpstr>
      <vt:lpstr>PowerPoint Presentation</vt:lpstr>
      <vt:lpstr>PowerPoint Presentation</vt:lpstr>
      <vt:lpstr>Our Values &amp; Resources</vt:lpstr>
      <vt:lpstr>June Anti-Oppression (AO) Workshop</vt:lpstr>
      <vt:lpstr>June Anti-Oppression (AO) Workshop</vt:lpstr>
      <vt:lpstr>PowerPoint Presentation</vt:lpstr>
      <vt:lpstr>PowerPoint Presentation</vt:lpstr>
      <vt:lpstr>PowerPoint Presentation</vt:lpstr>
      <vt:lpstr>Congrats! </vt:lpstr>
      <vt:lpstr>What’s next? </vt:lpstr>
      <vt:lpstr>Tonight’s Guest Speaker</vt:lpstr>
      <vt:lpstr>vaccines save lives</vt:lpstr>
      <vt:lpstr>PowerPoint Presentation</vt:lpstr>
      <vt:lpstr>PowerPoint Presentation</vt:lpstr>
      <vt:lpstr>PowerPoint Presentation</vt:lpstr>
      <vt:lpstr>gavi by the numbers</vt:lpstr>
      <vt:lpstr>PowerPoint Presentation</vt:lpstr>
      <vt:lpstr>Learn more about Gavi’s amazing results here!</vt:lpstr>
      <vt:lpstr>why gavi? why now?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3</cp:revision>
  <dcterms:created xsi:type="dcterms:W3CDTF">2021-04-20T20:20:28Z</dcterms:created>
  <dcterms:modified xsi:type="dcterms:W3CDTF">2024-06-07T01:35:41Z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