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82" r:id="rId5"/>
  </p:sldMasterIdLst>
  <p:notesMasterIdLst>
    <p:notesMasterId r:id="rId40"/>
  </p:notesMasterIdLst>
  <p:sldIdLst>
    <p:sldId id="256" r:id="rId6"/>
    <p:sldId id="257" r:id="rId7"/>
    <p:sldId id="258" r:id="rId8"/>
    <p:sldId id="301" r:id="rId9"/>
    <p:sldId id="287" r:id="rId10"/>
    <p:sldId id="290" r:id="rId11"/>
    <p:sldId id="288" r:id="rId12"/>
    <p:sldId id="286" r:id="rId13"/>
    <p:sldId id="266" r:id="rId14"/>
    <p:sldId id="303" r:id="rId15"/>
    <p:sldId id="302" r:id="rId16"/>
    <p:sldId id="291" r:id="rId17"/>
    <p:sldId id="304" r:id="rId18"/>
    <p:sldId id="306" r:id="rId19"/>
    <p:sldId id="305" r:id="rId20"/>
    <p:sldId id="307" r:id="rId21"/>
    <p:sldId id="308" r:id="rId22"/>
    <p:sldId id="265" r:id="rId23"/>
    <p:sldId id="268" r:id="rId24"/>
    <p:sldId id="309" r:id="rId25"/>
    <p:sldId id="270" r:id="rId26"/>
    <p:sldId id="271" r:id="rId27"/>
    <p:sldId id="273" r:id="rId28"/>
    <p:sldId id="294" r:id="rId29"/>
    <p:sldId id="272" r:id="rId30"/>
    <p:sldId id="295" r:id="rId31"/>
    <p:sldId id="274" r:id="rId32"/>
    <p:sldId id="297" r:id="rId33"/>
    <p:sldId id="298" r:id="rId34"/>
    <p:sldId id="299" r:id="rId35"/>
    <p:sldId id="300" r:id="rId36"/>
    <p:sldId id="281" r:id="rId37"/>
    <p:sldId id="280" r:id="rId38"/>
    <p:sldId id="296" r:id="rId39"/>
  </p:sldIdLst>
  <p:sldSz cx="9144000" cy="5143500" type="screen16x9"/>
  <p:notesSz cx="6858000" cy="9144000"/>
  <p:embeddedFontLst>
    <p:embeddedFont>
      <p:font typeface="Calibri" panose="020F0502020204030204" pitchFamily="34" charset="0"/>
      <p:regular r:id="rId41"/>
      <p:bold r:id="rId42"/>
      <p:italic r:id="rId43"/>
      <p:boldItalic r:id="rId44"/>
    </p:embeddedFont>
    <p:embeddedFont>
      <p:font typeface="Open Sans" panose="020B0606030504020204"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49" roundtripDataSignature="AMtx7mh/RppANV+w5T5655ZidcN9QgRo1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C9987D-9E38-4E17-B07F-4DDE65AB288E}" v="38" dt="2023-06-08T18:22:24.378"/>
    <p1510:client id="{DF7C1AD5-4533-7E05-AAF4-215E36A8A87D}" v="58" dt="2023-06-08T14:37:01.8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4.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6.fntdata"/><Relationship Id="rId20" Type="http://schemas.openxmlformats.org/officeDocument/2006/relationships/slide" Target="slides/slide15.xml"/><Relationship Id="rId41" Type="http://schemas.openxmlformats.org/officeDocument/2006/relationships/font" Target="fonts/font1.fntdata"/><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results.salsalabs.org/globalalliesprogram"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toptb.org/advocate-to-endtb/world-tb-day"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who.int/docs/default-source/un-high-level-meeting-on-tb/unhlm-tb-web-flyer-120x120.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4388b835e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g14388b835e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i="0" dirty="0">
                <a:solidFill>
                  <a:srgbClr val="0F0F0F"/>
                </a:solidFill>
                <a:effectLst/>
                <a:latin typeface="YouTube Sans"/>
              </a:rPr>
              <a:t>Nandita Venkatesan's Opening Address at 2018 United Nations General Assembly</a:t>
            </a:r>
          </a:p>
          <a:p>
            <a:r>
              <a:rPr lang="en-US" dirty="0"/>
              <a:t>https://youtu.be/4yfZsFoXtRc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74996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results.zoom.us/rec/play/wUaq8mbiOw6SDwgv8rJ1M8V5yW6M5e53GyEvAC3KH8GbUJF2KbbzIe-9hOIrmsX8ROlmOe8z6hr_zgf2.qxrcPVylsgz-juEu?canPlayFromShare=true&amp;from=share_recording_detail&amp;continueMode=true&amp;componentName=rec-play&amp;originRequestUrl=https%3A%2F%2Fresults.zoom.us%2Frec%2Fshare%2F2IgFq7Kxu5qRQsudJQDqJMEhWuwjMuhMnMXA3yYn_RJ3xJKkaTiL6aTeXKEz-QlR.7HoFwQIgqCMbEWkZ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99501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Ken</a:t>
            </a:r>
            <a:endParaRPr/>
          </a:p>
          <a:p>
            <a:pPr marL="0" lvl="0" indent="0" algn="l" rtl="0">
              <a:lnSpc>
                <a:spcPct val="100000"/>
              </a:lnSpc>
              <a:spcBef>
                <a:spcPts val="0"/>
              </a:spcBef>
              <a:spcAft>
                <a:spcPts val="0"/>
              </a:spcAft>
              <a:buSzPts val="1400"/>
              <a:buNone/>
            </a:pPr>
            <a:br>
              <a:rPr lang="en-US">
                <a:highlight>
                  <a:srgbClr val="FFF2CC"/>
                </a:highlight>
              </a:rPr>
            </a:br>
            <a:endParaRPr>
              <a:highlight>
                <a:srgbClr val="FFFFFF"/>
              </a:highlight>
            </a:endParaRPr>
          </a:p>
        </p:txBody>
      </p:sp>
      <p:sp>
        <p:nvSpPr>
          <p:cNvPr id="320" name="Google Shape;320;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1d0b27d9582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g1d0b27d9582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a:t>
            </a:r>
            <a:br>
              <a:rPr lang="en-US"/>
            </a:br>
            <a:r>
              <a:rPr lang="en-US"/>
              <a:t>Sample email - https://docs.google.com/document/d/1-2MLO5-q81zIBy14Q2l-7gthusBMylf7NokAbGf303s/edit  </a:t>
            </a:r>
            <a:br>
              <a:rPr lang="en-US"/>
            </a:br>
            <a:r>
              <a:rPr lang="en-US"/>
              <a:t>Share - https://results.org/volunteers/action-center/action-alerts?vvsrc=%2fcampaigns%2f97042%2frespond   </a:t>
            </a:r>
            <a:endParaRPr/>
          </a:p>
          <a:p>
            <a:pPr marL="0" lvl="0" indent="0" algn="l" rtl="0">
              <a:lnSpc>
                <a:spcPct val="100000"/>
              </a:lnSpc>
              <a:spcBef>
                <a:spcPts val="0"/>
              </a:spcBef>
              <a:spcAft>
                <a:spcPts val="0"/>
              </a:spcAft>
              <a:buSzPts val="1400"/>
              <a:buNone/>
            </a:pPr>
            <a:br>
              <a:rPr lang="en-US">
                <a:highlight>
                  <a:srgbClr val="FFF2CC"/>
                </a:highlight>
              </a:rPr>
            </a:br>
            <a:endParaRPr>
              <a:highlight>
                <a:srgbClr val="FFFFFF"/>
              </a:highlight>
            </a:endParaRPr>
          </a:p>
        </p:txBody>
      </p:sp>
      <p:sp>
        <p:nvSpPr>
          <p:cNvPr id="342" name="Google Shape;342;g1d0b27d9582_0_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14388b835e1_0_1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Sign Up - </a:t>
            </a:r>
            <a:r>
              <a:rPr lang="en-US" sz="1100" u="sng">
                <a:solidFill>
                  <a:schemeClr val="hlink"/>
                </a:solidFill>
                <a:highlight>
                  <a:srgbClr val="FFFFFF"/>
                </a:highlight>
                <a:latin typeface="Arial"/>
                <a:ea typeface="Arial"/>
                <a:cs typeface="Arial"/>
                <a:sym typeface="Arial"/>
                <a:hlinkClick r:id="rId3"/>
              </a:rPr>
              <a:t>https://results.salsalabs.org/globalalliesprogram</a:t>
            </a:r>
            <a:r>
              <a:rPr lang="en-US" sz="1100">
                <a:solidFill>
                  <a:srgbClr val="222222"/>
                </a:solidFill>
                <a:highlight>
                  <a:srgbClr val="FFFFFF"/>
                </a:highlight>
                <a:latin typeface="Arial"/>
                <a:ea typeface="Arial"/>
                <a:cs typeface="Arial"/>
                <a:sym typeface="Arial"/>
              </a:rPr>
              <a:t> </a:t>
            </a:r>
            <a:endParaRPr sz="1100">
              <a:solidFill>
                <a:srgbClr val="222222"/>
              </a:solidFill>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a:solidFill>
                <a:srgbClr val="222222"/>
              </a:solidFill>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r>
              <a:rPr lang="en-US"/>
              <a:t> </a:t>
            </a:r>
            <a:endParaRPr/>
          </a:p>
        </p:txBody>
      </p:sp>
      <p:sp>
        <p:nvSpPr>
          <p:cNvPr id="357" name="Google Shape;357;g14388b835e1_0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35efd730ba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15000"/>
              </a:lnSpc>
              <a:spcBef>
                <a:spcPts val="0"/>
              </a:spcBef>
              <a:spcAft>
                <a:spcPts val="0"/>
              </a:spcAft>
              <a:buClr>
                <a:schemeClr val="dk1"/>
              </a:buClr>
              <a:buSzPts val="1100"/>
              <a:buNone/>
            </a:pPr>
            <a:endParaRPr/>
          </a:p>
        </p:txBody>
      </p:sp>
      <p:sp>
        <p:nvSpPr>
          <p:cNvPr id="366" name="Google Shape;366;g135efd730ba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14fc29c286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8" name="Google Shape;378;g14fc29c286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1df75a25fcf_0_1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1df75a25fcf_0_1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a:t>
            </a:r>
            <a:endParaRPr/>
          </a:p>
          <a:p>
            <a:pPr marL="0" lvl="0" indent="0" algn="l" rtl="0">
              <a:lnSpc>
                <a:spcPct val="100000"/>
              </a:lnSpc>
              <a:spcBef>
                <a:spcPts val="0"/>
              </a:spcBef>
              <a:spcAft>
                <a:spcPts val="0"/>
              </a:spcAft>
              <a:buSzPts val="1400"/>
              <a:buNone/>
            </a:pPr>
            <a:endParaRPr/>
          </a:p>
          <a:p>
            <a:pPr marL="0" lvl="0" indent="0" algn="l" rtl="0">
              <a:lnSpc>
                <a:spcPct val="114000"/>
              </a:lnSpc>
              <a:spcBef>
                <a:spcPts val="0"/>
              </a:spcBef>
              <a:spcAft>
                <a:spcPts val="0"/>
              </a:spcAft>
              <a:buClr>
                <a:schemeClr val="dk1"/>
              </a:buClr>
              <a:buSzPts val="1100"/>
              <a:buFont typeface="Arial"/>
              <a:buNone/>
            </a:pPr>
            <a:r>
              <a:rPr lang="en-US" sz="1500" b="1">
                <a:latin typeface="Open Sans"/>
                <a:ea typeface="Open Sans"/>
                <a:cs typeface="Open Sans"/>
                <a:sym typeface="Open Sans"/>
              </a:rPr>
              <a:t>Engage: </a:t>
            </a:r>
            <a:r>
              <a:rPr lang="en-US" sz="1500">
                <a:latin typeface="Open Sans"/>
                <a:ea typeface="Open Sans"/>
                <a:cs typeface="Open Sans"/>
                <a:sym typeface="Open Sans"/>
              </a:rPr>
              <a:t>Tuberculosis - an airborne bacteria - now kills more people each year than HIV and malaria combined.</a:t>
            </a:r>
            <a:endParaRPr sz="1500">
              <a:latin typeface="Open Sans"/>
              <a:ea typeface="Open Sans"/>
              <a:cs typeface="Open Sans"/>
              <a:sym typeface="Open Sans"/>
            </a:endParaRPr>
          </a:p>
          <a:p>
            <a:pPr marL="0" lvl="0" indent="0" algn="l" rtl="0">
              <a:lnSpc>
                <a:spcPct val="114000"/>
              </a:lnSpc>
              <a:spcBef>
                <a:spcPts val="1200"/>
              </a:spcBef>
              <a:spcAft>
                <a:spcPts val="0"/>
              </a:spcAft>
              <a:buClr>
                <a:schemeClr val="dk1"/>
              </a:buClr>
              <a:buSzPts val="1100"/>
              <a:buFont typeface="Arial"/>
              <a:buNone/>
            </a:pPr>
            <a:r>
              <a:rPr lang="en-US" sz="1500" b="1">
                <a:latin typeface="Open Sans"/>
                <a:ea typeface="Open Sans"/>
                <a:cs typeface="Open Sans"/>
                <a:sym typeface="Open Sans"/>
              </a:rPr>
              <a:t>Problem: </a:t>
            </a:r>
            <a:r>
              <a:rPr lang="en-US" sz="1500">
                <a:latin typeface="Open Sans"/>
                <a:ea typeface="Open Sans"/>
                <a:cs typeface="Open Sans"/>
                <a:sym typeface="Open Sans"/>
              </a:rPr>
              <a:t>COVID, conflict, and other crises have specifically taken a toll on the fight against tuberculosis. This disease drives and exacerbates global poverty, and it targets vulnerable populations. Alarmingly, TB cases increased in both 2020 and 2021. In 2021, 1.6 million people worldwide died from this often-curable disease.</a:t>
            </a:r>
            <a:endParaRPr sz="1500">
              <a:latin typeface="Open Sans"/>
              <a:ea typeface="Open Sans"/>
              <a:cs typeface="Open Sans"/>
              <a:sym typeface="Open Sans"/>
            </a:endParaRPr>
          </a:p>
          <a:p>
            <a:pPr marL="0" lvl="0" indent="0" algn="l" rtl="0">
              <a:lnSpc>
                <a:spcPct val="114000"/>
              </a:lnSpc>
              <a:spcBef>
                <a:spcPts val="1200"/>
              </a:spcBef>
              <a:spcAft>
                <a:spcPts val="0"/>
              </a:spcAft>
              <a:buClr>
                <a:schemeClr val="dk1"/>
              </a:buClr>
              <a:buSzPts val="1100"/>
              <a:buFont typeface="Arial"/>
              <a:buNone/>
            </a:pPr>
            <a:r>
              <a:rPr lang="en-US" sz="1500" b="1">
                <a:latin typeface="Open Sans"/>
                <a:ea typeface="Open Sans"/>
                <a:cs typeface="Open Sans"/>
                <a:sym typeface="Open Sans"/>
              </a:rPr>
              <a:t>Inform: </a:t>
            </a:r>
            <a:r>
              <a:rPr lang="en-US" sz="1500">
                <a:latin typeface="Open Sans"/>
                <a:ea typeface="Open Sans"/>
                <a:cs typeface="Open Sans"/>
                <a:sym typeface="Open Sans"/>
              </a:rPr>
              <a:t>The U.S. has been a leader in the fight against TB, and fiscal year 2024 decisions will soon be made in Congress by the committee that funds foreign aid.  </a:t>
            </a:r>
            <a:endParaRPr sz="1500">
              <a:latin typeface="Open Sans"/>
              <a:ea typeface="Open Sans"/>
              <a:cs typeface="Open Sans"/>
              <a:sym typeface="Open Sans"/>
            </a:endParaRPr>
          </a:p>
          <a:p>
            <a:pPr marL="0" lvl="0" indent="0" algn="l" rtl="0">
              <a:lnSpc>
                <a:spcPct val="114000"/>
              </a:lnSpc>
              <a:spcBef>
                <a:spcPts val="1200"/>
              </a:spcBef>
              <a:spcAft>
                <a:spcPts val="0"/>
              </a:spcAft>
              <a:buClr>
                <a:schemeClr val="dk1"/>
              </a:buClr>
              <a:buSzPts val="1100"/>
              <a:buFont typeface="Arial"/>
              <a:buNone/>
            </a:pPr>
            <a:r>
              <a:rPr lang="en-US" sz="1500" b="1">
                <a:latin typeface="Open Sans"/>
                <a:ea typeface="Open Sans"/>
                <a:cs typeface="Open Sans"/>
                <a:sym typeface="Open Sans"/>
              </a:rPr>
              <a:t>Call to Action: </a:t>
            </a:r>
            <a:r>
              <a:rPr lang="en-US" sz="1500">
                <a:latin typeface="Open Sans"/>
                <a:ea typeface="Open Sans"/>
                <a:cs typeface="Open Sans"/>
                <a:sym typeface="Open Sans"/>
              </a:rPr>
              <a:t>Will you write and speak to the leadership of the State and Foreign Operations Subcommittee of Appropriations and ask that they include at least $1 billion for USAID bilateral tuberculosis funding in the FY24 spending bill?  Will you also ask for at least $2 billion for the Global Fund to Fight AIDS, TB and Malaria?</a:t>
            </a:r>
            <a:endParaRPr sz="1500">
              <a:latin typeface="Open Sans"/>
              <a:ea typeface="Open Sans"/>
              <a:cs typeface="Open Sans"/>
              <a:sym typeface="Open Sans"/>
            </a:endParaRPr>
          </a:p>
          <a:p>
            <a:pPr marL="0" lvl="0" indent="0" algn="l" rtl="0">
              <a:lnSpc>
                <a:spcPct val="100000"/>
              </a:lnSpc>
              <a:spcBef>
                <a:spcPts val="1200"/>
              </a:spcBef>
              <a:spcAft>
                <a:spcPts val="0"/>
              </a:spcAft>
              <a:buSzPts val="1400"/>
              <a:buNone/>
            </a:pPr>
            <a:endParaRPr/>
          </a:p>
        </p:txBody>
      </p:sp>
      <p:sp>
        <p:nvSpPr>
          <p:cNvPr id="303" name="Google Shape;303;g1df75a25fcf_0_1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1df75a25fcf_0_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g1df75a25fcf_0_1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a:t>
            </a:r>
            <a:endParaRPr/>
          </a:p>
        </p:txBody>
      </p:sp>
      <p:sp>
        <p:nvSpPr>
          <p:cNvPr id="315" name="Google Shape;315;g1df75a25fcf_0_1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df75a25fcf_0_1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g1df75a25fcf_0_1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a:t>
            </a:r>
            <a:endParaRPr/>
          </a:p>
        </p:txBody>
      </p:sp>
      <p:sp>
        <p:nvSpPr>
          <p:cNvPr id="327" name="Google Shape;327;g1df75a25fcf_0_1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dc84acdb8d_0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g1dc84acdb8d_0_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g1dc84acdb8d_0_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1df75a25fcf_0_2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g1df75a25fcf_0_2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a:t>
            </a:r>
            <a:endParaRPr/>
          </a:p>
        </p:txBody>
      </p:sp>
      <p:sp>
        <p:nvSpPr>
          <p:cNvPr id="339" name="Google Shape;339;g1df75a25fcf_0_2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1df75a25fcf_0_1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1df75a25fcf_0_1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a:t>
            </a:r>
            <a:endParaRPr/>
          </a:p>
          <a:p>
            <a:pPr marL="0" lvl="0" indent="0" algn="l" rtl="0">
              <a:lnSpc>
                <a:spcPct val="100000"/>
              </a:lnSpc>
              <a:spcBef>
                <a:spcPts val="0"/>
              </a:spcBef>
              <a:spcAft>
                <a:spcPts val="0"/>
              </a:spcAft>
              <a:buSzPts val="1400"/>
              <a:buNone/>
            </a:pPr>
            <a:endParaRPr/>
          </a:p>
          <a:p>
            <a:pPr marL="0" lvl="0" indent="0" algn="l" rtl="0">
              <a:lnSpc>
                <a:spcPct val="114000"/>
              </a:lnSpc>
              <a:spcBef>
                <a:spcPts val="0"/>
              </a:spcBef>
              <a:spcAft>
                <a:spcPts val="0"/>
              </a:spcAft>
              <a:buClr>
                <a:schemeClr val="dk1"/>
              </a:buClr>
              <a:buSzPts val="1100"/>
              <a:buFont typeface="Arial"/>
              <a:buNone/>
            </a:pPr>
            <a:r>
              <a:rPr lang="en-US" sz="1500" b="1">
                <a:latin typeface="Open Sans"/>
                <a:ea typeface="Open Sans"/>
                <a:cs typeface="Open Sans"/>
                <a:sym typeface="Open Sans"/>
              </a:rPr>
              <a:t>Engage: </a:t>
            </a:r>
            <a:r>
              <a:rPr lang="en-US" sz="1500">
                <a:latin typeface="Open Sans"/>
                <a:ea typeface="Open Sans"/>
                <a:cs typeface="Open Sans"/>
                <a:sym typeface="Open Sans"/>
              </a:rPr>
              <a:t>Tuberculosis - an airborne bacteria - now kills more people each year than HIV and malaria combined.</a:t>
            </a:r>
            <a:endParaRPr sz="1500">
              <a:latin typeface="Open Sans"/>
              <a:ea typeface="Open Sans"/>
              <a:cs typeface="Open Sans"/>
              <a:sym typeface="Open Sans"/>
            </a:endParaRPr>
          </a:p>
          <a:p>
            <a:pPr marL="0" lvl="0" indent="0" algn="l" rtl="0">
              <a:lnSpc>
                <a:spcPct val="114000"/>
              </a:lnSpc>
              <a:spcBef>
                <a:spcPts val="1200"/>
              </a:spcBef>
              <a:spcAft>
                <a:spcPts val="0"/>
              </a:spcAft>
              <a:buClr>
                <a:schemeClr val="dk1"/>
              </a:buClr>
              <a:buSzPts val="1100"/>
              <a:buFont typeface="Arial"/>
              <a:buNone/>
            </a:pPr>
            <a:r>
              <a:rPr lang="en-US" sz="1500" b="1">
                <a:latin typeface="Open Sans"/>
                <a:ea typeface="Open Sans"/>
                <a:cs typeface="Open Sans"/>
                <a:sym typeface="Open Sans"/>
              </a:rPr>
              <a:t>Problem: </a:t>
            </a:r>
            <a:r>
              <a:rPr lang="en-US" sz="1500">
                <a:latin typeface="Open Sans"/>
                <a:ea typeface="Open Sans"/>
                <a:cs typeface="Open Sans"/>
                <a:sym typeface="Open Sans"/>
              </a:rPr>
              <a:t>COVID, conflict, and other crises have specifically taken a toll on the fight against tuberculosis. This disease drives and exacerbates global poverty, and it targets vulnerable populations. Alarmingly, TB cases increased in both 2020 and 2021. In 2021, 1.6 million people worldwide died from this often-curable disease.</a:t>
            </a:r>
            <a:endParaRPr sz="1500">
              <a:latin typeface="Open Sans"/>
              <a:ea typeface="Open Sans"/>
              <a:cs typeface="Open Sans"/>
              <a:sym typeface="Open Sans"/>
            </a:endParaRPr>
          </a:p>
          <a:p>
            <a:pPr marL="0" lvl="0" indent="0" algn="l" rtl="0">
              <a:lnSpc>
                <a:spcPct val="114000"/>
              </a:lnSpc>
              <a:spcBef>
                <a:spcPts val="1200"/>
              </a:spcBef>
              <a:spcAft>
                <a:spcPts val="0"/>
              </a:spcAft>
              <a:buClr>
                <a:schemeClr val="dk1"/>
              </a:buClr>
              <a:buSzPts val="1100"/>
              <a:buFont typeface="Arial"/>
              <a:buNone/>
            </a:pPr>
            <a:r>
              <a:rPr lang="en-US" sz="1500" b="1">
                <a:latin typeface="Open Sans"/>
                <a:ea typeface="Open Sans"/>
                <a:cs typeface="Open Sans"/>
                <a:sym typeface="Open Sans"/>
              </a:rPr>
              <a:t>Inform: </a:t>
            </a:r>
            <a:r>
              <a:rPr lang="en-US" sz="1500">
                <a:latin typeface="Open Sans"/>
                <a:ea typeface="Open Sans"/>
                <a:cs typeface="Open Sans"/>
                <a:sym typeface="Open Sans"/>
              </a:rPr>
              <a:t>The U.S. has been a leader in the fight against TB, and fiscal year 2024 decisions will soon be made in Congress by the committee that funds foreign aid.  </a:t>
            </a:r>
            <a:endParaRPr sz="1500">
              <a:latin typeface="Open Sans"/>
              <a:ea typeface="Open Sans"/>
              <a:cs typeface="Open Sans"/>
              <a:sym typeface="Open Sans"/>
            </a:endParaRPr>
          </a:p>
          <a:p>
            <a:pPr marL="0" lvl="0" indent="0" algn="l" rtl="0">
              <a:lnSpc>
                <a:spcPct val="114000"/>
              </a:lnSpc>
              <a:spcBef>
                <a:spcPts val="1200"/>
              </a:spcBef>
              <a:spcAft>
                <a:spcPts val="0"/>
              </a:spcAft>
              <a:buClr>
                <a:schemeClr val="dk1"/>
              </a:buClr>
              <a:buSzPts val="1100"/>
              <a:buFont typeface="Arial"/>
              <a:buNone/>
            </a:pPr>
            <a:r>
              <a:rPr lang="en-US" sz="1500" b="1">
                <a:latin typeface="Open Sans"/>
                <a:ea typeface="Open Sans"/>
                <a:cs typeface="Open Sans"/>
                <a:sym typeface="Open Sans"/>
              </a:rPr>
              <a:t>Call to Action: </a:t>
            </a:r>
            <a:r>
              <a:rPr lang="en-US" sz="1500">
                <a:latin typeface="Open Sans"/>
                <a:ea typeface="Open Sans"/>
                <a:cs typeface="Open Sans"/>
                <a:sym typeface="Open Sans"/>
              </a:rPr>
              <a:t>Will you write and speak to the leadership of the State and Foreign Operations Subcommittee of Appropriations and ask that they include at least $1 billion for USAID bilateral tuberculosis funding in the FY24 spending bill?  Will you also ask for at least $2 billion for the Global Fund to Fight AIDS, TB and Malaria?</a:t>
            </a:r>
            <a:endParaRPr sz="1500">
              <a:latin typeface="Open Sans"/>
              <a:ea typeface="Open Sans"/>
              <a:cs typeface="Open Sans"/>
              <a:sym typeface="Open Sans"/>
            </a:endParaRPr>
          </a:p>
          <a:p>
            <a:pPr marL="0" lvl="0" indent="0" algn="l" rtl="0">
              <a:lnSpc>
                <a:spcPct val="100000"/>
              </a:lnSpc>
              <a:spcBef>
                <a:spcPts val="1200"/>
              </a:spcBef>
              <a:spcAft>
                <a:spcPts val="0"/>
              </a:spcAft>
              <a:buSzPts val="1400"/>
              <a:buNone/>
            </a:pPr>
            <a:endParaRPr/>
          </a:p>
        </p:txBody>
      </p:sp>
      <p:sp>
        <p:nvSpPr>
          <p:cNvPr id="303" name="Google Shape;303;g1df75a25fcf_0_1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28</a:t>
            </a:fld>
            <a:endParaRPr/>
          </a:p>
        </p:txBody>
      </p:sp>
    </p:spTree>
    <p:extLst>
      <p:ext uri="{BB962C8B-B14F-4D97-AF65-F5344CB8AC3E}">
        <p14:creationId xmlns:p14="http://schemas.microsoft.com/office/powerpoint/2010/main" val="2288027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1df75a25fcf_0_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g1df75a25fcf_0_1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a:t>
            </a:r>
            <a:endParaRPr/>
          </a:p>
        </p:txBody>
      </p:sp>
      <p:sp>
        <p:nvSpPr>
          <p:cNvPr id="315" name="Google Shape;315;g1df75a25fcf_0_1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29</a:t>
            </a:fld>
            <a:endParaRPr/>
          </a:p>
        </p:txBody>
      </p:sp>
    </p:spTree>
    <p:extLst>
      <p:ext uri="{BB962C8B-B14F-4D97-AF65-F5344CB8AC3E}">
        <p14:creationId xmlns:p14="http://schemas.microsoft.com/office/powerpoint/2010/main" val="990313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df75a25fcf_0_1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g1df75a25fcf_0_1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a:t>
            </a:r>
            <a:endParaRPr/>
          </a:p>
        </p:txBody>
      </p:sp>
      <p:sp>
        <p:nvSpPr>
          <p:cNvPr id="327" name="Google Shape;327;g1df75a25fcf_0_1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30</a:t>
            </a:fld>
            <a:endParaRPr/>
          </a:p>
        </p:txBody>
      </p:sp>
    </p:spTree>
    <p:extLst>
      <p:ext uri="{BB962C8B-B14F-4D97-AF65-F5344CB8AC3E}">
        <p14:creationId xmlns:p14="http://schemas.microsoft.com/office/powerpoint/2010/main" val="41128562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1df75a25fcf_0_2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g1df75a25fcf_0_2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a:t>
            </a:r>
            <a:endParaRPr/>
          </a:p>
        </p:txBody>
      </p:sp>
      <p:sp>
        <p:nvSpPr>
          <p:cNvPr id="339" name="Google Shape;339;g1df75a25fcf_0_2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31</a:t>
            </a:fld>
            <a:endParaRPr/>
          </a:p>
        </p:txBody>
      </p:sp>
    </p:spTree>
    <p:extLst>
      <p:ext uri="{BB962C8B-B14F-4D97-AF65-F5344CB8AC3E}">
        <p14:creationId xmlns:p14="http://schemas.microsoft.com/office/powerpoint/2010/main" val="13171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4388b835e1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a:t>
            </a:r>
            <a:endParaRPr/>
          </a:p>
        </p:txBody>
      </p:sp>
      <p:sp>
        <p:nvSpPr>
          <p:cNvPr id="262" name="Google Shape;262;g14388b835e1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14fca40d3c8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g14fca40d3c8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100">
                <a:highlight>
                  <a:srgbClr val="FFFFFF"/>
                </a:highlight>
                <a:latin typeface="Arial"/>
                <a:ea typeface="Arial"/>
                <a:cs typeface="Arial"/>
                <a:sym typeface="Arial"/>
              </a:rPr>
              <a:t>Ken</a:t>
            </a:r>
            <a:endParaRPr/>
          </a:p>
        </p:txBody>
      </p:sp>
      <p:sp>
        <p:nvSpPr>
          <p:cNvPr id="402" name="Google Shape;402;g14fca40d3c8_0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extLst>
      <p:ext uri="{BB962C8B-B14F-4D97-AF65-F5344CB8AC3E}">
        <p14:creationId xmlns:p14="http://schemas.microsoft.com/office/powerpoint/2010/main" val="617167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06d529d12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g206d529d12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Ken</a:t>
            </a:r>
            <a:endParaRPr/>
          </a:p>
          <a:p>
            <a:pPr marL="0" lvl="0" indent="0" algn="l" rtl="0">
              <a:lnSpc>
                <a:spcPct val="100000"/>
              </a:lnSpc>
              <a:spcBef>
                <a:spcPts val="0"/>
              </a:spcBef>
              <a:spcAft>
                <a:spcPts val="0"/>
              </a:spcAft>
              <a:buSzPts val="1400"/>
              <a:buNone/>
            </a:pPr>
            <a:br>
              <a:rPr lang="en-US">
                <a:highlight>
                  <a:srgbClr val="FFF2CC"/>
                </a:highlight>
              </a:rPr>
            </a:br>
            <a:endParaRPr>
              <a:highlight>
                <a:srgbClr val="FFFFFF"/>
              </a:highlight>
            </a:endParaRPr>
          </a:p>
        </p:txBody>
      </p:sp>
      <p:sp>
        <p:nvSpPr>
          <p:cNvPr id="327" name="Google Shape;327;g206d529d124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1cdbaf79bb4_1_1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g1cdbaf79bb4_1_1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sng">
                <a:solidFill>
                  <a:schemeClr val="hlink"/>
                </a:solidFill>
                <a:hlinkClick r:id="rId3"/>
              </a:rPr>
              <a:t>https://www.stoptb.org/advocate-to-endtb/world-tb-day</a:t>
            </a:r>
            <a:r>
              <a:rPr lang="en-US"/>
              <a:t> </a:t>
            </a:r>
            <a:endParaRPr/>
          </a:p>
        </p:txBody>
      </p:sp>
      <p:sp>
        <p:nvSpPr>
          <p:cNvPr id="420" name="Google Shape;420;g1cdbaf79bb4_1_1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extLst>
      <p:ext uri="{BB962C8B-B14F-4D97-AF65-F5344CB8AC3E}">
        <p14:creationId xmlns:p14="http://schemas.microsoft.com/office/powerpoint/2010/main" val="817990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1cdbaf79bb4_1_1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g1cdbaf79bb4_1_1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i="1" u="sng" dirty="0">
                <a:solidFill>
                  <a:srgbClr val="0000FF"/>
                </a:solidFill>
                <a:effectLst/>
                <a:latin typeface="Arial" panose="020B0604020202020204" pitchFamily="34" charset="0"/>
                <a:ea typeface="Arial" panose="020B0604020202020204" pitchFamily="34" charset="0"/>
                <a:hlinkClick r:id="rId3"/>
              </a:rPr>
              <a:t>https://www.who.int/docs/default-source/un-high-level-meeting-on-tb/unhlm-tb-web-flyer-120x120.pdf</a:t>
            </a:r>
            <a:r>
              <a:rPr lang="en-US" sz="1800" dirty="0">
                <a:effectLst/>
                <a:latin typeface="Arial" panose="020B0604020202020204" pitchFamily="34" charset="0"/>
                <a:ea typeface="Arial" panose="020B0604020202020204" pitchFamily="34" charset="0"/>
              </a:rPr>
              <a:t>  </a:t>
            </a:r>
            <a:endParaRPr dirty="0"/>
          </a:p>
        </p:txBody>
      </p:sp>
      <p:sp>
        <p:nvSpPr>
          <p:cNvPr id="420" name="Google Shape;420;g1cdbaf79bb4_1_1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extLst>
      <p:ext uri="{BB962C8B-B14F-4D97-AF65-F5344CB8AC3E}">
        <p14:creationId xmlns:p14="http://schemas.microsoft.com/office/powerpoint/2010/main" val="2454424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Reactions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49286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Reactions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35207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1"/>
        <p:cNvGrpSpPr/>
        <p:nvPr/>
      </p:nvGrpSpPr>
      <p:grpSpPr>
        <a:xfrm>
          <a:off x="0" y="0"/>
          <a:ext cx="0" cy="0"/>
          <a:chOff x="0" y="0"/>
          <a:chExt cx="0" cy="0"/>
        </a:xfrm>
      </p:grpSpPr>
      <p:sp>
        <p:nvSpPr>
          <p:cNvPr id="62" name="Google Shape;62;p34"/>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4"/>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4" name="Google Shape;64;p34"/>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5" name="Google Shape;65;p34"/>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6" name="Google Shape;66;p34"/>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7" name="Google Shape;67;p3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38"/>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8"/>
          <p:cNvSpPr txBox="1">
            <a:spLocks noGrp="1"/>
          </p:cNvSpPr>
          <p:nvPr>
            <p:ph type="body" idx="1"/>
          </p:nvPr>
        </p:nvSpPr>
        <p:spPr>
          <a:xfrm>
            <a:off x="3575050" y="204788"/>
            <a:ext cx="42354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o"/>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73" name="Google Shape;73;p38"/>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4" name="Google Shape;74;p3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6"/>
        <p:cNvGrpSpPr/>
        <p:nvPr/>
      </p:nvGrpSpPr>
      <p:grpSpPr>
        <a:xfrm>
          <a:off x="0" y="0"/>
          <a:ext cx="0" cy="0"/>
          <a:chOff x="0" y="0"/>
          <a:chExt cx="0" cy="0"/>
        </a:xfrm>
      </p:grpSpPr>
      <p:sp>
        <p:nvSpPr>
          <p:cNvPr id="77" name="Google Shape;77;p39"/>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9"/>
          <p:cNvSpPr>
            <a:spLocks noGrp="1"/>
          </p:cNvSpPr>
          <p:nvPr>
            <p:ph type="pic" idx="2"/>
          </p:nvPr>
        </p:nvSpPr>
        <p:spPr>
          <a:xfrm>
            <a:off x="1792288" y="459581"/>
            <a:ext cx="5486400" cy="3086100"/>
          </a:xfrm>
          <a:prstGeom prst="rect">
            <a:avLst/>
          </a:prstGeom>
          <a:noFill/>
          <a:ln>
            <a:noFill/>
          </a:ln>
        </p:spPr>
      </p:sp>
      <p:sp>
        <p:nvSpPr>
          <p:cNvPr id="79" name="Google Shape;79;p39"/>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80" name="Google Shape;80;p3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4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40"/>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5" name="Google Shape;85;p4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4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41"/>
          <p:cNvSpPr txBox="1">
            <a:spLocks noGrp="1"/>
          </p:cNvSpPr>
          <p:nvPr>
            <p:ph type="title"/>
          </p:nvPr>
        </p:nvSpPr>
        <p:spPr>
          <a:xfrm rot="5400000">
            <a:off x="5016557" y="1818822"/>
            <a:ext cx="4388644" cy="116295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41"/>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0" name="Google Shape;90;p4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4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4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4"/>
        <p:cNvGrpSpPr/>
        <p:nvPr/>
      </p:nvGrpSpPr>
      <p:grpSpPr>
        <a:xfrm>
          <a:off x="0" y="0"/>
          <a:ext cx="0" cy="0"/>
          <a:chOff x="0" y="0"/>
          <a:chExt cx="0" cy="0"/>
        </a:xfrm>
      </p:grpSpPr>
      <p:sp>
        <p:nvSpPr>
          <p:cNvPr id="185" name="Google Shape;185;g1dc84acdb8d_0_93"/>
          <p:cNvSpPr txBox="1">
            <a:spLocks noGrp="1"/>
          </p:cNvSpPr>
          <p:nvPr>
            <p:ph type="ctrTitle"/>
          </p:nvPr>
        </p:nvSpPr>
        <p:spPr>
          <a:xfrm>
            <a:off x="685800" y="1597820"/>
            <a:ext cx="7772400" cy="11025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6" name="Google Shape;186;g1dc84acdb8d_0_93"/>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rmAutofit/>
          </a:bodyPr>
          <a:lstStyle>
            <a:lvl1pPr lvl="0" algn="ctr" rtl="0">
              <a:spcBef>
                <a:spcPts val="853"/>
              </a:spcBef>
              <a:spcAft>
                <a:spcPts val="0"/>
              </a:spcAft>
              <a:buClr>
                <a:srgbClr val="888888"/>
              </a:buClr>
              <a:buSzPts val="4267"/>
              <a:buNone/>
              <a:defRPr>
                <a:solidFill>
                  <a:srgbClr val="888888"/>
                </a:solidFill>
              </a:defRPr>
            </a:lvl1pPr>
            <a:lvl2pPr lvl="1" algn="ctr" rtl="0">
              <a:spcBef>
                <a:spcPts val="747"/>
              </a:spcBef>
              <a:spcAft>
                <a:spcPts val="0"/>
              </a:spcAft>
              <a:buClr>
                <a:srgbClr val="888888"/>
              </a:buClr>
              <a:buSzPts val="3733"/>
              <a:buNone/>
              <a:defRPr>
                <a:solidFill>
                  <a:srgbClr val="888888"/>
                </a:solidFill>
              </a:defRPr>
            </a:lvl2pPr>
            <a:lvl3pPr lvl="2" algn="ctr" rtl="0">
              <a:spcBef>
                <a:spcPts val="640"/>
              </a:spcBef>
              <a:spcAft>
                <a:spcPts val="0"/>
              </a:spcAft>
              <a:buClr>
                <a:srgbClr val="888888"/>
              </a:buClr>
              <a:buSzPts val="3200"/>
              <a:buNone/>
              <a:defRPr>
                <a:solidFill>
                  <a:srgbClr val="888888"/>
                </a:solidFill>
              </a:defRPr>
            </a:lvl3pPr>
            <a:lvl4pPr lvl="3" algn="ctr" rtl="0">
              <a:spcBef>
                <a:spcPts val="533"/>
              </a:spcBef>
              <a:spcAft>
                <a:spcPts val="0"/>
              </a:spcAft>
              <a:buClr>
                <a:srgbClr val="888888"/>
              </a:buClr>
              <a:buSzPts val="2667"/>
              <a:buNone/>
              <a:defRPr>
                <a:solidFill>
                  <a:srgbClr val="888888"/>
                </a:solidFill>
              </a:defRPr>
            </a:lvl4pPr>
            <a:lvl5pPr lvl="4" algn="ctr" rtl="0">
              <a:spcBef>
                <a:spcPts val="533"/>
              </a:spcBef>
              <a:spcAft>
                <a:spcPts val="0"/>
              </a:spcAft>
              <a:buClr>
                <a:srgbClr val="888888"/>
              </a:buClr>
              <a:buSzPts val="2667"/>
              <a:buNone/>
              <a:defRPr>
                <a:solidFill>
                  <a:srgbClr val="888888"/>
                </a:solidFill>
              </a:defRPr>
            </a:lvl5pPr>
            <a:lvl6pPr lvl="5" algn="ctr" rtl="0">
              <a:spcBef>
                <a:spcPts val="533"/>
              </a:spcBef>
              <a:spcAft>
                <a:spcPts val="0"/>
              </a:spcAft>
              <a:buClr>
                <a:srgbClr val="888888"/>
              </a:buClr>
              <a:buSzPts val="2667"/>
              <a:buNone/>
              <a:defRPr>
                <a:solidFill>
                  <a:srgbClr val="888888"/>
                </a:solidFill>
              </a:defRPr>
            </a:lvl6pPr>
            <a:lvl7pPr lvl="6" algn="ctr" rtl="0">
              <a:spcBef>
                <a:spcPts val="533"/>
              </a:spcBef>
              <a:spcAft>
                <a:spcPts val="0"/>
              </a:spcAft>
              <a:buClr>
                <a:srgbClr val="888888"/>
              </a:buClr>
              <a:buSzPts val="2667"/>
              <a:buNone/>
              <a:defRPr>
                <a:solidFill>
                  <a:srgbClr val="888888"/>
                </a:solidFill>
              </a:defRPr>
            </a:lvl7pPr>
            <a:lvl8pPr lvl="7" algn="ctr" rtl="0">
              <a:spcBef>
                <a:spcPts val="533"/>
              </a:spcBef>
              <a:spcAft>
                <a:spcPts val="0"/>
              </a:spcAft>
              <a:buClr>
                <a:srgbClr val="888888"/>
              </a:buClr>
              <a:buSzPts val="2667"/>
              <a:buNone/>
              <a:defRPr>
                <a:solidFill>
                  <a:srgbClr val="888888"/>
                </a:solidFill>
              </a:defRPr>
            </a:lvl8pPr>
            <a:lvl9pPr lvl="8" algn="ctr" rtl="0">
              <a:spcBef>
                <a:spcPts val="533"/>
              </a:spcBef>
              <a:spcAft>
                <a:spcPts val="0"/>
              </a:spcAft>
              <a:buClr>
                <a:srgbClr val="888888"/>
              </a:buClr>
              <a:buSzPts val="2667"/>
              <a:buNone/>
              <a:defRPr>
                <a:solidFill>
                  <a:srgbClr val="888888"/>
                </a:solidFill>
              </a:defRPr>
            </a:lvl9pPr>
          </a:lstStyle>
          <a:p>
            <a:endParaRPr/>
          </a:p>
        </p:txBody>
      </p:sp>
      <p:sp>
        <p:nvSpPr>
          <p:cNvPr id="187" name="Google Shape;187;g1dc84acdb8d_0_93"/>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8" name="Google Shape;188;g1dc84acdb8d_0_93"/>
          <p:cNvSpPr txBox="1">
            <a:spLocks noGrp="1"/>
          </p:cNvSpPr>
          <p:nvPr>
            <p:ph type="sldNum" idx="12"/>
          </p:nvPr>
        </p:nvSpPr>
        <p:spPr>
          <a:xfrm>
            <a:off x="0" y="0"/>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189"/>
        <p:cNvGrpSpPr/>
        <p:nvPr/>
      </p:nvGrpSpPr>
      <p:grpSpPr>
        <a:xfrm>
          <a:off x="0" y="0"/>
          <a:ext cx="0" cy="0"/>
          <a:chOff x="0" y="0"/>
          <a:chExt cx="0" cy="0"/>
        </a:xfrm>
      </p:grpSpPr>
      <p:sp>
        <p:nvSpPr>
          <p:cNvPr id="190" name="Google Shape;190;g1dc84acdb8d_0_98"/>
          <p:cNvSpPr txBox="1">
            <a:spLocks noGrp="1"/>
          </p:cNvSpPr>
          <p:nvPr>
            <p:ph type="title"/>
          </p:nvPr>
        </p:nvSpPr>
        <p:spPr>
          <a:xfrm>
            <a:off x="722313" y="3815955"/>
            <a:ext cx="7772400" cy="10215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chemeClr val="dk1"/>
              </a:buClr>
              <a:buSzPts val="4000"/>
              <a:buFont typeface="Calibri"/>
              <a:buNone/>
              <a:defRPr sz="4000" b="0" cap="none">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1" name="Google Shape;191;g1dc84acdb8d_0_98"/>
          <p:cNvSpPr txBox="1"/>
          <p:nvPr/>
        </p:nvSpPr>
        <p:spPr>
          <a:xfrm>
            <a:off x="722313" y="2794399"/>
            <a:ext cx="7772400" cy="10215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4000"/>
              <a:buFont typeface="Calibri"/>
              <a:buNone/>
            </a:pPr>
            <a:r>
              <a:rPr lang="en-US" sz="4000" b="1" i="0" u="none" strike="noStrike" cap="none">
                <a:solidFill>
                  <a:schemeClr val="dk1"/>
                </a:solidFill>
                <a:latin typeface="Calibri"/>
                <a:ea typeface="Calibri"/>
                <a:cs typeface="Calibri"/>
                <a:sym typeface="Calibri"/>
              </a:rPr>
              <a:t>CLICK TO EDIT MASTER TITLE STYLE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2"/>
        <p:cNvGrpSpPr/>
        <p:nvPr/>
      </p:nvGrpSpPr>
      <p:grpSpPr>
        <a:xfrm>
          <a:off x="0" y="0"/>
          <a:ext cx="0" cy="0"/>
          <a:chOff x="0" y="0"/>
          <a:chExt cx="0" cy="0"/>
        </a:xfrm>
      </p:grpSpPr>
      <p:sp>
        <p:nvSpPr>
          <p:cNvPr id="193" name="Google Shape;193;g1dc84acdb8d_0_101"/>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4" name="Google Shape;194;g1dc84acdb8d_0_101"/>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o"/>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o"/>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95" name="Google Shape;195;g1dc84acdb8d_0_101"/>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6" name="Google Shape;196;g1dc84acdb8d_0_101"/>
          <p:cNvSpPr txBox="1">
            <a:spLocks noGrp="1"/>
          </p:cNvSpPr>
          <p:nvPr>
            <p:ph type="sldNum" idx="12"/>
          </p:nvPr>
        </p:nvSpPr>
        <p:spPr>
          <a:xfrm>
            <a:off x="0" y="9834"/>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7"/>
        <p:cNvGrpSpPr/>
        <p:nvPr/>
      </p:nvGrpSpPr>
      <p:grpSpPr>
        <a:xfrm>
          <a:off x="0" y="0"/>
          <a:ext cx="0" cy="0"/>
          <a:chOff x="0" y="0"/>
          <a:chExt cx="0" cy="0"/>
        </a:xfrm>
      </p:grpSpPr>
      <p:sp>
        <p:nvSpPr>
          <p:cNvPr id="198" name="Google Shape;198;g1dc84acdb8d_0_106"/>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9" name="Google Shape;199;g1dc84acdb8d_0_106"/>
          <p:cNvSpPr txBox="1">
            <a:spLocks noGrp="1"/>
          </p:cNvSpPr>
          <p:nvPr>
            <p:ph type="body" idx="1"/>
          </p:nvPr>
        </p:nvSpPr>
        <p:spPr>
          <a:xfrm>
            <a:off x="457200" y="1200151"/>
            <a:ext cx="4038600" cy="33945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o"/>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o"/>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200" name="Google Shape;200;g1dc84acdb8d_0_106"/>
          <p:cNvSpPr txBox="1">
            <a:spLocks noGrp="1"/>
          </p:cNvSpPr>
          <p:nvPr>
            <p:ph type="body" idx="2"/>
          </p:nvPr>
        </p:nvSpPr>
        <p:spPr>
          <a:xfrm>
            <a:off x="4648200" y="1200151"/>
            <a:ext cx="4038600" cy="33945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o"/>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o"/>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201" name="Google Shape;201;g1dc84acdb8d_0_106"/>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2" name="Google Shape;202;g1dc84acdb8d_0_106"/>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31"/>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1"/>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1" name="Google Shape;21;p3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3"/>
        <p:cNvGrpSpPr/>
        <p:nvPr/>
      </p:nvGrpSpPr>
      <p:grpSpPr>
        <a:xfrm>
          <a:off x="0" y="0"/>
          <a:ext cx="0" cy="0"/>
          <a:chOff x="0" y="0"/>
          <a:chExt cx="0" cy="0"/>
        </a:xfrm>
      </p:grpSpPr>
      <p:sp>
        <p:nvSpPr>
          <p:cNvPr id="204" name="Google Shape;204;g1dc84acdb8d_0_112"/>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5867"/>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5" name="Google Shape;205;g1dc84acdb8d_0_112"/>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206" name="Google Shape;206;g1dc84acdb8d_0_112"/>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o"/>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o"/>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207" name="Google Shape;207;g1dc84acdb8d_0_112"/>
          <p:cNvSpPr txBox="1">
            <a:spLocks noGrp="1"/>
          </p:cNvSpPr>
          <p:nvPr>
            <p:ph type="body" idx="3"/>
          </p:nvPr>
        </p:nvSpPr>
        <p:spPr>
          <a:xfrm>
            <a:off x="4645027" y="1151335"/>
            <a:ext cx="4041900" cy="4797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208" name="Google Shape;208;g1dc84acdb8d_0_112"/>
          <p:cNvSpPr txBox="1">
            <a:spLocks noGrp="1"/>
          </p:cNvSpPr>
          <p:nvPr>
            <p:ph type="body" idx="4"/>
          </p:nvPr>
        </p:nvSpPr>
        <p:spPr>
          <a:xfrm>
            <a:off x="4645027"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o"/>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o"/>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209" name="Google Shape;209;g1dc84acdb8d_0_112"/>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0" name="Google Shape;210;g1dc84acdb8d_0_112"/>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1"/>
        <p:cNvGrpSpPr/>
        <p:nvPr/>
      </p:nvGrpSpPr>
      <p:grpSpPr>
        <a:xfrm>
          <a:off x="0" y="0"/>
          <a:ext cx="0" cy="0"/>
          <a:chOff x="0" y="0"/>
          <a:chExt cx="0" cy="0"/>
        </a:xfrm>
      </p:grpSpPr>
      <p:sp>
        <p:nvSpPr>
          <p:cNvPr id="212" name="Google Shape;212;g1dc84acdb8d_0_120"/>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3" name="Google Shape;213;g1dc84acdb8d_0_120"/>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4" name="Google Shape;214;g1dc84acdb8d_0_120"/>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5"/>
        <p:cNvGrpSpPr/>
        <p:nvPr/>
      </p:nvGrpSpPr>
      <p:grpSpPr>
        <a:xfrm>
          <a:off x="0" y="0"/>
          <a:ext cx="0" cy="0"/>
          <a:chOff x="0" y="0"/>
          <a:chExt cx="0" cy="0"/>
        </a:xfrm>
      </p:grpSpPr>
      <p:sp>
        <p:nvSpPr>
          <p:cNvPr id="216" name="Google Shape;216;g1dc84acdb8d_0_124"/>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7" name="Google Shape;217;g1dc84acdb8d_0_124"/>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18"/>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9"/>
        <p:cNvGrpSpPr/>
        <p:nvPr/>
      </p:nvGrpSpPr>
      <p:grpSpPr>
        <a:xfrm>
          <a:off x="0" y="0"/>
          <a:ext cx="0" cy="0"/>
          <a:chOff x="0" y="0"/>
          <a:chExt cx="0" cy="0"/>
        </a:xfrm>
      </p:grpSpPr>
      <p:sp>
        <p:nvSpPr>
          <p:cNvPr id="220" name="Google Shape;220;g1dc84acdb8d_0_128"/>
          <p:cNvSpPr txBox="1">
            <a:spLocks noGrp="1"/>
          </p:cNvSpPr>
          <p:nvPr>
            <p:ph type="title"/>
          </p:nvPr>
        </p:nvSpPr>
        <p:spPr>
          <a:xfrm>
            <a:off x="457202" y="204787"/>
            <a:ext cx="3008400" cy="8715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1" name="Google Shape;221;g1dc84acdb8d_0_128"/>
          <p:cNvSpPr txBox="1">
            <a:spLocks noGrp="1"/>
          </p:cNvSpPr>
          <p:nvPr>
            <p:ph type="body" idx="1"/>
          </p:nvPr>
        </p:nvSpPr>
        <p:spPr>
          <a:xfrm>
            <a:off x="3575050" y="204789"/>
            <a:ext cx="4235400" cy="4389900"/>
          </a:xfrm>
          <a:prstGeom prst="rect">
            <a:avLst/>
          </a:prstGeom>
          <a:noFill/>
          <a:ln>
            <a:noFill/>
          </a:ln>
        </p:spPr>
        <p:txBody>
          <a:bodyPr spcFirstLastPara="1" wrap="square" lIns="91425" tIns="45700" rIns="91425" bIns="45700" anchor="t" anchorCtr="0">
            <a:normAutofit/>
          </a:bodyPr>
          <a:lstStyle>
            <a:lvl1pPr marL="457200" lvl="0" indent="-431800" algn="l" rtl="0">
              <a:spcBef>
                <a:spcPts val="640"/>
              </a:spcBef>
              <a:spcAft>
                <a:spcPts val="0"/>
              </a:spcAft>
              <a:buClr>
                <a:schemeClr val="dk1"/>
              </a:buClr>
              <a:buSzPts val="3200"/>
              <a:buChar char="•"/>
              <a:defRPr sz="3200"/>
            </a:lvl1pPr>
            <a:lvl2pPr marL="914400" lvl="1" indent="-406400" algn="l" rtl="0">
              <a:spcBef>
                <a:spcPts val="560"/>
              </a:spcBef>
              <a:spcAft>
                <a:spcPts val="0"/>
              </a:spcAft>
              <a:buClr>
                <a:schemeClr val="dk1"/>
              </a:buClr>
              <a:buSzPts val="2800"/>
              <a:buChar char="o"/>
              <a:defRPr sz="2800"/>
            </a:lvl2pPr>
            <a:lvl3pPr marL="1371600" lvl="2" indent="-381000" algn="l" rtl="0">
              <a:spcBef>
                <a:spcPts val="48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o"/>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222" name="Google Shape;222;g1dc84acdb8d_0_128"/>
          <p:cNvSpPr txBox="1">
            <a:spLocks noGrp="1"/>
          </p:cNvSpPr>
          <p:nvPr>
            <p:ph type="body" idx="2"/>
          </p:nvPr>
        </p:nvSpPr>
        <p:spPr>
          <a:xfrm>
            <a:off x="457202" y="1076327"/>
            <a:ext cx="3008400" cy="35184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223" name="Google Shape;223;g1dc84acdb8d_0_128"/>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4" name="Google Shape;224;g1dc84acdb8d_0_128"/>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25"/>
        <p:cNvGrpSpPr/>
        <p:nvPr/>
      </p:nvGrpSpPr>
      <p:grpSpPr>
        <a:xfrm>
          <a:off x="0" y="0"/>
          <a:ext cx="0" cy="0"/>
          <a:chOff x="0" y="0"/>
          <a:chExt cx="0" cy="0"/>
        </a:xfrm>
      </p:grpSpPr>
      <p:sp>
        <p:nvSpPr>
          <p:cNvPr id="226" name="Google Shape;226;g1dc84acdb8d_0_134"/>
          <p:cNvSpPr txBox="1">
            <a:spLocks noGrp="1"/>
          </p:cNvSpPr>
          <p:nvPr>
            <p:ph type="title"/>
          </p:nvPr>
        </p:nvSpPr>
        <p:spPr>
          <a:xfrm>
            <a:off x="1792288" y="3600451"/>
            <a:ext cx="5486400" cy="4251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7" name="Google Shape;227;g1dc84acdb8d_0_134"/>
          <p:cNvSpPr>
            <a:spLocks noGrp="1"/>
          </p:cNvSpPr>
          <p:nvPr>
            <p:ph type="pic" idx="2"/>
          </p:nvPr>
        </p:nvSpPr>
        <p:spPr>
          <a:xfrm>
            <a:off x="1792288" y="459581"/>
            <a:ext cx="5486400" cy="3086100"/>
          </a:xfrm>
          <a:prstGeom prst="rect">
            <a:avLst/>
          </a:prstGeom>
          <a:noFill/>
          <a:ln>
            <a:noFill/>
          </a:ln>
        </p:spPr>
      </p:sp>
      <p:sp>
        <p:nvSpPr>
          <p:cNvPr id="228" name="Google Shape;228;g1dc84acdb8d_0_134"/>
          <p:cNvSpPr txBox="1">
            <a:spLocks noGrp="1"/>
          </p:cNvSpPr>
          <p:nvPr>
            <p:ph type="body" idx="1"/>
          </p:nvPr>
        </p:nvSpPr>
        <p:spPr>
          <a:xfrm>
            <a:off x="1792288" y="4025504"/>
            <a:ext cx="5486400" cy="6036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229" name="Google Shape;229;g1dc84acdb8d_0_134"/>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0" name="Google Shape;230;g1dc84acdb8d_0_134"/>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1"/>
        <p:cNvGrpSpPr/>
        <p:nvPr/>
      </p:nvGrpSpPr>
      <p:grpSpPr>
        <a:xfrm>
          <a:off x="0" y="0"/>
          <a:ext cx="0" cy="0"/>
          <a:chOff x="0" y="0"/>
          <a:chExt cx="0" cy="0"/>
        </a:xfrm>
      </p:grpSpPr>
      <p:sp>
        <p:nvSpPr>
          <p:cNvPr id="232" name="Google Shape;232;g1dc84acdb8d_0_140"/>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3" name="Google Shape;233;g1dc84acdb8d_0_140"/>
          <p:cNvSpPr txBox="1">
            <a:spLocks noGrp="1"/>
          </p:cNvSpPr>
          <p:nvPr>
            <p:ph type="body" idx="1"/>
          </p:nvPr>
        </p:nvSpPr>
        <p:spPr>
          <a:xfrm rot="5400000">
            <a:off x="2874750" y="-1217399"/>
            <a:ext cx="3394500" cy="82296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o"/>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o"/>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34" name="Google Shape;234;g1dc84acdb8d_0_140"/>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5" name="Google Shape;235;g1dc84acdb8d_0_140"/>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36"/>
        <p:cNvGrpSpPr/>
        <p:nvPr/>
      </p:nvGrpSpPr>
      <p:grpSpPr>
        <a:xfrm>
          <a:off x="0" y="0"/>
          <a:ext cx="0" cy="0"/>
          <a:chOff x="0" y="0"/>
          <a:chExt cx="0" cy="0"/>
        </a:xfrm>
      </p:grpSpPr>
      <p:sp>
        <p:nvSpPr>
          <p:cNvPr id="237" name="Google Shape;237;g1dc84acdb8d_0_145"/>
          <p:cNvSpPr txBox="1">
            <a:spLocks noGrp="1"/>
          </p:cNvSpPr>
          <p:nvPr>
            <p:ph type="title"/>
          </p:nvPr>
        </p:nvSpPr>
        <p:spPr>
          <a:xfrm rot="5400000">
            <a:off x="5016458" y="1818780"/>
            <a:ext cx="4388700" cy="11631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8" name="Google Shape;238;g1dc84acdb8d_0_145"/>
          <p:cNvSpPr txBox="1">
            <a:spLocks noGrp="1"/>
          </p:cNvSpPr>
          <p:nvPr>
            <p:ph type="body" idx="1"/>
          </p:nvPr>
        </p:nvSpPr>
        <p:spPr>
          <a:xfrm rot="5400000">
            <a:off x="1272750" y="-609570"/>
            <a:ext cx="4388700" cy="60198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o"/>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o"/>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39" name="Google Shape;239;g1dc84acdb8d_0_145"/>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0" name="Google Shape;240;g1dc84acdb8d_0_145"/>
          <p:cNvSpPr txBox="1">
            <a:spLocks noGrp="1"/>
          </p:cNvSpPr>
          <p:nvPr>
            <p:ph type="ftr" idx="11"/>
          </p:nvPr>
        </p:nvSpPr>
        <p:spPr>
          <a:xfrm>
            <a:off x="3124200" y="4767264"/>
            <a:ext cx="2895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1" name="Google Shape;241;g1dc84acdb8d_0_145"/>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3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0"/>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 name="Google Shape;30;p3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2"/>
        <p:cNvGrpSpPr/>
        <p:nvPr/>
      </p:nvGrpSpPr>
      <p:grpSpPr>
        <a:xfrm>
          <a:off x="0" y="0"/>
          <a:ext cx="0" cy="0"/>
          <a:chOff x="0" y="0"/>
          <a:chExt cx="0" cy="0"/>
        </a:xfrm>
      </p:grpSpPr>
      <p:sp>
        <p:nvSpPr>
          <p:cNvPr id="33" name="Google Shape;33;gfc51e63954_0_52"/>
          <p:cNvSpPr txBox="1">
            <a:spLocks noGrp="1"/>
          </p:cNvSpPr>
          <p:nvPr>
            <p:ph type="body" idx="1"/>
          </p:nvPr>
        </p:nvSpPr>
        <p:spPr>
          <a:xfrm>
            <a:off x="311700" y="4230575"/>
            <a:ext cx="5998800" cy="6051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640"/>
              </a:spcBef>
              <a:spcAft>
                <a:spcPts val="0"/>
              </a:spcAft>
              <a:buSzPts val="3200"/>
              <a:buNone/>
              <a:defRPr/>
            </a:lvl1pPr>
          </a:lstStyle>
          <a:p>
            <a:endParaRPr/>
          </a:p>
        </p:txBody>
      </p:sp>
      <p:sp>
        <p:nvSpPr>
          <p:cNvPr id="34" name="Google Shape;34;gfc51e63954_0_52"/>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32"/>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2"/>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8" name="Google Shape;38;p32"/>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9" name="Google Shape;39;p3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sp>
        <p:nvSpPr>
          <p:cNvPr id="42" name="Google Shape;42;g10c3dc4d86b_7_57"/>
          <p:cNvSpPr txBox="1">
            <a:spLocks noGrp="1"/>
          </p:cNvSpPr>
          <p:nvPr>
            <p:ph type="title"/>
          </p:nvPr>
        </p:nvSpPr>
        <p:spPr>
          <a:xfrm>
            <a:off x="311700" y="445025"/>
            <a:ext cx="8520600" cy="5727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g10c3dc4d86b_7_57"/>
          <p:cNvSpPr txBox="1">
            <a:spLocks noGrp="1"/>
          </p:cNvSpPr>
          <p:nvPr>
            <p:ph type="body" idx="1"/>
          </p:nvPr>
        </p:nvSpPr>
        <p:spPr>
          <a:xfrm>
            <a:off x="311700" y="1152475"/>
            <a:ext cx="8520600" cy="34164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o"/>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o"/>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44" name="Google Shape;44;g10c3dc4d86b_7_57"/>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ntent Slide Teal + Image">
  <p:cSld name="Content Slide Teal + Image">
    <p:spTree>
      <p:nvGrpSpPr>
        <p:cNvPr id="1" name="Shape 45"/>
        <p:cNvGrpSpPr/>
        <p:nvPr/>
      </p:nvGrpSpPr>
      <p:grpSpPr>
        <a:xfrm>
          <a:off x="0" y="0"/>
          <a:ext cx="0" cy="0"/>
          <a:chOff x="0" y="0"/>
          <a:chExt cx="0" cy="0"/>
        </a:xfrm>
      </p:grpSpPr>
      <p:pic>
        <p:nvPicPr>
          <p:cNvPr id="46" name="Google Shape;46;g119407a4a4b_0_201" descr="Picture 11"/>
          <p:cNvPicPr preferRelativeResize="0"/>
          <p:nvPr/>
        </p:nvPicPr>
        <p:blipFill rotWithShape="1">
          <a:blip r:embed="rId2">
            <a:alphaModFix amt="10000"/>
          </a:blip>
          <a:srcRect/>
          <a:stretch/>
        </p:blipFill>
        <p:spPr>
          <a:xfrm>
            <a:off x="0" y="1298142"/>
            <a:ext cx="3851647" cy="3845358"/>
          </a:xfrm>
          <a:prstGeom prst="rect">
            <a:avLst/>
          </a:prstGeom>
          <a:noFill/>
          <a:ln>
            <a:noFill/>
          </a:ln>
        </p:spPr>
      </p:pic>
      <p:pic>
        <p:nvPicPr>
          <p:cNvPr id="47" name="Google Shape;47;g119407a4a4b_0_201" descr="Picture 12"/>
          <p:cNvPicPr preferRelativeResize="0"/>
          <p:nvPr/>
        </p:nvPicPr>
        <p:blipFill rotWithShape="1">
          <a:blip r:embed="rId3">
            <a:alphaModFix/>
          </a:blip>
          <a:srcRect/>
          <a:stretch/>
        </p:blipFill>
        <p:spPr>
          <a:xfrm>
            <a:off x="5905500" y="4689908"/>
            <a:ext cx="2609850" cy="390526"/>
          </a:xfrm>
          <a:prstGeom prst="rect">
            <a:avLst/>
          </a:prstGeom>
          <a:noFill/>
          <a:ln>
            <a:noFill/>
          </a:ln>
        </p:spPr>
      </p:pic>
      <p:sp>
        <p:nvSpPr>
          <p:cNvPr id="48" name="Google Shape;48;g119407a4a4b_0_201"/>
          <p:cNvSpPr txBox="1">
            <a:spLocks noGrp="1"/>
          </p:cNvSpPr>
          <p:nvPr>
            <p:ph type="title"/>
          </p:nvPr>
        </p:nvSpPr>
        <p:spPr>
          <a:xfrm>
            <a:off x="574157" y="273844"/>
            <a:ext cx="4840500" cy="571800"/>
          </a:xfrm>
          <a:prstGeom prst="rect">
            <a:avLst/>
          </a:prstGeom>
          <a:noFill/>
          <a:ln>
            <a:noFill/>
          </a:ln>
        </p:spPr>
        <p:txBody>
          <a:bodyPr spcFirstLastPara="1" wrap="square" lIns="34275" tIns="34275" rIns="34275" bIns="34275" anchor="t" anchorCtr="0">
            <a:normAutofit/>
          </a:bodyPr>
          <a:lstStyle>
            <a:lvl1pPr lvl="0" algn="l">
              <a:lnSpc>
                <a:spcPct val="100000"/>
              </a:lnSpc>
              <a:spcBef>
                <a:spcPts val="0"/>
              </a:spcBef>
              <a:spcAft>
                <a:spcPts val="0"/>
              </a:spcAft>
              <a:buClr>
                <a:schemeClr val="accent1"/>
              </a:buClr>
              <a:buSzPts val="2900"/>
              <a:buFont typeface="Arial"/>
              <a:buNone/>
              <a:defRPr>
                <a:solidFill>
                  <a:schemeClr val="accent1"/>
                </a:solidFill>
              </a:defRPr>
            </a:lvl1pPr>
            <a:lvl2pPr lvl="1" algn="l">
              <a:lnSpc>
                <a:spcPct val="100000"/>
              </a:lnSpc>
              <a:spcBef>
                <a:spcPts val="0"/>
              </a:spcBef>
              <a:spcAft>
                <a:spcPts val="0"/>
              </a:spcAft>
              <a:buClr>
                <a:srgbClr val="022077"/>
              </a:buClr>
              <a:buSzPts val="1400"/>
              <a:buNone/>
              <a:defRPr/>
            </a:lvl2pPr>
            <a:lvl3pPr lvl="2" algn="l">
              <a:lnSpc>
                <a:spcPct val="100000"/>
              </a:lnSpc>
              <a:spcBef>
                <a:spcPts val="0"/>
              </a:spcBef>
              <a:spcAft>
                <a:spcPts val="0"/>
              </a:spcAft>
              <a:buClr>
                <a:srgbClr val="022077"/>
              </a:buClr>
              <a:buSzPts val="1400"/>
              <a:buNone/>
              <a:defRPr/>
            </a:lvl3pPr>
            <a:lvl4pPr lvl="3" algn="l">
              <a:lnSpc>
                <a:spcPct val="100000"/>
              </a:lnSpc>
              <a:spcBef>
                <a:spcPts val="0"/>
              </a:spcBef>
              <a:spcAft>
                <a:spcPts val="0"/>
              </a:spcAft>
              <a:buClr>
                <a:srgbClr val="022077"/>
              </a:buClr>
              <a:buSzPts val="1400"/>
              <a:buNone/>
              <a:defRPr/>
            </a:lvl4pPr>
            <a:lvl5pPr lvl="4" algn="l">
              <a:lnSpc>
                <a:spcPct val="100000"/>
              </a:lnSpc>
              <a:spcBef>
                <a:spcPts val="0"/>
              </a:spcBef>
              <a:spcAft>
                <a:spcPts val="0"/>
              </a:spcAft>
              <a:buClr>
                <a:srgbClr val="022077"/>
              </a:buClr>
              <a:buSzPts val="1400"/>
              <a:buNone/>
              <a:defRPr/>
            </a:lvl5pPr>
            <a:lvl6pPr lvl="5" algn="l">
              <a:lnSpc>
                <a:spcPct val="100000"/>
              </a:lnSpc>
              <a:spcBef>
                <a:spcPts val="0"/>
              </a:spcBef>
              <a:spcAft>
                <a:spcPts val="0"/>
              </a:spcAft>
              <a:buClr>
                <a:srgbClr val="022077"/>
              </a:buClr>
              <a:buSzPts val="1400"/>
              <a:buNone/>
              <a:defRPr/>
            </a:lvl6pPr>
            <a:lvl7pPr lvl="6" algn="l">
              <a:lnSpc>
                <a:spcPct val="100000"/>
              </a:lnSpc>
              <a:spcBef>
                <a:spcPts val="0"/>
              </a:spcBef>
              <a:spcAft>
                <a:spcPts val="0"/>
              </a:spcAft>
              <a:buClr>
                <a:srgbClr val="022077"/>
              </a:buClr>
              <a:buSzPts val="1400"/>
              <a:buNone/>
              <a:defRPr/>
            </a:lvl7pPr>
            <a:lvl8pPr lvl="7" algn="l">
              <a:lnSpc>
                <a:spcPct val="100000"/>
              </a:lnSpc>
              <a:spcBef>
                <a:spcPts val="0"/>
              </a:spcBef>
              <a:spcAft>
                <a:spcPts val="0"/>
              </a:spcAft>
              <a:buClr>
                <a:srgbClr val="022077"/>
              </a:buClr>
              <a:buSzPts val="1400"/>
              <a:buNone/>
              <a:defRPr/>
            </a:lvl8pPr>
            <a:lvl9pPr lvl="8" algn="l">
              <a:lnSpc>
                <a:spcPct val="100000"/>
              </a:lnSpc>
              <a:spcBef>
                <a:spcPts val="0"/>
              </a:spcBef>
              <a:spcAft>
                <a:spcPts val="0"/>
              </a:spcAft>
              <a:buClr>
                <a:srgbClr val="022077"/>
              </a:buClr>
              <a:buSzPts val="1400"/>
              <a:buNone/>
              <a:defRPr/>
            </a:lvl9pPr>
          </a:lstStyle>
          <a:p>
            <a:endParaRPr/>
          </a:p>
        </p:txBody>
      </p:sp>
      <p:sp>
        <p:nvSpPr>
          <p:cNvPr id="49" name="Google Shape;49;g119407a4a4b_0_201"/>
          <p:cNvSpPr/>
          <p:nvPr/>
        </p:nvSpPr>
        <p:spPr>
          <a:xfrm>
            <a:off x="8629109" y="4748828"/>
            <a:ext cx="277200" cy="277200"/>
          </a:xfrm>
          <a:prstGeom prst="ellipse">
            <a:avLst/>
          </a:prstGeom>
          <a:solidFill>
            <a:schemeClr val="accent1"/>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0" name="Google Shape;50;g119407a4a4b_0_201"/>
          <p:cNvSpPr txBox="1">
            <a:spLocks noGrp="1"/>
          </p:cNvSpPr>
          <p:nvPr>
            <p:ph type="sldNum" idx="12"/>
          </p:nvPr>
        </p:nvSpPr>
        <p:spPr>
          <a:xfrm>
            <a:off x="8670678" y="4795445"/>
            <a:ext cx="194700" cy="192300"/>
          </a:xfrm>
          <a:prstGeom prst="rect">
            <a:avLst/>
          </a:prstGeom>
          <a:noFill/>
          <a:ln>
            <a:noFill/>
          </a:ln>
        </p:spPr>
        <p:txBody>
          <a:bodyPr spcFirstLastPara="1" wrap="square" lIns="34275" tIns="34275" rIns="34275" bIns="34275" anchor="ctr" anchorCtr="0">
            <a:spAutoFit/>
          </a:bodyPr>
          <a:lstStyle>
            <a:lvl1pPr marL="0" marR="0" lvl="0"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
        <p:nvSpPr>
          <p:cNvPr id="51" name="Google Shape;51;g119407a4a4b_0_201"/>
          <p:cNvSpPr txBox="1">
            <a:spLocks noGrp="1"/>
          </p:cNvSpPr>
          <p:nvPr>
            <p:ph type="body" idx="1"/>
          </p:nvPr>
        </p:nvSpPr>
        <p:spPr>
          <a:xfrm>
            <a:off x="574158" y="1026550"/>
            <a:ext cx="3756000" cy="3559800"/>
          </a:xfrm>
          <a:prstGeom prst="rect">
            <a:avLst/>
          </a:prstGeom>
          <a:noFill/>
          <a:ln>
            <a:noFill/>
          </a:ln>
        </p:spPr>
        <p:txBody>
          <a:bodyPr spcFirstLastPara="1" wrap="square" lIns="34275" tIns="34275" rIns="34275" bIns="34275" anchor="t" anchorCtr="0">
            <a:normAutofit/>
          </a:bodyPr>
          <a:lstStyle>
            <a:lvl1pPr marL="457200" lvl="0" indent="-317500" algn="l">
              <a:lnSpc>
                <a:spcPct val="133333"/>
              </a:lnSpc>
              <a:spcBef>
                <a:spcPts val="800"/>
              </a:spcBef>
              <a:spcAft>
                <a:spcPts val="0"/>
              </a:spcAft>
              <a:buClr>
                <a:srgbClr val="022077"/>
              </a:buClr>
              <a:buSzPts val="1400"/>
              <a:buChar char="•"/>
              <a:defRPr/>
            </a:lvl1pPr>
            <a:lvl2pPr marL="914400" lvl="1" indent="-317500" algn="l">
              <a:lnSpc>
                <a:spcPct val="133333"/>
              </a:lnSpc>
              <a:spcBef>
                <a:spcPts val="800"/>
              </a:spcBef>
              <a:spcAft>
                <a:spcPts val="0"/>
              </a:spcAft>
              <a:buClr>
                <a:srgbClr val="022077"/>
              </a:buClr>
              <a:buSzPts val="1400"/>
              <a:buChar char="o"/>
              <a:defRPr/>
            </a:lvl2pPr>
            <a:lvl3pPr marL="1371600" lvl="2" indent="-317500" algn="l">
              <a:lnSpc>
                <a:spcPct val="133333"/>
              </a:lnSpc>
              <a:spcBef>
                <a:spcPts val="800"/>
              </a:spcBef>
              <a:spcAft>
                <a:spcPts val="0"/>
              </a:spcAft>
              <a:buClr>
                <a:srgbClr val="022077"/>
              </a:buClr>
              <a:buSzPts val="1400"/>
              <a:buChar char="▪"/>
              <a:defRPr/>
            </a:lvl3pPr>
            <a:lvl4pPr marL="1828800" lvl="3" indent="-317500" algn="l">
              <a:lnSpc>
                <a:spcPct val="133333"/>
              </a:lnSpc>
              <a:spcBef>
                <a:spcPts val="800"/>
              </a:spcBef>
              <a:spcAft>
                <a:spcPts val="0"/>
              </a:spcAft>
              <a:buClr>
                <a:srgbClr val="022077"/>
              </a:buClr>
              <a:buSzPts val="1400"/>
              <a:buChar char="•"/>
              <a:defRPr/>
            </a:lvl4pPr>
            <a:lvl5pPr marL="2286000" lvl="4" indent="-317500" algn="l">
              <a:lnSpc>
                <a:spcPct val="133333"/>
              </a:lnSpc>
              <a:spcBef>
                <a:spcPts val="800"/>
              </a:spcBef>
              <a:spcAft>
                <a:spcPts val="0"/>
              </a:spcAft>
              <a:buClr>
                <a:srgbClr val="022077"/>
              </a:buClr>
              <a:buSzPts val="1400"/>
              <a:buChar char="o"/>
              <a:defRPr/>
            </a:lvl5pPr>
            <a:lvl6pPr marL="2743200" lvl="5" indent="-317500" algn="l">
              <a:lnSpc>
                <a:spcPct val="133333"/>
              </a:lnSpc>
              <a:spcBef>
                <a:spcPts val="800"/>
              </a:spcBef>
              <a:spcAft>
                <a:spcPts val="0"/>
              </a:spcAft>
              <a:buClr>
                <a:srgbClr val="022077"/>
              </a:buClr>
              <a:buSzPts val="1400"/>
              <a:buChar char="•"/>
              <a:defRPr/>
            </a:lvl6pPr>
            <a:lvl7pPr marL="3200400" lvl="6" indent="-317500" algn="l">
              <a:lnSpc>
                <a:spcPct val="133333"/>
              </a:lnSpc>
              <a:spcBef>
                <a:spcPts val="800"/>
              </a:spcBef>
              <a:spcAft>
                <a:spcPts val="0"/>
              </a:spcAft>
              <a:buClr>
                <a:srgbClr val="022077"/>
              </a:buClr>
              <a:buSzPts val="1400"/>
              <a:buChar char="•"/>
              <a:defRPr/>
            </a:lvl7pPr>
            <a:lvl8pPr marL="3657600" lvl="7" indent="-317500" algn="l">
              <a:lnSpc>
                <a:spcPct val="133333"/>
              </a:lnSpc>
              <a:spcBef>
                <a:spcPts val="800"/>
              </a:spcBef>
              <a:spcAft>
                <a:spcPts val="0"/>
              </a:spcAft>
              <a:buClr>
                <a:srgbClr val="022077"/>
              </a:buClr>
              <a:buSzPts val="1400"/>
              <a:buChar char="•"/>
              <a:defRPr/>
            </a:lvl8pPr>
            <a:lvl9pPr marL="4114800" lvl="8" indent="-317500" algn="l">
              <a:lnSpc>
                <a:spcPct val="133333"/>
              </a:lnSpc>
              <a:spcBef>
                <a:spcPts val="800"/>
              </a:spcBef>
              <a:spcAft>
                <a:spcPts val="0"/>
              </a:spcAft>
              <a:buClr>
                <a:srgbClr val="022077"/>
              </a:buClr>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Slide Teal + Image 1">
  <p:cSld name="Content Slide Teal + Image 2">
    <p:spTree>
      <p:nvGrpSpPr>
        <p:cNvPr id="1" name="Shape 52"/>
        <p:cNvGrpSpPr/>
        <p:nvPr/>
      </p:nvGrpSpPr>
      <p:grpSpPr>
        <a:xfrm>
          <a:off x="0" y="0"/>
          <a:ext cx="0" cy="0"/>
          <a:chOff x="0" y="0"/>
          <a:chExt cx="0" cy="0"/>
        </a:xfrm>
      </p:grpSpPr>
      <p:pic>
        <p:nvPicPr>
          <p:cNvPr id="53" name="Google Shape;53;g119407a4a4b_0_208" descr="Picture 11"/>
          <p:cNvPicPr preferRelativeResize="0"/>
          <p:nvPr/>
        </p:nvPicPr>
        <p:blipFill rotWithShape="1">
          <a:blip r:embed="rId2">
            <a:alphaModFix amt="10000"/>
          </a:blip>
          <a:srcRect/>
          <a:stretch/>
        </p:blipFill>
        <p:spPr>
          <a:xfrm>
            <a:off x="0" y="1298142"/>
            <a:ext cx="3851647" cy="3845358"/>
          </a:xfrm>
          <a:prstGeom prst="rect">
            <a:avLst/>
          </a:prstGeom>
          <a:noFill/>
          <a:ln>
            <a:noFill/>
          </a:ln>
        </p:spPr>
      </p:pic>
      <p:sp>
        <p:nvSpPr>
          <p:cNvPr id="54" name="Google Shape;54;g119407a4a4b_0_208"/>
          <p:cNvSpPr txBox="1">
            <a:spLocks noGrp="1"/>
          </p:cNvSpPr>
          <p:nvPr>
            <p:ph type="title"/>
          </p:nvPr>
        </p:nvSpPr>
        <p:spPr>
          <a:xfrm>
            <a:off x="574157" y="273844"/>
            <a:ext cx="4840500" cy="571800"/>
          </a:xfrm>
          <a:prstGeom prst="rect">
            <a:avLst/>
          </a:prstGeom>
          <a:noFill/>
          <a:ln>
            <a:noFill/>
          </a:ln>
        </p:spPr>
        <p:txBody>
          <a:bodyPr spcFirstLastPara="1" wrap="square" lIns="34275" tIns="34275" rIns="34275" bIns="34275" anchor="t" anchorCtr="0">
            <a:normAutofit/>
          </a:bodyPr>
          <a:lstStyle>
            <a:lvl1pPr lvl="0" algn="l">
              <a:lnSpc>
                <a:spcPct val="100000"/>
              </a:lnSpc>
              <a:spcBef>
                <a:spcPts val="0"/>
              </a:spcBef>
              <a:spcAft>
                <a:spcPts val="0"/>
              </a:spcAft>
              <a:buClr>
                <a:schemeClr val="accent1"/>
              </a:buClr>
              <a:buSzPts val="2900"/>
              <a:buFont typeface="Arial"/>
              <a:buNone/>
              <a:defRPr>
                <a:solidFill>
                  <a:schemeClr val="accent1"/>
                </a:solidFill>
              </a:defRPr>
            </a:lvl1pPr>
            <a:lvl2pPr lvl="1" algn="l">
              <a:lnSpc>
                <a:spcPct val="100000"/>
              </a:lnSpc>
              <a:spcBef>
                <a:spcPts val="0"/>
              </a:spcBef>
              <a:spcAft>
                <a:spcPts val="0"/>
              </a:spcAft>
              <a:buClr>
                <a:srgbClr val="022077"/>
              </a:buClr>
              <a:buSzPts val="1400"/>
              <a:buNone/>
              <a:defRPr/>
            </a:lvl2pPr>
            <a:lvl3pPr lvl="2" algn="l">
              <a:lnSpc>
                <a:spcPct val="100000"/>
              </a:lnSpc>
              <a:spcBef>
                <a:spcPts val="0"/>
              </a:spcBef>
              <a:spcAft>
                <a:spcPts val="0"/>
              </a:spcAft>
              <a:buClr>
                <a:srgbClr val="022077"/>
              </a:buClr>
              <a:buSzPts val="1400"/>
              <a:buNone/>
              <a:defRPr/>
            </a:lvl3pPr>
            <a:lvl4pPr lvl="3" algn="l">
              <a:lnSpc>
                <a:spcPct val="100000"/>
              </a:lnSpc>
              <a:spcBef>
                <a:spcPts val="0"/>
              </a:spcBef>
              <a:spcAft>
                <a:spcPts val="0"/>
              </a:spcAft>
              <a:buClr>
                <a:srgbClr val="022077"/>
              </a:buClr>
              <a:buSzPts val="1400"/>
              <a:buNone/>
              <a:defRPr/>
            </a:lvl4pPr>
            <a:lvl5pPr lvl="4" algn="l">
              <a:lnSpc>
                <a:spcPct val="100000"/>
              </a:lnSpc>
              <a:spcBef>
                <a:spcPts val="0"/>
              </a:spcBef>
              <a:spcAft>
                <a:spcPts val="0"/>
              </a:spcAft>
              <a:buClr>
                <a:srgbClr val="022077"/>
              </a:buClr>
              <a:buSzPts val="1400"/>
              <a:buNone/>
              <a:defRPr/>
            </a:lvl5pPr>
            <a:lvl6pPr lvl="5" algn="l">
              <a:lnSpc>
                <a:spcPct val="100000"/>
              </a:lnSpc>
              <a:spcBef>
                <a:spcPts val="0"/>
              </a:spcBef>
              <a:spcAft>
                <a:spcPts val="0"/>
              </a:spcAft>
              <a:buClr>
                <a:srgbClr val="022077"/>
              </a:buClr>
              <a:buSzPts val="1400"/>
              <a:buNone/>
              <a:defRPr/>
            </a:lvl6pPr>
            <a:lvl7pPr lvl="6" algn="l">
              <a:lnSpc>
                <a:spcPct val="100000"/>
              </a:lnSpc>
              <a:spcBef>
                <a:spcPts val="0"/>
              </a:spcBef>
              <a:spcAft>
                <a:spcPts val="0"/>
              </a:spcAft>
              <a:buClr>
                <a:srgbClr val="022077"/>
              </a:buClr>
              <a:buSzPts val="1400"/>
              <a:buNone/>
              <a:defRPr/>
            </a:lvl7pPr>
            <a:lvl8pPr lvl="7" algn="l">
              <a:lnSpc>
                <a:spcPct val="100000"/>
              </a:lnSpc>
              <a:spcBef>
                <a:spcPts val="0"/>
              </a:spcBef>
              <a:spcAft>
                <a:spcPts val="0"/>
              </a:spcAft>
              <a:buClr>
                <a:srgbClr val="022077"/>
              </a:buClr>
              <a:buSzPts val="1400"/>
              <a:buNone/>
              <a:defRPr/>
            </a:lvl8pPr>
            <a:lvl9pPr lvl="8" algn="l">
              <a:lnSpc>
                <a:spcPct val="100000"/>
              </a:lnSpc>
              <a:spcBef>
                <a:spcPts val="0"/>
              </a:spcBef>
              <a:spcAft>
                <a:spcPts val="0"/>
              </a:spcAft>
              <a:buClr>
                <a:srgbClr val="022077"/>
              </a:buClr>
              <a:buSzPts val="1400"/>
              <a:buNone/>
              <a:defRPr/>
            </a:lvl9pPr>
          </a:lstStyle>
          <a:p>
            <a:endParaRPr/>
          </a:p>
        </p:txBody>
      </p:sp>
      <p:sp>
        <p:nvSpPr>
          <p:cNvPr id="55" name="Google Shape;55;g119407a4a4b_0_208"/>
          <p:cNvSpPr/>
          <p:nvPr/>
        </p:nvSpPr>
        <p:spPr>
          <a:xfrm>
            <a:off x="8629109" y="4748828"/>
            <a:ext cx="277200" cy="277200"/>
          </a:xfrm>
          <a:prstGeom prst="ellipse">
            <a:avLst/>
          </a:prstGeom>
          <a:solidFill>
            <a:schemeClr val="accent1"/>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6" name="Google Shape;56;g119407a4a4b_0_208"/>
          <p:cNvSpPr txBox="1">
            <a:spLocks noGrp="1"/>
          </p:cNvSpPr>
          <p:nvPr>
            <p:ph type="body" idx="1"/>
          </p:nvPr>
        </p:nvSpPr>
        <p:spPr>
          <a:xfrm>
            <a:off x="574158" y="1026550"/>
            <a:ext cx="3756000" cy="3559800"/>
          </a:xfrm>
          <a:prstGeom prst="rect">
            <a:avLst/>
          </a:prstGeom>
          <a:noFill/>
          <a:ln>
            <a:noFill/>
          </a:ln>
        </p:spPr>
        <p:txBody>
          <a:bodyPr spcFirstLastPara="1" wrap="square" lIns="34275" tIns="34275" rIns="34275" bIns="34275" anchor="t" anchorCtr="0">
            <a:normAutofit/>
          </a:bodyPr>
          <a:lstStyle>
            <a:lvl1pPr marL="457200" lvl="0" indent="-317500" algn="l">
              <a:lnSpc>
                <a:spcPct val="133333"/>
              </a:lnSpc>
              <a:spcBef>
                <a:spcPts val="800"/>
              </a:spcBef>
              <a:spcAft>
                <a:spcPts val="0"/>
              </a:spcAft>
              <a:buClr>
                <a:srgbClr val="022077"/>
              </a:buClr>
              <a:buSzPts val="1400"/>
              <a:buChar char="•"/>
              <a:defRPr/>
            </a:lvl1pPr>
            <a:lvl2pPr marL="914400" lvl="1" indent="-317500" algn="l">
              <a:lnSpc>
                <a:spcPct val="133333"/>
              </a:lnSpc>
              <a:spcBef>
                <a:spcPts val="800"/>
              </a:spcBef>
              <a:spcAft>
                <a:spcPts val="0"/>
              </a:spcAft>
              <a:buClr>
                <a:srgbClr val="022077"/>
              </a:buClr>
              <a:buSzPts val="1400"/>
              <a:buChar char="o"/>
              <a:defRPr/>
            </a:lvl2pPr>
            <a:lvl3pPr marL="1371600" lvl="2" indent="-317500" algn="l">
              <a:lnSpc>
                <a:spcPct val="133333"/>
              </a:lnSpc>
              <a:spcBef>
                <a:spcPts val="800"/>
              </a:spcBef>
              <a:spcAft>
                <a:spcPts val="0"/>
              </a:spcAft>
              <a:buClr>
                <a:srgbClr val="022077"/>
              </a:buClr>
              <a:buSzPts val="1400"/>
              <a:buChar char="▪"/>
              <a:defRPr/>
            </a:lvl3pPr>
            <a:lvl4pPr marL="1828800" lvl="3" indent="-317500" algn="l">
              <a:lnSpc>
                <a:spcPct val="133333"/>
              </a:lnSpc>
              <a:spcBef>
                <a:spcPts val="800"/>
              </a:spcBef>
              <a:spcAft>
                <a:spcPts val="0"/>
              </a:spcAft>
              <a:buClr>
                <a:srgbClr val="022077"/>
              </a:buClr>
              <a:buSzPts val="1400"/>
              <a:buChar char="•"/>
              <a:defRPr/>
            </a:lvl4pPr>
            <a:lvl5pPr marL="2286000" lvl="4" indent="-317500" algn="l">
              <a:lnSpc>
                <a:spcPct val="133333"/>
              </a:lnSpc>
              <a:spcBef>
                <a:spcPts val="800"/>
              </a:spcBef>
              <a:spcAft>
                <a:spcPts val="0"/>
              </a:spcAft>
              <a:buClr>
                <a:srgbClr val="022077"/>
              </a:buClr>
              <a:buSzPts val="1400"/>
              <a:buChar char="o"/>
              <a:defRPr/>
            </a:lvl5pPr>
            <a:lvl6pPr marL="2743200" lvl="5" indent="-317500" algn="l">
              <a:lnSpc>
                <a:spcPct val="133333"/>
              </a:lnSpc>
              <a:spcBef>
                <a:spcPts val="800"/>
              </a:spcBef>
              <a:spcAft>
                <a:spcPts val="0"/>
              </a:spcAft>
              <a:buClr>
                <a:srgbClr val="022077"/>
              </a:buClr>
              <a:buSzPts val="1400"/>
              <a:buChar char="•"/>
              <a:defRPr/>
            </a:lvl6pPr>
            <a:lvl7pPr marL="3200400" lvl="6" indent="-317500" algn="l">
              <a:lnSpc>
                <a:spcPct val="133333"/>
              </a:lnSpc>
              <a:spcBef>
                <a:spcPts val="800"/>
              </a:spcBef>
              <a:spcAft>
                <a:spcPts val="0"/>
              </a:spcAft>
              <a:buClr>
                <a:srgbClr val="022077"/>
              </a:buClr>
              <a:buSzPts val="1400"/>
              <a:buChar char="•"/>
              <a:defRPr/>
            </a:lvl7pPr>
            <a:lvl8pPr marL="3657600" lvl="7" indent="-317500" algn="l">
              <a:lnSpc>
                <a:spcPct val="133333"/>
              </a:lnSpc>
              <a:spcBef>
                <a:spcPts val="800"/>
              </a:spcBef>
              <a:spcAft>
                <a:spcPts val="0"/>
              </a:spcAft>
              <a:buClr>
                <a:srgbClr val="022077"/>
              </a:buClr>
              <a:buSzPts val="1400"/>
              <a:buChar char="•"/>
              <a:defRPr/>
            </a:lvl8pPr>
            <a:lvl9pPr marL="4114800" lvl="8" indent="-317500" algn="l">
              <a:lnSpc>
                <a:spcPct val="133333"/>
              </a:lnSpc>
              <a:spcBef>
                <a:spcPts val="800"/>
              </a:spcBef>
              <a:spcAft>
                <a:spcPts val="0"/>
              </a:spcAft>
              <a:buClr>
                <a:srgbClr val="022077"/>
              </a:buClr>
              <a:buSzPts val="1400"/>
              <a:buChar char="•"/>
              <a:defRPr/>
            </a:lvl9pPr>
          </a:lstStyle>
          <a:p>
            <a:endParaRPr/>
          </a:p>
        </p:txBody>
      </p:sp>
      <p:sp>
        <p:nvSpPr>
          <p:cNvPr id="57" name="Google Shape;57;g119407a4a4b_0_208"/>
          <p:cNvSpPr txBox="1">
            <a:spLocks noGrp="1"/>
          </p:cNvSpPr>
          <p:nvPr>
            <p:ph type="sldNum" idx="12"/>
          </p:nvPr>
        </p:nvSpPr>
        <p:spPr>
          <a:xfrm>
            <a:off x="8670678" y="4795445"/>
            <a:ext cx="194700" cy="192300"/>
          </a:xfrm>
          <a:prstGeom prst="rect">
            <a:avLst/>
          </a:prstGeom>
          <a:noFill/>
          <a:ln>
            <a:noFill/>
          </a:ln>
        </p:spPr>
        <p:txBody>
          <a:bodyPr spcFirstLastPara="1" wrap="square" lIns="34275" tIns="34275" rIns="34275" bIns="34275" anchor="ctr" anchorCtr="0">
            <a:spAutoFit/>
          </a:bodyPr>
          <a:lstStyle>
            <a:lvl1pPr marL="0" marR="0" lvl="0"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58"/>
        <p:cNvGrpSpPr/>
        <p:nvPr/>
      </p:nvGrpSpPr>
      <p:grpSpPr>
        <a:xfrm>
          <a:off x="0" y="0"/>
          <a:ext cx="0" cy="0"/>
          <a:chOff x="0" y="0"/>
          <a:chExt cx="0" cy="0"/>
        </a:xfrm>
      </p:grpSpPr>
      <p:sp>
        <p:nvSpPr>
          <p:cNvPr id="59" name="Google Shape;59;p33"/>
          <p:cNvSpPr txBox="1">
            <a:spLocks noGrp="1"/>
          </p:cNvSpPr>
          <p:nvPr>
            <p:ph type="title"/>
          </p:nvPr>
        </p:nvSpPr>
        <p:spPr>
          <a:xfrm>
            <a:off x="722313" y="3815954"/>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3"/>
          <p:cNvSpPr txBox="1"/>
          <p:nvPr/>
        </p:nvSpPr>
        <p:spPr>
          <a:xfrm>
            <a:off x="722313" y="2794398"/>
            <a:ext cx="7772400" cy="1021556"/>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strike="noStrike" cap="none">
                <a:solidFill>
                  <a:schemeClr val="dk1"/>
                </a:solidFill>
                <a:latin typeface="Calibri"/>
                <a:ea typeface="Calibri"/>
                <a:cs typeface="Calibri"/>
                <a:sym typeface="Calibri"/>
              </a:rPr>
              <a:t>CLICK TO EDIT MASTER TITLE STYLE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5.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9" descr="RESULTS_logo_EN_CMYK_BIG (flat)2_RESULTS_logo_EN_CMYK_BIG.png"/>
          <p:cNvPicPr preferRelativeResize="0"/>
          <p:nvPr/>
        </p:nvPicPr>
        <p:blipFill rotWithShape="1">
          <a:blip r:embed="rId17">
            <a:alphaModFix/>
          </a:blip>
          <a:srcRect/>
          <a:stretch/>
        </p:blipFill>
        <p:spPr>
          <a:xfrm>
            <a:off x="7858691" y="80916"/>
            <a:ext cx="1223628" cy="982313"/>
          </a:xfrm>
          <a:prstGeom prst="rect">
            <a:avLst/>
          </a:prstGeom>
          <a:noFill/>
          <a:ln>
            <a:noFill/>
          </a:ln>
        </p:spPr>
      </p:pic>
      <p:sp>
        <p:nvSpPr>
          <p:cNvPr id="11" name="Google Shape;11;p29"/>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9"/>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Courier New"/>
              <a:buChar char="o"/>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Courier New"/>
              <a:buChar char="o"/>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2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pic>
        <p:nvPicPr>
          <p:cNvPr id="178" name="Google Shape;178;g1dc84acdb8d_0_86" descr="RESULTS_logo_EN_CMYK_BIG (flat)2_RESULTS_logo_EN_CMYK_BIG.png"/>
          <p:cNvPicPr preferRelativeResize="0"/>
          <p:nvPr/>
        </p:nvPicPr>
        <p:blipFill rotWithShape="1">
          <a:blip r:embed="rId14">
            <a:alphaModFix/>
          </a:blip>
          <a:srcRect/>
          <a:stretch/>
        </p:blipFill>
        <p:spPr>
          <a:xfrm>
            <a:off x="7858691" y="143448"/>
            <a:ext cx="1223628" cy="982313"/>
          </a:xfrm>
          <a:prstGeom prst="rect">
            <a:avLst/>
          </a:prstGeom>
          <a:noFill/>
          <a:ln>
            <a:noFill/>
          </a:ln>
        </p:spPr>
      </p:pic>
      <p:sp>
        <p:nvSpPr>
          <p:cNvPr id="179" name="Google Shape;179;g1dc84acdb8d_0_86"/>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80" name="Google Shape;180;g1dc84acdb8d_0_86"/>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marR="0" lvl="0" indent="-499554" algn="l" rtl="0">
              <a:spcBef>
                <a:spcPts val="853"/>
              </a:spcBef>
              <a:spcAft>
                <a:spcPts val="0"/>
              </a:spcAft>
              <a:buClr>
                <a:schemeClr val="dk1"/>
              </a:buClr>
              <a:buSzPts val="4267"/>
              <a:buFont typeface="Arial"/>
              <a:buChar char="•"/>
              <a:defRPr sz="4267" b="0" i="0" u="none" strike="noStrike" cap="none">
                <a:solidFill>
                  <a:schemeClr val="dk1"/>
                </a:solidFill>
                <a:latin typeface="Calibri"/>
                <a:ea typeface="Calibri"/>
                <a:cs typeface="Calibri"/>
                <a:sym typeface="Calibri"/>
              </a:defRPr>
            </a:lvl1pPr>
            <a:lvl2pPr marL="914400" marR="0" lvl="1" indent="-465645" algn="l" rtl="0">
              <a:spcBef>
                <a:spcPts val="747"/>
              </a:spcBef>
              <a:spcAft>
                <a:spcPts val="0"/>
              </a:spcAft>
              <a:buClr>
                <a:schemeClr val="dk1"/>
              </a:buClr>
              <a:buSzPts val="3733"/>
              <a:buFont typeface="Courier New"/>
              <a:buChar char="o"/>
              <a:defRPr sz="3733" b="0" i="0" u="none" strike="noStrike" cap="none">
                <a:solidFill>
                  <a:schemeClr val="dk1"/>
                </a:solidFill>
                <a:latin typeface="Calibri"/>
                <a:ea typeface="Calibri"/>
                <a:cs typeface="Calibri"/>
                <a:sym typeface="Calibri"/>
              </a:defRPr>
            </a:lvl2pPr>
            <a:lvl3pPr marL="1371600" marR="0" lvl="2" indent="-431800" algn="l" rtl="0">
              <a:spcBef>
                <a:spcPts val="640"/>
              </a:spcBef>
              <a:spcAft>
                <a:spcPts val="0"/>
              </a:spcAft>
              <a:buClr>
                <a:schemeClr val="dk1"/>
              </a:buClr>
              <a:buSzPts val="3200"/>
              <a:buFont typeface="Noto Sans Symbols"/>
              <a:buChar char="▪"/>
              <a:defRPr sz="3200" b="0" i="0" u="none" strike="noStrike" cap="none">
                <a:solidFill>
                  <a:schemeClr val="dk1"/>
                </a:solidFill>
                <a:latin typeface="Calibri"/>
                <a:ea typeface="Calibri"/>
                <a:cs typeface="Calibri"/>
                <a:sym typeface="Calibri"/>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4pPr>
            <a:lvl5pPr marL="2286000" marR="0" lvl="4" indent="-397954" algn="l" rtl="0">
              <a:spcBef>
                <a:spcPts val="533"/>
              </a:spcBef>
              <a:spcAft>
                <a:spcPts val="0"/>
              </a:spcAft>
              <a:buClr>
                <a:schemeClr val="dk1"/>
              </a:buClr>
              <a:buSzPts val="2667"/>
              <a:buFont typeface="Courier New"/>
              <a:buChar char="o"/>
              <a:defRPr sz="2667" b="0" i="0" u="none" strike="noStrike" cap="none">
                <a:solidFill>
                  <a:schemeClr val="dk1"/>
                </a:solidFill>
                <a:latin typeface="Calibri"/>
                <a:ea typeface="Calibri"/>
                <a:cs typeface="Calibri"/>
                <a:sym typeface="Calibri"/>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181" name="Google Shape;181;g1dc84acdb8d_0_86"/>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2" name="Google Shape;182;g1dc84acdb8d_0_86"/>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350" b="0" i="0" u="none" strike="noStrike" cap="none">
                <a:solidFill>
                  <a:schemeClr val="dk1"/>
                </a:solidFill>
                <a:latin typeface="Open Sans"/>
                <a:ea typeface="Open Sans"/>
                <a:cs typeface="Open Sans"/>
                <a:sym typeface="Open Sans"/>
              </a:defRPr>
            </a:lvl1pPr>
            <a:lvl2pPr marL="0" marR="0" lvl="1" indent="0" algn="ctr" rtl="0">
              <a:spcBef>
                <a:spcPts val="0"/>
              </a:spcBef>
              <a:buNone/>
              <a:defRPr sz="1350" b="0" i="0" u="none" strike="noStrike" cap="none">
                <a:solidFill>
                  <a:schemeClr val="dk1"/>
                </a:solidFill>
                <a:latin typeface="Open Sans"/>
                <a:ea typeface="Open Sans"/>
                <a:cs typeface="Open Sans"/>
                <a:sym typeface="Open Sans"/>
              </a:defRPr>
            </a:lvl2pPr>
            <a:lvl3pPr marL="0" marR="0" lvl="2" indent="0" algn="ctr" rtl="0">
              <a:spcBef>
                <a:spcPts val="0"/>
              </a:spcBef>
              <a:buNone/>
              <a:defRPr sz="1350" b="0" i="0" u="none" strike="noStrike" cap="none">
                <a:solidFill>
                  <a:schemeClr val="dk1"/>
                </a:solidFill>
                <a:latin typeface="Open Sans"/>
                <a:ea typeface="Open Sans"/>
                <a:cs typeface="Open Sans"/>
                <a:sym typeface="Open Sans"/>
              </a:defRPr>
            </a:lvl3pPr>
            <a:lvl4pPr marL="0" marR="0" lvl="3" indent="0" algn="ctr" rtl="0">
              <a:spcBef>
                <a:spcPts val="0"/>
              </a:spcBef>
              <a:buNone/>
              <a:defRPr sz="1350" b="0" i="0" u="none" strike="noStrike" cap="none">
                <a:solidFill>
                  <a:schemeClr val="dk1"/>
                </a:solidFill>
                <a:latin typeface="Open Sans"/>
                <a:ea typeface="Open Sans"/>
                <a:cs typeface="Open Sans"/>
                <a:sym typeface="Open Sans"/>
              </a:defRPr>
            </a:lvl4pPr>
            <a:lvl5pPr marL="0" marR="0" lvl="4" indent="0" algn="ctr" rtl="0">
              <a:spcBef>
                <a:spcPts val="0"/>
              </a:spcBef>
              <a:buNone/>
              <a:defRPr sz="1350" b="0" i="0" u="none" strike="noStrike" cap="none">
                <a:solidFill>
                  <a:schemeClr val="dk1"/>
                </a:solidFill>
                <a:latin typeface="Open Sans"/>
                <a:ea typeface="Open Sans"/>
                <a:cs typeface="Open Sans"/>
                <a:sym typeface="Open Sans"/>
              </a:defRPr>
            </a:lvl5pPr>
            <a:lvl6pPr marL="0" marR="0" lvl="5" indent="0" algn="ctr" rtl="0">
              <a:spcBef>
                <a:spcPts val="0"/>
              </a:spcBef>
              <a:buNone/>
              <a:defRPr sz="1350" b="0" i="0" u="none" strike="noStrike" cap="none">
                <a:solidFill>
                  <a:schemeClr val="dk1"/>
                </a:solidFill>
                <a:latin typeface="Open Sans"/>
                <a:ea typeface="Open Sans"/>
                <a:cs typeface="Open Sans"/>
                <a:sym typeface="Open Sans"/>
              </a:defRPr>
            </a:lvl6pPr>
            <a:lvl7pPr marL="0" marR="0" lvl="6" indent="0" algn="ctr" rtl="0">
              <a:spcBef>
                <a:spcPts val="0"/>
              </a:spcBef>
              <a:buNone/>
              <a:defRPr sz="1350" b="0" i="0" u="none" strike="noStrike" cap="none">
                <a:solidFill>
                  <a:schemeClr val="dk1"/>
                </a:solidFill>
                <a:latin typeface="Open Sans"/>
                <a:ea typeface="Open Sans"/>
                <a:cs typeface="Open Sans"/>
                <a:sym typeface="Open Sans"/>
              </a:defRPr>
            </a:lvl7pPr>
            <a:lvl8pPr marL="0" marR="0" lvl="7" indent="0" algn="ctr" rtl="0">
              <a:spcBef>
                <a:spcPts val="0"/>
              </a:spcBef>
              <a:buNone/>
              <a:defRPr sz="1350" b="0" i="0" u="none" strike="noStrike" cap="none">
                <a:solidFill>
                  <a:schemeClr val="dk1"/>
                </a:solidFill>
                <a:latin typeface="Open Sans"/>
                <a:ea typeface="Open Sans"/>
                <a:cs typeface="Open Sans"/>
                <a:sym typeface="Open Sans"/>
              </a:defRPr>
            </a:lvl8pPr>
            <a:lvl9pPr marL="0" marR="0" lvl="8" indent="0" algn="ctr" rtl="0">
              <a:spcBef>
                <a:spcPts val="0"/>
              </a:spcBef>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pic>
        <p:nvPicPr>
          <p:cNvPr id="183" name="Google Shape;183;g1dc84acdb8d_0_86" descr="RESULTS_logo_EN_CMYK_BIG (flat)2_RESULTS_logo_EN_CMYK_BIG.png"/>
          <p:cNvPicPr preferRelativeResize="0"/>
          <p:nvPr/>
        </p:nvPicPr>
        <p:blipFill rotWithShape="1">
          <a:blip r:embed="rId15">
            <a:alphaModFix/>
          </a:blip>
          <a:srcRect/>
          <a:stretch/>
        </p:blipFill>
        <p:spPr>
          <a:xfrm>
            <a:off x="7858691" y="139015"/>
            <a:ext cx="1223629" cy="98231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hyperlink" Target="https://www.stoptb.org/advocate-to-endtb/united-nations-high-level-meeting-tb#:~:text=The%202023%20UN%20High%2DLevel%20Meeting%20on%20TB&amp;text=It%20is%20anticipated%20the%202023,on%2018%2D23rd%20September%202023."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hyperlink" Target="https://www.who.int/docs/default-source/un-high-level-meeting-on-tb/unhlm-tb-web-flyer-120x120.pd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hyperlink" Target="https://results.org/wp-content/uploads/2023-RESULTS-Global-Poverty-Tuberculosis-Policy-Brief.pdf" TargetMode="External"/><Relationship Id="rId4" Type="http://schemas.openxmlformats.org/officeDocument/2006/relationships/hyperlink" Target="https://www.who.int/teams/global-tuberculosis-programme/tb-reports/global-tuberculosis-report-2022/tb-disease-burden/2-3-drug-resistant-tb#:~:text=Globally%2C%20there%20were%20an%20estimated,1"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video" Target="https://www.youtube.com/embed/4yfZsFoXtRc?feature=oembed" TargetMode="External"/><Relationship Id="rId5" Type="http://schemas.openxmlformats.org/officeDocument/2006/relationships/image" Target="../media/image7.pn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hyperlink" Target="https://results.org/wp-content/uploads/Tuberculosis-UN-High-Level-Meeting-House-Dear-Colleague.pdf"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hyperlink" Target="https://results.org/volunteers/action-center/action-alerts?vvsrc=%2fcampaigns%2f105823%2frespond" TargetMode="External"/><Relationship Id="rId3" Type="http://schemas.openxmlformats.org/officeDocument/2006/relationships/image" Target="../media/image7.png"/><Relationship Id="rId7" Type="http://schemas.openxmlformats.org/officeDocument/2006/relationships/hyperlink" Target="mailto:FirstName.LastName@mail.house.gov"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docs.google.com/document/d/1WR1SeOWueAA-j9gLLr4o2XKoaLAtKGpo4OxuWO5WxqI/edit?usp=sharing" TargetMode="External"/><Relationship Id="rId5" Type="http://schemas.openxmlformats.org/officeDocument/2006/relationships/hyperlink" Target="https://results.org/volunteers/legislator-lookup" TargetMode="External"/><Relationship Id="rId4" Type="http://schemas.openxmlformats.org/officeDocument/2006/relationships/hyperlink" Target="https://docs.google.com/spreadsheets/d/1QF2HKawtGx1kYYfYwGibPpKKnFs0jmX5-RxcpWyEpsk/edit#gid=2081581321"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results.org/wp-content/uploads/Spring-2023-AO-Workshop-Descriptions.pdf" TargetMode="External"/><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results.salsalabs.org/globalalliesprogram"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hyperlink" Target="https://bit.ly/GAP2023Webinars" TargetMode="External"/><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results.org/volunteers/partner-webinars/" TargetMode="External"/><Relationship Id="rId5" Type="http://schemas.openxmlformats.org/officeDocument/2006/relationships/hyperlink" Target="https://www.peacecorpsconnect.org/events" TargetMode="External"/><Relationship Id="rId4" Type="http://schemas.openxmlformats.org/officeDocument/2006/relationships/hyperlink" Target="https://results.zoom.us/meeting/register/tJ0qcuChqTkvE9Q-w6yP3TIBOM4Vodt1F8z3"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theglobalfund.org/en/opinion/2023/2023-03-20-tuberculosis-the-unseen-pandemic/" TargetMode="External"/><Relationship Id="rId5" Type="http://schemas.openxmlformats.org/officeDocument/2006/relationships/image" Target="../media/image9.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docs.google.com/spreadsheets/d/1QF2HKawtGx1kYYfYwGibPpKKnFs0jmX5-RxcpWyEpsk/edit#gid=208158132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5"/>
        <p:cNvGrpSpPr/>
        <p:nvPr/>
      </p:nvGrpSpPr>
      <p:grpSpPr>
        <a:xfrm>
          <a:off x="0" y="0"/>
          <a:ext cx="0" cy="0"/>
          <a:chOff x="0" y="0"/>
          <a:chExt cx="0" cy="0"/>
        </a:xfrm>
      </p:grpSpPr>
      <p:sp>
        <p:nvSpPr>
          <p:cNvPr id="246" name="Google Shape;246;g14388b835e1_0_0"/>
          <p:cNvSpPr txBox="1"/>
          <p:nvPr/>
        </p:nvSpPr>
        <p:spPr>
          <a:xfrm>
            <a:off x="-75" y="3286975"/>
            <a:ext cx="9144000" cy="17235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900" b="1" dirty="0">
                <a:solidFill>
                  <a:schemeClr val="dk1"/>
                </a:solidFill>
                <a:latin typeface="Open Sans"/>
                <a:ea typeface="Open Sans"/>
                <a:cs typeface="Open Sans"/>
                <a:sym typeface="Open Sans"/>
              </a:rPr>
              <a:t>June </a:t>
            </a:r>
            <a:r>
              <a:rPr lang="en-US" sz="2900" b="1" i="0" u="none" strike="noStrike" cap="none" dirty="0">
                <a:solidFill>
                  <a:schemeClr val="dk1"/>
                </a:solidFill>
                <a:latin typeface="Open Sans"/>
                <a:ea typeface="Open Sans"/>
                <a:cs typeface="Open Sans"/>
                <a:sym typeface="Open Sans"/>
              </a:rPr>
              <a:t>Webinar</a:t>
            </a:r>
            <a:br>
              <a:rPr lang="en-US" sz="2900" b="1" i="0" u="none" strike="noStrike" cap="none" dirty="0">
                <a:solidFill>
                  <a:schemeClr val="dk1"/>
                </a:solidFill>
                <a:latin typeface="Open Sans"/>
                <a:ea typeface="Open Sans"/>
                <a:cs typeface="Open Sans"/>
                <a:sym typeface="Open Sans"/>
              </a:rPr>
            </a:br>
            <a:r>
              <a:rPr lang="en-US" sz="2900" b="1" i="1" u="none" strike="noStrike" cap="none" dirty="0">
                <a:solidFill>
                  <a:schemeClr val="dk1"/>
                </a:solidFill>
                <a:latin typeface="Open Sans"/>
                <a:ea typeface="Open Sans"/>
                <a:cs typeface="Open Sans"/>
                <a:sym typeface="Open Sans"/>
              </a:rPr>
              <a:t>Continuing advocacy on </a:t>
            </a:r>
            <a:r>
              <a:rPr lang="en-US" sz="2900" b="1" i="1" dirty="0">
                <a:solidFill>
                  <a:schemeClr val="dk1"/>
                </a:solidFill>
                <a:latin typeface="Open Sans"/>
                <a:ea typeface="Open Sans"/>
                <a:cs typeface="Open Sans"/>
                <a:sym typeface="Open Sans"/>
              </a:rPr>
              <a:t>Tuberculosis</a:t>
            </a:r>
            <a:br>
              <a:rPr lang="en-US" sz="2900" b="1" i="0" u="none" strike="noStrike" cap="none" dirty="0">
                <a:solidFill>
                  <a:schemeClr val="dk1"/>
                </a:solidFill>
                <a:latin typeface="Open Sans"/>
                <a:ea typeface="Open Sans"/>
                <a:cs typeface="Open Sans"/>
                <a:sym typeface="Open Sans"/>
              </a:rPr>
            </a:br>
            <a:br>
              <a:rPr lang="en-US" sz="2400" b="1" i="0" u="none" strike="noStrike" cap="none" dirty="0">
                <a:solidFill>
                  <a:schemeClr val="dk1"/>
                </a:solidFill>
                <a:latin typeface="Open Sans"/>
                <a:ea typeface="Open Sans"/>
                <a:cs typeface="Open Sans"/>
                <a:sym typeface="Open Sans"/>
              </a:rPr>
            </a:br>
            <a:r>
              <a:rPr lang="en-US" sz="2400" b="1" dirty="0">
                <a:solidFill>
                  <a:schemeClr val="dk1"/>
                </a:solidFill>
                <a:latin typeface="Open Sans"/>
                <a:ea typeface="Open Sans"/>
                <a:cs typeface="Open Sans"/>
                <a:sym typeface="Open Sans"/>
              </a:rPr>
              <a:t>June 8</a:t>
            </a:r>
            <a:r>
              <a:rPr lang="en-US" sz="2400" b="1" i="0" u="none" strike="noStrike" cap="none" dirty="0">
                <a:solidFill>
                  <a:schemeClr val="dk1"/>
                </a:solidFill>
                <a:latin typeface="Open Sans"/>
                <a:ea typeface="Open Sans"/>
                <a:cs typeface="Open Sans"/>
                <a:sym typeface="Open Sans"/>
              </a:rPr>
              <a:t>, 2023</a:t>
            </a:r>
            <a:endParaRPr lang="en-US" sz="2400" b="1" i="0" u="none" strike="noStrike" cap="none" dirty="0">
              <a:solidFill>
                <a:schemeClr val="dk1"/>
              </a:solidFill>
              <a:latin typeface="Open Sans"/>
              <a:ea typeface="Open Sans"/>
              <a:cs typeface="Open Sans"/>
            </a:endParaRPr>
          </a:p>
        </p:txBody>
      </p:sp>
      <p:pic>
        <p:nvPicPr>
          <p:cNvPr id="247" name="Google Shape;247;g14388b835e1_0_0" descr="Logo&#10;&#10;Description automatically generated"/>
          <p:cNvPicPr preferRelativeResize="0"/>
          <p:nvPr/>
        </p:nvPicPr>
        <p:blipFill rotWithShape="1">
          <a:blip r:embed="rId3">
            <a:alphaModFix/>
          </a:blip>
          <a:srcRect/>
          <a:stretch/>
        </p:blipFill>
        <p:spPr>
          <a:xfrm>
            <a:off x="3097160" y="654556"/>
            <a:ext cx="3226450" cy="2571558"/>
          </a:xfrm>
          <a:prstGeom prst="rect">
            <a:avLst/>
          </a:prstGeom>
          <a:noFill/>
          <a:ln>
            <a:noFill/>
          </a:ln>
        </p:spPr>
      </p:pic>
      <p:pic>
        <p:nvPicPr>
          <p:cNvPr id="248" name="Google Shape;248;g14388b835e1_0_0" descr="Text, application&#10;&#10;Description automatically generated"/>
          <p:cNvPicPr preferRelativeResize="0"/>
          <p:nvPr/>
        </p:nvPicPr>
        <p:blipFill rotWithShape="1">
          <a:blip r:embed="rId4">
            <a:alphaModFix/>
          </a:blip>
          <a:srcRect/>
          <a:stretch/>
        </p:blipFill>
        <p:spPr>
          <a:xfrm>
            <a:off x="2664655" y="434920"/>
            <a:ext cx="3814690" cy="2783541"/>
          </a:xfrm>
          <a:prstGeom prst="rect">
            <a:avLst/>
          </a:prstGeom>
          <a:noFill/>
          <a:ln>
            <a:noFill/>
          </a:ln>
        </p:spPr>
      </p:pic>
      <p:sp>
        <p:nvSpPr>
          <p:cNvPr id="249" name="Google Shape;249;g14388b835e1_0_0"/>
          <p:cNvSpPr txBox="1">
            <a:spLocks noGrp="1"/>
          </p:cNvSpPr>
          <p:nvPr>
            <p:ph type="sldNum" idx="12"/>
          </p:nvPr>
        </p:nvSpPr>
        <p:spPr>
          <a:xfrm>
            <a:off x="6553200" y="4767263"/>
            <a:ext cx="2133600" cy="2739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a:t>
            </a:fld>
            <a:endParaRPr/>
          </a:p>
        </p:txBody>
      </p:sp>
      <p:sp>
        <p:nvSpPr>
          <p:cNvPr id="250" name="Google Shape;250;g14388b835e1_0_0"/>
          <p:cNvSpPr/>
          <p:nvPr/>
        </p:nvSpPr>
        <p:spPr>
          <a:xfrm>
            <a:off x="6752925" y="132725"/>
            <a:ext cx="2391000" cy="17589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g1cdbaf79bb4_1_184"/>
          <p:cNvSpPr txBox="1">
            <a:spLocks noGrp="1"/>
          </p:cNvSpPr>
          <p:nvPr>
            <p:ph type="title"/>
          </p:nvPr>
        </p:nvSpPr>
        <p:spPr>
          <a:xfrm>
            <a:off x="540327" y="198750"/>
            <a:ext cx="7401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800"/>
              <a:buNone/>
            </a:pPr>
            <a:r>
              <a:rPr lang="en-US" sz="2850" b="1" u="sng" dirty="0">
                <a:solidFill>
                  <a:schemeClr val="hlink"/>
                </a:solidFill>
                <a:latin typeface="Open Sans"/>
                <a:ea typeface="Open Sans"/>
                <a:cs typeface="Open Sans"/>
                <a:sym typeface="Open Sans"/>
                <a:hlinkClick r:id="rId3"/>
              </a:rPr>
              <a:t>UN High-Level Meeting on TB</a:t>
            </a:r>
            <a:endParaRPr sz="2850" b="1" dirty="0">
              <a:latin typeface="Open Sans"/>
              <a:ea typeface="Open Sans"/>
              <a:cs typeface="Open Sans"/>
              <a:sym typeface="Open Sans"/>
            </a:endParaRPr>
          </a:p>
        </p:txBody>
      </p:sp>
      <p:sp>
        <p:nvSpPr>
          <p:cNvPr id="423" name="Google Shape;423;g1cdbaf79bb4_1_184"/>
          <p:cNvSpPr txBox="1">
            <a:spLocks noGrp="1"/>
          </p:cNvSpPr>
          <p:nvPr>
            <p:ph type="body" idx="1"/>
          </p:nvPr>
        </p:nvSpPr>
        <p:spPr>
          <a:xfrm>
            <a:off x="347400" y="4373151"/>
            <a:ext cx="8229600" cy="33945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360"/>
              </a:spcBef>
              <a:spcAft>
                <a:spcPts val="0"/>
              </a:spcAft>
              <a:buSzPts val="1800"/>
              <a:buNone/>
            </a:pPr>
            <a:r>
              <a:rPr lang="en-US" b="1" dirty="0">
                <a:latin typeface="Open Sans"/>
                <a:ea typeface="Open Sans"/>
                <a:cs typeface="Open Sans"/>
                <a:sym typeface="Open Sans"/>
              </a:rPr>
              <a:t>September 22, 2023</a:t>
            </a:r>
            <a:endParaRPr b="1" dirty="0">
              <a:latin typeface="Open Sans"/>
              <a:ea typeface="Open Sans"/>
              <a:cs typeface="Open Sans"/>
              <a:sym typeface="Open Sans"/>
            </a:endParaRPr>
          </a:p>
        </p:txBody>
      </p:sp>
      <p:pic>
        <p:nvPicPr>
          <p:cNvPr id="424" name="Google Shape;424;g1cdbaf79bb4_1_184" descr="Text, application&#10;&#10;Description automatically generated"/>
          <p:cNvPicPr preferRelativeResize="0"/>
          <p:nvPr/>
        </p:nvPicPr>
        <p:blipFill rotWithShape="1">
          <a:blip r:embed="rId4">
            <a:alphaModFix/>
          </a:blip>
          <a:srcRect/>
          <a:stretch/>
        </p:blipFill>
        <p:spPr>
          <a:xfrm>
            <a:off x="7600568" y="76200"/>
            <a:ext cx="1510907" cy="1102501"/>
          </a:xfrm>
          <a:prstGeom prst="rect">
            <a:avLst/>
          </a:prstGeom>
          <a:noFill/>
          <a:ln>
            <a:noFill/>
          </a:ln>
        </p:spPr>
      </p:pic>
      <p:pic>
        <p:nvPicPr>
          <p:cNvPr id="425" name="Google Shape;425;g1cdbaf79bb4_1_184"/>
          <p:cNvPicPr preferRelativeResize="0"/>
          <p:nvPr/>
        </p:nvPicPr>
        <p:blipFill rotWithShape="1">
          <a:blip r:embed="rId5">
            <a:alphaModFix/>
          </a:blip>
          <a:srcRect/>
          <a:stretch/>
        </p:blipFill>
        <p:spPr>
          <a:xfrm>
            <a:off x="0" y="1239772"/>
            <a:ext cx="9144000" cy="2932678"/>
          </a:xfrm>
          <a:prstGeom prst="rect">
            <a:avLst/>
          </a:prstGeom>
          <a:noFill/>
          <a:ln>
            <a:noFill/>
          </a:ln>
        </p:spPr>
      </p:pic>
    </p:spTree>
    <p:extLst>
      <p:ext uri="{BB962C8B-B14F-4D97-AF65-F5344CB8AC3E}">
        <p14:creationId xmlns:p14="http://schemas.microsoft.com/office/powerpoint/2010/main" val="3023354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E836D-B154-D75E-0F1E-CBC6AD735ECB}"/>
              </a:ext>
            </a:extLst>
          </p:cNvPr>
          <p:cNvSpPr>
            <a:spLocks noGrp="1"/>
          </p:cNvSpPr>
          <p:nvPr>
            <p:ph type="title"/>
          </p:nvPr>
        </p:nvSpPr>
        <p:spPr/>
        <p:txBody>
          <a:bodyPr>
            <a:normAutofit fontScale="90000"/>
          </a:bodyPr>
          <a:lstStyle/>
          <a:p>
            <a:r>
              <a:rPr lang="en-US" sz="3200" b="1" dirty="0">
                <a:latin typeface="Open Sans" panose="020B0606030504020204" pitchFamily="34" charset="0"/>
                <a:ea typeface="Open Sans" panose="020B0606030504020204" pitchFamily="34" charset="0"/>
                <a:cs typeface="Open Sans" panose="020B0606030504020204" pitchFamily="34" charset="0"/>
              </a:rPr>
              <a:t>What other actions can we take now?</a:t>
            </a:r>
          </a:p>
        </p:txBody>
      </p:sp>
      <p:sp>
        <p:nvSpPr>
          <p:cNvPr id="3" name="Text Placeholder 2">
            <a:extLst>
              <a:ext uri="{FF2B5EF4-FFF2-40B4-BE49-F238E27FC236}">
                <a16:creationId xmlns:a16="http://schemas.microsoft.com/office/drawing/2014/main" id="{F2181B09-105C-F92C-A4C3-341EFA8A6600}"/>
              </a:ext>
            </a:extLst>
          </p:cNvPr>
          <p:cNvSpPr>
            <a:spLocks noGrp="1"/>
          </p:cNvSpPr>
          <p:nvPr>
            <p:ph type="body" idx="1"/>
          </p:nvPr>
        </p:nvSpPr>
        <p:spPr/>
        <p:txBody>
          <a:bodyPr>
            <a:normAutofit/>
          </a:bodyPr>
          <a:lstStyle/>
          <a:p>
            <a:r>
              <a:rPr lang="en-US" sz="2600" b="1" dirty="0">
                <a:latin typeface="Open Sans" panose="020B0606030504020204" pitchFamily="34" charset="0"/>
                <a:ea typeface="Open Sans" panose="020B0606030504020204" pitchFamily="34" charset="0"/>
                <a:cs typeface="Open Sans" panose="020B0606030504020204" pitchFamily="34" charset="0"/>
              </a:rPr>
              <a:t>Request signers for Dear Colleague Letter to Biden Admin:</a:t>
            </a:r>
          </a:p>
          <a:p>
            <a:pPr lvl="1"/>
            <a:r>
              <a:rPr lang="en-US" sz="2600" dirty="0">
                <a:latin typeface="Open Sans" panose="020B0606030504020204" pitchFamily="34" charset="0"/>
                <a:ea typeface="Open Sans" panose="020B0606030504020204" pitchFamily="34" charset="0"/>
                <a:cs typeface="Open Sans" panose="020B0606030504020204" pitchFamily="34" charset="0"/>
              </a:rPr>
              <a:t>Specific measurable targets</a:t>
            </a:r>
          </a:p>
          <a:p>
            <a:pPr lvl="1"/>
            <a:r>
              <a:rPr lang="en-US" sz="2600" dirty="0">
                <a:latin typeface="Open Sans" panose="020B0606030504020204" pitchFamily="34" charset="0"/>
                <a:ea typeface="Open Sans" panose="020B0606030504020204" pitchFamily="34" charset="0"/>
                <a:cs typeface="Open Sans" panose="020B0606030504020204" pitchFamily="34" charset="0"/>
              </a:rPr>
              <a:t>Develop a while government strategy</a:t>
            </a:r>
          </a:p>
          <a:p>
            <a:pPr lvl="1"/>
            <a:r>
              <a:rPr lang="en-US" sz="2600" dirty="0">
                <a:latin typeface="Open Sans" panose="020B0606030504020204" pitchFamily="34" charset="0"/>
                <a:ea typeface="Open Sans" panose="020B0606030504020204" pitchFamily="34" charset="0"/>
                <a:cs typeface="Open Sans" panose="020B0606030504020204" pitchFamily="34" charset="0"/>
              </a:rPr>
              <a:t>High level representation to attend UNHLM</a:t>
            </a:r>
          </a:p>
          <a:p>
            <a:pPr lvl="1"/>
            <a:r>
              <a:rPr lang="en-US" sz="2600" dirty="0">
                <a:latin typeface="Open Sans" panose="020B0606030504020204" pitchFamily="34" charset="0"/>
                <a:ea typeface="Open Sans" panose="020B0606030504020204" pitchFamily="34" charset="0"/>
                <a:cs typeface="Open Sans" panose="020B0606030504020204" pitchFamily="34" charset="0"/>
              </a:rPr>
              <a:t>Encourage other global leaders</a:t>
            </a:r>
          </a:p>
        </p:txBody>
      </p:sp>
    </p:spTree>
    <p:extLst>
      <p:ext uri="{BB962C8B-B14F-4D97-AF65-F5344CB8AC3E}">
        <p14:creationId xmlns:p14="http://schemas.microsoft.com/office/powerpoint/2010/main" val="145993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3" name="Google Shape;423;g1cdbaf79bb4_1_184"/>
          <p:cNvSpPr txBox="1">
            <a:spLocks noGrp="1"/>
          </p:cNvSpPr>
          <p:nvPr>
            <p:ph type="body" idx="1"/>
          </p:nvPr>
        </p:nvSpPr>
        <p:spPr>
          <a:xfrm>
            <a:off x="126421" y="0"/>
            <a:ext cx="8229600" cy="33945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360"/>
              </a:spcBef>
              <a:spcAft>
                <a:spcPts val="0"/>
              </a:spcAft>
              <a:buSzPts val="1800"/>
              <a:buNone/>
            </a:pPr>
            <a:r>
              <a:rPr lang="en-US" b="1" dirty="0">
                <a:latin typeface="Open Sans"/>
                <a:ea typeface="Open Sans"/>
                <a:cs typeface="Open Sans"/>
                <a:sym typeface="Open Sans"/>
              </a:rPr>
              <a:t>Five years ago….</a:t>
            </a:r>
            <a:endParaRPr b="1" dirty="0">
              <a:latin typeface="Open Sans"/>
              <a:ea typeface="Open Sans"/>
              <a:cs typeface="Open Sans"/>
              <a:sym typeface="Open Sans"/>
            </a:endParaRPr>
          </a:p>
        </p:txBody>
      </p:sp>
      <p:pic>
        <p:nvPicPr>
          <p:cNvPr id="424" name="Google Shape;424;g1cdbaf79bb4_1_184"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pic>
        <p:nvPicPr>
          <p:cNvPr id="5" name="Picture 4">
            <a:extLst>
              <a:ext uri="{FF2B5EF4-FFF2-40B4-BE49-F238E27FC236}">
                <a16:creationId xmlns:a16="http://schemas.microsoft.com/office/drawing/2014/main" id="{AACF5BC8-7778-3045-568D-C23F1A23770F}"/>
              </a:ext>
            </a:extLst>
          </p:cNvPr>
          <p:cNvPicPr>
            <a:picLocks noChangeAspect="1"/>
          </p:cNvPicPr>
          <p:nvPr/>
        </p:nvPicPr>
        <p:blipFill rotWithShape="1">
          <a:blip r:embed="rId4"/>
          <a:srcRect r="1139"/>
          <a:stretch/>
        </p:blipFill>
        <p:spPr>
          <a:xfrm>
            <a:off x="2438854" y="781749"/>
            <a:ext cx="4266292" cy="4248743"/>
          </a:xfrm>
          <a:prstGeom prst="rect">
            <a:avLst/>
          </a:prstGeom>
        </p:spPr>
      </p:pic>
    </p:spTree>
    <p:extLst>
      <p:ext uri="{BB962C8B-B14F-4D97-AF65-F5344CB8AC3E}">
        <p14:creationId xmlns:p14="http://schemas.microsoft.com/office/powerpoint/2010/main" val="2267045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3D0B3-CFED-72E1-2878-2F4CBF8AF7E0}"/>
              </a:ext>
            </a:extLst>
          </p:cNvPr>
          <p:cNvSpPr>
            <a:spLocks noGrp="1"/>
          </p:cNvSpPr>
          <p:nvPr>
            <p:ph type="title"/>
          </p:nvPr>
        </p:nvSpPr>
        <p:spPr/>
        <p:txBody>
          <a:bodyPr>
            <a:normAutofit/>
          </a:bodyPr>
          <a:lstStyle/>
          <a:p>
            <a:r>
              <a:rPr lang="en-US" sz="3200" b="1" dirty="0">
                <a:latin typeface="Open Sans" panose="020B0606030504020204" pitchFamily="34" charset="0"/>
                <a:ea typeface="Open Sans" panose="020B0606030504020204" pitchFamily="34" charset="0"/>
                <a:cs typeface="Open Sans" panose="020B0606030504020204" pitchFamily="34" charset="0"/>
              </a:rPr>
              <a:t>Progress?</a:t>
            </a:r>
          </a:p>
        </p:txBody>
      </p:sp>
      <p:graphicFrame>
        <p:nvGraphicFramePr>
          <p:cNvPr id="6" name="Table 6">
            <a:extLst>
              <a:ext uri="{FF2B5EF4-FFF2-40B4-BE49-F238E27FC236}">
                <a16:creationId xmlns:a16="http://schemas.microsoft.com/office/drawing/2014/main" id="{A6F966DD-06E9-9CC1-04CE-0EA569CA955F}"/>
              </a:ext>
            </a:extLst>
          </p:cNvPr>
          <p:cNvGraphicFramePr>
            <a:graphicFrameLocks noGrp="1"/>
          </p:cNvGraphicFramePr>
          <p:nvPr>
            <p:extLst>
              <p:ext uri="{D42A27DB-BD31-4B8C-83A1-F6EECF244321}">
                <p14:modId xmlns:p14="http://schemas.microsoft.com/office/powerpoint/2010/main" val="2974395253"/>
              </p:ext>
            </p:extLst>
          </p:nvPr>
        </p:nvGraphicFramePr>
        <p:xfrm>
          <a:off x="306237" y="1474508"/>
          <a:ext cx="8531526" cy="2966209"/>
        </p:xfrm>
        <a:graphic>
          <a:graphicData uri="http://schemas.openxmlformats.org/drawingml/2006/table">
            <a:tbl>
              <a:tblPr firstRow="1" bandRow="1">
                <a:tableStyleId>{5C22544A-7EE6-4342-B048-85BDC9FD1C3A}</a:tableStyleId>
              </a:tblPr>
              <a:tblGrid>
                <a:gridCol w="2843842">
                  <a:extLst>
                    <a:ext uri="{9D8B030D-6E8A-4147-A177-3AD203B41FA5}">
                      <a16:colId xmlns:a16="http://schemas.microsoft.com/office/drawing/2014/main" val="3629547451"/>
                    </a:ext>
                  </a:extLst>
                </a:gridCol>
                <a:gridCol w="2843842">
                  <a:extLst>
                    <a:ext uri="{9D8B030D-6E8A-4147-A177-3AD203B41FA5}">
                      <a16:colId xmlns:a16="http://schemas.microsoft.com/office/drawing/2014/main" val="2970948078"/>
                    </a:ext>
                  </a:extLst>
                </a:gridCol>
                <a:gridCol w="2843842">
                  <a:extLst>
                    <a:ext uri="{9D8B030D-6E8A-4147-A177-3AD203B41FA5}">
                      <a16:colId xmlns:a16="http://schemas.microsoft.com/office/drawing/2014/main" val="3429894562"/>
                    </a:ext>
                  </a:extLst>
                </a:gridCol>
              </a:tblGrid>
              <a:tr h="375313">
                <a:tc>
                  <a:txBody>
                    <a:bodyPr/>
                    <a:lstStyle/>
                    <a:p>
                      <a:pPr algn="ct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solidFill>
                      <a:schemeClr val="bg1"/>
                    </a:solidFill>
                  </a:tcPr>
                </a:tc>
                <a:tc>
                  <a:txBody>
                    <a:bodyPr/>
                    <a:lstStyle/>
                    <a:p>
                      <a:pPr algn="ctr"/>
                      <a:r>
                        <a:rPr lang="en-US" sz="1800" dirty="0">
                          <a:latin typeface="Open Sans" panose="020B0606030504020204" pitchFamily="34" charset="0"/>
                          <a:ea typeface="Open Sans" panose="020B0606030504020204" pitchFamily="34" charset="0"/>
                          <a:cs typeface="Open Sans" panose="020B0606030504020204" pitchFamily="34" charset="0"/>
                        </a:rPr>
                        <a:t>2017</a:t>
                      </a:r>
                    </a:p>
                  </a:txBody>
                  <a:tcPr>
                    <a:solidFill>
                      <a:schemeClr val="bg2"/>
                    </a:solidFill>
                  </a:tcPr>
                </a:tc>
                <a:tc>
                  <a:txBody>
                    <a:bodyPr/>
                    <a:lstStyle/>
                    <a:p>
                      <a:pPr algn="ctr"/>
                      <a:r>
                        <a:rPr lang="en-US" sz="1800" dirty="0">
                          <a:latin typeface="Open Sans" panose="020B0606030504020204" pitchFamily="34" charset="0"/>
                          <a:ea typeface="Open Sans" panose="020B0606030504020204" pitchFamily="34" charset="0"/>
                          <a:cs typeface="Open Sans" panose="020B0606030504020204" pitchFamily="34" charset="0"/>
                        </a:rPr>
                        <a:t>2022</a:t>
                      </a:r>
                    </a:p>
                  </a:txBody>
                  <a:tcPr>
                    <a:solidFill>
                      <a:schemeClr val="bg2"/>
                    </a:solidFill>
                  </a:tcPr>
                </a:tc>
                <a:extLst>
                  <a:ext uri="{0D108BD9-81ED-4DB2-BD59-A6C34878D82A}">
                    <a16:rowId xmlns:a16="http://schemas.microsoft.com/office/drawing/2014/main" val="67878442"/>
                  </a:ext>
                </a:extLst>
              </a:tr>
              <a:tr h="647724">
                <a:tc>
                  <a:txBody>
                    <a:bodyPr/>
                    <a:lstStyle/>
                    <a:p>
                      <a:pPr algn="ctr"/>
                      <a:r>
                        <a:rPr lang="en-US" sz="1800" dirty="0">
                          <a:latin typeface="Open Sans" panose="020B0606030504020204" pitchFamily="34" charset="0"/>
                          <a:ea typeface="Open Sans" panose="020B0606030504020204" pitchFamily="34" charset="0"/>
                          <a:cs typeface="Open Sans" panose="020B0606030504020204" pitchFamily="34" charset="0"/>
                        </a:rPr>
                        <a:t># of people falling ill with TB</a:t>
                      </a:r>
                    </a:p>
                  </a:txBody>
                  <a:tcPr>
                    <a:solidFill>
                      <a:schemeClr val="bg2">
                        <a:lumMod val="40000"/>
                        <a:lumOff val="60000"/>
                      </a:schemeClr>
                    </a:solidFill>
                  </a:tcPr>
                </a:tc>
                <a:tc>
                  <a:txBody>
                    <a:bodyPr/>
                    <a:lstStyle/>
                    <a:p>
                      <a:pPr algn="ctr"/>
                      <a:r>
                        <a:rPr lang="en-US" sz="1800" dirty="0">
                          <a:latin typeface="Open Sans" panose="020B0606030504020204" pitchFamily="34" charset="0"/>
                          <a:ea typeface="Open Sans" panose="020B0606030504020204" pitchFamily="34" charset="0"/>
                          <a:cs typeface="Open Sans" panose="020B0606030504020204" pitchFamily="34" charset="0"/>
                        </a:rPr>
                        <a:t>10 million</a:t>
                      </a:r>
                    </a:p>
                    <a:p>
                      <a:pPr algn="ctr"/>
                      <a:r>
                        <a:rPr lang="en-US" sz="1800" dirty="0">
                          <a:latin typeface="Open Sans" panose="020B0606030504020204" pitchFamily="34" charset="0"/>
                          <a:ea typeface="Open Sans" panose="020B0606030504020204" pitchFamily="34" charset="0"/>
                          <a:cs typeface="Open Sans" panose="020B0606030504020204" pitchFamily="34" charset="0"/>
                        </a:rPr>
                        <a:t> </a:t>
                      </a:r>
                    </a:p>
                  </a:txBody>
                  <a:tcPr>
                    <a:solidFill>
                      <a:schemeClr val="bg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latin typeface="Open Sans" panose="020B0606030504020204" pitchFamily="34" charset="0"/>
                          <a:ea typeface="Open Sans" panose="020B0606030504020204" pitchFamily="34" charset="0"/>
                          <a:cs typeface="Open Sans" panose="020B0606030504020204" pitchFamily="34" charset="0"/>
                        </a:rPr>
                        <a:t> 10.5 million</a:t>
                      </a:r>
                    </a:p>
                    <a:p>
                      <a:pPr algn="ct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solidFill>
                      <a:schemeClr val="bg2">
                        <a:lumMod val="40000"/>
                        <a:lumOff val="60000"/>
                      </a:schemeClr>
                    </a:solidFill>
                  </a:tcPr>
                </a:tc>
                <a:extLst>
                  <a:ext uri="{0D108BD9-81ED-4DB2-BD59-A6C34878D82A}">
                    <a16:rowId xmlns:a16="http://schemas.microsoft.com/office/drawing/2014/main" val="876651133"/>
                  </a:ext>
                </a:extLst>
              </a:tr>
              <a:tr h="647724">
                <a:tc>
                  <a:txBody>
                    <a:bodyPr/>
                    <a:lstStyle/>
                    <a:p>
                      <a:pPr algn="ctr"/>
                      <a:r>
                        <a:rPr lang="en-US" sz="1800" dirty="0">
                          <a:latin typeface="Open Sans" panose="020B0606030504020204" pitchFamily="34" charset="0"/>
                          <a:ea typeface="Open Sans" panose="020B0606030504020204" pitchFamily="34" charset="0"/>
                          <a:cs typeface="Open Sans" panose="020B0606030504020204" pitchFamily="34" charset="0"/>
                        </a:rPr>
                        <a:t>TB Deaths</a:t>
                      </a:r>
                    </a:p>
                  </a:txBody>
                  <a:tcPr/>
                </a:tc>
                <a:tc>
                  <a:txBody>
                    <a:bodyPr/>
                    <a:lstStyle/>
                    <a:p>
                      <a:pPr algn="ctr"/>
                      <a:r>
                        <a:rPr lang="en-US" sz="1800" dirty="0">
                          <a:latin typeface="Open Sans" panose="020B0606030504020204" pitchFamily="34" charset="0"/>
                          <a:ea typeface="Open Sans" panose="020B0606030504020204" pitchFamily="34" charset="0"/>
                          <a:cs typeface="Open Sans" panose="020B0606030504020204" pitchFamily="34" charset="0"/>
                        </a:rPr>
                        <a:t>1.6 million</a:t>
                      </a:r>
                    </a:p>
                  </a:txBody>
                  <a:tcPr/>
                </a:tc>
                <a:tc>
                  <a:txBody>
                    <a:bodyPr/>
                    <a:lstStyle/>
                    <a:p>
                      <a:pPr algn="ctr"/>
                      <a:r>
                        <a:rPr lang="en-US" sz="1800" dirty="0">
                          <a:latin typeface="Open Sans" panose="020B0606030504020204" pitchFamily="34" charset="0"/>
                          <a:ea typeface="Open Sans" panose="020B0606030504020204" pitchFamily="34" charset="0"/>
                          <a:cs typeface="Open Sans" panose="020B0606030504020204" pitchFamily="34" charset="0"/>
                        </a:rPr>
                        <a:t>1.6 million</a:t>
                      </a:r>
                    </a:p>
                  </a:txBody>
                  <a:tcPr/>
                </a:tc>
                <a:extLst>
                  <a:ext uri="{0D108BD9-81ED-4DB2-BD59-A6C34878D82A}">
                    <a16:rowId xmlns:a16="http://schemas.microsoft.com/office/drawing/2014/main" val="4143436193"/>
                  </a:ext>
                </a:extLst>
              </a:tr>
              <a:tr h="647724">
                <a:tc>
                  <a:txBody>
                    <a:bodyPr/>
                    <a:lstStyle/>
                    <a:p>
                      <a:pPr algn="ctr"/>
                      <a:r>
                        <a:rPr lang="en-US" sz="1800" dirty="0">
                          <a:latin typeface="Open Sans" panose="020B0606030504020204" pitchFamily="34" charset="0"/>
                          <a:ea typeface="Open Sans" panose="020B0606030504020204" pitchFamily="34" charset="0"/>
                          <a:cs typeface="Open Sans" panose="020B0606030504020204" pitchFamily="34" charset="0"/>
                        </a:rPr>
                        <a:t># of people diagnosed with MDR TB</a:t>
                      </a:r>
                    </a:p>
                  </a:txBody>
                  <a:tcPr>
                    <a:solidFill>
                      <a:schemeClr val="bg2">
                        <a:lumMod val="20000"/>
                        <a:lumOff val="80000"/>
                      </a:schemeClr>
                    </a:solidFill>
                  </a:tcPr>
                </a:tc>
                <a:tc>
                  <a:txBody>
                    <a:bodyPr/>
                    <a:lstStyle/>
                    <a:p>
                      <a:pPr algn="ctr"/>
                      <a:r>
                        <a:rPr lang="en-US" sz="1800" dirty="0">
                          <a:latin typeface="Open Sans" panose="020B0606030504020204" pitchFamily="34" charset="0"/>
                          <a:ea typeface="Open Sans" panose="020B0606030504020204" pitchFamily="34" charset="0"/>
                          <a:cs typeface="Open Sans" panose="020B0606030504020204" pitchFamily="34" charset="0"/>
                        </a:rPr>
                        <a:t>500,000</a:t>
                      </a:r>
                    </a:p>
                  </a:txBody>
                  <a:tcPr>
                    <a:solidFill>
                      <a:schemeClr val="bg2">
                        <a:lumMod val="20000"/>
                        <a:lumOff val="80000"/>
                      </a:schemeClr>
                    </a:solidFill>
                  </a:tcPr>
                </a:tc>
                <a:tc>
                  <a:txBody>
                    <a:bodyPr/>
                    <a:lstStyle/>
                    <a:p>
                      <a:pPr algn="ctr"/>
                      <a:r>
                        <a:rPr lang="en-US" sz="1800" dirty="0">
                          <a:latin typeface="Open Sans" panose="020B0606030504020204" pitchFamily="34" charset="0"/>
                          <a:ea typeface="Open Sans" panose="020B0606030504020204" pitchFamily="34" charset="0"/>
                          <a:cs typeface="Open Sans" panose="020B0606030504020204" pitchFamily="34" charset="0"/>
                        </a:rPr>
                        <a:t>450,000</a:t>
                      </a:r>
                    </a:p>
                  </a:txBody>
                  <a:tcPr>
                    <a:solidFill>
                      <a:schemeClr val="bg2">
                        <a:lumMod val="20000"/>
                        <a:lumOff val="80000"/>
                      </a:schemeClr>
                    </a:solidFill>
                  </a:tcPr>
                </a:tc>
                <a:extLst>
                  <a:ext uri="{0D108BD9-81ED-4DB2-BD59-A6C34878D82A}">
                    <a16:rowId xmlns:a16="http://schemas.microsoft.com/office/drawing/2014/main" val="3484948579"/>
                  </a:ext>
                </a:extLst>
              </a:tr>
              <a:tr h="647724">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667678525"/>
                  </a:ext>
                </a:extLst>
              </a:tr>
            </a:tbl>
          </a:graphicData>
        </a:graphic>
      </p:graphicFrame>
      <p:sp>
        <p:nvSpPr>
          <p:cNvPr id="7" name="TextBox 6">
            <a:extLst>
              <a:ext uri="{FF2B5EF4-FFF2-40B4-BE49-F238E27FC236}">
                <a16:creationId xmlns:a16="http://schemas.microsoft.com/office/drawing/2014/main" id="{950AEC5F-50BF-A263-653F-8B0DF83E5D2D}"/>
              </a:ext>
            </a:extLst>
          </p:cNvPr>
          <p:cNvSpPr txBox="1"/>
          <p:nvPr/>
        </p:nvSpPr>
        <p:spPr>
          <a:xfrm>
            <a:off x="232665" y="4025218"/>
            <a:ext cx="8531526" cy="1015663"/>
          </a:xfrm>
          <a:prstGeom prst="rect">
            <a:avLst/>
          </a:prstGeom>
          <a:noFill/>
        </p:spPr>
        <p:txBody>
          <a:bodyPr wrap="square" rtlCol="0">
            <a:spAutoFit/>
          </a:bodyPr>
          <a:lstStyle/>
          <a:p>
            <a:r>
              <a:rPr lang="en-US" sz="1200" i="1" dirty="0"/>
              <a:t>Sources:</a:t>
            </a:r>
          </a:p>
          <a:p>
            <a:r>
              <a:rPr lang="en-US" sz="1200" dirty="0">
                <a:solidFill>
                  <a:srgbClr val="0000FF"/>
                </a:solidFill>
                <a:hlinkClick r:id="rId3">
                  <a:extLst>
                    <a:ext uri="{A12FA001-AC4F-418D-AE19-62706E023703}">
                      <ahyp:hlinkClr xmlns:ahyp="http://schemas.microsoft.com/office/drawing/2018/hyperlinkcolor" val="tx"/>
                    </a:ext>
                  </a:extLst>
                </a:hlinkClick>
              </a:rPr>
              <a:t>UN General Assembly HLM on TB, 2018 </a:t>
            </a:r>
            <a:br>
              <a:rPr lang="en-US" sz="1200" dirty="0"/>
            </a:br>
            <a:r>
              <a:rPr lang="en-US" sz="1200" i="1" dirty="0">
                <a:solidFill>
                  <a:srgbClr val="0000FF"/>
                </a:solidFill>
                <a:hlinkClick r:id="rId4">
                  <a:extLst>
                    <a:ext uri="{A12FA001-AC4F-418D-AE19-62706E023703}">
                      <ahyp:hlinkClr xmlns:ahyp="http://schemas.microsoft.com/office/drawing/2018/hyperlinkcolor" val="tx"/>
                    </a:ext>
                  </a:extLst>
                </a:hlinkClick>
              </a:rPr>
              <a:t>WHO – Global Tuberculosis Report 2022, 2.3 Drug-resistant TB</a:t>
            </a:r>
            <a:endParaRPr lang="en-US" sz="1200" i="1" dirty="0">
              <a:solidFill>
                <a:srgbClr val="0000FF"/>
              </a:solidFill>
            </a:endParaRPr>
          </a:p>
          <a:p>
            <a:r>
              <a:rPr lang="en-US" sz="1200" i="1" dirty="0">
                <a:solidFill>
                  <a:srgbClr val="0000FF"/>
                </a:solidFill>
                <a:hlinkClick r:id="rId5">
                  <a:extLst>
                    <a:ext uri="{A12FA001-AC4F-418D-AE19-62706E023703}">
                      <ahyp:hlinkClr xmlns:ahyp="http://schemas.microsoft.com/office/drawing/2018/hyperlinkcolor" val="tx"/>
                    </a:ext>
                  </a:extLst>
                </a:hlinkClick>
              </a:rPr>
              <a:t>RESULTS January 2023 Global Tuberculosis Policy Brief</a:t>
            </a:r>
            <a:endParaRPr lang="en-US" sz="1200" i="1" dirty="0">
              <a:solidFill>
                <a:srgbClr val="0000FF"/>
              </a:solidFill>
            </a:endParaRPr>
          </a:p>
          <a:p>
            <a:endParaRPr lang="en-US" sz="1200" dirty="0"/>
          </a:p>
        </p:txBody>
      </p:sp>
      <p:pic>
        <p:nvPicPr>
          <p:cNvPr id="8" name="Google Shape;424;g1cdbaf79bb4_1_184" descr="Text, application&#10;&#10;Description automatically generated">
            <a:extLst>
              <a:ext uri="{FF2B5EF4-FFF2-40B4-BE49-F238E27FC236}">
                <a16:creationId xmlns:a16="http://schemas.microsoft.com/office/drawing/2014/main" id="{E9430449-3531-FE37-0496-AE8CC847C71B}"/>
              </a:ext>
            </a:extLst>
          </p:cNvPr>
          <p:cNvPicPr preferRelativeResize="0"/>
          <p:nvPr/>
        </p:nvPicPr>
        <p:blipFill rotWithShape="1">
          <a:blip r:embed="rId6">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1115235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3D0B3-CFED-72E1-2878-2F4CBF8AF7E0}"/>
              </a:ext>
            </a:extLst>
          </p:cNvPr>
          <p:cNvSpPr>
            <a:spLocks noGrp="1"/>
          </p:cNvSpPr>
          <p:nvPr>
            <p:ph type="title"/>
          </p:nvPr>
        </p:nvSpPr>
        <p:spPr>
          <a:xfrm>
            <a:off x="871254" y="2143125"/>
            <a:ext cx="7401491" cy="857250"/>
          </a:xfrm>
        </p:spPr>
        <p:txBody>
          <a:bodyPr>
            <a:normAutofit/>
          </a:bodyPr>
          <a:lstStyle/>
          <a:p>
            <a:r>
              <a:rPr lang="en-US" sz="3200" b="1" dirty="0">
                <a:latin typeface="Open Sans" panose="020B0606030504020204" pitchFamily="34" charset="0"/>
                <a:ea typeface="Open Sans" panose="020B0606030504020204" pitchFamily="34" charset="0"/>
                <a:cs typeface="Open Sans" panose="020B0606030504020204" pitchFamily="34" charset="0"/>
              </a:rPr>
              <a:t>Reactions?</a:t>
            </a:r>
          </a:p>
        </p:txBody>
      </p:sp>
    </p:spTree>
    <p:extLst>
      <p:ext uri="{BB962C8B-B14F-4D97-AF65-F5344CB8AC3E}">
        <p14:creationId xmlns:p14="http://schemas.microsoft.com/office/powerpoint/2010/main" val="4236770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C46CBC-465C-DA5C-E3C6-856D3ADE9F8A}"/>
              </a:ext>
            </a:extLst>
          </p:cNvPr>
          <p:cNvSpPr>
            <a:spLocks noGrp="1"/>
          </p:cNvSpPr>
          <p:nvPr>
            <p:ph type="body" idx="1"/>
          </p:nvPr>
        </p:nvSpPr>
        <p:spPr>
          <a:xfrm>
            <a:off x="131380" y="3926272"/>
            <a:ext cx="8229600" cy="1217228"/>
          </a:xfrm>
        </p:spPr>
        <p:txBody>
          <a:bodyPr/>
          <a:lstStyle/>
          <a:p>
            <a:pPr marL="114300" indent="0">
              <a:buNone/>
            </a:pPr>
            <a:r>
              <a:rPr lang="en-US" dirty="0">
                <a:latin typeface="Open Sans" panose="020B0606030504020204" pitchFamily="34" charset="0"/>
                <a:ea typeface="Open Sans" panose="020B0606030504020204" pitchFamily="34" charset="0"/>
                <a:cs typeface="Open Sans" panose="020B0606030504020204" pitchFamily="34" charset="0"/>
              </a:rPr>
              <a:t>Nandita Venkatesan's Opening Address at 2018 United Nations General Assembly</a:t>
            </a:r>
          </a:p>
        </p:txBody>
      </p:sp>
      <p:pic>
        <p:nvPicPr>
          <p:cNvPr id="4" name="Online Media 3" title="Nandita Venkatesan's Opening Address at 2018 United Nations General Assembly">
            <a:hlinkClick r:id="" action="ppaction://media"/>
            <a:extLst>
              <a:ext uri="{FF2B5EF4-FFF2-40B4-BE49-F238E27FC236}">
                <a16:creationId xmlns:a16="http://schemas.microsoft.com/office/drawing/2014/main" id="{A1880464-2C3E-D092-2767-1FFF43946AC6}"/>
              </a:ext>
            </a:extLst>
          </p:cNvPr>
          <p:cNvPicPr>
            <a:picLocks noRot="1" noChangeAspect="1"/>
          </p:cNvPicPr>
          <p:nvPr>
            <a:videoFile r:link="rId1"/>
          </p:nvPr>
        </p:nvPicPr>
        <p:blipFill>
          <a:blip r:embed="rId4"/>
          <a:stretch>
            <a:fillRect/>
          </a:stretch>
        </p:blipFill>
        <p:spPr>
          <a:xfrm>
            <a:off x="1692166" y="708056"/>
            <a:ext cx="5538952" cy="3129508"/>
          </a:xfrm>
          <a:prstGeom prst="rect">
            <a:avLst/>
          </a:prstGeom>
        </p:spPr>
      </p:pic>
      <p:pic>
        <p:nvPicPr>
          <p:cNvPr id="7" name="Google Shape;424;g1cdbaf79bb4_1_184" descr="Text, application&#10;&#10;Description automatically generated">
            <a:extLst>
              <a:ext uri="{FF2B5EF4-FFF2-40B4-BE49-F238E27FC236}">
                <a16:creationId xmlns:a16="http://schemas.microsoft.com/office/drawing/2014/main" id="{2784CAB5-FE58-67C5-6822-148242E8ADD7}"/>
              </a:ext>
            </a:extLst>
          </p:cNvPr>
          <p:cNvPicPr preferRelativeResize="0"/>
          <p:nvPr/>
        </p:nvPicPr>
        <p:blipFill rotWithShape="1">
          <a:blip r:embed="rId5">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3705776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070892-4569-83E4-8162-2D58F3BAD504}"/>
              </a:ext>
            </a:extLst>
          </p:cNvPr>
          <p:cNvSpPr>
            <a:spLocks noGrp="1"/>
          </p:cNvSpPr>
          <p:nvPr>
            <p:ph type="body" idx="1"/>
          </p:nvPr>
        </p:nvSpPr>
        <p:spPr>
          <a:xfrm>
            <a:off x="457200" y="1294744"/>
            <a:ext cx="8229600" cy="3394472"/>
          </a:xfrm>
        </p:spPr>
        <p:txBody>
          <a:bodyPr/>
          <a:lstStyle/>
          <a:p>
            <a:pPr marL="114300" indent="0">
              <a:buNone/>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“Your declaration will only make a difference if it is backed by action…”</a:t>
            </a:r>
          </a:p>
          <a:p>
            <a:pPr marL="114300" indent="0">
              <a:buNone/>
            </a:pP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14300" indent="0">
              <a:buNone/>
            </a:pPr>
            <a:r>
              <a:rPr lang="en-US" sz="2600" dirty="0">
                <a:solidFill>
                  <a:schemeClr val="tx1"/>
                </a:solidFill>
                <a:latin typeface="Open Sans" panose="020B0606030504020204" pitchFamily="34" charset="0"/>
                <a:ea typeface="Open Sans" panose="020B0606030504020204" pitchFamily="34" charset="0"/>
                <a:cs typeface="Open Sans" panose="020B0606030504020204" pitchFamily="34" charset="0"/>
              </a:rPr>
              <a:t>- Nandita Venkatesan</a:t>
            </a:r>
          </a:p>
        </p:txBody>
      </p:sp>
      <p:pic>
        <p:nvPicPr>
          <p:cNvPr id="5" name="Picture 4" descr="A person smiling at camera&#10;&#10;Description automatically generated with low confidence">
            <a:extLst>
              <a:ext uri="{FF2B5EF4-FFF2-40B4-BE49-F238E27FC236}">
                <a16:creationId xmlns:a16="http://schemas.microsoft.com/office/drawing/2014/main" id="{ADA1722E-DBAA-888B-5056-B8F5932397C1}"/>
              </a:ext>
            </a:extLst>
          </p:cNvPr>
          <p:cNvPicPr>
            <a:picLocks noChangeAspect="1"/>
          </p:cNvPicPr>
          <p:nvPr/>
        </p:nvPicPr>
        <p:blipFill>
          <a:blip r:embed="rId2"/>
          <a:stretch>
            <a:fillRect/>
          </a:stretch>
        </p:blipFill>
        <p:spPr>
          <a:xfrm>
            <a:off x="6592614" y="2784216"/>
            <a:ext cx="1905000" cy="1905000"/>
          </a:xfrm>
          <a:prstGeom prst="rect">
            <a:avLst/>
          </a:prstGeom>
        </p:spPr>
      </p:pic>
      <p:pic>
        <p:nvPicPr>
          <p:cNvPr id="6" name="Google Shape;424;g1cdbaf79bb4_1_184" descr="Text, application&#10;&#10;Description automatically generated">
            <a:extLst>
              <a:ext uri="{FF2B5EF4-FFF2-40B4-BE49-F238E27FC236}">
                <a16:creationId xmlns:a16="http://schemas.microsoft.com/office/drawing/2014/main" id="{B0D5C8C2-6DC5-1D70-E051-12896516FD15}"/>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2164843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CDEF145-7F30-2050-A171-48E346497615}"/>
              </a:ext>
            </a:extLst>
          </p:cNvPr>
          <p:cNvSpPr>
            <a:spLocks noGrp="1"/>
          </p:cNvSpPr>
          <p:nvPr>
            <p:ph type="body" idx="1"/>
          </p:nvPr>
        </p:nvSpPr>
        <p:spPr>
          <a:xfrm>
            <a:off x="151086" y="2905497"/>
            <a:ext cx="8229600" cy="3394472"/>
          </a:xfrm>
        </p:spPr>
        <p:txBody>
          <a:bodyPr/>
          <a:lstStyle/>
          <a:p>
            <a:pPr marL="114300" indent="0">
              <a:buNone/>
            </a:pPr>
            <a:r>
              <a:rPr lang="en-US" dirty="0"/>
              <a:t>- Carol </a:t>
            </a:r>
            <a:r>
              <a:rPr lang="en-US" dirty="0" err="1"/>
              <a:t>Nawina</a:t>
            </a:r>
            <a:r>
              <a:rPr lang="en-US" dirty="0"/>
              <a:t> </a:t>
            </a:r>
            <a:r>
              <a:rPr lang="en-US" dirty="0" err="1"/>
              <a:t>Kachenga</a:t>
            </a:r>
            <a:r>
              <a:rPr lang="en-US" dirty="0"/>
              <a:t>, </a:t>
            </a:r>
            <a:br>
              <a:rPr lang="en-US" dirty="0"/>
            </a:br>
            <a:r>
              <a:rPr lang="en-US" dirty="0"/>
              <a:t>CITAM +</a:t>
            </a:r>
            <a:br>
              <a:rPr lang="en-US" dirty="0"/>
            </a:br>
            <a:r>
              <a:rPr lang="en-US" dirty="0"/>
              <a:t>Board member of Stop TB Partnership</a:t>
            </a:r>
          </a:p>
        </p:txBody>
      </p:sp>
      <p:pic>
        <p:nvPicPr>
          <p:cNvPr id="4" name="Google Shape;424;g1cdbaf79bb4_1_184" descr="Text, application&#10;&#10;Description automatically generated">
            <a:extLst>
              <a:ext uri="{FF2B5EF4-FFF2-40B4-BE49-F238E27FC236}">
                <a16:creationId xmlns:a16="http://schemas.microsoft.com/office/drawing/2014/main" id="{A35E7F60-5AF7-5B4D-2519-58FC933384F9}"/>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pic>
        <p:nvPicPr>
          <p:cNvPr id="6" name="Picture 5" descr="A close-up of a person smiling&#10;&#10;Description automatically generated">
            <a:extLst>
              <a:ext uri="{FF2B5EF4-FFF2-40B4-BE49-F238E27FC236}">
                <a16:creationId xmlns:a16="http://schemas.microsoft.com/office/drawing/2014/main" id="{42DB2DBA-5AF0-D386-E834-9C8F07014207}"/>
              </a:ext>
            </a:extLst>
          </p:cNvPr>
          <p:cNvPicPr>
            <a:picLocks noChangeAspect="1"/>
          </p:cNvPicPr>
          <p:nvPr/>
        </p:nvPicPr>
        <p:blipFill>
          <a:blip r:embed="rId4"/>
          <a:stretch>
            <a:fillRect/>
          </a:stretch>
        </p:blipFill>
        <p:spPr>
          <a:xfrm>
            <a:off x="7087914" y="2571750"/>
            <a:ext cx="1905000" cy="2247900"/>
          </a:xfrm>
          <a:prstGeom prst="rect">
            <a:avLst/>
          </a:prstGeom>
        </p:spPr>
      </p:pic>
      <p:sp>
        <p:nvSpPr>
          <p:cNvPr id="7" name="Text Placeholder 2">
            <a:extLst>
              <a:ext uri="{FF2B5EF4-FFF2-40B4-BE49-F238E27FC236}">
                <a16:creationId xmlns:a16="http://schemas.microsoft.com/office/drawing/2014/main" id="{D47E8093-7F59-3EF3-3035-1F01F0EC78C7}"/>
              </a:ext>
            </a:extLst>
          </p:cNvPr>
          <p:cNvSpPr txBox="1">
            <a:spLocks/>
          </p:cNvSpPr>
          <p:nvPr/>
        </p:nvSpPr>
        <p:spPr>
          <a:xfrm>
            <a:off x="151086" y="1208261"/>
            <a:ext cx="8229600" cy="339447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Courier New"/>
              <a:buChar char="o"/>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Courier New"/>
              <a:buChar char="o"/>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14300" indent="0">
              <a:buFont typeface="Arial"/>
              <a:buNone/>
            </a:pPr>
            <a:r>
              <a:rPr lang="en-US" dirty="0"/>
              <a:t>“ I am going to be a grandmother because of the power of the work that people like you do...”</a:t>
            </a:r>
          </a:p>
        </p:txBody>
      </p:sp>
    </p:spTree>
    <p:extLst>
      <p:ext uri="{BB962C8B-B14F-4D97-AF65-F5344CB8AC3E}">
        <p14:creationId xmlns:p14="http://schemas.microsoft.com/office/powerpoint/2010/main" val="1599315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5"/>
          <p:cNvSpPr txBox="1">
            <a:spLocks noGrp="1"/>
          </p:cNvSpPr>
          <p:nvPr>
            <p:ph type="title"/>
          </p:nvPr>
        </p:nvSpPr>
        <p:spPr>
          <a:xfrm>
            <a:off x="55001" y="2424613"/>
            <a:ext cx="9144000" cy="7695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58822"/>
              <a:buNone/>
            </a:pPr>
            <a:r>
              <a:rPr lang="en-US" sz="3400" b="1" dirty="0">
                <a:latin typeface="Open Sans"/>
                <a:ea typeface="Open Sans"/>
                <a:cs typeface="Open Sans"/>
                <a:sym typeface="Open Sans"/>
              </a:rPr>
              <a:t>Advocacy Action:</a:t>
            </a:r>
            <a:endParaRPr sz="3400" b="1" dirty="0">
              <a:latin typeface="Open Sans"/>
              <a:ea typeface="Open Sans"/>
              <a:cs typeface="Open Sans"/>
              <a:sym typeface="Open Sans"/>
            </a:endParaRPr>
          </a:p>
          <a:p>
            <a:pPr marL="0" lvl="0" indent="0" algn="ctr" rtl="0">
              <a:lnSpc>
                <a:spcPct val="100000"/>
              </a:lnSpc>
              <a:spcBef>
                <a:spcPts val="0"/>
              </a:spcBef>
              <a:spcAft>
                <a:spcPts val="0"/>
              </a:spcAft>
              <a:buSzPct val="58823"/>
              <a:buNone/>
            </a:pPr>
            <a:r>
              <a:rPr lang="en-US" sz="3400" b="1" i="1" dirty="0">
                <a:latin typeface="Open Sans"/>
                <a:ea typeface="Open Sans"/>
                <a:cs typeface="Open Sans"/>
                <a:sym typeface="Open Sans"/>
              </a:rPr>
              <a:t>Ask your Reps to join the</a:t>
            </a:r>
            <a:br>
              <a:rPr lang="en-US" sz="3400" b="1" i="1" dirty="0">
                <a:latin typeface="Open Sans"/>
                <a:ea typeface="Open Sans"/>
                <a:cs typeface="Open Sans"/>
                <a:sym typeface="Open Sans"/>
              </a:rPr>
            </a:br>
            <a:r>
              <a:rPr lang="en-US" sz="3400" b="1" i="1" dirty="0">
                <a:latin typeface="Open Sans"/>
                <a:ea typeface="Open Sans"/>
                <a:cs typeface="Open Sans"/>
                <a:sym typeface="Open Sans"/>
              </a:rPr>
              <a:t> </a:t>
            </a:r>
            <a:r>
              <a:rPr lang="en-US" sz="3400" b="1" i="1" dirty="0">
                <a:latin typeface="Open Sans"/>
                <a:ea typeface="Open Sans"/>
                <a:cs typeface="Open Sans"/>
                <a:sym typeface="Open Sans"/>
                <a:hlinkClick r:id="rId3"/>
              </a:rPr>
              <a:t>Dear Colleague Letter to the Biden Administration</a:t>
            </a:r>
            <a:br>
              <a:rPr lang="en-US" sz="3400" b="1" i="1" dirty="0">
                <a:latin typeface="Open Sans"/>
                <a:ea typeface="Open Sans"/>
                <a:cs typeface="Open Sans"/>
                <a:sym typeface="Open Sans"/>
              </a:rPr>
            </a:br>
            <a:br>
              <a:rPr lang="en-US" sz="3400" b="1" i="1" dirty="0">
                <a:latin typeface="Open Sans"/>
                <a:ea typeface="Open Sans"/>
                <a:cs typeface="Open Sans"/>
                <a:sym typeface="Open Sans"/>
              </a:rPr>
            </a:br>
            <a:br>
              <a:rPr lang="en-US" sz="3400" b="1" i="1" dirty="0">
                <a:latin typeface="Open Sans"/>
                <a:ea typeface="Open Sans"/>
                <a:cs typeface="Open Sans"/>
                <a:sym typeface="Open Sans"/>
              </a:rPr>
            </a:br>
            <a:r>
              <a:rPr lang="en-US" sz="3400" b="1" i="1" dirty="0">
                <a:latin typeface="Open Sans"/>
                <a:ea typeface="Open Sans"/>
                <a:cs typeface="Open Sans"/>
                <a:sym typeface="Open Sans"/>
              </a:rPr>
              <a:t>We must demonstrate bold U.S. leadership at the UN High-Level Meeting (HLM) on TB </a:t>
            </a:r>
          </a:p>
        </p:txBody>
      </p:sp>
      <p:pic>
        <p:nvPicPr>
          <p:cNvPr id="323" name="Google Shape;323;p5" descr="Text, application&#10;&#10;Description automatically generated"/>
          <p:cNvPicPr preferRelativeResize="0"/>
          <p:nvPr/>
        </p:nvPicPr>
        <p:blipFill rotWithShape="1">
          <a:blip r:embed="rId4">
            <a:alphaModFix/>
          </a:blip>
          <a:srcRect/>
          <a:stretch/>
        </p:blipFill>
        <p:spPr>
          <a:xfrm>
            <a:off x="7600568" y="76200"/>
            <a:ext cx="1510907" cy="11025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5" name="Google Shape;345;g1d0b27d9582_0_30"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
        <p:nvSpPr>
          <p:cNvPr id="346" name="Google Shape;346;g1d0b27d9582_0_30"/>
          <p:cNvSpPr txBox="1"/>
          <p:nvPr/>
        </p:nvSpPr>
        <p:spPr>
          <a:xfrm>
            <a:off x="32525" y="168625"/>
            <a:ext cx="7656386" cy="67707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3200"/>
              <a:buFont typeface="Open Sans"/>
              <a:buNone/>
            </a:pPr>
            <a:r>
              <a:rPr lang="en-US" sz="3200" b="1" dirty="0">
                <a:solidFill>
                  <a:schemeClr val="dk1"/>
                </a:solidFill>
                <a:latin typeface="Open Sans"/>
                <a:ea typeface="Open Sans"/>
                <a:cs typeface="Open Sans"/>
                <a:sym typeface="Open Sans"/>
              </a:rPr>
              <a:t>Advocacy Action</a:t>
            </a:r>
            <a:endParaRPr sz="1400" b="0" i="0" u="none" strike="noStrike" cap="none" dirty="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BF0B4D65-01BB-13BD-7032-1CD150110717}"/>
              </a:ext>
            </a:extLst>
          </p:cNvPr>
          <p:cNvSpPr txBox="1"/>
          <p:nvPr/>
        </p:nvSpPr>
        <p:spPr>
          <a:xfrm>
            <a:off x="32525" y="819892"/>
            <a:ext cx="8788745" cy="4154984"/>
          </a:xfrm>
          <a:prstGeom prst="rect">
            <a:avLst/>
          </a:prstGeom>
          <a:noFill/>
        </p:spPr>
        <p:txBody>
          <a:bodyPr wrap="square" rtlCol="0">
            <a:spAutoFit/>
          </a:bodyPr>
          <a:lstStyle/>
          <a:p>
            <a:pPr marL="342900" indent="-342900">
              <a:buFont typeface="+mj-lt"/>
              <a:buAutoNum type="arabicPeriod"/>
            </a:pPr>
            <a:r>
              <a:rPr lang="en-US" sz="2400" b="1" dirty="0">
                <a:latin typeface="Open Sans"/>
                <a:ea typeface="Open Sans"/>
                <a:cs typeface="Open Sans"/>
                <a:sym typeface="Open Sans"/>
              </a:rPr>
              <a:t>Check </a:t>
            </a:r>
            <a:r>
              <a:rPr lang="en-US" sz="2400" b="1" dirty="0">
                <a:latin typeface="Open Sans"/>
                <a:ea typeface="Open Sans"/>
                <a:cs typeface="Open Sans"/>
                <a:sym typeface="Open Sans"/>
                <a:hlinkClick r:id="rId4"/>
              </a:rPr>
              <a:t>the Congressional scorecard</a:t>
            </a:r>
            <a:br>
              <a:rPr lang="en-US" sz="2400" b="1" dirty="0">
                <a:latin typeface="Open Sans"/>
                <a:ea typeface="Open Sans"/>
                <a:cs typeface="Open Sans"/>
                <a:sym typeface="Open Sans"/>
              </a:rPr>
            </a:br>
            <a:endParaRPr lang="en-US" sz="2400" b="1" dirty="0">
              <a:latin typeface="Open Sans"/>
              <a:ea typeface="Open Sans"/>
              <a:cs typeface="Open Sans"/>
              <a:sym typeface="Open Sans"/>
            </a:endParaRPr>
          </a:p>
          <a:p>
            <a:pPr marL="342900" indent="-342900">
              <a:buFont typeface="+mj-lt"/>
              <a:buAutoNum type="arabicPeriod"/>
            </a:pPr>
            <a:r>
              <a:rPr lang="en-US" sz="2400" b="1" dirty="0">
                <a:latin typeface="Open Sans"/>
                <a:ea typeface="Open Sans"/>
                <a:cs typeface="Open Sans"/>
                <a:sym typeface="Open Sans"/>
              </a:rPr>
              <a:t>Find your Legislator’s foreign policy staff </a:t>
            </a:r>
            <a:br>
              <a:rPr lang="en-US" sz="2400" b="1" dirty="0">
                <a:latin typeface="Open Sans"/>
                <a:ea typeface="Open Sans"/>
                <a:cs typeface="Open Sans"/>
                <a:sym typeface="Open Sans"/>
              </a:rPr>
            </a:br>
            <a:r>
              <a:rPr lang="en-US" sz="2400" b="1" dirty="0">
                <a:latin typeface="Open Sans"/>
                <a:ea typeface="Open Sans"/>
                <a:cs typeface="Open Sans"/>
                <a:sym typeface="Open Sans"/>
              </a:rPr>
              <a:t>(</a:t>
            </a:r>
            <a:r>
              <a:rPr lang="en-US" sz="2400" b="1" dirty="0">
                <a:latin typeface="Open Sans"/>
                <a:ea typeface="Open Sans"/>
                <a:cs typeface="Open Sans"/>
                <a:sym typeface="Open Sans"/>
                <a:hlinkClick r:id="rId5"/>
              </a:rPr>
              <a:t>Legislator Lookup</a:t>
            </a:r>
            <a:r>
              <a:rPr lang="en-US" sz="2400" b="1" dirty="0">
                <a:latin typeface="Open Sans"/>
                <a:ea typeface="Open Sans"/>
                <a:cs typeface="Open Sans"/>
                <a:sym typeface="Open Sans"/>
              </a:rPr>
              <a:t>)</a:t>
            </a:r>
          </a:p>
          <a:p>
            <a:pPr marL="342900" indent="-342900">
              <a:buFont typeface="+mj-lt"/>
              <a:buAutoNum type="arabicPeriod"/>
            </a:pPr>
            <a:endParaRPr lang="en-US" sz="2400" b="1" dirty="0">
              <a:latin typeface="Open Sans"/>
              <a:ea typeface="Open Sans"/>
              <a:cs typeface="Open Sans"/>
              <a:sym typeface="Open Sans"/>
            </a:endParaRPr>
          </a:p>
          <a:p>
            <a:pPr marL="342900" indent="-342900">
              <a:buFont typeface="+mj-lt"/>
              <a:buAutoNum type="arabicPeriod"/>
            </a:pPr>
            <a:r>
              <a:rPr lang="en-US" sz="2400" b="1" dirty="0">
                <a:latin typeface="Open Sans"/>
                <a:ea typeface="Open Sans"/>
                <a:cs typeface="Open Sans"/>
                <a:sym typeface="Open Sans"/>
              </a:rPr>
              <a:t>Write to your Representative’s office, personalize </a:t>
            </a:r>
            <a:r>
              <a:rPr lang="en-US" sz="2400" b="1" dirty="0">
                <a:latin typeface="Open Sans"/>
                <a:ea typeface="Open Sans"/>
                <a:cs typeface="Open Sans"/>
                <a:sym typeface="Open Sans"/>
                <a:hlinkClick r:id="rId6"/>
              </a:rPr>
              <a:t>this draft email</a:t>
            </a:r>
            <a:r>
              <a:rPr lang="en-US" sz="2400" b="1" dirty="0">
                <a:latin typeface="Open Sans"/>
                <a:ea typeface="Open Sans"/>
                <a:cs typeface="Open Sans"/>
                <a:sym typeface="Open Sans"/>
              </a:rPr>
              <a:t>, </a:t>
            </a:r>
            <a:r>
              <a:rPr lang="en-US" sz="2400" b="1" dirty="0">
                <a:latin typeface="Open Sans"/>
                <a:ea typeface="Open Sans"/>
                <a:cs typeface="Open Sans"/>
                <a:sym typeface="Open Sans"/>
                <a:hlinkClick r:id="rId7"/>
              </a:rPr>
              <a:t>FirstName.LastName@mail.house.gov</a:t>
            </a:r>
            <a:br>
              <a:rPr lang="en-US" sz="2400" b="1" dirty="0">
                <a:latin typeface="Open Sans"/>
                <a:ea typeface="Open Sans"/>
                <a:cs typeface="Open Sans"/>
                <a:sym typeface="Open Sans"/>
              </a:rPr>
            </a:br>
            <a:endParaRPr lang="en-US" sz="2400" b="1" dirty="0">
              <a:latin typeface="Open Sans"/>
              <a:ea typeface="Open Sans"/>
              <a:cs typeface="Open Sans"/>
              <a:sym typeface="Open Sans"/>
            </a:endParaRPr>
          </a:p>
          <a:p>
            <a:pPr marL="342900" indent="-342900">
              <a:buFont typeface="+mj-lt"/>
              <a:buAutoNum type="arabicPeriod"/>
            </a:pPr>
            <a:r>
              <a:rPr lang="en-US" sz="2400" b="1" dirty="0">
                <a:latin typeface="Open Sans"/>
                <a:ea typeface="Open Sans"/>
                <a:cs typeface="Open Sans"/>
                <a:sym typeface="Open Sans"/>
              </a:rPr>
              <a:t>Follow up, follow up, follow up! </a:t>
            </a:r>
            <a:br>
              <a:rPr lang="en-US" sz="2400" b="1" dirty="0">
                <a:latin typeface="Open Sans"/>
                <a:ea typeface="Open Sans"/>
                <a:cs typeface="Open Sans"/>
                <a:sym typeface="Open Sans"/>
              </a:rPr>
            </a:br>
            <a:endParaRPr lang="en-US" sz="2400" b="1" dirty="0">
              <a:latin typeface="Open Sans"/>
              <a:ea typeface="Open Sans"/>
              <a:cs typeface="Open Sans"/>
              <a:sym typeface="Open Sans"/>
            </a:endParaRPr>
          </a:p>
          <a:p>
            <a:pPr marL="342900" indent="-342900">
              <a:buFont typeface="+mj-lt"/>
              <a:buAutoNum type="arabicPeriod"/>
            </a:pPr>
            <a:r>
              <a:rPr lang="en-US" sz="2400" b="1" dirty="0">
                <a:latin typeface="Open Sans"/>
                <a:ea typeface="Open Sans"/>
                <a:cs typeface="Open Sans"/>
                <a:sym typeface="Open Sans"/>
                <a:hlinkClick r:id="rId8"/>
              </a:rPr>
              <a:t>Share this action </a:t>
            </a:r>
            <a:r>
              <a:rPr lang="en-US" sz="2400" b="1" dirty="0">
                <a:latin typeface="Open Sans"/>
                <a:ea typeface="Open Sans"/>
                <a:cs typeface="Open Sans"/>
                <a:sym typeface="Open Sans"/>
              </a:rPr>
              <a:t>with others!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1dc84acdb8d_0_79"/>
          <p:cNvSpPr txBox="1">
            <a:spLocks noGrp="1"/>
          </p:cNvSpPr>
          <p:nvPr>
            <p:ph type="ctrTitle"/>
          </p:nvPr>
        </p:nvSpPr>
        <p:spPr>
          <a:xfrm>
            <a:off x="416378" y="152401"/>
            <a:ext cx="7356000" cy="7062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rgbClr val="D50032"/>
              </a:buClr>
              <a:buSzPts val="2600"/>
              <a:buFont typeface="Open Sans"/>
              <a:buNone/>
            </a:pPr>
            <a:r>
              <a:rPr lang="en-US" sz="2600" b="1" i="0" u="none" strike="noStrike" cap="none">
                <a:solidFill>
                  <a:srgbClr val="D50032"/>
                </a:solidFill>
                <a:latin typeface="Open Sans"/>
                <a:ea typeface="Open Sans"/>
                <a:cs typeface="Open Sans"/>
                <a:sym typeface="Open Sans"/>
              </a:rPr>
              <a:t>Our Values &amp; Resources</a:t>
            </a:r>
            <a:endParaRPr/>
          </a:p>
        </p:txBody>
      </p:sp>
      <p:sp>
        <p:nvSpPr>
          <p:cNvPr id="257" name="Google Shape;257;g1dc84acdb8d_0_79"/>
          <p:cNvSpPr txBox="1"/>
          <p:nvPr/>
        </p:nvSpPr>
        <p:spPr>
          <a:xfrm>
            <a:off x="301782" y="907042"/>
            <a:ext cx="7923000" cy="39010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dirty="0">
                <a:solidFill>
                  <a:srgbClr val="000000"/>
                </a:solidFill>
                <a:latin typeface="Calibri"/>
                <a:ea typeface="Calibri"/>
                <a:cs typeface="Calibri"/>
                <a:sym typeface="Calibri"/>
              </a:rPr>
              <a:t>​</a:t>
            </a:r>
            <a:r>
              <a:rPr lang="en-US" sz="1350" b="0" i="1" u="none" strike="noStrike" cap="none" dirty="0">
                <a:solidFill>
                  <a:schemeClr val="dk1"/>
                </a:solidFill>
                <a:latin typeface="Open Sans"/>
                <a:ea typeface="Open Sans"/>
                <a:cs typeface="Open Sans"/>
                <a:sym typeface="Open Sans"/>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a:t>
            </a:r>
            <a:endParaRPr dirty="0"/>
          </a:p>
          <a:p>
            <a:pPr marL="0" marR="0" lvl="0" indent="0" algn="l" rtl="0">
              <a:spcBef>
                <a:spcPts val="0"/>
              </a:spcBef>
              <a:spcAft>
                <a:spcPts val="0"/>
              </a:spcAft>
              <a:buNone/>
            </a:pPr>
            <a:endParaRPr sz="1350" b="0" i="1" u="none" strike="noStrike" cap="none" dirty="0">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350" b="0" i="1" u="none" strike="noStrike" cap="none" dirty="0">
                <a:solidFill>
                  <a:schemeClr val="dk1"/>
                </a:solidFill>
                <a:latin typeface="Open Sans"/>
                <a:ea typeface="Open Sans"/>
                <a:cs typeface="Open Sans"/>
                <a:sym typeface="Open Sans"/>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a:t>
            </a:r>
            <a:endParaRPr dirty="0"/>
          </a:p>
          <a:p>
            <a:pPr marL="0" marR="0" lvl="0" indent="0" algn="l" rtl="0">
              <a:spcBef>
                <a:spcPts val="0"/>
              </a:spcBef>
              <a:spcAft>
                <a:spcPts val="0"/>
              </a:spcAft>
              <a:buNone/>
            </a:pPr>
            <a:endParaRPr sz="1350" b="0" i="0" u="none" strike="noStrike" cap="none" dirty="0">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350" b="1" i="0" u="none" strike="noStrike" cap="none" dirty="0">
                <a:solidFill>
                  <a:schemeClr val="dk1"/>
                </a:solidFill>
                <a:latin typeface="Open Sans"/>
                <a:ea typeface="Open Sans"/>
                <a:cs typeface="Open Sans"/>
                <a:sym typeface="Open Sans"/>
              </a:rPr>
              <a:t>Read our full anti-oppression values statement here at </a:t>
            </a:r>
            <a:r>
              <a:rPr lang="en-US" sz="1350" b="1" i="0" u="sng" strike="noStrike" cap="none" dirty="0">
                <a:solidFill>
                  <a:schemeClr val="dk2"/>
                </a:solidFill>
                <a:latin typeface="Open Sans"/>
                <a:ea typeface="Open Sans"/>
                <a:cs typeface="Open Sans"/>
                <a:sym typeface="Open Sans"/>
              </a:rPr>
              <a:t>results.org/values</a:t>
            </a:r>
            <a:r>
              <a:rPr lang="en-US" sz="1350" b="1" i="0" u="none" strike="noStrike" cap="none" dirty="0">
                <a:solidFill>
                  <a:schemeClr val="dk1"/>
                </a:solidFill>
                <a:latin typeface="Open Sans"/>
                <a:ea typeface="Open Sans"/>
                <a:cs typeface="Open Sans"/>
                <a:sym typeface="Open Sans"/>
              </a:rPr>
              <a:t>. </a:t>
            </a:r>
            <a:endParaRPr sz="135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350" b="0" i="0" u="none" strike="noStrike" cap="none" dirty="0">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350" b="0" i="0" u="none" strike="noStrike" cap="none" dirty="0">
                <a:solidFill>
                  <a:schemeClr val="dk1"/>
                </a:solidFill>
                <a:latin typeface="Open Sans"/>
                <a:ea typeface="Open Sans"/>
                <a:cs typeface="Open Sans"/>
                <a:sym typeface="Open Sans"/>
              </a:rPr>
              <a:t>Check out the </a:t>
            </a:r>
            <a:r>
              <a:rPr lang="en-US" sz="1350" b="0" i="0" u="sng" strike="noStrike" cap="none" dirty="0">
                <a:solidFill>
                  <a:srgbClr val="D50032"/>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Anti-Oppression Workshop Schedule </a:t>
            </a:r>
            <a:r>
              <a:rPr lang="en-US" sz="1350" b="0" i="0" u="none" strike="noStrike" cap="none" dirty="0">
                <a:solidFill>
                  <a:schemeClr val="dk1"/>
                </a:solidFill>
                <a:latin typeface="Open Sans"/>
                <a:ea typeface="Open Sans"/>
                <a:cs typeface="Open Sans"/>
                <a:sym typeface="Open Sans"/>
              </a:rPr>
              <a:t>for training opportunities.</a:t>
            </a:r>
            <a:endParaRPr sz="135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350" b="1" i="0" u="none" strike="noStrike" cap="none" dirty="0">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350" b="1" i="0" u="none" strike="noStrike" cap="none" dirty="0">
                <a:solidFill>
                  <a:schemeClr val="dk1"/>
                </a:solidFill>
                <a:latin typeface="Open Sans"/>
                <a:ea typeface="Open Sans"/>
                <a:cs typeface="Open Sans"/>
                <a:sym typeface="Open Sans"/>
              </a:rPr>
              <a:t>Find these resources and more at results.org/volunteers/anti-oppression:</a:t>
            </a:r>
            <a:endParaRPr dirty="0"/>
          </a:p>
          <a:p>
            <a:pPr marL="0" marR="0" lvl="0" indent="0" algn="l" rtl="0">
              <a:spcBef>
                <a:spcPts val="0"/>
              </a:spcBef>
              <a:spcAft>
                <a:spcPts val="0"/>
              </a:spcAft>
              <a:buNone/>
            </a:pPr>
            <a:endParaRPr sz="1350" b="0" i="0" u="none" strike="noStrike" cap="none" dirty="0">
              <a:solidFill>
                <a:schemeClr val="dk1"/>
              </a:solidFill>
              <a:latin typeface="Open Sans"/>
              <a:ea typeface="Open Sans"/>
              <a:cs typeface="Open Sans"/>
              <a:sym typeface="Open Sans"/>
            </a:endParaRPr>
          </a:p>
          <a:p>
            <a:pPr marL="628650" marR="0" lvl="1" indent="-285750" algn="l" rtl="0">
              <a:spcBef>
                <a:spcPts val="0"/>
              </a:spcBef>
              <a:spcAft>
                <a:spcPts val="0"/>
              </a:spcAft>
              <a:buClr>
                <a:schemeClr val="dk1"/>
              </a:buClr>
              <a:buSzPts val="1350"/>
              <a:buFont typeface="Arial"/>
              <a:buChar char="•"/>
            </a:pPr>
            <a:r>
              <a:rPr lang="en-US" sz="1350" b="0" i="0" u="none" strike="noStrike" cap="none" dirty="0">
                <a:solidFill>
                  <a:schemeClr val="dk1"/>
                </a:solidFill>
                <a:latin typeface="Open Sans"/>
                <a:ea typeface="Open Sans"/>
                <a:cs typeface="Open Sans"/>
                <a:sym typeface="Open Sans"/>
              </a:rPr>
              <a:t>Resource Guides from our Diversity &amp; Inclusion trainings, including: </a:t>
            </a:r>
            <a:endParaRPr dirty="0"/>
          </a:p>
          <a:p>
            <a:pPr marL="971550" marR="0" lvl="2" indent="-285750" algn="l" rtl="0">
              <a:spcBef>
                <a:spcPts val="0"/>
              </a:spcBef>
              <a:spcAft>
                <a:spcPts val="0"/>
              </a:spcAft>
              <a:buClr>
                <a:schemeClr val="dk1"/>
              </a:buClr>
              <a:buSzPts val="1350"/>
              <a:buFont typeface="Arial"/>
              <a:buChar char="•"/>
            </a:pPr>
            <a:r>
              <a:rPr lang="en-US" sz="1350" b="0" i="0" u="none" strike="noStrike" cap="none" dirty="0">
                <a:solidFill>
                  <a:schemeClr val="dk1"/>
                </a:solidFill>
                <a:latin typeface="Open Sans"/>
                <a:ea typeface="Open Sans"/>
                <a:cs typeface="Open Sans"/>
                <a:sym typeface="Open Sans"/>
              </a:rPr>
              <a:t>Interrupting Microaggressions</a:t>
            </a:r>
            <a:endParaRPr dirty="0"/>
          </a:p>
          <a:p>
            <a:pPr marL="971550" marR="0" lvl="2" indent="-285750" algn="l" rtl="0">
              <a:spcBef>
                <a:spcPts val="0"/>
              </a:spcBef>
              <a:spcAft>
                <a:spcPts val="0"/>
              </a:spcAft>
              <a:buClr>
                <a:schemeClr val="dk1"/>
              </a:buClr>
              <a:buSzPts val="1350"/>
              <a:buFont typeface="Arial"/>
              <a:buChar char="•"/>
            </a:pPr>
            <a:r>
              <a:rPr lang="en-US" sz="1350" b="0" i="0" u="none" strike="noStrike" cap="none" dirty="0">
                <a:solidFill>
                  <a:schemeClr val="dk1"/>
                </a:solidFill>
                <a:latin typeface="Open Sans"/>
                <a:ea typeface="Open Sans"/>
                <a:cs typeface="Open Sans"/>
                <a:sym typeface="Open Sans"/>
              </a:rPr>
              <a:t>Creating Space for Critical Conversations</a:t>
            </a:r>
            <a:endParaRPr dirty="0"/>
          </a:p>
          <a:p>
            <a:pPr marL="628650" marR="0" lvl="1" indent="-285750" algn="l" rtl="0">
              <a:spcBef>
                <a:spcPts val="0"/>
              </a:spcBef>
              <a:spcAft>
                <a:spcPts val="0"/>
              </a:spcAft>
              <a:buClr>
                <a:schemeClr val="dk1"/>
              </a:buClr>
              <a:buSzPts val="1350"/>
              <a:buFont typeface="Arial"/>
              <a:buChar char="•"/>
            </a:pPr>
            <a:r>
              <a:rPr lang="en-US" sz="1350" b="0" i="0" u="none" strike="noStrike" cap="none" dirty="0">
                <a:solidFill>
                  <a:schemeClr val="dk1"/>
                </a:solidFill>
                <a:latin typeface="Open Sans"/>
                <a:ea typeface="Open Sans"/>
                <a:cs typeface="Open Sans"/>
                <a:sym typeface="Open Sans"/>
              </a:rPr>
              <a:t>Information on how RESULTS responds to oppressive incidents</a:t>
            </a:r>
            <a:endParaRPr dirty="0"/>
          </a:p>
        </p:txBody>
      </p:sp>
      <p:sp>
        <p:nvSpPr>
          <p:cNvPr id="258" name="Google Shape;258;g1dc84acdb8d_0_79"/>
          <p:cNvSpPr/>
          <p:nvPr/>
        </p:nvSpPr>
        <p:spPr>
          <a:xfrm>
            <a:off x="0" y="7802"/>
            <a:ext cx="237000" cy="3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350"/>
              <a:buFont typeface="Open Sans"/>
              <a:buNone/>
            </a:pPr>
            <a:fld id="{00000000-1234-1234-1234-123412341234}" type="slidenum">
              <a:rPr lang="en-US" sz="1350" b="0" i="0" u="none" strike="noStrike" cap="none">
                <a:solidFill>
                  <a:srgbClr val="000000"/>
                </a:solidFill>
                <a:latin typeface="Open Sans"/>
                <a:ea typeface="Open Sans"/>
                <a:cs typeface="Open Sans"/>
                <a:sym typeface="Open Sans"/>
              </a:rPr>
              <a:t>2</a:t>
            </a:fld>
            <a:endParaRPr sz="1350" b="0" i="0" u="none" strike="noStrike" cap="none">
              <a:solidFill>
                <a:srgbClr val="000000"/>
              </a:solidFill>
              <a:latin typeface="Open Sans"/>
              <a:ea typeface="Open Sans"/>
              <a:cs typeface="Open Sans"/>
              <a:sym typeface="Open Sans"/>
            </a:endParaRPr>
          </a:p>
        </p:txBody>
      </p:sp>
      <p:pic>
        <p:nvPicPr>
          <p:cNvPr id="2" name="Google Shape;267;g14388b835e1_0_23">
            <a:extLst>
              <a:ext uri="{FF2B5EF4-FFF2-40B4-BE49-F238E27FC236}">
                <a16:creationId xmlns:a16="http://schemas.microsoft.com/office/drawing/2014/main" id="{123D93FB-BF4F-1841-D122-DBC0DEA82157}"/>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600568" y="76200"/>
            <a:ext cx="1510907" cy="11025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38A85-70D5-6833-5B5D-6EC9319563C2}"/>
              </a:ext>
            </a:extLst>
          </p:cNvPr>
          <p:cNvSpPr>
            <a:spLocks noGrp="1"/>
          </p:cNvSpPr>
          <p:nvPr>
            <p:ph type="title"/>
          </p:nvPr>
        </p:nvSpPr>
        <p:spPr/>
        <p:txBody>
          <a:bodyPr>
            <a:normAutofit/>
          </a:bodyPr>
          <a:lstStyle/>
          <a:p>
            <a:r>
              <a:rPr lang="en-US" sz="4000" b="1" dirty="0"/>
              <a:t>Progressive Advocacy Actions</a:t>
            </a:r>
          </a:p>
        </p:txBody>
      </p:sp>
      <p:sp>
        <p:nvSpPr>
          <p:cNvPr id="3" name="Text Placeholder 2">
            <a:extLst>
              <a:ext uri="{FF2B5EF4-FFF2-40B4-BE49-F238E27FC236}">
                <a16:creationId xmlns:a16="http://schemas.microsoft.com/office/drawing/2014/main" id="{3395C418-0143-7B96-57ED-C4D526638B0B}"/>
              </a:ext>
            </a:extLst>
          </p:cNvPr>
          <p:cNvSpPr>
            <a:spLocks noGrp="1"/>
          </p:cNvSpPr>
          <p:nvPr>
            <p:ph type="body" idx="1"/>
          </p:nvPr>
        </p:nvSpPr>
        <p:spPr>
          <a:xfrm>
            <a:off x="126421" y="1193008"/>
            <a:ext cx="8229600" cy="3874292"/>
          </a:xfrm>
        </p:spPr>
        <p:txBody>
          <a:bodyPr>
            <a:normAutofit fontScale="92500"/>
          </a:bodyPr>
          <a:lstStyle/>
          <a:p>
            <a:r>
              <a:rPr lang="en-US" b="1" dirty="0"/>
              <a:t>Spring (March through May):</a:t>
            </a:r>
          </a:p>
          <a:p>
            <a:pPr lvl="1"/>
            <a:r>
              <a:rPr lang="en-US" dirty="0"/>
              <a:t>FY24 Appropriations </a:t>
            </a:r>
          </a:p>
          <a:p>
            <a:pPr lvl="1"/>
            <a:r>
              <a:rPr lang="en-US" dirty="0"/>
              <a:t>Set the Agenda Lobby Meetings</a:t>
            </a:r>
          </a:p>
          <a:p>
            <a:pPr lvl="1"/>
            <a:r>
              <a:rPr lang="en-US" dirty="0"/>
              <a:t>Co-Sponsors for H.R. 1776 &amp; S. 281</a:t>
            </a:r>
          </a:p>
          <a:p>
            <a:r>
              <a:rPr lang="en-US" b="1" dirty="0"/>
              <a:t>Summer (June through August):</a:t>
            </a:r>
          </a:p>
          <a:p>
            <a:pPr lvl="1"/>
            <a:r>
              <a:rPr lang="en-US" dirty="0"/>
              <a:t>June: Signers on UNHLM Dear Colleague Letter</a:t>
            </a:r>
          </a:p>
          <a:p>
            <a:pPr lvl="1"/>
            <a:r>
              <a:rPr lang="en-US" dirty="0"/>
              <a:t>July: Writing media (Op Eds, Letters to the Editor)</a:t>
            </a:r>
          </a:p>
          <a:p>
            <a:pPr lvl="1"/>
            <a:r>
              <a:rPr lang="en-US" dirty="0"/>
              <a:t>August: In District Lobby Meetings</a:t>
            </a:r>
          </a:p>
          <a:p>
            <a:pPr marL="114300" indent="0">
              <a:buNone/>
            </a:pPr>
            <a:endParaRPr lang="en-US" b="1" dirty="0"/>
          </a:p>
        </p:txBody>
      </p:sp>
      <p:pic>
        <p:nvPicPr>
          <p:cNvPr id="4" name="Google Shape;345;g1d0b27d9582_0_30" descr="Text, application&#10;&#10;Description automatically generated">
            <a:extLst>
              <a:ext uri="{FF2B5EF4-FFF2-40B4-BE49-F238E27FC236}">
                <a16:creationId xmlns:a16="http://schemas.microsoft.com/office/drawing/2014/main" id="{557132C1-F1B9-156A-E4FE-23F3C9359CD7}"/>
              </a:ext>
            </a:extLst>
          </p:cNvPr>
          <p:cNvPicPr preferRelativeResize="0"/>
          <p:nvPr/>
        </p:nvPicPr>
        <p:blipFill rotWithShape="1">
          <a:blip r:embed="rId2">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1129216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g14388b835e1_0_102"/>
          <p:cNvSpPr txBox="1">
            <a:spLocks noGrp="1"/>
          </p:cNvSpPr>
          <p:nvPr>
            <p:ph type="title"/>
          </p:nvPr>
        </p:nvSpPr>
        <p:spPr>
          <a:xfrm>
            <a:off x="0" y="76200"/>
            <a:ext cx="78894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200"/>
              <a:buFont typeface="Open Sans"/>
              <a:buNone/>
            </a:pPr>
            <a:r>
              <a:rPr lang="en-US" sz="2800" b="1">
                <a:latin typeface="Open Sans"/>
                <a:ea typeface="Open Sans"/>
                <a:cs typeface="Open Sans"/>
                <a:sym typeface="Open Sans"/>
              </a:rPr>
              <a:t>Global Allies Program Coaching Support </a:t>
            </a:r>
            <a:endParaRPr sz="4000"/>
          </a:p>
        </p:txBody>
      </p:sp>
      <p:sp>
        <p:nvSpPr>
          <p:cNvPr id="360" name="Google Shape;360;g14388b835e1_0_102"/>
          <p:cNvSpPr txBox="1">
            <a:spLocks noGrp="1"/>
          </p:cNvSpPr>
          <p:nvPr>
            <p:ph type="body" idx="1"/>
          </p:nvPr>
        </p:nvSpPr>
        <p:spPr>
          <a:xfrm>
            <a:off x="513300" y="1355000"/>
            <a:ext cx="4058700" cy="33333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15000"/>
              </a:lnSpc>
              <a:spcBef>
                <a:spcPts val="448"/>
              </a:spcBef>
              <a:spcAft>
                <a:spcPts val="0"/>
              </a:spcAft>
              <a:buSzPct val="78260"/>
              <a:buNone/>
            </a:pPr>
            <a:br>
              <a:rPr lang="en-US" sz="9200">
                <a:latin typeface="Open Sans"/>
                <a:ea typeface="Open Sans"/>
                <a:cs typeface="Open Sans"/>
                <a:sym typeface="Open Sans"/>
              </a:rPr>
            </a:br>
            <a:endParaRPr sz="9200">
              <a:latin typeface="Open Sans"/>
              <a:ea typeface="Open Sans"/>
              <a:cs typeface="Open Sans"/>
              <a:sym typeface="Open Sans"/>
            </a:endParaRPr>
          </a:p>
          <a:p>
            <a:pPr marL="0" lvl="0" indent="0" algn="ctr" rtl="0">
              <a:lnSpc>
                <a:spcPct val="100000"/>
              </a:lnSpc>
              <a:spcBef>
                <a:spcPts val="448"/>
              </a:spcBef>
              <a:spcAft>
                <a:spcPts val="0"/>
              </a:spcAft>
              <a:buSzPct val="64285"/>
              <a:buNone/>
            </a:pPr>
            <a:r>
              <a:rPr lang="en-US" sz="11200" b="1">
                <a:latin typeface="Open Sans"/>
                <a:ea typeface="Open Sans"/>
                <a:cs typeface="Open Sans"/>
                <a:sym typeface="Open Sans"/>
              </a:rPr>
              <a:t>Sign up for additional coaching support between webinars! </a:t>
            </a:r>
            <a:br>
              <a:rPr lang="en-US" sz="9200">
                <a:latin typeface="Open Sans"/>
                <a:ea typeface="Open Sans"/>
                <a:cs typeface="Open Sans"/>
                <a:sym typeface="Open Sans"/>
              </a:rPr>
            </a:br>
            <a:endParaRPr sz="9200">
              <a:latin typeface="Open Sans"/>
              <a:ea typeface="Open Sans"/>
              <a:cs typeface="Open Sans"/>
              <a:sym typeface="Open Sans"/>
            </a:endParaRPr>
          </a:p>
          <a:p>
            <a:pPr marL="0" lvl="0" indent="0" algn="l" rtl="0">
              <a:lnSpc>
                <a:spcPct val="115000"/>
              </a:lnSpc>
              <a:spcBef>
                <a:spcPts val="448"/>
              </a:spcBef>
              <a:spcAft>
                <a:spcPts val="0"/>
              </a:spcAft>
              <a:buSzPct val="78260"/>
              <a:buNone/>
            </a:pPr>
            <a:r>
              <a:rPr lang="en-US" sz="9200" b="1" u="sng">
                <a:solidFill>
                  <a:schemeClr val="hlink"/>
                </a:solidFill>
                <a:latin typeface="Open Sans"/>
                <a:ea typeface="Open Sans"/>
                <a:cs typeface="Open Sans"/>
                <a:sym typeface="Open Sans"/>
                <a:hlinkClick r:id="rId3"/>
              </a:rPr>
              <a:t>https://results.salsalabs.org/globalalliesprogram</a:t>
            </a:r>
            <a:r>
              <a:rPr lang="en-US" sz="9200" b="1">
                <a:latin typeface="Open Sans"/>
                <a:ea typeface="Open Sans"/>
                <a:cs typeface="Open Sans"/>
                <a:sym typeface="Open Sans"/>
              </a:rPr>
              <a:t>  </a:t>
            </a:r>
            <a:endParaRPr sz="9200" b="1">
              <a:latin typeface="Open Sans"/>
              <a:ea typeface="Open Sans"/>
              <a:cs typeface="Open Sans"/>
              <a:sym typeface="Open Sans"/>
            </a:endParaRPr>
          </a:p>
          <a:p>
            <a:pPr marL="342900" lvl="0" indent="-200660" algn="l" rtl="0">
              <a:lnSpc>
                <a:spcPct val="115000"/>
              </a:lnSpc>
              <a:spcBef>
                <a:spcPts val="448"/>
              </a:spcBef>
              <a:spcAft>
                <a:spcPts val="0"/>
              </a:spcAft>
              <a:buClr>
                <a:schemeClr val="dk1"/>
              </a:buClr>
              <a:buSzPct val="34781"/>
              <a:buNone/>
            </a:pPr>
            <a:endParaRPr sz="9200">
              <a:latin typeface="Open Sans"/>
              <a:ea typeface="Open Sans"/>
              <a:cs typeface="Open Sans"/>
              <a:sym typeface="Open Sans"/>
            </a:endParaRPr>
          </a:p>
          <a:p>
            <a:pPr marL="0" lvl="0" indent="0" algn="l" rtl="0">
              <a:lnSpc>
                <a:spcPct val="115000"/>
              </a:lnSpc>
              <a:spcBef>
                <a:spcPts val="448"/>
              </a:spcBef>
              <a:spcAft>
                <a:spcPts val="0"/>
              </a:spcAft>
              <a:buSzPct val="78260"/>
              <a:buNone/>
            </a:pPr>
            <a:endParaRPr sz="9200"/>
          </a:p>
          <a:p>
            <a:pPr marL="342900" lvl="0" indent="-200660" algn="l" rtl="0">
              <a:lnSpc>
                <a:spcPct val="100000"/>
              </a:lnSpc>
              <a:spcBef>
                <a:spcPts val="448"/>
              </a:spcBef>
              <a:spcAft>
                <a:spcPts val="0"/>
              </a:spcAft>
              <a:buClr>
                <a:schemeClr val="dk1"/>
              </a:buClr>
              <a:buSzPct val="100000"/>
              <a:buNone/>
            </a:pPr>
            <a:endParaRPr>
              <a:latin typeface="Open Sans"/>
              <a:ea typeface="Open Sans"/>
              <a:cs typeface="Open Sans"/>
              <a:sym typeface="Open Sans"/>
            </a:endParaRPr>
          </a:p>
          <a:p>
            <a:pPr marL="0" lvl="0" indent="0" algn="l" rtl="0">
              <a:lnSpc>
                <a:spcPct val="100000"/>
              </a:lnSpc>
              <a:spcBef>
                <a:spcPts val="448"/>
              </a:spcBef>
              <a:spcAft>
                <a:spcPts val="0"/>
              </a:spcAft>
              <a:buClr>
                <a:schemeClr val="dk1"/>
              </a:buClr>
              <a:buSzPct val="100000"/>
              <a:buNone/>
            </a:pPr>
            <a:endParaRPr/>
          </a:p>
        </p:txBody>
      </p:sp>
      <p:sp>
        <p:nvSpPr>
          <p:cNvPr id="361" name="Google Shape;361;g14388b835e1_0_10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pic>
        <p:nvPicPr>
          <p:cNvPr id="362" name="Google Shape;362;g14388b835e1_0_102"/>
          <p:cNvPicPr preferRelativeResize="0"/>
          <p:nvPr/>
        </p:nvPicPr>
        <p:blipFill rotWithShape="1">
          <a:blip r:embed="rId4">
            <a:alphaModFix/>
          </a:blip>
          <a:srcRect/>
          <a:stretch/>
        </p:blipFill>
        <p:spPr>
          <a:xfrm rot="5400000">
            <a:off x="5114237" y="1074125"/>
            <a:ext cx="2921288" cy="3895050"/>
          </a:xfrm>
          <a:prstGeom prst="rect">
            <a:avLst/>
          </a:prstGeom>
          <a:noFill/>
          <a:ln>
            <a:noFill/>
          </a:ln>
        </p:spPr>
      </p:pic>
      <p:pic>
        <p:nvPicPr>
          <p:cNvPr id="363" name="Google Shape;363;g14388b835e1_0_102" descr="Text, application&#10;&#10;Description automatically generated"/>
          <p:cNvPicPr preferRelativeResize="0"/>
          <p:nvPr/>
        </p:nvPicPr>
        <p:blipFill rotWithShape="1">
          <a:blip r:embed="rId5">
            <a:alphaModFix/>
          </a:blip>
          <a:srcRect/>
          <a:stretch/>
        </p:blipFill>
        <p:spPr>
          <a:xfrm>
            <a:off x="7600568" y="76200"/>
            <a:ext cx="1510907" cy="11025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g135efd730ba_0_1"/>
          <p:cNvSpPr txBox="1">
            <a:spLocks noGrp="1"/>
          </p:cNvSpPr>
          <p:nvPr>
            <p:ph type="title"/>
          </p:nvPr>
        </p:nvSpPr>
        <p:spPr>
          <a:xfrm>
            <a:off x="0" y="2187549"/>
            <a:ext cx="8617500" cy="2195700"/>
          </a:xfrm>
          <a:prstGeom prst="rect">
            <a:avLst/>
          </a:prstGeom>
          <a:noFill/>
          <a:ln>
            <a:noFill/>
          </a:ln>
        </p:spPr>
        <p:txBody>
          <a:bodyPr spcFirstLastPara="1" wrap="square" lIns="91425" tIns="45700" rIns="91425" bIns="45700" anchor="ctr" anchorCtr="0">
            <a:noAutofit/>
          </a:bodyPr>
          <a:lstStyle/>
          <a:p>
            <a:pPr marL="374650" lvl="0" indent="-285750" algn="l" rtl="0">
              <a:lnSpc>
                <a:spcPct val="100000"/>
              </a:lnSpc>
              <a:spcBef>
                <a:spcPts val="0"/>
              </a:spcBef>
              <a:spcAft>
                <a:spcPts val="0"/>
              </a:spcAft>
              <a:buSzPct val="26000"/>
              <a:buFont typeface="Arial" panose="020B0604020202020204" pitchFamily="34" charset="0"/>
              <a:buChar char="•"/>
            </a:pPr>
            <a:r>
              <a:rPr lang="en-US" sz="1800" b="1" dirty="0">
                <a:latin typeface="Open Sans"/>
                <a:ea typeface="Open Sans"/>
                <a:cs typeface="Open Sans"/>
                <a:sym typeface="Open Sans"/>
              </a:rPr>
              <a:t> - Next GAP Webinar:  June 8- 8:30 PM ET</a:t>
            </a:r>
            <a:br>
              <a:rPr lang="en-US" sz="1800" b="1" dirty="0">
                <a:latin typeface="Open Sans"/>
                <a:ea typeface="Open Sans"/>
                <a:cs typeface="Open Sans"/>
                <a:sym typeface="Open Sans"/>
              </a:rPr>
            </a:br>
            <a:r>
              <a:rPr lang="en-US" sz="1800" b="1" i="1" u="sng" dirty="0">
                <a:solidFill>
                  <a:schemeClr val="hlink"/>
                </a:solidFill>
                <a:latin typeface="Open Sans"/>
                <a:ea typeface="Open Sans"/>
                <a:cs typeface="Open Sans"/>
                <a:sym typeface="Open Sans"/>
                <a:hlinkClick r:id="rId3"/>
              </a:rPr>
              <a:t>https://bit.ly/GAP2023Webinars</a:t>
            </a:r>
            <a:r>
              <a:rPr lang="en-US" sz="1800" b="1" i="1" dirty="0">
                <a:latin typeface="Open Sans"/>
                <a:ea typeface="Open Sans"/>
                <a:cs typeface="Open Sans"/>
                <a:sym typeface="Open Sans"/>
              </a:rPr>
              <a:t> </a:t>
            </a:r>
            <a:br>
              <a:rPr lang="en-US" sz="1800" b="1" i="1" dirty="0">
                <a:latin typeface="Open Sans"/>
                <a:ea typeface="Open Sans"/>
                <a:cs typeface="Open Sans"/>
                <a:sym typeface="Open Sans"/>
              </a:rPr>
            </a:br>
            <a:br>
              <a:rPr lang="en-US" sz="1800" b="1" i="1" dirty="0">
                <a:latin typeface="Open Sans"/>
                <a:ea typeface="Open Sans"/>
                <a:cs typeface="Open Sans"/>
                <a:sym typeface="Open Sans"/>
              </a:rPr>
            </a:br>
            <a:r>
              <a:rPr lang="en-US" sz="1800" b="1" i="1" dirty="0">
                <a:latin typeface="Open Sans"/>
                <a:ea typeface="Open Sans"/>
                <a:cs typeface="Open Sans"/>
                <a:sym typeface="Open Sans"/>
              </a:rPr>
              <a:t>  - </a:t>
            </a:r>
            <a:r>
              <a:rPr lang="en-US" sz="1800" b="1" dirty="0">
                <a:latin typeface="Open Sans"/>
                <a:ea typeface="Open Sans"/>
                <a:cs typeface="Open Sans"/>
                <a:sym typeface="Open Sans"/>
              </a:rPr>
              <a:t>RESULTS Global Policy Forum – Thursday, May 18 9:00PM ET</a:t>
            </a:r>
            <a:br>
              <a:rPr lang="en-US" sz="1800" dirty="0">
                <a:latin typeface="Open Sans"/>
                <a:ea typeface="Open Sans"/>
                <a:cs typeface="Open Sans"/>
                <a:sym typeface="Open Sans"/>
              </a:rPr>
            </a:br>
            <a:r>
              <a:rPr lang="en-US" sz="1800" dirty="0">
                <a:latin typeface="Open Sans"/>
                <a:ea typeface="Open Sans"/>
                <a:cs typeface="Open Sans"/>
                <a:sym typeface="Open Sans"/>
              </a:rPr>
              <a:t>Speaker: Selamawit Bekele, Manager, RESULTS Global Health Partnerships </a:t>
            </a:r>
            <a:r>
              <a:rPr lang="en-US" sz="1800" i="1" dirty="0">
                <a:latin typeface="Open Sans"/>
                <a:ea typeface="Open Sans"/>
                <a:cs typeface="Open Sans"/>
                <a:sym typeface="Open Sans"/>
              </a:rPr>
              <a:t>will continue our important discussion about combatting tuberculosis around the world, </a:t>
            </a:r>
            <a:r>
              <a:rPr lang="en-US" sz="1800" i="1" dirty="0">
                <a:latin typeface="Open Sans"/>
                <a:ea typeface="Open Sans"/>
                <a:cs typeface="Open Sans"/>
                <a:sym typeface="Open Sans"/>
                <a:hlinkClick r:id="rId4"/>
              </a:rPr>
              <a:t>register here</a:t>
            </a:r>
            <a:r>
              <a:rPr lang="en-US" sz="1800" i="1" dirty="0">
                <a:latin typeface="Open Sans"/>
                <a:ea typeface="Open Sans"/>
                <a:cs typeface="Open Sans"/>
                <a:sym typeface="Open Sans"/>
              </a:rPr>
              <a:t>.</a:t>
            </a:r>
            <a:br>
              <a:rPr lang="en-US" sz="1800" b="1" dirty="0">
                <a:latin typeface="Open Sans"/>
                <a:ea typeface="Open Sans"/>
                <a:cs typeface="Open Sans"/>
                <a:sym typeface="Open Sans"/>
              </a:rPr>
            </a:br>
            <a:br>
              <a:rPr lang="en-US" sz="1800" b="1" dirty="0">
                <a:latin typeface="Open Sans"/>
                <a:ea typeface="Open Sans"/>
                <a:cs typeface="Open Sans"/>
                <a:sym typeface="Open Sans"/>
              </a:rPr>
            </a:br>
            <a:r>
              <a:rPr lang="en-US" sz="1800" b="1" dirty="0">
                <a:latin typeface="Open Sans"/>
                <a:ea typeface="Open Sans"/>
                <a:cs typeface="Open Sans"/>
                <a:sym typeface="Open Sans"/>
              </a:rPr>
              <a:t> - Peace Corps </a:t>
            </a:r>
            <a:r>
              <a:rPr lang="en-US" sz="1800" b="1" u="sng" dirty="0">
                <a:solidFill>
                  <a:schemeClr val="hlink"/>
                </a:solidFill>
                <a:latin typeface="Open Sans"/>
                <a:ea typeface="Open Sans"/>
                <a:cs typeface="Open Sans"/>
                <a:sym typeface="Open Sans"/>
                <a:hlinkClick r:id="rId5"/>
              </a:rPr>
              <a:t>Upcoming Events</a:t>
            </a:r>
            <a:br>
              <a:rPr lang="en-US" sz="1800" u="sng" dirty="0">
                <a:solidFill>
                  <a:schemeClr val="hlink"/>
                </a:solidFill>
                <a:latin typeface="Open Sans"/>
                <a:ea typeface="Open Sans"/>
                <a:cs typeface="Open Sans"/>
                <a:sym typeface="Open Sans"/>
              </a:rPr>
            </a:br>
            <a:br>
              <a:rPr lang="en-US" sz="1800" u="sng" dirty="0">
                <a:solidFill>
                  <a:schemeClr val="hlink"/>
                </a:solidFill>
                <a:latin typeface="Open Sans"/>
                <a:ea typeface="Open Sans"/>
                <a:cs typeface="Open Sans"/>
                <a:sym typeface="Open Sans"/>
              </a:rPr>
            </a:br>
            <a:r>
              <a:rPr lang="en-US" sz="1800" dirty="0">
                <a:latin typeface="Open Sans"/>
                <a:ea typeface="Open Sans"/>
                <a:cs typeface="Open Sans"/>
                <a:sym typeface="Open Sans"/>
              </a:rPr>
              <a:t>Missed a webinar? Watch </a:t>
            </a:r>
            <a:r>
              <a:rPr lang="en-US" sz="1800" u="sng" dirty="0">
                <a:solidFill>
                  <a:schemeClr val="hlink"/>
                </a:solidFill>
                <a:latin typeface="Open Sans"/>
                <a:ea typeface="Open Sans"/>
                <a:cs typeface="Open Sans"/>
                <a:sym typeface="Open Sans"/>
                <a:hlinkClick r:id="rId6"/>
              </a:rPr>
              <a:t>past webinars</a:t>
            </a:r>
            <a:r>
              <a:rPr lang="en-US" sz="1800" dirty="0">
                <a:latin typeface="Open Sans"/>
                <a:ea typeface="Open Sans"/>
                <a:cs typeface="Open Sans"/>
                <a:sym typeface="Open Sans"/>
              </a:rPr>
              <a:t> at the organizational partners page on our website.</a:t>
            </a:r>
            <a:endParaRPr sz="1800" dirty="0">
              <a:latin typeface="Open Sans"/>
              <a:ea typeface="Open Sans"/>
              <a:cs typeface="Open Sans"/>
              <a:sym typeface="Open Sans"/>
            </a:endParaRPr>
          </a:p>
          <a:p>
            <a:pPr marL="0" lvl="0" indent="0" algn="ctr" rtl="0">
              <a:lnSpc>
                <a:spcPct val="100000"/>
              </a:lnSpc>
              <a:spcBef>
                <a:spcPts val="0"/>
              </a:spcBef>
              <a:spcAft>
                <a:spcPts val="0"/>
              </a:spcAft>
              <a:buClr>
                <a:schemeClr val="dk1"/>
              </a:buClr>
              <a:buSzPts val="3200"/>
              <a:buFont typeface="Open Sans"/>
              <a:buNone/>
            </a:pPr>
            <a:endParaRPr sz="1800" b="1" dirty="0">
              <a:latin typeface="Open Sans"/>
              <a:ea typeface="Open Sans"/>
              <a:cs typeface="Open Sans"/>
              <a:sym typeface="Open Sans"/>
            </a:endParaRPr>
          </a:p>
          <a:p>
            <a:pPr marL="0" lvl="0" indent="0" algn="ctr" rtl="0">
              <a:lnSpc>
                <a:spcPct val="100000"/>
              </a:lnSpc>
              <a:spcBef>
                <a:spcPts val="0"/>
              </a:spcBef>
              <a:spcAft>
                <a:spcPts val="0"/>
              </a:spcAft>
              <a:buClr>
                <a:schemeClr val="dk1"/>
              </a:buClr>
              <a:buSzPts val="3200"/>
              <a:buFont typeface="Open Sans"/>
              <a:buNone/>
            </a:pPr>
            <a:endParaRPr sz="1800" b="1" dirty="0">
              <a:latin typeface="Open Sans"/>
              <a:ea typeface="Open Sans"/>
              <a:cs typeface="Open Sans"/>
              <a:sym typeface="Open Sans"/>
            </a:endParaRPr>
          </a:p>
          <a:p>
            <a:pPr marL="0" lvl="0" indent="0" algn="ctr" rtl="0">
              <a:lnSpc>
                <a:spcPct val="100000"/>
              </a:lnSpc>
              <a:spcBef>
                <a:spcPts val="0"/>
              </a:spcBef>
              <a:spcAft>
                <a:spcPts val="0"/>
              </a:spcAft>
              <a:buClr>
                <a:schemeClr val="dk1"/>
              </a:buClr>
              <a:buSzPts val="3200"/>
              <a:buFont typeface="Open Sans"/>
              <a:buNone/>
            </a:pPr>
            <a:endParaRPr sz="1800" b="1" dirty="0">
              <a:latin typeface="Open Sans"/>
              <a:ea typeface="Open Sans"/>
              <a:cs typeface="Open Sans"/>
              <a:sym typeface="Open Sans"/>
            </a:endParaRPr>
          </a:p>
        </p:txBody>
      </p:sp>
      <p:sp>
        <p:nvSpPr>
          <p:cNvPr id="369" name="Google Shape;369;g135efd730ba_0_1"/>
          <p:cNvSpPr txBox="1"/>
          <p:nvPr/>
        </p:nvSpPr>
        <p:spPr>
          <a:xfrm>
            <a:off x="364400" y="288900"/>
            <a:ext cx="76083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3200"/>
              <a:buFont typeface="Open Sans"/>
              <a:buNone/>
            </a:pPr>
            <a:r>
              <a:rPr lang="en-US" sz="3200" b="1" i="0" u="none" strike="noStrike" cap="none">
                <a:solidFill>
                  <a:schemeClr val="dk1"/>
                </a:solidFill>
                <a:latin typeface="Open Sans"/>
                <a:ea typeface="Open Sans"/>
                <a:cs typeface="Open Sans"/>
                <a:sym typeface="Open Sans"/>
              </a:rPr>
              <a:t>Upcoming Events</a:t>
            </a:r>
            <a:endParaRPr sz="1400" b="0" i="0" u="none" strike="noStrike" cap="none">
              <a:solidFill>
                <a:srgbClr val="000000"/>
              </a:solidFill>
              <a:latin typeface="Calibri"/>
              <a:ea typeface="Calibri"/>
              <a:cs typeface="Calibri"/>
              <a:sym typeface="Calibri"/>
            </a:endParaRPr>
          </a:p>
        </p:txBody>
      </p:sp>
      <p:pic>
        <p:nvPicPr>
          <p:cNvPr id="370" name="Google Shape;370;g135efd730ba_0_1" descr="Text, application&#10;&#10;Description automatically generated"/>
          <p:cNvPicPr preferRelativeResize="0"/>
          <p:nvPr/>
        </p:nvPicPr>
        <p:blipFill rotWithShape="1">
          <a:blip r:embed="rId7">
            <a:alphaModFix/>
          </a:blip>
          <a:srcRect/>
          <a:stretch/>
        </p:blipFill>
        <p:spPr>
          <a:xfrm>
            <a:off x="7600568" y="76200"/>
            <a:ext cx="1510907" cy="11025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g14fc29c2861_0_0"/>
          <p:cNvSpPr txBox="1">
            <a:spLocks noGrp="1"/>
          </p:cNvSpPr>
          <p:nvPr>
            <p:ph type="body" idx="1"/>
          </p:nvPr>
        </p:nvSpPr>
        <p:spPr>
          <a:xfrm>
            <a:off x="0" y="1734275"/>
            <a:ext cx="9144000" cy="1364400"/>
          </a:xfrm>
          <a:prstGeom prst="rect">
            <a:avLst/>
          </a:prstGeom>
          <a:noFill/>
          <a:ln>
            <a:noFill/>
          </a:ln>
        </p:spPr>
        <p:txBody>
          <a:bodyPr spcFirstLastPara="1" wrap="square" lIns="91425" tIns="45700" rIns="91425" bIns="45700" anchor="t" anchorCtr="0">
            <a:normAutofit/>
          </a:bodyPr>
          <a:lstStyle/>
          <a:p>
            <a:pPr marL="742950" lvl="1" indent="-190500" algn="l" rtl="0">
              <a:lnSpc>
                <a:spcPct val="100000"/>
              </a:lnSpc>
              <a:spcBef>
                <a:spcPts val="300"/>
              </a:spcBef>
              <a:spcAft>
                <a:spcPts val="0"/>
              </a:spcAft>
              <a:buClr>
                <a:schemeClr val="dk1"/>
              </a:buClr>
              <a:buSzPts val="1500"/>
              <a:buNone/>
            </a:pPr>
            <a:endParaRPr sz="1500"/>
          </a:p>
          <a:p>
            <a:pPr marL="742950" lvl="1" indent="-190500" algn="l" rtl="0">
              <a:lnSpc>
                <a:spcPct val="100000"/>
              </a:lnSpc>
              <a:spcBef>
                <a:spcPts val="300"/>
              </a:spcBef>
              <a:spcAft>
                <a:spcPts val="0"/>
              </a:spcAft>
              <a:buClr>
                <a:schemeClr val="dk1"/>
              </a:buClr>
              <a:buSzPts val="1500"/>
              <a:buNone/>
            </a:pPr>
            <a:endParaRPr sz="1500"/>
          </a:p>
        </p:txBody>
      </p:sp>
      <p:sp>
        <p:nvSpPr>
          <p:cNvPr id="381" name="Google Shape;381;g14fc29c2861_0_0"/>
          <p:cNvSpPr txBox="1"/>
          <p:nvPr/>
        </p:nvSpPr>
        <p:spPr>
          <a:xfrm>
            <a:off x="1067100" y="1830250"/>
            <a:ext cx="7009800" cy="1662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rgbClr val="980000"/>
                </a:solidFill>
                <a:latin typeface="Calibri"/>
                <a:ea typeface="Calibri"/>
                <a:cs typeface="Calibri"/>
                <a:sym typeface="Calibri"/>
              </a:rPr>
              <a:t>Thanks for </a:t>
            </a:r>
            <a:br>
              <a:rPr lang="en-US" sz="4800" b="1" i="0" u="none" strike="noStrike" cap="none">
                <a:solidFill>
                  <a:srgbClr val="980000"/>
                </a:solidFill>
                <a:latin typeface="Calibri"/>
                <a:ea typeface="Calibri"/>
                <a:cs typeface="Calibri"/>
                <a:sym typeface="Calibri"/>
              </a:rPr>
            </a:br>
            <a:r>
              <a:rPr lang="en-US" sz="4800" b="1" i="0" u="none" strike="noStrike" cap="none">
                <a:solidFill>
                  <a:srgbClr val="980000"/>
                </a:solidFill>
                <a:latin typeface="Calibri"/>
                <a:ea typeface="Calibri"/>
                <a:cs typeface="Calibri"/>
                <a:sym typeface="Calibri"/>
              </a:rPr>
              <a:t>joining us tonight!</a:t>
            </a:r>
            <a:endParaRPr sz="4800" b="1" i="0" u="none" strike="noStrike" cap="none">
              <a:solidFill>
                <a:srgbClr val="980000"/>
              </a:solidFill>
              <a:latin typeface="Calibri"/>
              <a:ea typeface="Calibri"/>
              <a:cs typeface="Calibri"/>
              <a:sym typeface="Calibri"/>
            </a:endParaRPr>
          </a:p>
        </p:txBody>
      </p:sp>
      <p:pic>
        <p:nvPicPr>
          <p:cNvPr id="382" name="Google Shape;382;g14fc29c2861_0_0"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304"/>
        <p:cNvGrpSpPr/>
        <p:nvPr/>
      </p:nvGrpSpPr>
      <p:grpSpPr>
        <a:xfrm>
          <a:off x="0" y="0"/>
          <a:ext cx="0" cy="0"/>
          <a:chOff x="0" y="0"/>
          <a:chExt cx="0" cy="0"/>
        </a:xfrm>
      </p:grpSpPr>
      <p:sp>
        <p:nvSpPr>
          <p:cNvPr id="305" name="Google Shape;305;g1df75a25fcf_0_159"/>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06" name="Google Shape;306;g1df75a25fcf_0_159"/>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07" name="Google Shape;307;g1df75a25fcf_0_159"/>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08" name="Google Shape;308;g1df75a25fcf_0_159"/>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0" name="Google Shape;310;g1df75a25fcf_0_159"/>
          <p:cNvPicPr preferRelativeResize="0"/>
          <p:nvPr/>
        </p:nvPicPr>
        <p:blipFill>
          <a:blip r:embed="rId3">
            <a:alphaModFix/>
          </a:blip>
          <a:stretch>
            <a:fillRect/>
          </a:stretch>
        </p:blipFill>
        <p:spPr>
          <a:xfrm>
            <a:off x="304800" y="1296425"/>
            <a:ext cx="3276976" cy="2550649"/>
          </a:xfrm>
          <a:prstGeom prst="rect">
            <a:avLst/>
          </a:prstGeom>
          <a:noFill/>
          <a:ln>
            <a:noFill/>
          </a:ln>
        </p:spPr>
      </p:pic>
      <p:sp>
        <p:nvSpPr>
          <p:cNvPr id="311" name="Google Shape;311;g1df75a25fcf_0_159"/>
          <p:cNvSpPr txBox="1"/>
          <p:nvPr/>
        </p:nvSpPr>
        <p:spPr>
          <a:xfrm>
            <a:off x="4165475" y="1296425"/>
            <a:ext cx="4755000" cy="3426036"/>
          </a:xfrm>
          <a:prstGeom prst="rect">
            <a:avLst/>
          </a:prstGeom>
          <a:noFill/>
          <a:ln>
            <a:noFill/>
          </a:ln>
        </p:spPr>
        <p:txBody>
          <a:bodyPr spcFirstLastPara="1" wrap="square" lIns="91425" tIns="91425" rIns="91425" bIns="91425" anchor="t" anchorCtr="0">
            <a:spAutoFit/>
          </a:bodyPr>
          <a:lstStyle/>
          <a:p>
            <a:pPr marL="0" lvl="0" indent="0" algn="l" rtl="0">
              <a:lnSpc>
                <a:spcPct val="114000"/>
              </a:lnSpc>
              <a:spcBef>
                <a:spcPts val="0"/>
              </a:spcBef>
              <a:spcAft>
                <a:spcPts val="1200"/>
              </a:spcAft>
              <a:buNone/>
            </a:pPr>
            <a:r>
              <a:rPr lang="en-US" sz="2200" dirty="0">
                <a:solidFill>
                  <a:schemeClr val="dk1"/>
                </a:solidFill>
                <a:latin typeface="Open Sans"/>
                <a:ea typeface="Open Sans"/>
                <a:cs typeface="Open Sans"/>
                <a:sym typeface="Open Sans"/>
              </a:rPr>
              <a:t>Tuberculosis (TB) is often thought of as a disease of the past. But this airborne contagion is both a driver and an exacerbator or global poverty, and it targets vulnerable populations. TB kills more people each year than HIV/AIDS and malaria combined.</a:t>
            </a:r>
            <a:endParaRPr sz="2200" dirty="0">
              <a:solidFill>
                <a:schemeClr val="dk1"/>
              </a:solidFill>
              <a:latin typeface="Open Sans"/>
              <a:ea typeface="Open Sans"/>
              <a:cs typeface="Open Sans"/>
              <a:sym typeface="Open Sans"/>
            </a:endParaRPr>
          </a:p>
        </p:txBody>
      </p:sp>
      <p:pic>
        <p:nvPicPr>
          <p:cNvPr id="2" name="Google Shape;345;g1d0b27d9582_0_30" descr="Text, application&#10;&#10;Description automatically generated">
            <a:extLst>
              <a:ext uri="{FF2B5EF4-FFF2-40B4-BE49-F238E27FC236}">
                <a16:creationId xmlns:a16="http://schemas.microsoft.com/office/drawing/2014/main" id="{C2747D6D-C482-4719-78E4-711DC78E3947}"/>
              </a:ext>
            </a:extLst>
          </p:cNvPr>
          <p:cNvPicPr preferRelativeResize="0"/>
          <p:nvPr/>
        </p:nvPicPr>
        <p:blipFill rotWithShape="1">
          <a:blip r:embed="rId4">
            <a:alphaModFix/>
          </a:blip>
          <a:srcRect/>
          <a:stretch/>
        </p:blipFill>
        <p:spPr>
          <a:xfrm>
            <a:off x="7600568" y="76200"/>
            <a:ext cx="1510907" cy="11025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316"/>
        <p:cNvGrpSpPr/>
        <p:nvPr/>
      </p:nvGrpSpPr>
      <p:grpSpPr>
        <a:xfrm>
          <a:off x="0" y="0"/>
          <a:ext cx="0" cy="0"/>
          <a:chOff x="0" y="0"/>
          <a:chExt cx="0" cy="0"/>
        </a:xfrm>
      </p:grpSpPr>
      <p:sp>
        <p:nvSpPr>
          <p:cNvPr id="317" name="Google Shape;317;g1df75a25fcf_0_170"/>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18" name="Google Shape;318;g1df75a25fcf_0_170"/>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19" name="Google Shape;319;g1df75a25fcf_0_170"/>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20" name="Google Shape;320;g1df75a25fcf_0_170"/>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2" name="Google Shape;322;g1df75a25fcf_0_170"/>
          <p:cNvPicPr preferRelativeResize="0"/>
          <p:nvPr/>
        </p:nvPicPr>
        <p:blipFill>
          <a:blip r:embed="rId3">
            <a:alphaModFix/>
          </a:blip>
          <a:stretch>
            <a:fillRect/>
          </a:stretch>
        </p:blipFill>
        <p:spPr>
          <a:xfrm>
            <a:off x="304800" y="1368324"/>
            <a:ext cx="3307125" cy="2569650"/>
          </a:xfrm>
          <a:prstGeom prst="rect">
            <a:avLst/>
          </a:prstGeom>
          <a:noFill/>
          <a:ln>
            <a:noFill/>
          </a:ln>
        </p:spPr>
      </p:pic>
      <p:sp>
        <p:nvSpPr>
          <p:cNvPr id="323" name="Google Shape;323;g1df75a25fcf_0_170"/>
          <p:cNvSpPr txBox="1"/>
          <p:nvPr/>
        </p:nvSpPr>
        <p:spPr>
          <a:xfrm>
            <a:off x="3830749" y="995728"/>
            <a:ext cx="4931400" cy="4197914"/>
          </a:xfrm>
          <a:prstGeom prst="rect">
            <a:avLst/>
          </a:prstGeom>
          <a:noFill/>
          <a:ln>
            <a:noFill/>
          </a:ln>
        </p:spPr>
        <p:txBody>
          <a:bodyPr spcFirstLastPara="1" wrap="square" lIns="91425" tIns="91425" rIns="91425" bIns="91425" anchor="t" anchorCtr="0">
            <a:spAutoFit/>
          </a:bodyPr>
          <a:lstStyle/>
          <a:p>
            <a:pPr marL="0" lvl="0" indent="0" algn="l" rtl="0">
              <a:lnSpc>
                <a:spcPct val="114000"/>
              </a:lnSpc>
              <a:spcBef>
                <a:spcPts val="0"/>
              </a:spcBef>
              <a:spcAft>
                <a:spcPts val="1200"/>
              </a:spcAft>
              <a:buNone/>
            </a:pPr>
            <a:r>
              <a:rPr lang="en-US" sz="2200" dirty="0">
                <a:solidFill>
                  <a:schemeClr val="dk1"/>
                </a:solidFill>
                <a:latin typeface="Open Sans"/>
                <a:ea typeface="Open Sans"/>
                <a:cs typeface="Open Sans"/>
                <a:sym typeface="Open Sans"/>
              </a:rPr>
              <a:t>While incredible strides were being made in the fight against TB, when COVID-19 arrived, TB resources around the world were diverted toward fighting the new pandemic. This devastated the TB response. In 2021, the World Health Organization (WHO) reported that both the rates of TB sickness and number of TB deaths increased.</a:t>
            </a:r>
            <a:endParaRPr sz="2200" dirty="0">
              <a:solidFill>
                <a:schemeClr val="dk1"/>
              </a:solidFill>
              <a:latin typeface="Open Sans"/>
              <a:ea typeface="Open Sans"/>
              <a:cs typeface="Open Sans"/>
              <a:sym typeface="Open Sans"/>
            </a:endParaRPr>
          </a:p>
        </p:txBody>
      </p:sp>
      <p:pic>
        <p:nvPicPr>
          <p:cNvPr id="2" name="Google Shape;345;g1d0b27d9582_0_30" descr="Text, application&#10;&#10;Description automatically generated">
            <a:extLst>
              <a:ext uri="{FF2B5EF4-FFF2-40B4-BE49-F238E27FC236}">
                <a16:creationId xmlns:a16="http://schemas.microsoft.com/office/drawing/2014/main" id="{BA5AB56E-DCD2-B668-7920-5E675DF61A80}"/>
              </a:ext>
            </a:extLst>
          </p:cNvPr>
          <p:cNvPicPr preferRelativeResize="0"/>
          <p:nvPr/>
        </p:nvPicPr>
        <p:blipFill rotWithShape="1">
          <a:blip r:embed="rId4">
            <a:alphaModFix/>
          </a:blip>
          <a:srcRect/>
          <a:stretch/>
        </p:blipFill>
        <p:spPr>
          <a:xfrm>
            <a:off x="7600568" y="76200"/>
            <a:ext cx="1510907" cy="110250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328"/>
        <p:cNvGrpSpPr/>
        <p:nvPr/>
      </p:nvGrpSpPr>
      <p:grpSpPr>
        <a:xfrm>
          <a:off x="0" y="0"/>
          <a:ext cx="0" cy="0"/>
          <a:chOff x="0" y="0"/>
          <a:chExt cx="0" cy="0"/>
        </a:xfrm>
      </p:grpSpPr>
      <p:sp>
        <p:nvSpPr>
          <p:cNvPr id="329" name="Google Shape;329;g1df75a25fcf_0_191"/>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30" name="Google Shape;330;g1df75a25fcf_0_191"/>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31" name="Google Shape;331;g1df75a25fcf_0_191"/>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32" name="Google Shape;332;g1df75a25fcf_0_191"/>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4" name="Google Shape;334;g1df75a25fcf_0_191"/>
          <p:cNvPicPr preferRelativeResize="0"/>
          <p:nvPr/>
        </p:nvPicPr>
        <p:blipFill>
          <a:blip r:embed="rId3">
            <a:alphaModFix/>
          </a:blip>
          <a:stretch>
            <a:fillRect/>
          </a:stretch>
        </p:blipFill>
        <p:spPr>
          <a:xfrm>
            <a:off x="152400" y="1124500"/>
            <a:ext cx="3428301" cy="2668450"/>
          </a:xfrm>
          <a:prstGeom prst="rect">
            <a:avLst/>
          </a:prstGeom>
          <a:noFill/>
          <a:ln>
            <a:noFill/>
          </a:ln>
        </p:spPr>
      </p:pic>
      <p:sp>
        <p:nvSpPr>
          <p:cNvPr id="335" name="Google Shape;335;g1df75a25fcf_0_191"/>
          <p:cNvSpPr txBox="1"/>
          <p:nvPr/>
        </p:nvSpPr>
        <p:spPr>
          <a:xfrm>
            <a:off x="4097850" y="1124500"/>
            <a:ext cx="4780200" cy="3811975"/>
          </a:xfrm>
          <a:prstGeom prst="rect">
            <a:avLst/>
          </a:prstGeom>
          <a:noFill/>
          <a:ln>
            <a:noFill/>
          </a:ln>
        </p:spPr>
        <p:txBody>
          <a:bodyPr spcFirstLastPara="1" wrap="square" lIns="91425" tIns="91425" rIns="91425" bIns="91425" anchor="t" anchorCtr="0">
            <a:spAutoFit/>
          </a:bodyPr>
          <a:lstStyle/>
          <a:p>
            <a:pPr marL="0" lvl="0" indent="0" algn="l" rtl="0">
              <a:lnSpc>
                <a:spcPct val="114000"/>
              </a:lnSpc>
              <a:spcBef>
                <a:spcPts val="0"/>
              </a:spcBef>
              <a:spcAft>
                <a:spcPts val="1200"/>
              </a:spcAft>
              <a:buNone/>
            </a:pPr>
            <a:r>
              <a:rPr lang="en-US" sz="2200" dirty="0">
                <a:solidFill>
                  <a:schemeClr val="dk1"/>
                </a:solidFill>
                <a:latin typeface="Open Sans"/>
                <a:ea typeface="Open Sans"/>
                <a:cs typeface="Open Sans"/>
                <a:sym typeface="Open Sans"/>
              </a:rPr>
              <a:t>But, Congress can make a difference. The bipartisan, bicameral End TB Now Act (H.R. 1776/ S. 288) calls for setting bold U.S. goals to reach those most vulnerable to the disease. It will help save lives and provide the frontline support needed to address future pandemics.</a:t>
            </a:r>
            <a:endParaRPr sz="2200" dirty="0"/>
          </a:p>
        </p:txBody>
      </p:sp>
      <p:pic>
        <p:nvPicPr>
          <p:cNvPr id="2" name="Google Shape;345;g1d0b27d9582_0_30" descr="Text, application&#10;&#10;Description automatically generated">
            <a:extLst>
              <a:ext uri="{FF2B5EF4-FFF2-40B4-BE49-F238E27FC236}">
                <a16:creationId xmlns:a16="http://schemas.microsoft.com/office/drawing/2014/main" id="{8FB78481-F6BE-4E70-2884-EC24F5EB59D5}"/>
              </a:ext>
            </a:extLst>
          </p:cNvPr>
          <p:cNvPicPr preferRelativeResize="0"/>
          <p:nvPr/>
        </p:nvPicPr>
        <p:blipFill rotWithShape="1">
          <a:blip r:embed="rId4">
            <a:alphaModFix/>
          </a:blip>
          <a:srcRect/>
          <a:stretch/>
        </p:blipFill>
        <p:spPr>
          <a:xfrm>
            <a:off x="7600568" y="76200"/>
            <a:ext cx="1510907" cy="110250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340"/>
        <p:cNvGrpSpPr/>
        <p:nvPr/>
      </p:nvGrpSpPr>
      <p:grpSpPr>
        <a:xfrm>
          <a:off x="0" y="0"/>
          <a:ext cx="0" cy="0"/>
          <a:chOff x="0" y="0"/>
          <a:chExt cx="0" cy="0"/>
        </a:xfrm>
      </p:grpSpPr>
      <p:sp>
        <p:nvSpPr>
          <p:cNvPr id="341" name="Google Shape;341;g1df75a25fcf_0_203"/>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42" name="Google Shape;342;g1df75a25fcf_0_203"/>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43" name="Google Shape;343;g1df75a25fcf_0_203"/>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44" name="Google Shape;344;g1df75a25fcf_0_203"/>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6" name="Google Shape;346;g1df75a25fcf_0_203"/>
          <p:cNvPicPr preferRelativeResize="0"/>
          <p:nvPr/>
        </p:nvPicPr>
        <p:blipFill>
          <a:blip r:embed="rId3">
            <a:alphaModFix/>
          </a:blip>
          <a:stretch>
            <a:fillRect/>
          </a:stretch>
        </p:blipFill>
        <p:spPr>
          <a:xfrm>
            <a:off x="152400" y="1057481"/>
            <a:ext cx="3384775" cy="2629971"/>
          </a:xfrm>
          <a:prstGeom prst="rect">
            <a:avLst/>
          </a:prstGeom>
          <a:noFill/>
          <a:ln>
            <a:noFill/>
          </a:ln>
        </p:spPr>
      </p:pic>
      <p:sp>
        <p:nvSpPr>
          <p:cNvPr id="347" name="Google Shape;347;g1df75a25fcf_0_203"/>
          <p:cNvSpPr txBox="1"/>
          <p:nvPr/>
        </p:nvSpPr>
        <p:spPr>
          <a:xfrm>
            <a:off x="3734100" y="1799696"/>
            <a:ext cx="5105100" cy="1145540"/>
          </a:xfrm>
          <a:prstGeom prst="rect">
            <a:avLst/>
          </a:prstGeom>
          <a:noFill/>
          <a:ln>
            <a:noFill/>
          </a:ln>
        </p:spPr>
        <p:txBody>
          <a:bodyPr spcFirstLastPara="1" wrap="square" lIns="91425" tIns="91425" rIns="91425" bIns="91425" anchor="t" anchorCtr="0">
            <a:spAutoFit/>
          </a:bodyPr>
          <a:lstStyle/>
          <a:p>
            <a:pPr marL="0" lvl="0" indent="0" algn="l" rtl="0">
              <a:lnSpc>
                <a:spcPct val="114000"/>
              </a:lnSpc>
              <a:spcBef>
                <a:spcPts val="0"/>
              </a:spcBef>
              <a:spcAft>
                <a:spcPts val="1200"/>
              </a:spcAft>
              <a:buNone/>
            </a:pPr>
            <a:r>
              <a:rPr lang="en-US" sz="2300" b="1" dirty="0">
                <a:solidFill>
                  <a:schemeClr val="dk1"/>
                </a:solidFill>
                <a:latin typeface="Open Sans"/>
                <a:ea typeface="Open Sans"/>
                <a:cs typeface="Open Sans"/>
                <a:sym typeface="Open Sans"/>
              </a:rPr>
              <a:t>Will you co-sponsor the End Tuberculosis Now Act today?</a:t>
            </a:r>
            <a:endParaRPr sz="2200" b="1" dirty="0"/>
          </a:p>
        </p:txBody>
      </p:sp>
      <p:pic>
        <p:nvPicPr>
          <p:cNvPr id="2" name="Google Shape;345;g1d0b27d9582_0_30" descr="Text, application&#10;&#10;Description automatically generated">
            <a:extLst>
              <a:ext uri="{FF2B5EF4-FFF2-40B4-BE49-F238E27FC236}">
                <a16:creationId xmlns:a16="http://schemas.microsoft.com/office/drawing/2014/main" id="{1439D69F-AFE6-ACD3-256E-C1130A63AC4F}"/>
              </a:ext>
            </a:extLst>
          </p:cNvPr>
          <p:cNvPicPr preferRelativeResize="0"/>
          <p:nvPr/>
        </p:nvPicPr>
        <p:blipFill rotWithShape="1">
          <a:blip r:embed="rId4">
            <a:alphaModFix/>
          </a:blip>
          <a:srcRect/>
          <a:stretch/>
        </p:blipFill>
        <p:spPr>
          <a:xfrm>
            <a:off x="7600568" y="76200"/>
            <a:ext cx="1510907" cy="110250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304"/>
        <p:cNvGrpSpPr/>
        <p:nvPr/>
      </p:nvGrpSpPr>
      <p:grpSpPr>
        <a:xfrm>
          <a:off x="0" y="0"/>
          <a:ext cx="0" cy="0"/>
          <a:chOff x="0" y="0"/>
          <a:chExt cx="0" cy="0"/>
        </a:xfrm>
      </p:grpSpPr>
      <p:sp>
        <p:nvSpPr>
          <p:cNvPr id="305" name="Google Shape;305;g1df75a25fcf_0_159"/>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06" name="Google Shape;306;g1df75a25fcf_0_159"/>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07" name="Google Shape;307;g1df75a25fcf_0_159"/>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08" name="Google Shape;308;g1df75a25fcf_0_159"/>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0" name="Google Shape;310;g1df75a25fcf_0_159"/>
          <p:cNvPicPr preferRelativeResize="0"/>
          <p:nvPr/>
        </p:nvPicPr>
        <p:blipFill>
          <a:blip r:embed="rId3">
            <a:alphaModFix/>
          </a:blip>
          <a:stretch>
            <a:fillRect/>
          </a:stretch>
        </p:blipFill>
        <p:spPr>
          <a:xfrm>
            <a:off x="304800" y="1296425"/>
            <a:ext cx="3276976" cy="2550649"/>
          </a:xfrm>
          <a:prstGeom prst="rect">
            <a:avLst/>
          </a:prstGeom>
          <a:noFill/>
          <a:ln>
            <a:noFill/>
          </a:ln>
        </p:spPr>
      </p:pic>
      <p:sp>
        <p:nvSpPr>
          <p:cNvPr id="311" name="Google Shape;311;g1df75a25fcf_0_159"/>
          <p:cNvSpPr txBox="1"/>
          <p:nvPr/>
        </p:nvSpPr>
        <p:spPr>
          <a:xfrm>
            <a:off x="4084200" y="1935160"/>
            <a:ext cx="4755000" cy="724463"/>
          </a:xfrm>
          <a:prstGeom prst="rect">
            <a:avLst/>
          </a:prstGeom>
          <a:noFill/>
          <a:ln>
            <a:noFill/>
          </a:ln>
        </p:spPr>
        <p:txBody>
          <a:bodyPr spcFirstLastPara="1" wrap="square" lIns="91425" tIns="91425" rIns="91425" bIns="91425" anchor="t" anchorCtr="0">
            <a:spAutoFit/>
          </a:bodyPr>
          <a:lstStyle/>
          <a:p>
            <a:pPr marL="0" lvl="0" indent="0" algn="l" rtl="0">
              <a:lnSpc>
                <a:spcPct val="114000"/>
              </a:lnSpc>
              <a:spcBef>
                <a:spcPts val="0"/>
              </a:spcBef>
              <a:spcAft>
                <a:spcPts val="1200"/>
              </a:spcAft>
              <a:buNone/>
            </a:pPr>
            <a:r>
              <a:rPr lang="en-US" sz="2200" i="1" dirty="0">
                <a:solidFill>
                  <a:schemeClr val="dk1"/>
                </a:solidFill>
                <a:latin typeface="Open Sans"/>
                <a:ea typeface="Open Sans"/>
                <a:cs typeface="Open Sans"/>
                <a:sym typeface="Open Sans"/>
              </a:rPr>
              <a:t>Why is this topic important to you? </a:t>
            </a:r>
            <a:endParaRPr sz="2200" i="1" dirty="0">
              <a:solidFill>
                <a:schemeClr val="dk1"/>
              </a:solidFill>
              <a:latin typeface="Open Sans"/>
              <a:ea typeface="Open Sans"/>
              <a:cs typeface="Open Sans"/>
              <a:sym typeface="Open Sans"/>
            </a:endParaRPr>
          </a:p>
        </p:txBody>
      </p:sp>
      <p:pic>
        <p:nvPicPr>
          <p:cNvPr id="2" name="Google Shape;345;g1d0b27d9582_0_30" descr="Text, application&#10;&#10;Description automatically generated">
            <a:extLst>
              <a:ext uri="{FF2B5EF4-FFF2-40B4-BE49-F238E27FC236}">
                <a16:creationId xmlns:a16="http://schemas.microsoft.com/office/drawing/2014/main" id="{C2747D6D-C482-4719-78E4-711DC78E3947}"/>
              </a:ext>
            </a:extLst>
          </p:cNvPr>
          <p:cNvPicPr preferRelativeResize="0"/>
          <p:nvPr/>
        </p:nvPicPr>
        <p:blipFill rotWithShape="1">
          <a:blip r:embed="rId4">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2827396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316"/>
        <p:cNvGrpSpPr/>
        <p:nvPr/>
      </p:nvGrpSpPr>
      <p:grpSpPr>
        <a:xfrm>
          <a:off x="0" y="0"/>
          <a:ext cx="0" cy="0"/>
          <a:chOff x="0" y="0"/>
          <a:chExt cx="0" cy="0"/>
        </a:xfrm>
      </p:grpSpPr>
      <p:sp>
        <p:nvSpPr>
          <p:cNvPr id="317" name="Google Shape;317;g1df75a25fcf_0_170"/>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18" name="Google Shape;318;g1df75a25fcf_0_170"/>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19" name="Google Shape;319;g1df75a25fcf_0_170"/>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20" name="Google Shape;320;g1df75a25fcf_0_170"/>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2" name="Google Shape;322;g1df75a25fcf_0_170"/>
          <p:cNvPicPr preferRelativeResize="0"/>
          <p:nvPr/>
        </p:nvPicPr>
        <p:blipFill>
          <a:blip r:embed="rId3">
            <a:alphaModFix/>
          </a:blip>
          <a:stretch>
            <a:fillRect/>
          </a:stretch>
        </p:blipFill>
        <p:spPr>
          <a:xfrm>
            <a:off x="304800" y="1368324"/>
            <a:ext cx="3307125" cy="2569650"/>
          </a:xfrm>
          <a:prstGeom prst="rect">
            <a:avLst/>
          </a:prstGeom>
          <a:noFill/>
          <a:ln>
            <a:noFill/>
          </a:ln>
        </p:spPr>
      </p:pic>
      <p:sp>
        <p:nvSpPr>
          <p:cNvPr id="323" name="Google Shape;323;g1df75a25fcf_0_170"/>
          <p:cNvSpPr txBox="1"/>
          <p:nvPr/>
        </p:nvSpPr>
        <p:spPr>
          <a:xfrm>
            <a:off x="3764325" y="2168095"/>
            <a:ext cx="4931400" cy="970107"/>
          </a:xfrm>
          <a:prstGeom prst="rect">
            <a:avLst/>
          </a:prstGeom>
          <a:noFill/>
          <a:ln>
            <a:noFill/>
          </a:ln>
        </p:spPr>
        <p:txBody>
          <a:bodyPr spcFirstLastPara="1" wrap="square" lIns="91425" tIns="91425" rIns="91425" bIns="91425" anchor="t" anchorCtr="0">
            <a:spAutoFit/>
          </a:bodyPr>
          <a:lstStyle/>
          <a:p>
            <a:pPr marL="0" lvl="0" indent="0" algn="l" rtl="0">
              <a:lnSpc>
                <a:spcPct val="114000"/>
              </a:lnSpc>
              <a:spcBef>
                <a:spcPts val="0"/>
              </a:spcBef>
              <a:spcAft>
                <a:spcPts val="1200"/>
              </a:spcAft>
              <a:buNone/>
            </a:pPr>
            <a:r>
              <a:rPr lang="en-US" sz="1800" i="1" dirty="0">
                <a:effectLst/>
                <a:latin typeface="Arial" panose="020B0604020202020204" pitchFamily="34" charset="0"/>
                <a:ea typeface="Arial" panose="020B0604020202020204" pitchFamily="34" charset="0"/>
              </a:rPr>
              <a:t>How have you seen the devastation of TB in your country or service? </a:t>
            </a:r>
            <a:endParaRPr sz="2200" dirty="0">
              <a:solidFill>
                <a:schemeClr val="dk1"/>
              </a:solidFill>
              <a:latin typeface="Open Sans"/>
              <a:ea typeface="Open Sans"/>
              <a:cs typeface="Open Sans"/>
              <a:sym typeface="Open Sans"/>
            </a:endParaRPr>
          </a:p>
        </p:txBody>
      </p:sp>
      <p:pic>
        <p:nvPicPr>
          <p:cNvPr id="2" name="Google Shape;345;g1d0b27d9582_0_30" descr="Text, application&#10;&#10;Description automatically generated">
            <a:extLst>
              <a:ext uri="{FF2B5EF4-FFF2-40B4-BE49-F238E27FC236}">
                <a16:creationId xmlns:a16="http://schemas.microsoft.com/office/drawing/2014/main" id="{BA5AB56E-DCD2-B668-7920-5E675DF61A80}"/>
              </a:ext>
            </a:extLst>
          </p:cNvPr>
          <p:cNvPicPr preferRelativeResize="0"/>
          <p:nvPr/>
        </p:nvPicPr>
        <p:blipFill rotWithShape="1">
          <a:blip r:embed="rId4">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1363176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14388b835e1_0_23"/>
          <p:cNvSpPr txBox="1">
            <a:spLocks noGrp="1"/>
          </p:cNvSpPr>
          <p:nvPr>
            <p:ph type="subTitle" idx="1"/>
          </p:nvPr>
        </p:nvSpPr>
        <p:spPr>
          <a:xfrm>
            <a:off x="1138125" y="58988"/>
            <a:ext cx="6400800" cy="13143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SzPts val="3200"/>
              <a:buNone/>
            </a:pPr>
            <a:r>
              <a:rPr lang="en-US" b="1" dirty="0">
                <a:solidFill>
                  <a:schemeClr val="dk1"/>
                </a:solidFill>
                <a:latin typeface="Open Sans"/>
                <a:ea typeface="Open Sans"/>
                <a:cs typeface="Open Sans"/>
                <a:sym typeface="Open Sans"/>
              </a:rPr>
              <a:t>Tonight’s Webinar</a:t>
            </a:r>
            <a:endParaRPr b="1" dirty="0">
              <a:solidFill>
                <a:schemeClr val="dk1"/>
              </a:solidFill>
              <a:latin typeface="Open Sans"/>
              <a:ea typeface="Open Sans"/>
              <a:cs typeface="Open Sans"/>
              <a:sym typeface="Open Sans"/>
            </a:endParaRPr>
          </a:p>
        </p:txBody>
      </p:sp>
      <p:sp>
        <p:nvSpPr>
          <p:cNvPr id="265" name="Google Shape;265;g14388b835e1_0_2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
        <p:nvSpPr>
          <p:cNvPr id="266" name="Google Shape;266;g14388b835e1_0_23"/>
          <p:cNvSpPr txBox="1"/>
          <p:nvPr/>
        </p:nvSpPr>
        <p:spPr>
          <a:xfrm>
            <a:off x="130921" y="1108811"/>
            <a:ext cx="8225100" cy="3570600"/>
          </a:xfrm>
          <a:prstGeom prst="rect">
            <a:avLst/>
          </a:prstGeom>
          <a:noFill/>
          <a:ln>
            <a:noFill/>
          </a:ln>
        </p:spPr>
        <p:txBody>
          <a:bodyPr spcFirstLastPara="1" wrap="square" lIns="91425" tIns="45700" rIns="91425" bIns="45700" anchor="t" anchorCtr="0">
            <a:normAutofit fontScale="25000" lnSpcReduction="20000"/>
          </a:bodyPr>
          <a:lstStyle/>
          <a:p>
            <a:pPr marL="482600" marR="0" lvl="0" indent="-411480" algn="l" rtl="0">
              <a:lnSpc>
                <a:spcPct val="100000"/>
              </a:lnSpc>
              <a:spcBef>
                <a:spcPts val="640"/>
              </a:spcBef>
              <a:spcAft>
                <a:spcPts val="0"/>
              </a:spcAft>
              <a:buClr>
                <a:schemeClr val="dk1"/>
              </a:buClr>
              <a:buSzPct val="100000"/>
              <a:buFont typeface="Arial"/>
              <a:buChar char="•"/>
            </a:pPr>
            <a:r>
              <a:rPr lang="en-US" sz="9907" b="1" i="0" u="none" strike="noStrike" cap="none" dirty="0">
                <a:solidFill>
                  <a:schemeClr val="dk1"/>
                </a:solidFill>
                <a:latin typeface="Open Sans"/>
                <a:ea typeface="Open Sans"/>
                <a:cs typeface="Open Sans"/>
                <a:sym typeface="Open Sans"/>
              </a:rPr>
              <a:t>Welcome and Introductions</a:t>
            </a:r>
            <a:endParaRPr lang="en-US" sz="9907" b="1" i="0" u="none" strike="noStrike" cap="none" dirty="0">
              <a:solidFill>
                <a:schemeClr val="dk1"/>
              </a:solidFill>
              <a:latin typeface="Open Sans"/>
              <a:ea typeface="Open Sans"/>
              <a:cs typeface="Open Sans"/>
            </a:endParaRPr>
          </a:p>
          <a:p>
            <a:pPr marL="0" marR="0" lvl="0" indent="0" algn="l" rtl="0">
              <a:lnSpc>
                <a:spcPct val="100000"/>
              </a:lnSpc>
              <a:spcBef>
                <a:spcPts val="640"/>
              </a:spcBef>
              <a:spcAft>
                <a:spcPts val="0"/>
              </a:spcAft>
              <a:buClr>
                <a:srgbClr val="000000"/>
              </a:buClr>
              <a:buSzPct val="100000"/>
              <a:buFont typeface="Arial"/>
              <a:buNone/>
            </a:pPr>
            <a:endParaRPr sz="9907" b="1" i="0" u="none" strike="noStrike" cap="none" dirty="0">
              <a:solidFill>
                <a:schemeClr val="dk1"/>
              </a:solidFill>
              <a:latin typeface="Open Sans"/>
              <a:ea typeface="Open Sans"/>
              <a:cs typeface="Open Sans"/>
              <a:sym typeface="Open Sans"/>
            </a:endParaRPr>
          </a:p>
          <a:p>
            <a:pPr marL="482600" indent="-411480">
              <a:spcBef>
                <a:spcPts val="640"/>
              </a:spcBef>
              <a:buClr>
                <a:schemeClr val="dk1"/>
              </a:buClr>
              <a:buSzPct val="100000"/>
              <a:buFont typeface="Arial"/>
              <a:buChar char="•"/>
            </a:pPr>
            <a:r>
              <a:rPr lang="en-US" sz="9900" b="1" i="1" dirty="0">
                <a:solidFill>
                  <a:schemeClr val="dk1"/>
                </a:solidFill>
                <a:latin typeface="Open Sans"/>
                <a:ea typeface="Open Sans"/>
                <a:cs typeface="Open Sans"/>
                <a:sym typeface="Open Sans"/>
              </a:rPr>
              <a:t>Discussion: Our Connections with TB</a:t>
            </a:r>
            <a:br>
              <a:rPr lang="en-US" sz="9900" b="1" dirty="0">
                <a:latin typeface="Open Sans"/>
                <a:ea typeface="Open Sans"/>
                <a:cs typeface="Open Sans"/>
              </a:rPr>
            </a:br>
            <a:endParaRPr lang="en-US" sz="9907" b="1" dirty="0">
              <a:solidFill>
                <a:schemeClr val="dk1"/>
              </a:solidFill>
              <a:latin typeface="Open Sans"/>
              <a:ea typeface="Open Sans"/>
              <a:cs typeface="Open Sans"/>
            </a:endParaRPr>
          </a:p>
          <a:p>
            <a:pPr marL="482600" indent="-411480">
              <a:spcBef>
                <a:spcPts val="640"/>
              </a:spcBef>
              <a:buClr>
                <a:schemeClr val="dk1"/>
              </a:buClr>
              <a:buSzPct val="100000"/>
              <a:buFont typeface="Arial"/>
              <a:buChar char="•"/>
            </a:pPr>
            <a:r>
              <a:rPr lang="en-US" sz="9900" b="1">
                <a:solidFill>
                  <a:schemeClr val="dk1"/>
                </a:solidFill>
                <a:latin typeface="Open Sans"/>
                <a:ea typeface="Open Sans"/>
                <a:cs typeface="Open Sans"/>
                <a:sym typeface="Open Sans"/>
              </a:rPr>
              <a:t>United </a:t>
            </a:r>
            <a:r>
              <a:rPr lang="en-US" sz="9900" b="1" dirty="0">
                <a:solidFill>
                  <a:schemeClr val="dk1"/>
                </a:solidFill>
                <a:latin typeface="Open Sans"/>
                <a:ea typeface="Open Sans"/>
                <a:cs typeface="Open Sans"/>
                <a:sym typeface="Open Sans"/>
              </a:rPr>
              <a:t>Nations High-Level Meeting on TB</a:t>
            </a:r>
            <a:endParaRPr lang="en-US" sz="9907" b="1" dirty="0">
              <a:solidFill>
                <a:schemeClr val="dk1"/>
              </a:solidFill>
              <a:latin typeface="Open Sans"/>
              <a:ea typeface="Open Sans"/>
              <a:cs typeface="Open Sans"/>
              <a:sym typeface="Open Sans"/>
            </a:endParaRPr>
          </a:p>
          <a:p>
            <a:pPr marL="482600" indent="-411480">
              <a:spcBef>
                <a:spcPts val="640"/>
              </a:spcBef>
              <a:buClr>
                <a:schemeClr val="dk1"/>
              </a:buClr>
              <a:buSzPct val="100000"/>
              <a:buFont typeface="Arial"/>
              <a:buChar char="•"/>
            </a:pPr>
            <a:endParaRPr lang="en-US" sz="9900" b="1" dirty="0">
              <a:solidFill>
                <a:schemeClr val="dk1"/>
              </a:solidFill>
              <a:latin typeface="Open Sans"/>
              <a:ea typeface="Open Sans"/>
              <a:cs typeface="Open Sans"/>
            </a:endParaRPr>
          </a:p>
          <a:p>
            <a:pPr marL="482600" indent="-411480">
              <a:spcBef>
                <a:spcPts val="640"/>
              </a:spcBef>
              <a:buClr>
                <a:schemeClr val="dk1"/>
              </a:buClr>
              <a:buSzPct val="100000"/>
              <a:buFont typeface="Arial"/>
              <a:buChar char="•"/>
            </a:pPr>
            <a:r>
              <a:rPr lang="en-US" sz="9900" b="1" dirty="0">
                <a:latin typeface="Open Sans"/>
                <a:ea typeface="Open Sans"/>
                <a:cs typeface="Open Sans"/>
              </a:rPr>
              <a:t>Advocacy Action</a:t>
            </a:r>
            <a:br>
              <a:rPr lang="en-US" sz="9900" b="1" i="0" u="none" strike="noStrike" cap="none" dirty="0">
                <a:latin typeface="Open Sans"/>
                <a:ea typeface="Open Sans"/>
                <a:cs typeface="Open Sans"/>
              </a:rPr>
            </a:br>
            <a:endParaRPr lang="en-US" sz="9900" b="1" i="0" u="none" strike="noStrike" cap="none" dirty="0">
              <a:solidFill>
                <a:schemeClr val="dk1"/>
              </a:solidFill>
              <a:latin typeface="Open Sans"/>
              <a:ea typeface="Open Sans"/>
              <a:cs typeface="Open Sans"/>
            </a:endParaRPr>
          </a:p>
          <a:p>
            <a:pPr marL="482600" marR="0" lvl="0" indent="-411480" algn="l" rtl="0">
              <a:lnSpc>
                <a:spcPct val="100000"/>
              </a:lnSpc>
              <a:spcBef>
                <a:spcPts val="640"/>
              </a:spcBef>
              <a:spcAft>
                <a:spcPts val="0"/>
              </a:spcAft>
              <a:buClr>
                <a:schemeClr val="dk1"/>
              </a:buClr>
              <a:buSzPct val="100000"/>
              <a:buFont typeface="Arial"/>
              <a:buChar char="•"/>
            </a:pPr>
            <a:r>
              <a:rPr lang="en-US" sz="9907" b="1" i="0" u="none" strike="noStrike" cap="none" dirty="0">
                <a:solidFill>
                  <a:schemeClr val="dk1"/>
                </a:solidFill>
                <a:latin typeface="Open Sans"/>
                <a:ea typeface="Open Sans"/>
                <a:cs typeface="Open Sans"/>
                <a:sym typeface="Open Sans"/>
              </a:rPr>
              <a:t>Closing</a:t>
            </a:r>
            <a:br>
              <a:rPr lang="en-US" sz="9907" b="0" i="0" u="none" strike="noStrike" cap="none" dirty="0">
                <a:solidFill>
                  <a:schemeClr val="dk1"/>
                </a:solidFill>
                <a:latin typeface="Open Sans"/>
                <a:ea typeface="Open Sans"/>
                <a:cs typeface="Open Sans"/>
                <a:sym typeface="Open Sans"/>
              </a:rPr>
            </a:br>
            <a:endParaRPr lang="en-US" sz="9907" b="0" i="0" u="none" strike="noStrike" cap="none" dirty="0">
              <a:solidFill>
                <a:schemeClr val="dk1"/>
              </a:solidFill>
              <a:latin typeface="Open Sans"/>
              <a:ea typeface="Open Sans"/>
              <a:cs typeface="Open Sans"/>
            </a:endParaRPr>
          </a:p>
          <a:p>
            <a:pPr marL="457200" marR="0" lvl="0" indent="0" algn="l" rtl="0">
              <a:lnSpc>
                <a:spcPct val="50000"/>
              </a:lnSpc>
              <a:spcBef>
                <a:spcPts val="640"/>
              </a:spcBef>
              <a:spcAft>
                <a:spcPts val="0"/>
              </a:spcAft>
              <a:buClr>
                <a:srgbClr val="000000"/>
              </a:buClr>
              <a:buSzPct val="100000"/>
              <a:buFont typeface="Arial"/>
              <a:buNone/>
            </a:pPr>
            <a:endParaRPr sz="9907" b="0" i="0" u="none" strike="noStrike" cap="none" dirty="0">
              <a:solidFill>
                <a:schemeClr val="dk1"/>
              </a:solidFill>
              <a:latin typeface="Open Sans"/>
              <a:ea typeface="Open Sans"/>
              <a:cs typeface="Open Sans"/>
              <a:sym typeface="Open Sans"/>
            </a:endParaRPr>
          </a:p>
          <a:p>
            <a:pPr marL="457200" marR="0" lvl="0" indent="0" algn="l" rtl="0">
              <a:lnSpc>
                <a:spcPct val="120000"/>
              </a:lnSpc>
              <a:spcBef>
                <a:spcPts val="640"/>
              </a:spcBef>
              <a:spcAft>
                <a:spcPts val="0"/>
              </a:spcAft>
              <a:buClr>
                <a:srgbClr val="000000"/>
              </a:buClr>
              <a:buSzPct val="100000"/>
              <a:buFont typeface="Arial"/>
              <a:buNone/>
            </a:pPr>
            <a:endParaRPr sz="9907" b="0" i="0" u="none" strike="noStrike" cap="none" dirty="0">
              <a:solidFill>
                <a:srgbClr val="000000"/>
              </a:solidFill>
              <a:latin typeface="Arial"/>
              <a:ea typeface="Arial"/>
              <a:cs typeface="Arial"/>
              <a:sym typeface="Arial"/>
            </a:endParaRPr>
          </a:p>
          <a:p>
            <a:pPr marL="539750" marR="0" lvl="0" indent="-311150" algn="ctr" rtl="0">
              <a:lnSpc>
                <a:spcPct val="100000"/>
              </a:lnSpc>
              <a:spcBef>
                <a:spcPts val="640"/>
              </a:spcBef>
              <a:spcAft>
                <a:spcPts val="0"/>
              </a:spcAft>
              <a:buClr>
                <a:srgbClr val="888888"/>
              </a:buClr>
              <a:buSzPct val="129030"/>
              <a:buFont typeface="Arial"/>
              <a:buNone/>
            </a:pPr>
            <a:endParaRPr sz="32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200" b="0" i="0" u="none" strike="noStrike" cap="none" dirty="0">
              <a:solidFill>
                <a:schemeClr val="dk1"/>
              </a:solidFill>
              <a:latin typeface="Open Sans"/>
              <a:ea typeface="Open Sans"/>
              <a:cs typeface="Open Sans"/>
              <a:sym typeface="Open Sans"/>
            </a:endParaRPr>
          </a:p>
          <a:p>
            <a:pPr marL="539750" marR="0" lvl="0" indent="-311150" algn="l" rtl="0">
              <a:lnSpc>
                <a:spcPct val="100000"/>
              </a:lnSpc>
              <a:spcBef>
                <a:spcPts val="640"/>
              </a:spcBef>
              <a:spcAft>
                <a:spcPts val="0"/>
              </a:spcAft>
              <a:buClr>
                <a:srgbClr val="888888"/>
              </a:buClr>
              <a:buSzPct val="129030"/>
              <a:buFont typeface="Arial"/>
              <a:buNone/>
            </a:pPr>
            <a:endParaRPr sz="32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200" b="0" i="0" u="none" strike="noStrike" cap="none" dirty="0">
              <a:solidFill>
                <a:schemeClr val="dk1"/>
              </a:solidFill>
              <a:latin typeface="Calibri"/>
              <a:ea typeface="Calibri"/>
              <a:cs typeface="Calibri"/>
              <a:sym typeface="Calibri"/>
            </a:endParaRPr>
          </a:p>
        </p:txBody>
      </p:sp>
      <p:pic>
        <p:nvPicPr>
          <p:cNvPr id="267" name="Google Shape;267;g14388b835e1_0_23"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Shape 328"/>
        <p:cNvGrpSpPr/>
        <p:nvPr/>
      </p:nvGrpSpPr>
      <p:grpSpPr>
        <a:xfrm>
          <a:off x="0" y="0"/>
          <a:ext cx="0" cy="0"/>
          <a:chOff x="0" y="0"/>
          <a:chExt cx="0" cy="0"/>
        </a:xfrm>
      </p:grpSpPr>
      <p:sp>
        <p:nvSpPr>
          <p:cNvPr id="329" name="Google Shape;329;g1df75a25fcf_0_191"/>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30" name="Google Shape;330;g1df75a25fcf_0_191"/>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31" name="Google Shape;331;g1df75a25fcf_0_191"/>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32" name="Google Shape;332;g1df75a25fcf_0_191"/>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4" name="Google Shape;334;g1df75a25fcf_0_191"/>
          <p:cNvPicPr preferRelativeResize="0"/>
          <p:nvPr/>
        </p:nvPicPr>
        <p:blipFill>
          <a:blip r:embed="rId3">
            <a:alphaModFix/>
          </a:blip>
          <a:stretch>
            <a:fillRect/>
          </a:stretch>
        </p:blipFill>
        <p:spPr>
          <a:xfrm>
            <a:off x="152400" y="1124500"/>
            <a:ext cx="3428301" cy="2668450"/>
          </a:xfrm>
          <a:prstGeom prst="rect">
            <a:avLst/>
          </a:prstGeom>
          <a:noFill/>
          <a:ln>
            <a:noFill/>
          </a:ln>
        </p:spPr>
      </p:pic>
      <p:sp>
        <p:nvSpPr>
          <p:cNvPr id="335" name="Google Shape;335;g1df75a25fcf_0_191"/>
          <p:cNvSpPr txBox="1"/>
          <p:nvPr/>
        </p:nvSpPr>
        <p:spPr>
          <a:xfrm>
            <a:off x="3909591" y="1674241"/>
            <a:ext cx="4780200" cy="1285899"/>
          </a:xfrm>
          <a:prstGeom prst="rect">
            <a:avLst/>
          </a:prstGeom>
          <a:noFill/>
          <a:ln>
            <a:noFill/>
          </a:ln>
        </p:spPr>
        <p:txBody>
          <a:bodyPr spcFirstLastPara="1" wrap="square" lIns="91425" tIns="91425" rIns="91425" bIns="91425" anchor="t" anchorCtr="0">
            <a:spAutoFit/>
          </a:bodyPr>
          <a:lstStyle/>
          <a:p>
            <a:pPr marL="0" lvl="0" indent="0" algn="l" rtl="0">
              <a:lnSpc>
                <a:spcPct val="114000"/>
              </a:lnSpc>
              <a:spcBef>
                <a:spcPts val="0"/>
              </a:spcBef>
              <a:spcAft>
                <a:spcPts val="1200"/>
              </a:spcAft>
              <a:buNone/>
            </a:pPr>
            <a:r>
              <a:rPr lang="en-US" sz="1800" i="1" dirty="0">
                <a:effectLst/>
                <a:latin typeface="Arial" panose="020B0604020202020204" pitchFamily="34" charset="0"/>
                <a:ea typeface="Arial" panose="020B0604020202020204" pitchFamily="34" charset="0"/>
              </a:rPr>
              <a:t>How could the End TB Now Act work to end TB and strengthen healthcare systems in your country of service?</a:t>
            </a:r>
            <a:endParaRPr sz="2200" dirty="0"/>
          </a:p>
        </p:txBody>
      </p:sp>
      <p:pic>
        <p:nvPicPr>
          <p:cNvPr id="2" name="Google Shape;345;g1d0b27d9582_0_30" descr="Text, application&#10;&#10;Description automatically generated">
            <a:extLst>
              <a:ext uri="{FF2B5EF4-FFF2-40B4-BE49-F238E27FC236}">
                <a16:creationId xmlns:a16="http://schemas.microsoft.com/office/drawing/2014/main" id="{8FB78481-F6BE-4E70-2884-EC24F5EB59D5}"/>
              </a:ext>
            </a:extLst>
          </p:cNvPr>
          <p:cNvPicPr preferRelativeResize="0"/>
          <p:nvPr/>
        </p:nvPicPr>
        <p:blipFill rotWithShape="1">
          <a:blip r:embed="rId4">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606702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Shape 340"/>
        <p:cNvGrpSpPr/>
        <p:nvPr/>
      </p:nvGrpSpPr>
      <p:grpSpPr>
        <a:xfrm>
          <a:off x="0" y="0"/>
          <a:ext cx="0" cy="0"/>
          <a:chOff x="0" y="0"/>
          <a:chExt cx="0" cy="0"/>
        </a:xfrm>
      </p:grpSpPr>
      <p:sp>
        <p:nvSpPr>
          <p:cNvPr id="341" name="Google Shape;341;g1df75a25fcf_0_203"/>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42" name="Google Shape;342;g1df75a25fcf_0_203"/>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43" name="Google Shape;343;g1df75a25fcf_0_203"/>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44" name="Google Shape;344;g1df75a25fcf_0_203"/>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6" name="Google Shape;346;g1df75a25fcf_0_203"/>
          <p:cNvPicPr preferRelativeResize="0"/>
          <p:nvPr/>
        </p:nvPicPr>
        <p:blipFill>
          <a:blip r:embed="rId3">
            <a:alphaModFix/>
          </a:blip>
          <a:stretch>
            <a:fillRect/>
          </a:stretch>
        </p:blipFill>
        <p:spPr>
          <a:xfrm>
            <a:off x="152400" y="1057481"/>
            <a:ext cx="3384775" cy="2629971"/>
          </a:xfrm>
          <a:prstGeom prst="rect">
            <a:avLst/>
          </a:prstGeom>
          <a:noFill/>
          <a:ln>
            <a:noFill/>
          </a:ln>
        </p:spPr>
      </p:pic>
      <p:sp>
        <p:nvSpPr>
          <p:cNvPr id="347" name="Google Shape;347;g1df75a25fcf_0_203"/>
          <p:cNvSpPr txBox="1"/>
          <p:nvPr/>
        </p:nvSpPr>
        <p:spPr>
          <a:xfrm>
            <a:off x="3734100" y="1799696"/>
            <a:ext cx="5105100" cy="1145540"/>
          </a:xfrm>
          <a:prstGeom prst="rect">
            <a:avLst/>
          </a:prstGeom>
          <a:noFill/>
          <a:ln>
            <a:noFill/>
          </a:ln>
        </p:spPr>
        <p:txBody>
          <a:bodyPr spcFirstLastPara="1" wrap="square" lIns="91425" tIns="91425" rIns="91425" bIns="91425" anchor="t" anchorCtr="0">
            <a:spAutoFit/>
          </a:bodyPr>
          <a:lstStyle/>
          <a:p>
            <a:pPr marL="0" lvl="0" indent="0" algn="l" rtl="0">
              <a:lnSpc>
                <a:spcPct val="114000"/>
              </a:lnSpc>
              <a:spcBef>
                <a:spcPts val="0"/>
              </a:spcBef>
              <a:spcAft>
                <a:spcPts val="1200"/>
              </a:spcAft>
              <a:buNone/>
            </a:pPr>
            <a:r>
              <a:rPr lang="en-US" sz="2300" b="1" dirty="0">
                <a:solidFill>
                  <a:schemeClr val="dk1"/>
                </a:solidFill>
                <a:latin typeface="Open Sans"/>
                <a:ea typeface="Open Sans"/>
                <a:cs typeface="Open Sans"/>
                <a:sym typeface="Open Sans"/>
              </a:rPr>
              <a:t>Will you co-sponsor the End Tuberculosis Now Act today?</a:t>
            </a:r>
            <a:endParaRPr sz="2200" b="1" dirty="0"/>
          </a:p>
        </p:txBody>
      </p:sp>
      <p:pic>
        <p:nvPicPr>
          <p:cNvPr id="2" name="Google Shape;345;g1d0b27d9582_0_30" descr="Text, application&#10;&#10;Description automatically generated">
            <a:extLst>
              <a:ext uri="{FF2B5EF4-FFF2-40B4-BE49-F238E27FC236}">
                <a16:creationId xmlns:a16="http://schemas.microsoft.com/office/drawing/2014/main" id="{1439D69F-AFE6-ACD3-256E-C1130A63AC4F}"/>
              </a:ext>
            </a:extLst>
          </p:cNvPr>
          <p:cNvPicPr preferRelativeResize="0"/>
          <p:nvPr/>
        </p:nvPicPr>
        <p:blipFill rotWithShape="1">
          <a:blip r:embed="rId4">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1785011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502AA-753E-767A-1EC1-7B4ECEE25665}"/>
              </a:ext>
            </a:extLst>
          </p:cNvPr>
          <p:cNvSpPr>
            <a:spLocks noGrp="1"/>
          </p:cNvSpPr>
          <p:nvPr>
            <p:ph type="title"/>
          </p:nvPr>
        </p:nvSpPr>
        <p:spPr>
          <a:xfrm>
            <a:off x="231112" y="386849"/>
            <a:ext cx="7777424" cy="857250"/>
          </a:xfrm>
        </p:spPr>
        <p:txBody>
          <a:bodyPr>
            <a:normAutofit fontScale="90000"/>
          </a:bodyPr>
          <a:lstStyle/>
          <a:p>
            <a:r>
              <a:rPr lang="en-US" dirty="0">
                <a:latin typeface="Open Sans" panose="020B0606030504020204" pitchFamily="34" charset="0"/>
                <a:ea typeface="Open Sans" panose="020B0606030504020204" pitchFamily="34" charset="0"/>
                <a:cs typeface="Open Sans" panose="020B0606030504020204" pitchFamily="34" charset="0"/>
              </a:rPr>
              <a:t>Tips for Delivering Your </a:t>
            </a:r>
            <a:br>
              <a:rPr lang="en-US" dirty="0">
                <a:latin typeface="Open Sans" panose="020B0606030504020204" pitchFamily="34" charset="0"/>
                <a:ea typeface="Open Sans" panose="020B0606030504020204" pitchFamily="34" charset="0"/>
                <a:cs typeface="Open Sans" panose="020B0606030504020204" pitchFamily="34" charset="0"/>
              </a:rPr>
            </a:br>
            <a:r>
              <a:rPr lang="en-US" dirty="0">
                <a:latin typeface="Open Sans" panose="020B0606030504020204" pitchFamily="34" charset="0"/>
                <a:ea typeface="Open Sans" panose="020B0606030504020204" pitchFamily="34" charset="0"/>
                <a:cs typeface="Open Sans" panose="020B0606030504020204" pitchFamily="34" charset="0"/>
              </a:rPr>
              <a:t>EPIC Laser Talk:</a:t>
            </a:r>
          </a:p>
        </p:txBody>
      </p:sp>
      <p:sp>
        <p:nvSpPr>
          <p:cNvPr id="3" name="Text Placeholder 2">
            <a:extLst>
              <a:ext uri="{FF2B5EF4-FFF2-40B4-BE49-F238E27FC236}">
                <a16:creationId xmlns:a16="http://schemas.microsoft.com/office/drawing/2014/main" id="{7F8CB807-3426-FB56-EF85-59107941E1E7}"/>
              </a:ext>
            </a:extLst>
          </p:cNvPr>
          <p:cNvSpPr>
            <a:spLocks noGrp="1"/>
          </p:cNvSpPr>
          <p:nvPr>
            <p:ph type="body" idx="1"/>
          </p:nvPr>
        </p:nvSpPr>
        <p:spPr>
          <a:xfrm>
            <a:off x="457200" y="1597687"/>
            <a:ext cx="8229600" cy="2996935"/>
          </a:xfrm>
        </p:spPr>
        <p:txBody>
          <a:bodyPr>
            <a:normAutofit fontScale="92500" lnSpcReduction="10000"/>
          </a:bodyPr>
          <a:lstStyle/>
          <a:p>
            <a:pPr marL="342900" marR="0" lvl="0" indent="-342900">
              <a:lnSpc>
                <a:spcPct val="107000"/>
              </a:lnSpc>
              <a:spcBef>
                <a:spcPts val="0"/>
              </a:spcBef>
              <a:spcAft>
                <a:spcPts val="0"/>
              </a:spcAft>
              <a:buFont typeface="Symbol" panose="05050102010706020507" pitchFamily="18" charset="2"/>
              <a:buChar char=""/>
            </a:pPr>
            <a:r>
              <a:rPr lang="en-US" sz="2800" kern="100" dirty="0">
                <a:effectLst/>
                <a:latin typeface="Open Sans" panose="020B0606030504020204" pitchFamily="34" charset="0"/>
                <a:ea typeface="Open Sans" panose="020B0606030504020204" pitchFamily="34" charset="0"/>
                <a:cs typeface="Open Sans" panose="020B0606030504020204" pitchFamily="34" charset="0"/>
              </a:rPr>
              <a:t>Practice to the point that you feel comfortable, not rote. </a:t>
            </a:r>
            <a:r>
              <a:rPr lang="en-US" sz="2800" b="1" kern="100" dirty="0">
                <a:effectLst/>
                <a:latin typeface="Open Sans" panose="020B0606030504020204" pitchFamily="34" charset="0"/>
                <a:ea typeface="Open Sans" panose="020B0606030504020204" pitchFamily="34" charset="0"/>
                <a:cs typeface="Open Sans" panose="020B0606030504020204" pitchFamily="34" charset="0"/>
              </a:rPr>
              <a:t>You don’t have to memorize the whole thing word for word.  </a:t>
            </a:r>
          </a:p>
          <a:p>
            <a:pPr marL="342900" marR="0" lvl="0" indent="-342900">
              <a:lnSpc>
                <a:spcPct val="107000"/>
              </a:lnSpc>
              <a:spcBef>
                <a:spcPts val="0"/>
              </a:spcBef>
              <a:spcAft>
                <a:spcPts val="0"/>
              </a:spcAft>
              <a:buFont typeface="Symbol" panose="05050102010706020507" pitchFamily="18" charset="2"/>
              <a:buChar char=""/>
            </a:pPr>
            <a:r>
              <a:rPr lang="en-US" sz="2800" kern="100" dirty="0">
                <a:effectLst/>
                <a:latin typeface="Open Sans" panose="020B0606030504020204" pitchFamily="34" charset="0"/>
                <a:ea typeface="Open Sans" panose="020B0606030504020204" pitchFamily="34" charset="0"/>
                <a:cs typeface="Open Sans" panose="020B0606030504020204" pitchFamily="34" charset="0"/>
              </a:rPr>
              <a:t>Memorizing </a:t>
            </a:r>
            <a:r>
              <a:rPr lang="en-US" sz="2800" b="1" kern="100" dirty="0">
                <a:effectLst/>
                <a:latin typeface="Open Sans" panose="020B0606030504020204" pitchFamily="34" charset="0"/>
                <a:ea typeface="Open Sans" panose="020B0606030504020204" pitchFamily="34" charset="0"/>
                <a:cs typeface="Open Sans" panose="020B0606030504020204" pitchFamily="34" charset="0"/>
              </a:rPr>
              <a:t>key facts and details </a:t>
            </a:r>
            <a:r>
              <a:rPr lang="en-US" sz="2800" kern="100" dirty="0">
                <a:effectLst/>
                <a:latin typeface="Open Sans" panose="020B0606030504020204" pitchFamily="34" charset="0"/>
                <a:ea typeface="Open Sans" panose="020B0606030504020204" pitchFamily="34" charset="0"/>
                <a:cs typeface="Open Sans" panose="020B0606030504020204" pitchFamily="34" charset="0"/>
              </a:rPr>
              <a:t>is key. </a:t>
            </a:r>
          </a:p>
          <a:p>
            <a:pPr marL="342900" marR="0" lvl="0" indent="-342900">
              <a:lnSpc>
                <a:spcPct val="107000"/>
              </a:lnSpc>
              <a:spcBef>
                <a:spcPts val="0"/>
              </a:spcBef>
              <a:spcAft>
                <a:spcPts val="0"/>
              </a:spcAft>
              <a:buFont typeface="Symbol" panose="05050102010706020507" pitchFamily="18" charset="2"/>
              <a:buChar char=""/>
            </a:pPr>
            <a:r>
              <a:rPr lang="en-US" sz="2800" kern="100" dirty="0">
                <a:effectLst/>
                <a:latin typeface="Open Sans" panose="020B0606030504020204" pitchFamily="34" charset="0"/>
                <a:ea typeface="Open Sans" panose="020B0606030504020204" pitchFamily="34" charset="0"/>
                <a:cs typeface="Open Sans" panose="020B0606030504020204" pitchFamily="34" charset="0"/>
              </a:rPr>
              <a:t>When you practice, </a:t>
            </a:r>
            <a:r>
              <a:rPr lang="en-US" sz="2800" b="1" kern="100" dirty="0">
                <a:effectLst/>
                <a:latin typeface="Open Sans" panose="020B0606030504020204" pitchFamily="34" charset="0"/>
                <a:ea typeface="Open Sans" panose="020B0606030504020204" pitchFamily="34" charset="0"/>
                <a:cs typeface="Open Sans" panose="020B0606030504020204" pitchFamily="34" charset="0"/>
              </a:rPr>
              <a:t>talk without stopping, </a:t>
            </a:r>
            <a:r>
              <a:rPr lang="en-US" sz="2800" kern="100" dirty="0">
                <a:effectLst/>
                <a:latin typeface="Open Sans" panose="020B0606030504020204" pitchFamily="34" charset="0"/>
                <a:ea typeface="Open Sans" panose="020B0606030504020204" pitchFamily="34" charset="0"/>
                <a:cs typeface="Open Sans" panose="020B0606030504020204" pitchFamily="34" charset="0"/>
              </a:rPr>
              <a:t>even if you stumble.</a:t>
            </a:r>
          </a:p>
          <a:p>
            <a:pPr marL="342900" marR="0" lvl="0" indent="-342900">
              <a:lnSpc>
                <a:spcPct val="107000"/>
              </a:lnSpc>
              <a:spcBef>
                <a:spcPts val="0"/>
              </a:spcBef>
              <a:spcAft>
                <a:spcPts val="800"/>
              </a:spcAft>
              <a:buFont typeface="Symbol" panose="05050102010706020507" pitchFamily="18" charset="2"/>
              <a:buChar char=""/>
            </a:pPr>
            <a:r>
              <a:rPr lang="en-US" sz="2800" kern="100" dirty="0">
                <a:effectLst/>
                <a:latin typeface="Open Sans" panose="020B0606030504020204" pitchFamily="34" charset="0"/>
                <a:ea typeface="Open Sans" panose="020B0606030504020204" pitchFamily="34" charset="0"/>
                <a:cs typeface="Open Sans" panose="020B0606030504020204" pitchFamily="34" charset="0"/>
              </a:rPr>
              <a:t>Critique yourself and others </a:t>
            </a:r>
            <a:r>
              <a:rPr lang="en-US" sz="2800" b="1" kern="100" dirty="0">
                <a:effectLst/>
                <a:latin typeface="Open Sans" panose="020B0606030504020204" pitchFamily="34" charset="0"/>
                <a:ea typeface="Open Sans" panose="020B0606030504020204" pitchFamily="34" charset="0"/>
                <a:cs typeface="Open Sans" panose="020B0606030504020204" pitchFamily="34" charset="0"/>
              </a:rPr>
              <a:t>with kindness</a:t>
            </a:r>
            <a:r>
              <a:rPr lang="en-US" sz="2800" kern="100" dirty="0">
                <a:effectLst/>
                <a:latin typeface="Open Sans" panose="020B0606030504020204" pitchFamily="34" charset="0"/>
                <a:ea typeface="Open Sans" panose="020B0606030504020204" pitchFamily="34" charset="0"/>
                <a:cs typeface="Open Sans" panose="020B0606030504020204" pitchFamily="34" charset="0"/>
              </a:rPr>
              <a:t>.</a:t>
            </a:r>
          </a:p>
          <a:p>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Google Shape;345;g1d0b27d9582_0_30" descr="Text, application&#10;&#10;Description automatically generated">
            <a:extLst>
              <a:ext uri="{FF2B5EF4-FFF2-40B4-BE49-F238E27FC236}">
                <a16:creationId xmlns:a16="http://schemas.microsoft.com/office/drawing/2014/main" id="{D4EFFE73-0D2C-939F-FA1C-94DAFF229FF5}"/>
              </a:ext>
            </a:extLst>
          </p:cNvPr>
          <p:cNvPicPr preferRelativeResize="0"/>
          <p:nvPr/>
        </p:nvPicPr>
        <p:blipFill rotWithShape="1">
          <a:blip r:embed="rId2">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36752303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502AA-753E-767A-1EC1-7B4ECEE25665}"/>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Make it personal!</a:t>
            </a:r>
          </a:p>
        </p:txBody>
      </p:sp>
      <p:sp>
        <p:nvSpPr>
          <p:cNvPr id="3" name="Text Placeholder 2">
            <a:extLst>
              <a:ext uri="{FF2B5EF4-FFF2-40B4-BE49-F238E27FC236}">
                <a16:creationId xmlns:a16="http://schemas.microsoft.com/office/drawing/2014/main" id="{7F8CB807-3426-FB56-EF85-59107941E1E7}"/>
              </a:ext>
            </a:extLst>
          </p:cNvPr>
          <p:cNvSpPr>
            <a:spLocks noGrp="1"/>
          </p:cNvSpPr>
          <p:nvPr>
            <p:ph type="body" idx="1"/>
          </p:nvPr>
        </p:nvSpPr>
        <p:spPr>
          <a:xfrm>
            <a:off x="87086" y="1200151"/>
            <a:ext cx="8599714" cy="3394472"/>
          </a:xfrm>
        </p:spPr>
        <p:txBody>
          <a:bodyPr>
            <a:normAutofit lnSpcReduction="10000"/>
          </a:bodyPr>
          <a:lstStyle/>
          <a:p>
            <a:r>
              <a:rPr lang="en-US" dirty="0">
                <a:latin typeface="Open Sans" panose="020B0606030504020204" pitchFamily="34" charset="0"/>
                <a:ea typeface="Open Sans" panose="020B0606030504020204" pitchFamily="34" charset="0"/>
                <a:cs typeface="Open Sans" panose="020B0606030504020204" pitchFamily="34" charset="0"/>
              </a:rPr>
              <a:t>Why do you care about the issue? </a:t>
            </a:r>
          </a:p>
          <a:p>
            <a:r>
              <a:rPr lang="en-US" dirty="0">
                <a:latin typeface="Open Sans" panose="020B0606030504020204" pitchFamily="34" charset="0"/>
                <a:ea typeface="Open Sans" panose="020B0606030504020204" pitchFamily="34" charset="0"/>
                <a:cs typeface="Open Sans" panose="020B0606030504020204" pitchFamily="34" charset="0"/>
              </a:rPr>
              <a:t>How is the issue impacting you currently (or how has it impacted you in the past?) </a:t>
            </a:r>
          </a:p>
          <a:p>
            <a:r>
              <a:rPr lang="en-US" dirty="0">
                <a:latin typeface="Open Sans" panose="020B0606030504020204" pitchFamily="34" charset="0"/>
                <a:ea typeface="Open Sans" panose="020B0606030504020204" pitchFamily="34" charset="0"/>
                <a:cs typeface="Open Sans" panose="020B0606030504020204" pitchFamily="34" charset="0"/>
              </a:rPr>
              <a:t>How does the issue show up in your country of service? </a:t>
            </a:r>
          </a:p>
          <a:p>
            <a:r>
              <a:rPr lang="en-US" dirty="0">
                <a:latin typeface="Open Sans" panose="020B0606030504020204" pitchFamily="34" charset="0"/>
                <a:ea typeface="Open Sans" panose="020B0606030504020204" pitchFamily="34" charset="0"/>
                <a:cs typeface="Open Sans" panose="020B0606030504020204" pitchFamily="34" charset="0"/>
              </a:rPr>
              <a:t>What values are motivating you to support solving this issue?</a:t>
            </a:r>
          </a:p>
        </p:txBody>
      </p:sp>
      <p:pic>
        <p:nvPicPr>
          <p:cNvPr id="4" name="Google Shape;345;g1d0b27d9582_0_30" descr="Text, application&#10;&#10;Description automatically generated">
            <a:extLst>
              <a:ext uri="{FF2B5EF4-FFF2-40B4-BE49-F238E27FC236}">
                <a16:creationId xmlns:a16="http://schemas.microsoft.com/office/drawing/2014/main" id="{2EE4FD77-68FA-688C-7386-84AD319078F2}"/>
              </a:ext>
            </a:extLst>
          </p:cNvPr>
          <p:cNvPicPr preferRelativeResize="0"/>
          <p:nvPr/>
        </p:nvPicPr>
        <p:blipFill rotWithShape="1">
          <a:blip r:embed="rId2">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2952061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8DAA3-CD30-942F-9E8F-6063A1815DEB}"/>
              </a:ext>
            </a:extLst>
          </p:cNvPr>
          <p:cNvSpPr>
            <a:spLocks noGrp="1"/>
          </p:cNvSpPr>
          <p:nvPr>
            <p:ph type="ctrTitle"/>
          </p:nvPr>
        </p:nvSpPr>
        <p:spPr>
          <a:xfrm>
            <a:off x="182218" y="223527"/>
            <a:ext cx="7772400" cy="1102519"/>
          </a:xfrm>
        </p:spPr>
        <p:txBody>
          <a:bodyPr>
            <a:norm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Develop your EPIC Laser Talk</a:t>
            </a:r>
          </a:p>
        </p:txBody>
      </p:sp>
      <p:sp>
        <p:nvSpPr>
          <p:cNvPr id="3" name="Subtitle 2">
            <a:extLst>
              <a:ext uri="{FF2B5EF4-FFF2-40B4-BE49-F238E27FC236}">
                <a16:creationId xmlns:a16="http://schemas.microsoft.com/office/drawing/2014/main" id="{36B6B520-8CA7-5CD8-9A8B-90836691C2DA}"/>
              </a:ext>
            </a:extLst>
          </p:cNvPr>
          <p:cNvSpPr>
            <a:spLocks noGrp="1"/>
          </p:cNvSpPr>
          <p:nvPr>
            <p:ph type="subTitle" idx="1"/>
          </p:nvPr>
        </p:nvSpPr>
        <p:spPr>
          <a:xfrm>
            <a:off x="456569" y="2093015"/>
            <a:ext cx="7714343" cy="1314450"/>
          </a:xfrm>
        </p:spPr>
        <p:txBody>
          <a:bodyPr>
            <a:noAutofit/>
          </a:bodyPr>
          <a:lstStyle/>
          <a:p>
            <a:pPr marL="482600" indent="-457200" algn="l">
              <a:buClrTx/>
              <a:buFont typeface="Arial" panose="020B0604020202020204" pitchFamily="34" charset="0"/>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10 min: Personalize your own EPIC Laser Talk</a:t>
            </a:r>
          </a:p>
          <a:p>
            <a:pPr marL="482600" indent="-457200" algn="l">
              <a:buClrTx/>
              <a:buFont typeface="Arial" panose="020B0604020202020204" pitchFamily="34" charset="0"/>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5 min: Share</a:t>
            </a:r>
          </a:p>
          <a:p>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Google Shape;345;g1d0b27d9582_0_30" descr="Text, application&#10;&#10;Description automatically generated">
            <a:extLst>
              <a:ext uri="{FF2B5EF4-FFF2-40B4-BE49-F238E27FC236}">
                <a16:creationId xmlns:a16="http://schemas.microsoft.com/office/drawing/2014/main" id="{B2269ABC-F2E1-FE6D-8EEE-4E4B0BC60C10}"/>
              </a:ext>
            </a:extLst>
          </p:cNvPr>
          <p:cNvPicPr preferRelativeResize="0"/>
          <p:nvPr/>
        </p:nvPicPr>
        <p:blipFill rotWithShape="1">
          <a:blip r:embed="rId2">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4154078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9586B-0079-5AE1-EA51-60B7D4999A1C}"/>
              </a:ext>
            </a:extLst>
          </p:cNvPr>
          <p:cNvSpPr>
            <a:spLocks noGrp="1"/>
          </p:cNvSpPr>
          <p:nvPr>
            <p:ph type="ctrTitle"/>
          </p:nvPr>
        </p:nvSpPr>
        <p:spPr>
          <a:xfrm>
            <a:off x="796637" y="1868090"/>
            <a:ext cx="7772400" cy="1102519"/>
          </a:xfrm>
        </p:spPr>
        <p:txBody>
          <a:bodyPr>
            <a:normAutofit fontScale="90000"/>
          </a:bodyPr>
          <a:lstStyle/>
          <a:p>
            <a:r>
              <a:rPr lang="en-US" i="1" dirty="0"/>
              <a:t>Discussion:</a:t>
            </a:r>
            <a:br>
              <a:rPr lang="en-US" i="1" dirty="0"/>
            </a:br>
            <a:r>
              <a:rPr lang="en-US" i="1" dirty="0"/>
              <a:t>Our Connections to TB</a:t>
            </a:r>
          </a:p>
        </p:txBody>
      </p:sp>
    </p:spTree>
    <p:extLst>
      <p:ext uri="{BB962C8B-B14F-4D97-AF65-F5344CB8AC3E}">
        <p14:creationId xmlns:p14="http://schemas.microsoft.com/office/powerpoint/2010/main" val="1483531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F30AF-A97E-0577-F21F-B2D509DEEA3B}"/>
              </a:ext>
            </a:extLst>
          </p:cNvPr>
          <p:cNvSpPr>
            <a:spLocks noGrp="1"/>
          </p:cNvSpPr>
          <p:nvPr>
            <p:ph type="ctrTitle"/>
          </p:nvPr>
        </p:nvSpPr>
        <p:spPr>
          <a:xfrm>
            <a:off x="583621" y="183379"/>
            <a:ext cx="7772400" cy="1102519"/>
          </a:xfrm>
        </p:spPr>
        <p:txBody>
          <a:bodyPr>
            <a:normAutofit/>
          </a:bodyPr>
          <a:lstStyle/>
          <a:p>
            <a:r>
              <a:rPr lang="en-US" sz="3000" b="1" dirty="0">
                <a:latin typeface="Open Sans" panose="020B0606030504020204" pitchFamily="34" charset="0"/>
                <a:ea typeface="Open Sans" panose="020B0606030504020204" pitchFamily="34" charset="0"/>
                <a:cs typeface="Open Sans" panose="020B0606030504020204" pitchFamily="34" charset="0"/>
              </a:rPr>
              <a:t>Why do we care about TB?</a:t>
            </a:r>
          </a:p>
        </p:txBody>
      </p:sp>
      <p:sp>
        <p:nvSpPr>
          <p:cNvPr id="3" name="Subtitle 2">
            <a:extLst>
              <a:ext uri="{FF2B5EF4-FFF2-40B4-BE49-F238E27FC236}">
                <a16:creationId xmlns:a16="http://schemas.microsoft.com/office/drawing/2014/main" id="{5A5C5488-E60D-18B6-E7AD-19287C482660}"/>
              </a:ext>
            </a:extLst>
          </p:cNvPr>
          <p:cNvSpPr>
            <a:spLocks noGrp="1"/>
          </p:cNvSpPr>
          <p:nvPr>
            <p:ph type="subTitle" idx="1"/>
          </p:nvPr>
        </p:nvSpPr>
        <p:spPr>
          <a:xfrm>
            <a:off x="65050" y="1285880"/>
            <a:ext cx="9078950" cy="3514614"/>
          </a:xfrm>
        </p:spPr>
        <p:txBody>
          <a:bodyPr>
            <a:noAutofit/>
          </a:bodyPr>
          <a:lstStyle/>
          <a:p>
            <a:pPr marL="539750" indent="-514350" algn="l">
              <a:lnSpc>
                <a:spcPct val="120000"/>
              </a:lnSpc>
              <a:spcBef>
                <a:spcPts val="0"/>
              </a:spcBef>
              <a:spcAft>
                <a:spcPts val="1200"/>
              </a:spcAft>
              <a:buClrTx/>
              <a:buSzPct val="90000"/>
              <a:buFont typeface="+mj-lt"/>
              <a:buAutoNum type="arabicPeriod"/>
            </a:pPr>
            <a:r>
              <a:rPr lang="en-US" sz="20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It’s the leading infectious disease killer in the world that is almost </a:t>
            </a:r>
            <a:br>
              <a:rPr lang="en-US" sz="20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br>
            <a:r>
              <a:rPr lang="en-US" sz="20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completely preventable, treatable, curable. </a:t>
            </a:r>
          </a:p>
          <a:p>
            <a:pPr marL="539750" indent="-514350" algn="l">
              <a:lnSpc>
                <a:spcPct val="120000"/>
              </a:lnSpc>
              <a:spcBef>
                <a:spcPts val="0"/>
              </a:spcBef>
              <a:spcAft>
                <a:spcPts val="1200"/>
              </a:spcAft>
              <a:buClrTx/>
              <a:buSzPct val="90000"/>
              <a:buFont typeface="+mj-lt"/>
              <a:buAutoNum type="arabicPeriod"/>
            </a:pPr>
            <a:r>
              <a:rPr lang="en-US" sz="20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It devastates families.</a:t>
            </a:r>
          </a:p>
          <a:p>
            <a:pPr marL="539750" indent="-514350" algn="l">
              <a:lnSpc>
                <a:spcPct val="120000"/>
              </a:lnSpc>
              <a:spcBef>
                <a:spcPts val="0"/>
              </a:spcBef>
              <a:spcAft>
                <a:spcPts val="1200"/>
              </a:spcAft>
              <a:buClrTx/>
              <a:buSzPct val="90000"/>
              <a:buFont typeface="+mj-lt"/>
              <a:buAutoNum type="arabicPeriod"/>
            </a:pPr>
            <a:r>
              <a:rPr lang="en-US" sz="20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TB is a justice issue. </a:t>
            </a:r>
          </a:p>
          <a:p>
            <a:pPr marL="539750" indent="-514350" algn="l">
              <a:lnSpc>
                <a:spcPct val="120000"/>
              </a:lnSpc>
              <a:spcBef>
                <a:spcPts val="0"/>
              </a:spcBef>
              <a:spcAft>
                <a:spcPts val="1200"/>
              </a:spcAft>
              <a:buClrTx/>
              <a:buSzPct val="90000"/>
              <a:buFont typeface="+mj-lt"/>
              <a:buAutoNum type="arabicPeriod"/>
            </a:pPr>
            <a:r>
              <a:rPr lang="en-US" sz="20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Our TB solutions are way behind.</a:t>
            </a:r>
          </a:p>
          <a:p>
            <a:pPr marL="539750" indent="-514350" algn="l">
              <a:lnSpc>
                <a:spcPct val="120000"/>
              </a:lnSpc>
              <a:spcBef>
                <a:spcPts val="0"/>
              </a:spcBef>
              <a:spcAft>
                <a:spcPts val="1200"/>
              </a:spcAft>
              <a:buClrTx/>
              <a:buSzPct val="90000"/>
              <a:buFont typeface="+mj-lt"/>
              <a:buAutoNum type="arabicPeriod" startAt="5"/>
            </a:pPr>
            <a:r>
              <a:rPr lang="en-US" sz="20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COVID set us back over a decade on progress with TB. </a:t>
            </a:r>
          </a:p>
          <a:p>
            <a:pPr marL="539750" indent="-514350" algn="l">
              <a:lnSpc>
                <a:spcPct val="120000"/>
              </a:lnSpc>
              <a:spcBef>
                <a:spcPts val="0"/>
              </a:spcBef>
              <a:spcAft>
                <a:spcPts val="1200"/>
              </a:spcAft>
              <a:buClrTx/>
              <a:buSzPct val="90000"/>
              <a:buFont typeface="+mj-lt"/>
              <a:buAutoNum type="arabicPeriod" startAt="5"/>
            </a:pPr>
            <a:r>
              <a:rPr lang="en-US" sz="20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2023 is the time. </a:t>
            </a:r>
          </a:p>
          <a:p>
            <a:pPr marL="539750" indent="-514350" algn="l">
              <a:lnSpc>
                <a:spcPct val="120000"/>
              </a:lnSpc>
              <a:spcBef>
                <a:spcPts val="0"/>
              </a:spcBef>
              <a:spcAft>
                <a:spcPts val="1200"/>
              </a:spcAft>
              <a:buClrTx/>
              <a:buSzPct val="90000"/>
              <a:buFont typeface="+mj-lt"/>
              <a:buAutoNum type="arabicPeriod"/>
            </a:pPr>
            <a:endParaRPr lang="en-US" sz="15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Google Shape;267;g14388b835e1_0_23" descr="Text, application&#10;&#10;Description automatically generated">
            <a:extLst>
              <a:ext uri="{FF2B5EF4-FFF2-40B4-BE49-F238E27FC236}">
                <a16:creationId xmlns:a16="http://schemas.microsoft.com/office/drawing/2014/main" id="{68B8E33C-DFBE-AB4A-F46B-59243D21CB2B}"/>
              </a:ext>
            </a:extLst>
          </p:cNvPr>
          <p:cNvPicPr preferRelativeResize="0"/>
          <p:nvPr/>
        </p:nvPicPr>
        <p:blipFill rotWithShape="1">
          <a:blip r:embed="rId2">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1482647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5" name="Google Shape;405;g14fca40d3c8_0_2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pic>
        <p:nvPicPr>
          <p:cNvPr id="406" name="Google Shape;406;g14fca40d3c8_0_20"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pic>
        <p:nvPicPr>
          <p:cNvPr id="4" name="Picture 3" descr="A picture containing text&#10;&#10;Description automatically generated">
            <a:extLst>
              <a:ext uri="{FF2B5EF4-FFF2-40B4-BE49-F238E27FC236}">
                <a16:creationId xmlns:a16="http://schemas.microsoft.com/office/drawing/2014/main" id="{518D47DA-47B4-2B53-CC45-ACEFB8AABA8F}"/>
              </a:ext>
            </a:extLst>
          </p:cNvPr>
          <p:cNvPicPr>
            <a:picLocks noChangeAspect="1"/>
          </p:cNvPicPr>
          <p:nvPr/>
        </p:nvPicPr>
        <p:blipFill>
          <a:blip r:embed="rId4"/>
          <a:stretch>
            <a:fillRect/>
          </a:stretch>
        </p:blipFill>
        <p:spPr>
          <a:xfrm>
            <a:off x="0" y="0"/>
            <a:ext cx="6096000" cy="2438400"/>
          </a:xfrm>
          <a:prstGeom prst="rect">
            <a:avLst/>
          </a:prstGeom>
        </p:spPr>
      </p:pic>
      <p:pic>
        <p:nvPicPr>
          <p:cNvPr id="6" name="Picture 5">
            <a:extLst>
              <a:ext uri="{FF2B5EF4-FFF2-40B4-BE49-F238E27FC236}">
                <a16:creationId xmlns:a16="http://schemas.microsoft.com/office/drawing/2014/main" id="{AC931DBD-0C22-433A-79A6-213E5501A316}"/>
              </a:ext>
            </a:extLst>
          </p:cNvPr>
          <p:cNvPicPr>
            <a:picLocks noChangeAspect="1"/>
          </p:cNvPicPr>
          <p:nvPr/>
        </p:nvPicPr>
        <p:blipFill>
          <a:blip r:embed="rId5"/>
          <a:stretch>
            <a:fillRect/>
          </a:stretch>
        </p:blipFill>
        <p:spPr>
          <a:xfrm>
            <a:off x="715618" y="1635451"/>
            <a:ext cx="8599315" cy="3053844"/>
          </a:xfrm>
          <a:prstGeom prst="rect">
            <a:avLst/>
          </a:prstGeom>
        </p:spPr>
      </p:pic>
      <p:sp>
        <p:nvSpPr>
          <p:cNvPr id="3" name="TextBox 2">
            <a:extLst>
              <a:ext uri="{FF2B5EF4-FFF2-40B4-BE49-F238E27FC236}">
                <a16:creationId xmlns:a16="http://schemas.microsoft.com/office/drawing/2014/main" id="{BE54553E-B3CF-80CD-A08C-5D124F826A5B}"/>
              </a:ext>
            </a:extLst>
          </p:cNvPr>
          <p:cNvSpPr txBox="1"/>
          <p:nvPr/>
        </p:nvSpPr>
        <p:spPr>
          <a:xfrm>
            <a:off x="94943" y="4723462"/>
            <a:ext cx="9016532" cy="307777"/>
          </a:xfrm>
          <a:prstGeom prst="rect">
            <a:avLst/>
          </a:prstGeom>
          <a:noFill/>
        </p:spPr>
        <p:txBody>
          <a:bodyPr wrap="square">
            <a:spAutoFit/>
          </a:bodyPr>
          <a:lstStyle/>
          <a:p>
            <a:r>
              <a:rPr lang="en-US" sz="1400" b="1" i="1" dirty="0">
                <a:solidFill>
                  <a:schemeClr val="dk1"/>
                </a:solidFill>
                <a:latin typeface="Open Sans"/>
                <a:ea typeface="Open Sans"/>
                <a:cs typeface="Open Sans"/>
                <a:sym typeface="Open Sans"/>
                <a:hlinkClick r:id="rId6"/>
              </a:rPr>
              <a:t>Tuberculosis: The Unseen Pandemic</a:t>
            </a:r>
            <a:r>
              <a:rPr lang="en-US" sz="1400" b="1" i="1" dirty="0">
                <a:solidFill>
                  <a:schemeClr val="dk1"/>
                </a:solidFill>
                <a:latin typeface="Open Sans"/>
                <a:ea typeface="Open Sans"/>
                <a:cs typeface="Open Sans"/>
                <a:sym typeface="Open Sans"/>
              </a:rPr>
              <a:t> Peter Sands, Executive Director, The Global Fund</a:t>
            </a:r>
            <a:endParaRPr lang="en-US" i="1" dirty="0"/>
          </a:p>
        </p:txBody>
      </p:sp>
    </p:spTree>
    <p:extLst>
      <p:ext uri="{BB962C8B-B14F-4D97-AF65-F5344CB8AC3E}">
        <p14:creationId xmlns:p14="http://schemas.microsoft.com/office/powerpoint/2010/main" val="827744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F30AF-A97E-0577-F21F-B2D509DEEA3B}"/>
              </a:ext>
            </a:extLst>
          </p:cNvPr>
          <p:cNvSpPr>
            <a:spLocks noGrp="1"/>
          </p:cNvSpPr>
          <p:nvPr>
            <p:ph type="ctrTitle"/>
          </p:nvPr>
        </p:nvSpPr>
        <p:spPr>
          <a:xfrm>
            <a:off x="390723" y="76200"/>
            <a:ext cx="7209845" cy="1102519"/>
          </a:xfrm>
        </p:spPr>
        <p:txBody>
          <a:bodyPr>
            <a:normAutofit fontScale="90000"/>
          </a:bodyPr>
          <a:lstStyle/>
          <a:p>
            <a:r>
              <a:rPr lang="en-US" sz="4000" b="1" dirty="0"/>
              <a:t>End TB Now Act (S.288, H.R.1776)</a:t>
            </a:r>
          </a:p>
        </p:txBody>
      </p:sp>
      <p:sp>
        <p:nvSpPr>
          <p:cNvPr id="3" name="Subtitle 2">
            <a:extLst>
              <a:ext uri="{FF2B5EF4-FFF2-40B4-BE49-F238E27FC236}">
                <a16:creationId xmlns:a16="http://schemas.microsoft.com/office/drawing/2014/main" id="{5A5C5488-E60D-18B6-E7AD-19287C482660}"/>
              </a:ext>
            </a:extLst>
          </p:cNvPr>
          <p:cNvSpPr>
            <a:spLocks noGrp="1"/>
          </p:cNvSpPr>
          <p:nvPr>
            <p:ph type="subTitle" idx="1"/>
          </p:nvPr>
        </p:nvSpPr>
        <p:spPr>
          <a:xfrm>
            <a:off x="133593" y="1178701"/>
            <a:ext cx="8332967" cy="3538330"/>
          </a:xfrm>
        </p:spPr>
        <p:txBody>
          <a:bodyPr>
            <a:normAutofit fontScale="40000" lnSpcReduction="20000"/>
          </a:bodyPr>
          <a:lstStyle/>
          <a:p>
            <a:pPr marL="539750" indent="-514350" algn="l">
              <a:lnSpc>
                <a:spcPct val="120000"/>
              </a:lnSpc>
              <a:spcBef>
                <a:spcPts val="0"/>
              </a:spcBef>
              <a:spcAft>
                <a:spcPts val="1200"/>
              </a:spcAft>
              <a:buClrTx/>
              <a:buSzPct val="90000"/>
              <a:buFont typeface="+mj-lt"/>
              <a:buAutoNum type="arabicPeriod"/>
            </a:pPr>
            <a:r>
              <a:rPr lang="en-US" sz="4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Requires the U.S. to establish bold goals for reaching the most vulnerable populations</a:t>
            </a:r>
          </a:p>
          <a:p>
            <a:pPr marL="539750" indent="-514350" algn="l">
              <a:lnSpc>
                <a:spcPct val="120000"/>
              </a:lnSpc>
              <a:spcBef>
                <a:spcPts val="0"/>
              </a:spcBef>
              <a:spcAft>
                <a:spcPts val="1200"/>
              </a:spcAft>
              <a:buClrTx/>
              <a:buSzPct val="90000"/>
              <a:buFont typeface="+mj-lt"/>
              <a:buAutoNum type="arabicPeriod"/>
            </a:pPr>
            <a:r>
              <a:rPr lang="en-US" sz="4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Strengthens U.S. bilateral coordination to develop comprehensive global TB response </a:t>
            </a:r>
          </a:p>
          <a:p>
            <a:pPr marL="539750" indent="-514350" algn="l">
              <a:lnSpc>
                <a:spcPct val="120000"/>
              </a:lnSpc>
              <a:spcBef>
                <a:spcPts val="0"/>
              </a:spcBef>
              <a:spcAft>
                <a:spcPts val="1200"/>
              </a:spcAft>
              <a:buClrTx/>
              <a:buSzPct val="90000"/>
              <a:buFont typeface="+mj-lt"/>
              <a:buAutoNum type="arabicPeriod"/>
            </a:pPr>
            <a:r>
              <a:rPr lang="en-US" sz="4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Catalyzes support for TB research and development (R&amp;D) </a:t>
            </a:r>
          </a:p>
          <a:p>
            <a:pPr marL="539750" indent="-514350" algn="l">
              <a:lnSpc>
                <a:spcPct val="120000"/>
              </a:lnSpc>
              <a:spcBef>
                <a:spcPts val="0"/>
              </a:spcBef>
              <a:spcAft>
                <a:spcPts val="1200"/>
              </a:spcAft>
              <a:buClrTx/>
              <a:buSzPct val="90000"/>
              <a:buFont typeface="+mj-lt"/>
              <a:buAutoNum type="arabicPeriod"/>
            </a:pPr>
            <a:r>
              <a:rPr lang="en-US" sz="4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Improves the capacity of countries and affected communities with high burdens of TB</a:t>
            </a:r>
          </a:p>
          <a:p>
            <a:pPr marL="539750" indent="-514350" algn="l">
              <a:lnSpc>
                <a:spcPct val="120000"/>
              </a:lnSpc>
              <a:spcBef>
                <a:spcPts val="0"/>
              </a:spcBef>
              <a:spcAft>
                <a:spcPts val="1200"/>
              </a:spcAft>
              <a:buClrTx/>
              <a:buSzPct val="90000"/>
              <a:buFont typeface="+mj-lt"/>
              <a:buAutoNum type="arabicPeriod"/>
            </a:pPr>
            <a:r>
              <a:rPr lang="en-US" sz="4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Requires annual reporting to Congress on U.S. TB activities and their impact</a:t>
            </a:r>
          </a:p>
          <a:p>
            <a:pPr marL="539750" indent="-514350" algn="l">
              <a:lnSpc>
                <a:spcPct val="120000"/>
              </a:lnSpc>
              <a:spcBef>
                <a:spcPts val="0"/>
              </a:spcBef>
              <a:spcAft>
                <a:spcPts val="1200"/>
              </a:spcAft>
              <a:buClrTx/>
              <a:buSzPct val="90000"/>
              <a:buFont typeface="+mj-lt"/>
              <a:buAutoNum type="arabicPeriod"/>
            </a:pPr>
            <a:r>
              <a:rPr lang="en-US" sz="4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Evaluates the performance of TB programs that are supported by U.S.</a:t>
            </a:r>
            <a:r>
              <a:rPr lang="en-US"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p>
        </p:txBody>
      </p:sp>
      <p:pic>
        <p:nvPicPr>
          <p:cNvPr id="5" name="Google Shape;267;g14388b835e1_0_23" descr="Text, application&#10;&#10;Description automatically generated">
            <a:extLst>
              <a:ext uri="{FF2B5EF4-FFF2-40B4-BE49-F238E27FC236}">
                <a16:creationId xmlns:a16="http://schemas.microsoft.com/office/drawing/2014/main" id="{68B8E33C-DFBE-AB4A-F46B-59243D21CB2B}"/>
              </a:ext>
            </a:extLst>
          </p:cNvPr>
          <p:cNvPicPr preferRelativeResize="0"/>
          <p:nvPr/>
        </p:nvPicPr>
        <p:blipFill rotWithShape="1">
          <a:blip r:embed="rId2">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1836494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F30AF-A97E-0577-F21F-B2D509DEEA3B}"/>
              </a:ext>
            </a:extLst>
          </p:cNvPr>
          <p:cNvSpPr>
            <a:spLocks noGrp="1"/>
          </p:cNvSpPr>
          <p:nvPr>
            <p:ph type="ctrTitle"/>
          </p:nvPr>
        </p:nvSpPr>
        <p:spPr>
          <a:xfrm>
            <a:off x="781216" y="1304585"/>
            <a:ext cx="7772400" cy="1102519"/>
          </a:xfrm>
        </p:spPr>
        <p:txBody>
          <a:bodyPr>
            <a:normAutofit fontScale="90000"/>
          </a:bodyPr>
          <a:lstStyle/>
          <a:p>
            <a:r>
              <a:rPr lang="en-US" dirty="0"/>
              <a:t>We want to  pass the </a:t>
            </a:r>
            <a:br>
              <a:rPr lang="en-US" dirty="0"/>
            </a:br>
            <a:r>
              <a:rPr lang="en-US" dirty="0"/>
              <a:t>End TB Now Act this year!</a:t>
            </a:r>
          </a:p>
        </p:txBody>
      </p:sp>
      <p:sp>
        <p:nvSpPr>
          <p:cNvPr id="3" name="Subtitle 2">
            <a:extLst>
              <a:ext uri="{FF2B5EF4-FFF2-40B4-BE49-F238E27FC236}">
                <a16:creationId xmlns:a16="http://schemas.microsoft.com/office/drawing/2014/main" id="{5A5C5488-E60D-18B6-E7AD-19287C482660}"/>
              </a:ext>
            </a:extLst>
          </p:cNvPr>
          <p:cNvSpPr>
            <a:spLocks noGrp="1"/>
          </p:cNvSpPr>
          <p:nvPr>
            <p:ph type="subTitle" idx="1"/>
          </p:nvPr>
        </p:nvSpPr>
        <p:spPr>
          <a:xfrm>
            <a:off x="644056" y="2914650"/>
            <a:ext cx="8046720" cy="1314450"/>
          </a:xfrm>
        </p:spPr>
        <p:txBody>
          <a:bodyPr>
            <a:normAutofit fontScale="92500"/>
          </a:bodyPr>
          <a:lstStyle/>
          <a:p>
            <a:r>
              <a:rPr lang="en-US" i="1" dirty="0">
                <a:solidFill>
                  <a:schemeClr val="tx1">
                    <a:lumMod val="75000"/>
                    <a:lumOff val="25000"/>
                  </a:schemeClr>
                </a:solidFill>
              </a:rPr>
              <a:t>See if your member of Congress has supported TB in any way using </a:t>
            </a:r>
            <a:r>
              <a:rPr lang="en-US" i="1" dirty="0">
                <a:solidFill>
                  <a:schemeClr val="tx1">
                    <a:lumMod val="75000"/>
                    <a:lumOff val="25000"/>
                  </a:schemeClr>
                </a:solidFill>
                <a:hlinkClick r:id="rId2"/>
              </a:rPr>
              <a:t>our Congressional Scorecard</a:t>
            </a:r>
            <a:endParaRPr lang="en-US" dirty="0">
              <a:solidFill>
                <a:schemeClr val="tx1">
                  <a:lumMod val="75000"/>
                  <a:lumOff val="25000"/>
                </a:schemeClr>
              </a:solidFill>
            </a:endParaRPr>
          </a:p>
        </p:txBody>
      </p:sp>
      <p:pic>
        <p:nvPicPr>
          <p:cNvPr id="5" name="Google Shape;267;g14388b835e1_0_23" descr="Text, application&#10;&#10;Description automatically generated">
            <a:extLst>
              <a:ext uri="{FF2B5EF4-FFF2-40B4-BE49-F238E27FC236}">
                <a16:creationId xmlns:a16="http://schemas.microsoft.com/office/drawing/2014/main" id="{68B8E33C-DFBE-AB4A-F46B-59243D21CB2B}"/>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1770993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Shape 328"/>
        <p:cNvGrpSpPr/>
        <p:nvPr/>
      </p:nvGrpSpPr>
      <p:grpSpPr>
        <a:xfrm>
          <a:off x="0" y="0"/>
          <a:ext cx="0" cy="0"/>
          <a:chOff x="0" y="0"/>
          <a:chExt cx="0" cy="0"/>
        </a:xfrm>
      </p:grpSpPr>
      <p:sp>
        <p:nvSpPr>
          <p:cNvPr id="329" name="Google Shape;329;g206d529d124_0_0"/>
          <p:cNvSpPr txBox="1">
            <a:spLocks noGrp="1"/>
          </p:cNvSpPr>
          <p:nvPr>
            <p:ph type="title"/>
          </p:nvPr>
        </p:nvSpPr>
        <p:spPr>
          <a:xfrm>
            <a:off x="62343" y="2739829"/>
            <a:ext cx="9049131" cy="7695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58822"/>
              <a:buNone/>
            </a:pPr>
            <a:r>
              <a:rPr lang="en-US" sz="3400" b="1" dirty="0">
                <a:latin typeface="Open Sans"/>
                <a:ea typeface="Open Sans"/>
                <a:cs typeface="Open Sans"/>
                <a:sym typeface="Open Sans"/>
              </a:rPr>
              <a:t>What have you heard from your members </a:t>
            </a:r>
            <a:br>
              <a:rPr lang="en-US" sz="3400" b="1" dirty="0">
                <a:latin typeface="Open Sans"/>
                <a:ea typeface="Open Sans"/>
                <a:cs typeface="Open Sans"/>
                <a:sym typeface="Open Sans"/>
              </a:rPr>
            </a:br>
            <a:r>
              <a:rPr lang="en-US" sz="3400" b="1" dirty="0">
                <a:latin typeface="Open Sans"/>
                <a:ea typeface="Open Sans"/>
                <a:cs typeface="Open Sans"/>
                <a:sym typeface="Open Sans"/>
              </a:rPr>
              <a:t>of Congress about TB?</a:t>
            </a:r>
            <a:endParaRPr sz="3400" b="1" i="1" dirty="0">
              <a:latin typeface="Open Sans"/>
              <a:ea typeface="Open Sans"/>
              <a:cs typeface="Open Sans"/>
              <a:sym typeface="Open Sans"/>
            </a:endParaRPr>
          </a:p>
        </p:txBody>
      </p:sp>
      <p:sp>
        <p:nvSpPr>
          <p:cNvPr id="3" name="TextBox 2">
            <a:extLst>
              <a:ext uri="{FF2B5EF4-FFF2-40B4-BE49-F238E27FC236}">
                <a16:creationId xmlns:a16="http://schemas.microsoft.com/office/drawing/2014/main" id="{80EAF126-C871-7F8A-1CFC-7293E9163BB0}"/>
              </a:ext>
            </a:extLst>
          </p:cNvPr>
          <p:cNvSpPr txBox="1"/>
          <p:nvPr/>
        </p:nvSpPr>
        <p:spPr>
          <a:xfrm>
            <a:off x="62345" y="2002363"/>
            <a:ext cx="9081655" cy="569387"/>
          </a:xfrm>
          <a:prstGeom prst="rect">
            <a:avLst/>
          </a:prstGeom>
          <a:noFill/>
        </p:spPr>
        <p:txBody>
          <a:bodyPr wrap="square">
            <a:spAutoFit/>
          </a:bodyPr>
          <a:lstStyle/>
          <a:p>
            <a:pPr algn="ctr"/>
            <a:r>
              <a:rPr lang="en-US" sz="3100" b="1" i="1" dirty="0">
                <a:latin typeface="Open Sans"/>
                <a:ea typeface="Open Sans"/>
                <a:cs typeface="Open Sans"/>
                <a:sym typeface="Open Sans"/>
              </a:rPr>
              <a:t>Discussion:</a:t>
            </a:r>
            <a:endParaRPr lang="en-US" sz="3100" dirty="0"/>
          </a:p>
        </p:txBody>
      </p:sp>
    </p:spTree>
  </p:cSld>
  <p:clrMapOvr>
    <a:masterClrMapping/>
  </p:clrMapOvr>
</p:sld>
</file>

<file path=ppt/theme/theme1.xml><?xml version="1.0" encoding="utf-8"?>
<a:theme xmlns:a="http://schemas.openxmlformats.org/drawingml/2006/main" name="Office Theme">
  <a:themeElements>
    <a:clrScheme name="2020 Rebrand Colors">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2">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87C4F8466E1834FB2722B7EC1D9E46D" ma:contentTypeVersion="15" ma:contentTypeDescription="Create a new document." ma:contentTypeScope="" ma:versionID="d99419ccb87de9062e3613eeb4dbbf9a">
  <xsd:schema xmlns:xsd="http://www.w3.org/2001/XMLSchema" xmlns:xs="http://www.w3.org/2001/XMLSchema" xmlns:p="http://schemas.microsoft.com/office/2006/metadata/properties" xmlns:ns2="655ca6b8-0f94-4989-841e-604707552b5c" xmlns:ns3="f42ee926-7c83-4218-bf2b-8b85ac63f15d" targetNamespace="http://schemas.microsoft.com/office/2006/metadata/properties" ma:root="true" ma:fieldsID="a2d6e9b1dd914967c20f3faffc045539" ns2:_="" ns3:_="">
    <xsd:import namespace="655ca6b8-0f94-4989-841e-604707552b5c"/>
    <xsd:import namespace="f42ee926-7c83-4218-bf2b-8b85ac63f15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5ca6b8-0f94-4989-841e-604707552b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04f1d40-4f8b-488a-ba31-96bb90ef78f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42ee926-7c83-4218-bf2b-8b85ac63f15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8b53412-1335-4c00-b969-11b828cd7721}" ma:internalName="TaxCatchAll" ma:showField="CatchAllData" ma:web="f42ee926-7c83-4218-bf2b-8b85ac63f1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42ee926-7c83-4218-bf2b-8b85ac63f15d" xsi:nil="true"/>
    <lcf76f155ced4ddcb4097134ff3c332f xmlns="655ca6b8-0f94-4989-841e-604707552b5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BC5CABB-6E53-4550-9859-7D1610EFB6BE}">
  <ds:schemaRefs>
    <ds:schemaRef ds:uri="http://schemas.microsoft.com/sharepoint/v3/contenttype/forms"/>
  </ds:schemaRefs>
</ds:datastoreItem>
</file>

<file path=customXml/itemProps2.xml><?xml version="1.0" encoding="utf-8"?>
<ds:datastoreItem xmlns:ds="http://schemas.openxmlformats.org/officeDocument/2006/customXml" ds:itemID="{6EC21EF4-7659-4BEF-81BC-F451446A831D}">
  <ds:schemaRefs>
    <ds:schemaRef ds:uri="655ca6b8-0f94-4989-841e-604707552b5c"/>
    <ds:schemaRef ds:uri="f42ee926-7c83-4218-bf2b-8b85ac63f1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E0C591A-30A2-47A0-84F5-21FBDCD4E4B2}">
  <ds:schemaRefs>
    <ds:schemaRef ds:uri="http://www.w3.org/XML/1998/namespace"/>
    <ds:schemaRef ds:uri="http://purl.org/dc/elements/1.1/"/>
    <ds:schemaRef ds:uri="f42ee926-7c83-4218-bf2b-8b85ac63f15d"/>
    <ds:schemaRef ds:uri="http://schemas.microsoft.com/office/2006/documentManagement/types"/>
    <ds:schemaRef ds:uri="http://purl.org/dc/dcmitype/"/>
    <ds:schemaRef ds:uri="http://purl.org/dc/terms/"/>
    <ds:schemaRef ds:uri="http://schemas.microsoft.com/office/infopath/2007/PartnerControls"/>
    <ds:schemaRef ds:uri="http://schemas.microsoft.com/office/2006/metadata/properties"/>
    <ds:schemaRef ds:uri="http://schemas.openxmlformats.org/package/2006/metadata/core-properties"/>
    <ds:schemaRef ds:uri="655ca6b8-0f94-4989-841e-604707552b5c"/>
  </ds:schemaRefs>
</ds:datastoreItem>
</file>

<file path=docProps/app.xml><?xml version="1.0" encoding="utf-8"?>
<Properties xmlns="http://schemas.openxmlformats.org/officeDocument/2006/extended-properties" xmlns:vt="http://schemas.openxmlformats.org/officeDocument/2006/docPropsVTypes">
  <TotalTime>2469</TotalTime>
  <Words>1835</Words>
  <Application>Microsoft Office PowerPoint</Application>
  <PresentationFormat>On-screen Show (16:9)</PresentationFormat>
  <Paragraphs>214</Paragraphs>
  <Slides>34</Slides>
  <Notes>24</Notes>
  <HiddenSlides>11</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34</vt:i4>
      </vt:variant>
    </vt:vector>
  </HeadingPairs>
  <TitlesOfParts>
    <vt:vector size="44" baseType="lpstr">
      <vt:lpstr>Symbol</vt:lpstr>
      <vt:lpstr>YouTube Sans</vt:lpstr>
      <vt:lpstr>Open Sans</vt:lpstr>
      <vt:lpstr>Times New Roman</vt:lpstr>
      <vt:lpstr>Courier New</vt:lpstr>
      <vt:lpstr>Arial</vt:lpstr>
      <vt:lpstr>Noto Sans Symbols</vt:lpstr>
      <vt:lpstr>Calibri</vt:lpstr>
      <vt:lpstr>Office Theme</vt:lpstr>
      <vt:lpstr>1_Office Theme</vt:lpstr>
      <vt:lpstr>PowerPoint Presentation</vt:lpstr>
      <vt:lpstr>Our Values &amp; Resources</vt:lpstr>
      <vt:lpstr>PowerPoint Presentation</vt:lpstr>
      <vt:lpstr>Discussion: Our Connections to TB</vt:lpstr>
      <vt:lpstr>Why do we care about TB?</vt:lpstr>
      <vt:lpstr>PowerPoint Presentation</vt:lpstr>
      <vt:lpstr>End TB Now Act (S.288, H.R.1776)</vt:lpstr>
      <vt:lpstr>We want to  pass the  End TB Now Act this year!</vt:lpstr>
      <vt:lpstr>What have you heard from your members  of Congress about TB?</vt:lpstr>
      <vt:lpstr>UN High-Level Meeting on TB</vt:lpstr>
      <vt:lpstr>What other actions can we take now?</vt:lpstr>
      <vt:lpstr>PowerPoint Presentation</vt:lpstr>
      <vt:lpstr>Progress?</vt:lpstr>
      <vt:lpstr>Reactions?</vt:lpstr>
      <vt:lpstr>PowerPoint Presentation</vt:lpstr>
      <vt:lpstr>PowerPoint Presentation</vt:lpstr>
      <vt:lpstr>PowerPoint Presentation</vt:lpstr>
      <vt:lpstr>Advocacy Action: Ask your Reps to join the  Dear Colleague Letter to the Biden Administration   We must demonstrate bold U.S. leadership at the UN High-Level Meeting (HLM) on TB </vt:lpstr>
      <vt:lpstr>PowerPoint Presentation</vt:lpstr>
      <vt:lpstr>Progressive Advocacy Actions</vt:lpstr>
      <vt:lpstr>Global Allies Program Coaching Support </vt:lpstr>
      <vt:lpstr> - Next GAP Webinar:  June 8- 8:30 PM ET https://bit.ly/GAP2023Webinars     - RESULTS Global Policy Forum – Thursday, May 18 9:00PM ET Speaker: Selamawit Bekele, Manager, RESULTS Global Health Partnerships will continue our important discussion about combatting tuberculosis around the world, register here.   - Peace Corps Upcoming Events  Missed a webinar? Watch past webinars at the organizational partners page on our website.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Tips for Delivering Your  EPIC Laser Talk:</vt:lpstr>
      <vt:lpstr>Make it personal!</vt:lpstr>
      <vt:lpstr>Develop your EPIC Laser Talk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Patterson</dc:creator>
  <cp:lastModifiedBy>Karyne Bury</cp:lastModifiedBy>
  <cp:revision>4</cp:revision>
  <dcterms:created xsi:type="dcterms:W3CDTF">2021-04-20T20:20:28Z</dcterms:created>
  <dcterms:modified xsi:type="dcterms:W3CDTF">2023-06-09T00:16:33Z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0x010100187C4F8466E1834FB2722B7EC1D9E46D</vt:lpwstr>
  </property>
  <property fmtid="{D5CDD505-2E9C-101B-9397-08002B2CF9AE}" pid="3" name="MediaServiceImageTags">
    <vt:lpwstr/>
  </property>
</Properties>
</file>