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936" r:id="rId4"/>
    <p:sldMasterId id="2147483661" r:id="rId5"/>
    <p:sldMasterId id="2147483674" r:id="rId6"/>
    <p:sldMasterId id="2147483926" r:id="rId7"/>
    <p:sldMasterId id="2147483648" r:id="rId8"/>
  </p:sldMasterIdLst>
  <p:notesMasterIdLst>
    <p:notesMasterId r:id="rId39"/>
  </p:notesMasterIdLst>
  <p:sldIdLst>
    <p:sldId id="256" r:id="rId9"/>
    <p:sldId id="257" r:id="rId10"/>
    <p:sldId id="280" r:id="rId11"/>
    <p:sldId id="1926" r:id="rId12"/>
    <p:sldId id="1936" r:id="rId13"/>
    <p:sldId id="283" r:id="rId14"/>
    <p:sldId id="285" r:id="rId15"/>
    <p:sldId id="286" r:id="rId16"/>
    <p:sldId id="290" r:id="rId17"/>
    <p:sldId id="292" r:id="rId18"/>
    <p:sldId id="288" r:id="rId19"/>
    <p:sldId id="1925" r:id="rId20"/>
    <p:sldId id="1937" r:id="rId21"/>
    <p:sldId id="1928" r:id="rId22"/>
    <p:sldId id="1942" r:id="rId23"/>
    <p:sldId id="1944" r:id="rId24"/>
    <p:sldId id="1930" r:id="rId25"/>
    <p:sldId id="1931" r:id="rId26"/>
    <p:sldId id="1932" r:id="rId27"/>
    <p:sldId id="1933" r:id="rId28"/>
    <p:sldId id="1934" r:id="rId29"/>
    <p:sldId id="1935" r:id="rId30"/>
    <p:sldId id="1929" r:id="rId31"/>
    <p:sldId id="1939" r:id="rId32"/>
    <p:sldId id="1940" r:id="rId33"/>
    <p:sldId id="1941" r:id="rId34"/>
    <p:sldId id="1938" r:id="rId35"/>
    <p:sldId id="1927" r:id="rId36"/>
    <p:sldId id="272" r:id="rId37"/>
    <p:sldId id="270" r:id="rId38"/>
  </p:sldIdLst>
  <p:sldSz cx="9144000" cy="5143500" type="screen16x9"/>
  <p:notesSz cx="6858000" cy="9144000"/>
  <p:embeddedFontLst>
    <p:embeddedFont>
      <p:font typeface="Calibri" panose="020F0502020204030204" pitchFamily="34" charset="0"/>
      <p:regular r:id="rId40"/>
      <p:bold r:id="rId41"/>
      <p:italic r:id="rId42"/>
      <p:boldItalic r:id="rId43"/>
    </p:embeddedFont>
    <p:embeddedFont>
      <p:font typeface="Helvetica Neue" panose="020B0604020202020204" charset="0"/>
      <p:regular r:id="rId44"/>
      <p:bold r:id="rId45"/>
      <p:italic r:id="rId46"/>
      <p:boldItalic r:id="rId47"/>
    </p:embeddedFont>
    <p:embeddedFont>
      <p:font typeface="Open Sans" panose="020B060603050402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52" roundtripDataSignature="AMtx7mh+Esk9aFreedt+CdNAzx0+moxj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B5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0476FE-868B-4389-ADC7-CDCE37BB291C}" v="3" dt="2023-06-09T19:13:06.040"/>
    <p1510:client id="{3553FE60-2FE1-493B-8DA2-98C8AC3CB9BE}" v="2157" dt="2023-06-07T23:50:21.866"/>
    <p1510:client id="{5216C06A-835D-F7D6-1FB8-1FC046257AF1}" v="11" dt="2023-06-07T16:29:59.550"/>
    <p1510:client id="{6DBC91E6-0C66-F6E7-7065-E10DB38F0571}" v="105" dt="2023-06-07T21:02:30.833"/>
    <p1510:client id="{BB1CAB1A-2CC2-22F1-43B6-65C5FABE9E92}" v="890" dt="2023-06-07T23:55:12.970"/>
    <p1510:client id="{CBDBDFFE-1141-2D51-0DFE-0166640AFD91}" v="53" dt="2023-06-08T13:42:39.9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font" Target="fonts/font12.fntdata"/><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font" Target="fonts/font7.fntdata"/><Relationship Id="rId20" Type="http://schemas.openxmlformats.org/officeDocument/2006/relationships/slide" Target="slides/slide12.xml"/><Relationship Id="rId41" Type="http://schemas.openxmlformats.org/officeDocument/2006/relationships/font" Target="fonts/font2.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10.fntdata"/><Relationship Id="rId57" Type="http://schemas.microsoft.com/office/2015/10/relationships/revisionInfo" Target="revisionInfo.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font" Target="fonts/font5.fntdata"/><Relationship Id="rId5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Tie this into the Group Norms section Karyne is about to do (as a lead in)</a:t>
            </a:r>
          </a:p>
        </p:txBody>
      </p:sp>
      <p:sp>
        <p:nvSpPr>
          <p:cNvPr id="4" name="Slide Number Placeholder 3"/>
          <p:cNvSpPr>
            <a:spLocks noGrp="1"/>
          </p:cNvSpPr>
          <p:nvPr>
            <p:ph type="sldNum" sz="quarter" idx="5"/>
          </p:nvPr>
        </p:nvSpPr>
        <p:spPr/>
        <p:txBody>
          <a:bodyPr/>
          <a:lstStyle/>
          <a:p>
            <a:fld id="{27B66AFF-1947-7B42-BB22-67A46E8E8CBF}" type="slidenum">
              <a:rPr lang="en-US" smtClean="0"/>
              <a:t>16</a:t>
            </a:fld>
            <a:endParaRPr lang="en-US"/>
          </a:p>
        </p:txBody>
      </p:sp>
    </p:spTree>
    <p:extLst>
      <p:ext uri="{BB962C8B-B14F-4D97-AF65-F5344CB8AC3E}">
        <p14:creationId xmlns:p14="http://schemas.microsoft.com/office/powerpoint/2010/main" val="1179340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Karyne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532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Karyne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9887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Karyne to transition final question to Errolyn, get initial thinking about next steps and Errolyn will walk through action plan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5664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1dc6096dc3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11dc6096dc3_0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Contact me about next steps on your journey towards making changes in our world, and taking action to end poverty!</a:t>
            </a:r>
            <a:endParaRPr/>
          </a:p>
        </p:txBody>
      </p:sp>
      <p:sp>
        <p:nvSpPr>
          <p:cNvPr id="339" name="Google Shape;339;g11dc6096dc3_0_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1037a4d0d1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11037a4d0d1_0_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latin typeface="Helvetica Neue"/>
                <a:ea typeface="Helvetica Neue"/>
                <a:cs typeface="Helvetica Neue"/>
                <a:sym typeface="Helvetica Neue"/>
              </a:rPr>
              <a:t>The question is how is the battle going? </a:t>
            </a:r>
            <a:endParaRPr/>
          </a:p>
        </p:txBody>
      </p:sp>
      <p:sp>
        <p:nvSpPr>
          <p:cNvPr id="326" name="Google Shape;326;g11037a4d0d1_0_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e8cffabe3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e8cffabe3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ge8cffabe3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e8cffabe3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e8cffabe3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ge8cffabe3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extLst>
      <p:ext uri="{BB962C8B-B14F-4D97-AF65-F5344CB8AC3E}">
        <p14:creationId xmlns:p14="http://schemas.microsoft.com/office/powerpoint/2010/main" val="1098961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1037a4d0d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11037a4d0d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latin typeface="Helvetica Neue"/>
                <a:ea typeface="Helvetica Neue"/>
                <a:cs typeface="Helvetica Neue"/>
                <a:sym typeface="Helvetica Neue"/>
              </a:rPr>
              <a:t>The question is how is the battle going? </a:t>
            </a:r>
            <a:endParaRPr/>
          </a:p>
        </p:txBody>
      </p:sp>
      <p:sp>
        <p:nvSpPr>
          <p:cNvPr id="284" name="Google Shape;284;g11037a4d0d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3554328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e8cffabe3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e8cffabe3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ge8cffabe3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extLst>
      <p:ext uri="{BB962C8B-B14F-4D97-AF65-F5344CB8AC3E}">
        <p14:creationId xmlns:p14="http://schemas.microsoft.com/office/powerpoint/2010/main" val="1236262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e8cffabe3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e8cffabe3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ge8cffabe3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extLst>
      <p:ext uri="{BB962C8B-B14F-4D97-AF65-F5344CB8AC3E}">
        <p14:creationId xmlns:p14="http://schemas.microsoft.com/office/powerpoint/2010/main" val="4272696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e8cffabe3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e8cffabe3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ge8cffabe3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extLst>
      <p:ext uri="{BB962C8B-B14F-4D97-AF65-F5344CB8AC3E}">
        <p14:creationId xmlns:p14="http://schemas.microsoft.com/office/powerpoint/2010/main" val="963522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e8cffabe3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e8cffabe3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ge8cffabe3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extLst>
      <p:ext uri="{BB962C8B-B14F-4D97-AF65-F5344CB8AC3E}">
        <p14:creationId xmlns:p14="http://schemas.microsoft.com/office/powerpoint/2010/main" val="1136952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Read values</a:t>
            </a:r>
          </a:p>
        </p:txBody>
      </p:sp>
      <p:sp>
        <p:nvSpPr>
          <p:cNvPr id="4" name="Slide Number Placeholder 3"/>
          <p:cNvSpPr>
            <a:spLocks noGrp="1"/>
          </p:cNvSpPr>
          <p:nvPr>
            <p:ph type="sldNum" sz="quarter" idx="5"/>
          </p:nvPr>
        </p:nvSpPr>
        <p:spPr/>
        <p:txBody>
          <a:bodyPr/>
          <a:lstStyle/>
          <a:p>
            <a:fld id="{C5EB412F-BD62-4D23-A74D-7CDB5EF1780C}" type="slidenum">
              <a:rPr lang="en-US" smtClean="0"/>
              <a:t>15</a:t>
            </a:fld>
            <a:endParaRPr lang="en-US"/>
          </a:p>
        </p:txBody>
      </p:sp>
    </p:spTree>
    <p:extLst>
      <p:ext uri="{BB962C8B-B14F-4D97-AF65-F5344CB8AC3E}">
        <p14:creationId xmlns:p14="http://schemas.microsoft.com/office/powerpoint/2010/main" val="3063819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48"/>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8"/>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5" name="Google Shape;65;p4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7"/>
        <p:cNvGrpSpPr/>
        <p:nvPr/>
      </p:nvGrpSpPr>
      <p:grpSpPr>
        <a:xfrm>
          <a:off x="0" y="0"/>
          <a:ext cx="0" cy="0"/>
          <a:chOff x="0" y="0"/>
          <a:chExt cx="0" cy="0"/>
        </a:xfrm>
      </p:grpSpPr>
      <p:sp>
        <p:nvSpPr>
          <p:cNvPr id="68" name="Google Shape;68;p49"/>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9"/>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0" name="Google Shape;70;p4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4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0"/>
        <p:cNvGrpSpPr/>
        <p:nvPr/>
      </p:nvGrpSpPr>
      <p:grpSpPr>
        <a:xfrm>
          <a:off x="0" y="0"/>
          <a:ext cx="0" cy="0"/>
          <a:chOff x="0" y="0"/>
          <a:chExt cx="0" cy="0"/>
        </a:xfrm>
      </p:grpSpPr>
      <p:sp>
        <p:nvSpPr>
          <p:cNvPr id="81" name="Google Shape;81;p33"/>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3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3"/>
          <p:cNvSpPr txBox="1">
            <a:spLocks noGrp="1"/>
          </p:cNvSpPr>
          <p:nvPr>
            <p:ph type="sldNum" idx="12"/>
          </p:nvPr>
        </p:nvSpPr>
        <p:spPr>
          <a:xfrm>
            <a:off x="0" y="9834"/>
            <a:ext cx="4572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90"/>
        <p:cNvGrpSpPr/>
        <p:nvPr/>
      </p:nvGrpSpPr>
      <p:grpSpPr>
        <a:xfrm>
          <a:off x="0" y="0"/>
          <a:ext cx="0" cy="0"/>
          <a:chOff x="0" y="0"/>
          <a:chExt cx="0" cy="0"/>
        </a:xfrm>
      </p:grpSpPr>
      <p:sp>
        <p:nvSpPr>
          <p:cNvPr id="91" name="Google Shape;91;p50"/>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50"/>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3"/>
        <p:cNvGrpSpPr/>
        <p:nvPr/>
      </p:nvGrpSpPr>
      <p:grpSpPr>
        <a:xfrm>
          <a:off x="0" y="0"/>
          <a:ext cx="0" cy="0"/>
          <a:chOff x="0" y="0"/>
          <a:chExt cx="0" cy="0"/>
        </a:xfrm>
      </p:grpSpPr>
      <p:sp>
        <p:nvSpPr>
          <p:cNvPr id="94" name="Google Shape;94;p51"/>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51"/>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6" name="Google Shape;96;p51"/>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7" name="Google Shape;97;p5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51"/>
          <p:cNvSpPr txBox="1">
            <a:spLocks noGrp="1"/>
          </p:cNvSpPr>
          <p:nvPr>
            <p:ph type="sldNum" idx="12"/>
          </p:nvPr>
        </p:nvSpPr>
        <p:spPr>
          <a:xfrm>
            <a:off x="0" y="2092"/>
            <a:ext cx="4572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9"/>
        <p:cNvGrpSpPr/>
        <p:nvPr/>
      </p:nvGrpSpPr>
      <p:grpSpPr>
        <a:xfrm>
          <a:off x="0" y="0"/>
          <a:ext cx="0" cy="0"/>
          <a:chOff x="0" y="0"/>
          <a:chExt cx="0" cy="0"/>
        </a:xfrm>
      </p:grpSpPr>
      <p:sp>
        <p:nvSpPr>
          <p:cNvPr id="100" name="Google Shape;100;p52"/>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52"/>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2" name="Google Shape;102;p52"/>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03" name="Google Shape;103;p52"/>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4" name="Google Shape;104;p52"/>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05" name="Google Shape;105;p5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52"/>
          <p:cNvSpPr txBox="1">
            <a:spLocks noGrp="1"/>
          </p:cNvSpPr>
          <p:nvPr>
            <p:ph type="sldNum" idx="12"/>
          </p:nvPr>
        </p:nvSpPr>
        <p:spPr>
          <a:xfrm>
            <a:off x="0" y="2092"/>
            <a:ext cx="4572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7"/>
        <p:cNvGrpSpPr/>
        <p:nvPr/>
      </p:nvGrpSpPr>
      <p:grpSpPr>
        <a:xfrm>
          <a:off x="0" y="0"/>
          <a:ext cx="0" cy="0"/>
          <a:chOff x="0" y="0"/>
          <a:chExt cx="0" cy="0"/>
        </a:xfrm>
      </p:grpSpPr>
      <p:sp>
        <p:nvSpPr>
          <p:cNvPr id="108" name="Google Shape;108;p53"/>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5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53"/>
          <p:cNvSpPr txBox="1">
            <a:spLocks noGrp="1"/>
          </p:cNvSpPr>
          <p:nvPr>
            <p:ph type="sldNum" idx="12"/>
          </p:nvPr>
        </p:nvSpPr>
        <p:spPr>
          <a:xfrm>
            <a:off x="0" y="2092"/>
            <a:ext cx="4572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sp>
        <p:nvSpPr>
          <p:cNvPr id="112" name="Google Shape;112;p5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54"/>
          <p:cNvSpPr txBox="1">
            <a:spLocks noGrp="1"/>
          </p:cNvSpPr>
          <p:nvPr>
            <p:ph type="sldNum" idx="12"/>
          </p:nvPr>
        </p:nvSpPr>
        <p:spPr>
          <a:xfrm>
            <a:off x="0" y="2092"/>
            <a:ext cx="4572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4"/>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5"/>
        <p:cNvGrpSpPr/>
        <p:nvPr/>
      </p:nvGrpSpPr>
      <p:grpSpPr>
        <a:xfrm>
          <a:off x="0" y="0"/>
          <a:ext cx="0" cy="0"/>
          <a:chOff x="0" y="0"/>
          <a:chExt cx="0" cy="0"/>
        </a:xfrm>
      </p:grpSpPr>
      <p:sp>
        <p:nvSpPr>
          <p:cNvPr id="116" name="Google Shape;116;p56"/>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56"/>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18" name="Google Shape;118;p56"/>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19" name="Google Shape;119;p5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56"/>
          <p:cNvSpPr txBox="1">
            <a:spLocks noGrp="1"/>
          </p:cNvSpPr>
          <p:nvPr>
            <p:ph type="sldNum" idx="12"/>
          </p:nvPr>
        </p:nvSpPr>
        <p:spPr>
          <a:xfrm>
            <a:off x="0" y="2092"/>
            <a:ext cx="4572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34"/>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4"/>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6" name="Google Shape;26;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1"/>
        <p:cNvGrpSpPr/>
        <p:nvPr/>
      </p:nvGrpSpPr>
      <p:grpSpPr>
        <a:xfrm>
          <a:off x="0" y="0"/>
          <a:ext cx="0" cy="0"/>
          <a:chOff x="0" y="0"/>
          <a:chExt cx="0" cy="0"/>
        </a:xfrm>
      </p:grpSpPr>
      <p:sp>
        <p:nvSpPr>
          <p:cNvPr id="122" name="Google Shape;122;p57"/>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57"/>
          <p:cNvSpPr>
            <a:spLocks noGrp="1"/>
          </p:cNvSpPr>
          <p:nvPr>
            <p:ph type="pic" idx="2"/>
          </p:nvPr>
        </p:nvSpPr>
        <p:spPr>
          <a:xfrm>
            <a:off x="1792288" y="459581"/>
            <a:ext cx="5486400" cy="3086100"/>
          </a:xfrm>
          <a:prstGeom prst="rect">
            <a:avLst/>
          </a:prstGeom>
          <a:noFill/>
          <a:ln>
            <a:noFill/>
          </a:ln>
        </p:spPr>
      </p:sp>
      <p:sp>
        <p:nvSpPr>
          <p:cNvPr id="124" name="Google Shape;124;p57"/>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25" name="Google Shape;125;p5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57"/>
          <p:cNvSpPr txBox="1">
            <a:spLocks noGrp="1"/>
          </p:cNvSpPr>
          <p:nvPr>
            <p:ph type="sldNum" idx="12"/>
          </p:nvPr>
        </p:nvSpPr>
        <p:spPr>
          <a:xfrm>
            <a:off x="0" y="2092"/>
            <a:ext cx="4572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7"/>
        <p:cNvGrpSpPr/>
        <p:nvPr/>
      </p:nvGrpSpPr>
      <p:grpSpPr>
        <a:xfrm>
          <a:off x="0" y="0"/>
          <a:ext cx="0" cy="0"/>
          <a:chOff x="0" y="0"/>
          <a:chExt cx="0" cy="0"/>
        </a:xfrm>
      </p:grpSpPr>
      <p:sp>
        <p:nvSpPr>
          <p:cNvPr id="128" name="Google Shape;128;p58"/>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58"/>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0" name="Google Shape;130;p5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58"/>
          <p:cNvSpPr txBox="1">
            <a:spLocks noGrp="1"/>
          </p:cNvSpPr>
          <p:nvPr>
            <p:ph type="sldNum" idx="12"/>
          </p:nvPr>
        </p:nvSpPr>
        <p:spPr>
          <a:xfrm>
            <a:off x="0" y="2092"/>
            <a:ext cx="4572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2"/>
        <p:cNvGrpSpPr/>
        <p:nvPr/>
      </p:nvGrpSpPr>
      <p:grpSpPr>
        <a:xfrm>
          <a:off x="0" y="0"/>
          <a:ext cx="0" cy="0"/>
          <a:chOff x="0" y="0"/>
          <a:chExt cx="0" cy="0"/>
        </a:xfrm>
      </p:grpSpPr>
      <p:sp>
        <p:nvSpPr>
          <p:cNvPr id="133" name="Google Shape;133;p59"/>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59"/>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5" name="Google Shape;135;p5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5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7" name="Google Shape;137;p59"/>
          <p:cNvSpPr txBox="1">
            <a:spLocks noGrp="1"/>
          </p:cNvSpPr>
          <p:nvPr>
            <p:ph type="sldNum" idx="12"/>
          </p:nvPr>
        </p:nvSpPr>
        <p:spPr>
          <a:xfrm>
            <a:off x="0" y="2092"/>
            <a:ext cx="4572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149"/>
        <p:cNvGrpSpPr/>
        <p:nvPr/>
      </p:nvGrpSpPr>
      <p:grpSpPr>
        <a:xfrm>
          <a:off x="0" y="0"/>
          <a:ext cx="0" cy="0"/>
          <a:chOff x="0" y="0"/>
          <a:chExt cx="0" cy="0"/>
        </a:xfrm>
      </p:grpSpPr>
      <p:sp>
        <p:nvSpPr>
          <p:cNvPr id="150" name="Google Shape;150;p71"/>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71"/>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2"/>
        <p:cNvGrpSpPr/>
        <p:nvPr/>
      </p:nvGrpSpPr>
      <p:grpSpPr>
        <a:xfrm>
          <a:off x="0" y="0"/>
          <a:ext cx="0" cy="0"/>
          <a:chOff x="0" y="0"/>
          <a:chExt cx="0" cy="0"/>
        </a:xfrm>
      </p:grpSpPr>
      <p:sp>
        <p:nvSpPr>
          <p:cNvPr id="153" name="Google Shape;153;p72"/>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72"/>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5" name="Google Shape;155;p7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7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7"/>
        <p:cNvGrpSpPr/>
        <p:nvPr/>
      </p:nvGrpSpPr>
      <p:grpSpPr>
        <a:xfrm>
          <a:off x="0" y="0"/>
          <a:ext cx="0" cy="0"/>
          <a:chOff x="0" y="0"/>
          <a:chExt cx="0" cy="0"/>
        </a:xfrm>
      </p:grpSpPr>
      <p:sp>
        <p:nvSpPr>
          <p:cNvPr id="158" name="Google Shape;158;p73"/>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73"/>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60" name="Google Shape;160;p73"/>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61" name="Google Shape;161;p7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7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3"/>
        <p:cNvGrpSpPr/>
        <p:nvPr/>
      </p:nvGrpSpPr>
      <p:grpSpPr>
        <a:xfrm>
          <a:off x="0" y="0"/>
          <a:ext cx="0" cy="0"/>
          <a:chOff x="0" y="0"/>
          <a:chExt cx="0" cy="0"/>
        </a:xfrm>
      </p:grpSpPr>
      <p:sp>
        <p:nvSpPr>
          <p:cNvPr id="164" name="Google Shape;164;p74"/>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7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66" name="Google Shape;166;p7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67" name="Google Shape;167;p74"/>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68" name="Google Shape;168;p74"/>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69" name="Google Shape;169;p7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7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1"/>
        <p:cNvGrpSpPr/>
        <p:nvPr/>
      </p:nvGrpSpPr>
      <p:grpSpPr>
        <a:xfrm>
          <a:off x="0" y="0"/>
          <a:ext cx="0" cy="0"/>
          <a:chOff x="0" y="0"/>
          <a:chExt cx="0" cy="0"/>
        </a:xfrm>
      </p:grpSpPr>
      <p:sp>
        <p:nvSpPr>
          <p:cNvPr id="172" name="Google Shape;172;p75"/>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7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7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5"/>
        <p:cNvGrpSpPr/>
        <p:nvPr/>
      </p:nvGrpSpPr>
      <p:grpSpPr>
        <a:xfrm>
          <a:off x="0" y="0"/>
          <a:ext cx="0" cy="0"/>
          <a:chOff x="0" y="0"/>
          <a:chExt cx="0" cy="0"/>
        </a:xfrm>
      </p:grpSpPr>
      <p:sp>
        <p:nvSpPr>
          <p:cNvPr id="176" name="Google Shape;176;p7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7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7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28"/>
        <p:cNvGrpSpPr/>
        <p:nvPr/>
      </p:nvGrpSpPr>
      <p:grpSpPr>
        <a:xfrm>
          <a:off x="0" y="0"/>
          <a:ext cx="0" cy="0"/>
          <a:chOff x="0" y="0"/>
          <a:chExt cx="0" cy="0"/>
        </a:xfrm>
      </p:grpSpPr>
      <p:sp>
        <p:nvSpPr>
          <p:cNvPr id="29" name="Google Shape;29;p41"/>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1"/>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9"/>
        <p:cNvGrpSpPr/>
        <p:nvPr/>
      </p:nvGrpSpPr>
      <p:grpSpPr>
        <a:xfrm>
          <a:off x="0" y="0"/>
          <a:ext cx="0" cy="0"/>
          <a:chOff x="0" y="0"/>
          <a:chExt cx="0" cy="0"/>
        </a:xfrm>
      </p:grpSpPr>
      <p:sp>
        <p:nvSpPr>
          <p:cNvPr id="180" name="Google Shape;180;p7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78"/>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82" name="Google Shape;182;p7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83" name="Google Shape;183;p7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7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5"/>
        <p:cNvGrpSpPr/>
        <p:nvPr/>
      </p:nvGrpSpPr>
      <p:grpSpPr>
        <a:xfrm>
          <a:off x="0" y="0"/>
          <a:ext cx="0" cy="0"/>
          <a:chOff x="0" y="0"/>
          <a:chExt cx="0" cy="0"/>
        </a:xfrm>
      </p:grpSpPr>
      <p:sp>
        <p:nvSpPr>
          <p:cNvPr id="186" name="Google Shape;186;p79"/>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79"/>
          <p:cNvSpPr>
            <a:spLocks noGrp="1"/>
          </p:cNvSpPr>
          <p:nvPr>
            <p:ph type="pic" idx="2"/>
          </p:nvPr>
        </p:nvSpPr>
        <p:spPr>
          <a:xfrm>
            <a:off x="1792288" y="459581"/>
            <a:ext cx="5486400" cy="3086100"/>
          </a:xfrm>
          <a:prstGeom prst="rect">
            <a:avLst/>
          </a:prstGeom>
          <a:noFill/>
          <a:ln>
            <a:noFill/>
          </a:ln>
        </p:spPr>
      </p:sp>
      <p:sp>
        <p:nvSpPr>
          <p:cNvPr id="188" name="Google Shape;188;p79"/>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89" name="Google Shape;189;p7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7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1"/>
        <p:cNvGrpSpPr/>
        <p:nvPr/>
      </p:nvGrpSpPr>
      <p:grpSpPr>
        <a:xfrm>
          <a:off x="0" y="0"/>
          <a:ext cx="0" cy="0"/>
          <a:chOff x="0" y="0"/>
          <a:chExt cx="0" cy="0"/>
        </a:xfrm>
      </p:grpSpPr>
      <p:sp>
        <p:nvSpPr>
          <p:cNvPr id="192" name="Google Shape;192;p8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80"/>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4" name="Google Shape;194;p8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8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6"/>
        <p:cNvGrpSpPr/>
        <p:nvPr/>
      </p:nvGrpSpPr>
      <p:grpSpPr>
        <a:xfrm>
          <a:off x="0" y="0"/>
          <a:ext cx="0" cy="0"/>
          <a:chOff x="0" y="0"/>
          <a:chExt cx="0" cy="0"/>
        </a:xfrm>
      </p:grpSpPr>
      <p:sp>
        <p:nvSpPr>
          <p:cNvPr id="197" name="Google Shape;197;p81"/>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81"/>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9" name="Google Shape;199;p8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8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1" name="Google Shape;201;p8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5"/>
        <p:cNvGrpSpPr/>
        <p:nvPr/>
      </p:nvGrpSpPr>
      <p:grpSpPr>
        <a:xfrm>
          <a:off x="0" y="0"/>
          <a:ext cx="0" cy="0"/>
          <a:chOff x="0" y="0"/>
          <a:chExt cx="0" cy="0"/>
        </a:xfrm>
      </p:grpSpPr>
      <p:sp>
        <p:nvSpPr>
          <p:cNvPr id="36" name="Google Shape;36;p28"/>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8"/>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p28"/>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9" name="Google Shape;39;p2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41"/>
        <p:cNvGrpSpPr/>
        <p:nvPr/>
      </p:nvGrpSpPr>
      <p:grpSpPr>
        <a:xfrm>
          <a:off x="0" y="0"/>
          <a:ext cx="0" cy="0"/>
          <a:chOff x="0" y="0"/>
          <a:chExt cx="0" cy="0"/>
        </a:xfrm>
      </p:grpSpPr>
      <p:sp>
        <p:nvSpPr>
          <p:cNvPr id="42" name="Google Shape;42;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4" name="Google Shape;44;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46"/>
        <p:cNvGrpSpPr/>
        <p:nvPr/>
      </p:nvGrpSpPr>
      <p:grpSpPr>
        <a:xfrm>
          <a:off x="0" y="0"/>
          <a:ext cx="0" cy="0"/>
          <a:chOff x="0" y="0"/>
          <a:chExt cx="0" cy="0"/>
        </a:xfrm>
      </p:grpSpPr>
      <p:sp>
        <p:nvSpPr>
          <p:cNvPr id="47" name="Google Shape;47;p32"/>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2"/>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9"/>
        <p:cNvGrpSpPr/>
        <p:nvPr/>
      </p:nvGrpSpPr>
      <p:grpSpPr>
        <a:xfrm>
          <a:off x="0" y="0"/>
          <a:ext cx="0" cy="0"/>
          <a:chOff x="0" y="0"/>
          <a:chExt cx="0" cy="0"/>
        </a:xfrm>
      </p:grpSpPr>
      <p:sp>
        <p:nvSpPr>
          <p:cNvPr id="50" name="Google Shape;50;p33"/>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3"/>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2" name="Google Shape;52;p33"/>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3" name="Google Shape;53;p33"/>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4" name="Google Shape;54;p33"/>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5" name="Google Shape;55;p3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7"/>
        <p:cNvGrpSpPr/>
        <p:nvPr/>
      </p:nvGrpSpPr>
      <p:grpSpPr>
        <a:xfrm>
          <a:off x="0" y="0"/>
          <a:ext cx="0" cy="0"/>
          <a:chOff x="0" y="0"/>
          <a:chExt cx="0" cy="0"/>
        </a:xfrm>
      </p:grpSpPr>
      <p:sp>
        <p:nvSpPr>
          <p:cNvPr id="58" name="Google Shape;58;p34"/>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42"/>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2"/>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4" name="Google Shape;34;p42"/>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5" name="Google Shape;35;p4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2"/>
        <p:cNvGrpSpPr/>
        <p:nvPr/>
      </p:nvGrpSpPr>
      <p:grpSpPr>
        <a:xfrm>
          <a:off x="0" y="0"/>
          <a:ext cx="0" cy="0"/>
          <a:chOff x="0" y="0"/>
          <a:chExt cx="0" cy="0"/>
        </a:xfrm>
      </p:grpSpPr>
      <p:sp>
        <p:nvSpPr>
          <p:cNvPr id="63" name="Google Shape;63;p36"/>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5" name="Google Shape;65;p36"/>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6" name="Google Shape;66;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8"/>
        <p:cNvGrpSpPr/>
        <p:nvPr/>
      </p:nvGrpSpPr>
      <p:grpSpPr>
        <a:xfrm>
          <a:off x="0" y="0"/>
          <a:ext cx="0" cy="0"/>
          <a:chOff x="0" y="0"/>
          <a:chExt cx="0" cy="0"/>
        </a:xfrm>
      </p:grpSpPr>
      <p:sp>
        <p:nvSpPr>
          <p:cNvPr id="69" name="Google Shape;69;p37"/>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a:spLocks noGrp="1"/>
          </p:cNvSpPr>
          <p:nvPr>
            <p:ph type="pic" idx="2"/>
          </p:nvPr>
        </p:nvSpPr>
        <p:spPr>
          <a:xfrm>
            <a:off x="1792288" y="459581"/>
            <a:ext cx="5486400" cy="3086100"/>
          </a:xfrm>
          <a:prstGeom prst="rect">
            <a:avLst/>
          </a:prstGeom>
          <a:noFill/>
          <a:ln>
            <a:noFill/>
          </a:ln>
        </p:spPr>
      </p:sp>
      <p:sp>
        <p:nvSpPr>
          <p:cNvPr id="71" name="Google Shape;71;p37"/>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2" name="Google Shape;72;p3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4"/>
        <p:cNvGrpSpPr/>
        <p:nvPr/>
      </p:nvGrpSpPr>
      <p:grpSpPr>
        <a:xfrm>
          <a:off x="0" y="0"/>
          <a:ext cx="0" cy="0"/>
          <a:chOff x="0" y="0"/>
          <a:chExt cx="0" cy="0"/>
        </a:xfrm>
      </p:grpSpPr>
      <p:sp>
        <p:nvSpPr>
          <p:cNvPr id="75" name="Google Shape;75;p38"/>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9"/>
        <p:cNvGrpSpPr/>
        <p:nvPr/>
      </p:nvGrpSpPr>
      <p:grpSpPr>
        <a:xfrm>
          <a:off x="0" y="0"/>
          <a:ext cx="0" cy="0"/>
          <a:chOff x="0" y="0"/>
          <a:chExt cx="0" cy="0"/>
        </a:xfrm>
      </p:grpSpPr>
      <p:sp>
        <p:nvSpPr>
          <p:cNvPr id="80" name="Google Shape;80;p39"/>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9"/>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2" name="Google Shape;82;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65198-F781-5E46-ABE0-DAF0CA773F0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73C62F1-126E-E144-8C42-E1635C657FE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Slide Number Placeholder 6">
            <a:extLst>
              <a:ext uri="{FF2B5EF4-FFF2-40B4-BE49-F238E27FC236}">
                <a16:creationId xmlns:a16="http://schemas.microsoft.com/office/drawing/2014/main" id="{9FAAEFE9-23AF-D983-066D-C1188E48D47D}"/>
              </a:ext>
            </a:extLst>
          </p:cNvPr>
          <p:cNvSpPr>
            <a:spLocks noGrp="1"/>
          </p:cNvSpPr>
          <p:nvPr>
            <p:ph type="sldNum" sz="quarter" idx="10"/>
          </p:nvPr>
        </p:nvSpPr>
        <p:spPr>
          <a:xfrm>
            <a:off x="1" y="0"/>
            <a:ext cx="450272" cy="273844"/>
          </a:xfrm>
          <a:prstGeom prst="rect">
            <a:avLst/>
          </a:prstGeom>
        </p:spPr>
        <p:txBody>
          <a:bodyPr/>
          <a:lstStyle/>
          <a:p>
            <a:fld id="{E44B2F36-CA91-43D8-8EB5-8826FF2677A1}" type="slidenum">
              <a:rPr lang="en-US" smtClean="0"/>
              <a:pPr/>
              <a:t>‹#›</a:t>
            </a:fld>
            <a:endParaRPr lang="en-US"/>
          </a:p>
        </p:txBody>
      </p:sp>
    </p:spTree>
    <p:extLst>
      <p:ext uri="{BB962C8B-B14F-4D97-AF65-F5344CB8AC3E}">
        <p14:creationId xmlns:p14="http://schemas.microsoft.com/office/powerpoint/2010/main" val="23203333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089BC-D3C6-4E4B-B0CF-89087EC1C9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92A40E-D89D-1B4A-8CDB-EE9A3EF072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15C12109-9277-9163-2B53-A11B4F6195B0}"/>
              </a:ext>
            </a:extLst>
          </p:cNvPr>
          <p:cNvSpPr>
            <a:spLocks noGrp="1"/>
          </p:cNvSpPr>
          <p:nvPr>
            <p:ph type="sldNum" sz="quarter" idx="12"/>
          </p:nvPr>
        </p:nvSpPr>
        <p:spPr>
          <a:xfrm>
            <a:off x="1" y="0"/>
            <a:ext cx="436418" cy="273844"/>
          </a:xfrm>
          <a:prstGeom prst="rect">
            <a:avLst/>
          </a:prstGeom>
        </p:spPr>
        <p:txBody>
          <a:bodyPr/>
          <a:lstStyle>
            <a:lvl1pPr algn="ctr">
              <a:defRPr>
                <a:solidFill>
                  <a:schemeClr val="tx1"/>
                </a:solidFill>
              </a:defRPr>
            </a:lvl1pPr>
          </a:lstStyle>
          <a:p>
            <a:fld id="{3E7508A3-06FD-8349-8381-FE79CD378FF5}" type="slidenum">
              <a:rPr lang="en-US" smtClean="0"/>
              <a:pPr/>
              <a:t>‹#›</a:t>
            </a:fld>
            <a:endParaRPr lang="en-US"/>
          </a:p>
        </p:txBody>
      </p:sp>
    </p:spTree>
    <p:extLst>
      <p:ext uri="{BB962C8B-B14F-4D97-AF65-F5344CB8AC3E}">
        <p14:creationId xmlns:p14="http://schemas.microsoft.com/office/powerpoint/2010/main" val="26906117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1858E-3DA9-FA45-BC4B-649557040FC9}"/>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23AC2C3-E05A-184E-835C-DA99A97760A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Slide Number Placeholder 6">
            <a:extLst>
              <a:ext uri="{FF2B5EF4-FFF2-40B4-BE49-F238E27FC236}">
                <a16:creationId xmlns:a16="http://schemas.microsoft.com/office/drawing/2014/main" id="{73C88A4F-E5D0-A3DC-772F-02773FC4405A}"/>
              </a:ext>
            </a:extLst>
          </p:cNvPr>
          <p:cNvSpPr>
            <a:spLocks noGrp="1"/>
          </p:cNvSpPr>
          <p:nvPr>
            <p:ph type="sldNum" sz="quarter" idx="10"/>
          </p:nvPr>
        </p:nvSpPr>
        <p:spPr>
          <a:xfrm>
            <a:off x="1" y="0"/>
            <a:ext cx="436418" cy="273844"/>
          </a:xfrm>
          <a:prstGeom prst="rect">
            <a:avLst/>
          </a:prstGeom>
        </p:spPr>
        <p:txBody>
          <a:bodyPr/>
          <a:lstStyle/>
          <a:p>
            <a:fld id="{E44B2F36-CA91-43D8-8EB5-8826FF2677A1}" type="slidenum">
              <a:rPr lang="en-US" smtClean="0"/>
              <a:pPr/>
              <a:t>‹#›</a:t>
            </a:fld>
            <a:endParaRPr lang="en-US"/>
          </a:p>
        </p:txBody>
      </p:sp>
    </p:spTree>
    <p:extLst>
      <p:ext uri="{BB962C8B-B14F-4D97-AF65-F5344CB8AC3E}">
        <p14:creationId xmlns:p14="http://schemas.microsoft.com/office/powerpoint/2010/main" val="38854494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48C95-525A-AB45-A62A-AD37428254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0F39A0-0E75-0446-9D2B-D0193C1FAD77}"/>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75536A-1739-D443-BCA7-412A0FBD2B8E}"/>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AEB299DE-69D2-ED9D-8ED0-C53093AA2BEA}"/>
              </a:ext>
            </a:extLst>
          </p:cNvPr>
          <p:cNvSpPr>
            <a:spLocks noGrp="1"/>
          </p:cNvSpPr>
          <p:nvPr>
            <p:ph type="sldNum" sz="quarter" idx="10"/>
          </p:nvPr>
        </p:nvSpPr>
        <p:spPr>
          <a:xfrm>
            <a:off x="1" y="0"/>
            <a:ext cx="436418" cy="273844"/>
          </a:xfrm>
          <a:prstGeom prst="rect">
            <a:avLst/>
          </a:prstGeom>
        </p:spPr>
        <p:txBody>
          <a:bodyPr/>
          <a:lstStyle/>
          <a:p>
            <a:fld id="{E44B2F36-CA91-43D8-8EB5-8826FF2677A1}" type="slidenum">
              <a:rPr lang="en-US" smtClean="0"/>
              <a:pPr/>
              <a:t>‹#›</a:t>
            </a:fld>
            <a:endParaRPr lang="en-US"/>
          </a:p>
        </p:txBody>
      </p:sp>
    </p:spTree>
    <p:extLst>
      <p:ext uri="{BB962C8B-B14F-4D97-AF65-F5344CB8AC3E}">
        <p14:creationId xmlns:p14="http://schemas.microsoft.com/office/powerpoint/2010/main" val="42733667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195B7-A409-514F-9A02-1C66F51EC9DD}"/>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31EB0E-3D72-4A48-A279-CF7ABFA5D153}"/>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7A079BF-2927-3D47-8EF6-92D3957281B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33FB1D-F0C2-2246-80F8-A3423C1CBFA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8AAE1DE-801F-C742-8129-E737292EC62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09071338-3203-DFD8-F302-2D1695542C0C}"/>
              </a:ext>
            </a:extLst>
          </p:cNvPr>
          <p:cNvSpPr>
            <a:spLocks noGrp="1"/>
          </p:cNvSpPr>
          <p:nvPr>
            <p:ph type="sldNum" sz="quarter" idx="10"/>
          </p:nvPr>
        </p:nvSpPr>
        <p:spPr>
          <a:xfrm>
            <a:off x="1" y="0"/>
            <a:ext cx="436418" cy="273844"/>
          </a:xfrm>
          <a:prstGeom prst="rect">
            <a:avLst/>
          </a:prstGeom>
        </p:spPr>
        <p:txBody>
          <a:bodyPr/>
          <a:lstStyle/>
          <a:p>
            <a:fld id="{E44B2F36-CA91-43D8-8EB5-8826FF2677A1}" type="slidenum">
              <a:rPr lang="en-US" smtClean="0"/>
              <a:pPr/>
              <a:t>‹#›</a:t>
            </a:fld>
            <a:endParaRPr lang="en-US"/>
          </a:p>
        </p:txBody>
      </p:sp>
    </p:spTree>
    <p:extLst>
      <p:ext uri="{BB962C8B-B14F-4D97-AF65-F5344CB8AC3E}">
        <p14:creationId xmlns:p14="http://schemas.microsoft.com/office/powerpoint/2010/main" val="7477073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C073C-6B25-B74F-A354-305A7BE6106C}"/>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BCD4695E-CF62-30B3-EC86-3E5AE732CFAE}"/>
              </a:ext>
            </a:extLst>
          </p:cNvPr>
          <p:cNvSpPr>
            <a:spLocks noGrp="1"/>
          </p:cNvSpPr>
          <p:nvPr>
            <p:ph type="sldNum" sz="quarter" idx="10"/>
          </p:nvPr>
        </p:nvSpPr>
        <p:spPr>
          <a:xfrm>
            <a:off x="1" y="0"/>
            <a:ext cx="436418" cy="273844"/>
          </a:xfrm>
          <a:prstGeom prst="rect">
            <a:avLst/>
          </a:prstGeom>
        </p:spPr>
        <p:txBody>
          <a:bodyPr/>
          <a:lstStyle/>
          <a:p>
            <a:fld id="{E44B2F36-CA91-43D8-8EB5-8826FF2677A1}" type="slidenum">
              <a:rPr lang="en-US" smtClean="0"/>
              <a:pPr/>
              <a:t>‹#›</a:t>
            </a:fld>
            <a:endParaRPr lang="en-US"/>
          </a:p>
        </p:txBody>
      </p:sp>
    </p:spTree>
    <p:extLst>
      <p:ext uri="{BB962C8B-B14F-4D97-AF65-F5344CB8AC3E}">
        <p14:creationId xmlns:p14="http://schemas.microsoft.com/office/powerpoint/2010/main" val="239057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43"/>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3"/>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0" name="Google Shape;40;p43"/>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1" name="Google Shape;41;p43"/>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2" name="Google Shape;42;p43"/>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3" name="Google Shape;43;p4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2F44DE-E847-458E-A4D1-611D0603FF49}"/>
              </a:ext>
            </a:extLst>
          </p:cNvPr>
          <p:cNvSpPr>
            <a:spLocks noGrp="1"/>
          </p:cNvSpPr>
          <p:nvPr>
            <p:ph type="sldNum" sz="quarter" idx="10"/>
          </p:nvPr>
        </p:nvSpPr>
        <p:spPr>
          <a:xfrm>
            <a:off x="1" y="0"/>
            <a:ext cx="436418" cy="273844"/>
          </a:xfrm>
          <a:prstGeom prst="rect">
            <a:avLst/>
          </a:prstGeom>
        </p:spPr>
        <p:txBody>
          <a:bodyPr/>
          <a:lstStyle/>
          <a:p>
            <a:fld id="{E44B2F36-CA91-43D8-8EB5-8826FF2677A1}" type="slidenum">
              <a:rPr lang="en-US" smtClean="0"/>
              <a:pPr/>
              <a:t>‹#›</a:t>
            </a:fld>
            <a:endParaRPr lang="en-US"/>
          </a:p>
        </p:txBody>
      </p:sp>
    </p:spTree>
    <p:extLst>
      <p:ext uri="{BB962C8B-B14F-4D97-AF65-F5344CB8AC3E}">
        <p14:creationId xmlns:p14="http://schemas.microsoft.com/office/powerpoint/2010/main" val="12703444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CB838-6FC8-6142-8624-AB5A15D81D4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C192B31-87F9-864E-9E54-FAD53601A023}"/>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6FCC6B-92FA-AC40-8364-87187191EF4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7">
            <a:extLst>
              <a:ext uri="{FF2B5EF4-FFF2-40B4-BE49-F238E27FC236}">
                <a16:creationId xmlns:a16="http://schemas.microsoft.com/office/drawing/2014/main" id="{98E060CB-A04D-07AF-FCD3-A9A00DDB802C}"/>
              </a:ext>
            </a:extLst>
          </p:cNvPr>
          <p:cNvSpPr>
            <a:spLocks noGrp="1"/>
          </p:cNvSpPr>
          <p:nvPr>
            <p:ph type="sldNum" sz="quarter" idx="10"/>
          </p:nvPr>
        </p:nvSpPr>
        <p:spPr>
          <a:xfrm>
            <a:off x="1" y="0"/>
            <a:ext cx="436418" cy="273844"/>
          </a:xfrm>
          <a:prstGeom prst="rect">
            <a:avLst/>
          </a:prstGeom>
        </p:spPr>
        <p:txBody>
          <a:bodyPr/>
          <a:lstStyle/>
          <a:p>
            <a:fld id="{E44B2F36-CA91-43D8-8EB5-8826FF2677A1}" type="slidenum">
              <a:rPr lang="en-US" smtClean="0"/>
              <a:pPr/>
              <a:t>‹#›</a:t>
            </a:fld>
            <a:endParaRPr lang="en-US"/>
          </a:p>
        </p:txBody>
      </p:sp>
    </p:spTree>
    <p:extLst>
      <p:ext uri="{BB962C8B-B14F-4D97-AF65-F5344CB8AC3E}">
        <p14:creationId xmlns:p14="http://schemas.microsoft.com/office/powerpoint/2010/main" val="42561508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48925-52B6-0744-BD92-D12EE11F1A6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A9187D7-832B-F441-85C0-DA1FE56B532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D43D6CD-6433-9548-BBA2-5D6E47B257A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7">
            <a:extLst>
              <a:ext uri="{FF2B5EF4-FFF2-40B4-BE49-F238E27FC236}">
                <a16:creationId xmlns:a16="http://schemas.microsoft.com/office/drawing/2014/main" id="{614BEEFE-737C-B860-02EF-5F5913ECAA2C}"/>
              </a:ext>
            </a:extLst>
          </p:cNvPr>
          <p:cNvSpPr>
            <a:spLocks noGrp="1"/>
          </p:cNvSpPr>
          <p:nvPr>
            <p:ph type="sldNum" sz="quarter" idx="10"/>
          </p:nvPr>
        </p:nvSpPr>
        <p:spPr>
          <a:xfrm>
            <a:off x="1" y="0"/>
            <a:ext cx="436418" cy="273844"/>
          </a:xfrm>
          <a:prstGeom prst="rect">
            <a:avLst/>
          </a:prstGeom>
        </p:spPr>
        <p:txBody>
          <a:bodyPr/>
          <a:lstStyle/>
          <a:p>
            <a:fld id="{E44B2F36-CA91-43D8-8EB5-8826FF2677A1}" type="slidenum">
              <a:rPr lang="en-US" smtClean="0"/>
              <a:pPr/>
              <a:t>‹#›</a:t>
            </a:fld>
            <a:endParaRPr lang="en-US"/>
          </a:p>
        </p:txBody>
      </p:sp>
    </p:spTree>
    <p:extLst>
      <p:ext uri="{BB962C8B-B14F-4D97-AF65-F5344CB8AC3E}">
        <p14:creationId xmlns:p14="http://schemas.microsoft.com/office/powerpoint/2010/main" val="36514513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E7556-45BA-6840-9264-AB3A00FF2A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4DBC0E-3679-C34D-82F3-7ADE772B49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8A42FCE-3E39-72BD-0E72-64F90E0C9FEF}"/>
              </a:ext>
            </a:extLst>
          </p:cNvPr>
          <p:cNvSpPr>
            <a:spLocks noGrp="1"/>
          </p:cNvSpPr>
          <p:nvPr>
            <p:ph type="sldNum" sz="quarter" idx="10"/>
          </p:nvPr>
        </p:nvSpPr>
        <p:spPr>
          <a:xfrm>
            <a:off x="1" y="0"/>
            <a:ext cx="436418" cy="273844"/>
          </a:xfrm>
          <a:prstGeom prst="rect">
            <a:avLst/>
          </a:prstGeom>
        </p:spPr>
        <p:txBody>
          <a:bodyPr/>
          <a:lstStyle/>
          <a:p>
            <a:fld id="{E44B2F36-CA91-43D8-8EB5-8826FF2677A1}" type="slidenum">
              <a:rPr lang="en-US" smtClean="0"/>
              <a:pPr/>
              <a:t>‹#›</a:t>
            </a:fld>
            <a:endParaRPr lang="en-US"/>
          </a:p>
        </p:txBody>
      </p:sp>
    </p:spTree>
    <p:extLst>
      <p:ext uri="{BB962C8B-B14F-4D97-AF65-F5344CB8AC3E}">
        <p14:creationId xmlns:p14="http://schemas.microsoft.com/office/powerpoint/2010/main" val="5982832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F1DFFD-57D5-DD44-959E-B7B3DC103491}"/>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07A844-02A3-7442-8B07-CE4731997B6E}"/>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3F08449-C4EE-642C-D9DE-0693451101FC}"/>
              </a:ext>
            </a:extLst>
          </p:cNvPr>
          <p:cNvSpPr>
            <a:spLocks noGrp="1"/>
          </p:cNvSpPr>
          <p:nvPr>
            <p:ph type="sldNum" sz="quarter" idx="10"/>
          </p:nvPr>
        </p:nvSpPr>
        <p:spPr>
          <a:xfrm>
            <a:off x="1" y="0"/>
            <a:ext cx="436418" cy="273844"/>
          </a:xfrm>
          <a:prstGeom prst="rect">
            <a:avLst/>
          </a:prstGeom>
        </p:spPr>
        <p:txBody>
          <a:bodyPr/>
          <a:lstStyle/>
          <a:p>
            <a:fld id="{E44B2F36-CA91-43D8-8EB5-8826FF2677A1}" type="slidenum">
              <a:rPr lang="en-US" smtClean="0"/>
              <a:pPr/>
              <a:t>‹#›</a:t>
            </a:fld>
            <a:endParaRPr lang="en-US"/>
          </a:p>
        </p:txBody>
      </p:sp>
    </p:spTree>
    <p:extLst>
      <p:ext uri="{BB962C8B-B14F-4D97-AF65-F5344CB8AC3E}">
        <p14:creationId xmlns:p14="http://schemas.microsoft.com/office/powerpoint/2010/main" val="578352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44"/>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46"/>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6"/>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3" name="Google Shape;53;p46"/>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4" name="Google Shape;54;p4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
        <p:cNvGrpSpPr/>
        <p:nvPr/>
      </p:nvGrpSpPr>
      <p:grpSpPr>
        <a:xfrm>
          <a:off x="0" y="0"/>
          <a:ext cx="0" cy="0"/>
          <a:chOff x="0" y="0"/>
          <a:chExt cx="0" cy="0"/>
        </a:xfrm>
      </p:grpSpPr>
      <p:sp>
        <p:nvSpPr>
          <p:cNvPr id="57" name="Google Shape;57;p47"/>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7"/>
          <p:cNvSpPr>
            <a:spLocks noGrp="1"/>
          </p:cNvSpPr>
          <p:nvPr>
            <p:ph type="pic" idx="2"/>
          </p:nvPr>
        </p:nvSpPr>
        <p:spPr>
          <a:xfrm>
            <a:off x="1792288" y="459581"/>
            <a:ext cx="5486400" cy="3086100"/>
          </a:xfrm>
          <a:prstGeom prst="rect">
            <a:avLst/>
          </a:prstGeom>
          <a:noFill/>
          <a:ln>
            <a:noFill/>
          </a:ln>
        </p:spPr>
      </p:sp>
      <p:sp>
        <p:nvSpPr>
          <p:cNvPr id="59" name="Google Shape;59;p47"/>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0" name="Google Shape;60;p4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4.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7" descr="RESULTS_logo_EN_CMYK_BIG (flat)2_RESULTS_logo_EN_CMYK_BIG.png"/>
          <p:cNvPicPr preferRelativeResize="0"/>
          <p:nvPr/>
        </p:nvPicPr>
        <p:blipFill rotWithShape="1">
          <a:blip r:embed="rId13">
            <a:alphaModFix/>
          </a:blip>
          <a:srcRect/>
          <a:stretch/>
        </p:blipFill>
        <p:spPr>
          <a:xfrm>
            <a:off x="7858691" y="80916"/>
            <a:ext cx="1223628" cy="982313"/>
          </a:xfrm>
          <a:prstGeom prst="rect">
            <a:avLst/>
          </a:prstGeom>
          <a:noFill/>
          <a:ln>
            <a:noFill/>
          </a:ln>
        </p:spPr>
      </p:pic>
      <p:sp>
        <p:nvSpPr>
          <p:cNvPr id="11" name="Google Shape;11;p27"/>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7"/>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
        <p:cNvGrpSpPr/>
        <p:nvPr/>
      </p:nvGrpSpPr>
      <p:grpSpPr>
        <a:xfrm>
          <a:off x="0" y="0"/>
          <a:ext cx="0" cy="0"/>
          <a:chOff x="0" y="0"/>
          <a:chExt cx="0" cy="0"/>
        </a:xfrm>
      </p:grpSpPr>
      <p:pic>
        <p:nvPicPr>
          <p:cNvPr id="74" name="Google Shape;74;p32" descr="RESULTS_logo_EN_CMYK_BIG (flat)2_RESULTS_logo_EN_CMYK_BIG.png"/>
          <p:cNvPicPr preferRelativeResize="0"/>
          <p:nvPr/>
        </p:nvPicPr>
        <p:blipFill rotWithShape="1">
          <a:blip r:embed="rId13">
            <a:alphaModFix/>
          </a:blip>
          <a:srcRect/>
          <a:stretch/>
        </p:blipFill>
        <p:spPr>
          <a:xfrm>
            <a:off x="7858691" y="143447"/>
            <a:ext cx="1223628" cy="982313"/>
          </a:xfrm>
          <a:prstGeom prst="rect">
            <a:avLst/>
          </a:prstGeom>
          <a:noFill/>
          <a:ln>
            <a:noFill/>
          </a:ln>
        </p:spPr>
      </p:pic>
      <p:sp>
        <p:nvSpPr>
          <p:cNvPr id="75" name="Google Shape;75;p32"/>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6" name="Google Shape;76;p32"/>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3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32"/>
          <p:cNvSpPr txBox="1">
            <a:spLocks noGrp="1"/>
          </p:cNvSpPr>
          <p:nvPr>
            <p:ph type="sldNum" idx="12"/>
          </p:nvPr>
        </p:nvSpPr>
        <p:spPr>
          <a:xfrm>
            <a:off x="0" y="2092"/>
            <a:ext cx="457200" cy="273844"/>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rgbClr val="888888"/>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pic>
        <p:nvPicPr>
          <p:cNvPr id="79" name="Google Shape;79;p32" descr="RESULTS_logo_EN_CMYK_BIG (flat)2_RESULTS_logo_EN_CMYK_BIG.png"/>
          <p:cNvPicPr preferRelativeResize="0"/>
          <p:nvPr/>
        </p:nvPicPr>
        <p:blipFill rotWithShape="1">
          <a:blip r:embed="rId14">
            <a:alphaModFix/>
          </a:blip>
          <a:srcRect/>
          <a:stretch/>
        </p:blipFill>
        <p:spPr>
          <a:xfrm>
            <a:off x="7858691" y="139014"/>
            <a:ext cx="1223628" cy="98231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pic>
        <p:nvPicPr>
          <p:cNvPr id="139" name="Google Shape;139;p30" descr="RESULTS_logo_EN_CMYK_BIG (flat)2_RESULTS_logo_EN_CMYK_BIG.png"/>
          <p:cNvPicPr preferRelativeResize="0"/>
          <p:nvPr/>
        </p:nvPicPr>
        <p:blipFill rotWithShape="1">
          <a:blip r:embed="rId13">
            <a:alphaModFix/>
          </a:blip>
          <a:srcRect/>
          <a:stretch/>
        </p:blipFill>
        <p:spPr>
          <a:xfrm>
            <a:off x="7858691" y="80916"/>
            <a:ext cx="1223628" cy="982313"/>
          </a:xfrm>
          <a:prstGeom prst="rect">
            <a:avLst/>
          </a:prstGeom>
          <a:noFill/>
          <a:ln>
            <a:noFill/>
          </a:ln>
        </p:spPr>
      </p:pic>
      <p:sp>
        <p:nvSpPr>
          <p:cNvPr id="140" name="Google Shape;140;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1" name="Google Shape;141;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2" name="Google Shape;142;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3" name="Google Shape;143;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pic>
        <p:nvPicPr>
          <p:cNvPr id="22" name="Google Shape;22;p26" descr="RESULTS_logo_EN_CMYK_BIG (flat)2_RESULTS_logo_EN_CMYK_BIG.png"/>
          <p:cNvPicPr preferRelativeResize="0"/>
          <p:nvPr/>
        </p:nvPicPr>
        <p:blipFill rotWithShape="1">
          <a:blip r:embed="rId12">
            <a:alphaModFix/>
          </a:blip>
          <a:srcRect/>
          <a:stretch/>
        </p:blipFill>
        <p:spPr>
          <a:xfrm>
            <a:off x="7858691" y="80916"/>
            <a:ext cx="1223628" cy="982313"/>
          </a:xfrm>
          <a:prstGeom prst="rect">
            <a:avLst/>
          </a:prstGeom>
          <a:noFill/>
          <a:ln>
            <a:noFill/>
          </a:ln>
        </p:spPr>
      </p:pic>
      <p:sp>
        <p:nvSpPr>
          <p:cNvPr id="23" name="Google Shape;23;p26"/>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 name="Google Shape;24;p2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Google Shape;25;p2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 name="Slide Number Placeholder 5">
            <a:extLst>
              <a:ext uri="{FF2B5EF4-FFF2-40B4-BE49-F238E27FC236}">
                <a16:creationId xmlns:a16="http://schemas.microsoft.com/office/drawing/2014/main" id="{099C3E6B-A4F1-A11C-997E-BF3145A82CF5}"/>
              </a:ext>
            </a:extLst>
          </p:cNvPr>
          <p:cNvSpPr txBox="1">
            <a:spLocks/>
          </p:cNvSpPr>
          <p:nvPr userDrawn="1"/>
        </p:nvSpPr>
        <p:spPr>
          <a:xfrm>
            <a:off x="0" y="-6570"/>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t>‹#›</a:t>
            </a:fld>
            <a:endParaRPr lang="en-US" sz="135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 bg1="lt1" tx1="dk1" bg2="dk2" tx2="lt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66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D37E2F-F548-7247-A442-2DDE1C18466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D72695-C306-8545-8610-32A0E8A99B6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0E28FB26-EB10-5BC7-78F8-C2E3D11F28D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11" name="Slide Number Placeholder 10">
            <a:extLst>
              <a:ext uri="{FF2B5EF4-FFF2-40B4-BE49-F238E27FC236}">
                <a16:creationId xmlns:a16="http://schemas.microsoft.com/office/drawing/2014/main" id="{5B1B48DA-6A93-DBAA-117A-160301A33F5B}"/>
              </a:ext>
            </a:extLst>
          </p:cNvPr>
          <p:cNvSpPr>
            <a:spLocks noGrp="1"/>
          </p:cNvSpPr>
          <p:nvPr>
            <p:ph type="sldNum" sz="quarter" idx="4"/>
          </p:nvPr>
        </p:nvSpPr>
        <p:spPr>
          <a:xfrm>
            <a:off x="0" y="0"/>
            <a:ext cx="441614" cy="273844"/>
          </a:xfrm>
          <a:prstGeom prst="rect">
            <a:avLst/>
          </a:prstGeom>
        </p:spPr>
        <p:txBody>
          <a:bodyPr vert="horz" lIns="91440" tIns="45720" rIns="91440" bIns="45720" rtlCol="0" anchor="ctr"/>
          <a:lstStyle>
            <a:lvl1pPr algn="ctr">
              <a:defRPr sz="105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72D305FB-3F63-49EB-BBD3-E006E22334BD}" type="slidenum">
              <a:rPr lang="en-US" smtClean="0"/>
              <a:pPr/>
              <a:t>‹#›</a:t>
            </a:fld>
            <a:endParaRPr lang="en-US"/>
          </a:p>
        </p:txBody>
      </p:sp>
    </p:spTree>
    <p:extLst>
      <p:ext uri="{BB962C8B-B14F-4D97-AF65-F5344CB8AC3E}">
        <p14:creationId xmlns:p14="http://schemas.microsoft.com/office/powerpoint/2010/main" val="1432614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esults.org/volunteers/growing-as-an-advocate"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results.org/volunteers/anti-oppression"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s://results.org/volunteers/engaging-the-communit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hyperlink" Target="https://results.org/volunteers/anti-oppression/" TargetMode="External"/><Relationship Id="rId2" Type="http://schemas.openxmlformats.org/officeDocument/2006/relationships/notesSlide" Target="../notesSlides/notesSlide9.xml"/><Relationship Id="rId1" Type="http://schemas.openxmlformats.org/officeDocument/2006/relationships/slideLayout" Target="../slideLayouts/slideLayout44.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results.org/wp-content/uploads/Outreach-and-Partnership-Guide_updated-July-2022.pdf" TargetMode="External"/><Relationship Id="rId2" Type="http://schemas.openxmlformats.org/officeDocument/2006/relationships/hyperlink" Target="http://www.results.org/" TargetMode="External"/><Relationship Id="rId1" Type="http://schemas.openxmlformats.org/officeDocument/2006/relationships/slideLayout" Target="../slideLayouts/slideLayout35.xml"/><Relationship Id="rId6" Type="http://schemas.openxmlformats.org/officeDocument/2006/relationships/image" Target="../media/image9.png"/><Relationship Id="rId5" Type="http://schemas.openxmlformats.org/officeDocument/2006/relationships/hyperlink" Target="https://results.org/volunteers/marketing-materials" TargetMode="External"/><Relationship Id="rId4" Type="http://schemas.openxmlformats.org/officeDocument/2006/relationships/hyperlink" Target="https://results.org/volunteers/outreach-how-tos"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results.org/wp-content/uploads/Community-Partnership-Mapping.pdf" TargetMode="Externa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hyperlink" Target="https://results.zoom.us/j/98524229370" TargetMode="Externa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hyperlink" Target="mailto:jdistefano@results.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mailto:Kbury@results.org" TargetMode="External"/><Relationship Id="rId4" Type="http://schemas.openxmlformats.org/officeDocument/2006/relationships/hyperlink" Target="mailto:Egray@result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results.org/wp-content/uploads/2023-Resource-Guide-for-Planning-In-Person-Events_Final.pdf" TargetMode="External"/><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results.org/volunteers/working-with-your-group"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results.org/volunteers/lobbying"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
          <p:cNvPicPr preferRelativeResize="0"/>
          <p:nvPr/>
        </p:nvPicPr>
        <p:blipFill rotWithShape="1">
          <a:blip r:embed="rId3">
            <a:alphaModFix/>
          </a:blip>
          <a:srcRect/>
          <a:stretch/>
        </p:blipFill>
        <p:spPr>
          <a:xfrm>
            <a:off x="0" y="839"/>
            <a:ext cx="9144000" cy="5142661"/>
          </a:xfrm>
          <a:prstGeom prst="rect">
            <a:avLst/>
          </a:prstGeom>
          <a:noFill/>
          <a:ln>
            <a:noFill/>
          </a:ln>
        </p:spPr>
      </p:pic>
      <p:sp>
        <p:nvSpPr>
          <p:cNvPr id="219" name="Google Shape;219;p1"/>
          <p:cNvSpPr txBox="1"/>
          <p:nvPr/>
        </p:nvSpPr>
        <p:spPr>
          <a:xfrm>
            <a:off x="563494" y="3346232"/>
            <a:ext cx="8017012" cy="954067"/>
          </a:xfrm>
          <a:prstGeom prst="rect">
            <a:avLst/>
          </a:prstGeom>
          <a:noFill/>
          <a:ln>
            <a:noFill/>
          </a:ln>
        </p:spPr>
        <p:txBody>
          <a:bodyPr spcFirstLastPara="1" wrap="square" lIns="91425" tIns="45700" rIns="91425" bIns="45700" anchor="t" anchorCtr="0">
            <a:spAutoFit/>
          </a:bodyPr>
          <a:lstStyle/>
          <a:p>
            <a:pPr algn="ctr"/>
            <a:r>
              <a:rPr lang="en-US" sz="2800" b="1">
                <a:solidFill>
                  <a:schemeClr val="lt1"/>
                </a:solidFill>
                <a:latin typeface="Open Sans"/>
                <a:ea typeface="Open Sans"/>
                <a:cs typeface="Open Sans"/>
                <a:sym typeface="Open Sans"/>
              </a:rPr>
              <a:t>Returning to Community: </a:t>
            </a:r>
          </a:p>
          <a:p>
            <a:pPr algn="ctr"/>
            <a:r>
              <a:rPr lang="en-US" sz="2800" b="1" dirty="0">
                <a:solidFill>
                  <a:schemeClr val="lt1"/>
                </a:solidFill>
                <a:latin typeface="Open Sans"/>
                <a:ea typeface="Open Sans"/>
                <a:cs typeface="Open Sans"/>
              </a:rPr>
              <a:t>Tips and Resources for In-Person Gatherings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e8cffabe33_0_0"/>
          <p:cNvSpPr txBox="1">
            <a:spLocks noGrp="1"/>
          </p:cNvSpPr>
          <p:nvPr>
            <p:ph type="title"/>
          </p:nvPr>
        </p:nvSpPr>
        <p:spPr>
          <a:xfrm>
            <a:off x="457200" y="205979"/>
            <a:ext cx="7401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en-US" b="1" i="1">
                <a:latin typeface="Open Sans"/>
                <a:ea typeface="Open Sans"/>
                <a:cs typeface="Open Sans"/>
                <a:sym typeface="Open Sans"/>
              </a:rPr>
              <a:t>Leadership</a:t>
            </a:r>
            <a:endParaRPr b="1" i="1">
              <a:latin typeface="Open Sans"/>
              <a:ea typeface="Open Sans"/>
              <a:cs typeface="Open Sans"/>
              <a:sym typeface="Open Sans"/>
            </a:endParaRPr>
          </a:p>
        </p:txBody>
      </p:sp>
      <p:sp>
        <p:nvSpPr>
          <p:cNvPr id="227" name="Google Shape;227;ge8cffabe33_0_0"/>
          <p:cNvSpPr txBox="1"/>
          <p:nvPr/>
        </p:nvSpPr>
        <p:spPr>
          <a:xfrm>
            <a:off x="457200" y="1118557"/>
            <a:ext cx="7401600" cy="3111078"/>
          </a:xfrm>
          <a:prstGeom prst="rect">
            <a:avLst/>
          </a:prstGeom>
          <a:noFill/>
          <a:ln>
            <a:noFill/>
          </a:ln>
        </p:spPr>
        <p:txBody>
          <a:bodyPr spcFirstLastPara="1" wrap="square" lIns="91425" tIns="91425" rIns="91425" bIns="91425" anchor="t" anchorCtr="0">
            <a:spAutoFit/>
          </a:bodyPr>
          <a:lstStyle/>
          <a:p>
            <a:pPr marL="457200" indent="-457200">
              <a:lnSpc>
                <a:spcPct val="115000"/>
              </a:lnSpc>
              <a:spcBef>
                <a:spcPts val="700"/>
              </a:spcBef>
              <a:buSzPts val="2100"/>
              <a:buFont typeface="Arial" panose="020B0604020202020204" pitchFamily="34" charset="0"/>
              <a:buChar char="•"/>
            </a:pPr>
            <a:r>
              <a:rPr lang="en-US" sz="2000" b="0" i="0" u="none" strike="noStrike" cap="none">
                <a:solidFill>
                  <a:schemeClr val="dk1"/>
                </a:solidFill>
                <a:latin typeface="Open Sans"/>
                <a:ea typeface="Open Sans"/>
                <a:cs typeface="Open Sans"/>
                <a:sym typeface="Open Sans"/>
              </a:rPr>
              <a:t>Catalyst for personal transformation, from hopelessness to action</a:t>
            </a:r>
            <a:r>
              <a:rPr lang="en-US" sz="2000">
                <a:solidFill>
                  <a:schemeClr val="dk1"/>
                </a:solidFill>
                <a:latin typeface="Open Sans"/>
                <a:ea typeface="Open Sans"/>
                <a:cs typeface="Open Sans"/>
                <a:sym typeface="Open Sans"/>
              </a:rPr>
              <a:t> </a:t>
            </a:r>
            <a:endParaRPr lang="en-US" sz="2000" b="0" i="0" u="none" strike="noStrike" cap="none">
              <a:solidFill>
                <a:schemeClr val="dk1"/>
              </a:solidFill>
              <a:latin typeface="Open Sans"/>
              <a:ea typeface="Open Sans"/>
              <a:cs typeface="Open Sans"/>
              <a:sym typeface="Open Sans"/>
            </a:endParaRPr>
          </a:p>
          <a:p>
            <a:pPr marL="457200" indent="-457200">
              <a:lnSpc>
                <a:spcPct val="115000"/>
              </a:lnSpc>
              <a:spcBef>
                <a:spcPts val="700"/>
              </a:spcBef>
              <a:buSzPts val="2100"/>
              <a:buFont typeface="Arial" panose="020B0604020202020204" pitchFamily="34" charset="0"/>
              <a:buChar char="•"/>
            </a:pPr>
            <a:r>
              <a:rPr lang="en-US" sz="2000" b="0" i="0" u="none" strike="noStrike" cap="none">
                <a:solidFill>
                  <a:schemeClr val="dk1"/>
                </a:solidFill>
                <a:latin typeface="Open Sans"/>
                <a:ea typeface="Open Sans"/>
                <a:cs typeface="Open Sans"/>
                <a:sym typeface="Open Sans"/>
              </a:rPr>
              <a:t>Lived experience as an asset, finding strength in our stories and power in collective action</a:t>
            </a:r>
            <a:r>
              <a:rPr lang="en-US" sz="2000">
                <a:solidFill>
                  <a:schemeClr val="dk1"/>
                </a:solidFill>
                <a:latin typeface="Open Sans"/>
                <a:ea typeface="Open Sans"/>
                <a:cs typeface="Open Sans"/>
                <a:sym typeface="Open Sans"/>
              </a:rPr>
              <a:t> </a:t>
            </a:r>
            <a:endParaRPr lang="en-US" sz="2000" b="0" i="0" u="none" strike="noStrike" cap="none">
              <a:solidFill>
                <a:schemeClr val="dk1"/>
              </a:solidFill>
              <a:latin typeface="Open Sans"/>
              <a:ea typeface="Open Sans"/>
              <a:cs typeface="Open Sans"/>
            </a:endParaRPr>
          </a:p>
          <a:p>
            <a:pPr marL="457200" indent="-457200">
              <a:lnSpc>
                <a:spcPct val="115000"/>
              </a:lnSpc>
              <a:spcBef>
                <a:spcPts val="700"/>
              </a:spcBef>
              <a:buSzPts val="2100"/>
              <a:buFont typeface="Arial" panose="020B0604020202020204" pitchFamily="34" charset="0"/>
              <a:buChar char="•"/>
            </a:pPr>
            <a:r>
              <a:rPr lang="en-US" sz="2000" b="0" i="0" u="none" strike="noStrike" cap="none">
                <a:solidFill>
                  <a:schemeClr val="dk1"/>
                </a:solidFill>
                <a:latin typeface="Open Sans"/>
                <a:ea typeface="Open Sans"/>
                <a:cs typeface="Open Sans"/>
                <a:sym typeface="Open Sans"/>
              </a:rPr>
              <a:t>Illuminating/demystifying democratic processes</a:t>
            </a:r>
            <a:r>
              <a:rPr lang="en-US" sz="2000">
                <a:solidFill>
                  <a:schemeClr val="dk1"/>
                </a:solidFill>
                <a:latin typeface="Open Sans"/>
                <a:ea typeface="Open Sans"/>
                <a:cs typeface="Open Sans"/>
                <a:sym typeface="Open Sans"/>
              </a:rPr>
              <a:t> </a:t>
            </a:r>
            <a:endParaRPr lang="en-US" sz="2000" b="0" i="0" u="none" strike="noStrike" cap="none">
              <a:solidFill>
                <a:schemeClr val="dk1"/>
              </a:solidFill>
              <a:latin typeface="Open Sans"/>
              <a:ea typeface="Open Sans"/>
              <a:cs typeface="Open Sans"/>
            </a:endParaRPr>
          </a:p>
          <a:p>
            <a:pPr marL="457200" indent="-457200">
              <a:lnSpc>
                <a:spcPct val="115000"/>
              </a:lnSpc>
              <a:spcBef>
                <a:spcPts val="700"/>
              </a:spcBef>
              <a:buSzPts val="2100"/>
              <a:buFont typeface="Arial" panose="020B0604020202020204" pitchFamily="34" charset="0"/>
              <a:buChar char="•"/>
            </a:pPr>
            <a:r>
              <a:rPr lang="en-US" sz="2000" b="0" i="0" u="none" strike="noStrike" cap="none">
                <a:solidFill>
                  <a:schemeClr val="dk1"/>
                </a:solidFill>
                <a:latin typeface="Open Sans"/>
                <a:ea typeface="Open Sans"/>
                <a:cs typeface="Open Sans"/>
                <a:sym typeface="Open Sans"/>
              </a:rPr>
              <a:t>Demonstrating of effective civic engagement</a:t>
            </a:r>
            <a:r>
              <a:rPr lang="en-US" sz="2000">
                <a:solidFill>
                  <a:schemeClr val="dk1"/>
                </a:solidFill>
                <a:latin typeface="Open Sans"/>
                <a:ea typeface="Open Sans"/>
                <a:cs typeface="Open Sans"/>
                <a:sym typeface="Open Sans"/>
              </a:rPr>
              <a:t> </a:t>
            </a:r>
            <a:endParaRPr lang="en-US" sz="2000" b="0" i="0" u="none" strike="noStrike" cap="none">
              <a:solidFill>
                <a:schemeClr val="dk1"/>
              </a:solidFill>
              <a:latin typeface="Open Sans"/>
              <a:ea typeface="Open Sans"/>
              <a:cs typeface="Open Sans"/>
            </a:endParaRPr>
          </a:p>
          <a:p>
            <a:pPr marL="457200" indent="-457200">
              <a:lnSpc>
                <a:spcPct val="115000"/>
              </a:lnSpc>
              <a:spcBef>
                <a:spcPts val="700"/>
              </a:spcBef>
              <a:buSzPts val="2100"/>
              <a:buFont typeface="Arial" panose="020B0604020202020204" pitchFamily="34" charset="0"/>
              <a:buChar char="•"/>
            </a:pPr>
            <a:r>
              <a:rPr lang="en-US" sz="2000" b="0" i="0" u="none" strike="noStrike" cap="none">
                <a:solidFill>
                  <a:schemeClr val="dk1"/>
                </a:solidFill>
                <a:latin typeface="Open Sans"/>
                <a:ea typeface="Open Sans"/>
                <a:cs typeface="Open Sans"/>
                <a:sym typeface="Open Sans"/>
              </a:rPr>
              <a:t>Resources: </a:t>
            </a:r>
            <a:r>
              <a:rPr lang="en-US" sz="2000" b="0" i="0" u="none" strike="noStrike" cap="none">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Growing as an Advocate</a:t>
            </a:r>
            <a:r>
              <a:rPr lang="en-US" sz="2000">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a:t>
            </a:r>
            <a:endParaRPr lang="en-US" sz="2000" b="0" i="0" u="none" strike="noStrike" cap="none">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3629530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e8cffabe33_0_0"/>
          <p:cNvSpPr txBox="1">
            <a:spLocks noGrp="1"/>
          </p:cNvSpPr>
          <p:nvPr>
            <p:ph type="title"/>
          </p:nvPr>
        </p:nvSpPr>
        <p:spPr>
          <a:xfrm>
            <a:off x="457200" y="205979"/>
            <a:ext cx="7401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en-US" b="1" i="1">
                <a:latin typeface="Open Sans"/>
                <a:ea typeface="Open Sans"/>
                <a:cs typeface="Open Sans"/>
                <a:sym typeface="Open Sans"/>
              </a:rPr>
              <a:t>Inclusion</a:t>
            </a:r>
            <a:endParaRPr b="1" i="1">
              <a:latin typeface="Open Sans"/>
              <a:ea typeface="Open Sans"/>
              <a:cs typeface="Open Sans"/>
              <a:sym typeface="Open Sans"/>
            </a:endParaRPr>
          </a:p>
        </p:txBody>
      </p:sp>
      <p:sp>
        <p:nvSpPr>
          <p:cNvPr id="227" name="Google Shape;227;ge8cffabe33_0_0"/>
          <p:cNvSpPr txBox="1"/>
          <p:nvPr/>
        </p:nvSpPr>
        <p:spPr>
          <a:xfrm>
            <a:off x="457200" y="1197775"/>
            <a:ext cx="7401600" cy="2313424"/>
          </a:xfrm>
          <a:prstGeom prst="rect">
            <a:avLst/>
          </a:prstGeom>
          <a:noFill/>
          <a:ln>
            <a:noFill/>
          </a:ln>
        </p:spPr>
        <p:txBody>
          <a:bodyPr spcFirstLastPara="1" wrap="square" lIns="91425" tIns="91425" rIns="91425" bIns="91425" anchor="t" anchorCtr="0">
            <a:spAutoFit/>
          </a:bodyPr>
          <a:lstStyle/>
          <a:p>
            <a:pPr marL="457200" marR="0" lvl="0" indent="-457200" algn="l" rtl="0">
              <a:lnSpc>
                <a:spcPct val="115000"/>
              </a:lnSpc>
              <a:spcBef>
                <a:spcPts val="700"/>
              </a:spcBef>
              <a:spcAft>
                <a:spcPts val="0"/>
              </a:spcAft>
              <a:buClr>
                <a:srgbClr val="000000"/>
              </a:buClr>
              <a:buSzPts val="2100"/>
              <a:buFont typeface="Arial" panose="020B0604020202020204" pitchFamily="34" charset="0"/>
              <a:buChar char="•"/>
            </a:pPr>
            <a:r>
              <a:rPr lang="en-US" sz="2000" b="0" i="0" u="none" strike="noStrike" cap="none">
                <a:solidFill>
                  <a:schemeClr val="dk1"/>
                </a:solidFill>
                <a:latin typeface="Open Sans"/>
                <a:ea typeface="Open Sans"/>
                <a:cs typeface="Open Sans"/>
                <a:sym typeface="Open Sans"/>
              </a:rPr>
              <a:t>Welcome we give to those who find us </a:t>
            </a:r>
          </a:p>
          <a:p>
            <a:pPr marL="457200" marR="0" lvl="0" indent="-457200" algn="l" rtl="0">
              <a:lnSpc>
                <a:spcPct val="115000"/>
              </a:lnSpc>
              <a:spcBef>
                <a:spcPts val="700"/>
              </a:spcBef>
              <a:spcAft>
                <a:spcPts val="0"/>
              </a:spcAft>
              <a:buClr>
                <a:srgbClr val="000000"/>
              </a:buClr>
              <a:buSzPts val="2100"/>
              <a:buFont typeface="Arial" panose="020B0604020202020204" pitchFamily="34" charset="0"/>
              <a:buChar char="•"/>
            </a:pPr>
            <a:r>
              <a:rPr lang="en-US" sz="2000" b="0" i="0" u="none" strike="noStrike" cap="none">
                <a:solidFill>
                  <a:schemeClr val="dk1"/>
                </a:solidFill>
                <a:latin typeface="Open Sans"/>
                <a:ea typeface="Open Sans"/>
                <a:cs typeface="Open Sans"/>
                <a:sym typeface="Open Sans"/>
              </a:rPr>
              <a:t>Courage with which we confront the things that keep us from a true sense of community  </a:t>
            </a:r>
          </a:p>
          <a:p>
            <a:pPr marL="457200" marR="0" lvl="0" indent="-457200" algn="l" rtl="0">
              <a:lnSpc>
                <a:spcPct val="115000"/>
              </a:lnSpc>
              <a:spcBef>
                <a:spcPts val="700"/>
              </a:spcBef>
              <a:spcAft>
                <a:spcPts val="0"/>
              </a:spcAft>
              <a:buClr>
                <a:srgbClr val="000000"/>
              </a:buClr>
              <a:buSzPts val="2100"/>
              <a:buFont typeface="Arial" panose="020B0604020202020204" pitchFamily="34" charset="0"/>
              <a:buChar char="•"/>
            </a:pPr>
            <a:r>
              <a:rPr lang="en-US" sz="2000" b="0" i="0" u="none" strike="noStrike" cap="none">
                <a:solidFill>
                  <a:schemeClr val="dk1"/>
                </a:solidFill>
                <a:latin typeface="Open Sans"/>
                <a:ea typeface="Open Sans"/>
                <a:cs typeface="Open Sans"/>
                <a:sym typeface="Open Sans"/>
              </a:rPr>
              <a:t>Invitation into action within our communities </a:t>
            </a:r>
          </a:p>
          <a:p>
            <a:pPr marL="457200" marR="0" lvl="0" indent="-457200" algn="l" rtl="0">
              <a:lnSpc>
                <a:spcPct val="115000"/>
              </a:lnSpc>
              <a:spcBef>
                <a:spcPts val="700"/>
              </a:spcBef>
              <a:spcAft>
                <a:spcPts val="0"/>
              </a:spcAft>
              <a:buClr>
                <a:srgbClr val="000000"/>
              </a:buClr>
              <a:buSzPts val="2100"/>
              <a:buFont typeface="Arial" panose="020B0604020202020204" pitchFamily="34" charset="0"/>
              <a:buChar char="•"/>
            </a:pPr>
            <a:r>
              <a:rPr lang="en-US" sz="2000" b="0" i="0" u="none" strike="noStrike" cap="none">
                <a:solidFill>
                  <a:schemeClr val="dk1"/>
                </a:solidFill>
                <a:latin typeface="Open Sans"/>
                <a:ea typeface="Open Sans"/>
                <a:cs typeface="Open Sans"/>
                <a:sym typeface="Open Sans"/>
              </a:rPr>
              <a:t>Resources: </a:t>
            </a:r>
            <a:r>
              <a:rPr lang="en-US" sz="2000" b="0" i="0" u="none" strike="noStrike" cap="none">
                <a:solidFill>
                  <a:schemeClr val="dk1"/>
                </a:solidFill>
                <a:latin typeface="Open Sans"/>
                <a:ea typeface="Open Sans"/>
                <a:cs typeface="Open Sans"/>
                <a:sym typeface="Open Sans"/>
                <a:hlinkClick r:id="rId3"/>
              </a:rPr>
              <a:t>Anti-Oppression</a:t>
            </a:r>
            <a:r>
              <a:rPr lang="en-US" sz="2000" b="0" i="0" u="none" strike="noStrike" cap="none">
                <a:solidFill>
                  <a:schemeClr val="dk1"/>
                </a:solidFill>
                <a:latin typeface="Open Sans"/>
                <a:ea typeface="Open Sans"/>
                <a:cs typeface="Open Sans"/>
                <a:sym typeface="Open Sans"/>
              </a:rPr>
              <a:t>, </a:t>
            </a:r>
            <a:r>
              <a:rPr lang="en-US" sz="2000" b="0" i="0" u="none" strike="noStrike" cap="none">
                <a:solidFill>
                  <a:schemeClr val="dk1"/>
                </a:solidFill>
                <a:latin typeface="Open Sans"/>
                <a:ea typeface="Open Sans"/>
                <a:cs typeface="Open Sans"/>
                <a:sym typeface="Open Sans"/>
                <a:hlinkClick r:id="rId4"/>
              </a:rPr>
              <a:t>Community Outreach </a:t>
            </a:r>
            <a:endParaRPr lang="en-US" sz="2000" b="0" i="0" u="none" strike="noStrike" cap="none">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300502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B72EE1B-D4F9-5AC9-4A79-32D2E8F9A098}"/>
              </a:ext>
            </a:extLst>
          </p:cNvPr>
          <p:cNvSpPr>
            <a:spLocks noGrp="1"/>
          </p:cNvSpPr>
          <p:nvPr>
            <p:ph type="title"/>
          </p:nvPr>
        </p:nvSpPr>
        <p:spPr>
          <a:xfrm>
            <a:off x="801623" y="206110"/>
            <a:ext cx="7074057" cy="857250"/>
          </a:xfrm>
        </p:spPr>
        <p:txBody>
          <a:bodyPr>
            <a:normAutofit/>
          </a:bodyPr>
          <a:lstStyle/>
          <a:p>
            <a:r>
              <a:rPr lang="en-US" sz="3600" b="1">
                <a:solidFill>
                  <a:srgbClr val="D50032"/>
                </a:solidFill>
                <a:latin typeface="Open Sans"/>
              </a:rPr>
              <a:t> </a:t>
            </a:r>
            <a:r>
              <a:rPr lang="en-US" sz="3600" b="1" i="1">
                <a:solidFill>
                  <a:schemeClr val="tx1"/>
                </a:solidFill>
                <a:latin typeface="Open Sans"/>
              </a:rPr>
              <a:t>Inclusive Group Connections</a:t>
            </a:r>
            <a:endParaRPr lang="en-US" sz="3600" i="1">
              <a:solidFill>
                <a:schemeClr val="tx1"/>
              </a:solidFill>
            </a:endParaRPr>
          </a:p>
        </p:txBody>
      </p:sp>
      <p:sp>
        <p:nvSpPr>
          <p:cNvPr id="5" name="Text Placeholder 3">
            <a:extLst>
              <a:ext uri="{FF2B5EF4-FFF2-40B4-BE49-F238E27FC236}">
                <a16:creationId xmlns:a16="http://schemas.microsoft.com/office/drawing/2014/main" id="{0C2FB15C-164B-3048-A447-FE3EC827DE65}"/>
              </a:ext>
            </a:extLst>
          </p:cNvPr>
          <p:cNvSpPr>
            <a:spLocks noGrp="1"/>
          </p:cNvSpPr>
          <p:nvPr>
            <p:ph type="body" idx="1"/>
          </p:nvPr>
        </p:nvSpPr>
        <p:spPr>
          <a:xfrm>
            <a:off x="414408" y="1202299"/>
            <a:ext cx="8320479" cy="3522972"/>
          </a:xfrm>
        </p:spPr>
        <p:txBody>
          <a:bodyPr>
            <a:noAutofit/>
          </a:bodyPr>
          <a:lstStyle/>
          <a:p>
            <a:pPr marL="571500" indent="-225425">
              <a:lnSpc>
                <a:spcPct val="114000"/>
              </a:lnSpc>
              <a:spcBef>
                <a:spcPts val="0"/>
              </a:spcBef>
              <a:spcAft>
                <a:spcPts val="1200"/>
              </a:spcAft>
            </a:pPr>
            <a:r>
              <a:rPr lang="en-US" sz="2000">
                <a:latin typeface="Open Sans"/>
                <a:ea typeface="Open Sans"/>
                <a:cs typeface="Open Sans"/>
              </a:rPr>
              <a:t>Group Connections – the relationships between group members and the group dynamic</a:t>
            </a:r>
            <a:endParaRPr lang="en-US" sz="2000" err="1">
              <a:latin typeface="Open Sans"/>
              <a:ea typeface="Open Sans"/>
              <a:cs typeface="Open Sans"/>
            </a:endParaRPr>
          </a:p>
          <a:p>
            <a:pPr marL="571500" indent="-225425">
              <a:lnSpc>
                <a:spcPct val="113999"/>
              </a:lnSpc>
              <a:spcBef>
                <a:spcPts val="0"/>
              </a:spcBef>
              <a:spcAft>
                <a:spcPts val="1200"/>
              </a:spcAft>
            </a:pPr>
            <a:r>
              <a:rPr lang="en-US" sz="2000">
                <a:latin typeface="Open Sans"/>
                <a:ea typeface="Open Sans"/>
                <a:cs typeface="Open Sans"/>
              </a:rPr>
              <a:t>Inclusive Group Connections – relationships and dynamics between group members that foster a safe environment and do not perpetuate barriers</a:t>
            </a:r>
          </a:p>
          <a:p>
            <a:pPr marL="571500" indent="-225425">
              <a:lnSpc>
                <a:spcPct val="113999"/>
              </a:lnSpc>
              <a:spcBef>
                <a:spcPts val="0"/>
              </a:spcBef>
              <a:spcAft>
                <a:spcPts val="1200"/>
              </a:spcAft>
            </a:pPr>
            <a:endParaRPr lang="en-US" sz="2000">
              <a:latin typeface="Open Sans"/>
              <a:ea typeface="Open Sans"/>
              <a:cs typeface="Open Sans"/>
            </a:endParaRPr>
          </a:p>
          <a:p>
            <a:pPr marL="346075" indent="0">
              <a:lnSpc>
                <a:spcPct val="113999"/>
              </a:lnSpc>
              <a:spcBef>
                <a:spcPts val="0"/>
              </a:spcBef>
              <a:spcAft>
                <a:spcPts val="1200"/>
              </a:spcAft>
              <a:buNone/>
            </a:pPr>
            <a:endParaRPr lang="en-US" sz="2000">
              <a:latin typeface="Open Sans"/>
              <a:ea typeface="Open Sans"/>
              <a:cs typeface="Open Sans"/>
            </a:endParaRPr>
          </a:p>
          <a:p>
            <a:pPr marL="571500" indent="-225425">
              <a:lnSpc>
                <a:spcPct val="114000"/>
              </a:lnSpc>
              <a:spcBef>
                <a:spcPts val="0"/>
              </a:spcBef>
              <a:spcAft>
                <a:spcPts val="1200"/>
              </a:spcAft>
            </a:pPr>
            <a:endParaRPr lang="en-US" sz="2000">
              <a:latin typeface="Open Sans"/>
              <a:ea typeface="Open Sans"/>
              <a:cs typeface="Open Sans"/>
            </a:endParaRPr>
          </a:p>
        </p:txBody>
      </p:sp>
    </p:spTree>
    <p:extLst>
      <p:ext uri="{BB962C8B-B14F-4D97-AF65-F5344CB8AC3E}">
        <p14:creationId xmlns:p14="http://schemas.microsoft.com/office/powerpoint/2010/main" val="3259583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B72EE1B-D4F9-5AC9-4A79-32D2E8F9A098}"/>
              </a:ext>
            </a:extLst>
          </p:cNvPr>
          <p:cNvSpPr>
            <a:spLocks noGrp="1"/>
          </p:cNvSpPr>
          <p:nvPr>
            <p:ph type="title"/>
          </p:nvPr>
        </p:nvSpPr>
        <p:spPr>
          <a:xfrm>
            <a:off x="801623" y="206110"/>
            <a:ext cx="7074057" cy="857250"/>
          </a:xfrm>
        </p:spPr>
        <p:txBody>
          <a:bodyPr>
            <a:normAutofit/>
          </a:bodyPr>
          <a:lstStyle/>
          <a:p>
            <a:r>
              <a:rPr lang="en-US" sz="3600" b="1">
                <a:solidFill>
                  <a:srgbClr val="D50032"/>
                </a:solidFill>
                <a:latin typeface="Open Sans"/>
              </a:rPr>
              <a:t> </a:t>
            </a:r>
            <a:r>
              <a:rPr lang="en-US" sz="3600" b="1" i="1">
                <a:solidFill>
                  <a:schemeClr val="tx1"/>
                </a:solidFill>
                <a:latin typeface="Open Sans"/>
              </a:rPr>
              <a:t>Inclusive Group Connections</a:t>
            </a:r>
            <a:endParaRPr lang="en-US" sz="3600" i="1">
              <a:solidFill>
                <a:schemeClr val="tx1"/>
              </a:solidFill>
            </a:endParaRPr>
          </a:p>
        </p:txBody>
      </p:sp>
      <p:sp>
        <p:nvSpPr>
          <p:cNvPr id="5" name="Text Placeholder 3">
            <a:extLst>
              <a:ext uri="{FF2B5EF4-FFF2-40B4-BE49-F238E27FC236}">
                <a16:creationId xmlns:a16="http://schemas.microsoft.com/office/drawing/2014/main" id="{0C2FB15C-164B-3048-A447-FE3EC827DE65}"/>
              </a:ext>
            </a:extLst>
          </p:cNvPr>
          <p:cNvSpPr>
            <a:spLocks noGrp="1"/>
          </p:cNvSpPr>
          <p:nvPr>
            <p:ph type="body" idx="1"/>
          </p:nvPr>
        </p:nvSpPr>
        <p:spPr>
          <a:xfrm>
            <a:off x="414408" y="1202299"/>
            <a:ext cx="8320479" cy="3522972"/>
          </a:xfrm>
        </p:spPr>
        <p:txBody>
          <a:bodyPr>
            <a:noAutofit/>
          </a:bodyPr>
          <a:lstStyle/>
          <a:p>
            <a:pPr marL="571500" indent="-225425">
              <a:lnSpc>
                <a:spcPct val="113999"/>
              </a:lnSpc>
              <a:spcBef>
                <a:spcPts val="0"/>
              </a:spcBef>
              <a:spcAft>
                <a:spcPts val="1200"/>
              </a:spcAft>
            </a:pPr>
            <a:r>
              <a:rPr lang="en-US" sz="2000">
                <a:latin typeface="Arial"/>
                <a:ea typeface="Open Sans"/>
                <a:cs typeface="Arial"/>
              </a:rPr>
              <a:t>Why Group Connections are important:</a:t>
            </a:r>
          </a:p>
          <a:p>
            <a:pPr marL="1028700" lvl="1">
              <a:lnSpc>
                <a:spcPct val="113999"/>
              </a:lnSpc>
              <a:spcBef>
                <a:spcPts val="0"/>
              </a:spcBef>
              <a:spcAft>
                <a:spcPts val="1200"/>
              </a:spcAft>
            </a:pPr>
            <a:r>
              <a:rPr lang="en-US" sz="1600">
                <a:latin typeface="Arial"/>
                <a:ea typeface="Open Sans"/>
                <a:cs typeface="Arial"/>
              </a:rPr>
              <a:t>Directly affects group health</a:t>
            </a:r>
          </a:p>
          <a:p>
            <a:pPr marL="1028700" lvl="1">
              <a:lnSpc>
                <a:spcPct val="113999"/>
              </a:lnSpc>
              <a:spcBef>
                <a:spcPts val="0"/>
              </a:spcBef>
              <a:spcAft>
                <a:spcPts val="1200"/>
              </a:spcAft>
            </a:pPr>
            <a:r>
              <a:rPr lang="en-US" sz="1600"/>
              <a:t>Affects the ability to welcome new advocates who will commit to the group</a:t>
            </a:r>
          </a:p>
          <a:p>
            <a:pPr marL="1028700" lvl="1">
              <a:lnSpc>
                <a:spcPct val="113999"/>
              </a:lnSpc>
              <a:spcBef>
                <a:spcPts val="0"/>
              </a:spcBef>
              <a:spcAft>
                <a:spcPts val="1200"/>
              </a:spcAft>
            </a:pPr>
            <a:r>
              <a:rPr lang="en-US" sz="1600">
                <a:latin typeface="Arial"/>
                <a:ea typeface="Open Sans"/>
                <a:cs typeface="Arial"/>
              </a:rPr>
              <a:t>Affects ability to reach our shared mission and exhibit our shared values</a:t>
            </a:r>
          </a:p>
          <a:p>
            <a:pPr marL="571500" indent="-225425">
              <a:lnSpc>
                <a:spcPct val="113999"/>
              </a:lnSpc>
              <a:spcBef>
                <a:spcPts val="0"/>
              </a:spcBef>
              <a:spcAft>
                <a:spcPts val="1200"/>
              </a:spcAft>
            </a:pPr>
            <a:r>
              <a:rPr lang="en-US" sz="2000">
                <a:latin typeface="Arial"/>
                <a:ea typeface="Open Sans"/>
                <a:cs typeface="Arial"/>
              </a:rPr>
              <a:t>Why We Need Inclusive Group Connections:</a:t>
            </a:r>
          </a:p>
          <a:p>
            <a:pPr lvl="1">
              <a:lnSpc>
                <a:spcPct val="113999"/>
              </a:lnSpc>
              <a:spcBef>
                <a:spcPts val="0"/>
              </a:spcBef>
              <a:spcAft>
                <a:spcPts val="1200"/>
              </a:spcAft>
            </a:pPr>
            <a:r>
              <a:rPr lang="en-US" sz="1600">
                <a:latin typeface="Arial"/>
                <a:ea typeface="Open Sans"/>
                <a:cs typeface="Arial"/>
              </a:rPr>
              <a:t>Walk out our values and mission</a:t>
            </a:r>
          </a:p>
          <a:p>
            <a:pPr lvl="1">
              <a:lnSpc>
                <a:spcPct val="113999"/>
              </a:lnSpc>
              <a:spcBef>
                <a:spcPts val="0"/>
              </a:spcBef>
              <a:spcAft>
                <a:spcPts val="1200"/>
              </a:spcAft>
            </a:pPr>
            <a:r>
              <a:rPr lang="en-US" sz="1600">
                <a:latin typeface="Arial"/>
                <a:ea typeface="Open Sans"/>
                <a:cs typeface="Arial"/>
              </a:rPr>
              <a:t>Reduce barriers to making positive and impactful change</a:t>
            </a:r>
            <a:endParaRPr lang="en-US"/>
          </a:p>
          <a:p>
            <a:pPr marL="571500" indent="-225425">
              <a:lnSpc>
                <a:spcPct val="113999"/>
              </a:lnSpc>
              <a:spcBef>
                <a:spcPts val="0"/>
              </a:spcBef>
              <a:spcAft>
                <a:spcPts val="1200"/>
              </a:spcAft>
            </a:pPr>
            <a:endParaRPr lang="en-US" sz="2000">
              <a:latin typeface="Open Sans"/>
              <a:ea typeface="Open Sans"/>
              <a:cs typeface="Open Sans"/>
            </a:endParaRPr>
          </a:p>
          <a:p>
            <a:pPr marL="346075" indent="0">
              <a:lnSpc>
                <a:spcPct val="113999"/>
              </a:lnSpc>
              <a:spcBef>
                <a:spcPts val="0"/>
              </a:spcBef>
              <a:spcAft>
                <a:spcPts val="1200"/>
              </a:spcAft>
              <a:buNone/>
            </a:pPr>
            <a:endParaRPr lang="en-US" sz="2000">
              <a:latin typeface="Open Sans"/>
              <a:ea typeface="Open Sans"/>
              <a:cs typeface="Open Sans"/>
            </a:endParaRPr>
          </a:p>
          <a:p>
            <a:pPr marL="571500" indent="-225425">
              <a:lnSpc>
                <a:spcPct val="114000"/>
              </a:lnSpc>
              <a:spcBef>
                <a:spcPts val="0"/>
              </a:spcBef>
              <a:spcAft>
                <a:spcPts val="1200"/>
              </a:spcAft>
            </a:pPr>
            <a:endParaRPr lang="en-US" sz="2000">
              <a:latin typeface="Open Sans"/>
              <a:ea typeface="Open Sans"/>
              <a:cs typeface="Open Sans"/>
            </a:endParaRPr>
          </a:p>
        </p:txBody>
      </p:sp>
    </p:spTree>
    <p:extLst>
      <p:ext uri="{BB962C8B-B14F-4D97-AF65-F5344CB8AC3E}">
        <p14:creationId xmlns:p14="http://schemas.microsoft.com/office/powerpoint/2010/main" val="4202946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B72EE1B-D4F9-5AC9-4A79-32D2E8F9A098}"/>
              </a:ext>
            </a:extLst>
          </p:cNvPr>
          <p:cNvSpPr>
            <a:spLocks noGrp="1"/>
          </p:cNvSpPr>
          <p:nvPr>
            <p:ph type="title"/>
          </p:nvPr>
        </p:nvSpPr>
        <p:spPr>
          <a:xfrm>
            <a:off x="2223272" y="192040"/>
            <a:ext cx="4620789" cy="857250"/>
          </a:xfrm>
        </p:spPr>
        <p:txBody>
          <a:bodyPr>
            <a:normAutofit/>
          </a:bodyPr>
          <a:lstStyle/>
          <a:p>
            <a:r>
              <a:rPr lang="en-US" sz="3600" b="1">
                <a:solidFill>
                  <a:srgbClr val="D50032"/>
                </a:solidFill>
                <a:latin typeface="Open Sans"/>
              </a:rPr>
              <a:t> </a:t>
            </a:r>
            <a:r>
              <a:rPr lang="en-US" sz="3600" b="1" i="1">
                <a:solidFill>
                  <a:schemeClr val="tx1"/>
                </a:solidFill>
                <a:latin typeface="Open Sans"/>
              </a:rPr>
              <a:t>Shared Leadership</a:t>
            </a:r>
            <a:endParaRPr lang="en-US" sz="3600" i="1">
              <a:solidFill>
                <a:schemeClr val="tx1"/>
              </a:solidFill>
            </a:endParaRPr>
          </a:p>
        </p:txBody>
      </p:sp>
      <p:sp>
        <p:nvSpPr>
          <p:cNvPr id="5" name="Text Placeholder 3">
            <a:extLst>
              <a:ext uri="{FF2B5EF4-FFF2-40B4-BE49-F238E27FC236}">
                <a16:creationId xmlns:a16="http://schemas.microsoft.com/office/drawing/2014/main" id="{0C2FB15C-164B-3048-A447-FE3EC827DE65}"/>
              </a:ext>
            </a:extLst>
          </p:cNvPr>
          <p:cNvSpPr>
            <a:spLocks noGrp="1"/>
          </p:cNvSpPr>
          <p:nvPr>
            <p:ph type="body" idx="1"/>
          </p:nvPr>
        </p:nvSpPr>
        <p:spPr>
          <a:xfrm>
            <a:off x="249507" y="1103806"/>
            <a:ext cx="8320479" cy="3522972"/>
          </a:xfrm>
        </p:spPr>
        <p:txBody>
          <a:bodyPr>
            <a:noAutofit/>
          </a:bodyPr>
          <a:lstStyle/>
          <a:p>
            <a:pPr marL="571500" indent="-225425">
              <a:lnSpc>
                <a:spcPct val="114000"/>
              </a:lnSpc>
              <a:spcBef>
                <a:spcPts val="0"/>
              </a:spcBef>
              <a:spcAft>
                <a:spcPts val="1200"/>
              </a:spcAft>
            </a:pPr>
            <a:r>
              <a:rPr lang="en-US" sz="2000">
                <a:latin typeface="Open Sans"/>
                <a:ea typeface="Open Sans"/>
                <a:cs typeface="Open Sans"/>
              </a:rPr>
              <a:t>Shared Leadership – sharing leadership roles between two or more people</a:t>
            </a:r>
          </a:p>
          <a:p>
            <a:pPr marL="571500" indent="-225425">
              <a:lnSpc>
                <a:spcPct val="113999"/>
              </a:lnSpc>
              <a:spcBef>
                <a:spcPts val="0"/>
              </a:spcBef>
              <a:spcAft>
                <a:spcPts val="1200"/>
              </a:spcAft>
            </a:pPr>
            <a:r>
              <a:rPr lang="en-US" sz="2000">
                <a:latin typeface="Open Sans"/>
                <a:ea typeface="Open Sans"/>
                <a:cs typeface="Open Sans"/>
              </a:rPr>
              <a:t>Why this is beneficial for groups:</a:t>
            </a:r>
          </a:p>
          <a:p>
            <a:pPr lvl="1">
              <a:lnSpc>
                <a:spcPct val="113999"/>
              </a:lnSpc>
              <a:spcBef>
                <a:spcPts val="0"/>
              </a:spcBef>
              <a:spcAft>
                <a:spcPts val="1200"/>
              </a:spcAft>
            </a:pPr>
            <a:r>
              <a:rPr lang="en-US" sz="1600">
                <a:latin typeface="Open Sans"/>
                <a:ea typeface="Open Sans"/>
                <a:cs typeface="Open Sans"/>
              </a:rPr>
              <a:t>Promotes collaboration among the group</a:t>
            </a:r>
          </a:p>
          <a:p>
            <a:pPr lvl="1">
              <a:lnSpc>
                <a:spcPct val="113999"/>
              </a:lnSpc>
              <a:spcBef>
                <a:spcPts val="0"/>
              </a:spcBef>
              <a:spcAft>
                <a:spcPts val="1200"/>
              </a:spcAft>
            </a:pPr>
            <a:r>
              <a:rPr lang="en-US" sz="1600">
                <a:latin typeface="Open Sans"/>
                <a:ea typeface="Open Sans"/>
                <a:cs typeface="Open Sans"/>
              </a:rPr>
              <a:t>Builds relationship and community</a:t>
            </a:r>
          </a:p>
          <a:p>
            <a:pPr lvl="1">
              <a:lnSpc>
                <a:spcPct val="113999"/>
              </a:lnSpc>
              <a:spcBef>
                <a:spcPts val="0"/>
              </a:spcBef>
              <a:spcAft>
                <a:spcPts val="1200"/>
              </a:spcAft>
            </a:pPr>
            <a:r>
              <a:rPr lang="en-US" sz="1600"/>
              <a:t>Gives new advocates a way to ease into leadership</a:t>
            </a:r>
            <a:endParaRPr lang="en-US" sz="1600">
              <a:latin typeface="Open Sans"/>
              <a:ea typeface="Open Sans"/>
              <a:cs typeface="Open Sans"/>
            </a:endParaRPr>
          </a:p>
          <a:p>
            <a:pPr lvl="1">
              <a:lnSpc>
                <a:spcPct val="113999"/>
              </a:lnSpc>
              <a:spcBef>
                <a:spcPts val="0"/>
              </a:spcBef>
              <a:spcAft>
                <a:spcPts val="1200"/>
              </a:spcAft>
            </a:pPr>
            <a:r>
              <a:rPr lang="en-US" sz="1600">
                <a:latin typeface="Open Sans"/>
                <a:ea typeface="Open Sans"/>
                <a:cs typeface="Open Sans"/>
              </a:rPr>
              <a:t>Lessens stress for group members</a:t>
            </a:r>
          </a:p>
          <a:p>
            <a:pPr lvl="1">
              <a:lnSpc>
                <a:spcPct val="113999"/>
              </a:lnSpc>
              <a:spcBef>
                <a:spcPts val="0"/>
              </a:spcBef>
              <a:spcAft>
                <a:spcPts val="1200"/>
              </a:spcAft>
            </a:pPr>
            <a:r>
              <a:rPr lang="en-US" sz="1600">
                <a:latin typeface="Open Sans"/>
                <a:ea typeface="Open Sans"/>
                <a:cs typeface="Open Sans"/>
              </a:rPr>
              <a:t>Important that all roles are done well</a:t>
            </a:r>
          </a:p>
          <a:p>
            <a:pPr lvl="1">
              <a:lnSpc>
                <a:spcPct val="113999"/>
              </a:lnSpc>
              <a:spcBef>
                <a:spcPts val="0"/>
              </a:spcBef>
              <a:spcAft>
                <a:spcPts val="1200"/>
              </a:spcAft>
            </a:pPr>
            <a:endParaRPr lang="en-US" sz="1600" b="1">
              <a:latin typeface="Open Sans"/>
              <a:ea typeface="Open Sans"/>
              <a:cs typeface="Open Sans"/>
            </a:endParaRPr>
          </a:p>
          <a:p>
            <a:pPr marL="346075" indent="0">
              <a:lnSpc>
                <a:spcPct val="113999"/>
              </a:lnSpc>
              <a:spcBef>
                <a:spcPts val="0"/>
              </a:spcBef>
              <a:spcAft>
                <a:spcPts val="1200"/>
              </a:spcAft>
              <a:buNone/>
            </a:pPr>
            <a:endParaRPr lang="en-US" sz="2000">
              <a:latin typeface="Open Sans"/>
              <a:ea typeface="Open Sans"/>
              <a:cs typeface="Open Sans"/>
            </a:endParaRPr>
          </a:p>
          <a:p>
            <a:pPr marL="571500" indent="-225425">
              <a:lnSpc>
                <a:spcPct val="114000"/>
              </a:lnSpc>
              <a:spcBef>
                <a:spcPts val="0"/>
              </a:spcBef>
              <a:spcAft>
                <a:spcPts val="1200"/>
              </a:spcAft>
            </a:pPr>
            <a:endParaRPr lang="en-US" sz="2000">
              <a:latin typeface="Open Sans"/>
              <a:ea typeface="Open Sans"/>
              <a:cs typeface="Open Sans"/>
            </a:endParaRPr>
          </a:p>
        </p:txBody>
      </p:sp>
    </p:spTree>
    <p:extLst>
      <p:ext uri="{BB962C8B-B14F-4D97-AF65-F5344CB8AC3E}">
        <p14:creationId xmlns:p14="http://schemas.microsoft.com/office/powerpoint/2010/main" val="3576438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0AF678-9D00-4F4A-8358-C8698305689A}"/>
              </a:ext>
            </a:extLst>
          </p:cNvPr>
          <p:cNvSpPr>
            <a:spLocks noGrp="1"/>
          </p:cNvSpPr>
          <p:nvPr>
            <p:ph type="ctrTitle"/>
          </p:nvPr>
        </p:nvSpPr>
        <p:spPr>
          <a:xfrm>
            <a:off x="697987" y="3314"/>
            <a:ext cx="7356021" cy="706170"/>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200" b="1">
                <a:latin typeface="Open Sans"/>
                <a:ea typeface="Open Sans"/>
                <a:cs typeface="Open Sans"/>
              </a:rPr>
              <a:t>Our Anti-Oppression Values</a:t>
            </a:r>
          </a:p>
        </p:txBody>
      </p:sp>
      <p:sp>
        <p:nvSpPr>
          <p:cNvPr id="6" name="TextBox 5">
            <a:extLst>
              <a:ext uri="{FF2B5EF4-FFF2-40B4-BE49-F238E27FC236}">
                <a16:creationId xmlns:a16="http://schemas.microsoft.com/office/drawing/2014/main" id="{8AC52DA5-5208-446A-B31E-C4CC58F02086}"/>
              </a:ext>
            </a:extLst>
          </p:cNvPr>
          <p:cNvSpPr txBox="1"/>
          <p:nvPr/>
        </p:nvSpPr>
        <p:spPr>
          <a:xfrm>
            <a:off x="779163" y="659789"/>
            <a:ext cx="7718196" cy="4554004"/>
          </a:xfrm>
          <a:prstGeom prst="rect">
            <a:avLst/>
          </a:prstGeom>
          <a:noFill/>
        </p:spPr>
        <p:txBody>
          <a:bodyPr wrap="square" lIns="91440" tIns="45720" rIns="91440" bIns="4572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78">
              <a:defRPr/>
            </a:pPr>
            <a:r>
              <a:rPr lang="en-US" sz="1800">
                <a:solidFill>
                  <a:srgbClr val="000000"/>
                </a:solidFill>
                <a:latin typeface="Calibri"/>
              </a:rPr>
              <a:t>​</a:t>
            </a:r>
            <a:r>
              <a:rPr lang="en-US" i="1">
                <a:latin typeface="Open Sans"/>
                <a:ea typeface="Open Sans"/>
                <a:cs typeface="Open Sans"/>
              </a:rPr>
              <a:t>RESULTS is a movement of passionate, committed everyday people. Together we use our voices to influence political decisions that will bring an end to poverty. Poverty cannot end as long as oppression exists. We commit to opposing all forms of oppression, including ableism, ageism, biphobia, classism, colonialism, homophobia, racism, religious discrimination, sexism, transphobia, white saviorism, and xenophobia.</a:t>
            </a:r>
          </a:p>
          <a:p>
            <a:pPr defTabSz="457178">
              <a:defRPr/>
            </a:pPr>
            <a:endParaRPr lang="en-US" i="1">
              <a:latin typeface="Open Sans"/>
              <a:ea typeface="Open Sans"/>
              <a:cs typeface="Open Sans"/>
            </a:endParaRPr>
          </a:p>
          <a:p>
            <a:pPr defTabSz="457178">
              <a:defRPr/>
            </a:pPr>
            <a:r>
              <a:rPr lang="en-US" i="1">
                <a:latin typeface="Open Sans"/>
                <a:ea typeface="Open Sans"/>
                <a:cs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p>
          <a:p>
            <a:pPr defTabSz="457178">
              <a:defRPr/>
            </a:pPr>
            <a:endParaRPr lang="en-US" i="1">
              <a:latin typeface="Open Sans"/>
              <a:ea typeface="Open Sans"/>
              <a:cs typeface="Open Sans"/>
            </a:endParaRPr>
          </a:p>
          <a:p>
            <a:pPr defTabSz="457178">
              <a:defRPr/>
            </a:pPr>
            <a:r>
              <a:rPr lang="en-US" i="1">
                <a:latin typeface="Open Sans"/>
                <a:ea typeface="Open Sans"/>
                <a:cs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p>
          <a:p>
            <a:pPr defTabSz="457178">
              <a:defRPr/>
            </a:pPr>
            <a:endParaRPr lang="en-US" i="1">
              <a:latin typeface="Open Sans"/>
              <a:ea typeface="Open Sans"/>
              <a:cs typeface="Open Sans"/>
            </a:endParaRPr>
          </a:p>
          <a:p>
            <a:pPr defTabSz="457178">
              <a:defRPr/>
            </a:pPr>
            <a:r>
              <a:rPr lang="en-US" i="1">
                <a:latin typeface="Open Sans"/>
                <a:ea typeface="Open Sans"/>
                <a:cs typeface="Open Sans"/>
              </a:rPr>
              <a:t>There are no saviors — only partners, advocates, and allies. We agree to help make the RESULTS movement a respectful, inclusive space.</a:t>
            </a:r>
          </a:p>
          <a:p>
            <a:pPr defTabSz="457178">
              <a:defRPr/>
            </a:pPr>
            <a:endParaRPr lang="en-US">
              <a:latin typeface="Open Sans"/>
              <a:ea typeface="Open Sans"/>
              <a:cs typeface="Open Sans"/>
            </a:endParaRPr>
          </a:p>
          <a:p>
            <a:pPr defTabSz="457178">
              <a:defRPr/>
            </a:pPr>
            <a:r>
              <a:rPr lang="en-US">
                <a:latin typeface="Open Sans"/>
                <a:ea typeface="Open Sans"/>
                <a:cs typeface="Open Sans"/>
              </a:rPr>
              <a:t>Find all our anti-oppression resources at </a:t>
            </a:r>
            <a:r>
              <a:rPr lang="en-US">
                <a:solidFill>
                  <a:schemeClr val="tx2"/>
                </a:solidFill>
                <a:latin typeface="Open Sans"/>
                <a:ea typeface="Open Sans"/>
                <a:cs typeface="Open Sans"/>
                <a:hlinkClick r:id="rId3">
                  <a:extLst>
                    <a:ext uri="{A12FA001-AC4F-418D-AE19-62706E023703}">
                      <ahyp:hlinkClr xmlns:ahyp="http://schemas.microsoft.com/office/drawing/2018/hyperlinkcolor" val="tx"/>
                    </a:ext>
                  </a:extLst>
                </a:hlinkClick>
              </a:rPr>
              <a:t>https://results.org/volunteers/anti-oppression/</a:t>
            </a:r>
            <a:r>
              <a:rPr lang="en-US">
                <a:solidFill>
                  <a:schemeClr val="tx2"/>
                </a:solidFill>
                <a:latin typeface="Open Sans"/>
                <a:ea typeface="Open Sans"/>
                <a:cs typeface="Open Sans"/>
              </a:rPr>
              <a:t> </a:t>
            </a:r>
            <a:r>
              <a:rPr lang="en-US">
                <a:solidFill>
                  <a:schemeClr val="tx2"/>
                </a:solidFill>
                <a:latin typeface="Open Sans"/>
                <a:ea typeface="+mn-lt"/>
                <a:cs typeface="+mn-lt"/>
              </a:rPr>
              <a:t> </a:t>
            </a:r>
          </a:p>
          <a:p>
            <a:pPr defTabSz="457178">
              <a:defRPr/>
            </a:pPr>
            <a:endParaRPr lang="en-US" sz="1388">
              <a:latin typeface="Open Sans"/>
              <a:ea typeface="+mn-lt"/>
              <a:cs typeface="+mn-lt"/>
            </a:endParaRPr>
          </a:p>
          <a:p>
            <a:pPr defTabSz="457178">
              <a:lnSpc>
                <a:spcPct val="113999"/>
              </a:lnSpc>
              <a:spcAft>
                <a:spcPts val="600"/>
              </a:spcAft>
              <a:defRPr/>
            </a:pPr>
            <a:endParaRPr lang="en-US" sz="1400">
              <a:solidFill>
                <a:srgbClr val="000000"/>
              </a:solidFill>
              <a:latin typeface="Calibri"/>
              <a:ea typeface="Open Sans" panose="020B0606030504020204" pitchFamily="34" charset="0"/>
              <a:cs typeface="Calibri"/>
            </a:endParaRPr>
          </a:p>
        </p:txBody>
      </p:sp>
      <p:sp>
        <p:nvSpPr>
          <p:cNvPr id="8" name="Rectangle 5">
            <a:extLst>
              <a:ext uri="{FF2B5EF4-FFF2-40B4-BE49-F238E27FC236}">
                <a16:creationId xmlns:a16="http://schemas.microsoft.com/office/drawing/2014/main" id="{6C542F64-7D1E-47E2-A286-B4E072C88045}"/>
              </a:ext>
            </a:extLst>
          </p:cNvPr>
          <p:cNvSpPr>
            <a:spLocks noChangeArrowheads="1"/>
          </p:cNvSpPr>
          <p:nvPr/>
        </p:nvSpPr>
        <p:spPr bwMode="auto">
          <a:xfrm>
            <a:off x="0" y="7802"/>
            <a:ext cx="23708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78">
              <a:spcBef>
                <a:spcPct val="0"/>
              </a:spcBef>
            </a:pPr>
            <a:fld id="{95BB2D1B-881B-4C36-91A0-2138573F7DA8}" type="slidenum">
              <a:rPr lang="en-US" altLang="en-US">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78">
                <a:spcBef>
                  <a:spcPct val="0"/>
                </a:spcBef>
              </a:pPr>
              <a:t>15</a:t>
            </a:fld>
            <a:endParaRPr lang="en-US" altLang="en-US">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4">
            <a:extLst>
              <a:ext uri="{FF2B5EF4-FFF2-40B4-BE49-F238E27FC236}">
                <a16:creationId xmlns:a16="http://schemas.microsoft.com/office/drawing/2014/main" id="{E807D4BA-B047-EFE5-786C-AF6683E4AF17}"/>
              </a:ext>
            </a:extLst>
          </p:cNvPr>
          <p:cNvPicPr>
            <a:picLocks noChangeAspect="1"/>
          </p:cNvPicPr>
          <p:nvPr/>
        </p:nvPicPr>
        <p:blipFill>
          <a:blip r:embed="rId4"/>
          <a:stretch>
            <a:fillRect/>
          </a:stretch>
        </p:blipFill>
        <p:spPr>
          <a:xfrm>
            <a:off x="8183010" y="3935"/>
            <a:ext cx="886655" cy="886655"/>
          </a:xfrm>
          <a:prstGeom prst="rect">
            <a:avLst/>
          </a:prstGeom>
        </p:spPr>
      </p:pic>
    </p:spTree>
    <p:extLst>
      <p:ext uri="{BB962C8B-B14F-4D97-AF65-F5344CB8AC3E}">
        <p14:creationId xmlns:p14="http://schemas.microsoft.com/office/powerpoint/2010/main" val="3137683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FFBBB6-842A-9931-551A-71725DBCB895}"/>
              </a:ext>
            </a:extLst>
          </p:cNvPr>
          <p:cNvSpPr>
            <a:spLocks noGrp="1"/>
          </p:cNvSpPr>
          <p:nvPr>
            <p:ph type="sldNum" sz="quarter" idx="12"/>
          </p:nvPr>
        </p:nvSpPr>
        <p:spPr>
          <a:xfrm>
            <a:off x="0" y="1569"/>
            <a:ext cx="342900" cy="205383"/>
          </a:xfrm>
          <a:prstGeom prst="rect">
            <a:avLst/>
          </a:prstGeom>
        </p:spPr>
        <p:txBody>
          <a:bodyPr vert="horz" lIns="68580" tIns="34290" rIns="68580" bIns="34290" rtlCol="0" anchor="ctr"/>
          <a:lstStyle>
            <a:defPPr>
              <a:defRPr lang="en-US"/>
            </a:defPPr>
            <a:lvl1pPr marL="0" algn="ctr" defTabSz="342900" rtl="0" eaLnBrk="1" latinLnBrk="0" hangingPunct="1">
              <a:defRPr sz="1013"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307E6868-079E-1649-B8D1-459B42CE4DE3}" type="slidenum">
              <a:rPr lang="en-US" smtClean="0"/>
              <a:pPr/>
              <a:t>16</a:t>
            </a:fld>
            <a:endParaRPr lang="en-US"/>
          </a:p>
        </p:txBody>
      </p:sp>
      <p:sp>
        <p:nvSpPr>
          <p:cNvPr id="6" name="Title 1">
            <a:extLst>
              <a:ext uri="{FF2B5EF4-FFF2-40B4-BE49-F238E27FC236}">
                <a16:creationId xmlns:a16="http://schemas.microsoft.com/office/drawing/2014/main" id="{5924103A-4CAA-920B-4A76-49A62C3E9393}"/>
              </a:ext>
            </a:extLst>
          </p:cNvPr>
          <p:cNvSpPr>
            <a:spLocks noGrp="1"/>
          </p:cNvSpPr>
          <p:nvPr>
            <p:ph type="title"/>
          </p:nvPr>
        </p:nvSpPr>
        <p:spPr>
          <a:xfrm>
            <a:off x="1560344" y="228958"/>
            <a:ext cx="6581513" cy="505420"/>
          </a:xfrm>
        </p:spPr>
        <p:txBody>
          <a:bodyPr>
            <a:noAutofit/>
          </a:bodyPr>
          <a:lstStyle/>
          <a:p>
            <a:pPr>
              <a:lnSpc>
                <a:spcPct val="113999"/>
              </a:lnSpc>
            </a:pPr>
            <a:r>
              <a:rPr lang="en-US" sz="3050" b="1">
                <a:latin typeface="Open Sans"/>
                <a:ea typeface="Open Sans"/>
                <a:cs typeface="Calibri"/>
              </a:rPr>
              <a:t>How do these values show up?</a:t>
            </a:r>
            <a:endParaRPr lang="en-US" sz="3050"/>
          </a:p>
        </p:txBody>
      </p:sp>
      <p:sp>
        <p:nvSpPr>
          <p:cNvPr id="7" name="TextBox 6">
            <a:extLst>
              <a:ext uri="{FF2B5EF4-FFF2-40B4-BE49-F238E27FC236}">
                <a16:creationId xmlns:a16="http://schemas.microsoft.com/office/drawing/2014/main" id="{9AD8A84A-80AC-99CA-20AF-0369B2D04BFE}"/>
              </a:ext>
            </a:extLst>
          </p:cNvPr>
          <p:cNvSpPr txBox="1"/>
          <p:nvPr/>
        </p:nvSpPr>
        <p:spPr>
          <a:xfrm>
            <a:off x="875410" y="817204"/>
            <a:ext cx="8533680" cy="55399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189" indent="-457189">
              <a:lnSpc>
                <a:spcPct val="150000"/>
              </a:lnSpc>
              <a:buFont typeface="Arial" panose="020B0604020202020204" pitchFamily="34" charset="0"/>
              <a:buChar char="•"/>
            </a:pPr>
            <a:r>
              <a:rPr lang="en-US" sz="2250">
                <a:latin typeface="Open Sans" panose="020B0606030504020204" pitchFamily="34" charset="0"/>
                <a:ea typeface="Open Sans" panose="020B0606030504020204" pitchFamily="34" charset="0"/>
                <a:cs typeface="Open Sans" panose="020B0606030504020204" pitchFamily="34" charset="0"/>
              </a:rPr>
              <a:t>We will guard against biases and microaggressions</a:t>
            </a:r>
          </a:p>
          <a:p>
            <a:pPr marL="457189" indent="-457189">
              <a:lnSpc>
                <a:spcPct val="150000"/>
              </a:lnSpc>
              <a:buFont typeface="Arial" panose="020B0604020202020204" pitchFamily="34" charset="0"/>
              <a:buChar char="•"/>
            </a:pPr>
            <a:r>
              <a:rPr lang="en-US" sz="2250">
                <a:latin typeface="Open Sans" panose="020B0606030504020204" pitchFamily="34" charset="0"/>
                <a:ea typeface="Open Sans" panose="020B0606030504020204" pitchFamily="34" charset="0"/>
                <a:cs typeface="Open Sans" panose="020B0606030504020204" pitchFamily="34" charset="0"/>
              </a:rPr>
              <a:t>We will be inclusive</a:t>
            </a:r>
          </a:p>
          <a:p>
            <a:pPr marL="457189" indent="-457189">
              <a:lnSpc>
                <a:spcPct val="150000"/>
              </a:lnSpc>
              <a:buFont typeface="Arial" panose="020B0604020202020204" pitchFamily="34" charset="0"/>
              <a:buChar char="•"/>
            </a:pPr>
            <a:r>
              <a:rPr lang="en-US" sz="2250">
                <a:latin typeface="Open Sans" panose="020B0606030504020204" pitchFamily="34" charset="0"/>
                <a:ea typeface="Open Sans" panose="020B0606030504020204" pitchFamily="34" charset="0"/>
                <a:cs typeface="Open Sans" panose="020B0606030504020204" pitchFamily="34" charset="0"/>
              </a:rPr>
              <a:t>We will be respectful of and honor all life stages, backgrounds, and experiences</a:t>
            </a:r>
          </a:p>
          <a:p>
            <a:pPr marL="457189" indent="-457189">
              <a:lnSpc>
                <a:spcPct val="150000"/>
              </a:lnSpc>
              <a:buFont typeface="Arial" panose="020B0604020202020204" pitchFamily="34" charset="0"/>
              <a:buChar char="•"/>
            </a:pPr>
            <a:r>
              <a:rPr lang="en-US" sz="2250">
                <a:latin typeface="Open Sans" panose="020B0606030504020204" pitchFamily="34" charset="0"/>
                <a:ea typeface="Open Sans" panose="020B0606030504020204" pitchFamily="34" charset="0"/>
                <a:cs typeface="Open Sans" panose="020B0606030504020204" pitchFamily="34" charset="0"/>
              </a:rPr>
              <a:t>We will welcome and celebrate diversity</a:t>
            </a:r>
          </a:p>
          <a:p>
            <a:pPr marL="457189" indent="-457189">
              <a:lnSpc>
                <a:spcPct val="150000"/>
              </a:lnSpc>
              <a:buFont typeface="Arial" panose="020B0604020202020204" pitchFamily="34" charset="0"/>
              <a:buChar char="•"/>
            </a:pPr>
            <a:r>
              <a:rPr lang="en-US" sz="2250">
                <a:latin typeface="Open Sans" panose="020B0606030504020204" pitchFamily="34" charset="0"/>
                <a:ea typeface="Open Sans" panose="020B0606030504020204" pitchFamily="34" charset="0"/>
                <a:cs typeface="Open Sans" panose="020B0606030504020204" pitchFamily="34" charset="0"/>
              </a:rPr>
              <a:t>We will be accountable for our actions and our words</a:t>
            </a:r>
          </a:p>
          <a:p>
            <a:pPr marL="457189" indent="-457189">
              <a:lnSpc>
                <a:spcPct val="150000"/>
              </a:lnSpc>
              <a:buFont typeface="Arial" panose="020B0604020202020204" pitchFamily="34" charset="0"/>
              <a:buChar char="•"/>
            </a:pPr>
            <a:r>
              <a:rPr lang="en-US" sz="2250">
                <a:latin typeface="Open Sans" panose="020B0606030504020204" pitchFamily="34" charset="0"/>
                <a:ea typeface="Open Sans" panose="020B0606030504020204" pitchFamily="34" charset="0"/>
                <a:cs typeface="Open Sans" panose="020B0606030504020204" pitchFamily="34" charset="0"/>
              </a:rPr>
              <a:t>We will walk in partnership with each other and those affected by policies we advocate for</a:t>
            </a:r>
          </a:p>
          <a:p>
            <a:pPr marL="457189" indent="-457189">
              <a:buAutoNum type="arabicPeriod"/>
            </a:pPr>
            <a:endParaRPr lang="en-US" sz="2800">
              <a:latin typeface="Open Sans" panose="020B0606030504020204" pitchFamily="34" charset="0"/>
              <a:ea typeface="Open Sans" panose="020B0606030504020204" pitchFamily="34" charset="0"/>
              <a:cs typeface="Open Sans" panose="020B0606030504020204" pitchFamily="34" charset="0"/>
            </a:endParaRPr>
          </a:p>
          <a:p>
            <a:pPr marL="457189" indent="-457189">
              <a:buAutoNum type="arabicPeriod"/>
            </a:pPr>
            <a:endParaRPr lang="en-US" sz="2800">
              <a:latin typeface="Open Sans" panose="020B0606030504020204" pitchFamily="34" charset="0"/>
              <a:ea typeface="Open Sans" panose="020B0606030504020204" pitchFamily="34" charset="0"/>
              <a:cs typeface="Open Sans" panose="020B0606030504020204" pitchFamily="34" charset="0"/>
            </a:endParaRPr>
          </a:p>
          <a:p>
            <a:pPr marL="457189" indent="-457189">
              <a:buAutoNum type="arabicPeriod"/>
            </a:pPr>
            <a:endParaRPr lang="en-US" sz="280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4">
            <a:extLst>
              <a:ext uri="{FF2B5EF4-FFF2-40B4-BE49-F238E27FC236}">
                <a16:creationId xmlns:a16="http://schemas.microsoft.com/office/drawing/2014/main" id="{4B116D08-2127-4433-9F63-97552108DF4F}"/>
              </a:ext>
            </a:extLst>
          </p:cNvPr>
          <p:cNvPicPr>
            <a:picLocks noChangeAspect="1"/>
          </p:cNvPicPr>
          <p:nvPr/>
        </p:nvPicPr>
        <p:blipFill>
          <a:blip r:embed="rId3"/>
          <a:stretch>
            <a:fillRect/>
          </a:stretch>
        </p:blipFill>
        <p:spPr>
          <a:xfrm>
            <a:off x="8000793" y="45348"/>
            <a:ext cx="1002611" cy="1002611"/>
          </a:xfrm>
          <a:prstGeom prst="rect">
            <a:avLst/>
          </a:prstGeom>
        </p:spPr>
      </p:pic>
    </p:spTree>
    <p:extLst>
      <p:ext uri="{BB962C8B-B14F-4D97-AF65-F5344CB8AC3E}">
        <p14:creationId xmlns:p14="http://schemas.microsoft.com/office/powerpoint/2010/main" val="2332084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C28A5-2C80-3D36-1A67-D386164AE3DD}"/>
              </a:ext>
            </a:extLst>
          </p:cNvPr>
          <p:cNvSpPr>
            <a:spLocks noGrp="1"/>
          </p:cNvSpPr>
          <p:nvPr>
            <p:ph type="title"/>
          </p:nvPr>
        </p:nvSpPr>
        <p:spPr/>
        <p:txBody>
          <a:bodyPr/>
          <a:lstStyle/>
          <a:p>
            <a:r>
              <a:rPr lang="en-US" b="1"/>
              <a:t>Effective Outreach</a:t>
            </a:r>
          </a:p>
        </p:txBody>
      </p:sp>
      <p:pic>
        <p:nvPicPr>
          <p:cNvPr id="5" name="Picture 4" descr="A person in a suit and tie&#10;&#10;Description automatically generated with medium confidence">
            <a:extLst>
              <a:ext uri="{FF2B5EF4-FFF2-40B4-BE49-F238E27FC236}">
                <a16:creationId xmlns:a16="http://schemas.microsoft.com/office/drawing/2014/main" id="{94DE821B-3F70-61DB-0BC7-28DC75F1C0C3}"/>
              </a:ext>
            </a:extLst>
          </p:cNvPr>
          <p:cNvPicPr>
            <a:picLocks noChangeAspect="1"/>
          </p:cNvPicPr>
          <p:nvPr/>
        </p:nvPicPr>
        <p:blipFill>
          <a:blip r:embed="rId3"/>
          <a:stretch>
            <a:fillRect/>
          </a:stretch>
        </p:blipFill>
        <p:spPr>
          <a:xfrm>
            <a:off x="2043953" y="1185023"/>
            <a:ext cx="4740088" cy="3555066"/>
          </a:xfrm>
          <a:prstGeom prst="rect">
            <a:avLst/>
          </a:prstGeom>
        </p:spPr>
      </p:pic>
    </p:spTree>
    <p:extLst>
      <p:ext uri="{BB962C8B-B14F-4D97-AF65-F5344CB8AC3E}">
        <p14:creationId xmlns:p14="http://schemas.microsoft.com/office/powerpoint/2010/main" val="2838104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1618-7535-0FE3-1CDA-6E9A83EBDFD9}"/>
              </a:ext>
            </a:extLst>
          </p:cNvPr>
          <p:cNvSpPr>
            <a:spLocks noGrp="1"/>
          </p:cNvSpPr>
          <p:nvPr>
            <p:ph type="title"/>
          </p:nvPr>
        </p:nvSpPr>
        <p:spPr/>
        <p:txBody>
          <a:bodyPr/>
          <a:lstStyle/>
          <a:p>
            <a:r>
              <a:rPr lang="en-US" b="1"/>
              <a:t>Are we ready for it?</a:t>
            </a:r>
          </a:p>
        </p:txBody>
      </p:sp>
      <p:sp>
        <p:nvSpPr>
          <p:cNvPr id="3" name="Text Placeholder 2">
            <a:extLst>
              <a:ext uri="{FF2B5EF4-FFF2-40B4-BE49-F238E27FC236}">
                <a16:creationId xmlns:a16="http://schemas.microsoft.com/office/drawing/2014/main" id="{ADEE6A5A-0AC4-65E5-D239-AF64D547864F}"/>
              </a:ext>
            </a:extLst>
          </p:cNvPr>
          <p:cNvSpPr>
            <a:spLocks noGrp="1"/>
          </p:cNvSpPr>
          <p:nvPr>
            <p:ph type="body" idx="1"/>
          </p:nvPr>
        </p:nvSpPr>
        <p:spPr/>
        <p:txBody>
          <a:bodyPr/>
          <a:lstStyle/>
          <a:p>
            <a:r>
              <a:rPr lang="en-US">
                <a:latin typeface="Open Sans" panose="020B0606030504020204" pitchFamily="34" charset="0"/>
                <a:ea typeface="Open Sans" panose="020B0606030504020204" pitchFamily="34" charset="0"/>
                <a:cs typeface="Open Sans" panose="020B0606030504020204" pitchFamily="34" charset="0"/>
              </a:rPr>
              <a:t>Inclusive, reduced barriers</a:t>
            </a:r>
          </a:p>
          <a:p>
            <a:r>
              <a:rPr lang="en-US">
                <a:latin typeface="Open Sans" panose="020B0606030504020204" pitchFamily="34" charset="0"/>
                <a:ea typeface="Open Sans" panose="020B0606030504020204" pitchFamily="34" charset="0"/>
                <a:cs typeface="Open Sans" panose="020B0606030504020204" pitchFamily="34" charset="0"/>
              </a:rPr>
              <a:t>Meeting regularly, taking regular advocacy actions</a:t>
            </a:r>
          </a:p>
          <a:p>
            <a:r>
              <a:rPr lang="en-US">
                <a:latin typeface="Open Sans" panose="020B0606030504020204" pitchFamily="34" charset="0"/>
                <a:ea typeface="Open Sans" panose="020B0606030504020204" pitchFamily="34" charset="0"/>
                <a:cs typeface="Open Sans" panose="020B0606030504020204" pitchFamily="34" charset="0"/>
              </a:rPr>
              <a:t>Capacity to support new people</a:t>
            </a:r>
          </a:p>
          <a:p>
            <a:r>
              <a:rPr lang="en-US">
                <a:latin typeface="Open Sans" panose="020B0606030504020204" pitchFamily="34" charset="0"/>
                <a:ea typeface="Open Sans" panose="020B0606030504020204" pitchFamily="34" charset="0"/>
                <a:cs typeface="Open Sans" panose="020B0606030504020204" pitchFamily="34" charset="0"/>
              </a:rPr>
              <a:t>Essential leadership roles filled</a:t>
            </a:r>
          </a:p>
          <a:p>
            <a:r>
              <a:rPr lang="en-US">
                <a:latin typeface="Open Sans" panose="020B0606030504020204" pitchFamily="34" charset="0"/>
                <a:ea typeface="Open Sans" panose="020B0606030504020204" pitchFamily="34" charset="0"/>
                <a:cs typeface="Open Sans" panose="020B0606030504020204" pitchFamily="34" charset="0"/>
              </a:rPr>
              <a:t>Shared leadership!</a:t>
            </a:r>
          </a:p>
        </p:txBody>
      </p:sp>
    </p:spTree>
    <p:extLst>
      <p:ext uri="{BB962C8B-B14F-4D97-AF65-F5344CB8AC3E}">
        <p14:creationId xmlns:p14="http://schemas.microsoft.com/office/powerpoint/2010/main" val="795529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0ADA7-0271-CB96-6EBB-BF528B05AF2B}"/>
              </a:ext>
            </a:extLst>
          </p:cNvPr>
          <p:cNvSpPr>
            <a:spLocks noGrp="1"/>
          </p:cNvSpPr>
          <p:nvPr>
            <p:ph type="title"/>
          </p:nvPr>
        </p:nvSpPr>
        <p:spPr/>
        <p:txBody>
          <a:bodyPr/>
          <a:lstStyle/>
          <a:p>
            <a:r>
              <a:rPr lang="en-US" b="1"/>
              <a:t>Why do we do outreach?</a:t>
            </a:r>
          </a:p>
        </p:txBody>
      </p:sp>
      <p:sp>
        <p:nvSpPr>
          <p:cNvPr id="3" name="Text Placeholder 2">
            <a:extLst>
              <a:ext uri="{FF2B5EF4-FFF2-40B4-BE49-F238E27FC236}">
                <a16:creationId xmlns:a16="http://schemas.microsoft.com/office/drawing/2014/main" id="{7DC831D8-3CC8-A7D3-DD41-8E9B2B54B0F1}"/>
              </a:ext>
            </a:extLst>
          </p:cNvPr>
          <p:cNvSpPr>
            <a:spLocks noGrp="1"/>
          </p:cNvSpPr>
          <p:nvPr>
            <p:ph type="body" idx="1"/>
          </p:nvPr>
        </p:nvSpPr>
        <p:spPr/>
        <p:txBody>
          <a:bodyPr/>
          <a:lstStyle/>
          <a:p>
            <a:r>
              <a:rPr lang="en-US" sz="2400">
                <a:latin typeface="Open Sans" panose="020B0606030504020204" pitchFamily="34" charset="0"/>
                <a:ea typeface="Open Sans" panose="020B0606030504020204" pitchFamily="34" charset="0"/>
                <a:cs typeface="Open Sans" panose="020B0606030504020204" pitchFamily="34" charset="0"/>
              </a:rPr>
              <a:t>Grassroots = People Powered! </a:t>
            </a:r>
            <a:br>
              <a:rPr lang="en-US" sz="2400">
                <a:latin typeface="Open Sans" panose="020B0606030504020204" pitchFamily="34" charset="0"/>
                <a:ea typeface="Open Sans" panose="020B0606030504020204" pitchFamily="34" charset="0"/>
                <a:cs typeface="Open Sans" panose="020B0606030504020204" pitchFamily="34" charset="0"/>
              </a:rPr>
            </a:br>
            <a:r>
              <a:rPr lang="en-US" sz="2400">
                <a:latin typeface="Open Sans" panose="020B0606030504020204" pitchFamily="34" charset="0"/>
                <a:ea typeface="Open Sans" panose="020B0606030504020204" pitchFamily="34" charset="0"/>
                <a:cs typeface="Open Sans" panose="020B0606030504020204" pitchFamily="34" charset="0"/>
              </a:rPr>
              <a:t>No people, no power!</a:t>
            </a:r>
          </a:p>
          <a:p>
            <a:r>
              <a:rPr lang="en-US" sz="2400">
                <a:latin typeface="Open Sans" panose="020B0606030504020204" pitchFamily="34" charset="0"/>
                <a:ea typeface="Open Sans" panose="020B0606030504020204" pitchFamily="34" charset="0"/>
                <a:cs typeface="Open Sans" panose="020B0606030504020204" pitchFamily="34" charset="0"/>
              </a:rPr>
              <a:t>Grow movement of engaged constituents, especially those with lived experience of issues</a:t>
            </a:r>
          </a:p>
          <a:p>
            <a:r>
              <a:rPr lang="en-US" sz="2400">
                <a:latin typeface="Open Sans" panose="020B0606030504020204" pitchFamily="34" charset="0"/>
                <a:ea typeface="Open Sans" panose="020B0606030504020204" pitchFamily="34" charset="0"/>
                <a:cs typeface="Open Sans" panose="020B0606030504020204" pitchFamily="34" charset="0"/>
              </a:rPr>
              <a:t>Provide more people with the skills needed to move us towards the world we want to see.</a:t>
            </a:r>
          </a:p>
          <a:p>
            <a:r>
              <a:rPr lang="en-US" sz="2400">
                <a:latin typeface="Open Sans" panose="020B0606030504020204" pitchFamily="34" charset="0"/>
                <a:ea typeface="Open Sans" panose="020B0606030504020204" pitchFamily="34" charset="0"/>
                <a:cs typeface="Open Sans" panose="020B0606030504020204" pitchFamily="34" charset="0"/>
              </a:rPr>
              <a:t>Sustains our group and organizational health</a:t>
            </a:r>
          </a:p>
          <a:p>
            <a:endParaRPr lang="en-US"/>
          </a:p>
        </p:txBody>
      </p:sp>
    </p:spTree>
    <p:extLst>
      <p:ext uri="{BB962C8B-B14F-4D97-AF65-F5344CB8AC3E}">
        <p14:creationId xmlns:p14="http://schemas.microsoft.com/office/powerpoint/2010/main" val="3325768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e8cffabe33_0_0"/>
          <p:cNvSpPr txBox="1">
            <a:spLocks noGrp="1"/>
          </p:cNvSpPr>
          <p:nvPr>
            <p:ph type="title"/>
          </p:nvPr>
        </p:nvSpPr>
        <p:spPr>
          <a:xfrm>
            <a:off x="457200" y="205979"/>
            <a:ext cx="7401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en-US" b="1" i="1">
                <a:latin typeface="Open Sans"/>
                <a:ea typeface="Open Sans"/>
                <a:cs typeface="Open Sans"/>
                <a:sym typeface="Open Sans"/>
              </a:rPr>
              <a:t>Introductions</a:t>
            </a:r>
            <a:endParaRPr b="1" i="1">
              <a:latin typeface="Open Sans"/>
              <a:ea typeface="Open Sans"/>
              <a:cs typeface="Open Sans"/>
              <a:sym typeface="Open Sans"/>
            </a:endParaRPr>
          </a:p>
        </p:txBody>
      </p:sp>
      <p:sp>
        <p:nvSpPr>
          <p:cNvPr id="227" name="Google Shape;227;ge8cffabe33_0_0"/>
          <p:cNvSpPr txBox="1"/>
          <p:nvPr/>
        </p:nvSpPr>
        <p:spPr>
          <a:xfrm>
            <a:off x="457200" y="1197775"/>
            <a:ext cx="7401600" cy="2525789"/>
          </a:xfrm>
          <a:prstGeom prst="rect">
            <a:avLst/>
          </a:prstGeom>
          <a:noFill/>
          <a:ln>
            <a:noFill/>
          </a:ln>
        </p:spPr>
        <p:txBody>
          <a:bodyPr spcFirstLastPara="1" wrap="square" lIns="91425" tIns="91425" rIns="91425" bIns="91425" anchor="t" anchorCtr="0">
            <a:spAutoFit/>
          </a:bodyPr>
          <a:lstStyle/>
          <a:p>
            <a:pPr marL="457200" marR="0" lvl="0" indent="-457200" algn="l" rtl="0">
              <a:lnSpc>
                <a:spcPct val="115000"/>
              </a:lnSpc>
              <a:spcBef>
                <a:spcPts val="700"/>
              </a:spcBef>
              <a:spcAft>
                <a:spcPts val="0"/>
              </a:spcAft>
              <a:buClr>
                <a:srgbClr val="000000"/>
              </a:buClr>
              <a:buSzPts val="2100"/>
              <a:buFont typeface="Arial" panose="020B0604020202020204" pitchFamily="34" charset="0"/>
              <a:buChar char="•"/>
            </a:pPr>
            <a:r>
              <a:rPr lang="en-US" sz="28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Name</a:t>
            </a:r>
          </a:p>
          <a:p>
            <a:pPr marL="457200" marR="0" lvl="0" indent="-457200" algn="l" rtl="0">
              <a:lnSpc>
                <a:spcPct val="115000"/>
              </a:lnSpc>
              <a:spcBef>
                <a:spcPts val="700"/>
              </a:spcBef>
              <a:spcAft>
                <a:spcPts val="0"/>
              </a:spcAft>
              <a:buClr>
                <a:srgbClr val="000000"/>
              </a:buClr>
              <a:buSzPts val="2100"/>
              <a:buFont typeface="Arial" panose="020B0604020202020204" pitchFamily="34" charset="0"/>
              <a:buChar char="•"/>
            </a:pPr>
            <a:r>
              <a:rPr lang="en-US" sz="28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Where you’re from</a:t>
            </a:r>
          </a:p>
          <a:p>
            <a:pPr marL="457200" indent="-457200">
              <a:lnSpc>
                <a:spcPct val="115000"/>
              </a:lnSpc>
              <a:spcBef>
                <a:spcPts val="700"/>
              </a:spcBef>
              <a:buSzPts val="2100"/>
              <a:buFont typeface="Arial" panose="020B0604020202020204" pitchFamily="34" charset="0"/>
              <a:buChar char="•"/>
            </a:pPr>
            <a:r>
              <a:rPr lang="en-US" sz="28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Your group</a:t>
            </a:r>
          </a:p>
          <a:p>
            <a:pPr marL="457200" marR="0" lvl="0" indent="-457200" algn="l" rtl="0">
              <a:lnSpc>
                <a:spcPct val="115000"/>
              </a:lnSpc>
              <a:spcBef>
                <a:spcPts val="700"/>
              </a:spcBef>
              <a:spcAft>
                <a:spcPts val="0"/>
              </a:spcAft>
              <a:buClr>
                <a:srgbClr val="000000"/>
              </a:buClr>
              <a:buSzPts val="2100"/>
              <a:buFont typeface="Arial" panose="020B0604020202020204" pitchFamily="34" charset="0"/>
              <a:buChar char="•"/>
            </a:pPr>
            <a:r>
              <a:rPr lang="en-US" sz="2800" b="1"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How you came to join RESULTS</a:t>
            </a:r>
            <a:endParaRPr sz="28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666E5-2819-A26D-EB37-C69F816AD21B}"/>
              </a:ext>
            </a:extLst>
          </p:cNvPr>
          <p:cNvSpPr>
            <a:spLocks noGrp="1"/>
          </p:cNvSpPr>
          <p:nvPr>
            <p:ph type="title"/>
          </p:nvPr>
        </p:nvSpPr>
        <p:spPr>
          <a:xfrm>
            <a:off x="517711" y="0"/>
            <a:ext cx="7401491" cy="857250"/>
          </a:xfrm>
        </p:spPr>
        <p:txBody>
          <a:bodyPr/>
          <a:lstStyle/>
          <a:p>
            <a:r>
              <a:rPr lang="en-US" b="1"/>
              <a:t>How do I start?</a:t>
            </a:r>
          </a:p>
        </p:txBody>
      </p:sp>
      <p:sp>
        <p:nvSpPr>
          <p:cNvPr id="3" name="Text Placeholder 2">
            <a:extLst>
              <a:ext uri="{FF2B5EF4-FFF2-40B4-BE49-F238E27FC236}">
                <a16:creationId xmlns:a16="http://schemas.microsoft.com/office/drawing/2014/main" id="{68D76EFB-7CAE-EAA6-D09E-DA18B2FB796E}"/>
              </a:ext>
            </a:extLst>
          </p:cNvPr>
          <p:cNvSpPr>
            <a:spLocks noGrp="1"/>
          </p:cNvSpPr>
          <p:nvPr>
            <p:ph type="body" idx="1"/>
          </p:nvPr>
        </p:nvSpPr>
        <p:spPr>
          <a:xfrm>
            <a:off x="0" y="1009406"/>
            <a:ext cx="9372600" cy="4252632"/>
          </a:xfrm>
        </p:spPr>
        <p:txBody>
          <a:bodyPr>
            <a:normAutofit fontScale="55000" lnSpcReduction="20000"/>
          </a:bodyPr>
          <a:lstStyle/>
          <a:p>
            <a:pPr marL="114300" indent="0">
              <a:buNone/>
            </a:pPr>
            <a:r>
              <a:rPr lang="en-US" sz="440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www.results.org</a:t>
            </a:r>
            <a:r>
              <a:rPr lang="en-US" sz="4400">
                <a:solidFill>
                  <a:srgbClr val="0070C0"/>
                </a:solidFill>
                <a:latin typeface="Open Sans" panose="020B0606030504020204" pitchFamily="34" charset="0"/>
                <a:ea typeface="Open Sans" panose="020B0606030504020204" pitchFamily="34" charset="0"/>
                <a:cs typeface="Open Sans" panose="020B0606030504020204" pitchFamily="34" charset="0"/>
              </a:rPr>
              <a:t> </a:t>
            </a:r>
            <a:br>
              <a:rPr lang="en-US" sz="4400">
                <a:latin typeface="Open Sans" panose="020B0606030504020204" pitchFamily="34" charset="0"/>
                <a:ea typeface="Open Sans" panose="020B0606030504020204" pitchFamily="34" charset="0"/>
                <a:cs typeface="Open Sans" panose="020B0606030504020204" pitchFamily="34" charset="0"/>
              </a:rPr>
            </a:br>
            <a:r>
              <a:rPr lang="en-US" sz="4400">
                <a:latin typeface="Open Sans" panose="020B0606030504020204" pitchFamily="34" charset="0"/>
                <a:ea typeface="Open Sans" panose="020B0606030504020204" pitchFamily="34" charset="0"/>
                <a:cs typeface="Open Sans" panose="020B0606030504020204" pitchFamily="34" charset="0"/>
              </a:rPr>
              <a:t>     &gt; Volunteers Hub </a:t>
            </a:r>
            <a:br>
              <a:rPr lang="en-US" sz="4400">
                <a:latin typeface="Open Sans" panose="020B0606030504020204" pitchFamily="34" charset="0"/>
                <a:ea typeface="Open Sans" panose="020B0606030504020204" pitchFamily="34" charset="0"/>
                <a:cs typeface="Open Sans" panose="020B0606030504020204" pitchFamily="34" charset="0"/>
              </a:rPr>
            </a:br>
            <a:r>
              <a:rPr lang="en-US" sz="4400">
                <a:latin typeface="Open Sans" panose="020B0606030504020204" pitchFamily="34" charset="0"/>
                <a:ea typeface="Open Sans" panose="020B0606030504020204" pitchFamily="34" charset="0"/>
                <a:cs typeface="Open Sans" panose="020B0606030504020204" pitchFamily="34" charset="0"/>
              </a:rPr>
              <a:t>             &gt; </a:t>
            </a:r>
            <a:r>
              <a:rPr lang="en-US" sz="4400" b="1">
                <a:latin typeface="Open Sans" panose="020B0606030504020204" pitchFamily="34" charset="0"/>
                <a:ea typeface="Open Sans" panose="020B0606030504020204" pitchFamily="34" charset="0"/>
                <a:cs typeface="Open Sans" panose="020B0606030504020204" pitchFamily="34" charset="0"/>
              </a:rPr>
              <a:t>Engaging the Community     </a:t>
            </a:r>
          </a:p>
          <a:p>
            <a:pPr marL="114300" indent="0">
              <a:buNone/>
            </a:pPr>
            <a:br>
              <a:rPr lang="en-US">
                <a:latin typeface="Open Sans" panose="020B0606030504020204" pitchFamily="34" charset="0"/>
                <a:ea typeface="Open Sans" panose="020B0606030504020204" pitchFamily="34" charset="0"/>
                <a:cs typeface="Open Sans" panose="020B0606030504020204" pitchFamily="34" charset="0"/>
              </a:rPr>
            </a:br>
            <a:r>
              <a:rPr lang="en-US" sz="440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Outreach and Partnership Guide</a:t>
            </a:r>
            <a:endParaRPr lang="en-US" sz="440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r>
              <a:rPr lang="en-US" sz="440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Outreach How </a:t>
            </a:r>
            <a:r>
              <a:rPr lang="en-US" sz="4400" err="1">
                <a:solidFill>
                  <a:srgbClr val="0070C0"/>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To’s</a:t>
            </a:r>
            <a:endParaRPr lang="en-US" sz="440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lvl="1"/>
            <a:r>
              <a:rPr lang="en-US" sz="4400">
                <a:solidFill>
                  <a:schemeClr val="tx1"/>
                </a:solidFill>
                <a:latin typeface="Open Sans" panose="020B0606030504020204" pitchFamily="34" charset="0"/>
                <a:ea typeface="Open Sans" panose="020B0606030504020204" pitchFamily="34" charset="0"/>
                <a:cs typeface="Open Sans" panose="020B0606030504020204" pitchFamily="34" charset="0"/>
              </a:rPr>
              <a:t>EPIC Laser Talk</a:t>
            </a:r>
          </a:p>
          <a:p>
            <a:pPr lvl="1"/>
            <a:r>
              <a:rPr lang="en-US" sz="4400">
                <a:solidFill>
                  <a:schemeClr val="tx1"/>
                </a:solidFill>
                <a:latin typeface="Open Sans" panose="020B0606030504020204" pitchFamily="34" charset="0"/>
                <a:ea typeface="Open Sans" panose="020B0606030504020204" pitchFamily="34" charset="0"/>
                <a:cs typeface="Open Sans" panose="020B0606030504020204" pitchFamily="34" charset="0"/>
              </a:rPr>
              <a:t>How to host outreach meetings (In Person Event Guide linked here!)</a:t>
            </a:r>
          </a:p>
          <a:p>
            <a:pPr lvl="1"/>
            <a:r>
              <a:rPr lang="en-US" sz="4400">
                <a:solidFill>
                  <a:schemeClr val="tx1"/>
                </a:solidFill>
                <a:latin typeface="Open Sans" panose="020B0606030504020204" pitchFamily="34" charset="0"/>
                <a:ea typeface="Open Sans" panose="020B0606030504020204" pitchFamily="34" charset="0"/>
                <a:cs typeface="Open Sans" panose="020B0606030504020204" pitchFamily="34" charset="0"/>
              </a:rPr>
              <a:t>Templates for emails, PowerPoints, communication guides and sample agendas</a:t>
            </a:r>
          </a:p>
          <a:p>
            <a:r>
              <a:rPr lang="en-US" sz="440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Marketing materials</a:t>
            </a:r>
            <a:endParaRPr lang="en-US" sz="440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lvl="1"/>
            <a:endParaRPr lang="en-US">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55E713D7-EE8B-8C97-7998-8707DD74C722}"/>
              </a:ext>
            </a:extLst>
          </p:cNvPr>
          <p:cNvPicPr>
            <a:picLocks noChangeAspect="1"/>
          </p:cNvPicPr>
          <p:nvPr/>
        </p:nvPicPr>
        <p:blipFill>
          <a:blip r:embed="rId6"/>
          <a:stretch>
            <a:fillRect/>
          </a:stretch>
        </p:blipFill>
        <p:spPr>
          <a:xfrm>
            <a:off x="5964538" y="1063229"/>
            <a:ext cx="2285233" cy="2072493"/>
          </a:xfrm>
          <a:prstGeom prst="rect">
            <a:avLst/>
          </a:prstGeom>
        </p:spPr>
      </p:pic>
    </p:spTree>
    <p:extLst>
      <p:ext uri="{BB962C8B-B14F-4D97-AF65-F5344CB8AC3E}">
        <p14:creationId xmlns:p14="http://schemas.microsoft.com/office/powerpoint/2010/main" val="2049145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2A35B-937D-373A-CD12-EA02629A0451}"/>
              </a:ext>
            </a:extLst>
          </p:cNvPr>
          <p:cNvSpPr>
            <a:spLocks noGrp="1"/>
          </p:cNvSpPr>
          <p:nvPr>
            <p:ph type="title"/>
          </p:nvPr>
        </p:nvSpPr>
        <p:spPr/>
        <p:txBody>
          <a:bodyPr>
            <a:normAutofit/>
          </a:bodyPr>
          <a:lstStyle/>
          <a:p>
            <a:r>
              <a:rPr lang="en-US" sz="3600"/>
              <a:t>Community &amp; Partnership  Mapping</a:t>
            </a:r>
          </a:p>
        </p:txBody>
      </p:sp>
      <p:sp>
        <p:nvSpPr>
          <p:cNvPr id="3" name="Text Placeholder 2">
            <a:extLst>
              <a:ext uri="{FF2B5EF4-FFF2-40B4-BE49-F238E27FC236}">
                <a16:creationId xmlns:a16="http://schemas.microsoft.com/office/drawing/2014/main" id="{B57EE6A3-1291-8C4E-5264-6545CBDD643D}"/>
              </a:ext>
            </a:extLst>
          </p:cNvPr>
          <p:cNvSpPr>
            <a:spLocks noGrp="1"/>
          </p:cNvSpPr>
          <p:nvPr>
            <p:ph type="body" idx="1"/>
          </p:nvPr>
        </p:nvSpPr>
        <p:spPr/>
        <p:txBody>
          <a:bodyPr>
            <a:normAutofit fontScale="77500" lnSpcReduction="20000"/>
          </a:bodyPr>
          <a:lstStyle/>
          <a:p>
            <a:r>
              <a:rPr lang="en-US"/>
              <a:t>Use </a:t>
            </a:r>
            <a:r>
              <a:rPr lang="en-US">
                <a:solidFill>
                  <a:srgbClr val="0070C0"/>
                </a:solidFill>
                <a:hlinkClick r:id="rId2">
                  <a:extLst>
                    <a:ext uri="{A12FA001-AC4F-418D-AE19-62706E023703}">
                      <ahyp:hlinkClr xmlns:ahyp="http://schemas.microsoft.com/office/drawing/2018/hyperlinkcolor" val="tx"/>
                    </a:ext>
                  </a:extLst>
                </a:hlinkClick>
              </a:rPr>
              <a:t>this mapping tool </a:t>
            </a:r>
            <a:r>
              <a:rPr lang="en-US"/>
              <a:t>with your group to explore community connections (potential new advocates and/or local partners!)</a:t>
            </a:r>
            <a:br>
              <a:rPr lang="en-US"/>
            </a:br>
            <a:endParaRPr lang="en-US"/>
          </a:p>
          <a:p>
            <a:r>
              <a:rPr lang="en-US"/>
              <a:t> Brainstorm amongst several categories:</a:t>
            </a:r>
          </a:p>
          <a:p>
            <a:pPr lvl="1"/>
            <a:r>
              <a:rPr lang="en-US"/>
              <a:t>Community orgs</a:t>
            </a:r>
          </a:p>
          <a:p>
            <a:pPr lvl="1"/>
            <a:r>
              <a:rPr lang="en-US"/>
              <a:t>Political and social justice activists</a:t>
            </a:r>
          </a:p>
          <a:p>
            <a:pPr lvl="1"/>
            <a:r>
              <a:rPr lang="en-US"/>
              <a:t>Faith communities</a:t>
            </a:r>
          </a:p>
          <a:p>
            <a:pPr lvl="1"/>
            <a:r>
              <a:rPr lang="en-US"/>
              <a:t>Colleges &amp; Universities</a:t>
            </a:r>
          </a:p>
          <a:p>
            <a:pPr lvl="1"/>
            <a:r>
              <a:rPr lang="en-US"/>
              <a:t>Friends and family</a:t>
            </a:r>
          </a:p>
          <a:p>
            <a:pPr lvl="1"/>
            <a:endParaRPr lang="en-US"/>
          </a:p>
        </p:txBody>
      </p:sp>
    </p:spTree>
    <p:extLst>
      <p:ext uri="{BB962C8B-B14F-4D97-AF65-F5344CB8AC3E}">
        <p14:creationId xmlns:p14="http://schemas.microsoft.com/office/powerpoint/2010/main" val="122773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99D77-D7B2-8526-893F-1BA0F89C8B0F}"/>
              </a:ext>
            </a:extLst>
          </p:cNvPr>
          <p:cNvSpPr>
            <a:spLocks noGrp="1"/>
          </p:cNvSpPr>
          <p:nvPr>
            <p:ph type="title"/>
          </p:nvPr>
        </p:nvSpPr>
        <p:spPr/>
        <p:txBody>
          <a:bodyPr/>
          <a:lstStyle/>
          <a:p>
            <a:r>
              <a:rPr lang="en-US" b="1"/>
              <a:t>Let’s hear from you!</a:t>
            </a:r>
          </a:p>
        </p:txBody>
      </p:sp>
      <p:sp>
        <p:nvSpPr>
          <p:cNvPr id="3" name="Text Placeholder 2">
            <a:extLst>
              <a:ext uri="{FF2B5EF4-FFF2-40B4-BE49-F238E27FC236}">
                <a16:creationId xmlns:a16="http://schemas.microsoft.com/office/drawing/2014/main" id="{EB536552-E794-EB73-9C55-691641C5FC41}"/>
              </a:ext>
            </a:extLst>
          </p:cNvPr>
          <p:cNvSpPr>
            <a:spLocks noGrp="1"/>
          </p:cNvSpPr>
          <p:nvPr>
            <p:ph type="body" idx="1"/>
          </p:nvPr>
        </p:nvSpPr>
        <p:spPr/>
        <p:txBody>
          <a:bodyPr/>
          <a:lstStyle/>
          <a:p>
            <a:r>
              <a:rPr lang="en-US" sz="2800">
                <a:latin typeface="Open Sans" panose="020B0606030504020204" pitchFamily="34" charset="0"/>
                <a:ea typeface="Open Sans" panose="020B0606030504020204" pitchFamily="34" charset="0"/>
                <a:cs typeface="Open Sans" panose="020B0606030504020204" pitchFamily="34" charset="0"/>
              </a:rPr>
              <a:t>Questions?</a:t>
            </a:r>
            <a:br>
              <a:rPr lang="en-US" sz="2800">
                <a:latin typeface="Open Sans" panose="020B0606030504020204" pitchFamily="34" charset="0"/>
                <a:ea typeface="Open Sans" panose="020B0606030504020204" pitchFamily="34" charset="0"/>
                <a:cs typeface="Open Sans" panose="020B0606030504020204" pitchFamily="34" charset="0"/>
              </a:rPr>
            </a:br>
            <a:endParaRPr lang="en-US" sz="2800">
              <a:latin typeface="Open Sans" panose="020B0606030504020204" pitchFamily="34" charset="0"/>
              <a:ea typeface="Open Sans" panose="020B0606030504020204" pitchFamily="34" charset="0"/>
              <a:cs typeface="Open Sans" panose="020B0606030504020204" pitchFamily="34" charset="0"/>
            </a:endParaRPr>
          </a:p>
          <a:p>
            <a:r>
              <a:rPr lang="en-US" sz="2800">
                <a:latin typeface="Open Sans" panose="020B0606030504020204" pitchFamily="34" charset="0"/>
                <a:ea typeface="Open Sans" panose="020B0606030504020204" pitchFamily="34" charset="0"/>
                <a:cs typeface="Open Sans" panose="020B0606030504020204" pitchFamily="34" charset="0"/>
              </a:rPr>
              <a:t>Have you used any of these tools? Experience and best practices.</a:t>
            </a:r>
            <a:br>
              <a:rPr lang="en-US" sz="2800">
                <a:latin typeface="Open Sans" panose="020B0606030504020204" pitchFamily="34" charset="0"/>
                <a:ea typeface="Open Sans" panose="020B0606030504020204" pitchFamily="34" charset="0"/>
                <a:cs typeface="Open Sans" panose="020B0606030504020204" pitchFamily="34" charset="0"/>
              </a:rPr>
            </a:br>
            <a:endParaRPr lang="en-US" sz="2800">
              <a:latin typeface="Open Sans" panose="020B0606030504020204" pitchFamily="34" charset="0"/>
              <a:ea typeface="Open Sans" panose="020B0606030504020204" pitchFamily="34" charset="0"/>
              <a:cs typeface="Open Sans" panose="020B0606030504020204" pitchFamily="34" charset="0"/>
            </a:endParaRPr>
          </a:p>
          <a:p>
            <a:r>
              <a:rPr lang="en-US" sz="2800">
                <a:latin typeface="Open Sans" panose="020B0606030504020204" pitchFamily="34" charset="0"/>
                <a:ea typeface="Open Sans" panose="020B0606030504020204" pitchFamily="34" charset="0"/>
                <a:cs typeface="Open Sans" panose="020B0606030504020204" pitchFamily="34" charset="0"/>
              </a:rPr>
              <a:t>Initial steps, or next steps, on outreach and/or hosting an in-person event</a:t>
            </a:r>
          </a:p>
          <a:p>
            <a:endParaRPr lang="en-US"/>
          </a:p>
          <a:p>
            <a:endParaRPr lang="en-US"/>
          </a:p>
        </p:txBody>
      </p:sp>
    </p:spTree>
    <p:extLst>
      <p:ext uri="{BB962C8B-B14F-4D97-AF65-F5344CB8AC3E}">
        <p14:creationId xmlns:p14="http://schemas.microsoft.com/office/powerpoint/2010/main" val="3650262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B72EE1B-D4F9-5AC9-4A79-32D2E8F9A098}"/>
              </a:ext>
            </a:extLst>
          </p:cNvPr>
          <p:cNvSpPr>
            <a:spLocks noGrp="1"/>
          </p:cNvSpPr>
          <p:nvPr>
            <p:ph type="title"/>
          </p:nvPr>
        </p:nvSpPr>
        <p:spPr>
          <a:xfrm>
            <a:off x="2223272" y="192040"/>
            <a:ext cx="4620789" cy="857250"/>
          </a:xfrm>
        </p:spPr>
        <p:txBody>
          <a:bodyPr>
            <a:normAutofit fontScale="90000"/>
          </a:bodyPr>
          <a:lstStyle/>
          <a:p>
            <a:r>
              <a:rPr lang="en-US" sz="3600" b="1" i="1">
                <a:solidFill>
                  <a:schemeClr val="tx1"/>
                </a:solidFill>
                <a:latin typeface="Open Sans"/>
              </a:rPr>
              <a:t>Creating an Action Plan</a:t>
            </a:r>
          </a:p>
        </p:txBody>
      </p:sp>
      <p:sp>
        <p:nvSpPr>
          <p:cNvPr id="5" name="Text Placeholder 3">
            <a:extLst>
              <a:ext uri="{FF2B5EF4-FFF2-40B4-BE49-F238E27FC236}">
                <a16:creationId xmlns:a16="http://schemas.microsoft.com/office/drawing/2014/main" id="{0C2FB15C-164B-3048-A447-FE3EC827DE65}"/>
              </a:ext>
            </a:extLst>
          </p:cNvPr>
          <p:cNvSpPr>
            <a:spLocks noGrp="1"/>
          </p:cNvSpPr>
          <p:nvPr>
            <p:ph type="body" idx="1"/>
          </p:nvPr>
        </p:nvSpPr>
        <p:spPr>
          <a:xfrm>
            <a:off x="249507" y="1103806"/>
            <a:ext cx="8320479" cy="3522972"/>
          </a:xfrm>
        </p:spPr>
        <p:txBody>
          <a:bodyPr>
            <a:noAutofit/>
          </a:bodyPr>
          <a:lstStyle/>
          <a:p>
            <a:pPr marL="571500" indent="-225425">
              <a:lnSpc>
                <a:spcPct val="114000"/>
              </a:lnSpc>
              <a:spcBef>
                <a:spcPts val="0"/>
              </a:spcBef>
              <a:spcAft>
                <a:spcPts val="1200"/>
              </a:spcAft>
            </a:pPr>
            <a:r>
              <a:rPr lang="en-US" sz="2000">
                <a:latin typeface="Open Sans"/>
                <a:ea typeface="Open Sans"/>
                <a:cs typeface="Open Sans"/>
              </a:rPr>
              <a:t>When should we begin promoting our event?</a:t>
            </a:r>
          </a:p>
          <a:p>
            <a:pPr marL="571500" indent="-225425">
              <a:lnSpc>
                <a:spcPct val="113999"/>
              </a:lnSpc>
              <a:spcBef>
                <a:spcPts val="0"/>
              </a:spcBef>
              <a:spcAft>
                <a:spcPts val="1200"/>
              </a:spcAft>
            </a:pPr>
            <a:r>
              <a:rPr lang="en-US" sz="2000">
                <a:latin typeface="Open Sans"/>
                <a:ea typeface="Open Sans"/>
                <a:cs typeface="Open Sans"/>
              </a:rPr>
              <a:t>Who will we reach out to when promoting our event?</a:t>
            </a:r>
          </a:p>
          <a:p>
            <a:pPr marL="571500" indent="-225425">
              <a:lnSpc>
                <a:spcPct val="113999"/>
              </a:lnSpc>
              <a:spcBef>
                <a:spcPts val="0"/>
              </a:spcBef>
              <a:spcAft>
                <a:spcPts val="1200"/>
              </a:spcAft>
            </a:pPr>
            <a:r>
              <a:rPr lang="en-US" sz="2000">
                <a:latin typeface="Open Sans"/>
                <a:ea typeface="Open Sans"/>
                <a:cs typeface="Open Sans"/>
              </a:rPr>
              <a:t>What can outreach look like for event promotion?</a:t>
            </a:r>
          </a:p>
          <a:p>
            <a:pPr marL="571500" indent="-225425">
              <a:lnSpc>
                <a:spcPct val="113999"/>
              </a:lnSpc>
              <a:spcBef>
                <a:spcPts val="0"/>
              </a:spcBef>
              <a:spcAft>
                <a:spcPts val="1200"/>
              </a:spcAft>
            </a:pPr>
            <a:r>
              <a:rPr lang="en-US" sz="2000">
                <a:latin typeface="Open Sans"/>
                <a:ea typeface="Open Sans"/>
                <a:cs typeface="Open Sans"/>
              </a:rPr>
              <a:t>How can we make our event inclusive to all who may be interested?</a:t>
            </a:r>
          </a:p>
          <a:p>
            <a:pPr marL="571500" indent="-225425">
              <a:lnSpc>
                <a:spcPct val="113999"/>
              </a:lnSpc>
              <a:spcBef>
                <a:spcPts val="0"/>
              </a:spcBef>
              <a:spcAft>
                <a:spcPts val="1200"/>
              </a:spcAft>
            </a:pPr>
            <a:endParaRPr lang="en-US" sz="2000">
              <a:latin typeface="Open Sans"/>
              <a:ea typeface="Open Sans"/>
              <a:cs typeface="Open Sans"/>
            </a:endParaRPr>
          </a:p>
          <a:p>
            <a:pPr lvl="1">
              <a:lnSpc>
                <a:spcPct val="113999"/>
              </a:lnSpc>
              <a:spcBef>
                <a:spcPts val="0"/>
              </a:spcBef>
              <a:spcAft>
                <a:spcPts val="1200"/>
              </a:spcAft>
            </a:pPr>
            <a:endParaRPr lang="en-US" sz="1600" b="1">
              <a:latin typeface="Open Sans"/>
              <a:ea typeface="Open Sans"/>
              <a:cs typeface="Open Sans"/>
            </a:endParaRPr>
          </a:p>
          <a:p>
            <a:pPr marL="346075" indent="0">
              <a:lnSpc>
                <a:spcPct val="113999"/>
              </a:lnSpc>
              <a:spcBef>
                <a:spcPts val="0"/>
              </a:spcBef>
              <a:spcAft>
                <a:spcPts val="1200"/>
              </a:spcAft>
              <a:buNone/>
            </a:pPr>
            <a:endParaRPr lang="en-US" sz="2000">
              <a:latin typeface="Open Sans"/>
              <a:ea typeface="Open Sans"/>
              <a:cs typeface="Open Sans"/>
            </a:endParaRPr>
          </a:p>
          <a:p>
            <a:pPr marL="571500" indent="-225425">
              <a:lnSpc>
                <a:spcPct val="114000"/>
              </a:lnSpc>
              <a:spcBef>
                <a:spcPts val="0"/>
              </a:spcBef>
              <a:spcAft>
                <a:spcPts val="1200"/>
              </a:spcAft>
            </a:pPr>
            <a:endParaRPr lang="en-US" sz="2000">
              <a:latin typeface="Open Sans"/>
              <a:ea typeface="Open Sans"/>
              <a:cs typeface="Open Sans"/>
            </a:endParaRPr>
          </a:p>
        </p:txBody>
      </p:sp>
    </p:spTree>
    <p:extLst>
      <p:ext uri="{BB962C8B-B14F-4D97-AF65-F5344CB8AC3E}">
        <p14:creationId xmlns:p14="http://schemas.microsoft.com/office/powerpoint/2010/main" val="3467588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B72EE1B-D4F9-5AC9-4A79-32D2E8F9A098}"/>
              </a:ext>
            </a:extLst>
          </p:cNvPr>
          <p:cNvSpPr>
            <a:spLocks noGrp="1"/>
          </p:cNvSpPr>
          <p:nvPr>
            <p:ph type="title"/>
          </p:nvPr>
        </p:nvSpPr>
        <p:spPr>
          <a:xfrm>
            <a:off x="2223272" y="192040"/>
            <a:ext cx="4620789" cy="857250"/>
          </a:xfrm>
        </p:spPr>
        <p:txBody>
          <a:bodyPr>
            <a:normAutofit fontScale="90000"/>
          </a:bodyPr>
          <a:lstStyle/>
          <a:p>
            <a:r>
              <a:rPr lang="en-US" sz="3600" b="1" i="1">
                <a:solidFill>
                  <a:schemeClr val="tx1"/>
                </a:solidFill>
                <a:latin typeface="Open Sans"/>
              </a:rPr>
              <a:t>Creating an Action Plan</a:t>
            </a:r>
          </a:p>
        </p:txBody>
      </p:sp>
      <p:sp>
        <p:nvSpPr>
          <p:cNvPr id="5" name="Text Placeholder 3">
            <a:extLst>
              <a:ext uri="{FF2B5EF4-FFF2-40B4-BE49-F238E27FC236}">
                <a16:creationId xmlns:a16="http://schemas.microsoft.com/office/drawing/2014/main" id="{0C2FB15C-164B-3048-A447-FE3EC827DE65}"/>
              </a:ext>
            </a:extLst>
          </p:cNvPr>
          <p:cNvSpPr>
            <a:spLocks noGrp="1"/>
          </p:cNvSpPr>
          <p:nvPr>
            <p:ph type="body" idx="1"/>
          </p:nvPr>
        </p:nvSpPr>
        <p:spPr>
          <a:xfrm>
            <a:off x="249507" y="1103806"/>
            <a:ext cx="8320479" cy="3522972"/>
          </a:xfrm>
        </p:spPr>
        <p:txBody>
          <a:bodyPr>
            <a:noAutofit/>
          </a:bodyPr>
          <a:lstStyle/>
          <a:p>
            <a:pPr marL="571500" indent="-225425">
              <a:lnSpc>
                <a:spcPct val="114000"/>
              </a:lnSpc>
              <a:spcBef>
                <a:spcPts val="0"/>
              </a:spcBef>
              <a:spcAft>
                <a:spcPts val="1200"/>
              </a:spcAft>
            </a:pPr>
            <a:r>
              <a:rPr lang="en-US" sz="2000">
                <a:latin typeface="Open Sans"/>
                <a:ea typeface="Open Sans"/>
                <a:cs typeface="Open Sans"/>
              </a:rPr>
              <a:t>When should we begin promoting our event?</a:t>
            </a:r>
          </a:p>
          <a:p>
            <a:pPr lvl="1">
              <a:lnSpc>
                <a:spcPct val="113999"/>
              </a:lnSpc>
              <a:spcBef>
                <a:spcPts val="0"/>
              </a:spcBef>
              <a:spcAft>
                <a:spcPts val="1200"/>
              </a:spcAft>
            </a:pPr>
            <a:r>
              <a:rPr lang="en-US" sz="1600">
                <a:latin typeface="Open Sans"/>
                <a:ea typeface="Open Sans"/>
                <a:cs typeface="Open Sans"/>
              </a:rPr>
              <a:t>The sooner, the better</a:t>
            </a:r>
          </a:p>
          <a:p>
            <a:pPr lvl="2">
              <a:lnSpc>
                <a:spcPct val="113999"/>
              </a:lnSpc>
              <a:spcBef>
                <a:spcPts val="0"/>
              </a:spcBef>
              <a:spcAft>
                <a:spcPts val="1200"/>
              </a:spcAft>
            </a:pPr>
            <a:r>
              <a:rPr lang="en-US" sz="1200">
                <a:latin typeface="Open Sans"/>
                <a:ea typeface="Open Sans"/>
                <a:cs typeface="Open Sans"/>
              </a:rPr>
              <a:t>Make the most of your event</a:t>
            </a:r>
          </a:p>
          <a:p>
            <a:pPr marL="571500" indent="-225425">
              <a:lnSpc>
                <a:spcPct val="113999"/>
              </a:lnSpc>
              <a:spcBef>
                <a:spcPts val="0"/>
              </a:spcBef>
              <a:spcAft>
                <a:spcPts val="1200"/>
              </a:spcAft>
            </a:pPr>
            <a:endParaRPr lang="en-US" sz="2000">
              <a:latin typeface="Open Sans"/>
              <a:ea typeface="Open Sans"/>
              <a:cs typeface="Open Sans"/>
            </a:endParaRPr>
          </a:p>
          <a:p>
            <a:pPr lvl="1">
              <a:lnSpc>
                <a:spcPct val="113999"/>
              </a:lnSpc>
              <a:spcBef>
                <a:spcPts val="0"/>
              </a:spcBef>
              <a:spcAft>
                <a:spcPts val="1200"/>
              </a:spcAft>
            </a:pPr>
            <a:endParaRPr lang="en-US" sz="1600" b="1">
              <a:latin typeface="Open Sans"/>
              <a:ea typeface="Open Sans"/>
              <a:cs typeface="Open Sans"/>
            </a:endParaRPr>
          </a:p>
          <a:p>
            <a:pPr marL="346075" indent="0">
              <a:lnSpc>
                <a:spcPct val="113999"/>
              </a:lnSpc>
              <a:spcBef>
                <a:spcPts val="0"/>
              </a:spcBef>
              <a:spcAft>
                <a:spcPts val="1200"/>
              </a:spcAft>
              <a:buNone/>
            </a:pPr>
            <a:endParaRPr lang="en-US" sz="2000">
              <a:latin typeface="Open Sans"/>
              <a:ea typeface="Open Sans"/>
              <a:cs typeface="Open Sans"/>
            </a:endParaRPr>
          </a:p>
          <a:p>
            <a:pPr marL="571500" indent="-225425">
              <a:lnSpc>
                <a:spcPct val="114000"/>
              </a:lnSpc>
              <a:spcBef>
                <a:spcPts val="0"/>
              </a:spcBef>
              <a:spcAft>
                <a:spcPts val="1200"/>
              </a:spcAft>
            </a:pPr>
            <a:endParaRPr lang="en-US" sz="2000">
              <a:latin typeface="Open Sans"/>
              <a:ea typeface="Open Sans"/>
              <a:cs typeface="Open Sans"/>
            </a:endParaRPr>
          </a:p>
        </p:txBody>
      </p:sp>
    </p:spTree>
    <p:extLst>
      <p:ext uri="{BB962C8B-B14F-4D97-AF65-F5344CB8AC3E}">
        <p14:creationId xmlns:p14="http://schemas.microsoft.com/office/powerpoint/2010/main" val="332975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B72EE1B-D4F9-5AC9-4A79-32D2E8F9A098}"/>
              </a:ext>
            </a:extLst>
          </p:cNvPr>
          <p:cNvSpPr>
            <a:spLocks noGrp="1"/>
          </p:cNvSpPr>
          <p:nvPr>
            <p:ph type="title"/>
          </p:nvPr>
        </p:nvSpPr>
        <p:spPr>
          <a:xfrm>
            <a:off x="2223272" y="192040"/>
            <a:ext cx="4620789" cy="857250"/>
          </a:xfrm>
        </p:spPr>
        <p:txBody>
          <a:bodyPr>
            <a:normAutofit fontScale="90000"/>
          </a:bodyPr>
          <a:lstStyle/>
          <a:p>
            <a:r>
              <a:rPr lang="en-US" sz="3600" b="1" i="1">
                <a:solidFill>
                  <a:schemeClr val="tx1"/>
                </a:solidFill>
                <a:latin typeface="Open Sans"/>
              </a:rPr>
              <a:t>Creating an Action Plan</a:t>
            </a:r>
          </a:p>
        </p:txBody>
      </p:sp>
      <p:sp>
        <p:nvSpPr>
          <p:cNvPr id="5" name="Text Placeholder 3">
            <a:extLst>
              <a:ext uri="{FF2B5EF4-FFF2-40B4-BE49-F238E27FC236}">
                <a16:creationId xmlns:a16="http://schemas.microsoft.com/office/drawing/2014/main" id="{0C2FB15C-164B-3048-A447-FE3EC827DE65}"/>
              </a:ext>
            </a:extLst>
          </p:cNvPr>
          <p:cNvSpPr>
            <a:spLocks noGrp="1"/>
          </p:cNvSpPr>
          <p:nvPr>
            <p:ph type="body" idx="1"/>
          </p:nvPr>
        </p:nvSpPr>
        <p:spPr>
          <a:xfrm>
            <a:off x="249507" y="1103806"/>
            <a:ext cx="8320479" cy="3522972"/>
          </a:xfrm>
        </p:spPr>
        <p:txBody>
          <a:bodyPr>
            <a:noAutofit/>
          </a:bodyPr>
          <a:lstStyle/>
          <a:p>
            <a:pPr marL="571500" indent="-225425">
              <a:lnSpc>
                <a:spcPct val="114000"/>
              </a:lnSpc>
              <a:spcBef>
                <a:spcPts val="0"/>
              </a:spcBef>
              <a:spcAft>
                <a:spcPts val="1200"/>
              </a:spcAft>
            </a:pPr>
            <a:r>
              <a:rPr lang="en-US" sz="2000">
                <a:latin typeface="Open Sans"/>
                <a:ea typeface="Open Sans"/>
                <a:cs typeface="Open Sans"/>
              </a:rPr>
              <a:t>Who will we reach out to when promoting our event?</a:t>
            </a:r>
          </a:p>
          <a:p>
            <a:pPr lvl="1">
              <a:lnSpc>
                <a:spcPct val="113999"/>
              </a:lnSpc>
              <a:spcBef>
                <a:spcPts val="0"/>
              </a:spcBef>
              <a:spcAft>
                <a:spcPts val="1200"/>
              </a:spcAft>
            </a:pPr>
            <a:r>
              <a:rPr lang="en-US" sz="1600">
                <a:latin typeface="Open Sans"/>
                <a:ea typeface="Open Sans"/>
                <a:cs typeface="Open Sans"/>
              </a:rPr>
              <a:t>Be mindful of your audience</a:t>
            </a:r>
          </a:p>
          <a:p>
            <a:pPr lvl="2">
              <a:lnSpc>
                <a:spcPct val="113999"/>
              </a:lnSpc>
              <a:spcBef>
                <a:spcPts val="0"/>
              </a:spcBef>
              <a:spcAft>
                <a:spcPts val="1200"/>
              </a:spcAft>
            </a:pPr>
            <a:r>
              <a:rPr lang="en-US" sz="1200">
                <a:latin typeface="Open Sans"/>
                <a:ea typeface="Open Sans"/>
                <a:cs typeface="Open Sans"/>
              </a:rPr>
              <a:t>Group leaders, Action Network Managers, Media Point People, Like-minded groups</a:t>
            </a:r>
          </a:p>
          <a:p>
            <a:pPr lvl="1">
              <a:lnSpc>
                <a:spcPct val="113999"/>
              </a:lnSpc>
              <a:spcBef>
                <a:spcPts val="0"/>
              </a:spcBef>
              <a:spcAft>
                <a:spcPts val="1200"/>
              </a:spcAft>
            </a:pPr>
            <a:r>
              <a:rPr lang="en-US" sz="1600">
                <a:latin typeface="Open Sans"/>
                <a:ea typeface="Open Sans"/>
                <a:cs typeface="Open Sans"/>
              </a:rPr>
              <a:t>Local nonprofits or groups</a:t>
            </a:r>
          </a:p>
          <a:p>
            <a:pPr lvl="1">
              <a:lnSpc>
                <a:spcPct val="113999"/>
              </a:lnSpc>
              <a:spcBef>
                <a:spcPts val="0"/>
              </a:spcBef>
              <a:spcAft>
                <a:spcPts val="1200"/>
              </a:spcAft>
            </a:pPr>
            <a:r>
              <a:rPr lang="en-US" sz="1600">
                <a:latin typeface="Open Sans"/>
                <a:ea typeface="Open Sans"/>
                <a:cs typeface="Open Sans"/>
              </a:rPr>
              <a:t>Media opportunities</a:t>
            </a:r>
          </a:p>
          <a:p>
            <a:pPr marL="1028700" lvl="2" indent="0">
              <a:lnSpc>
                <a:spcPct val="113999"/>
              </a:lnSpc>
              <a:spcBef>
                <a:spcPts val="0"/>
              </a:spcBef>
              <a:spcAft>
                <a:spcPts val="1200"/>
              </a:spcAft>
              <a:buNone/>
            </a:pPr>
            <a:endParaRPr lang="en-US" sz="1200">
              <a:latin typeface="Open Sans"/>
              <a:ea typeface="Open Sans"/>
              <a:cs typeface="Open Sans"/>
            </a:endParaRPr>
          </a:p>
          <a:p>
            <a:pPr lvl="1">
              <a:lnSpc>
                <a:spcPct val="113999"/>
              </a:lnSpc>
              <a:spcBef>
                <a:spcPts val="0"/>
              </a:spcBef>
              <a:spcAft>
                <a:spcPts val="1200"/>
              </a:spcAft>
            </a:pPr>
            <a:endParaRPr lang="en-US" sz="1600">
              <a:latin typeface="Open Sans"/>
              <a:ea typeface="Open Sans"/>
              <a:cs typeface="Open Sans"/>
            </a:endParaRPr>
          </a:p>
          <a:p>
            <a:pPr marL="571500" indent="-225425">
              <a:lnSpc>
                <a:spcPct val="113999"/>
              </a:lnSpc>
              <a:spcBef>
                <a:spcPts val="0"/>
              </a:spcBef>
              <a:spcAft>
                <a:spcPts val="1200"/>
              </a:spcAft>
            </a:pPr>
            <a:endParaRPr lang="en-US" sz="2000">
              <a:latin typeface="Open Sans"/>
              <a:ea typeface="Open Sans"/>
              <a:cs typeface="Open Sans"/>
            </a:endParaRPr>
          </a:p>
          <a:p>
            <a:pPr lvl="1">
              <a:lnSpc>
                <a:spcPct val="113999"/>
              </a:lnSpc>
              <a:spcBef>
                <a:spcPts val="0"/>
              </a:spcBef>
              <a:spcAft>
                <a:spcPts val="1200"/>
              </a:spcAft>
            </a:pPr>
            <a:endParaRPr lang="en-US" sz="1600" b="1">
              <a:latin typeface="Open Sans"/>
              <a:ea typeface="Open Sans"/>
              <a:cs typeface="Open Sans"/>
            </a:endParaRPr>
          </a:p>
          <a:p>
            <a:pPr marL="346075" indent="0">
              <a:lnSpc>
                <a:spcPct val="113999"/>
              </a:lnSpc>
              <a:spcBef>
                <a:spcPts val="0"/>
              </a:spcBef>
              <a:spcAft>
                <a:spcPts val="1200"/>
              </a:spcAft>
              <a:buNone/>
            </a:pPr>
            <a:endParaRPr lang="en-US" sz="2000">
              <a:latin typeface="Open Sans"/>
              <a:ea typeface="Open Sans"/>
              <a:cs typeface="Open Sans"/>
            </a:endParaRPr>
          </a:p>
          <a:p>
            <a:pPr marL="571500" indent="-225425">
              <a:lnSpc>
                <a:spcPct val="114000"/>
              </a:lnSpc>
              <a:spcBef>
                <a:spcPts val="0"/>
              </a:spcBef>
              <a:spcAft>
                <a:spcPts val="1200"/>
              </a:spcAft>
            </a:pPr>
            <a:endParaRPr lang="en-US" sz="2000">
              <a:latin typeface="Open Sans"/>
              <a:ea typeface="Open Sans"/>
              <a:cs typeface="Open Sans"/>
            </a:endParaRPr>
          </a:p>
        </p:txBody>
      </p:sp>
    </p:spTree>
    <p:extLst>
      <p:ext uri="{BB962C8B-B14F-4D97-AF65-F5344CB8AC3E}">
        <p14:creationId xmlns:p14="http://schemas.microsoft.com/office/powerpoint/2010/main" val="3237699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B72EE1B-D4F9-5AC9-4A79-32D2E8F9A098}"/>
              </a:ext>
            </a:extLst>
          </p:cNvPr>
          <p:cNvSpPr>
            <a:spLocks noGrp="1"/>
          </p:cNvSpPr>
          <p:nvPr>
            <p:ph type="title"/>
          </p:nvPr>
        </p:nvSpPr>
        <p:spPr>
          <a:xfrm>
            <a:off x="2223272" y="192040"/>
            <a:ext cx="4620789" cy="857250"/>
          </a:xfrm>
        </p:spPr>
        <p:txBody>
          <a:bodyPr>
            <a:normAutofit fontScale="90000"/>
          </a:bodyPr>
          <a:lstStyle/>
          <a:p>
            <a:r>
              <a:rPr lang="en-US" sz="3600" b="1" i="1">
                <a:solidFill>
                  <a:schemeClr val="tx1"/>
                </a:solidFill>
                <a:latin typeface="Open Sans"/>
              </a:rPr>
              <a:t>Creating an Action Plan</a:t>
            </a:r>
          </a:p>
        </p:txBody>
      </p:sp>
      <p:sp>
        <p:nvSpPr>
          <p:cNvPr id="5" name="Text Placeholder 3">
            <a:extLst>
              <a:ext uri="{FF2B5EF4-FFF2-40B4-BE49-F238E27FC236}">
                <a16:creationId xmlns:a16="http://schemas.microsoft.com/office/drawing/2014/main" id="{0C2FB15C-164B-3048-A447-FE3EC827DE65}"/>
              </a:ext>
            </a:extLst>
          </p:cNvPr>
          <p:cNvSpPr>
            <a:spLocks noGrp="1"/>
          </p:cNvSpPr>
          <p:nvPr>
            <p:ph type="body" idx="1"/>
          </p:nvPr>
        </p:nvSpPr>
        <p:spPr>
          <a:xfrm>
            <a:off x="249507" y="1103806"/>
            <a:ext cx="8320479" cy="3522972"/>
          </a:xfrm>
        </p:spPr>
        <p:txBody>
          <a:bodyPr>
            <a:noAutofit/>
          </a:bodyPr>
          <a:lstStyle/>
          <a:p>
            <a:pPr marL="571500" indent="-225425">
              <a:lnSpc>
                <a:spcPct val="114000"/>
              </a:lnSpc>
              <a:spcBef>
                <a:spcPts val="0"/>
              </a:spcBef>
              <a:spcAft>
                <a:spcPts val="1200"/>
              </a:spcAft>
            </a:pPr>
            <a:r>
              <a:rPr lang="en-US" sz="2000">
                <a:latin typeface="Open Sans"/>
                <a:ea typeface="Open Sans"/>
                <a:cs typeface="Open Sans"/>
              </a:rPr>
              <a:t>What can outreach look like for event promotion?</a:t>
            </a:r>
          </a:p>
          <a:p>
            <a:pPr lvl="1">
              <a:lnSpc>
                <a:spcPct val="113999"/>
              </a:lnSpc>
              <a:spcBef>
                <a:spcPts val="0"/>
              </a:spcBef>
              <a:spcAft>
                <a:spcPts val="1200"/>
              </a:spcAft>
            </a:pPr>
            <a:r>
              <a:rPr lang="en-US" sz="1600">
                <a:latin typeface="Open Sans"/>
                <a:ea typeface="Open Sans"/>
                <a:cs typeface="Open Sans"/>
              </a:rPr>
              <a:t>Warm Leads List</a:t>
            </a:r>
          </a:p>
          <a:p>
            <a:pPr lvl="1">
              <a:lnSpc>
                <a:spcPct val="113999"/>
              </a:lnSpc>
              <a:spcBef>
                <a:spcPts val="0"/>
              </a:spcBef>
              <a:spcAft>
                <a:spcPts val="1200"/>
              </a:spcAft>
            </a:pPr>
            <a:r>
              <a:rPr lang="en-US" sz="1600">
                <a:latin typeface="Open Sans"/>
                <a:ea typeface="Open Sans"/>
                <a:cs typeface="Open Sans"/>
              </a:rPr>
              <a:t>Staff resources</a:t>
            </a:r>
          </a:p>
          <a:p>
            <a:pPr lvl="1">
              <a:lnSpc>
                <a:spcPct val="113999"/>
              </a:lnSpc>
              <a:spcBef>
                <a:spcPts val="0"/>
              </a:spcBef>
              <a:spcAft>
                <a:spcPts val="1200"/>
              </a:spcAft>
            </a:pPr>
            <a:r>
              <a:rPr lang="en-US" sz="1600">
                <a:latin typeface="Open Sans"/>
                <a:ea typeface="Open Sans"/>
                <a:cs typeface="Open Sans"/>
              </a:rPr>
              <a:t>Community Partnerships</a:t>
            </a:r>
          </a:p>
          <a:p>
            <a:pPr lvl="1">
              <a:lnSpc>
                <a:spcPct val="113999"/>
              </a:lnSpc>
              <a:spcBef>
                <a:spcPts val="0"/>
              </a:spcBef>
              <a:spcAft>
                <a:spcPts val="1200"/>
              </a:spcAft>
            </a:pPr>
            <a:r>
              <a:rPr lang="en-US" sz="1600">
                <a:latin typeface="Open Sans"/>
                <a:ea typeface="Open Sans"/>
                <a:cs typeface="Open Sans"/>
              </a:rPr>
              <a:t>High-traffic areas</a:t>
            </a:r>
          </a:p>
          <a:p>
            <a:pPr lvl="1">
              <a:lnSpc>
                <a:spcPct val="113999"/>
              </a:lnSpc>
              <a:spcBef>
                <a:spcPts val="0"/>
              </a:spcBef>
              <a:spcAft>
                <a:spcPts val="1200"/>
              </a:spcAft>
            </a:pPr>
            <a:r>
              <a:rPr lang="en-US" sz="1600">
                <a:latin typeface="Open Sans"/>
                <a:ea typeface="Open Sans"/>
                <a:cs typeface="Open Sans"/>
              </a:rPr>
              <a:t>Word-of-Mouth</a:t>
            </a:r>
          </a:p>
          <a:p>
            <a:pPr marL="571500" indent="-225425">
              <a:lnSpc>
                <a:spcPct val="113999"/>
              </a:lnSpc>
              <a:spcBef>
                <a:spcPts val="0"/>
              </a:spcBef>
              <a:spcAft>
                <a:spcPts val="1200"/>
              </a:spcAft>
            </a:pPr>
            <a:endParaRPr lang="en-US" sz="2000">
              <a:latin typeface="Open Sans"/>
              <a:ea typeface="Open Sans"/>
              <a:cs typeface="Open Sans"/>
            </a:endParaRPr>
          </a:p>
          <a:p>
            <a:pPr lvl="1">
              <a:lnSpc>
                <a:spcPct val="113999"/>
              </a:lnSpc>
              <a:spcBef>
                <a:spcPts val="0"/>
              </a:spcBef>
              <a:spcAft>
                <a:spcPts val="1200"/>
              </a:spcAft>
            </a:pPr>
            <a:endParaRPr lang="en-US" sz="1600" b="1">
              <a:latin typeface="Open Sans"/>
              <a:ea typeface="Open Sans"/>
              <a:cs typeface="Open Sans"/>
            </a:endParaRPr>
          </a:p>
          <a:p>
            <a:pPr marL="346075" indent="0">
              <a:lnSpc>
                <a:spcPct val="113999"/>
              </a:lnSpc>
              <a:spcBef>
                <a:spcPts val="0"/>
              </a:spcBef>
              <a:spcAft>
                <a:spcPts val="1200"/>
              </a:spcAft>
              <a:buNone/>
            </a:pPr>
            <a:endParaRPr lang="en-US" sz="2000">
              <a:latin typeface="Open Sans"/>
              <a:ea typeface="Open Sans"/>
              <a:cs typeface="Open Sans"/>
            </a:endParaRPr>
          </a:p>
          <a:p>
            <a:pPr marL="571500" indent="-225425">
              <a:lnSpc>
                <a:spcPct val="114000"/>
              </a:lnSpc>
              <a:spcBef>
                <a:spcPts val="0"/>
              </a:spcBef>
              <a:spcAft>
                <a:spcPts val="1200"/>
              </a:spcAft>
            </a:pPr>
            <a:endParaRPr lang="en-US" sz="2000">
              <a:latin typeface="Open Sans"/>
              <a:ea typeface="Open Sans"/>
              <a:cs typeface="Open Sans"/>
            </a:endParaRPr>
          </a:p>
        </p:txBody>
      </p:sp>
    </p:spTree>
    <p:extLst>
      <p:ext uri="{BB962C8B-B14F-4D97-AF65-F5344CB8AC3E}">
        <p14:creationId xmlns:p14="http://schemas.microsoft.com/office/powerpoint/2010/main" val="2579856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B72EE1B-D4F9-5AC9-4A79-32D2E8F9A098}"/>
              </a:ext>
            </a:extLst>
          </p:cNvPr>
          <p:cNvSpPr>
            <a:spLocks noGrp="1"/>
          </p:cNvSpPr>
          <p:nvPr>
            <p:ph type="title"/>
          </p:nvPr>
        </p:nvSpPr>
        <p:spPr>
          <a:xfrm>
            <a:off x="2223272" y="192040"/>
            <a:ext cx="4620789" cy="857250"/>
          </a:xfrm>
        </p:spPr>
        <p:txBody>
          <a:bodyPr>
            <a:normAutofit fontScale="90000"/>
          </a:bodyPr>
          <a:lstStyle/>
          <a:p>
            <a:r>
              <a:rPr lang="en-US" sz="3600" b="1" i="1">
                <a:solidFill>
                  <a:schemeClr val="tx1"/>
                </a:solidFill>
                <a:latin typeface="Open Sans"/>
              </a:rPr>
              <a:t>Planning an Inclusive Event</a:t>
            </a:r>
          </a:p>
        </p:txBody>
      </p:sp>
      <p:sp>
        <p:nvSpPr>
          <p:cNvPr id="5" name="Text Placeholder 3">
            <a:extLst>
              <a:ext uri="{FF2B5EF4-FFF2-40B4-BE49-F238E27FC236}">
                <a16:creationId xmlns:a16="http://schemas.microsoft.com/office/drawing/2014/main" id="{0C2FB15C-164B-3048-A447-FE3EC827DE65}"/>
              </a:ext>
            </a:extLst>
          </p:cNvPr>
          <p:cNvSpPr>
            <a:spLocks noGrp="1"/>
          </p:cNvSpPr>
          <p:nvPr>
            <p:ph type="body" idx="1"/>
          </p:nvPr>
        </p:nvSpPr>
        <p:spPr>
          <a:xfrm>
            <a:off x="249507" y="1103806"/>
            <a:ext cx="8320479" cy="3522972"/>
          </a:xfrm>
        </p:spPr>
        <p:txBody>
          <a:bodyPr>
            <a:noAutofit/>
          </a:bodyPr>
          <a:lstStyle/>
          <a:p>
            <a:pPr marL="571500" indent="-225425">
              <a:lnSpc>
                <a:spcPct val="114000"/>
              </a:lnSpc>
              <a:spcBef>
                <a:spcPts val="0"/>
              </a:spcBef>
              <a:spcAft>
                <a:spcPts val="1200"/>
              </a:spcAft>
            </a:pPr>
            <a:r>
              <a:rPr lang="en-US" sz="2000">
                <a:latin typeface="Open Sans"/>
                <a:ea typeface="Open Sans"/>
                <a:cs typeface="Open Sans"/>
              </a:rPr>
              <a:t>Excluding divisive language </a:t>
            </a:r>
          </a:p>
          <a:p>
            <a:pPr marL="571500" indent="-225425">
              <a:lnSpc>
                <a:spcPct val="113999"/>
              </a:lnSpc>
              <a:spcBef>
                <a:spcPts val="0"/>
              </a:spcBef>
              <a:spcAft>
                <a:spcPts val="1200"/>
              </a:spcAft>
            </a:pPr>
            <a:r>
              <a:rPr lang="en-US" sz="2000">
                <a:latin typeface="Open Sans"/>
                <a:ea typeface="Open Sans"/>
                <a:cs typeface="Open Sans"/>
              </a:rPr>
              <a:t>Being mindful of creating safe spaces</a:t>
            </a:r>
          </a:p>
          <a:p>
            <a:pPr marL="571500" indent="-225425">
              <a:lnSpc>
                <a:spcPct val="113999"/>
              </a:lnSpc>
              <a:spcBef>
                <a:spcPts val="0"/>
              </a:spcBef>
              <a:spcAft>
                <a:spcPts val="1200"/>
              </a:spcAft>
            </a:pPr>
            <a:r>
              <a:rPr lang="en-US" sz="2000">
                <a:latin typeface="Open Sans"/>
                <a:ea typeface="Open Sans"/>
                <a:cs typeface="Open Sans"/>
              </a:rPr>
              <a:t>Being mindful of food intolerances</a:t>
            </a:r>
          </a:p>
          <a:p>
            <a:pPr marL="571500" indent="-225425">
              <a:lnSpc>
                <a:spcPct val="113999"/>
              </a:lnSpc>
              <a:spcBef>
                <a:spcPts val="0"/>
              </a:spcBef>
              <a:spcAft>
                <a:spcPts val="1200"/>
              </a:spcAft>
            </a:pPr>
            <a:r>
              <a:rPr lang="en-US" sz="2000">
                <a:latin typeface="Open Sans"/>
                <a:ea typeface="Open Sans"/>
                <a:cs typeface="Open Sans"/>
              </a:rPr>
              <a:t>Being sensitive to different life stages</a:t>
            </a:r>
          </a:p>
          <a:p>
            <a:pPr marL="571500" indent="-225425">
              <a:lnSpc>
                <a:spcPct val="113999"/>
              </a:lnSpc>
              <a:spcBef>
                <a:spcPts val="0"/>
              </a:spcBef>
              <a:spcAft>
                <a:spcPts val="1200"/>
              </a:spcAft>
            </a:pPr>
            <a:r>
              <a:rPr lang="en-US" sz="2000">
                <a:latin typeface="Open Sans"/>
                <a:ea typeface="Open Sans"/>
                <a:cs typeface="Open Sans"/>
              </a:rPr>
              <a:t>Being sensitive to varying income levels</a:t>
            </a:r>
          </a:p>
          <a:p>
            <a:pPr marL="571500" indent="-225425">
              <a:lnSpc>
                <a:spcPct val="113999"/>
              </a:lnSpc>
              <a:spcBef>
                <a:spcPts val="0"/>
              </a:spcBef>
              <a:spcAft>
                <a:spcPts val="1200"/>
              </a:spcAft>
            </a:pPr>
            <a:r>
              <a:rPr lang="en-US" sz="2000">
                <a:latin typeface="Open Sans"/>
                <a:ea typeface="Open Sans"/>
                <a:cs typeface="Open Sans"/>
              </a:rPr>
              <a:t>Being mindful of accessibility</a:t>
            </a:r>
          </a:p>
          <a:p>
            <a:pPr marL="346075" indent="0">
              <a:lnSpc>
                <a:spcPct val="113999"/>
              </a:lnSpc>
              <a:spcBef>
                <a:spcPts val="0"/>
              </a:spcBef>
              <a:spcAft>
                <a:spcPts val="1200"/>
              </a:spcAft>
              <a:buNone/>
            </a:pPr>
            <a:endParaRPr lang="en-US" sz="2000">
              <a:latin typeface="Open Sans"/>
              <a:ea typeface="Open Sans"/>
              <a:cs typeface="Open Sans"/>
            </a:endParaRPr>
          </a:p>
          <a:p>
            <a:pPr marL="571500" indent="-225425">
              <a:lnSpc>
                <a:spcPct val="113999"/>
              </a:lnSpc>
              <a:spcBef>
                <a:spcPts val="0"/>
              </a:spcBef>
              <a:spcAft>
                <a:spcPts val="1200"/>
              </a:spcAft>
            </a:pPr>
            <a:endParaRPr lang="en-US" sz="2000">
              <a:latin typeface="Open Sans"/>
              <a:ea typeface="Open Sans"/>
              <a:cs typeface="Open Sans"/>
            </a:endParaRPr>
          </a:p>
          <a:p>
            <a:pPr lvl="1">
              <a:lnSpc>
                <a:spcPct val="113999"/>
              </a:lnSpc>
              <a:spcBef>
                <a:spcPts val="0"/>
              </a:spcBef>
              <a:spcAft>
                <a:spcPts val="1200"/>
              </a:spcAft>
            </a:pPr>
            <a:endParaRPr lang="en-US" sz="1600" b="1">
              <a:latin typeface="Open Sans"/>
              <a:ea typeface="Open Sans"/>
              <a:cs typeface="Open Sans"/>
            </a:endParaRPr>
          </a:p>
          <a:p>
            <a:pPr marL="346075" indent="0">
              <a:lnSpc>
                <a:spcPct val="113999"/>
              </a:lnSpc>
              <a:spcBef>
                <a:spcPts val="0"/>
              </a:spcBef>
              <a:spcAft>
                <a:spcPts val="1200"/>
              </a:spcAft>
              <a:buNone/>
            </a:pPr>
            <a:endParaRPr lang="en-US" sz="2000">
              <a:latin typeface="Open Sans"/>
              <a:ea typeface="Open Sans"/>
              <a:cs typeface="Open Sans"/>
            </a:endParaRPr>
          </a:p>
          <a:p>
            <a:pPr marL="571500" indent="-225425">
              <a:lnSpc>
                <a:spcPct val="114000"/>
              </a:lnSpc>
              <a:spcBef>
                <a:spcPts val="0"/>
              </a:spcBef>
              <a:spcAft>
                <a:spcPts val="1200"/>
              </a:spcAft>
            </a:pPr>
            <a:endParaRPr lang="en-US" sz="2000">
              <a:latin typeface="Open Sans"/>
              <a:ea typeface="Open Sans"/>
              <a:cs typeface="Open Sans"/>
            </a:endParaRPr>
          </a:p>
        </p:txBody>
      </p:sp>
    </p:spTree>
    <p:extLst>
      <p:ext uri="{BB962C8B-B14F-4D97-AF65-F5344CB8AC3E}">
        <p14:creationId xmlns:p14="http://schemas.microsoft.com/office/powerpoint/2010/main" val="1312989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B72EE1B-D4F9-5AC9-4A79-32D2E8F9A098}"/>
              </a:ext>
            </a:extLst>
          </p:cNvPr>
          <p:cNvSpPr>
            <a:spLocks noGrp="1"/>
          </p:cNvSpPr>
          <p:nvPr>
            <p:ph type="title"/>
          </p:nvPr>
        </p:nvSpPr>
        <p:spPr>
          <a:xfrm>
            <a:off x="2223272" y="192040"/>
            <a:ext cx="4620789" cy="857250"/>
          </a:xfrm>
        </p:spPr>
        <p:txBody>
          <a:bodyPr>
            <a:normAutofit/>
          </a:bodyPr>
          <a:lstStyle/>
          <a:p>
            <a:r>
              <a:rPr lang="en-US" sz="3600" b="1">
                <a:solidFill>
                  <a:srgbClr val="D50032"/>
                </a:solidFill>
                <a:latin typeface="Open Sans"/>
              </a:rPr>
              <a:t> </a:t>
            </a:r>
            <a:r>
              <a:rPr lang="en-US" sz="3600" b="1" i="1">
                <a:solidFill>
                  <a:schemeClr val="tx1"/>
                </a:solidFill>
                <a:latin typeface="Open Sans"/>
              </a:rPr>
              <a:t>In-Person Events</a:t>
            </a:r>
            <a:endParaRPr lang="en-US" sz="3600" i="1">
              <a:solidFill>
                <a:schemeClr val="tx1"/>
              </a:solidFill>
            </a:endParaRPr>
          </a:p>
        </p:txBody>
      </p:sp>
      <p:sp>
        <p:nvSpPr>
          <p:cNvPr id="5" name="Text Placeholder 3">
            <a:extLst>
              <a:ext uri="{FF2B5EF4-FFF2-40B4-BE49-F238E27FC236}">
                <a16:creationId xmlns:a16="http://schemas.microsoft.com/office/drawing/2014/main" id="{0C2FB15C-164B-3048-A447-FE3EC827DE65}"/>
              </a:ext>
            </a:extLst>
          </p:cNvPr>
          <p:cNvSpPr>
            <a:spLocks noGrp="1"/>
          </p:cNvSpPr>
          <p:nvPr>
            <p:ph type="body" idx="1"/>
          </p:nvPr>
        </p:nvSpPr>
        <p:spPr>
          <a:xfrm>
            <a:off x="249507" y="1103806"/>
            <a:ext cx="8320479" cy="3522972"/>
          </a:xfrm>
        </p:spPr>
        <p:txBody>
          <a:bodyPr>
            <a:noAutofit/>
          </a:bodyPr>
          <a:lstStyle/>
          <a:p>
            <a:pPr marL="571500" indent="-225425">
              <a:lnSpc>
                <a:spcPct val="114000"/>
              </a:lnSpc>
              <a:spcBef>
                <a:spcPts val="0"/>
              </a:spcBef>
              <a:spcAft>
                <a:spcPts val="1200"/>
              </a:spcAft>
            </a:pPr>
            <a:r>
              <a:rPr lang="en-US" sz="2000" b="1">
                <a:latin typeface="Open Sans"/>
                <a:ea typeface="Open Sans"/>
                <a:cs typeface="Open Sans"/>
              </a:rPr>
              <a:t>Check in with your group leaders and regional coordinators </a:t>
            </a:r>
            <a:r>
              <a:rPr lang="en-US" sz="2000">
                <a:latin typeface="Open Sans"/>
                <a:ea typeface="Open Sans"/>
                <a:cs typeface="Open Sans"/>
              </a:rPr>
              <a:t>to talk through your ideas and join/start event planning teams.</a:t>
            </a:r>
          </a:p>
          <a:p>
            <a:pPr indent="-225425">
              <a:lnSpc>
                <a:spcPct val="114000"/>
              </a:lnSpc>
              <a:spcBef>
                <a:spcPts val="0"/>
              </a:spcBef>
              <a:spcAft>
                <a:spcPts val="1200"/>
              </a:spcAft>
            </a:pPr>
            <a:r>
              <a:rPr lang="en-US" sz="2000">
                <a:latin typeface="Open Sans"/>
                <a:ea typeface="Open Sans"/>
                <a:cs typeface="Open Sans"/>
              </a:rPr>
              <a:t>Stop by our </a:t>
            </a:r>
            <a:r>
              <a:rPr lang="en-US" sz="2000" b="1">
                <a:latin typeface="Open Sans"/>
                <a:ea typeface="Open Sans"/>
                <a:cs typeface="Open Sans"/>
              </a:rPr>
              <a:t>Event Planning and Outreach Office Hours </a:t>
            </a:r>
            <a:r>
              <a:rPr lang="en-US" sz="2000">
                <a:latin typeface="Open Sans"/>
                <a:ea typeface="Open Sans"/>
                <a:cs typeface="Open Sans"/>
              </a:rPr>
              <a:t>each Thursday at 12:00 pm ET this month: </a:t>
            </a:r>
            <a:r>
              <a:rPr lang="en-US" sz="2000">
                <a:latin typeface="Open Sans"/>
                <a:ea typeface="Open Sans"/>
                <a:cs typeface="Open Sans"/>
                <a:hlinkClick r:id="rId2"/>
              </a:rPr>
              <a:t>https://results.zoom.us/j/98524229370</a:t>
            </a:r>
            <a:r>
              <a:rPr lang="en-US" sz="2000">
                <a:latin typeface="Open Sans"/>
                <a:ea typeface="Open Sans"/>
                <a:cs typeface="Open Sans"/>
              </a:rPr>
              <a:t> or call (312) 626-6799, Meeting ID: 985 2422 9370.</a:t>
            </a:r>
          </a:p>
          <a:p>
            <a:pPr marL="346075" indent="0">
              <a:lnSpc>
                <a:spcPct val="113999"/>
              </a:lnSpc>
              <a:spcBef>
                <a:spcPts val="0"/>
              </a:spcBef>
              <a:spcAft>
                <a:spcPts val="1200"/>
              </a:spcAft>
              <a:buNone/>
            </a:pPr>
            <a:endParaRPr lang="en-US" sz="2000">
              <a:latin typeface="Open Sans"/>
              <a:ea typeface="Open Sans"/>
              <a:cs typeface="Open Sans"/>
            </a:endParaRPr>
          </a:p>
          <a:p>
            <a:pPr marL="571500" indent="-225425">
              <a:lnSpc>
                <a:spcPct val="114000"/>
              </a:lnSpc>
              <a:spcBef>
                <a:spcPts val="0"/>
              </a:spcBef>
              <a:spcAft>
                <a:spcPts val="1200"/>
              </a:spcAft>
            </a:pPr>
            <a:endParaRPr lang="en-US" sz="2000">
              <a:latin typeface="Open Sans"/>
              <a:ea typeface="Open Sans"/>
              <a:cs typeface="Open Sans"/>
            </a:endParaRPr>
          </a:p>
        </p:txBody>
      </p:sp>
    </p:spTree>
    <p:extLst>
      <p:ext uri="{BB962C8B-B14F-4D97-AF65-F5344CB8AC3E}">
        <p14:creationId xmlns:p14="http://schemas.microsoft.com/office/powerpoint/2010/main" val="1313819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40"/>
        <p:cNvGrpSpPr/>
        <p:nvPr/>
      </p:nvGrpSpPr>
      <p:grpSpPr>
        <a:xfrm>
          <a:off x="0" y="0"/>
          <a:ext cx="0" cy="0"/>
          <a:chOff x="0" y="0"/>
          <a:chExt cx="0" cy="0"/>
        </a:xfrm>
      </p:grpSpPr>
      <p:sp>
        <p:nvSpPr>
          <p:cNvPr id="341" name="Google Shape;341;g11dc6096dc3_0_80"/>
          <p:cNvSpPr txBox="1">
            <a:spLocks noGrp="1"/>
          </p:cNvSpPr>
          <p:nvPr>
            <p:ph type="ctrTitle"/>
          </p:nvPr>
        </p:nvSpPr>
        <p:spPr>
          <a:xfrm>
            <a:off x="611250" y="119244"/>
            <a:ext cx="7772400" cy="11025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en-US" b="1" i="1">
                <a:solidFill>
                  <a:schemeClr val="tx1"/>
                </a:solidFill>
              </a:rPr>
              <a:t>Let’s stay connected!</a:t>
            </a:r>
          </a:p>
        </p:txBody>
      </p:sp>
      <p:sp>
        <p:nvSpPr>
          <p:cNvPr id="342" name="Google Shape;342;g11dc6096dc3_0_80"/>
          <p:cNvSpPr txBox="1"/>
          <p:nvPr/>
        </p:nvSpPr>
        <p:spPr>
          <a:xfrm>
            <a:off x="358832" y="1185090"/>
            <a:ext cx="8573565" cy="3642023"/>
          </a:xfrm>
          <a:prstGeom prst="rect">
            <a:avLst/>
          </a:prstGeom>
          <a:noFill/>
          <a:ln>
            <a:noFill/>
          </a:ln>
        </p:spPr>
        <p:txBody>
          <a:bodyPr spcFirstLastPara="1" wrap="square" lIns="50800" tIns="50800" rIns="50800" bIns="50800" anchor="ctr" anchorCtr="0">
            <a:spAutoFit/>
          </a:bodyPr>
          <a:lstStyle/>
          <a:p>
            <a:pPr>
              <a:buSzPts val="1800"/>
            </a:pPr>
            <a:r>
              <a:rPr lang="en-US" sz="2400" b="1" i="1">
                <a:solidFill>
                  <a:schemeClr val="tx1">
                    <a:lumMod val="95000"/>
                    <a:lumOff val="5000"/>
                  </a:schemeClr>
                </a:solidFill>
                <a:latin typeface="Open Sans"/>
                <a:ea typeface="Open Sans"/>
                <a:cs typeface="Open Sans"/>
                <a:sym typeface="Open Sans"/>
              </a:rPr>
              <a:t>Joanna DiStefano, </a:t>
            </a:r>
            <a:r>
              <a:rPr lang="en-US" sz="2400" b="1" i="1" u="none" strike="noStrike" cap="none">
                <a:solidFill>
                  <a:schemeClr val="tx1">
                    <a:lumMod val="95000"/>
                    <a:lumOff val="5000"/>
                  </a:schemeClr>
                </a:solidFill>
                <a:latin typeface="Open Sans"/>
                <a:ea typeface="Open Sans"/>
                <a:cs typeface="Open Sans"/>
                <a:sym typeface="Open Sans"/>
              </a:rPr>
              <a:t>Senior Associate for Grassroots Impact</a:t>
            </a:r>
            <a:endParaRPr lang="en-US" sz="2400" b="1" i="1" u="none" strike="noStrike" cap="none">
              <a:solidFill>
                <a:schemeClr val="tx1">
                  <a:lumMod val="95000"/>
                  <a:lumOff val="5000"/>
                </a:schemeClr>
              </a:solidFill>
              <a:latin typeface="Open Sans"/>
              <a:ea typeface="Open Sans"/>
              <a:cs typeface="Open Sans"/>
            </a:endParaRPr>
          </a:p>
          <a:p>
            <a:pPr marL="0" marR="0" lvl="0" indent="0" rtl="0">
              <a:lnSpc>
                <a:spcPct val="100000"/>
              </a:lnSpc>
              <a:spcBef>
                <a:spcPts val="0"/>
              </a:spcBef>
              <a:spcAft>
                <a:spcPts val="0"/>
              </a:spcAft>
              <a:buClr>
                <a:srgbClr val="000000"/>
              </a:buClr>
              <a:buSzPts val="1800"/>
              <a:buFont typeface="Arial"/>
              <a:buNone/>
            </a:pPr>
            <a:r>
              <a:rPr lang="en-US" sz="2400" b="1">
                <a:solidFill>
                  <a:schemeClr val="tx1">
                    <a:lumMod val="95000"/>
                    <a:lumOff val="5000"/>
                  </a:schemeClr>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jdistefano@results.org</a:t>
            </a:r>
            <a:endParaRPr sz="2400" b="1" i="0" u="none" strike="noStrike" cap="none">
              <a:solidFill>
                <a:schemeClr val="tx1">
                  <a:lumMod val="95000"/>
                  <a:lumOff val="5000"/>
                </a:schemeClr>
              </a:solidFill>
              <a:latin typeface="Open Sans"/>
              <a:ea typeface="Open Sans"/>
              <a:cs typeface="Open Sans"/>
            </a:endParaRPr>
          </a:p>
          <a:p>
            <a:pPr marL="0" marR="0" lvl="0" indent="0">
              <a:lnSpc>
                <a:spcPct val="100000"/>
              </a:lnSpc>
              <a:spcBef>
                <a:spcPts val="0"/>
              </a:spcBef>
              <a:spcAft>
                <a:spcPts val="0"/>
              </a:spcAft>
              <a:buSzPts val="1800"/>
              <a:buFont typeface="Arial"/>
              <a:buNone/>
            </a:pPr>
            <a:endParaRPr lang="en-US" sz="2400" b="1" i="0" u="none" strike="noStrike" cap="none">
              <a:solidFill>
                <a:schemeClr val="tx1">
                  <a:lumMod val="95000"/>
                  <a:lumOff val="5000"/>
                </a:schemeClr>
              </a:solidFill>
              <a:latin typeface="Open Sans"/>
              <a:ea typeface="Open Sans"/>
              <a:cs typeface="Open Sans"/>
            </a:endParaRPr>
          </a:p>
          <a:p>
            <a:pPr>
              <a:buSzPts val="1800"/>
            </a:pPr>
            <a:r>
              <a:rPr lang="en-US" sz="2400" b="1" i="1" err="1">
                <a:solidFill>
                  <a:schemeClr val="tx1">
                    <a:lumMod val="95000"/>
                    <a:lumOff val="5000"/>
                  </a:schemeClr>
                </a:solidFill>
                <a:latin typeface="Open Sans"/>
                <a:ea typeface="Open Sans"/>
                <a:cs typeface="Open Sans"/>
              </a:rPr>
              <a:t>Errolyn</a:t>
            </a:r>
            <a:r>
              <a:rPr lang="en-US" sz="2400" b="1" i="1">
                <a:solidFill>
                  <a:schemeClr val="tx1">
                    <a:lumMod val="95000"/>
                    <a:lumOff val="5000"/>
                  </a:schemeClr>
                </a:solidFill>
                <a:latin typeface="Open Sans"/>
                <a:ea typeface="Open Sans"/>
                <a:cs typeface="Open Sans"/>
              </a:rPr>
              <a:t> Gray, Senior Associate for Grassroots Expansion</a:t>
            </a:r>
          </a:p>
          <a:p>
            <a:pPr>
              <a:buSzPts val="1800"/>
            </a:pPr>
            <a:r>
              <a:rPr lang="en-US" sz="2400" b="1">
                <a:solidFill>
                  <a:schemeClr val="tx1">
                    <a:lumMod val="95000"/>
                    <a:lumOff val="5000"/>
                  </a:schemeClr>
                </a:solidFill>
                <a:latin typeface="Open Sans"/>
                <a:ea typeface="Open Sans"/>
                <a:cs typeface="Open Sans"/>
                <a:hlinkClick r:id="rId4">
                  <a:extLst>
                    <a:ext uri="{A12FA001-AC4F-418D-AE19-62706E023703}">
                      <ahyp:hlinkClr xmlns:ahyp="http://schemas.microsoft.com/office/drawing/2018/hyperlinkcolor" val="tx"/>
                    </a:ext>
                  </a:extLst>
                </a:hlinkClick>
              </a:rPr>
              <a:t>Egray@results.org</a:t>
            </a:r>
            <a:endParaRPr lang="en-US" sz="2400" b="1">
              <a:solidFill>
                <a:schemeClr val="tx1">
                  <a:lumMod val="95000"/>
                  <a:lumOff val="5000"/>
                </a:schemeClr>
              </a:solidFill>
              <a:latin typeface="Open Sans"/>
              <a:ea typeface="Open Sans"/>
              <a:cs typeface="Open Sans"/>
            </a:endParaRPr>
          </a:p>
          <a:p>
            <a:pPr>
              <a:buSzPts val="1800"/>
            </a:pPr>
            <a:endParaRPr lang="en-US" sz="2400" b="1">
              <a:solidFill>
                <a:schemeClr val="tx1">
                  <a:lumMod val="95000"/>
                  <a:lumOff val="5000"/>
                </a:schemeClr>
              </a:solidFill>
              <a:latin typeface="Open Sans"/>
              <a:ea typeface="Open Sans"/>
              <a:cs typeface="Open Sans"/>
            </a:endParaRPr>
          </a:p>
          <a:p>
            <a:pPr>
              <a:buSzPts val="1800"/>
            </a:pPr>
            <a:r>
              <a:rPr lang="en-US" sz="2400" b="1" i="1">
                <a:solidFill>
                  <a:schemeClr val="tx1">
                    <a:lumMod val="95000"/>
                    <a:lumOff val="5000"/>
                  </a:schemeClr>
                </a:solidFill>
                <a:latin typeface="Open Sans"/>
                <a:ea typeface="Open Sans"/>
                <a:cs typeface="Open Sans"/>
              </a:rPr>
              <a:t>Karyne Bury, Manager for Grassroots Impact</a:t>
            </a:r>
          </a:p>
          <a:p>
            <a:pPr>
              <a:buSzPts val="1800"/>
            </a:pPr>
            <a:r>
              <a:rPr lang="en-US" sz="2400" b="1">
                <a:solidFill>
                  <a:schemeClr val="tx1">
                    <a:lumMod val="95000"/>
                    <a:lumOff val="5000"/>
                  </a:schemeClr>
                </a:solidFill>
                <a:latin typeface="Open Sans"/>
                <a:ea typeface="Open Sans"/>
                <a:cs typeface="Open Sans"/>
                <a:hlinkClick r:id="rId5">
                  <a:extLst>
                    <a:ext uri="{A12FA001-AC4F-418D-AE19-62706E023703}">
                      <ahyp:hlinkClr xmlns:ahyp="http://schemas.microsoft.com/office/drawing/2018/hyperlinkcolor" val="tx"/>
                    </a:ext>
                  </a:extLst>
                </a:hlinkClick>
              </a:rPr>
              <a:t>Kbury@results.org</a:t>
            </a:r>
          </a:p>
          <a:p>
            <a:pPr>
              <a:buSzPts val="1800"/>
            </a:pPr>
            <a:endParaRPr lang="en-US" sz="2000" b="1">
              <a:solidFill>
                <a:schemeClr val="tx2">
                  <a:lumMod val="25000"/>
                </a:schemeClr>
              </a:solidFill>
              <a:latin typeface="Open Sans"/>
              <a:ea typeface="Open Sans"/>
              <a:cs typeface="Open Sans"/>
            </a:endParaRPr>
          </a:p>
          <a:p>
            <a:pPr>
              <a:buSzPts val="1800"/>
            </a:pPr>
            <a:endParaRPr lang="en-US" sz="1800">
              <a:solidFill>
                <a:schemeClr val="tx2"/>
              </a:solidFill>
              <a:latin typeface="Open Sans"/>
              <a:ea typeface="Open Sans"/>
              <a:cs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E1DC-61EB-BF27-9620-F04BCF4ED1B8}"/>
              </a:ext>
            </a:extLst>
          </p:cNvPr>
          <p:cNvSpPr>
            <a:spLocks noGrp="1"/>
          </p:cNvSpPr>
          <p:nvPr>
            <p:ph type="title"/>
          </p:nvPr>
        </p:nvSpPr>
        <p:spPr/>
        <p:txBody>
          <a:bodyPr/>
          <a:lstStyle/>
          <a:p>
            <a:r>
              <a:rPr lang="en-US" b="1" i="1"/>
              <a:t>Objectives</a:t>
            </a:r>
          </a:p>
        </p:txBody>
      </p:sp>
      <p:sp>
        <p:nvSpPr>
          <p:cNvPr id="3" name="Text Placeholder 2">
            <a:extLst>
              <a:ext uri="{FF2B5EF4-FFF2-40B4-BE49-F238E27FC236}">
                <a16:creationId xmlns:a16="http://schemas.microsoft.com/office/drawing/2014/main" id="{D36D4BDC-40AA-17B7-3BCE-3074AF4F61D3}"/>
              </a:ext>
            </a:extLst>
          </p:cNvPr>
          <p:cNvSpPr>
            <a:spLocks noGrp="1"/>
          </p:cNvSpPr>
          <p:nvPr>
            <p:ph type="body" idx="1"/>
          </p:nvPr>
        </p:nvSpPr>
        <p:spPr>
          <a:xfrm>
            <a:off x="457200" y="1120140"/>
            <a:ext cx="8229600" cy="3718560"/>
          </a:xfrm>
        </p:spPr>
        <p:txBody>
          <a:bodyPr spcFirstLastPara="1" wrap="square" lIns="91425" tIns="45700" rIns="91425" bIns="45700" anchor="t" anchorCtr="0">
            <a:noAutofit/>
          </a:bodyPr>
          <a:lstStyle/>
          <a:p>
            <a:r>
              <a:rPr lang="en-US" sz="2400">
                <a:latin typeface="Open Sans"/>
                <a:ea typeface="Open Sans"/>
                <a:cs typeface="Open Sans"/>
              </a:rPr>
              <a:t>Outline strategies to develop in-person events that enhance existing plans for community, awareness, leadership, and inclusion</a:t>
            </a:r>
          </a:p>
          <a:p>
            <a:r>
              <a:rPr lang="en-US" sz="2400">
                <a:latin typeface="Open Sans"/>
                <a:ea typeface="Open Sans"/>
                <a:cs typeface="Open Sans"/>
              </a:rPr>
              <a:t>Align those strategies with goals for group growth</a:t>
            </a:r>
          </a:p>
          <a:p>
            <a:r>
              <a:rPr lang="en-US" sz="2400">
                <a:latin typeface="Open Sans"/>
                <a:ea typeface="Open Sans"/>
                <a:cs typeface="Open Sans"/>
              </a:rPr>
              <a:t>Highlight resources to reach targets</a:t>
            </a:r>
          </a:p>
          <a:p>
            <a:r>
              <a:rPr lang="en-US" sz="2400">
                <a:latin typeface="Open Sans"/>
                <a:ea typeface="Open Sans"/>
                <a:cs typeface="Open Sans"/>
              </a:rPr>
              <a:t>Leave with a sense of actionable steps to take the event and outreach planning process forward</a:t>
            </a:r>
          </a:p>
          <a:p>
            <a:endParaRPr lang="en-US" sz="1800">
              <a:latin typeface="Open Sans"/>
              <a:ea typeface="Open Sans"/>
              <a:cs typeface="Open Sans"/>
            </a:endParaRPr>
          </a:p>
          <a:p>
            <a:pPr marL="114300" indent="0">
              <a:buNone/>
            </a:pPr>
            <a:endParaRPr lang="en-US" sz="18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44168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9B5CF"/>
        </a:solidFill>
        <a:effectLst/>
      </p:bgPr>
    </p:bg>
    <p:spTree>
      <p:nvGrpSpPr>
        <p:cNvPr id="1" name="Shape 327"/>
        <p:cNvGrpSpPr/>
        <p:nvPr/>
      </p:nvGrpSpPr>
      <p:grpSpPr>
        <a:xfrm>
          <a:off x="0" y="0"/>
          <a:ext cx="0" cy="0"/>
          <a:chOff x="0" y="0"/>
          <a:chExt cx="0" cy="0"/>
        </a:xfrm>
      </p:grpSpPr>
      <p:sp>
        <p:nvSpPr>
          <p:cNvPr id="328" name="Google Shape;328;g11037a4d0d1_0_74"/>
          <p:cNvSpPr txBox="1"/>
          <p:nvPr/>
        </p:nvSpPr>
        <p:spPr>
          <a:xfrm>
            <a:off x="-69273" y="1506926"/>
            <a:ext cx="9144000" cy="21297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58585B"/>
              </a:buClr>
              <a:buSzPts val="6200"/>
              <a:buFont typeface="Helvetica Neue"/>
              <a:buNone/>
            </a:pPr>
            <a:r>
              <a:rPr lang="en-US" sz="5400" b="1" i="0" u="none" strike="noStrike" cap="none">
                <a:solidFill>
                  <a:schemeClr val="tx1"/>
                </a:solidFill>
                <a:latin typeface="Open Sans"/>
                <a:ea typeface="Open Sans"/>
                <a:cs typeface="Open Sans"/>
                <a:sym typeface="Open Sans"/>
              </a:rPr>
              <a:t>Questions?</a:t>
            </a:r>
            <a:endParaRPr lang="en-US" sz="1400" b="0" i="0" u="none" strike="noStrike" cap="none">
              <a:solidFill>
                <a:schemeClr val="tx1"/>
              </a:solidFill>
              <a:latin typeface="Arial"/>
              <a:ea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ext, application, chat or text message&#10;&#10;Description automatically generated">
            <a:extLst>
              <a:ext uri="{FF2B5EF4-FFF2-40B4-BE49-F238E27FC236}">
                <a16:creationId xmlns:a16="http://schemas.microsoft.com/office/drawing/2014/main" id="{71466BF6-48C8-4AA9-E940-C84FEDB10E31}"/>
              </a:ext>
            </a:extLst>
          </p:cNvPr>
          <p:cNvPicPr>
            <a:picLocks noChangeAspect="1"/>
          </p:cNvPicPr>
          <p:nvPr/>
        </p:nvPicPr>
        <p:blipFill>
          <a:blip r:embed="rId2"/>
          <a:stretch>
            <a:fillRect/>
          </a:stretch>
        </p:blipFill>
        <p:spPr>
          <a:xfrm>
            <a:off x="897047" y="1521628"/>
            <a:ext cx="2606467" cy="3336282"/>
          </a:xfrm>
          <a:prstGeom prst="rect">
            <a:avLst/>
          </a:prstGeom>
        </p:spPr>
      </p:pic>
      <p:sp>
        <p:nvSpPr>
          <p:cNvPr id="4" name="TextBox 3">
            <a:extLst>
              <a:ext uri="{FF2B5EF4-FFF2-40B4-BE49-F238E27FC236}">
                <a16:creationId xmlns:a16="http://schemas.microsoft.com/office/drawing/2014/main" id="{2C758AAE-64EC-7B83-C921-CD2A4D8A6E2B}"/>
              </a:ext>
            </a:extLst>
          </p:cNvPr>
          <p:cNvSpPr txBox="1"/>
          <p:nvPr/>
        </p:nvSpPr>
        <p:spPr>
          <a:xfrm>
            <a:off x="3551649" y="4103361"/>
            <a:ext cx="477351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Open Sans" panose="020B0606030504020204" pitchFamily="34" charset="0"/>
                <a:ea typeface="Open Sans" panose="020B0606030504020204" pitchFamily="34" charset="0"/>
                <a:cs typeface="Open Sans" panose="020B0606030504020204" pitchFamily="34" charset="0"/>
                <a:hlinkClick r:id="rId3"/>
              </a:rPr>
              <a:t>https://results.org/wp-content/uploads/2023-Resource-Guide-for-Planning-In-Person-Events_Final.pdf</a:t>
            </a:r>
            <a:r>
              <a:rPr lang="en-US">
                <a:latin typeface="Open Sans" panose="020B0606030504020204" pitchFamily="34" charset="0"/>
                <a:ea typeface="Open Sans" panose="020B0606030504020204" pitchFamily="34" charset="0"/>
                <a:cs typeface="Open Sans" panose="020B0606030504020204" pitchFamily="34" charset="0"/>
              </a:rPr>
              <a:t> </a:t>
            </a:r>
          </a:p>
        </p:txBody>
      </p:sp>
      <p:sp>
        <p:nvSpPr>
          <p:cNvPr id="5" name="TextBox 4">
            <a:extLst>
              <a:ext uri="{FF2B5EF4-FFF2-40B4-BE49-F238E27FC236}">
                <a16:creationId xmlns:a16="http://schemas.microsoft.com/office/drawing/2014/main" id="{DAEED984-BC95-8330-33BE-04D242CE152A}"/>
              </a:ext>
            </a:extLst>
          </p:cNvPr>
          <p:cNvSpPr txBox="1"/>
          <p:nvPr/>
        </p:nvSpPr>
        <p:spPr>
          <a:xfrm>
            <a:off x="3658667" y="1941757"/>
            <a:ext cx="4673753"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Open Sans"/>
                <a:ea typeface="Open Sans"/>
                <a:cs typeface="Segoe UI"/>
              </a:rPr>
              <a:t>Results.org </a:t>
            </a:r>
          </a:p>
          <a:p>
            <a:r>
              <a:rPr lang="en-US" sz="2400">
                <a:latin typeface="Open Sans"/>
                <a:ea typeface="Open Sans"/>
                <a:cs typeface="Segoe UI"/>
              </a:rPr>
              <a:t>  Volunteers Hub</a:t>
            </a:r>
          </a:p>
          <a:p>
            <a:r>
              <a:rPr lang="en-US" sz="2400">
                <a:latin typeface="Open Sans"/>
                <a:ea typeface="Open Sans"/>
                <a:cs typeface="Segoe UI"/>
              </a:rPr>
              <a:t>    Working with Your Group</a:t>
            </a:r>
          </a:p>
          <a:p>
            <a:r>
              <a:rPr lang="en-US" sz="2400">
                <a:latin typeface="Open Sans"/>
                <a:ea typeface="Open Sans"/>
                <a:cs typeface="Segoe UI"/>
              </a:rPr>
              <a:t>      Make your group plans</a:t>
            </a:r>
          </a:p>
          <a:p>
            <a:endParaRPr lang="en-US" sz="2400">
              <a:latin typeface="Open Sans"/>
              <a:ea typeface="Open Sans"/>
              <a:cs typeface="Segoe UI"/>
            </a:endParaRPr>
          </a:p>
          <a:p>
            <a:endParaRPr lang="en-US">
              <a:latin typeface="Open Sans"/>
              <a:ea typeface="Open Sans"/>
              <a:cs typeface="Segoe UI"/>
            </a:endParaRPr>
          </a:p>
        </p:txBody>
      </p:sp>
      <p:cxnSp>
        <p:nvCxnSpPr>
          <p:cNvPr id="6" name="Straight Arrow Connector 5">
            <a:extLst>
              <a:ext uri="{FF2B5EF4-FFF2-40B4-BE49-F238E27FC236}">
                <a16:creationId xmlns:a16="http://schemas.microsoft.com/office/drawing/2014/main" id="{85107A05-774F-BD1C-CA53-0A9209F67557}"/>
              </a:ext>
            </a:extLst>
          </p:cNvPr>
          <p:cNvCxnSpPr/>
          <p:nvPr/>
        </p:nvCxnSpPr>
        <p:spPr>
          <a:xfrm flipV="1">
            <a:off x="5401836" y="2209558"/>
            <a:ext cx="321991" cy="55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5BEFF58-E6C9-AE8C-E14E-17BA5B97BB58}"/>
              </a:ext>
            </a:extLst>
          </p:cNvPr>
          <p:cNvCxnSpPr>
            <a:cxnSpLocks/>
          </p:cNvCxnSpPr>
          <p:nvPr/>
        </p:nvCxnSpPr>
        <p:spPr>
          <a:xfrm flipV="1">
            <a:off x="6231811" y="2572058"/>
            <a:ext cx="321991" cy="55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3019B79-997C-277A-6281-6826396F3497}"/>
              </a:ext>
            </a:extLst>
          </p:cNvPr>
          <p:cNvCxnSpPr>
            <a:cxnSpLocks/>
          </p:cNvCxnSpPr>
          <p:nvPr/>
        </p:nvCxnSpPr>
        <p:spPr>
          <a:xfrm flipV="1">
            <a:off x="7744280" y="2920275"/>
            <a:ext cx="321991" cy="55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DC0B0E26-E019-B207-823A-96E4E9B6FA22}"/>
              </a:ext>
            </a:extLst>
          </p:cNvPr>
          <p:cNvSpPr txBox="1">
            <a:spLocks/>
          </p:cNvSpPr>
          <p:nvPr/>
        </p:nvSpPr>
        <p:spPr>
          <a:xfrm>
            <a:off x="753816" y="28896"/>
            <a:ext cx="7642860" cy="139802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b="1" i="1">
                <a:solidFill>
                  <a:schemeClr val="tx1"/>
                </a:solidFill>
                <a:latin typeface="Open Sans"/>
              </a:rPr>
              <a:t>Resource Guide for              In-Person Events</a:t>
            </a:r>
            <a:endParaRPr lang="en-US" i="1">
              <a:solidFill>
                <a:schemeClr val="tx1"/>
              </a:solidFill>
            </a:endParaRPr>
          </a:p>
        </p:txBody>
      </p:sp>
    </p:spTree>
    <p:extLst>
      <p:ext uri="{BB962C8B-B14F-4D97-AF65-F5344CB8AC3E}">
        <p14:creationId xmlns:p14="http://schemas.microsoft.com/office/powerpoint/2010/main" val="4154547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5B03E-5D76-59B9-1FDB-62F6FFEEAFD8}"/>
              </a:ext>
            </a:extLst>
          </p:cNvPr>
          <p:cNvSpPr>
            <a:spLocks noGrp="1"/>
          </p:cNvSpPr>
          <p:nvPr>
            <p:ph type="ctrTitle"/>
          </p:nvPr>
        </p:nvSpPr>
        <p:spPr>
          <a:xfrm>
            <a:off x="451088" y="123405"/>
            <a:ext cx="7772400" cy="1102519"/>
          </a:xfrm>
        </p:spPr>
        <p:txBody>
          <a:bodyPr/>
          <a:lstStyle/>
          <a:p>
            <a:r>
              <a:rPr lang="en-US" b="1">
                <a:latin typeface="Open Sans" panose="020B0606030504020204" pitchFamily="34" charset="0"/>
                <a:ea typeface="Open Sans" panose="020B0606030504020204" pitchFamily="34" charset="0"/>
                <a:cs typeface="Open Sans" panose="020B0606030504020204" pitchFamily="34" charset="0"/>
              </a:rPr>
              <a:t>Restoration</a:t>
            </a:r>
          </a:p>
        </p:txBody>
      </p:sp>
      <p:sp>
        <p:nvSpPr>
          <p:cNvPr id="3" name="Subtitle 2">
            <a:extLst>
              <a:ext uri="{FF2B5EF4-FFF2-40B4-BE49-F238E27FC236}">
                <a16:creationId xmlns:a16="http://schemas.microsoft.com/office/drawing/2014/main" id="{57F4557E-5D2D-4E47-4AE8-6A97C3E128B6}"/>
              </a:ext>
            </a:extLst>
          </p:cNvPr>
          <p:cNvSpPr>
            <a:spLocks noGrp="1"/>
          </p:cNvSpPr>
          <p:nvPr>
            <p:ph type="subTitle" idx="1"/>
          </p:nvPr>
        </p:nvSpPr>
        <p:spPr>
          <a:xfrm>
            <a:off x="221876" y="1225924"/>
            <a:ext cx="8700247" cy="3139888"/>
          </a:xfrm>
        </p:spPr>
        <p:txBody>
          <a:bodyPr>
            <a:normAutofit/>
          </a:bodyPr>
          <a:lstStyle/>
          <a:p>
            <a:pPr marL="482600" indent="-457200" algn="l">
              <a:buClrTx/>
              <a:buFont typeface="Arial" panose="020B0604020202020204" pitchFamily="34" charset="0"/>
              <a:buChar char="•"/>
            </a:pPr>
            <a:r>
              <a:rPr lang="en-US">
                <a:solidFill>
                  <a:schemeClr val="tx1"/>
                </a:solidFill>
              </a:rPr>
              <a:t>Community</a:t>
            </a:r>
          </a:p>
          <a:p>
            <a:pPr marL="482600" indent="-457200" algn="l">
              <a:buClrTx/>
              <a:buFont typeface="Arial" panose="020B0604020202020204" pitchFamily="34" charset="0"/>
              <a:buChar char="•"/>
            </a:pPr>
            <a:r>
              <a:rPr lang="en-US">
                <a:solidFill>
                  <a:schemeClr val="tx1"/>
                </a:solidFill>
              </a:rPr>
              <a:t>Awareness</a:t>
            </a:r>
          </a:p>
          <a:p>
            <a:pPr marL="482600" indent="-457200" algn="l">
              <a:buClrTx/>
              <a:buFont typeface="Arial" panose="020B0604020202020204" pitchFamily="34" charset="0"/>
              <a:buChar char="•"/>
            </a:pPr>
            <a:r>
              <a:rPr lang="en-US">
                <a:solidFill>
                  <a:schemeClr val="tx1"/>
                </a:solidFill>
              </a:rPr>
              <a:t>Leadership</a:t>
            </a:r>
          </a:p>
          <a:p>
            <a:pPr marL="482600" indent="-457200" algn="l">
              <a:buClrTx/>
              <a:buFont typeface="Arial" panose="020B0604020202020204" pitchFamily="34" charset="0"/>
              <a:buChar char="•"/>
            </a:pPr>
            <a:r>
              <a:rPr lang="en-US">
                <a:solidFill>
                  <a:schemeClr val="tx1"/>
                </a:solidFill>
              </a:rPr>
              <a:t>Inclusion</a:t>
            </a:r>
          </a:p>
        </p:txBody>
      </p:sp>
    </p:spTree>
    <p:extLst>
      <p:ext uri="{BB962C8B-B14F-4D97-AF65-F5344CB8AC3E}">
        <p14:creationId xmlns:p14="http://schemas.microsoft.com/office/powerpoint/2010/main" val="697660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e8cffabe33_0_0"/>
          <p:cNvSpPr txBox="1">
            <a:spLocks noGrp="1"/>
          </p:cNvSpPr>
          <p:nvPr>
            <p:ph type="title"/>
          </p:nvPr>
        </p:nvSpPr>
        <p:spPr>
          <a:xfrm>
            <a:off x="457200" y="205979"/>
            <a:ext cx="7401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en-US" b="1" i="1">
                <a:latin typeface="Open Sans"/>
                <a:ea typeface="Open Sans"/>
                <a:cs typeface="Open Sans"/>
                <a:sym typeface="Open Sans"/>
              </a:rPr>
              <a:t>Maintaining Vision</a:t>
            </a:r>
            <a:endParaRPr b="1" i="1">
              <a:latin typeface="Open Sans"/>
              <a:ea typeface="Open Sans"/>
              <a:cs typeface="Open Sans"/>
              <a:sym typeface="Open Sans"/>
            </a:endParaRPr>
          </a:p>
        </p:txBody>
      </p:sp>
      <p:sp>
        <p:nvSpPr>
          <p:cNvPr id="227" name="Google Shape;227;ge8cffabe33_0_0"/>
          <p:cNvSpPr txBox="1"/>
          <p:nvPr/>
        </p:nvSpPr>
        <p:spPr>
          <a:xfrm>
            <a:off x="457200" y="1197775"/>
            <a:ext cx="7401600" cy="2436021"/>
          </a:xfrm>
          <a:prstGeom prst="rect">
            <a:avLst/>
          </a:prstGeom>
          <a:noFill/>
          <a:ln>
            <a:noFill/>
          </a:ln>
        </p:spPr>
        <p:txBody>
          <a:bodyPr spcFirstLastPara="1" wrap="square" lIns="91425" tIns="91425" rIns="91425" bIns="91425" anchor="t" anchorCtr="0">
            <a:spAutoFit/>
          </a:bodyPr>
          <a:lstStyle/>
          <a:p>
            <a:pPr marL="457200" marR="0" lvl="0" indent="-457200" algn="l" rtl="0">
              <a:lnSpc>
                <a:spcPct val="115000"/>
              </a:lnSpc>
              <a:spcBef>
                <a:spcPts val="700"/>
              </a:spcBef>
              <a:spcAft>
                <a:spcPts val="0"/>
              </a:spcAft>
              <a:buClr>
                <a:srgbClr val="000000"/>
              </a:buClr>
              <a:buSzPts val="2100"/>
              <a:buFont typeface="Arial" panose="020B0604020202020204" pitchFamily="34" charset="0"/>
              <a:buChar char="•"/>
            </a:pPr>
            <a:r>
              <a:rPr lang="en-US" sz="2800" b="0" i="0" u="none" strike="noStrike" cap="none">
                <a:solidFill>
                  <a:schemeClr val="dk1"/>
                </a:solidFill>
                <a:latin typeface="Open Sans"/>
                <a:ea typeface="Open Sans"/>
                <a:cs typeface="Open Sans"/>
                <a:sym typeface="Open Sans"/>
              </a:rPr>
              <a:t>Help us recognize opportunity and potential </a:t>
            </a:r>
          </a:p>
          <a:p>
            <a:pPr marL="457200" marR="0" lvl="0" indent="-457200" algn="l" rtl="0">
              <a:lnSpc>
                <a:spcPct val="115000"/>
              </a:lnSpc>
              <a:spcBef>
                <a:spcPts val="700"/>
              </a:spcBef>
              <a:spcAft>
                <a:spcPts val="0"/>
              </a:spcAft>
              <a:buClr>
                <a:srgbClr val="000000"/>
              </a:buClr>
              <a:buSzPts val="2100"/>
              <a:buFont typeface="Arial" panose="020B0604020202020204" pitchFamily="34" charset="0"/>
              <a:buChar char="•"/>
            </a:pPr>
            <a:r>
              <a:rPr lang="en-US" sz="2800" b="0" i="0" u="none" strike="noStrike" cap="none">
                <a:solidFill>
                  <a:schemeClr val="dk1"/>
                </a:solidFill>
                <a:latin typeface="Open Sans"/>
                <a:ea typeface="Open Sans"/>
                <a:cs typeface="Open Sans"/>
                <a:sym typeface="Open Sans"/>
              </a:rPr>
              <a:t>Get people excited  </a:t>
            </a:r>
          </a:p>
          <a:p>
            <a:pPr marL="457200" marR="0" lvl="0" indent="-457200" algn="l" rtl="0">
              <a:lnSpc>
                <a:spcPct val="115000"/>
              </a:lnSpc>
              <a:spcBef>
                <a:spcPts val="700"/>
              </a:spcBef>
              <a:spcAft>
                <a:spcPts val="0"/>
              </a:spcAft>
              <a:buClr>
                <a:srgbClr val="000000"/>
              </a:buClr>
              <a:buSzPts val="2100"/>
              <a:buFont typeface="Arial" panose="020B0604020202020204" pitchFamily="34" charset="0"/>
              <a:buChar char="•"/>
            </a:pPr>
            <a:r>
              <a:rPr lang="en-US" sz="2800" b="0" i="0" u="none" strike="noStrike" cap="none">
                <a:solidFill>
                  <a:schemeClr val="dk1"/>
                </a:solidFill>
                <a:latin typeface="Open Sans"/>
                <a:ea typeface="Open Sans"/>
                <a:cs typeface="Open Sans"/>
                <a:sym typeface="Open Sans"/>
              </a:rPr>
              <a:t>Remove the zero-sum judgment lens </a:t>
            </a:r>
            <a:endParaRPr sz="2800" b="0" i="0" u="none" strike="noStrike" cap="none">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3119237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85"/>
        <p:cNvGrpSpPr/>
        <p:nvPr/>
      </p:nvGrpSpPr>
      <p:grpSpPr>
        <a:xfrm>
          <a:off x="0" y="0"/>
          <a:ext cx="0" cy="0"/>
          <a:chOff x="0" y="0"/>
          <a:chExt cx="0" cy="0"/>
        </a:xfrm>
      </p:grpSpPr>
      <p:sp>
        <p:nvSpPr>
          <p:cNvPr id="2" name="TextBox 1">
            <a:extLst>
              <a:ext uri="{FF2B5EF4-FFF2-40B4-BE49-F238E27FC236}">
                <a16:creationId xmlns:a16="http://schemas.microsoft.com/office/drawing/2014/main" id="{C0188679-7DB4-B90C-BA07-47C3BC853106}"/>
              </a:ext>
            </a:extLst>
          </p:cNvPr>
          <p:cNvSpPr txBox="1"/>
          <p:nvPr/>
        </p:nvSpPr>
        <p:spPr>
          <a:xfrm>
            <a:off x="659130" y="2310140"/>
            <a:ext cx="7825740" cy="707886"/>
          </a:xfrm>
          <a:prstGeom prst="rect">
            <a:avLst/>
          </a:prstGeom>
          <a:noFill/>
        </p:spPr>
        <p:txBody>
          <a:bodyPr wrap="square" lIns="91440" tIns="45720" rIns="91440" bIns="45720" rtlCol="0" anchor="t">
            <a:spAutoFit/>
          </a:bodyPr>
          <a:lstStyle/>
          <a:p>
            <a:pPr algn="ctr"/>
            <a:r>
              <a:rPr lang="en-US" sz="4000" b="1" i="0">
                <a:solidFill>
                  <a:schemeClr val="tx1"/>
                </a:solidFill>
                <a:effectLst/>
                <a:latin typeface="Open Sans"/>
                <a:ea typeface="Open Sans"/>
                <a:cs typeface="Open Sans"/>
              </a:rPr>
              <a:t>What is community?</a:t>
            </a:r>
            <a:endParaRPr lang="en-US" sz="3200" b="1">
              <a:solidFill>
                <a:schemeClr val="tx1"/>
              </a:solidFill>
              <a:latin typeface="Open Sans"/>
              <a:ea typeface="Open Sans"/>
              <a:cs typeface="Open Sans"/>
            </a:endParaRPr>
          </a:p>
        </p:txBody>
      </p:sp>
    </p:spTree>
    <p:extLst>
      <p:ext uri="{BB962C8B-B14F-4D97-AF65-F5344CB8AC3E}">
        <p14:creationId xmlns:p14="http://schemas.microsoft.com/office/powerpoint/2010/main" val="3280081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e8cffabe33_0_0"/>
          <p:cNvSpPr txBox="1">
            <a:spLocks noGrp="1"/>
          </p:cNvSpPr>
          <p:nvPr>
            <p:ph type="title"/>
          </p:nvPr>
        </p:nvSpPr>
        <p:spPr>
          <a:xfrm>
            <a:off x="457200" y="205979"/>
            <a:ext cx="7401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en-US" b="1" i="1">
                <a:latin typeface="Open Sans"/>
                <a:ea typeface="Open Sans"/>
                <a:cs typeface="Open Sans"/>
                <a:sym typeface="Open Sans"/>
              </a:rPr>
              <a:t>Community</a:t>
            </a:r>
            <a:endParaRPr b="1" i="1">
              <a:latin typeface="Open Sans"/>
              <a:ea typeface="Open Sans"/>
              <a:cs typeface="Open Sans"/>
              <a:sym typeface="Open Sans"/>
            </a:endParaRPr>
          </a:p>
        </p:txBody>
      </p:sp>
      <p:sp>
        <p:nvSpPr>
          <p:cNvPr id="227" name="Google Shape;227;ge8cffabe33_0_0"/>
          <p:cNvSpPr txBox="1"/>
          <p:nvPr/>
        </p:nvSpPr>
        <p:spPr>
          <a:xfrm>
            <a:off x="457200" y="1197775"/>
            <a:ext cx="7401600" cy="3375253"/>
          </a:xfrm>
          <a:prstGeom prst="rect">
            <a:avLst/>
          </a:prstGeom>
          <a:noFill/>
          <a:ln>
            <a:noFill/>
          </a:ln>
        </p:spPr>
        <p:txBody>
          <a:bodyPr spcFirstLastPara="1" wrap="square" lIns="91425" tIns="91425" rIns="91425" bIns="91425" anchor="t" anchorCtr="0">
            <a:spAutoFit/>
          </a:bodyPr>
          <a:lstStyle/>
          <a:p>
            <a:pPr marL="457200" indent="-457200">
              <a:lnSpc>
                <a:spcPct val="115000"/>
              </a:lnSpc>
              <a:spcBef>
                <a:spcPts val="700"/>
              </a:spcBef>
              <a:buSzPts val="2100"/>
              <a:buFont typeface="Arial" panose="020B0604020202020204" pitchFamily="34" charset="0"/>
              <a:buChar char="•"/>
            </a:pPr>
            <a:r>
              <a:rPr lang="en-US" sz="2000" b="0" i="0" u="none" strike="noStrike" cap="none">
                <a:solidFill>
                  <a:schemeClr val="dk1"/>
                </a:solidFill>
                <a:latin typeface="Open Sans"/>
                <a:ea typeface="Open Sans"/>
                <a:cs typeface="Open Sans"/>
                <a:sym typeface="Open Sans"/>
              </a:rPr>
              <a:t>Beyond a </a:t>
            </a:r>
            <a:r>
              <a:rPr lang="en-US" sz="2000">
                <a:solidFill>
                  <a:schemeClr val="dk1"/>
                </a:solidFill>
                <a:latin typeface="Open Sans"/>
                <a:ea typeface="Open Sans"/>
                <a:cs typeface="Open Sans"/>
                <a:sym typeface="Open Sans"/>
              </a:rPr>
              <a:t>simple gathering</a:t>
            </a:r>
            <a:r>
              <a:rPr lang="en-US" sz="2000" b="0" i="0" u="none" strike="noStrike" cap="none">
                <a:solidFill>
                  <a:schemeClr val="dk1"/>
                </a:solidFill>
                <a:latin typeface="Open Sans"/>
                <a:ea typeface="Open Sans"/>
                <a:cs typeface="Open Sans"/>
                <a:sym typeface="Open Sans"/>
              </a:rPr>
              <a:t> of like-minded individuals</a:t>
            </a:r>
            <a:endParaRPr lang="en-US" sz="2000" b="0" i="0" u="none" strike="noStrike" cap="none">
              <a:solidFill>
                <a:schemeClr val="dk1"/>
              </a:solidFill>
              <a:latin typeface="Open Sans"/>
              <a:ea typeface="Open Sans"/>
              <a:cs typeface="Open Sans"/>
            </a:endParaRPr>
          </a:p>
          <a:p>
            <a:pPr marL="457200" indent="-457200">
              <a:lnSpc>
                <a:spcPct val="115000"/>
              </a:lnSpc>
              <a:spcBef>
                <a:spcPts val="700"/>
              </a:spcBef>
              <a:buSzPts val="2100"/>
              <a:buFont typeface="Arial" panose="020B0604020202020204" pitchFamily="34" charset="0"/>
              <a:buChar char="•"/>
            </a:pPr>
            <a:r>
              <a:rPr lang="en-US" sz="2000" b="0" i="0" u="none" strike="noStrike" cap="none">
                <a:solidFill>
                  <a:schemeClr val="dk1"/>
                </a:solidFill>
                <a:latin typeface="Open Sans"/>
                <a:ea typeface="Open Sans"/>
                <a:cs typeface="Open Sans"/>
                <a:sym typeface="Open Sans"/>
              </a:rPr>
              <a:t>Cultivating an atmosphere of respect and friendship – community is not just something we experience, it’s something we work at.</a:t>
            </a:r>
            <a:r>
              <a:rPr lang="en-US" sz="2000">
                <a:solidFill>
                  <a:schemeClr val="dk1"/>
                </a:solidFill>
                <a:latin typeface="Open Sans"/>
                <a:ea typeface="Open Sans"/>
                <a:cs typeface="Open Sans"/>
                <a:sym typeface="Open Sans"/>
              </a:rPr>
              <a:t>  </a:t>
            </a:r>
            <a:endParaRPr lang="en-US" sz="2000" b="0" i="0" u="none" strike="noStrike" cap="none">
              <a:solidFill>
                <a:schemeClr val="dk1"/>
              </a:solidFill>
              <a:latin typeface="Open Sans"/>
              <a:ea typeface="Open Sans"/>
              <a:cs typeface="Open Sans"/>
            </a:endParaRPr>
          </a:p>
          <a:p>
            <a:pPr marL="457200" indent="-457200">
              <a:lnSpc>
                <a:spcPct val="115000"/>
              </a:lnSpc>
              <a:spcBef>
                <a:spcPts val="700"/>
              </a:spcBef>
              <a:buSzPts val="2100"/>
              <a:buFont typeface="Arial" panose="020B0604020202020204" pitchFamily="34" charset="0"/>
              <a:buChar char="•"/>
            </a:pPr>
            <a:r>
              <a:rPr lang="en-US" sz="2000">
                <a:solidFill>
                  <a:schemeClr val="dk1"/>
                </a:solidFill>
                <a:latin typeface="Open Sans"/>
                <a:ea typeface="Open Sans"/>
                <a:cs typeface="Open Sans"/>
              </a:rPr>
              <a:t>Reinforced by what brought us into action but also by the shared commitment we make to each other in our groups </a:t>
            </a:r>
            <a:endParaRPr lang="en-US" sz="2000" b="0" i="0" u="none" strike="noStrike" cap="none">
              <a:solidFill>
                <a:schemeClr val="dk1"/>
              </a:solidFill>
              <a:latin typeface="Open Sans"/>
              <a:ea typeface="Open Sans"/>
              <a:cs typeface="Open Sans"/>
            </a:endParaRPr>
          </a:p>
          <a:p>
            <a:pPr marL="457200" indent="-457200">
              <a:lnSpc>
                <a:spcPct val="115000"/>
              </a:lnSpc>
              <a:spcBef>
                <a:spcPts val="700"/>
              </a:spcBef>
              <a:buSzPts val="2100"/>
              <a:buFont typeface="Arial" panose="020B0604020202020204" pitchFamily="34" charset="0"/>
              <a:buChar char="•"/>
            </a:pPr>
            <a:r>
              <a:rPr lang="en-US" sz="2000" b="0" i="0" u="none" strike="noStrike" cap="none">
                <a:solidFill>
                  <a:schemeClr val="dk1"/>
                </a:solidFill>
                <a:latin typeface="Open Sans"/>
                <a:ea typeface="Open Sans"/>
                <a:cs typeface="Open Sans"/>
                <a:sym typeface="Open Sans"/>
              </a:rPr>
              <a:t>Resources: </a:t>
            </a:r>
            <a:r>
              <a:rPr lang="en-US" sz="2000" b="0" i="0" u="none" strike="noStrike" cap="none">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Working with Your Group</a:t>
            </a:r>
            <a:r>
              <a:rPr lang="en-US" sz="2000">
                <a:solidFill>
                  <a:schemeClr val="dk1"/>
                </a:solidFill>
                <a:latin typeface="Open Sans"/>
                <a:ea typeface="Open Sans"/>
                <a:cs typeface="Open Sans"/>
                <a:sym typeface="Open Sans"/>
              </a:rPr>
              <a:t>  </a:t>
            </a:r>
            <a:endParaRPr lang="en-US" sz="2000" b="0" i="0" u="none" strike="noStrike" cap="none">
              <a:solidFill>
                <a:schemeClr val="dk1"/>
              </a:solidFill>
              <a:latin typeface="Open Sans"/>
              <a:ea typeface="Open Sans"/>
              <a:cs typeface="Open Sans"/>
            </a:endParaRPr>
          </a:p>
        </p:txBody>
      </p:sp>
    </p:spTree>
    <p:extLst>
      <p:ext uri="{BB962C8B-B14F-4D97-AF65-F5344CB8AC3E}">
        <p14:creationId xmlns:p14="http://schemas.microsoft.com/office/powerpoint/2010/main" val="208483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e8cffabe33_0_0"/>
          <p:cNvSpPr txBox="1">
            <a:spLocks noGrp="1"/>
          </p:cNvSpPr>
          <p:nvPr>
            <p:ph type="title"/>
          </p:nvPr>
        </p:nvSpPr>
        <p:spPr>
          <a:xfrm>
            <a:off x="457200" y="205979"/>
            <a:ext cx="7401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en-US" b="1" i="1">
                <a:latin typeface="Open Sans"/>
                <a:ea typeface="Open Sans"/>
                <a:cs typeface="Open Sans"/>
                <a:sym typeface="Open Sans"/>
              </a:rPr>
              <a:t>Awareness</a:t>
            </a:r>
            <a:endParaRPr b="1" i="1">
              <a:latin typeface="Open Sans"/>
              <a:ea typeface="Open Sans"/>
              <a:cs typeface="Open Sans"/>
              <a:sym typeface="Open Sans"/>
            </a:endParaRPr>
          </a:p>
        </p:txBody>
      </p:sp>
      <p:sp>
        <p:nvSpPr>
          <p:cNvPr id="227" name="Google Shape;227;ge8cffabe33_0_0"/>
          <p:cNvSpPr txBox="1"/>
          <p:nvPr/>
        </p:nvSpPr>
        <p:spPr>
          <a:xfrm>
            <a:off x="457200" y="1118557"/>
            <a:ext cx="7401600" cy="3465021"/>
          </a:xfrm>
          <a:prstGeom prst="rect">
            <a:avLst/>
          </a:prstGeom>
          <a:noFill/>
          <a:ln>
            <a:noFill/>
          </a:ln>
        </p:spPr>
        <p:txBody>
          <a:bodyPr spcFirstLastPara="1" wrap="square" lIns="91425" tIns="91425" rIns="91425" bIns="91425" anchor="t" anchorCtr="0">
            <a:spAutoFit/>
          </a:bodyPr>
          <a:lstStyle/>
          <a:p>
            <a:pPr marL="457200" marR="0" lvl="0" indent="-457200" algn="l" rtl="0">
              <a:lnSpc>
                <a:spcPct val="115000"/>
              </a:lnSpc>
              <a:spcBef>
                <a:spcPts val="700"/>
              </a:spcBef>
              <a:spcAft>
                <a:spcPts val="0"/>
              </a:spcAft>
              <a:buClr>
                <a:srgbClr val="000000"/>
              </a:buClr>
              <a:buSzPts val="2100"/>
              <a:buFont typeface="Arial" panose="020B0604020202020204" pitchFamily="34" charset="0"/>
              <a:buChar char="•"/>
            </a:pPr>
            <a:r>
              <a:rPr lang="en-US" sz="2000" b="0" i="0" u="none" strike="noStrike" cap="none">
                <a:solidFill>
                  <a:schemeClr val="dk1"/>
                </a:solidFill>
                <a:latin typeface="Open Sans"/>
                <a:ea typeface="Open Sans"/>
                <a:cs typeface="Open Sans"/>
                <a:sym typeface="Open Sans"/>
              </a:rPr>
              <a:t>Illuminating the big picture</a:t>
            </a:r>
            <a:endParaRPr lang="en-US" sz="2000" b="0" i="0" u="none" strike="noStrike" cap="none">
              <a:solidFill>
                <a:schemeClr val="dk1"/>
              </a:solidFill>
              <a:latin typeface="Open Sans"/>
              <a:ea typeface="Open Sans"/>
              <a:cs typeface="Open Sans"/>
            </a:endParaRPr>
          </a:p>
          <a:p>
            <a:pPr marL="457200" indent="-457200">
              <a:lnSpc>
                <a:spcPct val="115000"/>
              </a:lnSpc>
              <a:spcBef>
                <a:spcPts val="700"/>
              </a:spcBef>
              <a:buSzPts val="2100"/>
              <a:buFont typeface="Arial" panose="020B0604020202020204" pitchFamily="34" charset="0"/>
              <a:buChar char="•"/>
            </a:pPr>
            <a:r>
              <a:rPr lang="en-US" sz="2000" b="0" i="0" u="none" strike="noStrike" cap="none">
                <a:solidFill>
                  <a:schemeClr val="dk1"/>
                </a:solidFill>
                <a:latin typeface="Open Sans"/>
                <a:ea typeface="Open Sans"/>
                <a:cs typeface="Open Sans"/>
                <a:sym typeface="Open Sans"/>
              </a:rPr>
              <a:t>Increasing issue understanding and open up to personal transformation</a:t>
            </a:r>
            <a:r>
              <a:rPr lang="en-US" sz="2000">
                <a:solidFill>
                  <a:schemeClr val="dk1"/>
                </a:solidFill>
                <a:latin typeface="Open Sans"/>
                <a:ea typeface="Open Sans"/>
                <a:cs typeface="Open Sans"/>
                <a:sym typeface="Open Sans"/>
              </a:rPr>
              <a:t> </a:t>
            </a:r>
            <a:endParaRPr lang="en-US" sz="2000" b="0" i="0" u="none" strike="noStrike" cap="none">
              <a:solidFill>
                <a:schemeClr val="dk1"/>
              </a:solidFill>
              <a:latin typeface="Open Sans"/>
              <a:ea typeface="Open Sans"/>
              <a:cs typeface="Open Sans"/>
            </a:endParaRPr>
          </a:p>
          <a:p>
            <a:pPr marL="457200" indent="-457200">
              <a:lnSpc>
                <a:spcPct val="115000"/>
              </a:lnSpc>
              <a:spcBef>
                <a:spcPts val="700"/>
              </a:spcBef>
              <a:buSzPts val="2100"/>
              <a:buFont typeface="Arial" panose="020B0604020202020204" pitchFamily="34" charset="0"/>
              <a:buChar char="•"/>
            </a:pPr>
            <a:r>
              <a:rPr lang="en-US" sz="2000" b="0" i="0" u="none" strike="noStrike" cap="none">
                <a:solidFill>
                  <a:schemeClr val="dk1"/>
                </a:solidFill>
                <a:latin typeface="Open Sans"/>
                <a:ea typeface="Open Sans"/>
                <a:cs typeface="Open Sans"/>
                <a:sym typeface="Open Sans"/>
              </a:rPr>
              <a:t>Making space to understand </a:t>
            </a:r>
            <a:r>
              <a:rPr lang="en-US" sz="2000">
                <a:solidFill>
                  <a:schemeClr val="dk1"/>
                </a:solidFill>
                <a:latin typeface="Open Sans"/>
                <a:ea typeface="Open Sans"/>
                <a:cs typeface="Open Sans"/>
                <a:sym typeface="Open Sans"/>
              </a:rPr>
              <a:t>the impact of critical issues</a:t>
            </a:r>
            <a:endParaRPr lang="en-US" sz="2000" b="0" i="0" u="none" strike="noStrike" cap="none">
              <a:solidFill>
                <a:schemeClr val="dk1"/>
              </a:solidFill>
              <a:latin typeface="Open Sans"/>
              <a:ea typeface="Open Sans"/>
              <a:cs typeface="Open Sans"/>
            </a:endParaRPr>
          </a:p>
          <a:p>
            <a:pPr marL="457200" indent="-457200">
              <a:lnSpc>
                <a:spcPct val="115000"/>
              </a:lnSpc>
              <a:spcBef>
                <a:spcPts val="700"/>
              </a:spcBef>
              <a:buSzPts val="2100"/>
              <a:buFont typeface="Arial" panose="020B0604020202020204" pitchFamily="34" charset="0"/>
              <a:buChar char="•"/>
            </a:pPr>
            <a:r>
              <a:rPr lang="en-US" sz="2000" b="0" i="0" u="none" strike="noStrike" cap="none">
                <a:solidFill>
                  <a:schemeClr val="dk1"/>
                </a:solidFill>
                <a:latin typeface="Open Sans"/>
                <a:ea typeface="Open Sans"/>
                <a:cs typeface="Open Sans"/>
                <a:sym typeface="Open Sans"/>
              </a:rPr>
              <a:t>Elevating an issue within the community, challenge myths relating to oppression and the root causes of poverty</a:t>
            </a:r>
            <a:r>
              <a:rPr lang="en-US" sz="2000">
                <a:solidFill>
                  <a:schemeClr val="dk1"/>
                </a:solidFill>
                <a:latin typeface="Open Sans"/>
                <a:ea typeface="Open Sans"/>
                <a:cs typeface="Open Sans"/>
                <a:sym typeface="Open Sans"/>
              </a:rPr>
              <a:t> </a:t>
            </a:r>
            <a:endParaRPr lang="en-US" sz="2000" b="0" i="0" u="none" strike="noStrike" cap="none">
              <a:solidFill>
                <a:schemeClr val="dk1"/>
              </a:solidFill>
              <a:latin typeface="Open Sans"/>
              <a:ea typeface="Open Sans"/>
              <a:cs typeface="Open Sans"/>
            </a:endParaRPr>
          </a:p>
          <a:p>
            <a:pPr marL="457200" indent="-457200">
              <a:lnSpc>
                <a:spcPct val="115000"/>
              </a:lnSpc>
              <a:spcBef>
                <a:spcPts val="700"/>
              </a:spcBef>
              <a:buSzPts val="2100"/>
              <a:buFont typeface="Arial" panose="020B0604020202020204" pitchFamily="34" charset="0"/>
              <a:buChar char="•"/>
            </a:pPr>
            <a:r>
              <a:rPr lang="en-US" sz="2000" b="0" i="0" u="none" strike="noStrike" cap="none">
                <a:solidFill>
                  <a:schemeClr val="dk1"/>
                </a:solidFill>
                <a:latin typeface="Open Sans"/>
                <a:ea typeface="Open Sans"/>
                <a:cs typeface="Open Sans"/>
                <a:sym typeface="Open Sans"/>
              </a:rPr>
              <a:t>Resources: </a:t>
            </a:r>
            <a:r>
              <a:rPr lang="en-US" sz="2000" b="0" i="0" u="none" strike="noStrike" cap="none">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Working with Congress</a:t>
            </a:r>
            <a:r>
              <a:rPr lang="en-US" sz="2000">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a:t>
            </a:r>
            <a:endParaRPr lang="en-US" sz="2000" b="0" i="0" u="none" strike="noStrike" cap="none">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1057487395"/>
      </p:ext>
    </p:extLst>
  </p:cSld>
  <p:clrMapOvr>
    <a:masterClrMapping/>
  </p:clrMapOvr>
</p:sld>
</file>

<file path=ppt/theme/theme1.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8">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DF2243E6C85A4794611ACAEA088222" ma:contentTypeVersion="15" ma:contentTypeDescription="Create a new document." ma:contentTypeScope="" ma:versionID="2980e4fcd8eca15e3b15bfcf451d7ff7">
  <xsd:schema xmlns:xsd="http://www.w3.org/2001/XMLSchema" xmlns:xs="http://www.w3.org/2001/XMLSchema" xmlns:p="http://schemas.microsoft.com/office/2006/metadata/properties" xmlns:ns2="ef035fee-706e-4acb-9a43-6ee1a9ecef89" xmlns:ns3="e1541ae8-567d-462c-9e78-c3b0dfdaed9d" targetNamespace="http://schemas.microsoft.com/office/2006/metadata/properties" ma:root="true" ma:fieldsID="f15cf0024e61c46ef28f59303a83247b" ns2:_="" ns3:_="">
    <xsd:import namespace="ef035fee-706e-4acb-9a43-6ee1a9ecef89"/>
    <xsd:import namespace="e1541ae8-567d-462c-9e78-c3b0dfdaed9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35fee-706e-4acb-9a43-6ee1a9ecef8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e56e699-75f2-4061-b8f4-fd707efc82a1}" ma:internalName="TaxCatchAll" ma:showField="CatchAllData" ma:web="ef035fee-706e-4acb-9a43-6ee1a9ecef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541ae8-567d-462c-9e78-c3b0dfdaed9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541ae8-567d-462c-9e78-c3b0dfdaed9d">
      <Terms xmlns="http://schemas.microsoft.com/office/infopath/2007/PartnerControls"/>
    </lcf76f155ced4ddcb4097134ff3c332f>
    <TaxCatchAll xmlns="ef035fee-706e-4acb-9a43-6ee1a9ecef89" xsi:nil="true"/>
  </documentManagement>
</p:properties>
</file>

<file path=customXml/itemProps1.xml><?xml version="1.0" encoding="utf-8"?>
<ds:datastoreItem xmlns:ds="http://schemas.openxmlformats.org/officeDocument/2006/customXml" ds:itemID="{A844594A-A495-4862-B182-B411B570139B}">
  <ds:schemaRefs>
    <ds:schemaRef ds:uri="e1541ae8-567d-462c-9e78-c3b0dfdaed9d"/>
    <ds:schemaRef ds:uri="ef035fee-706e-4acb-9a43-6ee1a9ecef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9673B1C-1A57-44C5-91D4-EBD50E24D3C5}">
  <ds:schemaRefs>
    <ds:schemaRef ds:uri="http://schemas.microsoft.com/sharepoint/v3/contenttype/forms"/>
  </ds:schemaRefs>
</ds:datastoreItem>
</file>

<file path=customXml/itemProps3.xml><?xml version="1.0" encoding="utf-8"?>
<ds:datastoreItem xmlns:ds="http://schemas.openxmlformats.org/officeDocument/2006/customXml" ds:itemID="{D0C1D7DE-0A05-4869-AF4E-6876360DA247}">
  <ds:schemaRefs>
    <ds:schemaRef ds:uri="e1541ae8-567d-462c-9e78-c3b0dfdaed9d"/>
    <ds:schemaRef ds:uri="ef035fee-706e-4acb-9a43-6ee1a9ecef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1360</Words>
  <Application>Microsoft Office PowerPoint</Application>
  <PresentationFormat>On-screen Show (16:9)</PresentationFormat>
  <Paragraphs>201</Paragraphs>
  <Slides>30</Slides>
  <Notes>15</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30</vt:i4>
      </vt:variant>
    </vt:vector>
  </HeadingPairs>
  <TitlesOfParts>
    <vt:vector size="41" baseType="lpstr">
      <vt:lpstr>Courier New</vt:lpstr>
      <vt:lpstr>Noto Sans Symbols</vt:lpstr>
      <vt:lpstr>Open Sans</vt:lpstr>
      <vt:lpstr>Arial</vt:lpstr>
      <vt:lpstr>Helvetica Neue</vt:lpstr>
      <vt:lpstr>Calibri</vt:lpstr>
      <vt:lpstr>Office Theme</vt:lpstr>
      <vt:lpstr>1_Office Theme</vt:lpstr>
      <vt:lpstr>Office Theme</vt:lpstr>
      <vt:lpstr>Office Theme</vt:lpstr>
      <vt:lpstr>Office Theme</vt:lpstr>
      <vt:lpstr>PowerPoint Presentation</vt:lpstr>
      <vt:lpstr>Introductions</vt:lpstr>
      <vt:lpstr>Objectives</vt:lpstr>
      <vt:lpstr>PowerPoint Presentation</vt:lpstr>
      <vt:lpstr>Restoration</vt:lpstr>
      <vt:lpstr>Maintaining Vision</vt:lpstr>
      <vt:lpstr>PowerPoint Presentation</vt:lpstr>
      <vt:lpstr>Community</vt:lpstr>
      <vt:lpstr>Awareness</vt:lpstr>
      <vt:lpstr>Leadership</vt:lpstr>
      <vt:lpstr>Inclusion</vt:lpstr>
      <vt:lpstr> Inclusive Group Connections</vt:lpstr>
      <vt:lpstr> Inclusive Group Connections</vt:lpstr>
      <vt:lpstr> Shared Leadership</vt:lpstr>
      <vt:lpstr>Our Anti-Oppression Values</vt:lpstr>
      <vt:lpstr>How do these values show up?</vt:lpstr>
      <vt:lpstr>Effective Outreach</vt:lpstr>
      <vt:lpstr>Are we ready for it?</vt:lpstr>
      <vt:lpstr>Why do we do outreach?</vt:lpstr>
      <vt:lpstr>How do I start?</vt:lpstr>
      <vt:lpstr>Community &amp; Partnership  Mapping</vt:lpstr>
      <vt:lpstr>Let’s hear from you!</vt:lpstr>
      <vt:lpstr>Creating an Action Plan</vt:lpstr>
      <vt:lpstr>Creating an Action Plan</vt:lpstr>
      <vt:lpstr>Creating an Action Plan</vt:lpstr>
      <vt:lpstr>Creating an Action Plan</vt:lpstr>
      <vt:lpstr>Planning an Inclusive Event</vt:lpstr>
      <vt:lpstr> In-Person Events</vt:lpstr>
      <vt:lpstr>Let’s stay connected!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Beals</dc:creator>
  <cp:lastModifiedBy>Lisa Marchal</cp:lastModifiedBy>
  <cp:revision>10</cp:revision>
  <dcterms:created xsi:type="dcterms:W3CDTF">2020-06-08T22:05:02Z</dcterms:created>
  <dcterms:modified xsi:type="dcterms:W3CDTF">2023-06-09T19:13:06Z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0x010100E1DF2243E6C85A4794611ACAEA088222</vt:lpwstr>
  </property>
  <property fmtid="{D5CDD505-2E9C-101B-9397-08002B2CF9AE}" pid="3" name="MediaServiceImageTags">
    <vt:lpwstr/>
  </property>
</Properties>
</file>