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6" r:id="rId3"/>
    <p:sldId id="341" r:id="rId4"/>
    <p:sldId id="300" r:id="rId5"/>
    <p:sldId id="344" r:id="rId6"/>
    <p:sldId id="346" r:id="rId7"/>
    <p:sldId id="345" r:id="rId8"/>
    <p:sldId id="319" r:id="rId9"/>
    <p:sldId id="315" r:id="rId10"/>
    <p:sldId id="348" r:id="rId11"/>
    <p:sldId id="342" r:id="rId12"/>
    <p:sldId id="349" r:id="rId13"/>
    <p:sldId id="355" r:id="rId14"/>
    <p:sldId id="352" r:id="rId15"/>
    <p:sldId id="353" r:id="rId16"/>
    <p:sldId id="354" r:id="rId17"/>
    <p:sldId id="351" r:id="rId18"/>
    <p:sldId id="356" r:id="rId19"/>
    <p:sldId id="357" r:id="rId20"/>
    <p:sldId id="358" r:id="rId21"/>
    <p:sldId id="350" r:id="rId22"/>
    <p:sldId id="336" r:id="rId23"/>
    <p:sldId id="337" r:id="rId24"/>
    <p:sldId id="338" r:id="rId25"/>
    <p:sldId id="339" r:id="rId26"/>
    <p:sldId id="340" r:id="rId27"/>
    <p:sldId id="323" r:id="rId28"/>
    <p:sldId id="312" r:id="rId29"/>
    <p:sldId id="334" r:id="rId30"/>
    <p:sldId id="269" r:id="rId31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585B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585B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585B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EBE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EBE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EBE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1F2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1F2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1F2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8585B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8585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079" autoAdjust="0"/>
  </p:normalViewPr>
  <p:slideViewPr>
    <p:cSldViewPr snapToGrid="0" snapToObjects="1">
      <p:cViewPr varScale="1">
        <p:scale>
          <a:sx n="114" d="100"/>
          <a:sy n="114" d="100"/>
        </p:scale>
        <p:origin x="10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3824"/>
    </p:cViewPr>
  </p:sorterViewPr>
  <p:notesViewPr>
    <p:cSldViewPr snapToGrid="0" snapToObjects="1">
      <p:cViewPr varScale="1">
        <p:scale>
          <a:sx n="68" d="100"/>
          <a:sy n="68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436812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3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00" indent="-2911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616" indent="-23292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461" indent="-23292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308" indent="-23292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153" indent="-232923" defTabSz="4658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7998" indent="-232923" defTabSz="4658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3844" indent="-232923" defTabSz="4658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59690" indent="-232923" defTabSz="4658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FC29D-26CE-43F4-9E7E-BFF062C9174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2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9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9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8585B"/>
                </a:solidFill>
              </a:rPr>
              <a:t>Click to edit title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Click to edit text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Fourth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 descr="Slide Template.png"/>
          <p:cNvGrpSpPr/>
          <p:nvPr/>
        </p:nvGrpSpPr>
        <p:grpSpPr>
          <a:xfrm>
            <a:off x="-40537" y="-13510"/>
            <a:ext cx="9211562" cy="4246844"/>
            <a:chOff x="0" y="0"/>
            <a:chExt cx="9211560" cy="4246843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9211561" cy="4246844"/>
            </a:xfrm>
            <a:prstGeom prst="rect">
              <a:avLst/>
            </a:prstGeom>
            <a:solidFill>
              <a:srgbClr val="B11F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2" name="image2.pn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613"/>
            <a:stretch>
              <a:fillRect/>
            </a:stretch>
          </p:blipFill>
          <p:spPr>
            <a:xfrm>
              <a:off x="0" y="-1"/>
              <a:ext cx="9211561" cy="42468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04851" y="4402163"/>
            <a:ext cx="7772401" cy="1470026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8585B"/>
                </a:solidFill>
              </a:rPr>
              <a:t>Click to edit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 descr="Slide Templat.png"/>
          <p:cNvGrpSpPr/>
          <p:nvPr/>
        </p:nvGrpSpPr>
        <p:grpSpPr>
          <a:xfrm>
            <a:off x="0" y="4669897"/>
            <a:ext cx="9174161" cy="2201334"/>
            <a:chOff x="0" y="0"/>
            <a:chExt cx="9174160" cy="2201333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9174161" cy="2201334"/>
            </a:xfrm>
            <a:prstGeom prst="rect">
              <a:avLst/>
            </a:prstGeom>
            <a:solidFill>
              <a:srgbClr val="B01F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7" name="image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74161" cy="2201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11766" y="4984275"/>
            <a:ext cx="8218852" cy="18737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BF576-B7BE-E44C-A595-639C343834B8}" type="datetimeFigureOut">
              <a:rPr lang="en-US" smtClean="0"/>
              <a:t>7/12/16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C2917-CA02-A34D-B136-DA518A49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2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766" y="4984276"/>
            <a:ext cx="8218851" cy="156447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8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 descr="Slide Template.png"/>
          <p:cNvGrpSpPr/>
          <p:nvPr/>
        </p:nvGrpSpPr>
        <p:grpSpPr>
          <a:xfrm>
            <a:off x="1" y="6126162"/>
            <a:ext cx="9157511" cy="154551"/>
            <a:chOff x="0" y="0"/>
            <a:chExt cx="9157510" cy="154550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9157511" cy="154551"/>
            </a:xfrm>
            <a:prstGeom prst="rect">
              <a:avLst/>
            </a:prstGeom>
            <a:solidFill>
              <a:srgbClr val="AF1F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3" name="image1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157511" cy="154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8585B"/>
                </a:solidFill>
              </a:rPr>
              <a:t>Click to edit title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Click to edit text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ransition spd="med"/>
  <p:txStyles>
    <p:titleStyle>
      <a:lvl1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1pPr>
      <a:lvl2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2pPr>
      <a:lvl3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3pPr>
      <a:lvl4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4pPr>
      <a:lvl5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5pPr>
      <a:lvl6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6pPr>
      <a:lvl7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7pPr>
      <a:lvl8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8pPr>
      <a:lvl9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1pPr>
      <a:lvl2pPr marL="783771" indent="-326571" defTabSz="457200">
        <a:spcBef>
          <a:spcPts val="700"/>
        </a:spcBef>
        <a:buSzPct val="100000"/>
        <a:buFont typeface="Arial"/>
        <a:buChar char="o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3pPr>
      <a:lvl4pPr marL="1737360" indent="-365760" defTabSz="457200">
        <a:spcBef>
          <a:spcPts val="700"/>
        </a:spcBef>
        <a:buSzPct val="100000"/>
        <a:buFont typeface="Arial"/>
        <a:buChar char="o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4pPr>
      <a:lvl5pPr marL="21945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pwiz.com/results/utr/1/DCOHVHJVXM/AOYYVHKDIA/11015088321" TargetMode="External"/><Relationship Id="rId4" Type="http://schemas.openxmlformats.org/officeDocument/2006/relationships/hyperlink" Target="http://west.typewell.com/faelapgb" TargetMode="External"/><Relationship Id="rId5" Type="http://schemas.openxmlformats.org/officeDocument/2006/relationships/hyperlink" Target="http://west.typewell.com/klaopon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storify.com/RESULTS_Tweets/expertsonpoverty-twitter-cha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RESLRF" TargetMode="External"/><Relationship Id="rId4" Type="http://schemas.openxmlformats.org/officeDocument/2006/relationships/hyperlink" Target="http://tinyurl.com/RESULTSFlickr" TargetMode="External"/><Relationship Id="rId5" Type="http://schemas.openxmlformats.org/officeDocument/2006/relationships/hyperlink" Target="http://tinyurl.com/RESULTSStorif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sults.org/skills_center/2016_results_international_conference_resourc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sults.org/take_action/july_2016_u.s._poverty_actio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scorecard.assetsandopportunity.org/2013/measure/liquid-asset-poverty-rat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andopportunity.org/scorecard/about/main_findings/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hyperlink" Target="http://www.results.org/uploads/files/Global_Fund_Senate_Sign-on_Letter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pp.org/research/policy-basics-the-earned-income-tax-credit" TargetMode="External"/><Relationship Id="rId4" Type="http://schemas.openxmlformats.org/officeDocument/2006/relationships/hyperlink" Target="http://www.taxpolicycenter.org/briefing-book/what-earned-income-tax-credit-eitc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mailto:kmartino@results.org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hyperlink" Target="http://www.tinyurl.com/2016R2R" TargetMode="External"/><Relationship Id="rId5" Type="http://schemas.openxmlformats.org/officeDocument/2006/relationships/hyperlink" Target="mailto:jdefranco@results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beals@results.org" TargetMode="External"/><Relationship Id="rId3" Type="http://schemas.openxmlformats.org/officeDocument/2006/relationships/hyperlink" Target="mailto:lmarchal@result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38507" y="4347990"/>
            <a:ext cx="8071730" cy="22919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July Grassroots Webinar: Celebrating Our Advocacy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July </a:t>
            </a:r>
            <a:r>
              <a:rPr lang="en-US" sz="2200" dirty="0">
                <a:solidFill>
                  <a:schemeClr val="tx1"/>
                </a:solidFill>
              </a:rPr>
              <a:t>9</a:t>
            </a:r>
            <a:r>
              <a:rPr sz="2200" dirty="0" smtClean="0">
                <a:solidFill>
                  <a:schemeClr val="tx1"/>
                </a:solidFill>
              </a:rPr>
              <a:t>, 201</a:t>
            </a:r>
            <a:r>
              <a:rPr lang="en-US" sz="2200" dirty="0" smtClean="0">
                <a:solidFill>
                  <a:schemeClr val="tx1"/>
                </a:solidFill>
              </a:rPr>
              <a:t>6</a:t>
            </a:r>
            <a:r>
              <a:rPr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chemeClr val="tx1"/>
                </a:solidFill>
              </a:rPr>
              <a:t>1</a:t>
            </a:r>
            <a:r>
              <a:rPr sz="2200" dirty="0" smtClean="0">
                <a:solidFill>
                  <a:schemeClr val="tx1"/>
                </a:solidFill>
              </a:rPr>
              <a:t>2:</a:t>
            </a:r>
            <a:r>
              <a:rPr lang="en-US" sz="2200" dirty="0" smtClean="0">
                <a:solidFill>
                  <a:schemeClr val="tx1"/>
                </a:solidFill>
              </a:rPr>
              <a:t>3</a:t>
            </a:r>
            <a:r>
              <a:rPr sz="2200" dirty="0" smtClean="0">
                <a:solidFill>
                  <a:schemeClr val="tx1"/>
                </a:solidFill>
              </a:rPr>
              <a:t>0 </a:t>
            </a:r>
            <a:r>
              <a:rPr sz="2200" dirty="0">
                <a:solidFill>
                  <a:schemeClr val="tx1"/>
                </a:solidFill>
              </a:rPr>
              <a:t>pm ET</a:t>
            </a:r>
            <a:r>
              <a:rPr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u="sng" dirty="0">
                <a:hlinkClick r:id="rId3"/>
              </a:rPr>
              <a:t>https://www.fuzemeeting.com/fuze/f2988286/30204806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To join by phone only, dial (201) 479-4595, meeting ID 30204806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chemeClr val="tx1"/>
                </a:solidFill>
              </a:rPr>
              <a:t>Closed captioning: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://west.typewell.com/faelapgb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sz="1800" dirty="0">
              <a:solidFill>
                <a:srgbClr val="58585B"/>
              </a:solidFill>
              <a:hlinkClick r:id="rId5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881"/>
            <a:ext cx="8229600" cy="63445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sz="2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Shout Out to RESULTS Experts on Poverty!</a:t>
            </a: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32080" y="1014412"/>
            <a:ext cx="3711920" cy="391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</a:pPr>
            <a:r>
              <a:rPr lang="en-US" altLang="en-US" sz="19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 thanks to RESULTS Experts on Poverty – many of whom were featured speakers at our conference, and are helping shape our work. 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</a:pPr>
            <a:endParaRPr lang="en-US" altLang="en-US" sz="1900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14000"/>
              </a:lnSpc>
              <a:spcAft>
                <a:spcPts val="600"/>
              </a:spcAft>
            </a:pPr>
            <a:r>
              <a:rPr lang="en-US" altLang="en-US" sz="1900" dirty="0" err="1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Storify</a:t>
            </a:r>
            <a:r>
              <a:rPr lang="en-US" altLang="en-US" sz="19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recap of the RESULTS Experts on Poverty Twitter Chat</a:t>
            </a:r>
            <a:r>
              <a:rPr lang="en-US" altLang="en-US" sz="19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altLang="en-US" sz="19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</a:t>
            </a:r>
            <a:r>
              <a:rPr lang="en-US" altLang="en-US" sz="19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storify.com/RESULTS_Tweets/expertsonpoverty-twitter-chat</a:t>
            </a:r>
            <a:r>
              <a:rPr lang="en-US" altLang="en-US" sz="19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altLang="en-US" sz="19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1"/>
          <a:stretch/>
        </p:blipFill>
        <p:spPr>
          <a:xfrm>
            <a:off x="228600" y="1014412"/>
            <a:ext cx="4888871" cy="4075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1699"/>
            <a:ext cx="914479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International Conference Follow-up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endParaRPr sz="3200" dirty="0">
              <a:solidFill>
                <a:srgbClr val="58585B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335694"/>
            <a:ext cx="9144000" cy="371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E3A192"/>
                </a:solidFill>
              </a:rPr>
              <a:t>July 2016 </a:t>
            </a:r>
            <a:r>
              <a:rPr sz="1600" b="1" dirty="0" smtClean="0">
                <a:solidFill>
                  <a:srgbClr val="E3A192"/>
                </a:solidFill>
              </a:rPr>
              <a:t>RESULTS </a:t>
            </a:r>
            <a:r>
              <a:rPr sz="1600" b="1" dirty="0">
                <a:solidFill>
                  <a:srgbClr val="E3A192"/>
                </a:solidFill>
              </a:rPr>
              <a:t>National Conference Call/Webinar Slides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777" y="1093509"/>
            <a:ext cx="67590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Conference </a:t>
            </a:r>
            <a:r>
              <a:rPr lang="en-US" dirty="0"/>
              <a:t>resources: </a:t>
            </a:r>
            <a:r>
              <a:rPr lang="en-US" dirty="0">
                <a:hlinkClick r:id="rId2"/>
              </a:rPr>
              <a:t>http://www.results.org/skills_center/2016_results_international_conference_resources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Lobby </a:t>
            </a:r>
            <a:r>
              <a:rPr lang="en-US" dirty="0"/>
              <a:t>Report form: </a:t>
            </a:r>
            <a:r>
              <a:rPr lang="en-US" dirty="0" smtClean="0">
                <a:hlinkClick r:id="rId3"/>
              </a:rPr>
              <a:t>www.tinyurl.com/RESLRF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Share </a:t>
            </a:r>
            <a:r>
              <a:rPr lang="en-US" dirty="0"/>
              <a:t>about Conference experiences with friends and family, writing letters to the editor and op-eds, sharing on social media. </a:t>
            </a:r>
            <a:r>
              <a:rPr lang="en-US" dirty="0" smtClean="0"/>
              <a:t>(</a:t>
            </a:r>
            <a:r>
              <a:rPr lang="en-US" dirty="0"/>
              <a:t>Great photos, quotes, etc. from IC - #Voices4RESULTS) </a:t>
            </a: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Take a look at the RESULTS Flickr and </a:t>
            </a:r>
            <a:r>
              <a:rPr lang="en-US" dirty="0" err="1" smtClean="0"/>
              <a:t>Storify</a:t>
            </a:r>
            <a:r>
              <a:rPr lang="en-US" dirty="0" smtClean="0"/>
              <a:t> pages.</a:t>
            </a:r>
          </a:p>
          <a:p>
            <a:r>
              <a:rPr lang="en-US" dirty="0" smtClean="0"/>
              <a:t>       </a:t>
            </a:r>
          </a:p>
          <a:p>
            <a:r>
              <a:rPr lang="en-US" dirty="0"/>
              <a:t> </a:t>
            </a:r>
            <a:r>
              <a:rPr lang="en-US" dirty="0" smtClean="0"/>
              <a:t>      Flickr: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tinyurl.com/RESULTSFlickr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err="1" smtClean="0"/>
              <a:t>Storify</a:t>
            </a:r>
            <a:r>
              <a:rPr lang="en-US" dirty="0" smtClean="0"/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tinyurl.com/RESULTSStorify</a:t>
            </a:r>
            <a:endParaRPr lang="en-US" dirty="0"/>
          </a:p>
          <a:p>
            <a:endParaRPr lang="en-US" dirty="0"/>
          </a:p>
          <a:p>
            <a:r>
              <a:rPr lang="en-US" dirty="0"/>
              <a:t>5</a:t>
            </a:r>
            <a:r>
              <a:rPr lang="en-US" dirty="0" smtClean="0"/>
              <a:t>.   Use conference follow-up as </a:t>
            </a:r>
            <a:r>
              <a:rPr lang="en-US" dirty="0"/>
              <a:t>an opportunity to do outreach. </a:t>
            </a:r>
          </a:p>
        </p:txBody>
      </p:sp>
    </p:spTree>
    <p:extLst>
      <p:ext uri="{BB962C8B-B14F-4D97-AF65-F5344CB8AC3E}">
        <p14:creationId xmlns:p14="http://schemas.microsoft.com/office/powerpoint/2010/main" val="32763757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5925" y="262300"/>
            <a:ext cx="8747025" cy="64135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altLang="en-US" sz="3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altLang="en-US" sz="3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U.S. Poverty Action for July: </a:t>
            </a:r>
            <a:br>
              <a:rPr lang="en-US" altLang="en-US" sz="3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altLang="en-US" sz="31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Request Face-to-Face Meetings with Members of Congress AND Candidates</a:t>
            </a:r>
            <a:r>
              <a:rPr lang="en-US" altLang="en-US" sz="24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24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</a:br>
            <a:endParaRPr lang="en-US" altLang="en-US" sz="1600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448050" y="6705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1510" name="Picture 4"/>
          <p:cNvSpPr>
            <a:spLocks noChangeAspect="1"/>
          </p:cNvSpPr>
          <p:nvPr/>
        </p:nvSpPr>
        <p:spPr bwMode="auto">
          <a:xfrm>
            <a:off x="4048125" y="290512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9" y="5327018"/>
            <a:ext cx="8736291" cy="10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talking points for your meetings </a:t>
            </a:r>
            <a:r>
              <a:rPr lang="en-US" sz="16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600" b="1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U.S. Poverty Action</a:t>
            </a:r>
            <a:r>
              <a:rPr lang="en-US" sz="16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http://www.results.org/take_action/july_2016_u.s._poverty_action/</a:t>
            </a:r>
            <a:r>
              <a:rPr lang="en-US" sz="16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endParaRPr lang="en-US" sz="1600" dirty="0">
              <a:solidFill>
                <a:srgbClr val="58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343" y="1317574"/>
            <a:ext cx="4781607" cy="3595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9168"/>
            <a:ext cx="4469535" cy="292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9903" y="6389682"/>
            <a:ext cx="914479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1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543" y="285523"/>
            <a:ext cx="360317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F1F2C"/>
                </a:solidFill>
              </a:rPr>
              <a:t>Proposals to expand EITC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34" y="441828"/>
            <a:ext cx="5082709" cy="5599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8413" y="1580611"/>
            <a:ext cx="30425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Both proposals lower the eligibility age from 25 to 21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The Obama/Ryan proposal would lift an additional 2.1 million African American workers, nearly 3 million Latino workers, and more than 600,000 veterans out of poverty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Compared to the numbers above, the Brown/Neal proposal lifts 2.6 African Americans, nearly 4 million Latino workers, and over 715,000 veterans out of poverty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079" y="6351699"/>
            <a:ext cx="914479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3123" y="6302828"/>
            <a:ext cx="7267392" cy="458788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Data from unpublished reports by CBPP and partners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55174" y="1066802"/>
          <a:ext cx="8055425" cy="41909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1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1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1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1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10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98263">
                <a:tc>
                  <a:txBody>
                    <a:bodyPr/>
                    <a:lstStyle/>
                    <a:p>
                      <a:r>
                        <a:rPr lang="en-US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</a:t>
                      </a:r>
                      <a:r>
                        <a:rPr lang="en-US" baseline="0" dirty="0"/>
                        <a:t> workers benefiting from expanded EITC under Ryan/Obama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workers without dependents not taxed into or further into poverty under Ryan/</a:t>
                      </a:r>
                      <a:r>
                        <a:rPr lang="en-US" baseline="0" dirty="0" err="1"/>
                        <a:t>neal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workers benefiting</a:t>
                      </a:r>
                      <a:r>
                        <a:rPr lang="en-US" baseline="0" dirty="0"/>
                        <a:t> from expanded EITC under Brown/Neal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workers without dependents not taxed into or further into poverty under Brown/Neal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184">
                <a:tc>
                  <a:txBody>
                    <a:bodyPr/>
                    <a:lstStyle/>
                    <a:p>
                      <a:r>
                        <a:rPr lang="en-US" dirty="0"/>
                        <a:t>African Americans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184">
                <a:tc>
                  <a:txBody>
                    <a:bodyPr/>
                    <a:lstStyle/>
                    <a:p>
                      <a:r>
                        <a:rPr lang="en-US" dirty="0"/>
                        <a:t>Latinxs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  <a:r>
                        <a:rPr lang="en-US" baseline="0" dirty="0"/>
                        <a:t>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184">
                <a:tc>
                  <a:txBody>
                    <a:bodyPr/>
                    <a:lstStyle/>
                    <a:p>
                      <a:r>
                        <a:rPr lang="en-US" dirty="0"/>
                        <a:t>Veterans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184">
                <a:tc>
                  <a:txBody>
                    <a:bodyPr/>
                    <a:lstStyle/>
                    <a:p>
                      <a:r>
                        <a:rPr lang="en-US" dirty="0"/>
                        <a:t>Millennials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468086" y="228583"/>
            <a:ext cx="8142513" cy="8382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Helvetica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US" sz="4900" dirty="0">
                <a:solidFill>
                  <a:srgbClr val="AF1F2C"/>
                </a:solidFill>
              </a:rPr>
              <a:t>Impact of EITC Expansion</a:t>
            </a:r>
            <a:endParaRPr lang="en-US" b="1" dirty="0">
              <a:solidFill>
                <a:srgbClr val="AF1F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80010" y="1583534"/>
            <a:ext cx="4948959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Liquid asset-poverty: </a:t>
            </a:r>
            <a:r>
              <a:rPr lang="en-US" altLang="en-US" sz="2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insufficient amount of readily accessible assets to live at the poverty level without income for three months.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 households are vulnerable to falling into poverty after a job loss, large medical bill, or any other unanticipated financial crisis.</a:t>
            </a: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086" y="2074412"/>
            <a:ext cx="4007696" cy="343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3"/>
          <p:cNvSpPr txBox="1">
            <a:spLocks noChangeArrowheads="1"/>
          </p:cNvSpPr>
          <p:nvPr/>
        </p:nvSpPr>
        <p:spPr bwMode="auto">
          <a:xfrm>
            <a:off x="635575" y="6307536"/>
            <a:ext cx="606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58585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altLang="en-US" sz="1200" dirty="0">
                <a:solidFill>
                  <a:srgbClr val="58585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/>
              </a:rPr>
              <a:t>http://scorecard.assetsandopportunity.org/2013/measure/liquid-asset-poverty-rate</a:t>
            </a:r>
            <a:r>
              <a:rPr lang="en-US" altLang="en-US" sz="1200" dirty="0">
                <a:solidFill>
                  <a:srgbClr val="58585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0200" y="312737"/>
            <a:ext cx="8432800" cy="102905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z="2800" dirty="0"/>
              <a:t>Asset Poverty: </a:t>
            </a:r>
          </a:p>
          <a:p>
            <a:r>
              <a:rPr lang="en-US" sz="2800" dirty="0"/>
              <a:t>Millions of Americans cannot afford a financial crisis </a:t>
            </a:r>
          </a:p>
        </p:txBody>
      </p:sp>
    </p:spTree>
    <p:extLst>
      <p:ext uri="{BB962C8B-B14F-4D97-AF65-F5344CB8AC3E}">
        <p14:creationId xmlns:p14="http://schemas.microsoft.com/office/powerpoint/2010/main" val="151405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89" y="274638"/>
            <a:ext cx="8795409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  <a:cs typeface="+mj-cs"/>
              </a:rPr>
              <a:t>Asset Poverty and Wealth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90" y="1727199"/>
            <a:ext cx="5514042" cy="42394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Households of Color are far more likely to be affected by asset poverty.</a:t>
            </a:r>
          </a:p>
          <a:p>
            <a:r>
              <a:rPr lang="en-US" dirty="0"/>
              <a:t>The racial disparities in asset-building opportunities and wealth created by racially-motivated public policy and generations of racial discrimination.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255" y="621792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</a:t>
            </a:r>
            <a:r>
              <a:rPr lang="en-US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http://assetsandopportunity.org/scorecard/about/main_findings/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http://assetsandopportunity.org/assets/pdf/2016_Scorecard_Financial_Assets_Income_Report.pdf </a:t>
            </a:r>
          </a:p>
          <a:p>
            <a:endParaRPr lang="en-US" dirty="0"/>
          </a:p>
        </p:txBody>
      </p:sp>
      <p:pic>
        <p:nvPicPr>
          <p:cNvPr id="1028" name="Picture 4" descr="http://assetsandopportunity.org/scorecard/images/2015/LiquidAssetPoorHousehold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170" y="1417638"/>
            <a:ext cx="3281367" cy="29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532" y="4539727"/>
            <a:ext cx="3109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Nearly 44% of households are liquid asset poor, meaning they have less than three months of savings to cover expenses if they lose a job, face a medical emergency or are hit by some other unexpected income disruption</a:t>
            </a:r>
          </a:p>
        </p:txBody>
      </p:sp>
    </p:spTree>
    <p:extLst>
      <p:ext uri="{BB962C8B-B14F-4D97-AF65-F5344CB8AC3E}">
        <p14:creationId xmlns:p14="http://schemas.microsoft.com/office/powerpoint/2010/main" val="1850053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5" y="142648"/>
            <a:ext cx="884873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F1F2C"/>
                </a:solidFill>
              </a:rPr>
              <a:t>Global Campaigns: Progress Since the IC</a:t>
            </a:r>
            <a:endParaRPr lang="en-US" sz="3600" dirty="0">
              <a:solidFill>
                <a:srgbClr val="AF1F2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079" y="6351699"/>
            <a:ext cx="9144793" cy="43285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14338" y="1157060"/>
            <a:ext cx="8001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Reach Every Mother and Child Act: 10 New Cosponsors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Brenda Lawrence (D-MI)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Grace Napolitano (D-CA)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Nydia Velazquez (D-NY)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Peter DeFazio (D-OR)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John </a:t>
            </a:r>
            <a:r>
              <a:rPr lang="en-US" altLang="en-US" sz="2200" dirty="0" err="1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Yarmuth</a:t>
            </a: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(D-KY)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Richard Neal (D-MA)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Hank Johnson (D-GA)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John Carney (D-DE)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Mike Pompeo (R-KS)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John Kline (</a:t>
            </a:r>
            <a:r>
              <a:rPr lang="en-US" altLang="en-US" sz="22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R-MN)</a:t>
            </a:r>
            <a:endParaRPr lang="en-US" altLang="en-US" sz="22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2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5" y="142648"/>
            <a:ext cx="884873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F1F2C"/>
                </a:solidFill>
              </a:rPr>
              <a:t>Global Campaigns: Progress Since the IC</a:t>
            </a:r>
            <a:endParaRPr lang="en-US" sz="3600" dirty="0">
              <a:solidFill>
                <a:srgbClr val="AF1F2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079" y="6351699"/>
            <a:ext cx="9144793" cy="43285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14338" y="1157060"/>
            <a:ext cx="8001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Education for All Act: 8 New Cosponsors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Chris Van </a:t>
            </a:r>
            <a:r>
              <a:rPr lang="en-US" altLang="en-US" sz="2200" dirty="0" err="1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Hollen</a:t>
            </a: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(D-MD)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Suzan </a:t>
            </a:r>
            <a:r>
              <a:rPr lang="en-US" altLang="en-US" sz="2200" dirty="0" err="1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DelBene</a:t>
            </a: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(D-WA)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i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Alan Grayson (D-FL)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i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William Keating (D-MA)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Brad Ashford (D-NE)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</a:t>
            </a:r>
            <a:r>
              <a:rPr lang="en-US" altLang="en-US" sz="2200" dirty="0" err="1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Connine</a:t>
            </a: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Brown (D-FL)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Kathy Castor (D-FL)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200" i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Rep. David Jolly (R-FL)</a:t>
            </a:r>
          </a:p>
        </p:txBody>
      </p:sp>
    </p:spTree>
    <p:extLst>
      <p:ext uri="{BB962C8B-B14F-4D97-AF65-F5344CB8AC3E}">
        <p14:creationId xmlns:p14="http://schemas.microsoft.com/office/powerpoint/2010/main" val="2538721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5" y="142648"/>
            <a:ext cx="884873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F1F2C"/>
                </a:solidFill>
              </a:rPr>
              <a:t>Global Campaigns: Progress Since the IC</a:t>
            </a:r>
            <a:endParaRPr lang="en-US" sz="3600" dirty="0">
              <a:solidFill>
                <a:srgbClr val="AF1F2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079" y="6351699"/>
            <a:ext cx="9144793" cy="43285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16816" y="980388"/>
            <a:ext cx="8198522" cy="52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Senate Global Fund Letter: 12 Signers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Chris Coons (D-DE)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Johnny Isakson (R-GA)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Patty Murray (D-WA)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Roger Wicker (R-MS)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Robert Menendez (D-NJ)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Ed Markey (D-MA)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Lisa Murkowski (R-AK)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Dick Durbin (D-IL)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Ron Wyden (D-OR)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Dan Sullivan (R-AK)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Maria Cantwell (D-WA)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Sen. Gary Peters (D-MI)</a:t>
            </a:r>
            <a:endParaRPr lang="en-US" altLang="en-US" sz="2000" i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1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C00000"/>
                </a:solidFill>
              </a:rPr>
              <a:t>Welcome from </a:t>
            </a:r>
            <a:r>
              <a:rPr lang="en-US" sz="2800" b="1" dirty="0" smtClean="0">
                <a:solidFill>
                  <a:srgbClr val="C00000"/>
                </a:solidFill>
              </a:rPr>
              <a:t>Executive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Joanne Carter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    July 2</a:t>
            </a:r>
            <a:r>
              <a:rPr sz="1600" b="1" dirty="0" smtClean="0">
                <a:solidFill>
                  <a:srgbClr val="E3A192"/>
                </a:solidFill>
              </a:rPr>
              <a:t>01</a:t>
            </a:r>
            <a:r>
              <a:rPr lang="en-US" sz="1600" b="1" dirty="0" smtClean="0">
                <a:solidFill>
                  <a:srgbClr val="E3A192"/>
                </a:solidFill>
              </a:rPr>
              <a:t>6</a:t>
            </a:r>
            <a:r>
              <a:rPr sz="1600" b="1" dirty="0" smtClean="0">
                <a:solidFill>
                  <a:srgbClr val="E3A192"/>
                </a:solidFill>
              </a:rPr>
              <a:t>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8" y="1296137"/>
            <a:ext cx="6352583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5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5" y="142648"/>
            <a:ext cx="884873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F1F2C"/>
                </a:solidFill>
              </a:rPr>
              <a:t>Global Campaigns: Take Action</a:t>
            </a:r>
            <a:endParaRPr lang="en-US" sz="3600" dirty="0">
              <a:solidFill>
                <a:srgbClr val="AF1F2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079" y="6351699"/>
            <a:ext cx="9144793" cy="43285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14338" y="1157060"/>
            <a:ext cx="8001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Fund Replenishment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Save </a:t>
            </a:r>
            <a:r>
              <a:rPr lang="en-US" altLang="en-US" sz="2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additional </a:t>
            </a:r>
            <a:r>
              <a:rPr lang="en-US" altLang="en-US" sz="26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 million </a:t>
            </a:r>
            <a:r>
              <a:rPr lang="en-US" altLang="en-US" sz="2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lives through programs supported by the Global Fund, leading to over 30 million lives saved cumulatively by </a:t>
            </a:r>
            <a:r>
              <a:rPr lang="en-US" altLang="en-US" sz="26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2020</a:t>
            </a:r>
            <a:endParaRPr lang="en-US" altLang="en-US" sz="26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Prevent </a:t>
            </a:r>
            <a:r>
              <a:rPr lang="en-US" altLang="en-US" sz="26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300 million </a:t>
            </a:r>
            <a:r>
              <a:rPr lang="en-US" altLang="en-US" sz="2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infections across the three </a:t>
            </a:r>
            <a:r>
              <a:rPr lang="en-US" altLang="en-US" sz="26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diseases</a:t>
            </a:r>
            <a:endParaRPr lang="en-US" altLang="en-US" sz="26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Leverage </a:t>
            </a:r>
            <a:r>
              <a:rPr lang="en-US" altLang="en-US" sz="26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$41 billion </a:t>
            </a:r>
            <a:r>
              <a:rPr lang="en-US" altLang="en-US" sz="2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contributions from affected countries from their own domestic </a:t>
            </a:r>
            <a:r>
              <a:rPr lang="en-US" altLang="en-US" sz="26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Coons-Isakson </a:t>
            </a:r>
            <a:r>
              <a:rPr lang="en-US" altLang="en-US" sz="26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sign-on letter: </a:t>
            </a:r>
            <a:r>
              <a:rPr lang="en-US" altLang="en-US" sz="26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</a:t>
            </a: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www.results.org/uploads/files/Global_Fund_Senate_Sign-on_Letter.pdf</a:t>
            </a:r>
            <a:endParaRPr lang="en-US" altLang="en-US" sz="2600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6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600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6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6" y="274638"/>
            <a:ext cx="8116784" cy="9960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Creating Economic Mobility: The Earned Income Tax Credit (EITC)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2" y="1287010"/>
            <a:ext cx="3158836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EITC:</a:t>
            </a:r>
          </a:p>
          <a:p>
            <a:r>
              <a:rPr lang="en-US" sz="2000" dirty="0"/>
              <a:t>was designed to </a:t>
            </a:r>
            <a:r>
              <a:rPr lang="en-US" sz="2000" b="1" dirty="0"/>
              <a:t>“make work pay”.</a:t>
            </a:r>
          </a:p>
          <a:p>
            <a:r>
              <a:rPr lang="en-US" sz="2000" dirty="0"/>
              <a:t>is fully refundable, so if a family’s EITC exceeds the amount of federal taxes owed, the family receives the difference as a refund </a:t>
            </a:r>
          </a:p>
          <a:p>
            <a:r>
              <a:rPr lang="en-US" sz="2000" b="1" dirty="0"/>
              <a:t>increases as earnings increase </a:t>
            </a:r>
            <a:r>
              <a:rPr lang="en-US" sz="2000" dirty="0"/>
              <a:t>up to a certain income level, then gradually decreases.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879" y="6416679"/>
            <a:ext cx="748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8585B"/>
                </a:solidFill>
                <a:latin typeface="Helvetica"/>
                <a:cs typeface="Helvetica"/>
              </a:rPr>
              <a:t>Source: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  <a:hlinkClick r:id="rId3"/>
              </a:rPr>
              <a:t>http://www.cbpp.org/research/policy-basics-the-earned-income-tax-credit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Earned Income Tax Credit">
            <a:hlinkClick r:id="rId4"/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138" y="1463906"/>
            <a:ext cx="5783282" cy="41585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290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Engagement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49" y="130225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29201" y="2034084"/>
            <a:ext cx="401205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Make Poverty a Priority in the 2016 Election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Kristy Martino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U.S. Poverty Grassroots Organizer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kmartino@results.org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kristymartino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08" y="6345952"/>
            <a:ext cx="8121192" cy="4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68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17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Town Halls</a:t>
            </a:r>
          </a:p>
          <a:p>
            <a:pPr lvl="1"/>
            <a:r>
              <a:rPr lang="en-US" sz="2600" dirty="0" smtClean="0"/>
              <a:t>Call in-district offices for schedule</a:t>
            </a:r>
          </a:p>
          <a:p>
            <a:pPr lvl="1"/>
            <a:r>
              <a:rPr lang="en-US" sz="2600" dirty="0" smtClean="0"/>
              <a:t>Get on email lists, follow on social media</a:t>
            </a:r>
          </a:p>
          <a:p>
            <a:pPr lvl="1"/>
            <a:r>
              <a:rPr lang="en-US" sz="2600" dirty="0" smtClean="0"/>
              <a:t>Call town halls, meeting places directly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Rally / Public Appearances 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/>
              <a:t>Connect with local campaign organizer</a:t>
            </a:r>
            <a:endParaRPr lang="en-US" sz="2600" dirty="0"/>
          </a:p>
          <a:p>
            <a:pPr lvl="1"/>
            <a:r>
              <a:rPr lang="en-US" sz="2600" dirty="0"/>
              <a:t>Get on email lists, </a:t>
            </a:r>
            <a:r>
              <a:rPr lang="en-US" sz="2600" dirty="0" smtClean="0"/>
              <a:t>worth mentioning twice!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TV / Radio / and More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/>
              <a:t>Special events for voters</a:t>
            </a:r>
            <a:endParaRPr lang="en-US" sz="2600" dirty="0"/>
          </a:p>
          <a:p>
            <a:pPr lvl="1"/>
            <a:r>
              <a:rPr lang="en-US" sz="2600" dirty="0" smtClean="0"/>
              <a:t>Local news, radio station interviews</a:t>
            </a:r>
            <a:endParaRPr lang="en-US" sz="2600" dirty="0"/>
          </a:p>
          <a:p>
            <a:pPr lvl="1"/>
            <a:r>
              <a:rPr lang="en-US" sz="2600" dirty="0" smtClean="0"/>
              <a:t>Submit debate questions to networks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2" y="6335893"/>
            <a:ext cx="812057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0598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There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17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Be Strategic</a:t>
            </a:r>
          </a:p>
          <a:p>
            <a:pPr lvl="1"/>
            <a:r>
              <a:rPr lang="en-US" sz="2600" dirty="0" smtClean="0"/>
              <a:t>Sit in front or in aisles, find the mics, sit next to them</a:t>
            </a:r>
          </a:p>
          <a:p>
            <a:pPr lvl="1"/>
            <a:r>
              <a:rPr lang="en-US" sz="2600" dirty="0" smtClean="0"/>
              <a:t>Dress for success, grab a button or sticker</a:t>
            </a:r>
          </a:p>
          <a:p>
            <a:pPr lvl="1"/>
            <a:r>
              <a:rPr lang="en-US" sz="2600" dirty="0" smtClean="0"/>
              <a:t>Bring friends and spread out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FIRST, FAST, and HIGH!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/>
              <a:t>Listen for Q&amp;A announcement</a:t>
            </a:r>
          </a:p>
          <a:p>
            <a:pPr lvl="1"/>
            <a:r>
              <a:rPr lang="en-US" sz="2600" dirty="0" smtClean="0"/>
              <a:t>Be the eager-</a:t>
            </a:r>
            <a:r>
              <a:rPr lang="en-US" sz="2600" dirty="0" err="1" smtClean="0"/>
              <a:t>est</a:t>
            </a:r>
            <a:r>
              <a:rPr lang="en-US" sz="2600" dirty="0" smtClean="0"/>
              <a:t> beaver, raise that arm first, fast, high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Be Prepared, Never Let Go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/>
              <a:t>Practice, practice, practice your question beforehand</a:t>
            </a:r>
            <a:endParaRPr lang="en-US" sz="2600" dirty="0"/>
          </a:p>
          <a:p>
            <a:pPr lvl="1"/>
            <a:r>
              <a:rPr lang="en-US" sz="2600" dirty="0" smtClean="0"/>
              <a:t>Be “EPIC” with clear yes or no answer</a:t>
            </a:r>
          </a:p>
          <a:p>
            <a:pPr lvl="1"/>
            <a:r>
              <a:rPr lang="en-US" sz="2600" dirty="0" smtClean="0"/>
              <a:t>Hold onto mic and follow up to get clear response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2" y="6431243"/>
            <a:ext cx="812057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011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17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Work the Handshake Line</a:t>
            </a:r>
          </a:p>
          <a:p>
            <a:pPr lvl="1"/>
            <a:r>
              <a:rPr lang="en-US" sz="2600" dirty="0" smtClean="0"/>
              <a:t>Follow the candidate, be patient, assertive</a:t>
            </a:r>
          </a:p>
          <a:p>
            <a:pPr lvl="1"/>
            <a:r>
              <a:rPr lang="en-US" sz="2600" dirty="0" smtClean="0"/>
              <a:t>Hold that handshake until satisfied</a:t>
            </a:r>
          </a:p>
          <a:p>
            <a:pPr lvl="1"/>
            <a:r>
              <a:rPr lang="en-US" sz="2600" dirty="0" smtClean="0"/>
              <a:t>Get a photo, ask another question</a:t>
            </a:r>
          </a:p>
          <a:p>
            <a:pPr lvl="1"/>
            <a:r>
              <a:rPr lang="en-US" sz="2600" dirty="0" smtClean="0"/>
              <a:t>Find staff, swap contact info, follow up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Work the Media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/>
              <a:t>Find folks with reporter’s notebooks/in laptop aisle</a:t>
            </a:r>
          </a:p>
          <a:p>
            <a:pPr lvl="1"/>
            <a:r>
              <a:rPr lang="en-US" sz="2600" dirty="0" smtClean="0"/>
              <a:t>Linger by the cameras, talk your issue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Share, Share, Share, and Share</a:t>
            </a:r>
          </a:p>
          <a:p>
            <a:pPr lvl="1"/>
            <a:r>
              <a:rPr lang="en-US" sz="2600" dirty="0" smtClean="0"/>
              <a:t>Share on social media networks, tag candidates </a:t>
            </a:r>
          </a:p>
          <a:p>
            <a:pPr lvl="1"/>
            <a:r>
              <a:rPr lang="en-US" sz="2600" dirty="0" smtClean="0"/>
              <a:t>Use as material for media piece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2" y="6354746"/>
            <a:ext cx="812057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981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6-23 at 10.45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477" y="1443975"/>
            <a:ext cx="5448121" cy="3232247"/>
          </a:xfrm>
          <a:prstGeom prst="rect">
            <a:avLst/>
          </a:prstGeom>
        </p:spPr>
      </p:pic>
      <p:pic>
        <p:nvPicPr>
          <p:cNvPr id="8" name="Picture 7" descr="22532645509_370240509b_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976"/>
            <a:ext cx="4309662" cy="32322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One Last Idea</a:t>
            </a:r>
            <a:r>
              <a:rPr lang="is-I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4702559"/>
            <a:ext cx="806422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Move to New Hampshire! </a:t>
            </a:r>
          </a:p>
          <a:p>
            <a:pPr algn="l" rtl="0" latinLnBrk="1" hangingPunct="0"/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 rtl="0" latinLnBrk="1" hangingPunct="0"/>
            <a:r>
              <a:rPr lang="en-US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can find more resources, and upcoming trainings on </a:t>
            </a:r>
            <a:endParaRPr lang="en-US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 rtl="0" latinLnBrk="1" hangingPunct="0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andidate engagement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RESULTS.org | kmartino@results.org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24" y="6364173"/>
            <a:ext cx="812057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26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 July 2016 </a:t>
            </a:r>
            <a:r>
              <a:rPr sz="1600" b="1" dirty="0" smtClean="0">
                <a:solidFill>
                  <a:srgbClr val="E3A192"/>
                </a:solidFill>
              </a:rPr>
              <a:t>RESULTS </a:t>
            </a:r>
            <a:r>
              <a:rPr sz="1600" b="1" dirty="0">
                <a:solidFill>
                  <a:srgbClr val="E3A192"/>
                </a:solidFill>
              </a:rPr>
              <a:t>National Conference Call/Webinar Slides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25" y="1932495"/>
            <a:ext cx="3408371" cy="3338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4973" y="358775"/>
            <a:ext cx="657048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Mark Campbell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Health Associate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44890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ish.line.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715" y="3864991"/>
            <a:ext cx="1864618" cy="2037006"/>
          </a:xfrm>
          <a:prstGeom prst="rect">
            <a:avLst/>
          </a:prstGeom>
        </p:spPr>
      </p:pic>
      <p:pic>
        <p:nvPicPr>
          <p:cNvPr id="3" name="Picture 2" descr="Start 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3491">
            <a:off x="475788" y="312769"/>
            <a:ext cx="873174" cy="654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0623" y="527088"/>
            <a:ext cx="82552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               </a:t>
            </a:r>
            <a:r>
              <a:rPr lang="en-US" b="1" dirty="0" smtClean="0">
                <a:latin typeface="Helvetica"/>
                <a:cs typeface="Helvetica"/>
              </a:rPr>
              <a:t>How to Participate in the RESULTS Road to Rio Challenge</a:t>
            </a:r>
          </a:p>
          <a:p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200" b="1" dirty="0" smtClean="0">
                <a:latin typeface="Helvetica"/>
                <a:cs typeface="Helvetica"/>
              </a:rPr>
              <a:t>Step </a:t>
            </a:r>
            <a:r>
              <a:rPr lang="en-US" sz="1200" b="1" dirty="0">
                <a:latin typeface="Helvetica"/>
                <a:cs typeface="Helvetica"/>
              </a:rPr>
              <a:t>1: Solo or as a </a:t>
            </a:r>
            <a:r>
              <a:rPr lang="en-US" sz="1200" b="1" dirty="0" smtClean="0">
                <a:latin typeface="Helvetica"/>
                <a:cs typeface="Helvetica"/>
              </a:rPr>
              <a:t>Team</a:t>
            </a:r>
            <a:endParaRPr lang="en-US" sz="1200" dirty="0" smtClean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You </a:t>
            </a:r>
            <a:r>
              <a:rPr lang="en-US" sz="1200" dirty="0">
                <a:latin typeface="Helvetica"/>
                <a:cs typeface="Helvetica"/>
              </a:rPr>
              <a:t>can join the Road to Rio Challenge as an individual or as a team. Start a team </a:t>
            </a:r>
            <a:r>
              <a:rPr lang="en-US" sz="1200" dirty="0" smtClean="0">
                <a:latin typeface="Helvetica"/>
                <a:cs typeface="Helvetica"/>
              </a:rPr>
              <a:t>with </a:t>
            </a:r>
            <a:r>
              <a:rPr lang="en-US" sz="1200" dirty="0">
                <a:latin typeface="Helvetica"/>
                <a:cs typeface="Helvetica"/>
              </a:rPr>
              <a:t>your RESULTS group or with friends and </a:t>
            </a:r>
            <a:r>
              <a:rPr lang="en-US" sz="1200" dirty="0" smtClean="0">
                <a:latin typeface="Helvetica"/>
                <a:cs typeface="Helvetica"/>
              </a:rPr>
              <a:t>family.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There are currently many individuals and seven teams already signed up to participate.</a:t>
            </a:r>
          </a:p>
          <a:p>
            <a:endParaRPr lang="en-US" sz="1200" dirty="0" smtClean="0">
              <a:latin typeface="Helvetica"/>
              <a:cs typeface="Helvetica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Step </a:t>
            </a:r>
            <a:r>
              <a:rPr lang="en-US" sz="1200" b="1" dirty="0">
                <a:solidFill>
                  <a:srgbClr val="000000"/>
                </a:solidFill>
                <a:latin typeface="Helvetica"/>
                <a:cs typeface="Helvetica"/>
              </a:rPr>
              <a:t>2: Set Your Fundraising Goal and Build Your Page</a:t>
            </a:r>
          </a:p>
          <a:p>
            <a:r>
              <a:rPr lang="en-US" sz="1200" dirty="0">
                <a:latin typeface="Helvetica"/>
                <a:cs typeface="Helvetica"/>
              </a:rPr>
              <a:t>Set a goal for what you plan to raise from friends and family. Pick an amount that you feel is ambitious, but achievable. Once you have a goal, set up your personal Road to Rio Fundraising Page</a:t>
            </a:r>
            <a:r>
              <a:rPr lang="en-US" sz="1200" dirty="0" smtClean="0">
                <a:latin typeface="Helvetica"/>
                <a:cs typeface="Helvetica"/>
              </a:rPr>
              <a:t>.</a:t>
            </a:r>
          </a:p>
          <a:p>
            <a:endParaRPr lang="en-US" sz="1200" dirty="0" smtClean="0">
              <a:latin typeface="Helvetica"/>
              <a:cs typeface="Helvetica"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solidFill>
                  <a:srgbClr val="800000"/>
                </a:solidFill>
                <a:latin typeface="Helvetica"/>
                <a:cs typeface="Helvetica"/>
              </a:rPr>
              <a:t>WE ARE JUST $9000 AWAY FROM UNLOCKING a generous $15,000 match from a board member and his family.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solidFill>
                  <a:srgbClr val="800000"/>
                </a:solidFill>
                <a:latin typeface="Helvetica"/>
                <a:cs typeface="Helvetica"/>
              </a:rPr>
              <a:t>Our Goal: $50,000 </a:t>
            </a:r>
            <a:endParaRPr lang="en-US" sz="1200" dirty="0">
              <a:solidFill>
                <a:srgbClr val="800000"/>
              </a:solidFill>
              <a:latin typeface="Helvetica"/>
              <a:cs typeface="Helvetica"/>
            </a:endParaRPr>
          </a:p>
          <a:p>
            <a:endParaRPr lang="en-US" sz="12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US" sz="1200" b="1" dirty="0" smtClean="0">
                <a:latin typeface="Helvetica"/>
                <a:cs typeface="Helvetica"/>
              </a:rPr>
              <a:t>Step </a:t>
            </a:r>
            <a:r>
              <a:rPr lang="en-US" sz="1200" b="1" dirty="0">
                <a:latin typeface="Helvetica"/>
                <a:cs typeface="Helvetica"/>
              </a:rPr>
              <a:t>3: Reach Out to Friends and Family</a:t>
            </a:r>
          </a:p>
          <a:p>
            <a:r>
              <a:rPr lang="en-US" sz="1200" dirty="0">
                <a:latin typeface="Helvetica"/>
                <a:cs typeface="Helvetica"/>
              </a:rPr>
              <a:t>Reach out to friends and family and ask them to sponsor your efforts with a donation. </a:t>
            </a:r>
            <a:r>
              <a:rPr lang="en-US" sz="1200" dirty="0" smtClean="0">
                <a:latin typeface="Helvetica"/>
                <a:cs typeface="Helvetica"/>
              </a:rPr>
              <a:t>Contact </a:t>
            </a:r>
            <a:r>
              <a:rPr lang="en-US" sz="1200" dirty="0">
                <a:latin typeface="Helvetica"/>
                <a:cs typeface="Helvetica"/>
              </a:rPr>
              <a:t>them by email, social media, phone, and in person. </a:t>
            </a:r>
            <a:r>
              <a:rPr lang="en-US" sz="1200" dirty="0" smtClean="0">
                <a:latin typeface="Helvetica"/>
                <a:cs typeface="Helvetica"/>
              </a:rPr>
              <a:t> You </a:t>
            </a:r>
            <a:r>
              <a:rPr lang="en-US" sz="1200" dirty="0">
                <a:latin typeface="Helvetica"/>
                <a:cs typeface="Helvetica"/>
              </a:rPr>
              <a:t>can </a:t>
            </a:r>
            <a:r>
              <a:rPr lang="en-US" sz="1200" dirty="0" smtClean="0">
                <a:latin typeface="Helvetica"/>
                <a:cs typeface="Helvetica"/>
              </a:rPr>
              <a:t>get sample </a:t>
            </a:r>
            <a:r>
              <a:rPr lang="en-US" sz="1200" dirty="0">
                <a:latin typeface="Helvetica"/>
                <a:cs typeface="Helvetica"/>
              </a:rPr>
              <a:t>language to use in emails, Facebook posts, Tweets and more </a:t>
            </a:r>
            <a:r>
              <a:rPr lang="en-US" sz="1200" dirty="0" smtClean="0">
                <a:latin typeface="Helvetica"/>
                <a:cs typeface="Helvetica"/>
              </a:rPr>
              <a:t>from the development team! 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Visit the website for more information, to register, and 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Frequently Asked Questions and Answers:  </a:t>
            </a:r>
            <a:r>
              <a:rPr lang="en-US" sz="1200" dirty="0" smtClean="0">
                <a:latin typeface="Helvetica"/>
                <a:cs typeface="Helvetica"/>
                <a:hlinkClick r:id="rId4"/>
              </a:rPr>
              <a:t>www.tinyurl.com/2016R2R</a:t>
            </a:r>
            <a:endParaRPr lang="en-US" sz="1200" dirty="0" smtClean="0">
              <a:latin typeface="Helvetica"/>
              <a:cs typeface="Helvetica"/>
            </a:endParaRPr>
          </a:p>
          <a:p>
            <a:endParaRPr lang="en-US" sz="1200" dirty="0" smtClean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For assistance in setting up your individual or team pages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please contact Jen DeFranco at </a:t>
            </a:r>
            <a:r>
              <a:rPr lang="en-US" sz="1200" dirty="0" smtClean="0">
                <a:latin typeface="Helvetica"/>
                <a:cs typeface="Helvetica"/>
                <a:hlinkClick r:id="rId5"/>
              </a:rPr>
              <a:t>jdefranco@results.org</a:t>
            </a:r>
            <a:r>
              <a:rPr lang="en-US" sz="1200" dirty="0" smtClean="0">
                <a:latin typeface="Helvetica"/>
                <a:cs typeface="Helvetica"/>
              </a:rPr>
              <a:t>.</a:t>
            </a:r>
          </a:p>
          <a:p>
            <a:endParaRPr lang="en-US" sz="1200" dirty="0" smtClean="0">
              <a:latin typeface="Helvetica"/>
              <a:cs typeface="Helvetica"/>
            </a:endParaRPr>
          </a:p>
          <a:p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9" name="Shape 53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July 2016 </a:t>
            </a:r>
            <a:r>
              <a:rPr sz="1600" b="1" dirty="0" smtClean="0">
                <a:solidFill>
                  <a:srgbClr val="E3A192"/>
                </a:solidFill>
              </a:rPr>
              <a:t>RESULTS </a:t>
            </a:r>
            <a:r>
              <a:rPr sz="1600" b="1" dirty="0">
                <a:solidFill>
                  <a:srgbClr val="E3A192"/>
                </a:solidFill>
              </a:rPr>
              <a:t>National Conference Call/Webinar Slides</a:t>
            </a:r>
          </a:p>
        </p:txBody>
      </p:sp>
    </p:spTree>
    <p:extLst>
      <p:ext uri="{BB962C8B-B14F-4D97-AF65-F5344CB8AC3E}">
        <p14:creationId xmlns:p14="http://schemas.microsoft.com/office/powerpoint/2010/main" val="856565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accent2"/>
                </a:solidFill>
              </a:rPr>
              <a:t>Other Great Things Upcoming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41402" y="1417639"/>
            <a:ext cx="821316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 latinLnBrk="1" hangingPunct="0">
              <a:spcBef>
                <a:spcPts val="0"/>
              </a:spcBef>
              <a:buSzTx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</a:rPr>
              <a:t>July 13, </a:t>
            </a:r>
            <a:r>
              <a:rPr lang="en-US" sz="1800" b="1" dirty="0">
                <a:solidFill>
                  <a:schemeClr val="tx1"/>
                </a:solidFill>
              </a:rPr>
              <a:t>9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pm ET.</a:t>
            </a:r>
            <a:r>
              <a:rPr lang="en-US" sz="1800" dirty="0">
                <a:solidFill>
                  <a:schemeClr val="tx1"/>
                </a:solidFill>
              </a:rPr>
              <a:t> RESULTS Introductory Call. The perfect RESULTS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primer</a:t>
            </a:r>
            <a:r>
              <a:rPr lang="en-US" sz="1800" dirty="0">
                <a:solidFill>
                  <a:schemeClr val="tx1"/>
                </a:solidFill>
              </a:rPr>
              <a:t>.  </a:t>
            </a:r>
            <a:r>
              <a:rPr lang="en-US" sz="1800" dirty="0" smtClean="0">
                <a:solidFill>
                  <a:schemeClr val="tx1"/>
                </a:solidFill>
              </a:rPr>
              <a:t>For more information, contact Amanda </a:t>
            </a:r>
            <a:r>
              <a:rPr lang="en-US" sz="1800" dirty="0" err="1" smtClean="0">
                <a:solidFill>
                  <a:schemeClr val="tx1"/>
                </a:solidFill>
              </a:rPr>
              <a:t>Beals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abeals@results.org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endParaRPr lang="en-US" sz="1800" b="1" dirty="0">
              <a:solidFill>
                <a:srgbClr val="000000"/>
              </a:solidFill>
              <a:sym typeface="Calibri"/>
            </a:endParaRP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r>
              <a:rPr lang="en-US" sz="1800" b="1" dirty="0" smtClean="0">
                <a:solidFill>
                  <a:srgbClr val="000000"/>
                </a:solidFill>
                <a:sym typeface="Calibri"/>
              </a:rPr>
              <a:t>2.   On-going </a:t>
            </a:r>
            <a:r>
              <a:rPr lang="en-US" sz="1800" b="1" dirty="0">
                <a:solidFill>
                  <a:srgbClr val="000000"/>
                </a:solidFill>
                <a:sym typeface="Calibri"/>
              </a:rPr>
              <a:t>group leader trainings on group health and </a:t>
            </a:r>
            <a:r>
              <a:rPr lang="en-US" sz="1800" b="1" dirty="0" smtClean="0">
                <a:solidFill>
                  <a:srgbClr val="000000"/>
                </a:solidFill>
                <a:sym typeface="Calibri"/>
              </a:rPr>
              <a:t>skill-building. </a:t>
            </a: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r>
              <a:rPr lang="en-US" sz="1800" b="1" dirty="0" smtClean="0">
                <a:solidFill>
                  <a:srgbClr val="000000"/>
                </a:solidFill>
                <a:sym typeface="Calibri"/>
              </a:rPr>
              <a:t>      </a:t>
            </a:r>
            <a:r>
              <a:rPr lang="en-US" sz="1800" dirty="0" smtClean="0">
                <a:solidFill>
                  <a:srgbClr val="000000"/>
                </a:solidFill>
              </a:rPr>
              <a:t>Next trainings </a:t>
            </a:r>
            <a:r>
              <a:rPr lang="en-US" sz="1800" dirty="0">
                <a:solidFill>
                  <a:srgbClr val="000000"/>
                </a:solidFill>
              </a:rPr>
              <a:t>with open </a:t>
            </a:r>
            <a:r>
              <a:rPr lang="en-US" sz="1800" dirty="0" smtClean="0">
                <a:solidFill>
                  <a:srgbClr val="000000"/>
                </a:solidFill>
              </a:rPr>
              <a:t>spots</a:t>
            </a:r>
            <a:r>
              <a:rPr lang="en-US" sz="1800" dirty="0">
                <a:solidFill>
                  <a:srgbClr val="000000"/>
                </a:solidFill>
              </a:rPr>
              <a:t>: September in </a:t>
            </a:r>
            <a:r>
              <a:rPr lang="en-US" sz="1800" dirty="0" smtClean="0">
                <a:solidFill>
                  <a:srgbClr val="000000"/>
                </a:solidFill>
              </a:rPr>
              <a:t>Washington </a:t>
            </a:r>
            <a:r>
              <a:rPr lang="en-US" sz="1800" dirty="0">
                <a:solidFill>
                  <a:srgbClr val="000000"/>
                </a:solidFill>
              </a:rPr>
              <a:t>state and </a:t>
            </a:r>
            <a:r>
              <a:rPr lang="en-US" sz="1800" dirty="0" smtClean="0">
                <a:solidFill>
                  <a:srgbClr val="000000"/>
                </a:solidFill>
              </a:rPr>
              <a:t>     </a:t>
            </a: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    Louisville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Contact </a:t>
            </a:r>
            <a:r>
              <a:rPr lang="en-US" sz="1800" dirty="0">
                <a:solidFill>
                  <a:schemeClr val="tx1"/>
                </a:solidFill>
              </a:rPr>
              <a:t>Lisa Marchal at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lmarchal@results.org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for more </a:t>
            </a: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information.</a:t>
            </a: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Clr>
                <a:srgbClr val="58585B"/>
              </a:buClr>
              <a:buNone/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July 2016 </a:t>
            </a:r>
            <a:r>
              <a:rPr sz="1600" b="1" dirty="0" smtClean="0">
                <a:solidFill>
                  <a:srgbClr val="E3A192"/>
                </a:solidFill>
              </a:rPr>
              <a:t>RESULTS </a:t>
            </a:r>
            <a:r>
              <a:rPr sz="1600" b="1" dirty="0">
                <a:solidFill>
                  <a:srgbClr val="E3A192"/>
                </a:solidFill>
              </a:rPr>
              <a:t>National Conference Call/Webinar Slides</a:t>
            </a:r>
          </a:p>
        </p:txBody>
      </p:sp>
    </p:spTree>
    <p:extLst>
      <p:ext uri="{BB962C8B-B14F-4D97-AF65-F5344CB8AC3E}">
        <p14:creationId xmlns:p14="http://schemas.microsoft.com/office/powerpoint/2010/main" val="12456499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92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C00000"/>
                </a:solidFill>
              </a:rPr>
              <a:t>Grassroots Board Member Election Results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i="1" dirty="0" smtClean="0">
                <a:solidFill>
                  <a:srgbClr val="C00000"/>
                </a:solidFill>
              </a:rPr>
              <a:t>Congratulations!</a:t>
            </a:r>
            <a:endParaRPr sz="2800" b="1" i="1" dirty="0">
              <a:solidFill>
                <a:srgbClr val="C00000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    July 2</a:t>
            </a:r>
            <a:r>
              <a:rPr sz="1600" b="1" dirty="0" smtClean="0">
                <a:solidFill>
                  <a:srgbClr val="E3A192"/>
                </a:solidFill>
              </a:rPr>
              <a:t>01</a:t>
            </a:r>
            <a:r>
              <a:rPr lang="en-US" sz="1600" b="1" dirty="0" smtClean="0">
                <a:solidFill>
                  <a:srgbClr val="E3A192"/>
                </a:solidFill>
              </a:rPr>
              <a:t>6</a:t>
            </a:r>
            <a:r>
              <a:rPr sz="1600" b="1" dirty="0" smtClean="0">
                <a:solidFill>
                  <a:srgbClr val="E3A192"/>
                </a:solidFill>
              </a:rPr>
              <a:t>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</p:spTree>
    <p:extLst>
      <p:ext uri="{BB962C8B-B14F-4D97-AF65-F5344CB8AC3E}">
        <p14:creationId xmlns:p14="http://schemas.microsoft.com/office/powerpoint/2010/main" val="226464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511765" y="4984276"/>
            <a:ext cx="8218853" cy="156447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pPr algn="ctr"/>
            <a:r>
              <a:rPr lang="en-US" sz="2800" dirty="0" smtClean="0"/>
              <a:t>“</a:t>
            </a:r>
            <a:r>
              <a:rPr lang="en-US" sz="2600" dirty="0"/>
              <a:t>Success is never final, failure is never fatal. It's courage that counts</a:t>
            </a:r>
            <a:r>
              <a:rPr lang="en-US" sz="2600" dirty="0" smtClean="0"/>
              <a:t>.” </a:t>
            </a:r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- John </a:t>
            </a:r>
            <a:r>
              <a:rPr lang="en-US" sz="2600" dirty="0"/>
              <a:t>Wooden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53" y="537328"/>
            <a:ext cx="7686675" cy="25812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   July 20</a:t>
            </a:r>
            <a:r>
              <a:rPr sz="1600" b="1" dirty="0" smtClean="0">
                <a:solidFill>
                  <a:srgbClr val="E3A192"/>
                </a:solidFill>
              </a:rPr>
              <a:t>1</a:t>
            </a:r>
            <a:r>
              <a:rPr lang="en-US" sz="1600" b="1" dirty="0" smtClean="0">
                <a:solidFill>
                  <a:srgbClr val="E3A192"/>
                </a:solidFill>
              </a:rPr>
              <a:t>6</a:t>
            </a:r>
            <a:r>
              <a:rPr sz="1600" b="1" dirty="0" smtClean="0">
                <a:solidFill>
                  <a:srgbClr val="E3A192"/>
                </a:solidFill>
              </a:rPr>
              <a:t>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377" y="2051184"/>
            <a:ext cx="2731245" cy="27556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Open Phones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Ken Patterson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Director of Global Grassroots Advocacy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22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8" y="828340"/>
            <a:ext cx="9144000" cy="5868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2" y="-15995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AF1F2C"/>
                </a:solidFill>
              </a:rPr>
              <a:t>Let’s Hear From You!</a:t>
            </a:r>
            <a:endParaRPr lang="en-US" dirty="0">
              <a:solidFill>
                <a:srgbClr val="AF1F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12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Hear From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you learned</a:t>
            </a:r>
          </a:p>
          <a:p>
            <a:r>
              <a:rPr lang="en-US" dirty="0" smtClean="0"/>
              <a:t>Someone who inspired you</a:t>
            </a:r>
          </a:p>
          <a:p>
            <a:r>
              <a:rPr lang="en-US" dirty="0" smtClean="0"/>
              <a:t>Breakthrough you had in exercising your personal and political power</a:t>
            </a:r>
          </a:p>
          <a:p>
            <a:r>
              <a:rPr lang="en-US" dirty="0" smtClean="0"/>
              <a:t>Breakthrough with a congressional office</a:t>
            </a:r>
          </a:p>
          <a:p>
            <a:r>
              <a:rPr lang="en-US" dirty="0" smtClean="0"/>
              <a:t>Highlight from the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61653"/>
            <a:ext cx="9144793" cy="5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55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Hear From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share about your International Conference experience (either in DC or back at home), unmute your webinar line or hit *1 on your phone.</a:t>
            </a:r>
          </a:p>
          <a:p>
            <a:r>
              <a:rPr lang="en-US" dirty="0" smtClean="0"/>
              <a:t>Give us your name, and group or city name.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7424"/>
            <a:ext cx="914479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68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International Conference Follow-up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Lisa Marchal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Senior Global Grassroots Associate</a:t>
            </a:r>
            <a:endParaRPr sz="3200" dirty="0">
              <a:solidFill>
                <a:srgbClr val="58585B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335694"/>
            <a:ext cx="9144000" cy="371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E3A192"/>
                </a:solidFill>
              </a:rPr>
              <a:t>July 2016 </a:t>
            </a:r>
            <a:r>
              <a:rPr sz="1600" b="1" dirty="0" smtClean="0">
                <a:solidFill>
                  <a:srgbClr val="E3A192"/>
                </a:solidFill>
              </a:rPr>
              <a:t>RESULTS </a:t>
            </a:r>
            <a:r>
              <a:rPr sz="1600" b="1" dirty="0">
                <a:solidFill>
                  <a:srgbClr val="E3A192"/>
                </a:solidFill>
              </a:rPr>
              <a:t>National Conference Call/Webinar Slides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2314566"/>
            <a:ext cx="31337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455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4900" dirty="0" smtClean="0">
                <a:solidFill>
                  <a:srgbClr val="C00000"/>
                </a:solidFill>
              </a:rPr>
              <a:t>Campaigns Update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Meredith Dodson – Director, US Poverty Campaigns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John Fawcett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- Director, Global Policy &amp; Advocacy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    July 2</a:t>
            </a:r>
            <a:r>
              <a:rPr sz="1600" b="1" dirty="0" smtClean="0">
                <a:solidFill>
                  <a:srgbClr val="E3A192"/>
                </a:solidFill>
              </a:rPr>
              <a:t>01</a:t>
            </a:r>
            <a:r>
              <a:rPr lang="en-US" sz="1600" b="1" dirty="0" smtClean="0">
                <a:solidFill>
                  <a:srgbClr val="E3A192"/>
                </a:solidFill>
              </a:rPr>
              <a:t>6</a:t>
            </a:r>
            <a:r>
              <a:rPr sz="1600" b="1" dirty="0" smtClean="0">
                <a:solidFill>
                  <a:srgbClr val="E3A192"/>
                </a:solidFill>
              </a:rPr>
              <a:t>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9793" y="1836144"/>
            <a:ext cx="3181939" cy="3945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08" y="1836144"/>
            <a:ext cx="3489192" cy="39506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8585B"/>
      </a:accent1>
      <a:accent2>
        <a:srgbClr val="AF1F2C"/>
      </a:accent2>
      <a:accent3>
        <a:srgbClr val="BFBEBE"/>
      </a:accent3>
      <a:accent4>
        <a:srgbClr val="313133"/>
      </a:accent4>
      <a:accent5>
        <a:srgbClr val="8F8F8F"/>
      </a:accent5>
      <a:accent6>
        <a:srgbClr val="231F2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8585B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8585B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8585B"/>
      </a:accent1>
      <a:accent2>
        <a:srgbClr val="AF1F2C"/>
      </a:accent2>
      <a:accent3>
        <a:srgbClr val="BFBEBE"/>
      </a:accent3>
      <a:accent4>
        <a:srgbClr val="313133"/>
      </a:accent4>
      <a:accent5>
        <a:srgbClr val="8F8F8F"/>
      </a:accent5>
      <a:accent6>
        <a:srgbClr val="231F2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8585B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8585B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16923</TotalTime>
  <Words>1491</Words>
  <Application>Microsoft Macintosh PowerPoint</Application>
  <PresentationFormat>On-screen Show (4:3)</PresentationFormat>
  <Paragraphs>222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Avenir Roman</vt:lpstr>
      <vt:lpstr>Calibri</vt:lpstr>
      <vt:lpstr>Helvetica</vt:lpstr>
      <vt:lpstr>ＭＳ Ｐゴシック</vt:lpstr>
      <vt:lpstr>Default</vt:lpstr>
      <vt:lpstr>July Grassroots Webinar: Celebrating Our Advocacy July 9, 2016, 12:30 pm ET  https://www.fuzemeeting.com/fuze/f2988286/30204806 To join by phone only, dial (201) 479-4595, meeting ID 30204806  Closed captioning: http://west.typewell.com/faelapgb    </vt:lpstr>
      <vt:lpstr>Welcome from Executive Joanne Carter</vt:lpstr>
      <vt:lpstr>Grassroots Board Member Election Results  Congratulations!</vt:lpstr>
      <vt:lpstr>Open Phones  Ken Patterson Director of Global Grassroots Advocacy</vt:lpstr>
      <vt:lpstr>Let’s Hear From You!</vt:lpstr>
      <vt:lpstr>Let’s Hear From You</vt:lpstr>
      <vt:lpstr>Let’s Hear From You</vt:lpstr>
      <vt:lpstr> International Conference Follow-up  Lisa Marchal Senior Global Grassroots Associate</vt:lpstr>
      <vt:lpstr>Campaigns Update  Meredith Dodson – Director, US Poverty Campaigns John Fawcett - Director, Global Policy &amp; Advocacy</vt:lpstr>
      <vt:lpstr> Shout Out to RESULTS Experts on Poverty!</vt:lpstr>
      <vt:lpstr> International Conference Follow-up  </vt:lpstr>
      <vt:lpstr> U.S. Poverty Action for July:  Request Face-to-Face Meetings with Members of Congress AND Candidates </vt:lpstr>
      <vt:lpstr>Proposals to expand EITC</vt:lpstr>
      <vt:lpstr>PowerPoint Presentation</vt:lpstr>
      <vt:lpstr>PowerPoint Presentation</vt:lpstr>
      <vt:lpstr>Asset Poverty and Wealth Inequality</vt:lpstr>
      <vt:lpstr>Global Campaigns: Progress Since the IC</vt:lpstr>
      <vt:lpstr>Global Campaigns: Progress Since the IC</vt:lpstr>
      <vt:lpstr>Global Campaigns: Progress Since the IC</vt:lpstr>
      <vt:lpstr>Global Campaigns: Take Action</vt:lpstr>
      <vt:lpstr>Creating Economic Mobility: The Earned Income Tax Credit (EITC)</vt:lpstr>
      <vt:lpstr>Candidate Engagement</vt:lpstr>
      <vt:lpstr>Find Events</vt:lpstr>
      <vt:lpstr>Get There Early</vt:lpstr>
      <vt:lpstr>More Opportunities</vt:lpstr>
      <vt:lpstr>PowerPoint Presentation</vt:lpstr>
      <vt:lpstr>PowerPoint Presentation</vt:lpstr>
      <vt:lpstr>PowerPoint Presentation</vt:lpstr>
      <vt:lpstr>Other Great Things Upcoming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Maternal/Child Health June 13, 2015, 2:00 pm ET  For closed captioning of today’s call, go to http://west.typewell.com/klaopond</dc:title>
  <dc:creator>Lisa Marchal</dc:creator>
  <cp:lastModifiedBy>Ken Patterson</cp:lastModifiedBy>
  <cp:revision>179</cp:revision>
  <dcterms:modified xsi:type="dcterms:W3CDTF">2016-07-13T02:15:27Z</dcterms:modified>
</cp:coreProperties>
</file>