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82" r:id="rId5"/>
    <p:sldMasterId id="2147483964" r:id="rId6"/>
    <p:sldMasterId id="2147483977" r:id="rId7"/>
    <p:sldMasterId id="2147483982" r:id="rId8"/>
    <p:sldMasterId id="2147483994" r:id="rId9"/>
  </p:sldMasterIdLst>
  <p:notesMasterIdLst>
    <p:notesMasterId r:id="rId32"/>
  </p:notesMasterIdLst>
  <p:sldIdLst>
    <p:sldId id="256" r:id="rId10"/>
    <p:sldId id="278" r:id="rId11"/>
    <p:sldId id="4798" r:id="rId12"/>
    <p:sldId id="257" r:id="rId13"/>
    <p:sldId id="258" r:id="rId14"/>
    <p:sldId id="4793" r:id="rId15"/>
    <p:sldId id="4640" r:id="rId16"/>
    <p:sldId id="4796" r:id="rId17"/>
    <p:sldId id="4800" r:id="rId18"/>
    <p:sldId id="4801" r:id="rId19"/>
    <p:sldId id="4788" r:id="rId20"/>
    <p:sldId id="4377" r:id="rId21"/>
    <p:sldId id="4794" r:id="rId22"/>
    <p:sldId id="4792" r:id="rId23"/>
    <p:sldId id="4644" r:id="rId24"/>
    <p:sldId id="4795" r:id="rId25"/>
    <p:sldId id="4803" r:id="rId26"/>
    <p:sldId id="4799" r:id="rId27"/>
    <p:sldId id="4804" r:id="rId28"/>
    <p:sldId id="4802" r:id="rId29"/>
    <p:sldId id="4661" r:id="rId30"/>
    <p:sldId id="4647" r:id="rId31"/>
  </p:sldIdLst>
  <p:sldSz cx="9144000" cy="5143500" type="screen16x9"/>
  <p:notesSz cx="6858000" cy="9144000"/>
  <p:embeddedFontLst>
    <p:embeddedFont>
      <p:font typeface="Noto Sans" panose="020B0502040504020204" pitchFamily="34" charset="0"/>
      <p:regular r:id="rId33"/>
      <p:bold r:id="rId34"/>
      <p:italic r:id="rId35"/>
      <p:boldItalic r:id="rId36"/>
    </p:embeddedFont>
    <p:embeddedFont>
      <p:font typeface="Open Sans" panose="020B0606030504020204" pitchFamily="34" charset="0"/>
      <p:regular r:id="rId37"/>
      <p:bold r:id="rId38"/>
      <p:italic r:id="rId39"/>
      <p:boldItalic r:id="rId40"/>
    </p:embeddedFont>
    <p:embeddedFont>
      <p:font typeface="Roboto" panose="02000000000000000000" pitchFamily="2" charset="0"/>
      <p:regular r:id="rId41"/>
      <p:bold r:id="rId42"/>
      <p:italic r:id="rId43"/>
      <p:boldItalic r:id="rId44"/>
    </p:embeddedFont>
    <p:embeddedFont>
      <p:font typeface="Segoe UI" panose="020B0502040204020203" pitchFamily="3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8" roundtripDataSignature="AMtx7mh/RppANV+w5T5655ZidcN9QgRo1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B5CF"/>
    <a:srgbClr val="45AFD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FFB576-ED3E-4E0D-BC3D-BC6C967F1E45}" v="28" dt="2025-07-10T21:41:30.2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93417" autoAdjust="0"/>
  </p:normalViewPr>
  <p:slideViewPr>
    <p:cSldViewPr snapToGrid="0">
      <p:cViewPr varScale="1">
        <p:scale>
          <a:sx n="138" d="100"/>
          <a:sy n="138" d="100"/>
        </p:scale>
        <p:origin x="792"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font" Target="fonts/font7.fntdata"/><Relationship Id="rId21" Type="http://schemas.openxmlformats.org/officeDocument/2006/relationships/slide" Target="slides/slide12.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68" Type="http://customschemas.google.com/relationships/presentationmetadata" Target="metadata"/><Relationship Id="rId7" Type="http://schemas.openxmlformats.org/officeDocument/2006/relationships/slideMaster" Target="slideMasters/slideMaster4.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Master" Target="slideMasters/slideMaster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font" Target="fonts/font12.fntdata"/><Relationship Id="rId73"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69" Type="http://schemas.openxmlformats.org/officeDocument/2006/relationships/presProps" Target="presProps.xml"/><Relationship Id="rId8" Type="http://schemas.openxmlformats.org/officeDocument/2006/relationships/slideMaster" Target="slideMasters/slideMaster5.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1.xml"/><Relationship Id="rId41" Type="http://schemas.openxmlformats.org/officeDocument/2006/relationships/font" Target="fonts/font9.fntdata"/><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tinyurl.com/2025GAPWebinar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tinyurl.com/2025GAPWebinar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tinyurl.com/2025GAPWebinar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tinyurl.com/2025GAPWebinar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results.org/volunteers/anti-oppressio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4388b835e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g14388b835e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a:extLst>
            <a:ext uri="{FF2B5EF4-FFF2-40B4-BE49-F238E27FC236}">
              <a16:creationId xmlns:a16="http://schemas.microsoft.com/office/drawing/2014/main" id="{AB2B7879-D377-0CFE-DAA4-76F36702F100}"/>
            </a:ext>
          </a:extLst>
        </p:cNvPr>
        <p:cNvGrpSpPr/>
        <p:nvPr/>
      </p:nvGrpSpPr>
      <p:grpSpPr>
        <a:xfrm>
          <a:off x="0" y="0"/>
          <a:ext cx="0" cy="0"/>
          <a:chOff x="0" y="0"/>
          <a:chExt cx="0" cy="0"/>
        </a:xfrm>
      </p:grpSpPr>
      <p:sp>
        <p:nvSpPr>
          <p:cNvPr id="260" name="Google Shape;260;g14388b835e1_0_23:notes">
            <a:extLst>
              <a:ext uri="{FF2B5EF4-FFF2-40B4-BE49-F238E27FC236}">
                <a16:creationId xmlns:a16="http://schemas.microsoft.com/office/drawing/2014/main" id="{CE55CB8A-A70C-A326-909D-DCE2BBEA65C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14388b835e1_0_23:notes">
            <a:extLst>
              <a:ext uri="{FF2B5EF4-FFF2-40B4-BE49-F238E27FC236}">
                <a16:creationId xmlns:a16="http://schemas.microsoft.com/office/drawing/2014/main" id="{27DD66D8-8526-EA64-7AC5-BDF121E3BC5C}"/>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a:lnSpc>
                <a:spcPct val="107000"/>
              </a:lnSpc>
              <a:buNone/>
            </a:pPr>
            <a:r>
              <a:rPr lang="en-US" sz="1200" b="1" dirty="0">
                <a:effectLst/>
                <a:highlight>
                  <a:srgbClr val="00FFFF"/>
                </a:highlight>
                <a:latin typeface="Arial" panose="020B0604020202020204" pitchFamily="34" charset="0"/>
                <a:ea typeface="Arial" panose="020B0604020202020204" pitchFamily="34" charset="0"/>
              </a:rPr>
              <a:t>Agenda</a:t>
            </a:r>
            <a:endParaRPr lang="en-US" sz="1100" dirty="0">
              <a:effectLst/>
              <a:latin typeface="Arial" panose="020B0604020202020204" pitchFamily="34" charset="0"/>
              <a:ea typeface="Arial" panose="020B0604020202020204" pitchFamily="34" charset="0"/>
            </a:endParaRPr>
          </a:p>
          <a:p>
            <a:pPr marL="1028700" marR="0" indent="342900">
              <a:lnSpc>
                <a:spcPct val="107000"/>
              </a:lnSpc>
              <a:buNone/>
            </a:pPr>
            <a:r>
              <a:rPr lang="en-US" sz="1200" dirty="0">
                <a:effectLst/>
                <a:latin typeface="Arial" panose="020B0604020202020204" pitchFamily="34" charset="0"/>
                <a:ea typeface="Arial" panose="020B0604020202020204" pitchFamily="34" charset="0"/>
              </a:rPr>
              <a:t> </a:t>
            </a:r>
            <a:endParaRPr lang="en-US" sz="1100" dirty="0">
              <a:effectLst/>
              <a:latin typeface="Arial" panose="020B0604020202020204" pitchFamily="34" charset="0"/>
              <a:ea typeface="Arial" panose="020B0604020202020204" pitchFamily="34" charset="0"/>
            </a:endParaRPr>
          </a:p>
          <a:p>
            <a:pPr marL="742950" marR="0" lvl="1" indent="-285750">
              <a:lnSpc>
                <a:spcPct val="107000"/>
              </a:lnSpc>
              <a:buFont typeface="Symbol" panose="05050102010706020507" pitchFamily="18" charset="2"/>
              <a:buChar char=""/>
            </a:pPr>
            <a:r>
              <a:rPr lang="en-US" sz="1200" dirty="0">
                <a:effectLst/>
                <a:latin typeface="Arial" panose="020B0604020202020204" pitchFamily="34" charset="0"/>
                <a:ea typeface="Arial" panose="020B0604020202020204" pitchFamily="34" charset="0"/>
              </a:rPr>
              <a:t>Tonight’s agenda (1 min)</a:t>
            </a:r>
            <a:endParaRPr lang="en-US" sz="1100" dirty="0">
              <a:effectLst/>
              <a:latin typeface="Arial" panose="020B0604020202020204" pitchFamily="34" charset="0"/>
              <a:ea typeface="Arial" panose="020B0604020202020204" pitchFamily="34" charset="0"/>
            </a:endParaRPr>
          </a:p>
          <a:p>
            <a:pPr marL="1143000" marR="0" lvl="2" indent="-228600">
              <a:lnSpc>
                <a:spcPct val="107000"/>
              </a:lnSpc>
              <a:buFont typeface="+mj-lt"/>
              <a:buAutoNum type="romanLcPeriod"/>
            </a:pPr>
            <a:r>
              <a:rPr lang="en-US" sz="1200" dirty="0">
                <a:effectLst/>
                <a:latin typeface="Arial" panose="020B0604020202020204" pitchFamily="34" charset="0"/>
                <a:ea typeface="Arial" panose="020B0604020202020204" pitchFamily="34" charset="0"/>
              </a:rPr>
              <a:t>Welcome and introductions</a:t>
            </a:r>
            <a:endParaRPr lang="en-US" sz="1100" dirty="0">
              <a:effectLst/>
              <a:latin typeface="Arial" panose="020B0604020202020204" pitchFamily="34" charset="0"/>
              <a:ea typeface="Arial" panose="020B0604020202020204" pitchFamily="34" charset="0"/>
            </a:endParaRPr>
          </a:p>
          <a:p>
            <a:pPr marL="1143000" marR="0" lvl="2" indent="-228600">
              <a:lnSpc>
                <a:spcPct val="107000"/>
              </a:lnSpc>
              <a:buFont typeface="+mj-lt"/>
              <a:buAutoNum type="romanLcPeriod"/>
            </a:pPr>
            <a:r>
              <a:rPr lang="en-US" sz="1200" dirty="0">
                <a:effectLst/>
                <a:latin typeface="Arial" panose="020B0604020202020204" pitchFamily="34" charset="0"/>
                <a:ea typeface="Arial" panose="020B0604020202020204" pitchFamily="34" charset="0"/>
              </a:rPr>
              <a:t>Recent Advocacy Updates: How have folks engaged with advocacy since our March meeting?</a:t>
            </a:r>
            <a:endParaRPr lang="en-US" sz="1100" dirty="0">
              <a:effectLst/>
              <a:latin typeface="Arial" panose="020B0604020202020204" pitchFamily="34" charset="0"/>
              <a:ea typeface="Arial" panose="020B0604020202020204" pitchFamily="34" charset="0"/>
            </a:endParaRPr>
          </a:p>
          <a:p>
            <a:pPr marL="1143000" marR="0" lvl="2" indent="-228600">
              <a:lnSpc>
                <a:spcPct val="107000"/>
              </a:lnSpc>
              <a:buFont typeface="+mj-lt"/>
              <a:buAutoNum type="romanLcPeriod"/>
            </a:pPr>
            <a:r>
              <a:rPr lang="en-US" sz="1200" dirty="0">
                <a:effectLst/>
                <a:latin typeface="Arial" panose="020B0604020202020204" pitchFamily="34" charset="0"/>
                <a:ea typeface="Arial" panose="020B0604020202020204" pitchFamily="34" charset="0"/>
              </a:rPr>
              <a:t>FY 26 Appropriations</a:t>
            </a:r>
            <a:endParaRPr lang="en-US" sz="1100" dirty="0">
              <a:effectLst/>
              <a:latin typeface="Arial" panose="020B0604020202020204" pitchFamily="34" charset="0"/>
              <a:ea typeface="Arial" panose="020B0604020202020204" pitchFamily="34" charset="0"/>
            </a:endParaRPr>
          </a:p>
          <a:p>
            <a:pPr marL="1143000" marR="0" lvl="2" indent="-228600">
              <a:lnSpc>
                <a:spcPct val="107000"/>
              </a:lnSpc>
              <a:buFont typeface="+mj-lt"/>
              <a:buAutoNum type="romanLcPeriod"/>
            </a:pPr>
            <a:r>
              <a:rPr lang="en-US" sz="1200" dirty="0">
                <a:effectLst/>
                <a:latin typeface="Arial" panose="020B0604020202020204" pitchFamily="34" charset="0"/>
                <a:ea typeface="Arial" panose="020B0604020202020204" pitchFamily="34" charset="0"/>
              </a:rPr>
              <a:t>Closing </a:t>
            </a:r>
            <a:endParaRPr lang="en-US" sz="1100" dirty="0">
              <a:effectLst/>
              <a:latin typeface="Arial" panose="020B0604020202020204" pitchFamily="34" charset="0"/>
              <a:ea typeface="Arial" panose="020B0604020202020204" pitchFamily="34" charset="0"/>
            </a:endParaRPr>
          </a:p>
          <a:p>
            <a:pPr marL="0" lvl="0" indent="0" algn="l" rtl="0">
              <a:lnSpc>
                <a:spcPct val="100000"/>
              </a:lnSpc>
              <a:spcBef>
                <a:spcPts val="0"/>
              </a:spcBef>
              <a:spcAft>
                <a:spcPts val="0"/>
              </a:spcAft>
              <a:buSzPts val="1400"/>
              <a:buNone/>
            </a:pPr>
            <a:endParaRPr dirty="0"/>
          </a:p>
        </p:txBody>
      </p:sp>
      <p:sp>
        <p:nvSpPr>
          <p:cNvPr id="262" name="Google Shape;262;g14388b835e1_0_23:notes">
            <a:extLst>
              <a:ext uri="{FF2B5EF4-FFF2-40B4-BE49-F238E27FC236}">
                <a16:creationId xmlns:a16="http://schemas.microsoft.com/office/drawing/2014/main" id="{5FDD9435-1237-A392-7D1F-EA32AC442452}"/>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extLst>
      <p:ext uri="{BB962C8B-B14F-4D97-AF65-F5344CB8AC3E}">
        <p14:creationId xmlns:p14="http://schemas.microsoft.com/office/powerpoint/2010/main" val="2651424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lnSpc>
                <a:spcPts val="1552"/>
              </a:lnSpc>
              <a:buNone/>
            </a:pPr>
            <a:r>
              <a:rPr lang="en-US" sz="1800" b="0" i="0">
                <a:solidFill>
                  <a:srgbClr val="474747"/>
                </a:solidFill>
                <a:effectLst/>
                <a:latin typeface="Roboto" panose="02000000000000000000" pitchFamily="2" charset="0"/>
              </a:rPr>
              <a:t> </a:t>
            </a:r>
            <a:endParaRPr lang="en-US" b="0" i="0">
              <a:solidFill>
                <a:srgbClr val="000000"/>
              </a:solidFill>
              <a:effectLst/>
              <a:latin typeface="Segoe UI" panose="020B0502040204020203" pitchFamily="34" charset="0"/>
            </a:endParaRPr>
          </a:p>
          <a:p>
            <a:pPr algn="l" rtl="0" fontAlgn="base">
              <a:lnSpc>
                <a:spcPts val="1552"/>
              </a:lnSpc>
              <a:buFont typeface="+mj-lt"/>
              <a:buAutoNum type="arabicPeriod"/>
            </a:pPr>
            <a:r>
              <a:rPr lang="en-US" sz="1800" b="0" i="0">
                <a:solidFill>
                  <a:srgbClr val="000000"/>
                </a:solidFill>
                <a:effectLst/>
                <a:latin typeface="Roboto" panose="02000000000000000000" pitchFamily="2" charset="0"/>
              </a:rPr>
              <a:t> The global fund is a worldwide partnership where world leaders meet at a conference every 3 years to pledge a specific amount of money to last the following three years.  </a:t>
            </a:r>
          </a:p>
          <a:p>
            <a:pPr algn="l" rtl="0" fontAlgn="base">
              <a:lnSpc>
                <a:spcPts val="1552"/>
              </a:lnSpc>
              <a:buFont typeface="+mj-lt"/>
              <a:buAutoNum type="arabicPeriod" startAt="2"/>
            </a:pPr>
            <a:r>
              <a:rPr lang="en-US" sz="1800" b="0" i="0">
                <a:solidFill>
                  <a:srgbClr val="000000"/>
                </a:solidFill>
                <a:effectLst/>
                <a:latin typeface="Roboto" panose="02000000000000000000" pitchFamily="2" charset="0"/>
              </a:rPr>
              <a:t> Countries in need of assistance take the lead in determining where and how to best fight AIDs, TB, and malaria, tailoring their own response and taking into consideration their political, cultural, and epidemiological context. </a:t>
            </a:r>
          </a:p>
          <a:p>
            <a:pPr algn="l" rtl="0" fontAlgn="base">
              <a:lnSpc>
                <a:spcPts val="1552"/>
              </a:lnSpc>
              <a:buFont typeface="+mj-lt"/>
              <a:buAutoNum type="arabicPeriod" startAt="3"/>
            </a:pPr>
            <a:r>
              <a:rPr lang="en-US" sz="1800" b="0" i="0">
                <a:solidFill>
                  <a:srgbClr val="000000"/>
                </a:solidFill>
                <a:effectLst/>
                <a:latin typeface="Roboto" panose="02000000000000000000" pitchFamily="2" charset="0"/>
              </a:rPr>
              <a:t> Once a plan has been proposed for a specific country, the Global fund has to review and approve of the plan </a:t>
            </a:r>
          </a:p>
          <a:p>
            <a:pPr algn="l" rtl="0" fontAlgn="base">
              <a:lnSpc>
                <a:spcPts val="1552"/>
              </a:lnSpc>
              <a:buFont typeface="+mj-lt"/>
              <a:buAutoNum type="arabicPeriod" startAt="4"/>
            </a:pPr>
            <a:r>
              <a:rPr lang="en-US" sz="1800" b="0" i="0">
                <a:solidFill>
                  <a:srgbClr val="000000"/>
                </a:solidFill>
                <a:effectLst/>
                <a:latin typeface="Roboto" panose="02000000000000000000" pitchFamily="2" charset="0"/>
              </a:rPr>
              <a:t> After approval, local healthcare workers, government, and communities are elected to lead the program </a:t>
            </a:r>
          </a:p>
          <a:p>
            <a:pPr algn="l" rtl="0" fontAlgn="base">
              <a:lnSpc>
                <a:spcPts val="1552"/>
              </a:lnSpc>
              <a:buFont typeface="+mj-lt"/>
              <a:buAutoNum type="arabicPeriod" startAt="5"/>
            </a:pPr>
            <a:r>
              <a:rPr lang="en-US" sz="1800" b="0" i="0">
                <a:solidFill>
                  <a:srgbClr val="000000"/>
                </a:solidFill>
                <a:effectLst/>
                <a:latin typeface="Roboto" panose="02000000000000000000" pitchFamily="2" charset="0"/>
              </a:rPr>
              <a:t> In the background, the global fund is providing oversight and making sure that their plan can become a success </a:t>
            </a:r>
          </a:p>
          <a:p>
            <a:pPr algn="l" rtl="0" fontAlgn="base">
              <a:lnSpc>
                <a:spcPts val="1552"/>
              </a:lnSpc>
              <a:buFont typeface="+mj-lt"/>
              <a:buAutoNum type="arabicPeriod" startAt="6"/>
            </a:pPr>
            <a:r>
              <a:rPr lang="en-US" sz="1800" b="0" i="0">
                <a:solidFill>
                  <a:srgbClr val="000000"/>
                </a:solidFill>
                <a:effectLst/>
                <a:latin typeface="Roboto" panose="02000000000000000000" pitchFamily="2" charset="0"/>
              </a:rPr>
              <a:t> This has led to millions of saved lives and success in low income countries. </a:t>
            </a:r>
          </a:p>
          <a:p>
            <a:pPr algn="l" rtl="0" fontAlgn="base">
              <a:lnSpc>
                <a:spcPts val="1552"/>
              </a:lnSpc>
              <a:buFont typeface="+mj-lt"/>
              <a:buAutoNum type="arabicPeriod" startAt="6"/>
            </a:pPr>
            <a:endParaRPr lang="en-US" sz="1800" b="0" i="0">
              <a:solidFill>
                <a:srgbClr val="000000"/>
              </a:solidFill>
              <a:effectLst/>
              <a:latin typeface="Roboto" panose="02000000000000000000" pitchFamily="2" charset="0"/>
            </a:endParaRPr>
          </a:p>
          <a:p>
            <a:pPr algn="l" rtl="0" fontAlgn="base">
              <a:lnSpc>
                <a:spcPts val="1552"/>
              </a:lnSpc>
              <a:buFont typeface="+mj-lt"/>
              <a:buAutoNum type="arabicPeriod" startAt="6"/>
            </a:pPr>
            <a:endParaRPr lang="en-US" sz="1800" b="0" i="0">
              <a:solidFill>
                <a:srgbClr val="000000"/>
              </a:solidFill>
              <a:effectLst/>
              <a:latin typeface="Roboto" panose="02000000000000000000" pitchFamily="2" charset="0"/>
            </a:endParaRPr>
          </a:p>
          <a:p>
            <a:pPr algn="l" rtl="0" fontAlgn="base">
              <a:lnSpc>
                <a:spcPts val="1552"/>
              </a:lnSpc>
              <a:buFont typeface="+mj-lt"/>
              <a:buNone/>
            </a:pPr>
            <a:r>
              <a:rPr lang="en-US" sz="1800" b="0" i="0">
                <a:solidFill>
                  <a:srgbClr val="000000"/>
                </a:solidFill>
                <a:effectLst/>
                <a:latin typeface="Roboto" panose="02000000000000000000" pitchFamily="2" charset="0"/>
              </a:rPr>
              <a:t>This is all done efficiently with only 6.2% of funds going secretariat overhead costs meaning the vast majority goes directly to countries and programs being implemented</a:t>
            </a:r>
          </a:p>
        </p:txBody>
      </p:sp>
      <p:sp>
        <p:nvSpPr>
          <p:cNvPr id="4" name="Slide Number Placeholder 3"/>
          <p:cNvSpPr>
            <a:spLocks noGrp="1"/>
          </p:cNvSpPr>
          <p:nvPr>
            <p:ph type="sldNum" sz="quarter" idx="5"/>
          </p:nvPr>
        </p:nvSpPr>
        <p:spPr/>
        <p:txBody>
          <a:bodyPr/>
          <a:lstStyle/>
          <a:p>
            <a:fld id="{85CAB7BD-39FC-4025-912E-E0A3855D3673}" type="slidenum">
              <a:rPr lang="en-US" smtClean="0"/>
              <a:t>12</a:t>
            </a:fld>
            <a:endParaRPr lang="en-US"/>
          </a:p>
        </p:txBody>
      </p:sp>
    </p:spTree>
    <p:extLst>
      <p:ext uri="{BB962C8B-B14F-4D97-AF65-F5344CB8AC3E}">
        <p14:creationId xmlns:p14="http://schemas.microsoft.com/office/powerpoint/2010/main" val="2418953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a:extLst>
            <a:ext uri="{FF2B5EF4-FFF2-40B4-BE49-F238E27FC236}">
              <a16:creationId xmlns:a16="http://schemas.microsoft.com/office/drawing/2014/main" id="{841302F6-5292-6BFD-EE3D-5BD3F3E9ED08}"/>
            </a:ext>
          </a:extLst>
        </p:cNvPr>
        <p:cNvGrpSpPr/>
        <p:nvPr/>
      </p:nvGrpSpPr>
      <p:grpSpPr>
        <a:xfrm>
          <a:off x="0" y="0"/>
          <a:ext cx="0" cy="0"/>
          <a:chOff x="0" y="0"/>
          <a:chExt cx="0" cy="0"/>
        </a:xfrm>
      </p:grpSpPr>
      <p:sp>
        <p:nvSpPr>
          <p:cNvPr id="260" name="Google Shape;260;g14388b835e1_0_23:notes">
            <a:extLst>
              <a:ext uri="{FF2B5EF4-FFF2-40B4-BE49-F238E27FC236}">
                <a16:creationId xmlns:a16="http://schemas.microsoft.com/office/drawing/2014/main" id="{4CE2DAD8-78FA-1A6B-578E-776D6C1957B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14388b835e1_0_23:notes">
            <a:extLst>
              <a:ext uri="{FF2B5EF4-FFF2-40B4-BE49-F238E27FC236}">
                <a16:creationId xmlns:a16="http://schemas.microsoft.com/office/drawing/2014/main" id="{5E82A5D4-75FE-578F-1BAC-8729CB674156}"/>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62" name="Google Shape;262;g14388b835e1_0_23:notes">
            <a:extLst>
              <a:ext uri="{FF2B5EF4-FFF2-40B4-BE49-F238E27FC236}">
                <a16:creationId xmlns:a16="http://schemas.microsoft.com/office/drawing/2014/main" id="{F328F7F1-F04B-721B-FF2C-82C77AE2A968}"/>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extLst>
      <p:ext uri="{BB962C8B-B14F-4D97-AF65-F5344CB8AC3E}">
        <p14:creationId xmlns:p14="http://schemas.microsoft.com/office/powerpoint/2010/main" val="2304018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a:extLst>
            <a:ext uri="{FF2B5EF4-FFF2-40B4-BE49-F238E27FC236}">
              <a16:creationId xmlns:a16="http://schemas.microsoft.com/office/drawing/2014/main" id="{9C02101B-04E4-509F-722A-6B3650C6EBA5}"/>
            </a:ext>
          </a:extLst>
        </p:cNvPr>
        <p:cNvGrpSpPr/>
        <p:nvPr/>
      </p:nvGrpSpPr>
      <p:grpSpPr>
        <a:xfrm>
          <a:off x="0" y="0"/>
          <a:ext cx="0" cy="0"/>
          <a:chOff x="0" y="0"/>
          <a:chExt cx="0" cy="0"/>
        </a:xfrm>
      </p:grpSpPr>
      <p:sp>
        <p:nvSpPr>
          <p:cNvPr id="260" name="Google Shape;260;g14388b835e1_0_23:notes">
            <a:extLst>
              <a:ext uri="{FF2B5EF4-FFF2-40B4-BE49-F238E27FC236}">
                <a16:creationId xmlns:a16="http://schemas.microsoft.com/office/drawing/2014/main" id="{D7CA7A63-1017-E7B1-E16B-B3365911745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14388b835e1_0_23:notes">
            <a:extLst>
              <a:ext uri="{FF2B5EF4-FFF2-40B4-BE49-F238E27FC236}">
                <a16:creationId xmlns:a16="http://schemas.microsoft.com/office/drawing/2014/main" id="{553B331D-E55C-07D3-51CD-3197F94D2032}"/>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g14388b835e1_0_23:notes">
            <a:extLst>
              <a:ext uri="{FF2B5EF4-FFF2-40B4-BE49-F238E27FC236}">
                <a16:creationId xmlns:a16="http://schemas.microsoft.com/office/drawing/2014/main" id="{D44F56A6-327D-3022-25AC-310F1914FE8C}"/>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extLst>
      <p:ext uri="{BB962C8B-B14F-4D97-AF65-F5344CB8AC3E}">
        <p14:creationId xmlns:p14="http://schemas.microsoft.com/office/powerpoint/2010/main" val="2533286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a:extLst>
            <a:ext uri="{FF2B5EF4-FFF2-40B4-BE49-F238E27FC236}">
              <a16:creationId xmlns:a16="http://schemas.microsoft.com/office/drawing/2014/main" id="{88043927-74A2-3EED-3DCF-FDCE5A50930C}"/>
            </a:ext>
          </a:extLst>
        </p:cNvPr>
        <p:cNvGrpSpPr/>
        <p:nvPr/>
      </p:nvGrpSpPr>
      <p:grpSpPr>
        <a:xfrm>
          <a:off x="0" y="0"/>
          <a:ext cx="0" cy="0"/>
          <a:chOff x="0" y="0"/>
          <a:chExt cx="0" cy="0"/>
        </a:xfrm>
      </p:grpSpPr>
      <p:sp>
        <p:nvSpPr>
          <p:cNvPr id="260" name="Google Shape;260;g14388b835e1_0_23:notes">
            <a:extLst>
              <a:ext uri="{FF2B5EF4-FFF2-40B4-BE49-F238E27FC236}">
                <a16:creationId xmlns:a16="http://schemas.microsoft.com/office/drawing/2014/main" id="{DCE26730-1729-07DB-E932-BA649534F77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14388b835e1_0_23:notes">
            <a:extLst>
              <a:ext uri="{FF2B5EF4-FFF2-40B4-BE49-F238E27FC236}">
                <a16:creationId xmlns:a16="http://schemas.microsoft.com/office/drawing/2014/main" id="{BBD07A17-CB3E-FB38-CA07-EEA1806A864C}"/>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g14388b835e1_0_23:notes">
            <a:extLst>
              <a:ext uri="{FF2B5EF4-FFF2-40B4-BE49-F238E27FC236}">
                <a16:creationId xmlns:a16="http://schemas.microsoft.com/office/drawing/2014/main" id="{B9E5AADA-EAB9-3F73-F3FB-595E42F225C7}"/>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Tree>
    <p:extLst>
      <p:ext uri="{BB962C8B-B14F-4D97-AF65-F5344CB8AC3E}">
        <p14:creationId xmlns:p14="http://schemas.microsoft.com/office/powerpoint/2010/main" val="275709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a:extLst>
            <a:ext uri="{FF2B5EF4-FFF2-40B4-BE49-F238E27FC236}">
              <a16:creationId xmlns:a16="http://schemas.microsoft.com/office/drawing/2014/main" id="{C0127830-5608-171D-A994-ED8291AFF4BF}"/>
            </a:ext>
          </a:extLst>
        </p:cNvPr>
        <p:cNvGrpSpPr/>
        <p:nvPr/>
      </p:nvGrpSpPr>
      <p:grpSpPr>
        <a:xfrm>
          <a:off x="0" y="0"/>
          <a:ext cx="0" cy="0"/>
          <a:chOff x="0" y="0"/>
          <a:chExt cx="0" cy="0"/>
        </a:xfrm>
      </p:grpSpPr>
      <p:sp>
        <p:nvSpPr>
          <p:cNvPr id="377" name="Google Shape;377;g14fc29c2861_0_0:notes">
            <a:extLst>
              <a:ext uri="{FF2B5EF4-FFF2-40B4-BE49-F238E27FC236}">
                <a16:creationId xmlns:a16="http://schemas.microsoft.com/office/drawing/2014/main" id="{6DA0049C-B47D-2CD0-B690-6339EC12DF12}"/>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rPr>
              <a:t>Invite others to join:</a:t>
            </a:r>
            <a:br>
              <a:rPr lang="en-US" sz="12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rPr>
            </a:br>
            <a:r>
              <a:rPr lang="en-US" sz="12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hlinkClick r:id="rId3"/>
              </a:rPr>
              <a:t>https://tinyurl.com/2025GAPWebinars</a:t>
            </a:r>
            <a:endParaRPr dirty="0"/>
          </a:p>
        </p:txBody>
      </p:sp>
      <p:sp>
        <p:nvSpPr>
          <p:cNvPr id="378" name="Google Shape;378;g14fc29c2861_0_0:notes">
            <a:extLst>
              <a:ext uri="{FF2B5EF4-FFF2-40B4-BE49-F238E27FC236}">
                <a16:creationId xmlns:a16="http://schemas.microsoft.com/office/drawing/2014/main" id="{B5828AB1-C0F7-092D-BDF4-5A31C1235C7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73399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a:extLst>
            <a:ext uri="{FF2B5EF4-FFF2-40B4-BE49-F238E27FC236}">
              <a16:creationId xmlns:a16="http://schemas.microsoft.com/office/drawing/2014/main" id="{B18A89E1-30B4-317B-C85F-25162400D8B4}"/>
            </a:ext>
          </a:extLst>
        </p:cNvPr>
        <p:cNvGrpSpPr/>
        <p:nvPr/>
      </p:nvGrpSpPr>
      <p:grpSpPr>
        <a:xfrm>
          <a:off x="0" y="0"/>
          <a:ext cx="0" cy="0"/>
          <a:chOff x="0" y="0"/>
          <a:chExt cx="0" cy="0"/>
        </a:xfrm>
      </p:grpSpPr>
      <p:sp>
        <p:nvSpPr>
          <p:cNvPr id="377" name="Google Shape;377;g14fc29c2861_0_0:notes">
            <a:extLst>
              <a:ext uri="{FF2B5EF4-FFF2-40B4-BE49-F238E27FC236}">
                <a16:creationId xmlns:a16="http://schemas.microsoft.com/office/drawing/2014/main" id="{071E7785-3A53-A2BE-428C-A2701EAC31C9}"/>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rPr>
              <a:t>Invite others to join:</a:t>
            </a:r>
            <a:br>
              <a:rPr lang="en-US" sz="12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rPr>
            </a:br>
            <a:r>
              <a:rPr lang="en-US" sz="12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hlinkClick r:id="rId3"/>
              </a:rPr>
              <a:t>https://tinyurl.com/2025GAPWebinars</a:t>
            </a:r>
            <a:endParaRPr dirty="0"/>
          </a:p>
        </p:txBody>
      </p:sp>
      <p:sp>
        <p:nvSpPr>
          <p:cNvPr id="378" name="Google Shape;378;g14fc29c2861_0_0:notes">
            <a:extLst>
              <a:ext uri="{FF2B5EF4-FFF2-40B4-BE49-F238E27FC236}">
                <a16:creationId xmlns:a16="http://schemas.microsoft.com/office/drawing/2014/main" id="{B3FCE107-6DAE-DA43-169C-453AC38E946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32407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a:extLst>
            <a:ext uri="{FF2B5EF4-FFF2-40B4-BE49-F238E27FC236}">
              <a16:creationId xmlns:a16="http://schemas.microsoft.com/office/drawing/2014/main" id="{66C263D3-7A92-D069-2203-C2C44A5A00AB}"/>
            </a:ext>
          </a:extLst>
        </p:cNvPr>
        <p:cNvGrpSpPr/>
        <p:nvPr/>
      </p:nvGrpSpPr>
      <p:grpSpPr>
        <a:xfrm>
          <a:off x="0" y="0"/>
          <a:ext cx="0" cy="0"/>
          <a:chOff x="0" y="0"/>
          <a:chExt cx="0" cy="0"/>
        </a:xfrm>
      </p:grpSpPr>
      <p:sp>
        <p:nvSpPr>
          <p:cNvPr id="377" name="Google Shape;377;g14fc29c2861_0_0:notes">
            <a:extLst>
              <a:ext uri="{FF2B5EF4-FFF2-40B4-BE49-F238E27FC236}">
                <a16:creationId xmlns:a16="http://schemas.microsoft.com/office/drawing/2014/main" id="{EF75CE7B-AA1F-3944-88D7-55D8B6FD5CB9}"/>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rPr>
              <a:t>Invite others to join:</a:t>
            </a:r>
            <a:br>
              <a:rPr lang="en-US" sz="12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rPr>
            </a:br>
            <a:r>
              <a:rPr lang="en-US" sz="12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hlinkClick r:id="rId3"/>
              </a:rPr>
              <a:t>https://tinyurl.com/2025GAPWebinars</a:t>
            </a:r>
            <a:endParaRPr dirty="0"/>
          </a:p>
        </p:txBody>
      </p:sp>
      <p:sp>
        <p:nvSpPr>
          <p:cNvPr id="378" name="Google Shape;378;g14fc29c2861_0_0:notes">
            <a:extLst>
              <a:ext uri="{FF2B5EF4-FFF2-40B4-BE49-F238E27FC236}">
                <a16:creationId xmlns:a16="http://schemas.microsoft.com/office/drawing/2014/main" id="{53AD3533-CA3F-C44B-85D3-ED719C5B512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571696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a:extLst>
            <a:ext uri="{FF2B5EF4-FFF2-40B4-BE49-F238E27FC236}">
              <a16:creationId xmlns:a16="http://schemas.microsoft.com/office/drawing/2014/main" id="{14118BC9-A7ED-E213-DB66-C784635FB05F}"/>
            </a:ext>
          </a:extLst>
        </p:cNvPr>
        <p:cNvGrpSpPr/>
        <p:nvPr/>
      </p:nvGrpSpPr>
      <p:grpSpPr>
        <a:xfrm>
          <a:off x="0" y="0"/>
          <a:ext cx="0" cy="0"/>
          <a:chOff x="0" y="0"/>
          <a:chExt cx="0" cy="0"/>
        </a:xfrm>
      </p:grpSpPr>
      <p:sp>
        <p:nvSpPr>
          <p:cNvPr id="377" name="Google Shape;377;g14fc29c2861_0_0:notes">
            <a:extLst>
              <a:ext uri="{FF2B5EF4-FFF2-40B4-BE49-F238E27FC236}">
                <a16:creationId xmlns:a16="http://schemas.microsoft.com/office/drawing/2014/main" id="{9E0CE578-C2D8-4F1D-3C49-CC6D9B188C98}"/>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rPr>
              <a:t>Invite others to join:</a:t>
            </a:r>
            <a:br>
              <a:rPr lang="en-US" sz="12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rPr>
            </a:br>
            <a:r>
              <a:rPr lang="en-US" sz="12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hlinkClick r:id="rId3"/>
              </a:rPr>
              <a:t>https://tinyurl.com/2025GAPWebinars</a:t>
            </a:r>
            <a:endParaRPr dirty="0"/>
          </a:p>
        </p:txBody>
      </p:sp>
      <p:sp>
        <p:nvSpPr>
          <p:cNvPr id="378" name="Google Shape;378;g14fc29c2861_0_0:notes">
            <a:extLst>
              <a:ext uri="{FF2B5EF4-FFF2-40B4-BE49-F238E27FC236}">
                <a16:creationId xmlns:a16="http://schemas.microsoft.com/office/drawing/2014/main" id="{19C26E81-6E13-6F71-C5A1-5719E5A67A1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23231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a:extLst>
            <a:ext uri="{FF2B5EF4-FFF2-40B4-BE49-F238E27FC236}">
              <a16:creationId xmlns:a16="http://schemas.microsoft.com/office/drawing/2014/main" id="{176E4E62-63E8-0375-7D56-B4F9511049DE}"/>
            </a:ext>
          </a:extLst>
        </p:cNvPr>
        <p:cNvGrpSpPr/>
        <p:nvPr/>
      </p:nvGrpSpPr>
      <p:grpSpPr>
        <a:xfrm>
          <a:off x="0" y="0"/>
          <a:ext cx="0" cy="0"/>
          <a:chOff x="0" y="0"/>
          <a:chExt cx="0" cy="0"/>
        </a:xfrm>
      </p:grpSpPr>
      <p:sp>
        <p:nvSpPr>
          <p:cNvPr id="377" name="Google Shape;377;g14fc29c2861_0_0:notes">
            <a:extLst>
              <a:ext uri="{FF2B5EF4-FFF2-40B4-BE49-F238E27FC236}">
                <a16:creationId xmlns:a16="http://schemas.microsoft.com/office/drawing/2014/main" id="{4021C27F-965A-97C7-3B1D-C30A9DC542D7}"/>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8" name="Google Shape;378;g14fc29c2861_0_0:notes">
            <a:extLst>
              <a:ext uri="{FF2B5EF4-FFF2-40B4-BE49-F238E27FC236}">
                <a16:creationId xmlns:a16="http://schemas.microsoft.com/office/drawing/2014/main" id="{C66A4680-01D8-B6A9-3B8B-F40A25D5F90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72915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4388b835e1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14388b835e1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a:lnSpc>
                <a:spcPct val="107000"/>
              </a:lnSpc>
              <a:buNone/>
            </a:pPr>
            <a:endParaRPr dirty="0"/>
          </a:p>
        </p:txBody>
      </p:sp>
      <p:sp>
        <p:nvSpPr>
          <p:cNvPr id="262" name="Google Shape;262;g14388b835e1_0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spTree>
    <p:extLst>
      <p:ext uri="{BB962C8B-B14F-4D97-AF65-F5344CB8AC3E}">
        <p14:creationId xmlns:p14="http://schemas.microsoft.com/office/powerpoint/2010/main" val="31785625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a:extLst>
            <a:ext uri="{FF2B5EF4-FFF2-40B4-BE49-F238E27FC236}">
              <a16:creationId xmlns:a16="http://schemas.microsoft.com/office/drawing/2014/main" id="{86A5E12F-0D25-0F62-3922-2C959521F212}"/>
            </a:ext>
          </a:extLst>
        </p:cNvPr>
        <p:cNvGrpSpPr/>
        <p:nvPr/>
      </p:nvGrpSpPr>
      <p:grpSpPr>
        <a:xfrm>
          <a:off x="0" y="0"/>
          <a:ext cx="0" cy="0"/>
          <a:chOff x="0" y="0"/>
          <a:chExt cx="0" cy="0"/>
        </a:xfrm>
      </p:grpSpPr>
      <p:sp>
        <p:nvSpPr>
          <p:cNvPr id="192" name="Google Shape;192;g1f1ec144a3f_0_154:notes">
            <a:extLst>
              <a:ext uri="{FF2B5EF4-FFF2-40B4-BE49-F238E27FC236}">
                <a16:creationId xmlns:a16="http://schemas.microsoft.com/office/drawing/2014/main" id="{D4148107-680C-E5BE-58C8-BCDED9271D0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1f1ec144a3f_0_154:notes">
            <a:extLst>
              <a:ext uri="{FF2B5EF4-FFF2-40B4-BE49-F238E27FC236}">
                <a16:creationId xmlns:a16="http://schemas.microsoft.com/office/drawing/2014/main" id="{CAFBF3B6-2743-B07A-6535-5BFCCFB3BFCB}"/>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sz="1100" dirty="0">
                <a:latin typeface="Arial"/>
                <a:ea typeface="Arial"/>
                <a:cs typeface="Arial"/>
                <a:sym typeface="Arial"/>
              </a:rPr>
              <a:t>https://results.org/blog/emergency-action-to-protect-lifesaving-foreign-aid </a:t>
            </a:r>
            <a:endParaRPr sz="1100" dirty="0">
              <a:latin typeface="Arial"/>
              <a:ea typeface="Arial"/>
              <a:cs typeface="Arial"/>
              <a:sym typeface="Arial"/>
            </a:endParaRPr>
          </a:p>
        </p:txBody>
      </p:sp>
      <p:sp>
        <p:nvSpPr>
          <p:cNvPr id="194" name="Google Shape;194;g1f1ec144a3f_0_154:notes">
            <a:extLst>
              <a:ext uri="{FF2B5EF4-FFF2-40B4-BE49-F238E27FC236}">
                <a16:creationId xmlns:a16="http://schemas.microsoft.com/office/drawing/2014/main" id="{5F0FB2EA-2F49-3458-3585-DC43E4FCF6F3}"/>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22</a:t>
            </a:fld>
            <a:endParaRPr/>
          </a:p>
        </p:txBody>
      </p:sp>
    </p:spTree>
    <p:extLst>
      <p:ext uri="{BB962C8B-B14F-4D97-AF65-F5344CB8AC3E}">
        <p14:creationId xmlns:p14="http://schemas.microsoft.com/office/powerpoint/2010/main" val="2637955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a:extLst>
            <a:ext uri="{FF2B5EF4-FFF2-40B4-BE49-F238E27FC236}">
              <a16:creationId xmlns:a16="http://schemas.microsoft.com/office/drawing/2014/main" id="{03726671-234E-5254-FA85-6CCDC9C1898A}"/>
            </a:ext>
          </a:extLst>
        </p:cNvPr>
        <p:cNvGrpSpPr/>
        <p:nvPr/>
      </p:nvGrpSpPr>
      <p:grpSpPr>
        <a:xfrm>
          <a:off x="0" y="0"/>
          <a:ext cx="0" cy="0"/>
          <a:chOff x="0" y="0"/>
          <a:chExt cx="0" cy="0"/>
        </a:xfrm>
      </p:grpSpPr>
      <p:sp>
        <p:nvSpPr>
          <p:cNvPr id="260" name="Google Shape;260;g14388b835e1_0_23:notes">
            <a:extLst>
              <a:ext uri="{FF2B5EF4-FFF2-40B4-BE49-F238E27FC236}">
                <a16:creationId xmlns:a16="http://schemas.microsoft.com/office/drawing/2014/main" id="{4FBD8E19-182D-729F-4D26-EA3155260DD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14388b835e1_0_23:notes">
            <a:extLst>
              <a:ext uri="{FF2B5EF4-FFF2-40B4-BE49-F238E27FC236}">
                <a16:creationId xmlns:a16="http://schemas.microsoft.com/office/drawing/2014/main" id="{7E209ECC-52D6-DD7F-1231-002C7CF0EA80}"/>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a:lnSpc>
                <a:spcPct val="107000"/>
              </a:lnSpc>
              <a:buNone/>
            </a:pPr>
            <a:endParaRPr dirty="0"/>
          </a:p>
        </p:txBody>
      </p:sp>
      <p:sp>
        <p:nvSpPr>
          <p:cNvPr id="262" name="Google Shape;262;g14388b835e1_0_23:notes">
            <a:extLst>
              <a:ext uri="{FF2B5EF4-FFF2-40B4-BE49-F238E27FC236}">
                <a16:creationId xmlns:a16="http://schemas.microsoft.com/office/drawing/2014/main" id="{85B7A570-DBB5-0555-C415-742A06722175}"/>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extLst>
      <p:ext uri="{BB962C8B-B14F-4D97-AF65-F5344CB8AC3E}">
        <p14:creationId xmlns:p14="http://schemas.microsoft.com/office/powerpoint/2010/main" val="2240246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dc84acdb8d_0_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g1dc84acdb8d_0_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a:lnSpc>
                <a:spcPct val="107000"/>
              </a:lnSpc>
              <a:buNone/>
            </a:pPr>
            <a:r>
              <a:rPr lang="en-US" sz="1800" b="1" dirty="0">
                <a:effectLst/>
                <a:highlight>
                  <a:srgbClr val="00FFFF"/>
                </a:highlight>
                <a:latin typeface="Arial" panose="020B0604020202020204" pitchFamily="34" charset="0"/>
                <a:ea typeface="Arial" panose="020B0604020202020204" pitchFamily="34" charset="0"/>
              </a:rPr>
              <a:t>Anti-Oppression</a:t>
            </a:r>
            <a:endParaRPr lang="en-US" sz="1800" dirty="0">
              <a:effectLst/>
              <a:latin typeface="Arial" panose="020B0604020202020204" pitchFamily="34" charset="0"/>
              <a:ea typeface="Arial" panose="020B0604020202020204" pitchFamily="34" charset="0"/>
            </a:endParaRPr>
          </a:p>
          <a:p>
            <a:pPr marL="0" marR="0">
              <a:lnSpc>
                <a:spcPct val="107000"/>
              </a:lnSpc>
              <a:buNone/>
            </a:pPr>
            <a:r>
              <a:rPr lang="en-US" sz="1800" i="1" dirty="0">
                <a:effectLst/>
                <a:latin typeface="Arial" panose="020B0604020202020204" pitchFamily="34" charset="0"/>
                <a:ea typeface="Arial" panose="020B0604020202020204" pitchFamily="34" charset="0"/>
              </a:rPr>
              <a:t> </a:t>
            </a:r>
            <a:endParaRPr lang="en-US" sz="1800" dirty="0">
              <a:effectLst/>
              <a:latin typeface="Arial" panose="020B0604020202020204" pitchFamily="34" charset="0"/>
              <a:ea typeface="Arial" panose="020B0604020202020204" pitchFamily="34" charset="0"/>
            </a:endParaRPr>
          </a:p>
          <a:p>
            <a:pPr marL="342900" marR="0" lvl="0" indent="-342900">
              <a:lnSpc>
                <a:spcPct val="107000"/>
              </a:lnSpc>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RESULTS and the Global Allies Program, are committed to ending poverty at its root cause, and the oppressive systems that perpetuate it.</a:t>
            </a:r>
          </a:p>
          <a:p>
            <a:pPr marL="342900" marR="0" lvl="0" indent="-342900">
              <a:lnSpc>
                <a:spcPct val="107000"/>
              </a:lnSpc>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Important to continue to name it as we advocate in an environment where attacks on DEI J are happening </a:t>
            </a:r>
          </a:p>
          <a:p>
            <a:pPr marL="342900" marR="0" lvl="0" indent="-342900">
              <a:lnSpc>
                <a:spcPct val="107000"/>
              </a:lnSpc>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Poverty is a symptom of oppression, and the political decisions which have led us there. It’s laws and policies that are the first step toward ending oppression. You can read our full anti-oppression values statement and find resources at</a:t>
            </a:r>
            <a:r>
              <a:rPr lang="en-US" sz="1800" b="1" dirty="0">
                <a:effectLst/>
                <a:latin typeface="Arial" panose="020B0604020202020204" pitchFamily="34" charset="0"/>
                <a:ea typeface="Arial" panose="020B0604020202020204" pitchFamily="34" charset="0"/>
              </a:rPr>
              <a:t> </a:t>
            </a:r>
            <a:r>
              <a:rPr lang="en-US" sz="1800" u="sng" dirty="0">
                <a:solidFill>
                  <a:srgbClr val="0000FF"/>
                </a:solidFill>
                <a:effectLst/>
                <a:latin typeface="Arial" panose="020B0604020202020204" pitchFamily="34" charset="0"/>
                <a:ea typeface="Arial" panose="020B0604020202020204" pitchFamily="34" charset="0"/>
                <a:hlinkClick r:id="rId3"/>
              </a:rPr>
              <a:t>https://results.org/volunteers/anti-oppression</a:t>
            </a:r>
            <a:r>
              <a:rPr lang="en-US" sz="1800" u="sng" dirty="0">
                <a:effectLst/>
                <a:latin typeface="Arial" panose="020B0604020202020204" pitchFamily="34" charset="0"/>
                <a:ea typeface="Arial" panose="020B0604020202020204" pitchFamily="34" charset="0"/>
              </a:rPr>
              <a:t>.</a:t>
            </a:r>
            <a:r>
              <a:rPr lang="en-US" sz="1800" b="1" u="sng" dirty="0">
                <a:effectLst/>
                <a:latin typeface="Arial" panose="020B0604020202020204" pitchFamily="34" charset="0"/>
                <a:ea typeface="Arial" panose="020B0604020202020204" pitchFamily="34" charset="0"/>
              </a:rPr>
              <a:t> </a:t>
            </a:r>
            <a:br>
              <a:rPr lang="en-US" sz="1800" dirty="0">
                <a:effectLst/>
                <a:latin typeface="Arial" panose="020B0604020202020204" pitchFamily="34" charset="0"/>
                <a:ea typeface="Arial" panose="020B0604020202020204" pitchFamily="34" charset="0"/>
              </a:rPr>
            </a:br>
            <a:endParaRPr lang="en-US" sz="1800" dirty="0">
              <a:effectLst/>
              <a:latin typeface="Arial" panose="020B0604020202020204" pitchFamily="34" charset="0"/>
              <a:ea typeface="Arial" panose="020B0604020202020204" pitchFamily="34" charset="0"/>
            </a:endParaRPr>
          </a:p>
          <a:p>
            <a:pPr marL="0" lvl="0" indent="0" algn="l" rtl="0">
              <a:spcBef>
                <a:spcPts val="0"/>
              </a:spcBef>
              <a:spcAft>
                <a:spcPts val="0"/>
              </a:spcAft>
              <a:buNone/>
            </a:pPr>
            <a:endParaRPr dirty="0"/>
          </a:p>
        </p:txBody>
      </p:sp>
      <p:sp>
        <p:nvSpPr>
          <p:cNvPr id="254" name="Google Shape;254;g1dc84acdb8d_0_7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4388b835e1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14388b835e1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62" name="Google Shape;262;g14388b835e1_0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a:extLst>
            <a:ext uri="{FF2B5EF4-FFF2-40B4-BE49-F238E27FC236}">
              <a16:creationId xmlns:a16="http://schemas.microsoft.com/office/drawing/2014/main" id="{874CF748-7206-3609-180C-C3F9A2B8FCF2}"/>
            </a:ext>
          </a:extLst>
        </p:cNvPr>
        <p:cNvGrpSpPr/>
        <p:nvPr/>
      </p:nvGrpSpPr>
      <p:grpSpPr>
        <a:xfrm>
          <a:off x="0" y="0"/>
          <a:ext cx="0" cy="0"/>
          <a:chOff x="0" y="0"/>
          <a:chExt cx="0" cy="0"/>
        </a:xfrm>
      </p:grpSpPr>
      <p:sp>
        <p:nvSpPr>
          <p:cNvPr id="260" name="Google Shape;260;g14388b835e1_0_23:notes">
            <a:extLst>
              <a:ext uri="{FF2B5EF4-FFF2-40B4-BE49-F238E27FC236}">
                <a16:creationId xmlns:a16="http://schemas.microsoft.com/office/drawing/2014/main" id="{9055B3E3-7084-AC46-584D-7327420F740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14388b835e1_0_23:notes">
            <a:extLst>
              <a:ext uri="{FF2B5EF4-FFF2-40B4-BE49-F238E27FC236}">
                <a16:creationId xmlns:a16="http://schemas.microsoft.com/office/drawing/2014/main" id="{77BC5D1E-C3D2-A1FD-B5B9-A5E222A883BC}"/>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a:lnSpc>
                <a:spcPct val="107000"/>
              </a:lnSpc>
              <a:buNone/>
            </a:pPr>
            <a:r>
              <a:rPr lang="en-US" sz="1200" b="1" dirty="0">
                <a:effectLst/>
                <a:highlight>
                  <a:srgbClr val="00FFFF"/>
                </a:highlight>
                <a:latin typeface="Arial" panose="020B0604020202020204" pitchFamily="34" charset="0"/>
                <a:ea typeface="Arial" panose="020B0604020202020204" pitchFamily="34" charset="0"/>
              </a:rPr>
              <a:t>Agenda</a:t>
            </a:r>
            <a:endParaRPr lang="en-US" sz="1100" dirty="0">
              <a:effectLst/>
              <a:latin typeface="Arial" panose="020B0604020202020204" pitchFamily="34" charset="0"/>
              <a:ea typeface="Arial" panose="020B0604020202020204" pitchFamily="34" charset="0"/>
            </a:endParaRPr>
          </a:p>
          <a:p>
            <a:pPr marL="1028700" marR="0" indent="342900">
              <a:lnSpc>
                <a:spcPct val="107000"/>
              </a:lnSpc>
              <a:buNone/>
            </a:pPr>
            <a:r>
              <a:rPr lang="en-US" sz="1200" dirty="0">
                <a:effectLst/>
                <a:latin typeface="Arial" panose="020B0604020202020204" pitchFamily="34" charset="0"/>
                <a:ea typeface="Arial" panose="020B0604020202020204" pitchFamily="34" charset="0"/>
              </a:rPr>
              <a:t> </a:t>
            </a:r>
            <a:endParaRPr lang="en-US" sz="1100" dirty="0">
              <a:effectLst/>
              <a:latin typeface="Arial" panose="020B0604020202020204" pitchFamily="34" charset="0"/>
              <a:ea typeface="Arial" panose="020B0604020202020204" pitchFamily="34" charset="0"/>
            </a:endParaRPr>
          </a:p>
          <a:p>
            <a:pPr marL="742950" marR="0" lvl="1" indent="-285750">
              <a:lnSpc>
                <a:spcPct val="107000"/>
              </a:lnSpc>
              <a:buFont typeface="Symbol" panose="05050102010706020507" pitchFamily="18" charset="2"/>
              <a:buChar char=""/>
            </a:pPr>
            <a:r>
              <a:rPr lang="en-US" sz="1200" dirty="0">
                <a:effectLst/>
                <a:latin typeface="Arial" panose="020B0604020202020204" pitchFamily="34" charset="0"/>
                <a:ea typeface="Arial" panose="020B0604020202020204" pitchFamily="34" charset="0"/>
              </a:rPr>
              <a:t>Tonight’s agenda (1 min)</a:t>
            </a:r>
            <a:endParaRPr lang="en-US" sz="1100" dirty="0">
              <a:effectLst/>
              <a:latin typeface="Arial" panose="020B0604020202020204" pitchFamily="34" charset="0"/>
              <a:ea typeface="Arial" panose="020B0604020202020204" pitchFamily="34" charset="0"/>
            </a:endParaRPr>
          </a:p>
          <a:p>
            <a:pPr marL="1143000" marR="0" lvl="2" indent="-228600">
              <a:lnSpc>
                <a:spcPct val="107000"/>
              </a:lnSpc>
              <a:buFont typeface="+mj-lt"/>
              <a:buAutoNum type="romanLcPeriod"/>
            </a:pPr>
            <a:r>
              <a:rPr lang="en-US" sz="1200" dirty="0">
                <a:effectLst/>
                <a:latin typeface="Arial" panose="020B0604020202020204" pitchFamily="34" charset="0"/>
                <a:ea typeface="Arial" panose="020B0604020202020204" pitchFamily="34" charset="0"/>
              </a:rPr>
              <a:t>Welcome and introductions</a:t>
            </a:r>
            <a:endParaRPr lang="en-US" sz="1100" dirty="0">
              <a:effectLst/>
              <a:latin typeface="Arial" panose="020B0604020202020204" pitchFamily="34" charset="0"/>
              <a:ea typeface="Arial" panose="020B0604020202020204" pitchFamily="34" charset="0"/>
            </a:endParaRPr>
          </a:p>
          <a:p>
            <a:pPr marL="1143000" marR="0" lvl="2" indent="-228600">
              <a:lnSpc>
                <a:spcPct val="107000"/>
              </a:lnSpc>
              <a:buFont typeface="+mj-lt"/>
              <a:buAutoNum type="romanLcPeriod"/>
            </a:pPr>
            <a:r>
              <a:rPr lang="en-US" sz="1200" dirty="0">
                <a:effectLst/>
                <a:latin typeface="Arial" panose="020B0604020202020204" pitchFamily="34" charset="0"/>
                <a:ea typeface="Arial" panose="020B0604020202020204" pitchFamily="34" charset="0"/>
              </a:rPr>
              <a:t>Recent Advocacy Updates: How have folks engaged with advocacy since our March meeting?</a:t>
            </a:r>
            <a:endParaRPr lang="en-US" sz="1100" dirty="0">
              <a:effectLst/>
              <a:latin typeface="Arial" panose="020B0604020202020204" pitchFamily="34" charset="0"/>
              <a:ea typeface="Arial" panose="020B0604020202020204" pitchFamily="34" charset="0"/>
            </a:endParaRPr>
          </a:p>
          <a:p>
            <a:pPr marL="1143000" marR="0" lvl="2" indent="-228600">
              <a:lnSpc>
                <a:spcPct val="107000"/>
              </a:lnSpc>
              <a:buFont typeface="+mj-lt"/>
              <a:buAutoNum type="romanLcPeriod"/>
            </a:pPr>
            <a:r>
              <a:rPr lang="en-US" sz="1200" dirty="0">
                <a:effectLst/>
                <a:latin typeface="Arial" panose="020B0604020202020204" pitchFamily="34" charset="0"/>
                <a:ea typeface="Arial" panose="020B0604020202020204" pitchFamily="34" charset="0"/>
              </a:rPr>
              <a:t>FY 26 Appropriations</a:t>
            </a:r>
            <a:endParaRPr lang="en-US" sz="1100" dirty="0">
              <a:effectLst/>
              <a:latin typeface="Arial" panose="020B0604020202020204" pitchFamily="34" charset="0"/>
              <a:ea typeface="Arial" panose="020B0604020202020204" pitchFamily="34" charset="0"/>
            </a:endParaRPr>
          </a:p>
          <a:p>
            <a:pPr marL="1143000" marR="0" lvl="2" indent="-228600">
              <a:lnSpc>
                <a:spcPct val="107000"/>
              </a:lnSpc>
              <a:buFont typeface="+mj-lt"/>
              <a:buAutoNum type="romanLcPeriod"/>
            </a:pPr>
            <a:r>
              <a:rPr lang="en-US" sz="1200" dirty="0">
                <a:effectLst/>
                <a:latin typeface="Arial" panose="020B0604020202020204" pitchFamily="34" charset="0"/>
                <a:ea typeface="Arial" panose="020B0604020202020204" pitchFamily="34" charset="0"/>
              </a:rPr>
              <a:t>Closing </a:t>
            </a:r>
            <a:endParaRPr lang="en-US" sz="1100" dirty="0">
              <a:effectLst/>
              <a:latin typeface="Arial" panose="020B0604020202020204" pitchFamily="34" charset="0"/>
              <a:ea typeface="Arial" panose="020B0604020202020204" pitchFamily="34" charset="0"/>
            </a:endParaRPr>
          </a:p>
          <a:p>
            <a:pPr marL="0" lvl="0" indent="0" algn="l" rtl="0">
              <a:lnSpc>
                <a:spcPct val="100000"/>
              </a:lnSpc>
              <a:spcBef>
                <a:spcPts val="0"/>
              </a:spcBef>
              <a:spcAft>
                <a:spcPts val="0"/>
              </a:spcAft>
              <a:buSzPts val="1400"/>
              <a:buNone/>
            </a:pPr>
            <a:endParaRPr dirty="0"/>
          </a:p>
        </p:txBody>
      </p:sp>
      <p:sp>
        <p:nvSpPr>
          <p:cNvPr id="262" name="Google Shape;262;g14388b835e1_0_23:notes">
            <a:extLst>
              <a:ext uri="{FF2B5EF4-FFF2-40B4-BE49-F238E27FC236}">
                <a16:creationId xmlns:a16="http://schemas.microsoft.com/office/drawing/2014/main" id="{35C6B786-0681-BF7F-0398-DDF902691A17}"/>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extLst>
      <p:ext uri="{BB962C8B-B14F-4D97-AF65-F5344CB8AC3E}">
        <p14:creationId xmlns:p14="http://schemas.microsoft.com/office/powerpoint/2010/main" val="467075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a:extLst>
            <a:ext uri="{FF2B5EF4-FFF2-40B4-BE49-F238E27FC236}">
              <a16:creationId xmlns:a16="http://schemas.microsoft.com/office/drawing/2014/main" id="{3E45565B-C2CF-4917-B020-8479DAB41461}"/>
            </a:ext>
          </a:extLst>
        </p:cNvPr>
        <p:cNvGrpSpPr/>
        <p:nvPr/>
      </p:nvGrpSpPr>
      <p:grpSpPr>
        <a:xfrm>
          <a:off x="0" y="0"/>
          <a:ext cx="0" cy="0"/>
          <a:chOff x="0" y="0"/>
          <a:chExt cx="0" cy="0"/>
        </a:xfrm>
      </p:grpSpPr>
      <p:sp>
        <p:nvSpPr>
          <p:cNvPr id="260" name="Google Shape;260;g14388b835e1_0_23:notes">
            <a:extLst>
              <a:ext uri="{FF2B5EF4-FFF2-40B4-BE49-F238E27FC236}">
                <a16:creationId xmlns:a16="http://schemas.microsoft.com/office/drawing/2014/main" id="{D235360F-CB51-E536-743E-7CB846E8E3A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14388b835e1_0_23:notes">
            <a:extLst>
              <a:ext uri="{FF2B5EF4-FFF2-40B4-BE49-F238E27FC236}">
                <a16:creationId xmlns:a16="http://schemas.microsoft.com/office/drawing/2014/main" id="{6AC77D11-7DF7-C878-60E6-2E92033E888A}"/>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Building resiliency as advocates: https://results.org/wp-content/uploads/Building-Resilience-as-an-Advocate_resources.pdf </a:t>
            </a:r>
            <a:endParaRPr dirty="0"/>
          </a:p>
        </p:txBody>
      </p:sp>
      <p:sp>
        <p:nvSpPr>
          <p:cNvPr id="262" name="Google Shape;262;g14388b835e1_0_23:notes">
            <a:extLst>
              <a:ext uri="{FF2B5EF4-FFF2-40B4-BE49-F238E27FC236}">
                <a16:creationId xmlns:a16="http://schemas.microsoft.com/office/drawing/2014/main" id="{214B5D52-C8A9-FD18-E60E-F669CD033675}"/>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extLst>
      <p:ext uri="{BB962C8B-B14F-4D97-AF65-F5344CB8AC3E}">
        <p14:creationId xmlns:p14="http://schemas.microsoft.com/office/powerpoint/2010/main" val="541964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a:extLst>
            <a:ext uri="{FF2B5EF4-FFF2-40B4-BE49-F238E27FC236}">
              <a16:creationId xmlns:a16="http://schemas.microsoft.com/office/drawing/2014/main" id="{F7C71104-8C77-221E-A49C-5A63627F1268}"/>
            </a:ext>
          </a:extLst>
        </p:cNvPr>
        <p:cNvGrpSpPr/>
        <p:nvPr/>
      </p:nvGrpSpPr>
      <p:grpSpPr>
        <a:xfrm>
          <a:off x="0" y="0"/>
          <a:ext cx="0" cy="0"/>
          <a:chOff x="0" y="0"/>
          <a:chExt cx="0" cy="0"/>
        </a:xfrm>
      </p:grpSpPr>
      <p:sp>
        <p:nvSpPr>
          <p:cNvPr id="260" name="Google Shape;260;g14388b835e1_0_23:notes">
            <a:extLst>
              <a:ext uri="{FF2B5EF4-FFF2-40B4-BE49-F238E27FC236}">
                <a16:creationId xmlns:a16="http://schemas.microsoft.com/office/drawing/2014/main" id="{C71D53E9-71E4-AA51-1824-A05B67A75C3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14388b835e1_0_23:notes">
            <a:extLst>
              <a:ext uri="{FF2B5EF4-FFF2-40B4-BE49-F238E27FC236}">
                <a16:creationId xmlns:a16="http://schemas.microsoft.com/office/drawing/2014/main" id="{B71B2401-052F-EA0A-E78B-1B0D06BD98A9}"/>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a:lnSpc>
                <a:spcPct val="107000"/>
              </a:lnSpc>
              <a:buNone/>
            </a:pPr>
            <a:r>
              <a:rPr lang="en-US" sz="1200" b="1" dirty="0">
                <a:effectLst/>
                <a:highlight>
                  <a:srgbClr val="00FFFF"/>
                </a:highlight>
                <a:latin typeface="Arial" panose="020B0604020202020204" pitchFamily="34" charset="0"/>
                <a:ea typeface="Arial" panose="020B0604020202020204" pitchFamily="34" charset="0"/>
              </a:rPr>
              <a:t>Agenda</a:t>
            </a:r>
            <a:endParaRPr lang="en-US" sz="1100" dirty="0">
              <a:effectLst/>
              <a:latin typeface="Arial" panose="020B0604020202020204" pitchFamily="34" charset="0"/>
              <a:ea typeface="Arial" panose="020B0604020202020204" pitchFamily="34" charset="0"/>
            </a:endParaRPr>
          </a:p>
          <a:p>
            <a:pPr marL="1028700" marR="0" indent="342900">
              <a:lnSpc>
                <a:spcPct val="107000"/>
              </a:lnSpc>
              <a:buNone/>
            </a:pPr>
            <a:r>
              <a:rPr lang="en-US" sz="1200" dirty="0">
                <a:effectLst/>
                <a:latin typeface="Arial" panose="020B0604020202020204" pitchFamily="34" charset="0"/>
                <a:ea typeface="Arial" panose="020B0604020202020204" pitchFamily="34" charset="0"/>
              </a:rPr>
              <a:t> </a:t>
            </a:r>
            <a:endParaRPr lang="en-US" sz="1100" dirty="0">
              <a:effectLst/>
              <a:latin typeface="Arial" panose="020B0604020202020204" pitchFamily="34" charset="0"/>
              <a:ea typeface="Arial" panose="020B0604020202020204" pitchFamily="34" charset="0"/>
            </a:endParaRPr>
          </a:p>
          <a:p>
            <a:pPr marL="742950" marR="0" lvl="1" indent="-285750">
              <a:lnSpc>
                <a:spcPct val="107000"/>
              </a:lnSpc>
              <a:buFont typeface="Symbol" panose="05050102010706020507" pitchFamily="18" charset="2"/>
              <a:buChar char=""/>
            </a:pPr>
            <a:r>
              <a:rPr lang="en-US" sz="1200" dirty="0">
                <a:effectLst/>
                <a:latin typeface="Arial" panose="020B0604020202020204" pitchFamily="34" charset="0"/>
                <a:ea typeface="Arial" panose="020B0604020202020204" pitchFamily="34" charset="0"/>
              </a:rPr>
              <a:t>Tonight’s agenda (1 min)</a:t>
            </a:r>
            <a:endParaRPr lang="en-US" sz="1100" dirty="0">
              <a:effectLst/>
              <a:latin typeface="Arial" panose="020B0604020202020204" pitchFamily="34" charset="0"/>
              <a:ea typeface="Arial" panose="020B0604020202020204" pitchFamily="34" charset="0"/>
            </a:endParaRPr>
          </a:p>
          <a:p>
            <a:pPr marL="1143000" marR="0" lvl="2" indent="-228600">
              <a:lnSpc>
                <a:spcPct val="107000"/>
              </a:lnSpc>
              <a:buFont typeface="+mj-lt"/>
              <a:buAutoNum type="romanLcPeriod"/>
            </a:pPr>
            <a:r>
              <a:rPr lang="en-US" sz="1200" dirty="0">
                <a:effectLst/>
                <a:latin typeface="Arial" panose="020B0604020202020204" pitchFamily="34" charset="0"/>
                <a:ea typeface="Arial" panose="020B0604020202020204" pitchFamily="34" charset="0"/>
              </a:rPr>
              <a:t>Welcome and introductions</a:t>
            </a:r>
            <a:endParaRPr lang="en-US" sz="1100" dirty="0">
              <a:effectLst/>
              <a:latin typeface="Arial" panose="020B0604020202020204" pitchFamily="34" charset="0"/>
              <a:ea typeface="Arial" panose="020B0604020202020204" pitchFamily="34" charset="0"/>
            </a:endParaRPr>
          </a:p>
          <a:p>
            <a:pPr marL="1143000" marR="0" lvl="2" indent="-228600">
              <a:lnSpc>
                <a:spcPct val="107000"/>
              </a:lnSpc>
              <a:buFont typeface="+mj-lt"/>
              <a:buAutoNum type="romanLcPeriod"/>
            </a:pPr>
            <a:r>
              <a:rPr lang="en-US" sz="1200" dirty="0">
                <a:effectLst/>
                <a:latin typeface="Arial" panose="020B0604020202020204" pitchFamily="34" charset="0"/>
                <a:ea typeface="Arial" panose="020B0604020202020204" pitchFamily="34" charset="0"/>
              </a:rPr>
              <a:t>Recent Advocacy Updates: How have folks engaged with advocacy since our March meeting?</a:t>
            </a:r>
            <a:endParaRPr lang="en-US" sz="1100" dirty="0">
              <a:effectLst/>
              <a:latin typeface="Arial" panose="020B0604020202020204" pitchFamily="34" charset="0"/>
              <a:ea typeface="Arial" panose="020B0604020202020204" pitchFamily="34" charset="0"/>
            </a:endParaRPr>
          </a:p>
          <a:p>
            <a:pPr marL="1143000" marR="0" lvl="2" indent="-228600">
              <a:lnSpc>
                <a:spcPct val="107000"/>
              </a:lnSpc>
              <a:buFont typeface="+mj-lt"/>
              <a:buAutoNum type="romanLcPeriod"/>
            </a:pPr>
            <a:r>
              <a:rPr lang="en-US" sz="1200" dirty="0">
                <a:effectLst/>
                <a:latin typeface="Arial" panose="020B0604020202020204" pitchFamily="34" charset="0"/>
                <a:ea typeface="Arial" panose="020B0604020202020204" pitchFamily="34" charset="0"/>
              </a:rPr>
              <a:t>FY 26 Appropriations</a:t>
            </a:r>
            <a:endParaRPr lang="en-US" sz="1100" dirty="0">
              <a:effectLst/>
              <a:latin typeface="Arial" panose="020B0604020202020204" pitchFamily="34" charset="0"/>
              <a:ea typeface="Arial" panose="020B0604020202020204" pitchFamily="34" charset="0"/>
            </a:endParaRPr>
          </a:p>
          <a:p>
            <a:pPr marL="1143000" marR="0" lvl="2" indent="-228600">
              <a:lnSpc>
                <a:spcPct val="107000"/>
              </a:lnSpc>
              <a:buFont typeface="+mj-lt"/>
              <a:buAutoNum type="romanLcPeriod"/>
            </a:pPr>
            <a:r>
              <a:rPr lang="en-US" sz="1200" dirty="0">
                <a:effectLst/>
                <a:latin typeface="Arial" panose="020B0604020202020204" pitchFamily="34" charset="0"/>
                <a:ea typeface="Arial" panose="020B0604020202020204" pitchFamily="34" charset="0"/>
              </a:rPr>
              <a:t>Closing </a:t>
            </a:r>
            <a:endParaRPr lang="en-US" sz="1100" dirty="0">
              <a:effectLst/>
              <a:latin typeface="Arial" panose="020B0604020202020204" pitchFamily="34" charset="0"/>
              <a:ea typeface="Arial" panose="020B0604020202020204" pitchFamily="34" charset="0"/>
            </a:endParaRPr>
          </a:p>
          <a:p>
            <a:pPr marL="0" lvl="0" indent="0" algn="l" rtl="0">
              <a:lnSpc>
                <a:spcPct val="100000"/>
              </a:lnSpc>
              <a:spcBef>
                <a:spcPts val="0"/>
              </a:spcBef>
              <a:spcAft>
                <a:spcPts val="0"/>
              </a:spcAft>
              <a:buSzPts val="1400"/>
              <a:buNone/>
            </a:pPr>
            <a:endParaRPr dirty="0"/>
          </a:p>
        </p:txBody>
      </p:sp>
      <p:sp>
        <p:nvSpPr>
          <p:cNvPr id="262" name="Google Shape;262;g14388b835e1_0_23:notes">
            <a:extLst>
              <a:ext uri="{FF2B5EF4-FFF2-40B4-BE49-F238E27FC236}">
                <a16:creationId xmlns:a16="http://schemas.microsoft.com/office/drawing/2014/main" id="{C1F541FC-15CA-CB12-1C1A-783866961EF2}"/>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Tree>
    <p:extLst>
      <p:ext uri="{BB962C8B-B14F-4D97-AF65-F5344CB8AC3E}">
        <p14:creationId xmlns:p14="http://schemas.microsoft.com/office/powerpoint/2010/main" val="2931679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a:extLst>
            <a:ext uri="{FF2B5EF4-FFF2-40B4-BE49-F238E27FC236}">
              <a16:creationId xmlns:a16="http://schemas.microsoft.com/office/drawing/2014/main" id="{63AFFF1C-124C-9034-4D1E-31B5DE1D0DF5}"/>
            </a:ext>
          </a:extLst>
        </p:cNvPr>
        <p:cNvGrpSpPr/>
        <p:nvPr/>
      </p:nvGrpSpPr>
      <p:grpSpPr>
        <a:xfrm>
          <a:off x="0" y="0"/>
          <a:ext cx="0" cy="0"/>
          <a:chOff x="0" y="0"/>
          <a:chExt cx="0" cy="0"/>
        </a:xfrm>
      </p:grpSpPr>
      <p:sp>
        <p:nvSpPr>
          <p:cNvPr id="260" name="Google Shape;260;g14388b835e1_0_23:notes">
            <a:extLst>
              <a:ext uri="{FF2B5EF4-FFF2-40B4-BE49-F238E27FC236}">
                <a16:creationId xmlns:a16="http://schemas.microsoft.com/office/drawing/2014/main" id="{277382C0-DF98-0259-95B1-381308D74BA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14388b835e1_0_23:notes">
            <a:extLst>
              <a:ext uri="{FF2B5EF4-FFF2-40B4-BE49-F238E27FC236}">
                <a16:creationId xmlns:a16="http://schemas.microsoft.com/office/drawing/2014/main" id="{B5F295C8-7E51-150A-CF8C-5C0492474E63}"/>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62" name="Google Shape;262;g14388b835e1_0_23:notes">
            <a:extLst>
              <a:ext uri="{FF2B5EF4-FFF2-40B4-BE49-F238E27FC236}">
                <a16:creationId xmlns:a16="http://schemas.microsoft.com/office/drawing/2014/main" id="{58BB4139-08F8-89B3-CF76-65ECA8F781CA}"/>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extLst>
      <p:ext uri="{BB962C8B-B14F-4D97-AF65-F5344CB8AC3E}">
        <p14:creationId xmlns:p14="http://schemas.microsoft.com/office/powerpoint/2010/main" val="997478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6"/>
        <p:cNvGrpSpPr/>
        <p:nvPr/>
      </p:nvGrpSpPr>
      <p:grpSpPr>
        <a:xfrm>
          <a:off x="0" y="0"/>
          <a:ext cx="0" cy="0"/>
          <a:chOff x="0" y="0"/>
          <a:chExt cx="0" cy="0"/>
        </a:xfrm>
      </p:grpSpPr>
      <p:sp>
        <p:nvSpPr>
          <p:cNvPr id="77" name="Google Shape;77;p39"/>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9"/>
          <p:cNvSpPr>
            <a:spLocks noGrp="1"/>
          </p:cNvSpPr>
          <p:nvPr>
            <p:ph type="pic" idx="2"/>
          </p:nvPr>
        </p:nvSpPr>
        <p:spPr>
          <a:xfrm>
            <a:off x="1792288" y="459581"/>
            <a:ext cx="5486400" cy="3086100"/>
          </a:xfrm>
          <a:prstGeom prst="rect">
            <a:avLst/>
          </a:prstGeom>
          <a:noFill/>
          <a:ln>
            <a:noFill/>
          </a:ln>
        </p:spPr>
      </p:sp>
      <p:sp>
        <p:nvSpPr>
          <p:cNvPr id="79" name="Google Shape;79;p39"/>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80" name="Google Shape;80;p3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2"/>
        <p:cNvGrpSpPr/>
        <p:nvPr/>
      </p:nvGrpSpPr>
      <p:grpSpPr>
        <a:xfrm>
          <a:off x="0" y="0"/>
          <a:ext cx="0" cy="0"/>
          <a:chOff x="0" y="0"/>
          <a:chExt cx="0" cy="0"/>
        </a:xfrm>
      </p:grpSpPr>
      <p:sp>
        <p:nvSpPr>
          <p:cNvPr id="83" name="Google Shape;83;p4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40"/>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5" name="Google Shape;85;p4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4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7"/>
        <p:cNvGrpSpPr/>
        <p:nvPr/>
      </p:nvGrpSpPr>
      <p:grpSpPr>
        <a:xfrm>
          <a:off x="0" y="0"/>
          <a:ext cx="0" cy="0"/>
          <a:chOff x="0" y="0"/>
          <a:chExt cx="0" cy="0"/>
        </a:xfrm>
      </p:grpSpPr>
      <p:sp>
        <p:nvSpPr>
          <p:cNvPr id="88" name="Google Shape;88;p41"/>
          <p:cNvSpPr txBox="1">
            <a:spLocks noGrp="1"/>
          </p:cNvSpPr>
          <p:nvPr>
            <p:ph type="title"/>
          </p:nvPr>
        </p:nvSpPr>
        <p:spPr>
          <a:xfrm rot="5400000">
            <a:off x="5016557" y="1818822"/>
            <a:ext cx="4388644" cy="116295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41"/>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0" name="Google Shape;90;p4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4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4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6588A-5827-4843-A700-508233C9F32B}" type="datetimeFigureOut">
              <a:rPr lang="en-US" smtClean="0"/>
              <a:t>7/11/2025</a:t>
            </a:fld>
            <a:endParaRPr lang="en-US"/>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269445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4"/>
        <p:cNvGrpSpPr/>
        <p:nvPr/>
      </p:nvGrpSpPr>
      <p:grpSpPr>
        <a:xfrm>
          <a:off x="0" y="0"/>
          <a:ext cx="0" cy="0"/>
          <a:chOff x="0" y="0"/>
          <a:chExt cx="0" cy="0"/>
        </a:xfrm>
      </p:grpSpPr>
      <p:sp>
        <p:nvSpPr>
          <p:cNvPr id="185" name="Google Shape;185;g1dc84acdb8d_0_93"/>
          <p:cNvSpPr txBox="1">
            <a:spLocks noGrp="1"/>
          </p:cNvSpPr>
          <p:nvPr>
            <p:ph type="ctrTitle"/>
          </p:nvPr>
        </p:nvSpPr>
        <p:spPr>
          <a:xfrm>
            <a:off x="685800" y="1597820"/>
            <a:ext cx="7772400" cy="11025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6" name="Google Shape;186;g1dc84acdb8d_0_93"/>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rmAutofit/>
          </a:bodyPr>
          <a:lstStyle>
            <a:lvl1pPr lvl="0" algn="ctr" rtl="0">
              <a:spcBef>
                <a:spcPts val="853"/>
              </a:spcBef>
              <a:spcAft>
                <a:spcPts val="0"/>
              </a:spcAft>
              <a:buClr>
                <a:srgbClr val="888888"/>
              </a:buClr>
              <a:buSzPts val="4267"/>
              <a:buNone/>
              <a:defRPr>
                <a:solidFill>
                  <a:srgbClr val="888888"/>
                </a:solidFill>
              </a:defRPr>
            </a:lvl1pPr>
            <a:lvl2pPr lvl="1" algn="ctr" rtl="0">
              <a:spcBef>
                <a:spcPts val="747"/>
              </a:spcBef>
              <a:spcAft>
                <a:spcPts val="0"/>
              </a:spcAft>
              <a:buClr>
                <a:srgbClr val="888888"/>
              </a:buClr>
              <a:buSzPts val="3733"/>
              <a:buNone/>
              <a:defRPr>
                <a:solidFill>
                  <a:srgbClr val="888888"/>
                </a:solidFill>
              </a:defRPr>
            </a:lvl2pPr>
            <a:lvl3pPr lvl="2" algn="ctr" rtl="0">
              <a:spcBef>
                <a:spcPts val="640"/>
              </a:spcBef>
              <a:spcAft>
                <a:spcPts val="0"/>
              </a:spcAft>
              <a:buClr>
                <a:srgbClr val="888888"/>
              </a:buClr>
              <a:buSzPts val="3200"/>
              <a:buNone/>
              <a:defRPr>
                <a:solidFill>
                  <a:srgbClr val="888888"/>
                </a:solidFill>
              </a:defRPr>
            </a:lvl3pPr>
            <a:lvl4pPr lvl="3" algn="ctr" rtl="0">
              <a:spcBef>
                <a:spcPts val="533"/>
              </a:spcBef>
              <a:spcAft>
                <a:spcPts val="0"/>
              </a:spcAft>
              <a:buClr>
                <a:srgbClr val="888888"/>
              </a:buClr>
              <a:buSzPts val="2667"/>
              <a:buNone/>
              <a:defRPr>
                <a:solidFill>
                  <a:srgbClr val="888888"/>
                </a:solidFill>
              </a:defRPr>
            </a:lvl4pPr>
            <a:lvl5pPr lvl="4" algn="ctr" rtl="0">
              <a:spcBef>
                <a:spcPts val="533"/>
              </a:spcBef>
              <a:spcAft>
                <a:spcPts val="0"/>
              </a:spcAft>
              <a:buClr>
                <a:srgbClr val="888888"/>
              </a:buClr>
              <a:buSzPts val="2667"/>
              <a:buNone/>
              <a:defRPr>
                <a:solidFill>
                  <a:srgbClr val="888888"/>
                </a:solidFill>
              </a:defRPr>
            </a:lvl5pPr>
            <a:lvl6pPr lvl="5" algn="ctr" rtl="0">
              <a:spcBef>
                <a:spcPts val="533"/>
              </a:spcBef>
              <a:spcAft>
                <a:spcPts val="0"/>
              </a:spcAft>
              <a:buClr>
                <a:srgbClr val="888888"/>
              </a:buClr>
              <a:buSzPts val="2667"/>
              <a:buNone/>
              <a:defRPr>
                <a:solidFill>
                  <a:srgbClr val="888888"/>
                </a:solidFill>
              </a:defRPr>
            </a:lvl6pPr>
            <a:lvl7pPr lvl="6" algn="ctr" rtl="0">
              <a:spcBef>
                <a:spcPts val="533"/>
              </a:spcBef>
              <a:spcAft>
                <a:spcPts val="0"/>
              </a:spcAft>
              <a:buClr>
                <a:srgbClr val="888888"/>
              </a:buClr>
              <a:buSzPts val="2667"/>
              <a:buNone/>
              <a:defRPr>
                <a:solidFill>
                  <a:srgbClr val="888888"/>
                </a:solidFill>
              </a:defRPr>
            </a:lvl7pPr>
            <a:lvl8pPr lvl="7" algn="ctr" rtl="0">
              <a:spcBef>
                <a:spcPts val="533"/>
              </a:spcBef>
              <a:spcAft>
                <a:spcPts val="0"/>
              </a:spcAft>
              <a:buClr>
                <a:srgbClr val="888888"/>
              </a:buClr>
              <a:buSzPts val="2667"/>
              <a:buNone/>
              <a:defRPr>
                <a:solidFill>
                  <a:srgbClr val="888888"/>
                </a:solidFill>
              </a:defRPr>
            </a:lvl8pPr>
            <a:lvl9pPr lvl="8" algn="ctr" rtl="0">
              <a:spcBef>
                <a:spcPts val="533"/>
              </a:spcBef>
              <a:spcAft>
                <a:spcPts val="0"/>
              </a:spcAft>
              <a:buClr>
                <a:srgbClr val="888888"/>
              </a:buClr>
              <a:buSzPts val="2667"/>
              <a:buNone/>
              <a:defRPr>
                <a:solidFill>
                  <a:srgbClr val="888888"/>
                </a:solidFill>
              </a:defRPr>
            </a:lvl9pPr>
          </a:lstStyle>
          <a:p>
            <a:endParaRPr/>
          </a:p>
        </p:txBody>
      </p:sp>
      <p:sp>
        <p:nvSpPr>
          <p:cNvPr id="187" name="Google Shape;187;g1dc84acdb8d_0_93"/>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8" name="Google Shape;188;g1dc84acdb8d_0_93"/>
          <p:cNvSpPr txBox="1">
            <a:spLocks noGrp="1"/>
          </p:cNvSpPr>
          <p:nvPr>
            <p:ph type="sldNum" idx="12"/>
          </p:nvPr>
        </p:nvSpPr>
        <p:spPr>
          <a:xfrm>
            <a:off x="0" y="0"/>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97"/>
        <p:cNvGrpSpPr/>
        <p:nvPr/>
      </p:nvGrpSpPr>
      <p:grpSpPr>
        <a:xfrm>
          <a:off x="0" y="0"/>
          <a:ext cx="0" cy="0"/>
          <a:chOff x="0" y="0"/>
          <a:chExt cx="0" cy="0"/>
        </a:xfrm>
      </p:grpSpPr>
      <p:sp>
        <p:nvSpPr>
          <p:cNvPr id="198" name="Google Shape;198;g1dc84acdb8d_0_106"/>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9" name="Google Shape;199;g1dc84acdb8d_0_106"/>
          <p:cNvSpPr txBox="1">
            <a:spLocks noGrp="1"/>
          </p:cNvSpPr>
          <p:nvPr>
            <p:ph type="body" idx="1"/>
          </p:nvPr>
        </p:nvSpPr>
        <p:spPr>
          <a:xfrm>
            <a:off x="457200" y="1200151"/>
            <a:ext cx="4038600" cy="3394500"/>
          </a:xfrm>
          <a:prstGeom prst="rect">
            <a:avLst/>
          </a:prstGeom>
          <a:noFill/>
          <a:ln>
            <a:noFill/>
          </a:ln>
        </p:spPr>
        <p:txBody>
          <a:bodyPr spcFirstLastPara="1" wrap="square" lIns="91425" tIns="45700" rIns="91425" bIns="45700" anchor="t" anchorCtr="0">
            <a:norm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o"/>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o"/>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200" name="Google Shape;200;g1dc84acdb8d_0_106"/>
          <p:cNvSpPr txBox="1">
            <a:spLocks noGrp="1"/>
          </p:cNvSpPr>
          <p:nvPr>
            <p:ph type="body" idx="2"/>
          </p:nvPr>
        </p:nvSpPr>
        <p:spPr>
          <a:xfrm>
            <a:off x="4648200" y="1200151"/>
            <a:ext cx="4038600" cy="3394500"/>
          </a:xfrm>
          <a:prstGeom prst="rect">
            <a:avLst/>
          </a:prstGeom>
          <a:noFill/>
          <a:ln>
            <a:noFill/>
          </a:ln>
        </p:spPr>
        <p:txBody>
          <a:bodyPr spcFirstLastPara="1" wrap="square" lIns="91425" tIns="45700" rIns="91425" bIns="45700" anchor="t" anchorCtr="0">
            <a:norm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o"/>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o"/>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201" name="Google Shape;201;g1dc84acdb8d_0_106"/>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2" name="Google Shape;202;g1dc84acdb8d_0_106"/>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03"/>
        <p:cNvGrpSpPr/>
        <p:nvPr/>
      </p:nvGrpSpPr>
      <p:grpSpPr>
        <a:xfrm>
          <a:off x="0" y="0"/>
          <a:ext cx="0" cy="0"/>
          <a:chOff x="0" y="0"/>
          <a:chExt cx="0" cy="0"/>
        </a:xfrm>
      </p:grpSpPr>
      <p:sp>
        <p:nvSpPr>
          <p:cNvPr id="204" name="Google Shape;204;g1dc84acdb8d_0_112"/>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5867"/>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5" name="Google Shape;205;g1dc84acdb8d_0_112"/>
          <p:cNvSpPr txBox="1">
            <a:spLocks noGrp="1"/>
          </p:cNvSpPr>
          <p:nvPr>
            <p:ph type="body" idx="1"/>
          </p:nvPr>
        </p:nvSpPr>
        <p:spPr>
          <a:xfrm>
            <a:off x="457200" y="1151335"/>
            <a:ext cx="4040100" cy="4797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206" name="Google Shape;206;g1dc84acdb8d_0_112"/>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o"/>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o"/>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207" name="Google Shape;207;g1dc84acdb8d_0_112"/>
          <p:cNvSpPr txBox="1">
            <a:spLocks noGrp="1"/>
          </p:cNvSpPr>
          <p:nvPr>
            <p:ph type="body" idx="3"/>
          </p:nvPr>
        </p:nvSpPr>
        <p:spPr>
          <a:xfrm>
            <a:off x="4645027" y="1151335"/>
            <a:ext cx="4041900" cy="4797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208" name="Google Shape;208;g1dc84acdb8d_0_112"/>
          <p:cNvSpPr txBox="1">
            <a:spLocks noGrp="1"/>
          </p:cNvSpPr>
          <p:nvPr>
            <p:ph type="body" idx="4"/>
          </p:nvPr>
        </p:nvSpPr>
        <p:spPr>
          <a:xfrm>
            <a:off x="4645027"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o"/>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o"/>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209" name="Google Shape;209;g1dc84acdb8d_0_112"/>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0" name="Google Shape;210;g1dc84acdb8d_0_112"/>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1"/>
        <p:cNvGrpSpPr/>
        <p:nvPr/>
      </p:nvGrpSpPr>
      <p:grpSpPr>
        <a:xfrm>
          <a:off x="0" y="0"/>
          <a:ext cx="0" cy="0"/>
          <a:chOff x="0" y="0"/>
          <a:chExt cx="0" cy="0"/>
        </a:xfrm>
      </p:grpSpPr>
      <p:sp>
        <p:nvSpPr>
          <p:cNvPr id="212" name="Google Shape;212;g1dc84acdb8d_0_120"/>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3" name="Google Shape;213;g1dc84acdb8d_0_120"/>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4" name="Google Shape;214;g1dc84acdb8d_0_120"/>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5"/>
        <p:cNvGrpSpPr/>
        <p:nvPr/>
      </p:nvGrpSpPr>
      <p:grpSpPr>
        <a:xfrm>
          <a:off x="0" y="0"/>
          <a:ext cx="0" cy="0"/>
          <a:chOff x="0" y="0"/>
          <a:chExt cx="0" cy="0"/>
        </a:xfrm>
      </p:grpSpPr>
      <p:sp>
        <p:nvSpPr>
          <p:cNvPr id="216" name="Google Shape;216;g1dc84acdb8d_0_124"/>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7" name="Google Shape;217;g1dc84acdb8d_0_124"/>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1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31"/>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1"/>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1" name="Google Shape;21;p3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19"/>
        <p:cNvGrpSpPr/>
        <p:nvPr/>
      </p:nvGrpSpPr>
      <p:grpSpPr>
        <a:xfrm>
          <a:off x="0" y="0"/>
          <a:ext cx="0" cy="0"/>
          <a:chOff x="0" y="0"/>
          <a:chExt cx="0" cy="0"/>
        </a:xfrm>
      </p:grpSpPr>
      <p:sp>
        <p:nvSpPr>
          <p:cNvPr id="220" name="Google Shape;220;g1dc84acdb8d_0_128"/>
          <p:cNvSpPr txBox="1">
            <a:spLocks noGrp="1"/>
          </p:cNvSpPr>
          <p:nvPr>
            <p:ph type="title"/>
          </p:nvPr>
        </p:nvSpPr>
        <p:spPr>
          <a:xfrm>
            <a:off x="457202" y="204787"/>
            <a:ext cx="3008400" cy="8715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1" name="Google Shape;221;g1dc84acdb8d_0_128"/>
          <p:cNvSpPr txBox="1">
            <a:spLocks noGrp="1"/>
          </p:cNvSpPr>
          <p:nvPr>
            <p:ph type="body" idx="1"/>
          </p:nvPr>
        </p:nvSpPr>
        <p:spPr>
          <a:xfrm>
            <a:off x="3575050" y="204789"/>
            <a:ext cx="4235400" cy="4389900"/>
          </a:xfrm>
          <a:prstGeom prst="rect">
            <a:avLst/>
          </a:prstGeom>
          <a:noFill/>
          <a:ln>
            <a:noFill/>
          </a:ln>
        </p:spPr>
        <p:txBody>
          <a:bodyPr spcFirstLastPara="1" wrap="square" lIns="91425" tIns="45700" rIns="91425" bIns="45700" anchor="t" anchorCtr="0">
            <a:normAutofit/>
          </a:bodyPr>
          <a:lstStyle>
            <a:lvl1pPr marL="457200" lvl="0" indent="-431800" algn="l" rtl="0">
              <a:spcBef>
                <a:spcPts val="640"/>
              </a:spcBef>
              <a:spcAft>
                <a:spcPts val="0"/>
              </a:spcAft>
              <a:buClr>
                <a:schemeClr val="dk1"/>
              </a:buClr>
              <a:buSzPts val="3200"/>
              <a:buChar char="•"/>
              <a:defRPr sz="3200"/>
            </a:lvl1pPr>
            <a:lvl2pPr marL="914400" lvl="1" indent="-406400" algn="l" rtl="0">
              <a:spcBef>
                <a:spcPts val="560"/>
              </a:spcBef>
              <a:spcAft>
                <a:spcPts val="0"/>
              </a:spcAft>
              <a:buClr>
                <a:schemeClr val="dk1"/>
              </a:buClr>
              <a:buSzPts val="2800"/>
              <a:buChar char="o"/>
              <a:defRPr sz="2800"/>
            </a:lvl2pPr>
            <a:lvl3pPr marL="1371600" lvl="2" indent="-381000" algn="l" rtl="0">
              <a:spcBef>
                <a:spcPts val="480"/>
              </a:spcBef>
              <a:spcAft>
                <a:spcPts val="0"/>
              </a:spcAft>
              <a:buClr>
                <a:schemeClr val="dk1"/>
              </a:buClr>
              <a:buSzPts val="2400"/>
              <a:buChar char="▪"/>
              <a:defRPr sz="2400"/>
            </a:lvl3pPr>
            <a:lvl4pPr marL="1828800" lvl="3" indent="-355600" algn="l" rtl="0">
              <a:spcBef>
                <a:spcPts val="400"/>
              </a:spcBef>
              <a:spcAft>
                <a:spcPts val="0"/>
              </a:spcAft>
              <a:buClr>
                <a:schemeClr val="dk1"/>
              </a:buClr>
              <a:buSzPts val="2000"/>
              <a:buChar char="•"/>
              <a:defRPr sz="2000"/>
            </a:lvl4pPr>
            <a:lvl5pPr marL="2286000" lvl="4" indent="-355600" algn="l" rtl="0">
              <a:spcBef>
                <a:spcPts val="400"/>
              </a:spcBef>
              <a:spcAft>
                <a:spcPts val="0"/>
              </a:spcAft>
              <a:buClr>
                <a:schemeClr val="dk1"/>
              </a:buClr>
              <a:buSzPts val="2000"/>
              <a:buChar char="o"/>
              <a:defRPr sz="2000"/>
            </a:lvl5pPr>
            <a:lvl6pPr marL="2743200" lvl="5" indent="-355600" algn="l" rtl="0">
              <a:spcBef>
                <a:spcPts val="400"/>
              </a:spcBef>
              <a:spcAft>
                <a:spcPts val="0"/>
              </a:spcAft>
              <a:buClr>
                <a:schemeClr val="dk1"/>
              </a:buClr>
              <a:buSzPts val="2000"/>
              <a:buChar char="•"/>
              <a:defRPr sz="2000"/>
            </a:lvl6pPr>
            <a:lvl7pPr marL="3200400" lvl="6" indent="-355600" algn="l" rtl="0">
              <a:spcBef>
                <a:spcPts val="400"/>
              </a:spcBef>
              <a:spcAft>
                <a:spcPts val="0"/>
              </a:spcAft>
              <a:buClr>
                <a:schemeClr val="dk1"/>
              </a:buClr>
              <a:buSzPts val="2000"/>
              <a:buChar char="•"/>
              <a:defRPr sz="2000"/>
            </a:lvl7pPr>
            <a:lvl8pPr marL="3657600" lvl="7" indent="-355600" algn="l" rtl="0">
              <a:spcBef>
                <a:spcPts val="400"/>
              </a:spcBef>
              <a:spcAft>
                <a:spcPts val="0"/>
              </a:spcAft>
              <a:buClr>
                <a:schemeClr val="dk1"/>
              </a:buClr>
              <a:buSzPts val="2000"/>
              <a:buChar char="•"/>
              <a:defRPr sz="2000"/>
            </a:lvl8pPr>
            <a:lvl9pPr marL="4114800" lvl="8" indent="-355600" algn="l" rtl="0">
              <a:spcBef>
                <a:spcPts val="400"/>
              </a:spcBef>
              <a:spcAft>
                <a:spcPts val="0"/>
              </a:spcAft>
              <a:buClr>
                <a:schemeClr val="dk1"/>
              </a:buClr>
              <a:buSzPts val="2000"/>
              <a:buChar char="•"/>
              <a:defRPr sz="2000"/>
            </a:lvl9pPr>
          </a:lstStyle>
          <a:p>
            <a:endParaRPr/>
          </a:p>
        </p:txBody>
      </p:sp>
      <p:sp>
        <p:nvSpPr>
          <p:cNvPr id="222" name="Google Shape;222;g1dc84acdb8d_0_128"/>
          <p:cNvSpPr txBox="1">
            <a:spLocks noGrp="1"/>
          </p:cNvSpPr>
          <p:nvPr>
            <p:ph type="body" idx="2"/>
          </p:nvPr>
        </p:nvSpPr>
        <p:spPr>
          <a:xfrm>
            <a:off x="457202" y="1076327"/>
            <a:ext cx="3008400" cy="35184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223" name="Google Shape;223;g1dc84acdb8d_0_128"/>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4" name="Google Shape;224;g1dc84acdb8d_0_128"/>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25"/>
        <p:cNvGrpSpPr/>
        <p:nvPr/>
      </p:nvGrpSpPr>
      <p:grpSpPr>
        <a:xfrm>
          <a:off x="0" y="0"/>
          <a:ext cx="0" cy="0"/>
          <a:chOff x="0" y="0"/>
          <a:chExt cx="0" cy="0"/>
        </a:xfrm>
      </p:grpSpPr>
      <p:sp>
        <p:nvSpPr>
          <p:cNvPr id="226" name="Google Shape;226;g1dc84acdb8d_0_134"/>
          <p:cNvSpPr txBox="1">
            <a:spLocks noGrp="1"/>
          </p:cNvSpPr>
          <p:nvPr>
            <p:ph type="title"/>
          </p:nvPr>
        </p:nvSpPr>
        <p:spPr>
          <a:xfrm>
            <a:off x="1792288" y="3600451"/>
            <a:ext cx="5486400" cy="4251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7" name="Google Shape;227;g1dc84acdb8d_0_134"/>
          <p:cNvSpPr>
            <a:spLocks noGrp="1"/>
          </p:cNvSpPr>
          <p:nvPr>
            <p:ph type="pic" idx="2"/>
          </p:nvPr>
        </p:nvSpPr>
        <p:spPr>
          <a:xfrm>
            <a:off x="1792288" y="459581"/>
            <a:ext cx="5486400" cy="3086100"/>
          </a:xfrm>
          <a:prstGeom prst="rect">
            <a:avLst/>
          </a:prstGeom>
          <a:noFill/>
          <a:ln>
            <a:noFill/>
          </a:ln>
        </p:spPr>
      </p:sp>
      <p:sp>
        <p:nvSpPr>
          <p:cNvPr id="228" name="Google Shape;228;g1dc84acdb8d_0_134"/>
          <p:cNvSpPr txBox="1">
            <a:spLocks noGrp="1"/>
          </p:cNvSpPr>
          <p:nvPr>
            <p:ph type="body" idx="1"/>
          </p:nvPr>
        </p:nvSpPr>
        <p:spPr>
          <a:xfrm>
            <a:off x="1792288" y="4025504"/>
            <a:ext cx="5486400" cy="6036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229" name="Google Shape;229;g1dc84acdb8d_0_134"/>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0" name="Google Shape;230;g1dc84acdb8d_0_134"/>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31"/>
        <p:cNvGrpSpPr/>
        <p:nvPr/>
      </p:nvGrpSpPr>
      <p:grpSpPr>
        <a:xfrm>
          <a:off x="0" y="0"/>
          <a:ext cx="0" cy="0"/>
          <a:chOff x="0" y="0"/>
          <a:chExt cx="0" cy="0"/>
        </a:xfrm>
      </p:grpSpPr>
      <p:sp>
        <p:nvSpPr>
          <p:cNvPr id="232" name="Google Shape;232;g1dc84acdb8d_0_140"/>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3" name="Google Shape;233;g1dc84acdb8d_0_140"/>
          <p:cNvSpPr txBox="1">
            <a:spLocks noGrp="1"/>
          </p:cNvSpPr>
          <p:nvPr>
            <p:ph type="body" idx="1"/>
          </p:nvPr>
        </p:nvSpPr>
        <p:spPr>
          <a:xfrm rot="5400000">
            <a:off x="2874750" y="-1217399"/>
            <a:ext cx="3394500" cy="82296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o"/>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o"/>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34" name="Google Shape;234;g1dc84acdb8d_0_140"/>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5" name="Google Shape;235;g1dc84acdb8d_0_140"/>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36"/>
        <p:cNvGrpSpPr/>
        <p:nvPr/>
      </p:nvGrpSpPr>
      <p:grpSpPr>
        <a:xfrm>
          <a:off x="0" y="0"/>
          <a:ext cx="0" cy="0"/>
          <a:chOff x="0" y="0"/>
          <a:chExt cx="0" cy="0"/>
        </a:xfrm>
      </p:grpSpPr>
      <p:sp>
        <p:nvSpPr>
          <p:cNvPr id="237" name="Google Shape;237;g1dc84acdb8d_0_145"/>
          <p:cNvSpPr txBox="1">
            <a:spLocks noGrp="1"/>
          </p:cNvSpPr>
          <p:nvPr>
            <p:ph type="title"/>
          </p:nvPr>
        </p:nvSpPr>
        <p:spPr>
          <a:xfrm rot="5400000">
            <a:off x="5016458" y="1818780"/>
            <a:ext cx="4388700" cy="11631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8" name="Google Shape;238;g1dc84acdb8d_0_145"/>
          <p:cNvSpPr txBox="1">
            <a:spLocks noGrp="1"/>
          </p:cNvSpPr>
          <p:nvPr>
            <p:ph type="body" idx="1"/>
          </p:nvPr>
        </p:nvSpPr>
        <p:spPr>
          <a:xfrm rot="5400000">
            <a:off x="1272750" y="-609570"/>
            <a:ext cx="4388700" cy="60198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o"/>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o"/>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39" name="Google Shape;239;g1dc84acdb8d_0_145"/>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0" name="Google Shape;240;g1dc84acdb8d_0_145"/>
          <p:cNvSpPr txBox="1">
            <a:spLocks noGrp="1"/>
          </p:cNvSpPr>
          <p:nvPr>
            <p:ph type="ftr" idx="11"/>
          </p:nvPr>
        </p:nvSpPr>
        <p:spPr>
          <a:xfrm>
            <a:off x="3124200" y="4767264"/>
            <a:ext cx="2895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1" name="Google Shape;241;g1dc84acdb8d_0_145"/>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815955"/>
            <a:ext cx="7772400" cy="1021556"/>
          </a:xfrm>
        </p:spPr>
        <p:txBody>
          <a:bodyPr anchor="t"/>
          <a:lstStyle>
            <a:lvl1pPr algn="l">
              <a:defRPr sz="4000" b="0" cap="all">
                <a:solidFill>
                  <a:schemeClr val="tx1"/>
                </a:solidFill>
              </a:defRPr>
            </a:lvl1pPr>
          </a:lstStyle>
          <a:p>
            <a:r>
              <a:rPr lang="en-US"/>
              <a:t>Click to edit Master title style</a:t>
            </a:r>
          </a:p>
        </p:txBody>
      </p:sp>
      <p:sp>
        <p:nvSpPr>
          <p:cNvPr id="9" name="Title 1"/>
          <p:cNvSpPr txBox="1">
            <a:spLocks/>
          </p:cNvSpPr>
          <p:nvPr/>
        </p:nvSpPr>
        <p:spPr>
          <a:xfrm>
            <a:off x="722313" y="2794399"/>
            <a:ext cx="7772400" cy="1021556"/>
          </a:xfrm>
          <a:prstGeom prst="rect">
            <a:avLst/>
          </a:prstGeom>
        </p:spPr>
        <p:txBody>
          <a:bodyPr vert="horz" lIns="91440" tIns="45720" rIns="91440" bIns="45720" rtlCol="0" anchor="t">
            <a:normAutofit fontScale="92500" lnSpcReduction="20000"/>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sz="4000" b="1"/>
              <a:t>Click to edit Master title style</a:t>
            </a:r>
          </a:p>
        </p:txBody>
      </p:sp>
    </p:spTree>
    <p:extLst>
      <p:ext uri="{BB962C8B-B14F-4D97-AF65-F5344CB8AC3E}">
        <p14:creationId xmlns:p14="http://schemas.microsoft.com/office/powerpoint/2010/main" val="3915192781"/>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6588A-5827-4843-A700-508233C9F32B}" type="datetimeFigureOut">
              <a:rPr lang="en-US" smtClean="0"/>
              <a:t>7/11/2025</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0959309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7/11/2025</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408273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6588A-5827-4843-A700-508233C9F32B}" type="datetimeFigureOut">
              <a:rPr lang="en-US" smtClean="0"/>
              <a:t>7/11/2025</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0828834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6588A-5827-4843-A700-508233C9F32B}" type="datetimeFigureOut">
              <a:rPr lang="en-US" smtClean="0"/>
              <a:t>7/11/2025</a:t>
            </a:fld>
            <a:endParaRPr lang="en-US"/>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7710875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6588A-5827-4843-A700-508233C9F32B}" type="datetimeFigureOut">
              <a:rPr lang="en-US" smtClean="0"/>
              <a:t>7/11/2025</a:t>
            </a:fld>
            <a:endParaRPr lang="en-US"/>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286587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3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0"/>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 name="Google Shape;30;p3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6588A-5827-4843-A700-508233C9F32B}" type="datetimeFigureOut">
              <a:rPr lang="en-US" smtClean="0"/>
              <a:t>7/11/2025</a:t>
            </a:fld>
            <a:endParaRPr lang="en-US"/>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42141653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90050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7/11/2025</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9842601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7/11/2025</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1946151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7/11/2025</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5084483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80"/>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7/11/2025</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5586116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21853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p:nvSpPr>
        <p:spPr>
          <a:xfrm>
            <a:off x="835014" y="3878332"/>
            <a:ext cx="2567214" cy="369332"/>
          </a:xfrm>
          <a:prstGeom prst="rect">
            <a:avLst/>
          </a:prstGeom>
          <a:noFill/>
        </p:spPr>
        <p:txBody>
          <a:bodyPr wrap="square" rtlCol="0">
            <a:spAutoFit/>
          </a:bodyPr>
          <a:lstStyle/>
          <a:p>
            <a:r>
              <a:rPr lang="en-US" sz="1800" baseline="0">
                <a:solidFill>
                  <a:schemeClr val="bg1"/>
                </a:solidFill>
              </a:rPr>
              <a:t>/</a:t>
            </a:r>
            <a:r>
              <a:rPr lang="en-US" sz="1800" b="1" baseline="0">
                <a:solidFill>
                  <a:schemeClr val="bg1"/>
                </a:solidFill>
              </a:rPr>
              <a:t>RESULTSEdFund</a:t>
            </a:r>
          </a:p>
        </p:txBody>
      </p:sp>
      <p:pic>
        <p:nvPicPr>
          <p:cNvPr id="6" name="Picture 5" descr="instagram-ic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01" y="4389441"/>
            <a:ext cx="346528" cy="346528"/>
          </a:xfrm>
          <a:prstGeom prst="rect">
            <a:avLst/>
          </a:prstGeom>
        </p:spPr>
      </p:pic>
      <p:pic>
        <p:nvPicPr>
          <p:cNvPr id="7" name="Picture 6" descr="facebook_circ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01" y="3896474"/>
            <a:ext cx="346528" cy="346528"/>
          </a:xfrm>
          <a:prstGeom prst="rect">
            <a:avLst/>
          </a:prstGeom>
        </p:spPr>
      </p:pic>
      <p:pic>
        <p:nvPicPr>
          <p:cNvPr id="8" name="Picture 7" descr="twitter_circl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601" y="3402597"/>
            <a:ext cx="346528" cy="346528"/>
          </a:xfrm>
          <a:prstGeom prst="rect">
            <a:avLst/>
          </a:prstGeom>
        </p:spPr>
      </p:pic>
      <p:sp>
        <p:nvSpPr>
          <p:cNvPr id="9" name="Rectangle 8"/>
          <p:cNvSpPr/>
          <p:nvPr/>
        </p:nvSpPr>
        <p:spPr>
          <a:xfrm>
            <a:off x="835010" y="3391195"/>
            <a:ext cx="2406428" cy="369332"/>
          </a:xfrm>
          <a:prstGeom prst="rect">
            <a:avLst/>
          </a:prstGeom>
        </p:spPr>
        <p:txBody>
          <a:bodyPr wrap="none">
            <a:spAutoFit/>
          </a:bodyPr>
          <a:lstStyle/>
          <a:p>
            <a:pPr algn="l"/>
            <a:r>
              <a:rPr lang="en-US" sz="1800" baseline="0">
                <a:solidFill>
                  <a:schemeClr val="bg1"/>
                </a:solidFill>
              </a:rPr>
              <a:t>@</a:t>
            </a:r>
            <a:r>
              <a:rPr lang="en-US" sz="1800" b="1" baseline="0">
                <a:solidFill>
                  <a:schemeClr val="bg1"/>
                </a:solidFill>
              </a:rPr>
              <a:t>RESULTS_Tweets</a:t>
            </a:r>
          </a:p>
        </p:txBody>
      </p:sp>
      <p:sp>
        <p:nvSpPr>
          <p:cNvPr id="10" name="Rectangle 9"/>
          <p:cNvSpPr/>
          <p:nvPr/>
        </p:nvSpPr>
        <p:spPr>
          <a:xfrm>
            <a:off x="829129" y="4379072"/>
            <a:ext cx="2021707" cy="369332"/>
          </a:xfrm>
          <a:prstGeom prst="rect">
            <a:avLst/>
          </a:prstGeom>
        </p:spPr>
        <p:txBody>
          <a:bodyPr wrap="none">
            <a:spAutoFit/>
          </a:bodyPr>
          <a:lstStyle/>
          <a:p>
            <a:r>
              <a:rPr lang="en-US" sz="1800" baseline="0">
                <a:solidFill>
                  <a:schemeClr val="bg1"/>
                </a:solidFill>
              </a:rPr>
              <a:t>@</a:t>
            </a:r>
            <a:r>
              <a:rPr lang="en-US" sz="1800" b="1" baseline="0">
                <a:solidFill>
                  <a:schemeClr val="bg1"/>
                </a:solidFill>
              </a:rPr>
              <a:t>voices4results</a:t>
            </a:r>
            <a:endParaRPr lang="en-US" sz="1800" b="1">
              <a:solidFill>
                <a:schemeClr val="bg1"/>
              </a:solidFill>
            </a:endParaRPr>
          </a:p>
        </p:txBody>
      </p:sp>
      <p:sp>
        <p:nvSpPr>
          <p:cNvPr id="11" name="TextBox 10"/>
          <p:cNvSpPr txBox="1"/>
          <p:nvPr/>
        </p:nvSpPr>
        <p:spPr>
          <a:xfrm>
            <a:off x="5270500" y="4178565"/>
            <a:ext cx="3419930" cy="584775"/>
          </a:xfrm>
          <a:prstGeom prst="rect">
            <a:avLst/>
          </a:prstGeom>
          <a:noFill/>
        </p:spPr>
        <p:txBody>
          <a:bodyPr wrap="square" rtlCol="0">
            <a:spAutoFit/>
          </a:bodyPr>
          <a:lstStyle/>
          <a:p>
            <a:pPr algn="r"/>
            <a:r>
              <a:rPr lang="en-US" sz="3200" b="1">
                <a:solidFill>
                  <a:schemeClr val="bg1"/>
                </a:solidFill>
              </a:rPr>
              <a:t>www.results.org</a:t>
            </a:r>
          </a:p>
        </p:txBody>
      </p:sp>
    </p:spTree>
    <p:extLst>
      <p:ext uri="{BB962C8B-B14F-4D97-AF65-F5344CB8AC3E}">
        <p14:creationId xmlns:p14="http://schemas.microsoft.com/office/powerpoint/2010/main" val="8723986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FF1E2-8E9B-4C9D-8666-63C493A1137D}"/>
              </a:ext>
            </a:extLst>
          </p:cNvPr>
          <p:cNvSpPr>
            <a:spLocks noGrp="1"/>
          </p:cNvSpPr>
          <p:nvPr>
            <p:ph type="title"/>
          </p:nvPr>
        </p:nvSpPr>
        <p:spPr>
          <a:xfrm>
            <a:off x="457200" y="3599297"/>
            <a:ext cx="8229600" cy="857250"/>
          </a:xfrm>
        </p:spPr>
        <p:txBody>
          <a:bodyPr/>
          <a:lstStyle/>
          <a:p>
            <a:r>
              <a:rPr lang="en-US"/>
              <a:t>Click to edit Master title style</a:t>
            </a:r>
          </a:p>
        </p:txBody>
      </p:sp>
      <p:sp>
        <p:nvSpPr>
          <p:cNvPr id="3" name="Date Placeholder 2">
            <a:extLst>
              <a:ext uri="{FF2B5EF4-FFF2-40B4-BE49-F238E27FC236}">
                <a16:creationId xmlns:a16="http://schemas.microsoft.com/office/drawing/2014/main" id="{7E3F91E7-56CB-44D4-A0AD-861824C97C25}"/>
              </a:ext>
            </a:extLst>
          </p:cNvPr>
          <p:cNvSpPr>
            <a:spLocks noGrp="1"/>
          </p:cNvSpPr>
          <p:nvPr>
            <p:ph type="dt" sz="half" idx="10"/>
          </p:nvPr>
        </p:nvSpPr>
        <p:spPr/>
        <p:txBody>
          <a:bodyPr/>
          <a:lstStyle/>
          <a:p>
            <a:fld id="{2008A808-75AA-4826-8E30-8714D9A7BC4A}" type="datetimeFigureOut">
              <a:rPr lang="en-US" smtClean="0"/>
              <a:t>7/11/2025</a:t>
            </a:fld>
            <a:endParaRPr lang="en-US"/>
          </a:p>
        </p:txBody>
      </p:sp>
      <p:sp>
        <p:nvSpPr>
          <p:cNvPr id="4" name="Footer Placeholder 3">
            <a:extLst>
              <a:ext uri="{FF2B5EF4-FFF2-40B4-BE49-F238E27FC236}">
                <a16:creationId xmlns:a16="http://schemas.microsoft.com/office/drawing/2014/main" id="{05A2242C-FF49-4B14-8BF7-CD64ABB47B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73F38F-F1AA-4DF1-AEC6-322C25339993}"/>
              </a:ext>
            </a:extLst>
          </p:cNvPr>
          <p:cNvSpPr>
            <a:spLocks noGrp="1"/>
          </p:cNvSpPr>
          <p:nvPr>
            <p:ph type="sldNum" sz="quarter" idx="12"/>
          </p:nvPr>
        </p:nvSpPr>
        <p:spPr/>
        <p:txBody>
          <a:bodyPr/>
          <a:lstStyle/>
          <a:p>
            <a:fld id="{92F8934A-EF5E-46D5-A016-C0B1BD0CA723}" type="slidenum">
              <a:rPr lang="en-US" smtClean="0"/>
              <a:t>‹#›</a:t>
            </a:fld>
            <a:endParaRPr lang="en-US"/>
          </a:p>
        </p:txBody>
      </p:sp>
    </p:spTree>
    <p:extLst>
      <p:ext uri="{BB962C8B-B14F-4D97-AF65-F5344CB8AC3E}">
        <p14:creationId xmlns:p14="http://schemas.microsoft.com/office/powerpoint/2010/main" val="10804779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6588A-5827-4843-A700-508233C9F32B}" type="datetimeFigureOut">
              <a:rPr lang="en-US" smtClean="0"/>
              <a:t>7/11/2025</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24837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2"/>
        <p:cNvGrpSpPr/>
        <p:nvPr/>
      </p:nvGrpSpPr>
      <p:grpSpPr>
        <a:xfrm>
          <a:off x="0" y="0"/>
          <a:ext cx="0" cy="0"/>
          <a:chOff x="0" y="0"/>
          <a:chExt cx="0" cy="0"/>
        </a:xfrm>
      </p:grpSpPr>
      <p:sp>
        <p:nvSpPr>
          <p:cNvPr id="33" name="Google Shape;33;gfc51e63954_0_52"/>
          <p:cNvSpPr txBox="1">
            <a:spLocks noGrp="1"/>
          </p:cNvSpPr>
          <p:nvPr>
            <p:ph type="body" idx="1"/>
          </p:nvPr>
        </p:nvSpPr>
        <p:spPr>
          <a:xfrm>
            <a:off x="311700" y="4230575"/>
            <a:ext cx="5998800" cy="6051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640"/>
              </a:spcBef>
              <a:spcAft>
                <a:spcPts val="0"/>
              </a:spcAft>
              <a:buSzPts val="3200"/>
              <a:buNone/>
              <a:defRPr/>
            </a:lvl1pPr>
          </a:lstStyle>
          <a:p>
            <a:endParaRPr/>
          </a:p>
        </p:txBody>
      </p:sp>
      <p:sp>
        <p:nvSpPr>
          <p:cNvPr id="34" name="Google Shape;34;gfc51e63954_0_52"/>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7/11/2025</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8530626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6588A-5827-4843-A700-508233C9F32B}" type="datetimeFigureOut">
              <a:rPr lang="en-US" smtClean="0"/>
              <a:t>7/11/2025</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581719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6588A-5827-4843-A700-508233C9F32B}" type="datetimeFigureOut">
              <a:rPr lang="en-US" smtClean="0"/>
              <a:t>7/11/2025</a:t>
            </a:fld>
            <a:endParaRPr lang="en-US"/>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1607323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6588A-5827-4843-A700-508233C9F32B}" type="datetimeFigureOut">
              <a:rPr lang="en-US" smtClean="0"/>
              <a:t>7/11/2025</a:t>
            </a:fld>
            <a:endParaRPr lang="en-US"/>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3983761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6588A-5827-4843-A700-508233C9F32B}" type="datetimeFigureOut">
              <a:rPr lang="en-US" smtClean="0"/>
              <a:t>7/11/2025</a:t>
            </a:fld>
            <a:endParaRPr lang="en-US"/>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40414020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95909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7/11/2025</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361729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7/11/2025</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0575661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7/11/2025</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4254206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80"/>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7/11/2025</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072320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ontent Slide Teal + Image">
  <p:cSld name="Content Slide Teal + Image">
    <p:spTree>
      <p:nvGrpSpPr>
        <p:cNvPr id="1" name="Shape 45"/>
        <p:cNvGrpSpPr/>
        <p:nvPr/>
      </p:nvGrpSpPr>
      <p:grpSpPr>
        <a:xfrm>
          <a:off x="0" y="0"/>
          <a:ext cx="0" cy="0"/>
          <a:chOff x="0" y="0"/>
          <a:chExt cx="0" cy="0"/>
        </a:xfrm>
      </p:grpSpPr>
      <p:pic>
        <p:nvPicPr>
          <p:cNvPr id="46" name="Google Shape;46;g119407a4a4b_0_201" descr="Picture 11"/>
          <p:cNvPicPr preferRelativeResize="0"/>
          <p:nvPr/>
        </p:nvPicPr>
        <p:blipFill rotWithShape="1">
          <a:blip r:embed="rId2">
            <a:alphaModFix amt="10000"/>
          </a:blip>
          <a:srcRect/>
          <a:stretch/>
        </p:blipFill>
        <p:spPr>
          <a:xfrm>
            <a:off x="0" y="1298142"/>
            <a:ext cx="3851647" cy="3845358"/>
          </a:xfrm>
          <a:prstGeom prst="rect">
            <a:avLst/>
          </a:prstGeom>
          <a:noFill/>
          <a:ln>
            <a:noFill/>
          </a:ln>
        </p:spPr>
      </p:pic>
      <p:pic>
        <p:nvPicPr>
          <p:cNvPr id="47" name="Google Shape;47;g119407a4a4b_0_201" descr="Picture 12"/>
          <p:cNvPicPr preferRelativeResize="0"/>
          <p:nvPr/>
        </p:nvPicPr>
        <p:blipFill rotWithShape="1">
          <a:blip r:embed="rId3">
            <a:alphaModFix/>
          </a:blip>
          <a:srcRect/>
          <a:stretch/>
        </p:blipFill>
        <p:spPr>
          <a:xfrm>
            <a:off x="5905500" y="4689908"/>
            <a:ext cx="2609850" cy="390526"/>
          </a:xfrm>
          <a:prstGeom prst="rect">
            <a:avLst/>
          </a:prstGeom>
          <a:noFill/>
          <a:ln>
            <a:noFill/>
          </a:ln>
        </p:spPr>
      </p:pic>
      <p:sp>
        <p:nvSpPr>
          <p:cNvPr id="48" name="Google Shape;48;g119407a4a4b_0_201"/>
          <p:cNvSpPr txBox="1">
            <a:spLocks noGrp="1"/>
          </p:cNvSpPr>
          <p:nvPr>
            <p:ph type="title"/>
          </p:nvPr>
        </p:nvSpPr>
        <p:spPr>
          <a:xfrm>
            <a:off x="574157" y="273844"/>
            <a:ext cx="4840500" cy="571800"/>
          </a:xfrm>
          <a:prstGeom prst="rect">
            <a:avLst/>
          </a:prstGeom>
          <a:noFill/>
          <a:ln>
            <a:noFill/>
          </a:ln>
        </p:spPr>
        <p:txBody>
          <a:bodyPr spcFirstLastPara="1" wrap="square" lIns="34275" tIns="34275" rIns="34275" bIns="34275" anchor="t" anchorCtr="0">
            <a:normAutofit/>
          </a:bodyPr>
          <a:lstStyle>
            <a:lvl1pPr lvl="0" algn="l">
              <a:lnSpc>
                <a:spcPct val="100000"/>
              </a:lnSpc>
              <a:spcBef>
                <a:spcPts val="0"/>
              </a:spcBef>
              <a:spcAft>
                <a:spcPts val="0"/>
              </a:spcAft>
              <a:buClr>
                <a:schemeClr val="accent1"/>
              </a:buClr>
              <a:buSzPts val="2900"/>
              <a:buFont typeface="Arial"/>
              <a:buNone/>
              <a:defRPr>
                <a:solidFill>
                  <a:schemeClr val="accent1"/>
                </a:solidFill>
              </a:defRPr>
            </a:lvl1pPr>
            <a:lvl2pPr lvl="1" algn="l">
              <a:lnSpc>
                <a:spcPct val="100000"/>
              </a:lnSpc>
              <a:spcBef>
                <a:spcPts val="0"/>
              </a:spcBef>
              <a:spcAft>
                <a:spcPts val="0"/>
              </a:spcAft>
              <a:buClr>
                <a:srgbClr val="022077"/>
              </a:buClr>
              <a:buSzPts val="1400"/>
              <a:buNone/>
              <a:defRPr/>
            </a:lvl2pPr>
            <a:lvl3pPr lvl="2" algn="l">
              <a:lnSpc>
                <a:spcPct val="100000"/>
              </a:lnSpc>
              <a:spcBef>
                <a:spcPts val="0"/>
              </a:spcBef>
              <a:spcAft>
                <a:spcPts val="0"/>
              </a:spcAft>
              <a:buClr>
                <a:srgbClr val="022077"/>
              </a:buClr>
              <a:buSzPts val="1400"/>
              <a:buNone/>
              <a:defRPr/>
            </a:lvl3pPr>
            <a:lvl4pPr lvl="3" algn="l">
              <a:lnSpc>
                <a:spcPct val="100000"/>
              </a:lnSpc>
              <a:spcBef>
                <a:spcPts val="0"/>
              </a:spcBef>
              <a:spcAft>
                <a:spcPts val="0"/>
              </a:spcAft>
              <a:buClr>
                <a:srgbClr val="022077"/>
              </a:buClr>
              <a:buSzPts val="1400"/>
              <a:buNone/>
              <a:defRPr/>
            </a:lvl4pPr>
            <a:lvl5pPr lvl="4" algn="l">
              <a:lnSpc>
                <a:spcPct val="100000"/>
              </a:lnSpc>
              <a:spcBef>
                <a:spcPts val="0"/>
              </a:spcBef>
              <a:spcAft>
                <a:spcPts val="0"/>
              </a:spcAft>
              <a:buClr>
                <a:srgbClr val="022077"/>
              </a:buClr>
              <a:buSzPts val="1400"/>
              <a:buNone/>
              <a:defRPr/>
            </a:lvl5pPr>
            <a:lvl6pPr lvl="5" algn="l">
              <a:lnSpc>
                <a:spcPct val="100000"/>
              </a:lnSpc>
              <a:spcBef>
                <a:spcPts val="0"/>
              </a:spcBef>
              <a:spcAft>
                <a:spcPts val="0"/>
              </a:spcAft>
              <a:buClr>
                <a:srgbClr val="022077"/>
              </a:buClr>
              <a:buSzPts val="1400"/>
              <a:buNone/>
              <a:defRPr/>
            </a:lvl6pPr>
            <a:lvl7pPr lvl="6" algn="l">
              <a:lnSpc>
                <a:spcPct val="100000"/>
              </a:lnSpc>
              <a:spcBef>
                <a:spcPts val="0"/>
              </a:spcBef>
              <a:spcAft>
                <a:spcPts val="0"/>
              </a:spcAft>
              <a:buClr>
                <a:srgbClr val="022077"/>
              </a:buClr>
              <a:buSzPts val="1400"/>
              <a:buNone/>
              <a:defRPr/>
            </a:lvl7pPr>
            <a:lvl8pPr lvl="7" algn="l">
              <a:lnSpc>
                <a:spcPct val="100000"/>
              </a:lnSpc>
              <a:spcBef>
                <a:spcPts val="0"/>
              </a:spcBef>
              <a:spcAft>
                <a:spcPts val="0"/>
              </a:spcAft>
              <a:buClr>
                <a:srgbClr val="022077"/>
              </a:buClr>
              <a:buSzPts val="1400"/>
              <a:buNone/>
              <a:defRPr/>
            </a:lvl8pPr>
            <a:lvl9pPr lvl="8" algn="l">
              <a:lnSpc>
                <a:spcPct val="100000"/>
              </a:lnSpc>
              <a:spcBef>
                <a:spcPts val="0"/>
              </a:spcBef>
              <a:spcAft>
                <a:spcPts val="0"/>
              </a:spcAft>
              <a:buClr>
                <a:srgbClr val="022077"/>
              </a:buClr>
              <a:buSzPts val="1400"/>
              <a:buNone/>
              <a:defRPr/>
            </a:lvl9pPr>
          </a:lstStyle>
          <a:p>
            <a:endParaRPr/>
          </a:p>
        </p:txBody>
      </p:sp>
      <p:sp>
        <p:nvSpPr>
          <p:cNvPr id="49" name="Google Shape;49;g119407a4a4b_0_201"/>
          <p:cNvSpPr/>
          <p:nvPr/>
        </p:nvSpPr>
        <p:spPr>
          <a:xfrm>
            <a:off x="8629109" y="4748828"/>
            <a:ext cx="277200" cy="277200"/>
          </a:xfrm>
          <a:prstGeom prst="ellipse">
            <a:avLst/>
          </a:prstGeom>
          <a:solidFill>
            <a:schemeClr val="accent1"/>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50" name="Google Shape;50;g119407a4a4b_0_201"/>
          <p:cNvSpPr txBox="1">
            <a:spLocks noGrp="1"/>
          </p:cNvSpPr>
          <p:nvPr>
            <p:ph type="sldNum" idx="12"/>
          </p:nvPr>
        </p:nvSpPr>
        <p:spPr>
          <a:xfrm>
            <a:off x="8670678" y="4795445"/>
            <a:ext cx="194700" cy="192300"/>
          </a:xfrm>
          <a:prstGeom prst="rect">
            <a:avLst/>
          </a:prstGeom>
          <a:noFill/>
          <a:ln>
            <a:noFill/>
          </a:ln>
        </p:spPr>
        <p:txBody>
          <a:bodyPr spcFirstLastPara="1" wrap="square" lIns="34275" tIns="34275" rIns="34275" bIns="34275" anchor="ctr" anchorCtr="0">
            <a:spAutoFit/>
          </a:bodyPr>
          <a:lstStyle>
            <a:lvl1pPr marL="0" marR="0" lvl="0"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sz="1200">
              <a:solidFill>
                <a:srgbClr val="888888"/>
              </a:solidFill>
              <a:latin typeface="Calibri"/>
              <a:ea typeface="Calibri"/>
              <a:cs typeface="Calibri"/>
              <a:sym typeface="Calibri"/>
            </a:endParaRPr>
          </a:p>
        </p:txBody>
      </p:sp>
      <p:sp>
        <p:nvSpPr>
          <p:cNvPr id="51" name="Google Shape;51;g119407a4a4b_0_201"/>
          <p:cNvSpPr txBox="1">
            <a:spLocks noGrp="1"/>
          </p:cNvSpPr>
          <p:nvPr>
            <p:ph type="body" idx="1"/>
          </p:nvPr>
        </p:nvSpPr>
        <p:spPr>
          <a:xfrm>
            <a:off x="574158" y="1026550"/>
            <a:ext cx="3756000" cy="3559800"/>
          </a:xfrm>
          <a:prstGeom prst="rect">
            <a:avLst/>
          </a:prstGeom>
          <a:noFill/>
          <a:ln>
            <a:noFill/>
          </a:ln>
        </p:spPr>
        <p:txBody>
          <a:bodyPr spcFirstLastPara="1" wrap="square" lIns="34275" tIns="34275" rIns="34275" bIns="34275" anchor="t" anchorCtr="0">
            <a:normAutofit/>
          </a:bodyPr>
          <a:lstStyle>
            <a:lvl1pPr marL="457200" lvl="0" indent="-317500" algn="l">
              <a:lnSpc>
                <a:spcPct val="133333"/>
              </a:lnSpc>
              <a:spcBef>
                <a:spcPts val="800"/>
              </a:spcBef>
              <a:spcAft>
                <a:spcPts val="0"/>
              </a:spcAft>
              <a:buClr>
                <a:srgbClr val="022077"/>
              </a:buClr>
              <a:buSzPts val="1400"/>
              <a:buChar char="•"/>
              <a:defRPr/>
            </a:lvl1pPr>
            <a:lvl2pPr marL="914400" lvl="1" indent="-317500" algn="l">
              <a:lnSpc>
                <a:spcPct val="133333"/>
              </a:lnSpc>
              <a:spcBef>
                <a:spcPts val="800"/>
              </a:spcBef>
              <a:spcAft>
                <a:spcPts val="0"/>
              </a:spcAft>
              <a:buClr>
                <a:srgbClr val="022077"/>
              </a:buClr>
              <a:buSzPts val="1400"/>
              <a:buChar char="o"/>
              <a:defRPr/>
            </a:lvl2pPr>
            <a:lvl3pPr marL="1371600" lvl="2" indent="-317500" algn="l">
              <a:lnSpc>
                <a:spcPct val="133333"/>
              </a:lnSpc>
              <a:spcBef>
                <a:spcPts val="800"/>
              </a:spcBef>
              <a:spcAft>
                <a:spcPts val="0"/>
              </a:spcAft>
              <a:buClr>
                <a:srgbClr val="022077"/>
              </a:buClr>
              <a:buSzPts val="1400"/>
              <a:buChar char="▪"/>
              <a:defRPr/>
            </a:lvl3pPr>
            <a:lvl4pPr marL="1828800" lvl="3" indent="-317500" algn="l">
              <a:lnSpc>
                <a:spcPct val="133333"/>
              </a:lnSpc>
              <a:spcBef>
                <a:spcPts val="800"/>
              </a:spcBef>
              <a:spcAft>
                <a:spcPts val="0"/>
              </a:spcAft>
              <a:buClr>
                <a:srgbClr val="022077"/>
              </a:buClr>
              <a:buSzPts val="1400"/>
              <a:buChar char="•"/>
              <a:defRPr/>
            </a:lvl4pPr>
            <a:lvl5pPr marL="2286000" lvl="4" indent="-317500" algn="l">
              <a:lnSpc>
                <a:spcPct val="133333"/>
              </a:lnSpc>
              <a:spcBef>
                <a:spcPts val="800"/>
              </a:spcBef>
              <a:spcAft>
                <a:spcPts val="0"/>
              </a:spcAft>
              <a:buClr>
                <a:srgbClr val="022077"/>
              </a:buClr>
              <a:buSzPts val="1400"/>
              <a:buChar char="o"/>
              <a:defRPr/>
            </a:lvl5pPr>
            <a:lvl6pPr marL="2743200" lvl="5" indent="-317500" algn="l">
              <a:lnSpc>
                <a:spcPct val="133333"/>
              </a:lnSpc>
              <a:spcBef>
                <a:spcPts val="800"/>
              </a:spcBef>
              <a:spcAft>
                <a:spcPts val="0"/>
              </a:spcAft>
              <a:buClr>
                <a:srgbClr val="022077"/>
              </a:buClr>
              <a:buSzPts val="1400"/>
              <a:buChar char="•"/>
              <a:defRPr/>
            </a:lvl6pPr>
            <a:lvl7pPr marL="3200400" lvl="6" indent="-317500" algn="l">
              <a:lnSpc>
                <a:spcPct val="133333"/>
              </a:lnSpc>
              <a:spcBef>
                <a:spcPts val="800"/>
              </a:spcBef>
              <a:spcAft>
                <a:spcPts val="0"/>
              </a:spcAft>
              <a:buClr>
                <a:srgbClr val="022077"/>
              </a:buClr>
              <a:buSzPts val="1400"/>
              <a:buChar char="•"/>
              <a:defRPr/>
            </a:lvl7pPr>
            <a:lvl8pPr marL="3657600" lvl="7" indent="-317500" algn="l">
              <a:lnSpc>
                <a:spcPct val="133333"/>
              </a:lnSpc>
              <a:spcBef>
                <a:spcPts val="800"/>
              </a:spcBef>
              <a:spcAft>
                <a:spcPts val="0"/>
              </a:spcAft>
              <a:buClr>
                <a:srgbClr val="022077"/>
              </a:buClr>
              <a:buSzPts val="1400"/>
              <a:buChar char="•"/>
              <a:defRPr/>
            </a:lvl8pPr>
            <a:lvl9pPr marL="4114800" lvl="8" indent="-317500" algn="l">
              <a:lnSpc>
                <a:spcPct val="133333"/>
              </a:lnSpc>
              <a:spcBef>
                <a:spcPts val="800"/>
              </a:spcBef>
              <a:spcAft>
                <a:spcPts val="0"/>
              </a:spcAft>
              <a:buClr>
                <a:srgbClr val="022077"/>
              </a:buClr>
              <a:buSzPts val="1400"/>
              <a:buChar char="•"/>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815954"/>
            <a:ext cx="7772400" cy="1021556"/>
          </a:xfrm>
        </p:spPr>
        <p:txBody>
          <a:bodyPr anchor="t"/>
          <a:lstStyle>
            <a:lvl1pPr algn="l">
              <a:defRPr sz="4000" b="0" cap="none">
                <a:solidFill>
                  <a:schemeClr val="tx1"/>
                </a:solidFill>
              </a:defRPr>
            </a:lvl1pPr>
          </a:lstStyle>
          <a:p>
            <a:r>
              <a:rPr lang="en-US"/>
              <a:t>Click to edit master title style</a:t>
            </a:r>
          </a:p>
        </p:txBody>
      </p:sp>
      <p:sp>
        <p:nvSpPr>
          <p:cNvPr id="9" name="Title 1"/>
          <p:cNvSpPr txBox="1">
            <a:spLocks noGrp="1" noRot="1" noMove="1" noResize="1" noEditPoints="1" noAdjustHandles="1" noChangeArrowheads="1" noChangeShapeType="1"/>
          </p:cNvSpPr>
          <p:nvPr userDrawn="1"/>
        </p:nvSpPr>
        <p:spPr>
          <a:xfrm>
            <a:off x="722313" y="2794398"/>
            <a:ext cx="7772400" cy="10215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b="1" cap="none">
                <a:solidFill>
                  <a:srgbClr val="E41034"/>
                </a:solidFill>
                <a:latin typeface="Open Sans" pitchFamily="2" charset="0"/>
                <a:ea typeface="Open Sans" pitchFamily="2" charset="0"/>
                <a:cs typeface="Open Sans" pitchFamily="2" charset="0"/>
              </a:rPr>
              <a:t>Click to edit master title style</a:t>
            </a:r>
          </a:p>
        </p:txBody>
      </p:sp>
    </p:spTree>
    <p:extLst>
      <p:ext uri="{BB962C8B-B14F-4D97-AF65-F5344CB8AC3E}">
        <p14:creationId xmlns:p14="http://schemas.microsoft.com/office/powerpoint/2010/main" val="4029929824"/>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97819"/>
            <a:ext cx="7772400" cy="1102519"/>
          </a:xfrm>
        </p:spPr>
        <p:txBody>
          <a:bodyPr/>
          <a:lstStyle>
            <a:lvl1pPr>
              <a:defRPr/>
            </a:lvl1p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
        <p:nvSpPr>
          <p:cNvPr id="4" name="Date Placeholder 3"/>
          <p:cNvSpPr>
            <a:spLocks noGrp="1"/>
          </p:cNvSpPr>
          <p:nvPr>
            <p:ph type="dt" sz="half" idx="10"/>
          </p:nvPr>
        </p:nvSpPr>
        <p:spPr/>
        <p:txBody>
          <a:bodyPr/>
          <a:lstStyle/>
          <a:p>
            <a:fld id="{DA52CB95-A36F-4BC0-873A-F09C4DFC6C9F}" type="datetime1">
              <a:rPr lang="en-US" smtClean="0"/>
              <a:t>7/11/2025</a:t>
            </a:fld>
            <a:endParaRPr lang="en-US"/>
          </a:p>
        </p:txBody>
      </p:sp>
    </p:spTree>
    <p:extLst>
      <p:ext uri="{BB962C8B-B14F-4D97-AF65-F5344CB8AC3E}">
        <p14:creationId xmlns:p14="http://schemas.microsoft.com/office/powerpoint/2010/main" val="30792105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307E6868-079E-1649-B8D1-459B42CE4DE3}" type="slidenum">
              <a:rPr lang="en-US" smtClean="0"/>
              <a:pPr/>
              <a:t>‹#›</a:t>
            </a:fld>
            <a:endParaRPr lang="en-US"/>
          </a:p>
        </p:txBody>
      </p:sp>
      <p:sp>
        <p:nvSpPr>
          <p:cNvPr id="4" name="Date Placeholder 3"/>
          <p:cNvSpPr>
            <a:spLocks noGrp="1"/>
          </p:cNvSpPr>
          <p:nvPr>
            <p:ph type="dt" sz="half" idx="10"/>
          </p:nvPr>
        </p:nvSpPr>
        <p:spPr/>
        <p:txBody>
          <a:bodyPr/>
          <a:lstStyle/>
          <a:p>
            <a:fld id="{3686E7C0-692D-4B88-BAF3-92EA83B8C355}" type="datetime1">
              <a:rPr lang="en-US" smtClean="0"/>
              <a:t>7/11/2025</a:t>
            </a:fld>
            <a:endParaRPr lang="en-US"/>
          </a:p>
        </p:txBody>
      </p:sp>
    </p:spTree>
    <p:extLst>
      <p:ext uri="{BB962C8B-B14F-4D97-AF65-F5344CB8AC3E}">
        <p14:creationId xmlns:p14="http://schemas.microsoft.com/office/powerpoint/2010/main" val="10797699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sz="half" idx="1" hasCustomPrompt="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B491E5A4-AB8D-4616-B7A9-1412F5D6E492}" type="datetime1">
              <a:rPr lang="en-US" smtClean="0"/>
              <a:t>7/11/2025</a:t>
            </a:fld>
            <a:endParaRPr lang="en-US"/>
          </a:p>
        </p:txBody>
      </p:sp>
    </p:spTree>
    <p:extLst>
      <p:ext uri="{BB962C8B-B14F-4D97-AF65-F5344CB8AC3E}">
        <p14:creationId xmlns:p14="http://schemas.microsoft.com/office/powerpoint/2010/main" val="27031490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Text Placeholder 2"/>
          <p:cNvSpPr>
            <a:spLocks noGrp="1"/>
          </p:cNvSpPr>
          <p:nvPr>
            <p:ph type="body" idx="1" hasCustomPrompt="1"/>
          </p:nvPr>
        </p:nvSpPr>
        <p:spPr>
          <a:xfrm>
            <a:off x="457200" y="1151335"/>
            <a:ext cx="4040188" cy="47982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45026" y="1151335"/>
            <a:ext cx="4041775" cy="47982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a:p>
        </p:txBody>
      </p:sp>
      <p:sp>
        <p:nvSpPr>
          <p:cNvPr id="7" name="Date Placeholder 6"/>
          <p:cNvSpPr>
            <a:spLocks noGrp="1"/>
          </p:cNvSpPr>
          <p:nvPr>
            <p:ph type="dt" sz="half" idx="10"/>
          </p:nvPr>
        </p:nvSpPr>
        <p:spPr/>
        <p:txBody>
          <a:bodyPr/>
          <a:lstStyle/>
          <a:p>
            <a:fld id="{AFB8C497-781D-41D9-AC17-F05D66E7436C}" type="datetime1">
              <a:rPr lang="en-US" smtClean="0"/>
              <a:t>7/11/2025</a:t>
            </a:fld>
            <a:endParaRPr lang="en-US"/>
          </a:p>
        </p:txBody>
      </p:sp>
    </p:spTree>
    <p:extLst>
      <p:ext uri="{BB962C8B-B14F-4D97-AF65-F5344CB8AC3E}">
        <p14:creationId xmlns:p14="http://schemas.microsoft.com/office/powerpoint/2010/main" val="39700814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
        <p:nvSpPr>
          <p:cNvPr id="3" name="Date Placeholder 2"/>
          <p:cNvSpPr>
            <a:spLocks noGrp="1"/>
          </p:cNvSpPr>
          <p:nvPr>
            <p:ph type="dt" sz="half" idx="10"/>
          </p:nvPr>
        </p:nvSpPr>
        <p:spPr/>
        <p:txBody>
          <a:bodyPr/>
          <a:lstStyle/>
          <a:p>
            <a:fld id="{FFBF270F-56FE-4D70-A2BE-EE18789F1CAF}" type="datetime1">
              <a:rPr lang="en-US" smtClean="0"/>
              <a:t>7/11/2025</a:t>
            </a:fld>
            <a:endParaRPr lang="en-US"/>
          </a:p>
        </p:txBody>
      </p:sp>
    </p:spTree>
    <p:extLst>
      <p:ext uri="{BB962C8B-B14F-4D97-AF65-F5344CB8AC3E}">
        <p14:creationId xmlns:p14="http://schemas.microsoft.com/office/powerpoint/2010/main" val="22242050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B8A5FA-54E9-42CB-B8A4-AE77A1729632}" type="datetime1">
              <a:rPr lang="en-US" smtClean="0"/>
              <a:t>7/11/2025</a:t>
            </a:fld>
            <a:endParaRPr lang="en-US"/>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3684992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0262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hasCustomPrompt="1"/>
          </p:nvPr>
        </p:nvSpPr>
        <p:spPr>
          <a:xfrm>
            <a:off x="3575050" y="204788"/>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C7944C4A-46BC-4C46-B66D-C7A9D447712C}" type="datetime1">
              <a:rPr lang="en-US" smtClean="0"/>
              <a:t>7/11/2025</a:t>
            </a:fld>
            <a:endParaRPr lang="en-US"/>
          </a:p>
        </p:txBody>
      </p:sp>
    </p:spTree>
    <p:extLst>
      <p:ext uri="{BB962C8B-B14F-4D97-AF65-F5344CB8AC3E}">
        <p14:creationId xmlns:p14="http://schemas.microsoft.com/office/powerpoint/2010/main" val="20391708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7C3003A7-1037-45BD-B21E-FCF7B4B1F763}" type="datetime1">
              <a:rPr lang="en-US" smtClean="0"/>
              <a:t>7/11/2025</a:t>
            </a:fld>
            <a:endParaRPr lang="en-US"/>
          </a:p>
        </p:txBody>
      </p:sp>
    </p:spTree>
    <p:extLst>
      <p:ext uri="{BB962C8B-B14F-4D97-AF65-F5344CB8AC3E}">
        <p14:creationId xmlns:p14="http://schemas.microsoft.com/office/powerpoint/2010/main" val="913813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ntent Slide Teal + Image 1">
  <p:cSld name="Content Slide Teal + Image 2">
    <p:spTree>
      <p:nvGrpSpPr>
        <p:cNvPr id="1" name="Shape 52"/>
        <p:cNvGrpSpPr/>
        <p:nvPr/>
      </p:nvGrpSpPr>
      <p:grpSpPr>
        <a:xfrm>
          <a:off x="0" y="0"/>
          <a:ext cx="0" cy="0"/>
          <a:chOff x="0" y="0"/>
          <a:chExt cx="0" cy="0"/>
        </a:xfrm>
      </p:grpSpPr>
      <p:pic>
        <p:nvPicPr>
          <p:cNvPr id="53" name="Google Shape;53;g119407a4a4b_0_208" descr="Picture 11"/>
          <p:cNvPicPr preferRelativeResize="0"/>
          <p:nvPr/>
        </p:nvPicPr>
        <p:blipFill rotWithShape="1">
          <a:blip r:embed="rId2">
            <a:alphaModFix amt="10000"/>
          </a:blip>
          <a:srcRect/>
          <a:stretch/>
        </p:blipFill>
        <p:spPr>
          <a:xfrm>
            <a:off x="0" y="1298142"/>
            <a:ext cx="3851647" cy="3845358"/>
          </a:xfrm>
          <a:prstGeom prst="rect">
            <a:avLst/>
          </a:prstGeom>
          <a:noFill/>
          <a:ln>
            <a:noFill/>
          </a:ln>
        </p:spPr>
      </p:pic>
      <p:sp>
        <p:nvSpPr>
          <p:cNvPr id="54" name="Google Shape;54;g119407a4a4b_0_208"/>
          <p:cNvSpPr txBox="1">
            <a:spLocks noGrp="1"/>
          </p:cNvSpPr>
          <p:nvPr>
            <p:ph type="title"/>
          </p:nvPr>
        </p:nvSpPr>
        <p:spPr>
          <a:xfrm>
            <a:off x="574157" y="273844"/>
            <a:ext cx="4840500" cy="571800"/>
          </a:xfrm>
          <a:prstGeom prst="rect">
            <a:avLst/>
          </a:prstGeom>
          <a:noFill/>
          <a:ln>
            <a:noFill/>
          </a:ln>
        </p:spPr>
        <p:txBody>
          <a:bodyPr spcFirstLastPara="1" wrap="square" lIns="34275" tIns="34275" rIns="34275" bIns="34275" anchor="t" anchorCtr="0">
            <a:normAutofit/>
          </a:bodyPr>
          <a:lstStyle>
            <a:lvl1pPr lvl="0" algn="l">
              <a:lnSpc>
                <a:spcPct val="100000"/>
              </a:lnSpc>
              <a:spcBef>
                <a:spcPts val="0"/>
              </a:spcBef>
              <a:spcAft>
                <a:spcPts val="0"/>
              </a:spcAft>
              <a:buClr>
                <a:schemeClr val="accent1"/>
              </a:buClr>
              <a:buSzPts val="2900"/>
              <a:buFont typeface="Arial"/>
              <a:buNone/>
              <a:defRPr>
                <a:solidFill>
                  <a:schemeClr val="accent1"/>
                </a:solidFill>
              </a:defRPr>
            </a:lvl1pPr>
            <a:lvl2pPr lvl="1" algn="l">
              <a:lnSpc>
                <a:spcPct val="100000"/>
              </a:lnSpc>
              <a:spcBef>
                <a:spcPts val="0"/>
              </a:spcBef>
              <a:spcAft>
                <a:spcPts val="0"/>
              </a:spcAft>
              <a:buClr>
                <a:srgbClr val="022077"/>
              </a:buClr>
              <a:buSzPts val="1400"/>
              <a:buNone/>
              <a:defRPr/>
            </a:lvl2pPr>
            <a:lvl3pPr lvl="2" algn="l">
              <a:lnSpc>
                <a:spcPct val="100000"/>
              </a:lnSpc>
              <a:spcBef>
                <a:spcPts val="0"/>
              </a:spcBef>
              <a:spcAft>
                <a:spcPts val="0"/>
              </a:spcAft>
              <a:buClr>
                <a:srgbClr val="022077"/>
              </a:buClr>
              <a:buSzPts val="1400"/>
              <a:buNone/>
              <a:defRPr/>
            </a:lvl3pPr>
            <a:lvl4pPr lvl="3" algn="l">
              <a:lnSpc>
                <a:spcPct val="100000"/>
              </a:lnSpc>
              <a:spcBef>
                <a:spcPts val="0"/>
              </a:spcBef>
              <a:spcAft>
                <a:spcPts val="0"/>
              </a:spcAft>
              <a:buClr>
                <a:srgbClr val="022077"/>
              </a:buClr>
              <a:buSzPts val="1400"/>
              <a:buNone/>
              <a:defRPr/>
            </a:lvl4pPr>
            <a:lvl5pPr lvl="4" algn="l">
              <a:lnSpc>
                <a:spcPct val="100000"/>
              </a:lnSpc>
              <a:spcBef>
                <a:spcPts val="0"/>
              </a:spcBef>
              <a:spcAft>
                <a:spcPts val="0"/>
              </a:spcAft>
              <a:buClr>
                <a:srgbClr val="022077"/>
              </a:buClr>
              <a:buSzPts val="1400"/>
              <a:buNone/>
              <a:defRPr/>
            </a:lvl5pPr>
            <a:lvl6pPr lvl="5" algn="l">
              <a:lnSpc>
                <a:spcPct val="100000"/>
              </a:lnSpc>
              <a:spcBef>
                <a:spcPts val="0"/>
              </a:spcBef>
              <a:spcAft>
                <a:spcPts val="0"/>
              </a:spcAft>
              <a:buClr>
                <a:srgbClr val="022077"/>
              </a:buClr>
              <a:buSzPts val="1400"/>
              <a:buNone/>
              <a:defRPr/>
            </a:lvl6pPr>
            <a:lvl7pPr lvl="6" algn="l">
              <a:lnSpc>
                <a:spcPct val="100000"/>
              </a:lnSpc>
              <a:spcBef>
                <a:spcPts val="0"/>
              </a:spcBef>
              <a:spcAft>
                <a:spcPts val="0"/>
              </a:spcAft>
              <a:buClr>
                <a:srgbClr val="022077"/>
              </a:buClr>
              <a:buSzPts val="1400"/>
              <a:buNone/>
              <a:defRPr/>
            </a:lvl7pPr>
            <a:lvl8pPr lvl="7" algn="l">
              <a:lnSpc>
                <a:spcPct val="100000"/>
              </a:lnSpc>
              <a:spcBef>
                <a:spcPts val="0"/>
              </a:spcBef>
              <a:spcAft>
                <a:spcPts val="0"/>
              </a:spcAft>
              <a:buClr>
                <a:srgbClr val="022077"/>
              </a:buClr>
              <a:buSzPts val="1400"/>
              <a:buNone/>
              <a:defRPr/>
            </a:lvl8pPr>
            <a:lvl9pPr lvl="8" algn="l">
              <a:lnSpc>
                <a:spcPct val="100000"/>
              </a:lnSpc>
              <a:spcBef>
                <a:spcPts val="0"/>
              </a:spcBef>
              <a:spcAft>
                <a:spcPts val="0"/>
              </a:spcAft>
              <a:buClr>
                <a:srgbClr val="022077"/>
              </a:buClr>
              <a:buSzPts val="1400"/>
              <a:buNone/>
              <a:defRPr/>
            </a:lvl9pPr>
          </a:lstStyle>
          <a:p>
            <a:endParaRPr/>
          </a:p>
        </p:txBody>
      </p:sp>
      <p:sp>
        <p:nvSpPr>
          <p:cNvPr id="55" name="Google Shape;55;g119407a4a4b_0_208"/>
          <p:cNvSpPr/>
          <p:nvPr/>
        </p:nvSpPr>
        <p:spPr>
          <a:xfrm>
            <a:off x="8629109" y="4748828"/>
            <a:ext cx="277200" cy="277200"/>
          </a:xfrm>
          <a:prstGeom prst="ellipse">
            <a:avLst/>
          </a:prstGeom>
          <a:solidFill>
            <a:schemeClr val="accent1"/>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56" name="Google Shape;56;g119407a4a4b_0_208"/>
          <p:cNvSpPr txBox="1">
            <a:spLocks noGrp="1"/>
          </p:cNvSpPr>
          <p:nvPr>
            <p:ph type="body" idx="1"/>
          </p:nvPr>
        </p:nvSpPr>
        <p:spPr>
          <a:xfrm>
            <a:off x="574158" y="1026550"/>
            <a:ext cx="3756000" cy="3559800"/>
          </a:xfrm>
          <a:prstGeom prst="rect">
            <a:avLst/>
          </a:prstGeom>
          <a:noFill/>
          <a:ln>
            <a:noFill/>
          </a:ln>
        </p:spPr>
        <p:txBody>
          <a:bodyPr spcFirstLastPara="1" wrap="square" lIns="34275" tIns="34275" rIns="34275" bIns="34275" anchor="t" anchorCtr="0">
            <a:normAutofit/>
          </a:bodyPr>
          <a:lstStyle>
            <a:lvl1pPr marL="457200" lvl="0" indent="-317500" algn="l">
              <a:lnSpc>
                <a:spcPct val="133333"/>
              </a:lnSpc>
              <a:spcBef>
                <a:spcPts val="800"/>
              </a:spcBef>
              <a:spcAft>
                <a:spcPts val="0"/>
              </a:spcAft>
              <a:buClr>
                <a:srgbClr val="022077"/>
              </a:buClr>
              <a:buSzPts val="1400"/>
              <a:buChar char="•"/>
              <a:defRPr/>
            </a:lvl1pPr>
            <a:lvl2pPr marL="914400" lvl="1" indent="-317500" algn="l">
              <a:lnSpc>
                <a:spcPct val="133333"/>
              </a:lnSpc>
              <a:spcBef>
                <a:spcPts val="800"/>
              </a:spcBef>
              <a:spcAft>
                <a:spcPts val="0"/>
              </a:spcAft>
              <a:buClr>
                <a:srgbClr val="022077"/>
              </a:buClr>
              <a:buSzPts val="1400"/>
              <a:buChar char="o"/>
              <a:defRPr/>
            </a:lvl2pPr>
            <a:lvl3pPr marL="1371600" lvl="2" indent="-317500" algn="l">
              <a:lnSpc>
                <a:spcPct val="133333"/>
              </a:lnSpc>
              <a:spcBef>
                <a:spcPts val="800"/>
              </a:spcBef>
              <a:spcAft>
                <a:spcPts val="0"/>
              </a:spcAft>
              <a:buClr>
                <a:srgbClr val="022077"/>
              </a:buClr>
              <a:buSzPts val="1400"/>
              <a:buChar char="▪"/>
              <a:defRPr/>
            </a:lvl3pPr>
            <a:lvl4pPr marL="1828800" lvl="3" indent="-317500" algn="l">
              <a:lnSpc>
                <a:spcPct val="133333"/>
              </a:lnSpc>
              <a:spcBef>
                <a:spcPts val="800"/>
              </a:spcBef>
              <a:spcAft>
                <a:spcPts val="0"/>
              </a:spcAft>
              <a:buClr>
                <a:srgbClr val="022077"/>
              </a:buClr>
              <a:buSzPts val="1400"/>
              <a:buChar char="•"/>
              <a:defRPr/>
            </a:lvl4pPr>
            <a:lvl5pPr marL="2286000" lvl="4" indent="-317500" algn="l">
              <a:lnSpc>
                <a:spcPct val="133333"/>
              </a:lnSpc>
              <a:spcBef>
                <a:spcPts val="800"/>
              </a:spcBef>
              <a:spcAft>
                <a:spcPts val="0"/>
              </a:spcAft>
              <a:buClr>
                <a:srgbClr val="022077"/>
              </a:buClr>
              <a:buSzPts val="1400"/>
              <a:buChar char="o"/>
              <a:defRPr/>
            </a:lvl5pPr>
            <a:lvl6pPr marL="2743200" lvl="5" indent="-317500" algn="l">
              <a:lnSpc>
                <a:spcPct val="133333"/>
              </a:lnSpc>
              <a:spcBef>
                <a:spcPts val="800"/>
              </a:spcBef>
              <a:spcAft>
                <a:spcPts val="0"/>
              </a:spcAft>
              <a:buClr>
                <a:srgbClr val="022077"/>
              </a:buClr>
              <a:buSzPts val="1400"/>
              <a:buChar char="•"/>
              <a:defRPr/>
            </a:lvl6pPr>
            <a:lvl7pPr marL="3200400" lvl="6" indent="-317500" algn="l">
              <a:lnSpc>
                <a:spcPct val="133333"/>
              </a:lnSpc>
              <a:spcBef>
                <a:spcPts val="800"/>
              </a:spcBef>
              <a:spcAft>
                <a:spcPts val="0"/>
              </a:spcAft>
              <a:buClr>
                <a:srgbClr val="022077"/>
              </a:buClr>
              <a:buSzPts val="1400"/>
              <a:buChar char="•"/>
              <a:defRPr/>
            </a:lvl7pPr>
            <a:lvl8pPr marL="3657600" lvl="7" indent="-317500" algn="l">
              <a:lnSpc>
                <a:spcPct val="133333"/>
              </a:lnSpc>
              <a:spcBef>
                <a:spcPts val="800"/>
              </a:spcBef>
              <a:spcAft>
                <a:spcPts val="0"/>
              </a:spcAft>
              <a:buClr>
                <a:srgbClr val="022077"/>
              </a:buClr>
              <a:buSzPts val="1400"/>
              <a:buChar char="•"/>
              <a:defRPr/>
            </a:lvl8pPr>
            <a:lvl9pPr marL="4114800" lvl="8" indent="-317500" algn="l">
              <a:lnSpc>
                <a:spcPct val="133333"/>
              </a:lnSpc>
              <a:spcBef>
                <a:spcPts val="800"/>
              </a:spcBef>
              <a:spcAft>
                <a:spcPts val="0"/>
              </a:spcAft>
              <a:buClr>
                <a:srgbClr val="022077"/>
              </a:buClr>
              <a:buSzPts val="1400"/>
              <a:buChar char="•"/>
              <a:defRPr/>
            </a:lvl9pPr>
          </a:lstStyle>
          <a:p>
            <a:endParaRPr/>
          </a:p>
        </p:txBody>
      </p:sp>
      <p:sp>
        <p:nvSpPr>
          <p:cNvPr id="57" name="Google Shape;57;g119407a4a4b_0_208"/>
          <p:cNvSpPr txBox="1">
            <a:spLocks noGrp="1"/>
          </p:cNvSpPr>
          <p:nvPr>
            <p:ph type="sldNum" idx="12"/>
          </p:nvPr>
        </p:nvSpPr>
        <p:spPr>
          <a:xfrm>
            <a:off x="8670678" y="4795445"/>
            <a:ext cx="194700" cy="192300"/>
          </a:xfrm>
          <a:prstGeom prst="rect">
            <a:avLst/>
          </a:prstGeom>
          <a:noFill/>
          <a:ln>
            <a:noFill/>
          </a:ln>
        </p:spPr>
        <p:txBody>
          <a:bodyPr spcFirstLastPara="1" wrap="square" lIns="34275" tIns="34275" rIns="34275" bIns="34275" anchor="ctr" anchorCtr="0">
            <a:spAutoFit/>
          </a:bodyPr>
          <a:lstStyle>
            <a:lvl1pPr marL="0" marR="0" lvl="0"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Vertical Text Placeholder 2"/>
          <p:cNvSpPr>
            <a:spLocks noGrp="1"/>
          </p:cNvSpPr>
          <p:nvPr>
            <p:ph type="body" orient="vert" idx="1" hasCustomPrompt="1"/>
          </p:nvPr>
        </p:nvSpPr>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
        <p:nvSpPr>
          <p:cNvPr id="4" name="Date Placeholder 3"/>
          <p:cNvSpPr>
            <a:spLocks noGrp="1"/>
          </p:cNvSpPr>
          <p:nvPr>
            <p:ph type="dt" sz="half" idx="10"/>
          </p:nvPr>
        </p:nvSpPr>
        <p:spPr/>
        <p:txBody>
          <a:bodyPr/>
          <a:lstStyle/>
          <a:p>
            <a:fld id="{24DD6DE4-73E4-4F6F-9DED-05B20E463ED2}" type="datetime1">
              <a:rPr lang="en-US" smtClean="0"/>
              <a:t>7/11/2025</a:t>
            </a:fld>
            <a:endParaRPr lang="en-US"/>
          </a:p>
        </p:txBody>
      </p:sp>
    </p:spTree>
    <p:extLst>
      <p:ext uri="{BB962C8B-B14F-4D97-AF65-F5344CB8AC3E}">
        <p14:creationId xmlns:p14="http://schemas.microsoft.com/office/powerpoint/2010/main" val="22030638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05979"/>
            <a:ext cx="1162957" cy="4388644"/>
          </a:xfrm>
        </p:spPr>
        <p:txBody>
          <a:bodyPr vert="eaVert"/>
          <a:lstStyle>
            <a:lvl1pPr>
              <a:defRPr/>
            </a:lvl1pPr>
          </a:lstStyle>
          <a:p>
            <a:r>
              <a:rPr lang="en-US"/>
              <a:t>Click to edit master title style</a:t>
            </a:r>
          </a:p>
        </p:txBody>
      </p:sp>
      <p:sp>
        <p:nvSpPr>
          <p:cNvPr id="3" name="Vertical Text Placeholder 2"/>
          <p:cNvSpPr>
            <a:spLocks noGrp="1"/>
          </p:cNvSpPr>
          <p:nvPr>
            <p:ph type="body" orient="vert" idx="1" hasCustomPrompt="1"/>
          </p:nvPr>
        </p:nvSpPr>
        <p:spPr>
          <a:xfrm>
            <a:off x="457200" y="205979"/>
            <a:ext cx="6019800" cy="4388644"/>
          </a:xfrm>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
        <p:nvSpPr>
          <p:cNvPr id="4" name="Date Placeholder 3"/>
          <p:cNvSpPr>
            <a:spLocks noGrp="1"/>
          </p:cNvSpPr>
          <p:nvPr>
            <p:ph type="dt" sz="half" idx="10"/>
          </p:nvPr>
        </p:nvSpPr>
        <p:spPr/>
        <p:txBody>
          <a:bodyPr/>
          <a:lstStyle/>
          <a:p>
            <a:fld id="{E8BA829D-C31E-4F3D-9B87-664ADA6C4D47}" type="datetime1">
              <a:rPr lang="en-US" smtClean="0"/>
              <a:t>7/11/2025</a:t>
            </a:fld>
            <a:endParaRPr lang="en-US"/>
          </a:p>
        </p:txBody>
      </p:sp>
    </p:spTree>
    <p:extLst>
      <p:ext uri="{BB962C8B-B14F-4D97-AF65-F5344CB8AC3E}">
        <p14:creationId xmlns:p14="http://schemas.microsoft.com/office/powerpoint/2010/main" val="2109230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lt1"/>
        </a:solidFill>
        <a:effectLst/>
      </p:bgPr>
    </p:bg>
    <p:spTree>
      <p:nvGrpSpPr>
        <p:cNvPr id="1" name="Shape 58"/>
        <p:cNvGrpSpPr/>
        <p:nvPr/>
      </p:nvGrpSpPr>
      <p:grpSpPr>
        <a:xfrm>
          <a:off x="0" y="0"/>
          <a:ext cx="0" cy="0"/>
          <a:chOff x="0" y="0"/>
          <a:chExt cx="0" cy="0"/>
        </a:xfrm>
      </p:grpSpPr>
      <p:sp>
        <p:nvSpPr>
          <p:cNvPr id="59" name="Google Shape;59;p33"/>
          <p:cNvSpPr txBox="1">
            <a:spLocks noGrp="1"/>
          </p:cNvSpPr>
          <p:nvPr>
            <p:ph type="title"/>
          </p:nvPr>
        </p:nvSpPr>
        <p:spPr>
          <a:xfrm>
            <a:off x="722313" y="3815954"/>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3"/>
          <p:cNvSpPr txBox="1"/>
          <p:nvPr/>
        </p:nvSpPr>
        <p:spPr>
          <a:xfrm>
            <a:off x="722313" y="2794398"/>
            <a:ext cx="7772400" cy="1021556"/>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4000"/>
              <a:buFont typeface="Calibri"/>
              <a:buNone/>
            </a:pPr>
            <a:r>
              <a:rPr lang="en-US" sz="4000" b="1" i="0" u="none" strike="noStrike" cap="none">
                <a:solidFill>
                  <a:schemeClr val="dk1"/>
                </a:solidFill>
                <a:latin typeface="Calibri"/>
                <a:ea typeface="Calibri"/>
                <a:cs typeface="Calibri"/>
                <a:sym typeface="Calibri"/>
              </a:rPr>
              <a:t>CLICK TO EDIT MASTER TITLE STYLE</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9"/>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Google Shape;71;p38"/>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8"/>
          <p:cNvSpPr txBox="1">
            <a:spLocks noGrp="1"/>
          </p:cNvSpPr>
          <p:nvPr>
            <p:ph type="body" idx="1"/>
          </p:nvPr>
        </p:nvSpPr>
        <p:spPr>
          <a:xfrm>
            <a:off x="3575050" y="204788"/>
            <a:ext cx="42354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o"/>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o"/>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73" name="Google Shape;73;p38"/>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4" name="Google Shape;74;p3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5.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4.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image" Target="../media/image7.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11.pn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6.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9" descr="RESULTS_logo_EN_CMYK_BIG (flat)2_RESULTS_logo_EN_CMYK_BIG.png"/>
          <p:cNvPicPr preferRelativeResize="0"/>
          <p:nvPr/>
        </p:nvPicPr>
        <p:blipFill rotWithShape="1">
          <a:blip r:embed="rId15">
            <a:alphaModFix/>
          </a:blip>
          <a:srcRect/>
          <a:stretch/>
        </p:blipFill>
        <p:spPr>
          <a:xfrm>
            <a:off x="7858691" y="80916"/>
            <a:ext cx="1223628" cy="982313"/>
          </a:xfrm>
          <a:prstGeom prst="rect">
            <a:avLst/>
          </a:prstGeom>
          <a:noFill/>
          <a:ln>
            <a:noFill/>
          </a:ln>
        </p:spPr>
      </p:pic>
      <p:sp>
        <p:nvSpPr>
          <p:cNvPr id="11" name="Google Shape;11;p29"/>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29"/>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Courier New"/>
              <a:buChar char="o"/>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Courier New"/>
              <a:buChar char="o"/>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2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6" r:id="rId5"/>
    <p:sldLayoutId id="2147483657" r:id="rId6"/>
    <p:sldLayoutId id="2147483658" r:id="rId7"/>
    <p:sldLayoutId id="2147483660" r:id="rId8"/>
    <p:sldLayoutId id="2147483661" r:id="rId9"/>
    <p:sldLayoutId id="2147483662" r:id="rId10"/>
    <p:sldLayoutId id="2147483663" r:id="rId11"/>
    <p:sldLayoutId id="2147483664" r:id="rId12"/>
    <p:sldLayoutId id="2147484007"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7"/>
        <p:cNvGrpSpPr/>
        <p:nvPr/>
      </p:nvGrpSpPr>
      <p:grpSpPr>
        <a:xfrm>
          <a:off x="0" y="0"/>
          <a:ext cx="0" cy="0"/>
          <a:chOff x="0" y="0"/>
          <a:chExt cx="0" cy="0"/>
        </a:xfrm>
      </p:grpSpPr>
      <p:pic>
        <p:nvPicPr>
          <p:cNvPr id="178" name="Google Shape;178;g1dc84acdb8d_0_86" descr="RESULTS_logo_EN_CMYK_BIG (flat)2_RESULTS_logo_EN_CMYK_BIG.png"/>
          <p:cNvPicPr preferRelativeResize="0"/>
          <p:nvPr/>
        </p:nvPicPr>
        <p:blipFill rotWithShape="1">
          <a:blip r:embed="rId12">
            <a:alphaModFix/>
          </a:blip>
          <a:srcRect/>
          <a:stretch/>
        </p:blipFill>
        <p:spPr>
          <a:xfrm>
            <a:off x="7858691" y="143448"/>
            <a:ext cx="1223628" cy="982313"/>
          </a:xfrm>
          <a:prstGeom prst="rect">
            <a:avLst/>
          </a:prstGeom>
          <a:noFill/>
          <a:ln>
            <a:noFill/>
          </a:ln>
        </p:spPr>
      </p:pic>
      <p:sp>
        <p:nvSpPr>
          <p:cNvPr id="179" name="Google Shape;179;g1dc84acdb8d_0_86"/>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5867"/>
              <a:buFont typeface="Calibri"/>
              <a:buNone/>
              <a:defRPr sz="5867"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80" name="Google Shape;180;g1dc84acdb8d_0_86"/>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rmAutofit/>
          </a:bodyPr>
          <a:lstStyle>
            <a:lvl1pPr marL="457200" marR="0" lvl="0" indent="-499554" algn="l" rtl="0">
              <a:spcBef>
                <a:spcPts val="853"/>
              </a:spcBef>
              <a:spcAft>
                <a:spcPts val="0"/>
              </a:spcAft>
              <a:buClr>
                <a:schemeClr val="dk1"/>
              </a:buClr>
              <a:buSzPts val="4267"/>
              <a:buFont typeface="Arial"/>
              <a:buChar char="•"/>
              <a:defRPr sz="4267" b="0" i="0" u="none" strike="noStrike" cap="none">
                <a:solidFill>
                  <a:schemeClr val="dk1"/>
                </a:solidFill>
                <a:latin typeface="Calibri"/>
                <a:ea typeface="Calibri"/>
                <a:cs typeface="Calibri"/>
                <a:sym typeface="Calibri"/>
              </a:defRPr>
            </a:lvl1pPr>
            <a:lvl2pPr marL="914400" marR="0" lvl="1" indent="-465645" algn="l" rtl="0">
              <a:spcBef>
                <a:spcPts val="747"/>
              </a:spcBef>
              <a:spcAft>
                <a:spcPts val="0"/>
              </a:spcAft>
              <a:buClr>
                <a:schemeClr val="dk1"/>
              </a:buClr>
              <a:buSzPts val="3733"/>
              <a:buFont typeface="Courier New"/>
              <a:buChar char="o"/>
              <a:defRPr sz="3733" b="0" i="0" u="none" strike="noStrike" cap="none">
                <a:solidFill>
                  <a:schemeClr val="dk1"/>
                </a:solidFill>
                <a:latin typeface="Calibri"/>
                <a:ea typeface="Calibri"/>
                <a:cs typeface="Calibri"/>
                <a:sym typeface="Calibri"/>
              </a:defRPr>
            </a:lvl2pPr>
            <a:lvl3pPr marL="1371600" marR="0" lvl="2" indent="-431800" algn="l" rtl="0">
              <a:spcBef>
                <a:spcPts val="640"/>
              </a:spcBef>
              <a:spcAft>
                <a:spcPts val="0"/>
              </a:spcAft>
              <a:buClr>
                <a:schemeClr val="dk1"/>
              </a:buClr>
              <a:buSzPts val="3200"/>
              <a:buFont typeface="Noto Sans Symbols"/>
              <a:buChar char="▪"/>
              <a:defRPr sz="3200" b="0" i="0" u="none" strike="noStrike" cap="none">
                <a:solidFill>
                  <a:schemeClr val="dk1"/>
                </a:solidFill>
                <a:latin typeface="Calibri"/>
                <a:ea typeface="Calibri"/>
                <a:cs typeface="Calibri"/>
                <a:sym typeface="Calibri"/>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4pPr>
            <a:lvl5pPr marL="2286000" marR="0" lvl="4" indent="-397954" algn="l" rtl="0">
              <a:spcBef>
                <a:spcPts val="533"/>
              </a:spcBef>
              <a:spcAft>
                <a:spcPts val="0"/>
              </a:spcAft>
              <a:buClr>
                <a:schemeClr val="dk1"/>
              </a:buClr>
              <a:buSzPts val="2667"/>
              <a:buFont typeface="Courier New"/>
              <a:buChar char="o"/>
              <a:defRPr sz="2667" b="0" i="0" u="none" strike="noStrike" cap="none">
                <a:solidFill>
                  <a:schemeClr val="dk1"/>
                </a:solidFill>
                <a:latin typeface="Calibri"/>
                <a:ea typeface="Calibri"/>
                <a:cs typeface="Calibri"/>
                <a:sym typeface="Calibri"/>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181" name="Google Shape;181;g1dc84acdb8d_0_86"/>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2" name="Google Shape;182;g1dc84acdb8d_0_86"/>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350" b="0" i="0" u="none" strike="noStrike" cap="none">
                <a:solidFill>
                  <a:schemeClr val="dk1"/>
                </a:solidFill>
                <a:latin typeface="Open Sans"/>
                <a:ea typeface="Open Sans"/>
                <a:cs typeface="Open Sans"/>
                <a:sym typeface="Open Sans"/>
              </a:defRPr>
            </a:lvl1pPr>
            <a:lvl2pPr marL="0" marR="0" lvl="1" indent="0" algn="ctr" rtl="0">
              <a:spcBef>
                <a:spcPts val="0"/>
              </a:spcBef>
              <a:buNone/>
              <a:defRPr sz="1350" b="0" i="0" u="none" strike="noStrike" cap="none">
                <a:solidFill>
                  <a:schemeClr val="dk1"/>
                </a:solidFill>
                <a:latin typeface="Open Sans"/>
                <a:ea typeface="Open Sans"/>
                <a:cs typeface="Open Sans"/>
                <a:sym typeface="Open Sans"/>
              </a:defRPr>
            </a:lvl2pPr>
            <a:lvl3pPr marL="0" marR="0" lvl="2" indent="0" algn="ctr" rtl="0">
              <a:spcBef>
                <a:spcPts val="0"/>
              </a:spcBef>
              <a:buNone/>
              <a:defRPr sz="1350" b="0" i="0" u="none" strike="noStrike" cap="none">
                <a:solidFill>
                  <a:schemeClr val="dk1"/>
                </a:solidFill>
                <a:latin typeface="Open Sans"/>
                <a:ea typeface="Open Sans"/>
                <a:cs typeface="Open Sans"/>
                <a:sym typeface="Open Sans"/>
              </a:defRPr>
            </a:lvl3pPr>
            <a:lvl4pPr marL="0" marR="0" lvl="3" indent="0" algn="ctr" rtl="0">
              <a:spcBef>
                <a:spcPts val="0"/>
              </a:spcBef>
              <a:buNone/>
              <a:defRPr sz="1350" b="0" i="0" u="none" strike="noStrike" cap="none">
                <a:solidFill>
                  <a:schemeClr val="dk1"/>
                </a:solidFill>
                <a:latin typeface="Open Sans"/>
                <a:ea typeface="Open Sans"/>
                <a:cs typeface="Open Sans"/>
                <a:sym typeface="Open Sans"/>
              </a:defRPr>
            </a:lvl4pPr>
            <a:lvl5pPr marL="0" marR="0" lvl="4" indent="0" algn="ctr" rtl="0">
              <a:spcBef>
                <a:spcPts val="0"/>
              </a:spcBef>
              <a:buNone/>
              <a:defRPr sz="1350" b="0" i="0" u="none" strike="noStrike" cap="none">
                <a:solidFill>
                  <a:schemeClr val="dk1"/>
                </a:solidFill>
                <a:latin typeface="Open Sans"/>
                <a:ea typeface="Open Sans"/>
                <a:cs typeface="Open Sans"/>
                <a:sym typeface="Open Sans"/>
              </a:defRPr>
            </a:lvl5pPr>
            <a:lvl6pPr marL="0" marR="0" lvl="5" indent="0" algn="ctr" rtl="0">
              <a:spcBef>
                <a:spcPts val="0"/>
              </a:spcBef>
              <a:buNone/>
              <a:defRPr sz="1350" b="0" i="0" u="none" strike="noStrike" cap="none">
                <a:solidFill>
                  <a:schemeClr val="dk1"/>
                </a:solidFill>
                <a:latin typeface="Open Sans"/>
                <a:ea typeface="Open Sans"/>
                <a:cs typeface="Open Sans"/>
                <a:sym typeface="Open Sans"/>
              </a:defRPr>
            </a:lvl6pPr>
            <a:lvl7pPr marL="0" marR="0" lvl="6" indent="0" algn="ctr" rtl="0">
              <a:spcBef>
                <a:spcPts val="0"/>
              </a:spcBef>
              <a:buNone/>
              <a:defRPr sz="1350" b="0" i="0" u="none" strike="noStrike" cap="none">
                <a:solidFill>
                  <a:schemeClr val="dk1"/>
                </a:solidFill>
                <a:latin typeface="Open Sans"/>
                <a:ea typeface="Open Sans"/>
                <a:cs typeface="Open Sans"/>
                <a:sym typeface="Open Sans"/>
              </a:defRPr>
            </a:lvl7pPr>
            <a:lvl8pPr marL="0" marR="0" lvl="7" indent="0" algn="ctr" rtl="0">
              <a:spcBef>
                <a:spcPts val="0"/>
              </a:spcBef>
              <a:buNone/>
              <a:defRPr sz="1350" b="0" i="0" u="none" strike="noStrike" cap="none">
                <a:solidFill>
                  <a:schemeClr val="dk1"/>
                </a:solidFill>
                <a:latin typeface="Open Sans"/>
                <a:ea typeface="Open Sans"/>
                <a:cs typeface="Open Sans"/>
                <a:sym typeface="Open Sans"/>
              </a:defRPr>
            </a:lvl8pPr>
            <a:lvl9pPr marL="0" marR="0" lvl="8" indent="0" algn="ctr" rtl="0">
              <a:spcBef>
                <a:spcPts val="0"/>
              </a:spcBef>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pic>
        <p:nvPicPr>
          <p:cNvPr id="183" name="Google Shape;183;g1dc84acdb8d_0_86" descr="RESULTS_logo_EN_CMYK_BIG (flat)2_RESULTS_logo_EN_CMYK_BIG.png"/>
          <p:cNvPicPr preferRelativeResize="0"/>
          <p:nvPr/>
        </p:nvPicPr>
        <p:blipFill rotWithShape="1">
          <a:blip r:embed="rId13">
            <a:alphaModFix/>
          </a:blip>
          <a:srcRect/>
          <a:stretch/>
        </p:blipFill>
        <p:spPr>
          <a:xfrm>
            <a:off x="7858691" y="139015"/>
            <a:ext cx="1223629" cy="98231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3"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858691" y="80917"/>
            <a:ext cx="1223628" cy="982313"/>
          </a:xfrm>
          <a:prstGeom prst="rect">
            <a:avLst/>
          </a:prstGeom>
        </p:spPr>
      </p:pic>
      <p:sp>
        <p:nvSpPr>
          <p:cNvPr id="2" name="Title Placeholder 1"/>
          <p:cNvSpPr>
            <a:spLocks noGrp="1"/>
          </p:cNvSpPr>
          <p:nvPr>
            <p:ph type="title"/>
          </p:nvPr>
        </p:nvSpPr>
        <p:spPr>
          <a:xfrm>
            <a:off x="457201"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D76588A-5827-4843-A700-508233C9F32B}" type="datetimeFigureOut">
              <a:rPr lang="en-US" smtClean="0"/>
              <a:t>7/11/2025</a:t>
            </a:fld>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07E6868-079E-1649-B8D1-459B42CE4DE3}" type="slidenum">
              <a:rPr lang="en-US" smtClean="0"/>
              <a:t>‹#›</a:t>
            </a:fld>
            <a:endParaRPr lang="en-US"/>
          </a:p>
        </p:txBody>
      </p:sp>
      <p:sp>
        <p:nvSpPr>
          <p:cNvPr id="5" name="Slide Number Placeholder 5">
            <a:extLst>
              <a:ext uri="{FF2B5EF4-FFF2-40B4-BE49-F238E27FC236}">
                <a16:creationId xmlns:a16="http://schemas.microsoft.com/office/drawing/2014/main" id="{DD9A90A2-C34F-7151-E756-14F237C2D6E3}"/>
              </a:ext>
            </a:extLst>
          </p:cNvPr>
          <p:cNvSpPr txBox="1">
            <a:spLocks/>
          </p:cNvSpPr>
          <p:nvPr userDrawn="1"/>
        </p:nvSpPr>
        <p:spPr>
          <a:xfrm>
            <a:off x="0" y="-6570"/>
            <a:ext cx="4572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07E6868-079E-1649-B8D1-459B42CE4DE3}" type="slidenum">
              <a:rPr lang="en-US" sz="1350"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a:t>‹#›</a:t>
            </a:fld>
            <a:endParaRPr lang="en-US" sz="135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50982665"/>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 id="2147483976" r:id="rId12"/>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Courier New"/>
        <a:buChar char="o"/>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Wingdings" charset="2"/>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Courier New"/>
        <a:buChar char="o"/>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E410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007304"/>
            <a:ext cx="8229600" cy="857250"/>
          </a:xfrm>
          <a:prstGeom prst="rect">
            <a:avLst/>
          </a:prstGeom>
        </p:spPr>
        <p:txBody>
          <a:bodyPr vert="horz" lIns="91440" tIns="45720" rIns="91440" bIns="45720" rtlCol="0" anchor="ctr">
            <a:normAutofit/>
          </a:bodyPr>
          <a:lstStyle/>
          <a:p>
            <a:r>
              <a:rPr lang="en-US"/>
              <a:t>Click to edit Master title style</a:t>
            </a:r>
          </a:p>
        </p:txBody>
      </p:sp>
      <p:pic>
        <p:nvPicPr>
          <p:cNvPr id="8" name="Picture 7" descr="Asset 1@4x.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2429" y="743859"/>
            <a:ext cx="2939143" cy="2342602"/>
          </a:xfrm>
          <a:prstGeom prst="rect">
            <a:avLst/>
          </a:prstGeom>
        </p:spPr>
      </p:pic>
    </p:spTree>
    <p:extLst>
      <p:ext uri="{BB962C8B-B14F-4D97-AF65-F5344CB8AC3E}">
        <p14:creationId xmlns:p14="http://schemas.microsoft.com/office/powerpoint/2010/main" val="251465738"/>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1" r:id="rId3"/>
  </p:sldLayoutIdLst>
  <p:txStyles>
    <p:titleStyle>
      <a:lvl1pPr algn="ctr" defTabSz="457189" rtl="0" eaLnBrk="1" latinLnBrk="0" hangingPunct="1">
        <a:spcBef>
          <a:spcPct val="0"/>
        </a:spcBef>
        <a:buNone/>
        <a:defRPr sz="3750" b="1" kern="1200">
          <a:solidFill>
            <a:schemeClr val="bg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858691" y="80917"/>
            <a:ext cx="1223628" cy="982313"/>
          </a:xfrm>
          <a:prstGeom prst="rect">
            <a:avLst/>
          </a:prstGeom>
        </p:spPr>
      </p:pic>
      <p:sp>
        <p:nvSpPr>
          <p:cNvPr id="2" name="Title Placeholder 1"/>
          <p:cNvSpPr>
            <a:spLocks noGrp="1"/>
          </p:cNvSpPr>
          <p:nvPr>
            <p:ph type="title"/>
          </p:nvPr>
        </p:nvSpPr>
        <p:spPr>
          <a:xfrm>
            <a:off x="457201"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D76588A-5827-4843-A700-508233C9F32B}" type="datetimeFigureOut">
              <a:rPr lang="en-US" smtClean="0"/>
              <a:t>7/11/2025</a:t>
            </a:fld>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07E6868-079E-1649-B8D1-459B42CE4DE3}" type="slidenum">
              <a:rPr lang="en-US" smtClean="0"/>
              <a:t>‹#›</a:t>
            </a:fld>
            <a:endParaRPr lang="en-US"/>
          </a:p>
        </p:txBody>
      </p:sp>
    </p:spTree>
    <p:extLst>
      <p:ext uri="{BB962C8B-B14F-4D97-AF65-F5344CB8AC3E}">
        <p14:creationId xmlns:p14="http://schemas.microsoft.com/office/powerpoint/2010/main" val="584000657"/>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Lst>
  <p:txStyles>
    <p:titleStyle>
      <a:lvl1pPr algn="ctr" defTabSz="457189" rtl="0" eaLnBrk="1" latinLnBrk="0" hangingPunct="1">
        <a:spcBef>
          <a:spcPct val="0"/>
        </a:spcBef>
        <a:buNone/>
        <a:defRPr sz="375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150" kern="1200">
          <a:solidFill>
            <a:schemeClr val="tx1"/>
          </a:solidFill>
          <a:latin typeface="+mn-lt"/>
          <a:ea typeface="+mn-ea"/>
          <a:cs typeface="+mn-cs"/>
        </a:defRPr>
      </a:lvl1pPr>
      <a:lvl2pPr marL="742931" indent="-285743" algn="l" defTabSz="457189" rtl="0" eaLnBrk="1" latinLnBrk="0" hangingPunct="1">
        <a:spcBef>
          <a:spcPct val="20000"/>
        </a:spcBef>
        <a:buFont typeface="Courier New"/>
        <a:buChar char="o"/>
        <a:defRPr sz="2550" kern="1200">
          <a:solidFill>
            <a:schemeClr val="tx1"/>
          </a:solidFill>
          <a:latin typeface="+mn-lt"/>
          <a:ea typeface="+mn-ea"/>
          <a:cs typeface="+mn-cs"/>
        </a:defRPr>
      </a:lvl2pPr>
      <a:lvl3pPr marL="1142972" indent="-228594" algn="l" defTabSz="457189" rtl="0" eaLnBrk="1" latinLnBrk="0" hangingPunct="1">
        <a:spcBef>
          <a:spcPct val="20000"/>
        </a:spcBef>
        <a:buFont typeface="Wingdings" charset="2"/>
        <a:buChar char="§"/>
        <a:defRPr sz="195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1800" kern="1200">
          <a:solidFill>
            <a:schemeClr val="tx1"/>
          </a:solidFill>
          <a:latin typeface="+mn-lt"/>
          <a:ea typeface="+mn-ea"/>
          <a:cs typeface="+mn-cs"/>
        </a:defRPr>
      </a:lvl4pPr>
      <a:lvl5pPr marL="2057348" indent="-228594" algn="l" defTabSz="457189" rtl="0" eaLnBrk="1" latinLnBrk="0" hangingPunct="1">
        <a:spcBef>
          <a:spcPct val="20000"/>
        </a:spcBef>
        <a:buFont typeface="Courier New"/>
        <a:buChar char="o"/>
        <a:defRPr sz="15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6253"/>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100">
                <a:solidFill>
                  <a:schemeClr val="tx1"/>
                </a:solidFill>
                <a:latin typeface="Open Sans" pitchFamily="2" charset="0"/>
                <a:ea typeface="Open Sans" pitchFamily="2" charset="0"/>
                <a:cs typeface="Open Sans" pitchFamily="2" charset="0"/>
              </a:defRPr>
            </a:lvl1pPr>
          </a:lstStyle>
          <a:p>
            <a:fld id="{307E6868-079E-1649-B8D1-459B42CE4DE3}" type="slidenum">
              <a:rPr lang="en-US" smtClean="0"/>
              <a:pPr/>
              <a:t>‹#›</a:t>
            </a:fld>
            <a:endParaRPr lang="en-US"/>
          </a:p>
        </p:txBody>
      </p:sp>
      <p:pic>
        <p:nvPicPr>
          <p:cNvPr id="7" name="Picture 6" descr="RESULTS_logo_EN_CMYK_BIG (flat)2_RESULTS_logo_EN_CMYK_BIG.png"/>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7858691" y="80916"/>
            <a:ext cx="1223628" cy="982313"/>
          </a:xfrm>
          <a:prstGeom prst="rect">
            <a:avLst/>
          </a:prstGeom>
        </p:spPr>
      </p:pic>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100">
                <a:solidFill>
                  <a:schemeClr val="tx1">
                    <a:tint val="75000"/>
                  </a:schemeClr>
                </a:solidFill>
                <a:latin typeface="Open Sans" pitchFamily="2" charset="0"/>
                <a:ea typeface="Open Sans" pitchFamily="2" charset="0"/>
                <a:cs typeface="Open Sans" pitchFamily="2" charset="0"/>
              </a:defRPr>
            </a:lvl1pPr>
          </a:lstStyle>
          <a:p>
            <a:fld id="{A896A405-392F-4A71-8147-A22E085A7A06}" type="datetime1">
              <a:rPr lang="en-US" smtClean="0"/>
              <a:t>7/11/2025</a:t>
            </a:fld>
            <a:endParaRPr lang="en-US"/>
          </a:p>
        </p:txBody>
      </p:sp>
    </p:spTree>
    <p:extLst>
      <p:ext uri="{BB962C8B-B14F-4D97-AF65-F5344CB8AC3E}">
        <p14:creationId xmlns:p14="http://schemas.microsoft.com/office/powerpoint/2010/main" val="125448823"/>
      </p:ext>
    </p:extLst>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 id="2147484006" r:id="rId12"/>
  </p:sldLayoutIdLst>
  <p:hf hdr="0" ftr="0" dt="0"/>
  <p:txStyles>
    <p:titleStyle>
      <a:lvl1pPr algn="ctr" defTabSz="457200" rtl="0" eaLnBrk="1" latinLnBrk="0" hangingPunct="1">
        <a:spcBef>
          <a:spcPct val="0"/>
        </a:spcBef>
        <a:buNone/>
        <a:defRPr sz="3600" b="1" kern="1200">
          <a:solidFill>
            <a:srgbClr val="E41034"/>
          </a:solidFill>
          <a:latin typeface="Open Sans" pitchFamily="2" charset="0"/>
          <a:ea typeface="Open Sans" pitchFamily="2" charset="0"/>
          <a:cs typeface="Open Sans" pitchFamily="2" charset="0"/>
        </a:defRPr>
      </a:lvl1pPr>
    </p:titleStyle>
    <p:bodyStyle>
      <a:lvl1pPr marL="342900" indent="-342900" algn="l" defTabSz="457200" rtl="0" eaLnBrk="1" latinLnBrk="0" hangingPunct="1">
        <a:spcBef>
          <a:spcPct val="20000"/>
        </a:spcBef>
        <a:buFont typeface="Arial"/>
        <a:buChar char="•"/>
        <a:defRPr sz="30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6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2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3.sv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ideo" Target="https://www.youtube.com/embed/q8UlwkHdnTY?feature=oembed" TargetMode="External"/><Relationship Id="rId6" Type="http://schemas.openxmlformats.org/officeDocument/2006/relationships/hyperlink" Target="https://www.youtube.com/watch?v=q8UlwkHdnTY" TargetMode="External"/><Relationship Id="rId5" Type="http://schemas.openxmlformats.org/officeDocument/2006/relationships/image" Target="../media/image24.jpe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results.org/volunteers/action-center/action-alerts?vvsrc=%2fcampaigns%2f119808%2frespond" TargetMode="External"/><Relationship Id="rId5" Type="http://schemas.openxmlformats.org/officeDocument/2006/relationships/hyperlink" Target="https://docs.google.com/document/d/1fd264yYdxRO5IzTa63w2trEx35GOjaRxzLa2L3JakKY/edit?usp=sharing" TargetMode="Externa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results.org/volunteers/action-center/action-alerts?vvsrc=%2fcampaigns%2f84548%2frespond" TargetMode="External"/><Relationship Id="rId5" Type="http://schemas.openxmlformats.org/officeDocument/2006/relationships/hyperlink" Target="https://docs.google.com/document/d/1GSfu44EsA6DzL0djhMdXgJoGA1X_IW1bsa-uyi8jIV0/edit?usp=sharing" TargetMode="Externa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hyperlink" Target="https://tinyurl.com/WritetoFight" TargetMode="External"/><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hyperlink" Target="https://community.peacecorpsconnect.org/" TargetMode="Externa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hyperlink" Target="https://tinyurl.com/2025GAPWebinars" TargetMode="Externa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results.org/wp-content/uploads/Spring-2024-AO-Workshop-Descriptions.pdf"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results.org/wp-content/uploads/Building-Resilience-as-an-Advocate_resources.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jfklibrary.org/archives/other-resources/john-f-kennedy-speeches/american-university-1963061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5"/>
        <p:cNvGrpSpPr/>
        <p:nvPr/>
      </p:nvGrpSpPr>
      <p:grpSpPr>
        <a:xfrm>
          <a:off x="0" y="0"/>
          <a:ext cx="0" cy="0"/>
          <a:chOff x="0" y="0"/>
          <a:chExt cx="0" cy="0"/>
        </a:xfrm>
      </p:grpSpPr>
      <p:sp>
        <p:nvSpPr>
          <p:cNvPr id="246" name="Google Shape;246;g14388b835e1_0_0"/>
          <p:cNvSpPr txBox="1"/>
          <p:nvPr/>
        </p:nvSpPr>
        <p:spPr>
          <a:xfrm>
            <a:off x="-75" y="3445750"/>
            <a:ext cx="9144000" cy="1277232"/>
          </a:xfrm>
          <a:prstGeom prst="rect">
            <a:avLst/>
          </a:prstGeom>
          <a:noFill/>
          <a:ln>
            <a:noFill/>
          </a:ln>
        </p:spPr>
        <p:txBody>
          <a:bodyPr spcFirstLastPara="1" wrap="square" lIns="91425" tIns="45700" rIns="91425" bIns="45700" anchor="t" anchorCtr="0">
            <a:spAutoFit/>
          </a:bodyPr>
          <a:lstStyle/>
          <a:p>
            <a:pPr algn="ctr">
              <a:buSzPts val="2400"/>
            </a:pPr>
            <a:r>
              <a:rPr lang="en-US" sz="2900" b="1" dirty="0">
                <a:solidFill>
                  <a:schemeClr val="dk1"/>
                </a:solidFill>
                <a:latin typeface="Open Sans"/>
                <a:ea typeface="Open Sans"/>
                <a:cs typeface="Open Sans"/>
                <a:sym typeface="Open Sans"/>
              </a:rPr>
              <a:t>Monthly Webinar</a:t>
            </a:r>
            <a:br>
              <a:rPr lang="en-US" sz="2900" b="1" i="0" u="none" strike="noStrike" cap="none" dirty="0">
                <a:solidFill>
                  <a:schemeClr val="dk1"/>
                </a:solidFill>
                <a:latin typeface="Open Sans"/>
                <a:ea typeface="Open Sans"/>
                <a:cs typeface="Open Sans"/>
                <a:sym typeface="Open Sans"/>
              </a:rPr>
            </a:br>
            <a:br>
              <a:rPr lang="en-US" sz="2400" b="1" i="0" u="none" strike="noStrike" cap="none" dirty="0">
                <a:solidFill>
                  <a:schemeClr val="dk1"/>
                </a:solidFill>
                <a:latin typeface="Open Sans"/>
                <a:ea typeface="Open Sans"/>
                <a:cs typeface="Open Sans"/>
                <a:sym typeface="Open Sans"/>
              </a:rPr>
            </a:br>
            <a:r>
              <a:rPr lang="en-US" sz="2400" b="1" i="0" u="none" strike="noStrike" cap="none" dirty="0">
                <a:solidFill>
                  <a:schemeClr val="dk1"/>
                </a:solidFill>
                <a:latin typeface="Open Sans"/>
                <a:ea typeface="Open Sans"/>
                <a:cs typeface="Open Sans"/>
                <a:sym typeface="Open Sans"/>
              </a:rPr>
              <a:t>July 10</a:t>
            </a:r>
            <a:r>
              <a:rPr lang="en-US" sz="2400" b="1" dirty="0">
                <a:solidFill>
                  <a:schemeClr val="dk1"/>
                </a:solidFill>
                <a:latin typeface="Open Sans"/>
                <a:ea typeface="Open Sans"/>
                <a:cs typeface="Open Sans"/>
                <a:sym typeface="Open Sans"/>
              </a:rPr>
              <a:t>, </a:t>
            </a:r>
            <a:r>
              <a:rPr lang="en-US" sz="2400" b="1" i="0" u="none" strike="noStrike" cap="none" dirty="0">
                <a:solidFill>
                  <a:schemeClr val="dk1"/>
                </a:solidFill>
                <a:latin typeface="Open Sans"/>
                <a:ea typeface="Open Sans"/>
                <a:cs typeface="Open Sans"/>
                <a:sym typeface="Open Sans"/>
              </a:rPr>
              <a:t>2025</a:t>
            </a:r>
            <a:endParaRPr lang="en-US" sz="2400" b="1" i="0" u="none" strike="noStrike" cap="none" dirty="0">
              <a:solidFill>
                <a:schemeClr val="dk1"/>
              </a:solidFill>
              <a:latin typeface="Open Sans"/>
              <a:ea typeface="Open Sans"/>
              <a:cs typeface="Open Sans"/>
            </a:endParaRPr>
          </a:p>
        </p:txBody>
      </p:sp>
      <p:pic>
        <p:nvPicPr>
          <p:cNvPr id="247" name="Google Shape;247;g14388b835e1_0_0" descr="Logo&#10;&#10;Description automatically generated"/>
          <p:cNvPicPr preferRelativeResize="0"/>
          <p:nvPr/>
        </p:nvPicPr>
        <p:blipFill rotWithShape="1">
          <a:blip r:embed="rId3">
            <a:alphaModFix/>
          </a:blip>
          <a:srcRect/>
          <a:stretch/>
        </p:blipFill>
        <p:spPr>
          <a:xfrm>
            <a:off x="3097160" y="654556"/>
            <a:ext cx="3226450" cy="2571558"/>
          </a:xfrm>
          <a:prstGeom prst="rect">
            <a:avLst/>
          </a:prstGeom>
          <a:noFill/>
          <a:ln>
            <a:noFill/>
          </a:ln>
        </p:spPr>
      </p:pic>
      <p:pic>
        <p:nvPicPr>
          <p:cNvPr id="248" name="Google Shape;248;g14388b835e1_0_0" descr="Text, application&#10;&#10;Description automatically generated"/>
          <p:cNvPicPr preferRelativeResize="0"/>
          <p:nvPr/>
        </p:nvPicPr>
        <p:blipFill rotWithShape="1">
          <a:blip r:embed="rId4">
            <a:alphaModFix/>
          </a:blip>
          <a:srcRect/>
          <a:stretch/>
        </p:blipFill>
        <p:spPr>
          <a:xfrm>
            <a:off x="2664655" y="434920"/>
            <a:ext cx="3814690" cy="2783541"/>
          </a:xfrm>
          <a:prstGeom prst="rect">
            <a:avLst/>
          </a:prstGeom>
          <a:noFill/>
          <a:ln>
            <a:noFill/>
          </a:ln>
        </p:spPr>
      </p:pic>
      <p:sp>
        <p:nvSpPr>
          <p:cNvPr id="249" name="Google Shape;249;g14388b835e1_0_0"/>
          <p:cNvSpPr txBox="1">
            <a:spLocks noGrp="1"/>
          </p:cNvSpPr>
          <p:nvPr>
            <p:ph type="sldNum" idx="12"/>
          </p:nvPr>
        </p:nvSpPr>
        <p:spPr>
          <a:xfrm>
            <a:off x="6553200" y="4767263"/>
            <a:ext cx="2133600" cy="2739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a:t>
            </a:fld>
            <a:endParaRPr/>
          </a:p>
        </p:txBody>
      </p:sp>
      <p:sp>
        <p:nvSpPr>
          <p:cNvPr id="250" name="Google Shape;250;g14388b835e1_0_0"/>
          <p:cNvSpPr/>
          <p:nvPr/>
        </p:nvSpPr>
        <p:spPr>
          <a:xfrm>
            <a:off x="6553200" y="181435"/>
            <a:ext cx="2391000" cy="17589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3">
          <a:extLst>
            <a:ext uri="{FF2B5EF4-FFF2-40B4-BE49-F238E27FC236}">
              <a16:creationId xmlns:a16="http://schemas.microsoft.com/office/drawing/2014/main" id="{67FD0D6C-7333-78A0-5222-55852D155006}"/>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1AAA4B19-51E2-06DE-CB35-5CDA9CEA64C7}"/>
              </a:ext>
            </a:extLst>
          </p:cNvPr>
          <p:cNvPicPr>
            <a:picLocks noChangeAspect="1"/>
          </p:cNvPicPr>
          <p:nvPr/>
        </p:nvPicPr>
        <p:blipFill>
          <a:blip r:embed="rId3"/>
          <a:stretch>
            <a:fillRect/>
          </a:stretch>
        </p:blipFill>
        <p:spPr>
          <a:xfrm>
            <a:off x="-1360968" y="1010459"/>
            <a:ext cx="6541737" cy="3893754"/>
          </a:xfrm>
          <a:prstGeom prst="rect">
            <a:avLst/>
          </a:prstGeom>
        </p:spPr>
      </p:pic>
      <p:sp>
        <p:nvSpPr>
          <p:cNvPr id="265" name="Google Shape;265;g14388b835e1_0_23">
            <a:extLst>
              <a:ext uri="{FF2B5EF4-FFF2-40B4-BE49-F238E27FC236}">
                <a16:creationId xmlns:a16="http://schemas.microsoft.com/office/drawing/2014/main" id="{79EFEDCA-5BCE-4FBD-D746-7BE6563330D9}"/>
              </a:ext>
            </a:extLst>
          </p:cNvPr>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pic>
        <p:nvPicPr>
          <p:cNvPr id="267" name="Google Shape;267;g14388b835e1_0_23" descr="Text, application&#10;&#10;Description automatically generated">
            <a:extLst>
              <a:ext uri="{FF2B5EF4-FFF2-40B4-BE49-F238E27FC236}">
                <a16:creationId xmlns:a16="http://schemas.microsoft.com/office/drawing/2014/main" id="{CC05F162-D91D-E5D8-23D1-6E1B39F37E3C}"/>
              </a:ext>
            </a:extLst>
          </p:cNvPr>
          <p:cNvPicPr preferRelativeResize="0"/>
          <p:nvPr/>
        </p:nvPicPr>
        <p:blipFill rotWithShape="1">
          <a:blip r:embed="rId4">
            <a:alphaModFix/>
          </a:blip>
          <a:srcRect/>
          <a:stretch/>
        </p:blipFill>
        <p:spPr>
          <a:xfrm>
            <a:off x="7600568" y="76200"/>
            <a:ext cx="1510907" cy="1102501"/>
          </a:xfrm>
          <a:prstGeom prst="rect">
            <a:avLst/>
          </a:prstGeom>
          <a:noFill/>
          <a:ln>
            <a:noFill/>
          </a:ln>
        </p:spPr>
      </p:pic>
      <p:sp>
        <p:nvSpPr>
          <p:cNvPr id="5" name="TextBox 4">
            <a:extLst>
              <a:ext uri="{FF2B5EF4-FFF2-40B4-BE49-F238E27FC236}">
                <a16:creationId xmlns:a16="http://schemas.microsoft.com/office/drawing/2014/main" id="{72DA52C6-B805-C301-C914-21D53839EA00}"/>
              </a:ext>
            </a:extLst>
          </p:cNvPr>
          <p:cNvSpPr txBox="1"/>
          <p:nvPr/>
        </p:nvSpPr>
        <p:spPr>
          <a:xfrm>
            <a:off x="5233931" y="1244222"/>
            <a:ext cx="3993670" cy="5006948"/>
          </a:xfrm>
          <a:prstGeom prst="rect">
            <a:avLst/>
          </a:prstGeom>
          <a:noFill/>
        </p:spPr>
        <p:txBody>
          <a:bodyPr wrap="square">
            <a:spAutoFit/>
          </a:bodyPr>
          <a:lstStyle/>
          <a:p>
            <a:pPr marL="285750" indent="-285750">
              <a:buFont typeface="Arial" panose="020B0604020202020204" pitchFamily="34" charset="0"/>
              <a:buChar char="•"/>
            </a:pPr>
            <a:r>
              <a:rPr lang="en-US" sz="2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1 billion </a:t>
            </a:r>
            <a:r>
              <a:rPr lang="en-US" sz="2000" dirty="0">
                <a:latin typeface="Open Sans" panose="020B0606030504020204" pitchFamily="34" charset="0"/>
                <a:ea typeface="Open Sans" panose="020B0606030504020204" pitchFamily="34" charset="0"/>
                <a:cs typeface="Open Sans" panose="020B0606030504020204" pitchFamily="34" charset="0"/>
              </a:rPr>
              <a:t>children immunized</a:t>
            </a:r>
          </a:p>
          <a:p>
            <a:pPr marL="285750" indent="-285750">
              <a:buFont typeface="Arial" panose="020B0604020202020204" pitchFamily="34" charset="0"/>
              <a:buChar char="•"/>
            </a:pPr>
            <a:r>
              <a:rPr lang="en-US" sz="2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17 million </a:t>
            </a:r>
            <a:r>
              <a:rPr lang="en-US" sz="2000" dirty="0">
                <a:latin typeface="Open Sans" panose="020B0606030504020204" pitchFamily="34" charset="0"/>
                <a:ea typeface="Open Sans" panose="020B0606030504020204" pitchFamily="34" charset="0"/>
                <a:cs typeface="Open Sans" panose="020B0606030504020204" pitchFamily="34" charset="0"/>
              </a:rPr>
              <a:t>future deaths prevented</a:t>
            </a:r>
          </a:p>
          <a:p>
            <a:pPr marL="285750" indent="-285750">
              <a:buFont typeface="Arial" panose="020B0604020202020204" pitchFamily="34" charset="0"/>
              <a:buChar char="•"/>
            </a:pPr>
            <a:r>
              <a:rPr lang="en-US" sz="2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50% </a:t>
            </a:r>
            <a:r>
              <a:rPr lang="en-US" sz="2000" dirty="0">
                <a:latin typeface="Open Sans" panose="020B0606030504020204" pitchFamily="34" charset="0"/>
                <a:ea typeface="Open Sans" panose="020B0606030504020204" pitchFamily="34" charset="0"/>
                <a:cs typeface="Open Sans" panose="020B0606030504020204" pitchFamily="34" charset="0"/>
              </a:rPr>
              <a:t>of the world’s children vaccinated by Gavi</a:t>
            </a:r>
          </a:p>
          <a:p>
            <a:pPr marL="285750" indent="-285750">
              <a:buFont typeface="Arial" panose="020B0604020202020204" pitchFamily="34" charset="0"/>
              <a:buChar char="•"/>
            </a:pPr>
            <a:r>
              <a:rPr lang="en-US" sz="2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$54 </a:t>
            </a:r>
            <a:r>
              <a:rPr lang="en-US" sz="2000" dirty="0">
                <a:latin typeface="Open Sans" panose="020B0606030504020204" pitchFamily="34" charset="0"/>
                <a:ea typeface="Open Sans" panose="020B0606030504020204" pitchFamily="34" charset="0"/>
                <a:cs typeface="Open Sans" panose="020B0606030504020204" pitchFamily="34" charset="0"/>
              </a:rPr>
              <a:t>returned for every $1 invested</a:t>
            </a:r>
          </a:p>
          <a:p>
            <a:pPr marL="285750" indent="-285750">
              <a:buFont typeface="Arial" panose="020B0604020202020204" pitchFamily="34" charset="0"/>
              <a:buChar char="•"/>
            </a:pPr>
            <a:r>
              <a:rPr lang="en-US" sz="2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19</a:t>
            </a:r>
            <a:r>
              <a:rPr lang="en-US" sz="2000" dirty="0">
                <a:solidFill>
                  <a:srgbClr val="C00000"/>
                </a:solidFill>
                <a:latin typeface="Open Sans" panose="020B0606030504020204" pitchFamily="34" charset="0"/>
                <a:ea typeface="Open Sans" panose="020B0606030504020204" pitchFamily="34" charset="0"/>
                <a:cs typeface="Open Sans" panose="020B0606030504020204" pitchFamily="34" charset="0"/>
              </a:rPr>
              <a:t> </a:t>
            </a:r>
            <a:r>
              <a:rPr lang="en-US" sz="2000" dirty="0">
                <a:latin typeface="Open Sans" panose="020B0606030504020204" pitchFamily="34" charset="0"/>
                <a:ea typeface="Open Sans" panose="020B0606030504020204" pitchFamily="34" charset="0"/>
                <a:cs typeface="Open Sans" panose="020B0606030504020204" pitchFamily="34" charset="0"/>
              </a:rPr>
              <a:t>countries transitioned out of support</a:t>
            </a:r>
          </a:p>
          <a:p>
            <a:pPr marL="285750" indent="-285750">
              <a:buFont typeface="Arial" panose="020B0604020202020204" pitchFamily="34" charset="0"/>
              <a:buChar char="•"/>
            </a:pPr>
            <a:r>
              <a:rPr lang="en-US" sz="2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Over 8 million </a:t>
            </a:r>
            <a:r>
              <a:rPr lang="en-US" sz="2000" dirty="0">
                <a:latin typeface="Open Sans" panose="020B0606030504020204" pitchFamily="34" charset="0"/>
                <a:ea typeface="Open Sans" panose="020B0606030504020204" pitchFamily="34" charset="0"/>
                <a:cs typeface="Open Sans" panose="020B0606030504020204" pitchFamily="34" charset="0"/>
              </a:rPr>
              <a:t>lives saved through 2023</a:t>
            </a:r>
          </a:p>
          <a:p>
            <a:pPr marL="414020" marR="0" lvl="3" indent="-342900" defTabSz="914400" rtl="0" eaLnBrk="1" fontAlgn="auto" latinLnBrk="0" hangingPunct="1">
              <a:lnSpc>
                <a:spcPct val="120000"/>
              </a:lnSpc>
              <a:spcBef>
                <a:spcPts val="640"/>
              </a:spcBef>
              <a:spcAft>
                <a:spcPts val="0"/>
              </a:spcAft>
              <a:buClr>
                <a:srgbClr val="000000"/>
              </a:buClr>
              <a:buSzPct val="100000"/>
              <a:buFont typeface="Arial" panose="020B0604020202020204" pitchFamily="34" charset="0"/>
              <a:buChar char="•"/>
              <a:tabLst/>
              <a:defRPr/>
            </a:pPr>
            <a:endParaRPr lang="en-US" sz="2400" dirty="0">
              <a:latin typeface="Open Sans"/>
              <a:ea typeface="Open Sans"/>
              <a:cs typeface="Open Sans"/>
              <a:sym typeface="Open Sans"/>
            </a:endParaRPr>
          </a:p>
          <a:p>
            <a:pPr marL="414020" marR="0" lvl="3" indent="-342900" defTabSz="914400" rtl="0" eaLnBrk="1" fontAlgn="auto" latinLnBrk="0" hangingPunct="1">
              <a:lnSpc>
                <a:spcPct val="120000"/>
              </a:lnSpc>
              <a:spcBef>
                <a:spcPts val="640"/>
              </a:spcBef>
              <a:spcAft>
                <a:spcPts val="0"/>
              </a:spcAft>
              <a:buClr>
                <a:srgbClr val="000000"/>
              </a:buClr>
              <a:buSzPct val="100000"/>
              <a:buFont typeface="Arial" panose="020B0604020202020204" pitchFamily="34" charset="0"/>
              <a:buChar char="•"/>
              <a:tabLst/>
              <a:defRPr/>
            </a:pPr>
            <a:endParaRPr lang="en-US" sz="2400" dirty="0">
              <a:latin typeface="Open Sans"/>
              <a:ea typeface="Open Sans"/>
              <a:cs typeface="Open Sans"/>
              <a:sym typeface="Open Sans"/>
            </a:endParaRPr>
          </a:p>
          <a:p>
            <a:pPr marL="71120" marR="0" lvl="3" indent="0" algn="ctr" defTabSz="914400" rtl="0" eaLnBrk="1" fontAlgn="auto" latinLnBrk="0" hangingPunct="1">
              <a:lnSpc>
                <a:spcPct val="120000"/>
              </a:lnSpc>
              <a:spcBef>
                <a:spcPts val="640"/>
              </a:spcBef>
              <a:spcAft>
                <a:spcPts val="0"/>
              </a:spcAft>
              <a:buClr>
                <a:srgbClr val="000000"/>
              </a:buClr>
              <a:buSzPct val="100000"/>
              <a:buFont typeface="Arial"/>
              <a:buNone/>
              <a:tabLst/>
              <a:defRPr/>
            </a:pPr>
            <a:endParaRPr kumimoji="0" lang="en-US" sz="2400" i="0" u="none" strike="noStrike" kern="0" cap="none" spc="0" normalizeH="0" baseline="0" noProof="0" dirty="0">
              <a:ln>
                <a:noFill/>
              </a:ln>
              <a:solidFill>
                <a:srgbClr val="000000"/>
              </a:solidFill>
              <a:effectLst/>
              <a:uLnTx/>
              <a:uFillTx/>
              <a:latin typeface="Open Sans"/>
              <a:ea typeface="Open Sans"/>
              <a:cs typeface="Open Sans"/>
              <a:sym typeface="Open Sans"/>
            </a:endParaRPr>
          </a:p>
        </p:txBody>
      </p:sp>
      <p:sp>
        <p:nvSpPr>
          <p:cNvPr id="8" name="TextBox 7">
            <a:extLst>
              <a:ext uri="{FF2B5EF4-FFF2-40B4-BE49-F238E27FC236}">
                <a16:creationId xmlns:a16="http://schemas.microsoft.com/office/drawing/2014/main" id="{E4D38EDE-893C-A9D9-C532-B0C7C2A34B34}"/>
              </a:ext>
            </a:extLst>
          </p:cNvPr>
          <p:cNvSpPr txBox="1"/>
          <p:nvPr/>
        </p:nvSpPr>
        <p:spPr>
          <a:xfrm>
            <a:off x="886046" y="-11887"/>
            <a:ext cx="6613451" cy="947375"/>
          </a:xfrm>
          <a:prstGeom prst="rect">
            <a:avLst/>
          </a:prstGeom>
          <a:noFill/>
        </p:spPr>
        <p:txBody>
          <a:bodyPr wrap="square">
            <a:spAutoFit/>
          </a:bodyPr>
          <a:lstStyle/>
          <a:p>
            <a:pPr marL="71120" marR="0" lvl="3" indent="0" algn="ctr" defTabSz="914400" rtl="0" eaLnBrk="1" fontAlgn="auto" latinLnBrk="0" hangingPunct="1">
              <a:lnSpc>
                <a:spcPct val="120000"/>
              </a:lnSpc>
              <a:spcBef>
                <a:spcPts val="640"/>
              </a:spcBef>
              <a:spcAft>
                <a:spcPts val="0"/>
              </a:spcAft>
              <a:buClr>
                <a:srgbClr val="000000"/>
              </a:buClr>
              <a:buSzPct val="100000"/>
              <a:buFont typeface="Arial"/>
              <a:buNone/>
              <a:tabLst/>
              <a:defRPr/>
            </a:pPr>
            <a:r>
              <a:rPr kumimoji="0" lang="en-US" sz="2400" b="1" i="0" u="none" strike="noStrike" kern="0" cap="none" spc="0" normalizeH="0" baseline="0" noProof="0" dirty="0">
                <a:ln>
                  <a:noFill/>
                </a:ln>
                <a:solidFill>
                  <a:srgbClr val="000000"/>
                </a:solidFill>
                <a:effectLst/>
                <a:uLnTx/>
                <a:uFillTx/>
                <a:latin typeface="Open Sans"/>
                <a:ea typeface="Open Sans"/>
                <a:cs typeface="Open Sans"/>
                <a:sym typeface="Open Sans"/>
              </a:rPr>
              <a:t>Protect key programs! </a:t>
            </a:r>
            <a:br>
              <a:rPr kumimoji="0" lang="en-US" sz="2400" b="1" i="0" u="none" strike="noStrike" kern="0" cap="none" spc="0" normalizeH="0" baseline="0" noProof="0" dirty="0">
                <a:ln>
                  <a:noFill/>
                </a:ln>
                <a:solidFill>
                  <a:srgbClr val="000000"/>
                </a:solidFill>
                <a:effectLst/>
                <a:uLnTx/>
                <a:uFillTx/>
                <a:latin typeface="Open Sans"/>
                <a:ea typeface="Open Sans"/>
                <a:cs typeface="Open Sans"/>
                <a:sym typeface="Open Sans"/>
              </a:rPr>
            </a:br>
            <a:r>
              <a:rPr lang="en-US" sz="2400" b="1" dirty="0">
                <a:latin typeface="Open Sans"/>
                <a:ea typeface="Open Sans"/>
                <a:cs typeface="Open Sans"/>
                <a:sym typeface="Open Sans"/>
              </a:rPr>
              <a:t>Gavi, the Vaccine Alliance</a:t>
            </a:r>
          </a:p>
        </p:txBody>
      </p:sp>
    </p:spTree>
    <p:extLst>
      <p:ext uri="{BB962C8B-B14F-4D97-AF65-F5344CB8AC3E}">
        <p14:creationId xmlns:p14="http://schemas.microsoft.com/office/powerpoint/2010/main" val="2297372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a:extLst>
            <a:ext uri="{FF2B5EF4-FFF2-40B4-BE49-F238E27FC236}">
              <a16:creationId xmlns:a16="http://schemas.microsoft.com/office/drawing/2014/main" id="{C9AE57E8-A498-B304-42BB-34030FBB5897}"/>
            </a:ext>
          </a:extLst>
        </p:cNvPr>
        <p:cNvGrpSpPr/>
        <p:nvPr/>
      </p:nvGrpSpPr>
      <p:grpSpPr>
        <a:xfrm>
          <a:off x="0" y="0"/>
          <a:ext cx="0" cy="0"/>
          <a:chOff x="0" y="0"/>
          <a:chExt cx="0" cy="0"/>
        </a:xfrm>
      </p:grpSpPr>
      <p:pic>
        <p:nvPicPr>
          <p:cNvPr id="3" name="Picture 2" descr="Person with envelope">
            <a:extLst>
              <a:ext uri="{FF2B5EF4-FFF2-40B4-BE49-F238E27FC236}">
                <a16:creationId xmlns:a16="http://schemas.microsoft.com/office/drawing/2014/main" id="{820C5FB3-4CC2-1802-0EFF-0CBB132BB46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846213" y="1219625"/>
            <a:ext cx="1419182" cy="1319955"/>
          </a:xfrm>
          <a:prstGeom prst="ellipse">
            <a:avLst/>
          </a:prstGeom>
          <a:ln w="177800">
            <a:solidFill>
              <a:schemeClr val="tx2"/>
            </a:solidFill>
          </a:ln>
        </p:spPr>
      </p:pic>
      <p:pic>
        <p:nvPicPr>
          <p:cNvPr id="11" name="Picture 10" descr="A large white building with a flag on top&#10;&#10;Description automatically generated with medium confidence">
            <a:extLst>
              <a:ext uri="{FF2B5EF4-FFF2-40B4-BE49-F238E27FC236}">
                <a16:creationId xmlns:a16="http://schemas.microsoft.com/office/drawing/2014/main" id="{1174EBEC-FE27-9126-D1A7-EF0BCB83AE3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18989" y="2100955"/>
            <a:ext cx="1760785" cy="1760785"/>
          </a:xfrm>
          <a:prstGeom prst="ellipse">
            <a:avLst/>
          </a:prstGeom>
          <a:ln w="177800">
            <a:solidFill>
              <a:schemeClr val="tx2"/>
            </a:solidFill>
          </a:ln>
        </p:spPr>
      </p:pic>
      <p:pic>
        <p:nvPicPr>
          <p:cNvPr id="7" name="Picture 6">
            <a:extLst>
              <a:ext uri="{FF2B5EF4-FFF2-40B4-BE49-F238E27FC236}">
                <a16:creationId xmlns:a16="http://schemas.microsoft.com/office/drawing/2014/main" id="{4E71A049-DC1A-7C91-9762-D7A0F1BB841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089753" y="550070"/>
            <a:ext cx="2021681" cy="2021681"/>
          </a:xfrm>
          <a:prstGeom prst="ellipse">
            <a:avLst/>
          </a:prstGeom>
          <a:solidFill>
            <a:srgbClr val="FF0000"/>
          </a:solidFill>
          <a:ln w="177800">
            <a:solidFill>
              <a:schemeClr val="tx2"/>
            </a:solidFill>
          </a:ln>
        </p:spPr>
      </p:pic>
      <p:pic>
        <p:nvPicPr>
          <p:cNvPr id="9" name="Picture 8" descr="A large white building with a statue on top&#10;&#10;Description automatically generated with medium confidence">
            <a:extLst>
              <a:ext uri="{FF2B5EF4-FFF2-40B4-BE49-F238E27FC236}">
                <a16:creationId xmlns:a16="http://schemas.microsoft.com/office/drawing/2014/main" id="{431E34F8-79C9-F266-E418-8754344B81F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07798" y="840565"/>
            <a:ext cx="2896790" cy="2896790"/>
          </a:xfrm>
          <a:prstGeom prst="ellipse">
            <a:avLst/>
          </a:prstGeom>
          <a:ln w="177800">
            <a:solidFill>
              <a:schemeClr val="tx2"/>
            </a:solidFill>
          </a:ln>
        </p:spPr>
      </p:pic>
      <p:sp>
        <p:nvSpPr>
          <p:cNvPr id="16" name="TextBox 15">
            <a:extLst>
              <a:ext uri="{FF2B5EF4-FFF2-40B4-BE49-F238E27FC236}">
                <a16:creationId xmlns:a16="http://schemas.microsoft.com/office/drawing/2014/main" id="{F7D4DE83-3009-A939-201A-455B90675E13}"/>
              </a:ext>
            </a:extLst>
          </p:cNvPr>
          <p:cNvSpPr txBox="1"/>
          <p:nvPr/>
        </p:nvSpPr>
        <p:spPr>
          <a:xfrm>
            <a:off x="5315192" y="3209137"/>
            <a:ext cx="3221010" cy="1015663"/>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3000" b="1" dirty="0">
                <a:latin typeface="Open Sans" panose="020B0606030504020204" pitchFamily="34" charset="0"/>
                <a:ea typeface="Open Sans" panose="020B0606030504020204" pitchFamily="34" charset="0"/>
                <a:cs typeface="Open Sans" panose="020B0606030504020204" pitchFamily="34" charset="0"/>
              </a:rPr>
              <a:t>Championing the Global Fund</a:t>
            </a:r>
          </a:p>
        </p:txBody>
      </p:sp>
      <p:sp>
        <p:nvSpPr>
          <p:cNvPr id="2" name="Slide Number Placeholder 5">
            <a:extLst>
              <a:ext uri="{FF2B5EF4-FFF2-40B4-BE49-F238E27FC236}">
                <a16:creationId xmlns:a16="http://schemas.microsoft.com/office/drawing/2014/main" id="{4BDC6BF2-A1D0-C81C-BD54-59E68DD35A71}"/>
              </a:ext>
            </a:extLst>
          </p:cNvPr>
          <p:cNvSpPr>
            <a:spLocks noGrp="1"/>
          </p:cNvSpPr>
          <p:nvPr>
            <p:ph type="sldNum" sz="quarter" idx="12"/>
          </p:nvPr>
        </p:nvSpPr>
        <p:spPr>
          <a:xfrm>
            <a:off x="6553200" y="4767264"/>
            <a:ext cx="2133600" cy="273844"/>
          </a:xfrm>
        </p:spPr>
        <p:txBody>
          <a:bodyPr/>
          <a:lst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a:lstStyle>
          <a:p>
            <a:pPr algn="r"/>
            <a:fld id="{307E6868-079E-1649-B8D1-459B42CE4DE3}" type="slidenum">
              <a:rPr lang="en-US" sz="1100" smtClean="0">
                <a:latin typeface="Open Sans" panose="020B0606030504020204" pitchFamily="34" charset="0"/>
                <a:ea typeface="Open Sans" panose="020B0606030504020204" pitchFamily="34" charset="0"/>
                <a:cs typeface="Open Sans" panose="020B0606030504020204" pitchFamily="34" charset="0"/>
              </a:rPr>
              <a:pPr algn="r"/>
              <a:t>11</a:t>
            </a:fld>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82086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9B5CF"/>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DAB7BCF-E23C-42B5-BF29-9AEC41717941}"/>
              </a:ext>
            </a:extLst>
          </p:cNvPr>
          <p:cNvGrpSpPr/>
          <p:nvPr/>
        </p:nvGrpSpPr>
        <p:grpSpPr>
          <a:xfrm>
            <a:off x="1023492" y="585392"/>
            <a:ext cx="6835200" cy="3855582"/>
            <a:chOff x="1415174" y="1284397"/>
            <a:chExt cx="7409840" cy="4424115"/>
          </a:xfrm>
        </p:grpSpPr>
        <p:sp>
          <p:nvSpPr>
            <p:cNvPr id="7" name="Freeform: Shape 6">
              <a:extLst>
                <a:ext uri="{FF2B5EF4-FFF2-40B4-BE49-F238E27FC236}">
                  <a16:creationId xmlns:a16="http://schemas.microsoft.com/office/drawing/2014/main" id="{475236BC-7B31-40AA-AB31-6849C038CAB1}"/>
                </a:ext>
              </a:extLst>
            </p:cNvPr>
            <p:cNvSpPr/>
            <p:nvPr/>
          </p:nvSpPr>
          <p:spPr>
            <a:xfrm>
              <a:off x="5391462" y="1284397"/>
              <a:ext cx="2274119" cy="1137059"/>
            </a:xfrm>
            <a:custGeom>
              <a:avLst/>
              <a:gdLst>
                <a:gd name="connsiteX0" fmla="*/ 0 w 2274119"/>
                <a:gd name="connsiteY0" fmla="*/ 189514 h 1137059"/>
                <a:gd name="connsiteX1" fmla="*/ 189514 w 2274119"/>
                <a:gd name="connsiteY1" fmla="*/ 0 h 1137059"/>
                <a:gd name="connsiteX2" fmla="*/ 2084605 w 2274119"/>
                <a:gd name="connsiteY2" fmla="*/ 0 h 1137059"/>
                <a:gd name="connsiteX3" fmla="*/ 2274119 w 2274119"/>
                <a:gd name="connsiteY3" fmla="*/ 189514 h 1137059"/>
                <a:gd name="connsiteX4" fmla="*/ 2274119 w 2274119"/>
                <a:gd name="connsiteY4" fmla="*/ 947545 h 1137059"/>
                <a:gd name="connsiteX5" fmla="*/ 2084605 w 2274119"/>
                <a:gd name="connsiteY5" fmla="*/ 1137059 h 1137059"/>
                <a:gd name="connsiteX6" fmla="*/ 189514 w 2274119"/>
                <a:gd name="connsiteY6" fmla="*/ 1137059 h 1137059"/>
                <a:gd name="connsiteX7" fmla="*/ 0 w 2274119"/>
                <a:gd name="connsiteY7" fmla="*/ 947545 h 1137059"/>
                <a:gd name="connsiteX8" fmla="*/ 0 w 2274119"/>
                <a:gd name="connsiteY8" fmla="*/ 189514 h 1137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4119" h="1137059">
                  <a:moveTo>
                    <a:pt x="0" y="189514"/>
                  </a:moveTo>
                  <a:cubicBezTo>
                    <a:pt x="0" y="84848"/>
                    <a:pt x="84848" y="0"/>
                    <a:pt x="189514" y="0"/>
                  </a:cubicBezTo>
                  <a:lnTo>
                    <a:pt x="2084605" y="0"/>
                  </a:lnTo>
                  <a:cubicBezTo>
                    <a:pt x="2189271" y="0"/>
                    <a:pt x="2274119" y="84848"/>
                    <a:pt x="2274119" y="189514"/>
                  </a:cubicBezTo>
                  <a:lnTo>
                    <a:pt x="2274119" y="947545"/>
                  </a:lnTo>
                  <a:cubicBezTo>
                    <a:pt x="2274119" y="1052211"/>
                    <a:pt x="2189271" y="1137059"/>
                    <a:pt x="2084605" y="1137059"/>
                  </a:cubicBezTo>
                  <a:lnTo>
                    <a:pt x="189514" y="1137059"/>
                  </a:lnTo>
                  <a:cubicBezTo>
                    <a:pt x="84848" y="1137059"/>
                    <a:pt x="0" y="1052211"/>
                    <a:pt x="0" y="947545"/>
                  </a:cubicBezTo>
                  <a:lnTo>
                    <a:pt x="0" y="189514"/>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93065" tIns="93065" rIns="93065" bIns="93065" numCol="1" spcCol="1270" anchor="ctr" anchorCtr="0">
              <a:noAutofit/>
            </a:bodyPr>
            <a:lstStyle/>
            <a:p>
              <a:pPr algn="ctr" defTabSz="600075">
                <a:lnSpc>
                  <a:spcPct val="90000"/>
                </a:lnSpc>
                <a:spcBef>
                  <a:spcPct val="0"/>
                </a:spcBef>
                <a:spcAft>
                  <a:spcPct val="35000"/>
                </a:spcAft>
              </a:pPr>
              <a:r>
                <a:rPr lang="en-US" sz="1350" b="1" kern="1200"/>
                <a:t>Global Fund raises money</a:t>
              </a:r>
            </a:p>
          </p:txBody>
        </p:sp>
        <p:sp>
          <p:nvSpPr>
            <p:cNvPr id="8" name="Freeform: Shape 7">
              <a:extLst>
                <a:ext uri="{FF2B5EF4-FFF2-40B4-BE49-F238E27FC236}">
                  <a16:creationId xmlns:a16="http://schemas.microsoft.com/office/drawing/2014/main" id="{968A08B5-9BD2-431A-A897-34F03BDA6216}"/>
                </a:ext>
              </a:extLst>
            </p:cNvPr>
            <p:cNvSpPr/>
            <p:nvPr/>
          </p:nvSpPr>
          <p:spPr>
            <a:xfrm>
              <a:off x="6550895" y="2927924"/>
              <a:ext cx="2274119" cy="1137059"/>
            </a:xfrm>
            <a:custGeom>
              <a:avLst/>
              <a:gdLst>
                <a:gd name="connsiteX0" fmla="*/ 0 w 2274119"/>
                <a:gd name="connsiteY0" fmla="*/ 189514 h 1137059"/>
                <a:gd name="connsiteX1" fmla="*/ 189514 w 2274119"/>
                <a:gd name="connsiteY1" fmla="*/ 0 h 1137059"/>
                <a:gd name="connsiteX2" fmla="*/ 2084605 w 2274119"/>
                <a:gd name="connsiteY2" fmla="*/ 0 h 1137059"/>
                <a:gd name="connsiteX3" fmla="*/ 2274119 w 2274119"/>
                <a:gd name="connsiteY3" fmla="*/ 189514 h 1137059"/>
                <a:gd name="connsiteX4" fmla="*/ 2274119 w 2274119"/>
                <a:gd name="connsiteY4" fmla="*/ 947545 h 1137059"/>
                <a:gd name="connsiteX5" fmla="*/ 2084605 w 2274119"/>
                <a:gd name="connsiteY5" fmla="*/ 1137059 h 1137059"/>
                <a:gd name="connsiteX6" fmla="*/ 189514 w 2274119"/>
                <a:gd name="connsiteY6" fmla="*/ 1137059 h 1137059"/>
                <a:gd name="connsiteX7" fmla="*/ 0 w 2274119"/>
                <a:gd name="connsiteY7" fmla="*/ 947545 h 1137059"/>
                <a:gd name="connsiteX8" fmla="*/ 0 w 2274119"/>
                <a:gd name="connsiteY8" fmla="*/ 189514 h 1137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4119" h="1137059">
                  <a:moveTo>
                    <a:pt x="0" y="189514"/>
                  </a:moveTo>
                  <a:cubicBezTo>
                    <a:pt x="0" y="84848"/>
                    <a:pt x="84848" y="0"/>
                    <a:pt x="189514" y="0"/>
                  </a:cubicBezTo>
                  <a:lnTo>
                    <a:pt x="2084605" y="0"/>
                  </a:lnTo>
                  <a:cubicBezTo>
                    <a:pt x="2189271" y="0"/>
                    <a:pt x="2274119" y="84848"/>
                    <a:pt x="2274119" y="189514"/>
                  </a:cubicBezTo>
                  <a:lnTo>
                    <a:pt x="2274119" y="947545"/>
                  </a:lnTo>
                  <a:cubicBezTo>
                    <a:pt x="2274119" y="1052211"/>
                    <a:pt x="2189271" y="1137059"/>
                    <a:pt x="2084605" y="1137059"/>
                  </a:cubicBezTo>
                  <a:lnTo>
                    <a:pt x="189514" y="1137059"/>
                  </a:lnTo>
                  <a:cubicBezTo>
                    <a:pt x="84848" y="1137059"/>
                    <a:pt x="0" y="1052211"/>
                    <a:pt x="0" y="947545"/>
                  </a:cubicBezTo>
                  <a:lnTo>
                    <a:pt x="0" y="189514"/>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93065" tIns="93065" rIns="93065" bIns="93065" numCol="1" spcCol="1270" anchor="ctr" anchorCtr="0">
              <a:noAutofit/>
            </a:bodyPr>
            <a:lstStyle/>
            <a:p>
              <a:pPr algn="ctr" defTabSz="600075">
                <a:lnSpc>
                  <a:spcPct val="90000"/>
                </a:lnSpc>
                <a:spcBef>
                  <a:spcPct val="0"/>
                </a:spcBef>
                <a:spcAft>
                  <a:spcPct val="35000"/>
                </a:spcAft>
              </a:pPr>
              <a:r>
                <a:rPr lang="en-US" sz="1350" b="1" kern="1200"/>
                <a:t>Countries &amp; communities make plans</a:t>
              </a:r>
            </a:p>
          </p:txBody>
        </p:sp>
        <p:sp>
          <p:nvSpPr>
            <p:cNvPr id="9" name="Freeform: Shape 8">
              <a:extLst>
                <a:ext uri="{FF2B5EF4-FFF2-40B4-BE49-F238E27FC236}">
                  <a16:creationId xmlns:a16="http://schemas.microsoft.com/office/drawing/2014/main" id="{9B84C3BE-3B7B-4C6C-AF2B-6103C33589AE}"/>
                </a:ext>
              </a:extLst>
            </p:cNvPr>
            <p:cNvSpPr/>
            <p:nvPr/>
          </p:nvSpPr>
          <p:spPr>
            <a:xfrm>
              <a:off x="5391462" y="4571453"/>
              <a:ext cx="2274119" cy="1137059"/>
            </a:xfrm>
            <a:custGeom>
              <a:avLst/>
              <a:gdLst>
                <a:gd name="connsiteX0" fmla="*/ 0 w 2274119"/>
                <a:gd name="connsiteY0" fmla="*/ 189514 h 1137059"/>
                <a:gd name="connsiteX1" fmla="*/ 189514 w 2274119"/>
                <a:gd name="connsiteY1" fmla="*/ 0 h 1137059"/>
                <a:gd name="connsiteX2" fmla="*/ 2084605 w 2274119"/>
                <a:gd name="connsiteY2" fmla="*/ 0 h 1137059"/>
                <a:gd name="connsiteX3" fmla="*/ 2274119 w 2274119"/>
                <a:gd name="connsiteY3" fmla="*/ 189514 h 1137059"/>
                <a:gd name="connsiteX4" fmla="*/ 2274119 w 2274119"/>
                <a:gd name="connsiteY4" fmla="*/ 947545 h 1137059"/>
                <a:gd name="connsiteX5" fmla="*/ 2084605 w 2274119"/>
                <a:gd name="connsiteY5" fmla="*/ 1137059 h 1137059"/>
                <a:gd name="connsiteX6" fmla="*/ 189514 w 2274119"/>
                <a:gd name="connsiteY6" fmla="*/ 1137059 h 1137059"/>
                <a:gd name="connsiteX7" fmla="*/ 0 w 2274119"/>
                <a:gd name="connsiteY7" fmla="*/ 947545 h 1137059"/>
                <a:gd name="connsiteX8" fmla="*/ 0 w 2274119"/>
                <a:gd name="connsiteY8" fmla="*/ 189514 h 1137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4119" h="1137059">
                  <a:moveTo>
                    <a:pt x="0" y="189514"/>
                  </a:moveTo>
                  <a:cubicBezTo>
                    <a:pt x="0" y="84848"/>
                    <a:pt x="84848" y="0"/>
                    <a:pt x="189514" y="0"/>
                  </a:cubicBezTo>
                  <a:lnTo>
                    <a:pt x="2084605" y="0"/>
                  </a:lnTo>
                  <a:cubicBezTo>
                    <a:pt x="2189271" y="0"/>
                    <a:pt x="2274119" y="84848"/>
                    <a:pt x="2274119" y="189514"/>
                  </a:cubicBezTo>
                  <a:lnTo>
                    <a:pt x="2274119" y="947545"/>
                  </a:lnTo>
                  <a:cubicBezTo>
                    <a:pt x="2274119" y="1052211"/>
                    <a:pt x="2189271" y="1137059"/>
                    <a:pt x="2084605" y="1137059"/>
                  </a:cubicBezTo>
                  <a:lnTo>
                    <a:pt x="189514" y="1137059"/>
                  </a:lnTo>
                  <a:cubicBezTo>
                    <a:pt x="84848" y="1137059"/>
                    <a:pt x="0" y="1052211"/>
                    <a:pt x="0" y="947545"/>
                  </a:cubicBezTo>
                  <a:lnTo>
                    <a:pt x="0" y="189514"/>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93065" tIns="93065" rIns="93065" bIns="93065" numCol="1" spcCol="1270" anchor="ctr" anchorCtr="0">
              <a:noAutofit/>
            </a:bodyPr>
            <a:lstStyle/>
            <a:p>
              <a:pPr algn="ctr" defTabSz="600075">
                <a:lnSpc>
                  <a:spcPct val="90000"/>
                </a:lnSpc>
                <a:spcBef>
                  <a:spcPct val="0"/>
                </a:spcBef>
                <a:spcAft>
                  <a:spcPct val="35000"/>
                </a:spcAft>
              </a:pPr>
              <a:r>
                <a:rPr lang="en-US" sz="1350" b="1" kern="1200"/>
                <a:t>Global Fund reviews and approves</a:t>
              </a:r>
            </a:p>
          </p:txBody>
        </p:sp>
        <p:sp>
          <p:nvSpPr>
            <p:cNvPr id="10" name="Freeform: Shape 9">
              <a:extLst>
                <a:ext uri="{FF2B5EF4-FFF2-40B4-BE49-F238E27FC236}">
                  <a16:creationId xmlns:a16="http://schemas.microsoft.com/office/drawing/2014/main" id="{CF5EF2CC-E1BA-4CBA-A2DF-AE82DE492172}"/>
                </a:ext>
              </a:extLst>
            </p:cNvPr>
            <p:cNvSpPr/>
            <p:nvPr/>
          </p:nvSpPr>
          <p:spPr>
            <a:xfrm>
              <a:off x="2565271" y="4571452"/>
              <a:ext cx="2274119" cy="1137059"/>
            </a:xfrm>
            <a:custGeom>
              <a:avLst/>
              <a:gdLst>
                <a:gd name="connsiteX0" fmla="*/ 0 w 2274119"/>
                <a:gd name="connsiteY0" fmla="*/ 189514 h 1137059"/>
                <a:gd name="connsiteX1" fmla="*/ 189514 w 2274119"/>
                <a:gd name="connsiteY1" fmla="*/ 0 h 1137059"/>
                <a:gd name="connsiteX2" fmla="*/ 2084605 w 2274119"/>
                <a:gd name="connsiteY2" fmla="*/ 0 h 1137059"/>
                <a:gd name="connsiteX3" fmla="*/ 2274119 w 2274119"/>
                <a:gd name="connsiteY3" fmla="*/ 189514 h 1137059"/>
                <a:gd name="connsiteX4" fmla="*/ 2274119 w 2274119"/>
                <a:gd name="connsiteY4" fmla="*/ 947545 h 1137059"/>
                <a:gd name="connsiteX5" fmla="*/ 2084605 w 2274119"/>
                <a:gd name="connsiteY5" fmla="*/ 1137059 h 1137059"/>
                <a:gd name="connsiteX6" fmla="*/ 189514 w 2274119"/>
                <a:gd name="connsiteY6" fmla="*/ 1137059 h 1137059"/>
                <a:gd name="connsiteX7" fmla="*/ 0 w 2274119"/>
                <a:gd name="connsiteY7" fmla="*/ 947545 h 1137059"/>
                <a:gd name="connsiteX8" fmla="*/ 0 w 2274119"/>
                <a:gd name="connsiteY8" fmla="*/ 189514 h 1137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4119" h="1137059">
                  <a:moveTo>
                    <a:pt x="0" y="189514"/>
                  </a:moveTo>
                  <a:cubicBezTo>
                    <a:pt x="0" y="84848"/>
                    <a:pt x="84848" y="0"/>
                    <a:pt x="189514" y="0"/>
                  </a:cubicBezTo>
                  <a:lnTo>
                    <a:pt x="2084605" y="0"/>
                  </a:lnTo>
                  <a:cubicBezTo>
                    <a:pt x="2189271" y="0"/>
                    <a:pt x="2274119" y="84848"/>
                    <a:pt x="2274119" y="189514"/>
                  </a:cubicBezTo>
                  <a:lnTo>
                    <a:pt x="2274119" y="947545"/>
                  </a:lnTo>
                  <a:cubicBezTo>
                    <a:pt x="2274119" y="1052211"/>
                    <a:pt x="2189271" y="1137059"/>
                    <a:pt x="2084605" y="1137059"/>
                  </a:cubicBezTo>
                  <a:lnTo>
                    <a:pt x="189514" y="1137059"/>
                  </a:lnTo>
                  <a:cubicBezTo>
                    <a:pt x="84848" y="1137059"/>
                    <a:pt x="0" y="1052211"/>
                    <a:pt x="0" y="947545"/>
                  </a:cubicBezTo>
                  <a:lnTo>
                    <a:pt x="0" y="189514"/>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93065" tIns="93065" rIns="93065" bIns="93065" numCol="1" spcCol="1270" anchor="ctr" anchorCtr="0">
              <a:noAutofit/>
            </a:bodyPr>
            <a:lstStyle/>
            <a:p>
              <a:pPr algn="ctr" defTabSz="600075">
                <a:lnSpc>
                  <a:spcPct val="90000"/>
                </a:lnSpc>
                <a:spcBef>
                  <a:spcPct val="0"/>
                </a:spcBef>
                <a:spcAft>
                  <a:spcPct val="35000"/>
                </a:spcAft>
              </a:pPr>
              <a:r>
                <a:rPr lang="en-US" sz="1350" b="1" kern="1200"/>
                <a:t>Local experts lead the programs</a:t>
              </a:r>
            </a:p>
          </p:txBody>
        </p:sp>
        <p:sp>
          <p:nvSpPr>
            <p:cNvPr id="11" name="Freeform: Shape 10">
              <a:extLst>
                <a:ext uri="{FF2B5EF4-FFF2-40B4-BE49-F238E27FC236}">
                  <a16:creationId xmlns:a16="http://schemas.microsoft.com/office/drawing/2014/main" id="{2C614D74-C56F-4D52-AD81-1E0477AC2379}"/>
                </a:ext>
              </a:extLst>
            </p:cNvPr>
            <p:cNvSpPr/>
            <p:nvPr/>
          </p:nvSpPr>
          <p:spPr>
            <a:xfrm>
              <a:off x="1415174" y="2860468"/>
              <a:ext cx="2274119" cy="1137059"/>
            </a:xfrm>
            <a:custGeom>
              <a:avLst/>
              <a:gdLst>
                <a:gd name="connsiteX0" fmla="*/ 0 w 2274119"/>
                <a:gd name="connsiteY0" fmla="*/ 189514 h 1137059"/>
                <a:gd name="connsiteX1" fmla="*/ 189514 w 2274119"/>
                <a:gd name="connsiteY1" fmla="*/ 0 h 1137059"/>
                <a:gd name="connsiteX2" fmla="*/ 2084605 w 2274119"/>
                <a:gd name="connsiteY2" fmla="*/ 0 h 1137059"/>
                <a:gd name="connsiteX3" fmla="*/ 2274119 w 2274119"/>
                <a:gd name="connsiteY3" fmla="*/ 189514 h 1137059"/>
                <a:gd name="connsiteX4" fmla="*/ 2274119 w 2274119"/>
                <a:gd name="connsiteY4" fmla="*/ 947545 h 1137059"/>
                <a:gd name="connsiteX5" fmla="*/ 2084605 w 2274119"/>
                <a:gd name="connsiteY5" fmla="*/ 1137059 h 1137059"/>
                <a:gd name="connsiteX6" fmla="*/ 189514 w 2274119"/>
                <a:gd name="connsiteY6" fmla="*/ 1137059 h 1137059"/>
                <a:gd name="connsiteX7" fmla="*/ 0 w 2274119"/>
                <a:gd name="connsiteY7" fmla="*/ 947545 h 1137059"/>
                <a:gd name="connsiteX8" fmla="*/ 0 w 2274119"/>
                <a:gd name="connsiteY8" fmla="*/ 189514 h 1137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4119" h="1137059">
                  <a:moveTo>
                    <a:pt x="0" y="189514"/>
                  </a:moveTo>
                  <a:cubicBezTo>
                    <a:pt x="0" y="84848"/>
                    <a:pt x="84848" y="0"/>
                    <a:pt x="189514" y="0"/>
                  </a:cubicBezTo>
                  <a:lnTo>
                    <a:pt x="2084605" y="0"/>
                  </a:lnTo>
                  <a:cubicBezTo>
                    <a:pt x="2189271" y="0"/>
                    <a:pt x="2274119" y="84848"/>
                    <a:pt x="2274119" y="189514"/>
                  </a:cubicBezTo>
                  <a:lnTo>
                    <a:pt x="2274119" y="947545"/>
                  </a:lnTo>
                  <a:cubicBezTo>
                    <a:pt x="2274119" y="1052211"/>
                    <a:pt x="2189271" y="1137059"/>
                    <a:pt x="2084605" y="1137059"/>
                  </a:cubicBezTo>
                  <a:lnTo>
                    <a:pt x="189514" y="1137059"/>
                  </a:lnTo>
                  <a:cubicBezTo>
                    <a:pt x="84848" y="1137059"/>
                    <a:pt x="0" y="1052211"/>
                    <a:pt x="0" y="947545"/>
                  </a:cubicBezTo>
                  <a:lnTo>
                    <a:pt x="0" y="189514"/>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93065" tIns="93065" rIns="93065" bIns="93065" numCol="1" spcCol="1270" anchor="ctr" anchorCtr="0">
              <a:noAutofit/>
            </a:bodyPr>
            <a:lstStyle/>
            <a:p>
              <a:pPr algn="ctr" defTabSz="600075">
                <a:lnSpc>
                  <a:spcPct val="90000"/>
                </a:lnSpc>
                <a:spcBef>
                  <a:spcPct val="0"/>
                </a:spcBef>
                <a:spcAft>
                  <a:spcPct val="35000"/>
                </a:spcAft>
              </a:pPr>
              <a:r>
                <a:rPr lang="en-US" sz="1350" b="1" kern="1200"/>
                <a:t>Global Fund provides oversight</a:t>
              </a:r>
            </a:p>
          </p:txBody>
        </p:sp>
      </p:grpSp>
      <p:sp>
        <p:nvSpPr>
          <p:cNvPr id="12" name="Freeform: Shape 11">
            <a:extLst>
              <a:ext uri="{FF2B5EF4-FFF2-40B4-BE49-F238E27FC236}">
                <a16:creationId xmlns:a16="http://schemas.microsoft.com/office/drawing/2014/main" id="{8A9C935E-FBC2-4B86-99B7-5BF3DB32A110}"/>
              </a:ext>
            </a:extLst>
          </p:cNvPr>
          <p:cNvSpPr/>
          <p:nvPr/>
        </p:nvSpPr>
        <p:spPr>
          <a:xfrm>
            <a:off x="2084398" y="559106"/>
            <a:ext cx="2097759" cy="990938"/>
          </a:xfrm>
          <a:custGeom>
            <a:avLst/>
            <a:gdLst>
              <a:gd name="connsiteX0" fmla="*/ 0 w 2274119"/>
              <a:gd name="connsiteY0" fmla="*/ 189514 h 1137059"/>
              <a:gd name="connsiteX1" fmla="*/ 189514 w 2274119"/>
              <a:gd name="connsiteY1" fmla="*/ 0 h 1137059"/>
              <a:gd name="connsiteX2" fmla="*/ 2084605 w 2274119"/>
              <a:gd name="connsiteY2" fmla="*/ 0 h 1137059"/>
              <a:gd name="connsiteX3" fmla="*/ 2274119 w 2274119"/>
              <a:gd name="connsiteY3" fmla="*/ 189514 h 1137059"/>
              <a:gd name="connsiteX4" fmla="*/ 2274119 w 2274119"/>
              <a:gd name="connsiteY4" fmla="*/ 947545 h 1137059"/>
              <a:gd name="connsiteX5" fmla="*/ 2084605 w 2274119"/>
              <a:gd name="connsiteY5" fmla="*/ 1137059 h 1137059"/>
              <a:gd name="connsiteX6" fmla="*/ 189514 w 2274119"/>
              <a:gd name="connsiteY6" fmla="*/ 1137059 h 1137059"/>
              <a:gd name="connsiteX7" fmla="*/ 0 w 2274119"/>
              <a:gd name="connsiteY7" fmla="*/ 947545 h 1137059"/>
              <a:gd name="connsiteX8" fmla="*/ 0 w 2274119"/>
              <a:gd name="connsiteY8" fmla="*/ 189514 h 1137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4119" h="1137059">
                <a:moveTo>
                  <a:pt x="0" y="189514"/>
                </a:moveTo>
                <a:cubicBezTo>
                  <a:pt x="0" y="84848"/>
                  <a:pt x="84848" y="0"/>
                  <a:pt x="189514" y="0"/>
                </a:cubicBezTo>
                <a:lnTo>
                  <a:pt x="2084605" y="0"/>
                </a:lnTo>
                <a:cubicBezTo>
                  <a:pt x="2189271" y="0"/>
                  <a:pt x="2274119" y="84848"/>
                  <a:pt x="2274119" y="189514"/>
                </a:cubicBezTo>
                <a:lnTo>
                  <a:pt x="2274119" y="947545"/>
                </a:lnTo>
                <a:cubicBezTo>
                  <a:pt x="2274119" y="1052211"/>
                  <a:pt x="2189271" y="1137059"/>
                  <a:pt x="2084605" y="1137059"/>
                </a:cubicBezTo>
                <a:lnTo>
                  <a:pt x="189514" y="1137059"/>
                </a:lnTo>
                <a:cubicBezTo>
                  <a:pt x="84848" y="1137059"/>
                  <a:pt x="0" y="1052211"/>
                  <a:pt x="0" y="947545"/>
                </a:cubicBezTo>
                <a:lnTo>
                  <a:pt x="0" y="189514"/>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93065" tIns="93065" rIns="93065" bIns="93065" numCol="1" spcCol="1270" anchor="ctr" anchorCtr="0">
            <a:noAutofit/>
          </a:bodyPr>
          <a:lstStyle/>
          <a:p>
            <a:pPr algn="ctr" defTabSz="600075">
              <a:lnSpc>
                <a:spcPct val="90000"/>
              </a:lnSpc>
              <a:spcBef>
                <a:spcPct val="0"/>
              </a:spcBef>
              <a:spcAft>
                <a:spcPct val="35000"/>
              </a:spcAft>
            </a:pPr>
            <a:r>
              <a:rPr lang="en-US" sz="1050" b="1"/>
              <a:t>65</a:t>
            </a:r>
            <a:r>
              <a:rPr lang="en-US" sz="1350" b="1" kern="1200"/>
              <a:t> million lives saved</a:t>
            </a:r>
          </a:p>
        </p:txBody>
      </p:sp>
      <p:pic>
        <p:nvPicPr>
          <p:cNvPr id="27" name="Graphic 26" descr="Arrow Up with solid fill">
            <a:extLst>
              <a:ext uri="{FF2B5EF4-FFF2-40B4-BE49-F238E27FC236}">
                <a16:creationId xmlns:a16="http://schemas.microsoft.com/office/drawing/2014/main" id="{57FCD271-467E-4D70-8A47-5CF1ABF02E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8527804">
            <a:off x="6943225" y="1365054"/>
            <a:ext cx="422546" cy="422546"/>
          </a:xfrm>
          <a:prstGeom prst="rect">
            <a:avLst/>
          </a:prstGeom>
        </p:spPr>
      </p:pic>
      <p:pic>
        <p:nvPicPr>
          <p:cNvPr id="28" name="Graphic 27" descr="Arrow Up with solid fill">
            <a:extLst>
              <a:ext uri="{FF2B5EF4-FFF2-40B4-BE49-F238E27FC236}">
                <a16:creationId xmlns:a16="http://schemas.microsoft.com/office/drawing/2014/main" id="{BF2F8C78-AB18-40DA-9927-101DFC5429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3383303">
            <a:off x="7087159" y="3329825"/>
            <a:ext cx="422546" cy="422546"/>
          </a:xfrm>
          <a:prstGeom prst="rect">
            <a:avLst/>
          </a:prstGeom>
        </p:spPr>
      </p:pic>
      <p:pic>
        <p:nvPicPr>
          <p:cNvPr id="29" name="Graphic 28" descr="Arrow Up with solid fill">
            <a:extLst>
              <a:ext uri="{FF2B5EF4-FFF2-40B4-BE49-F238E27FC236}">
                <a16:creationId xmlns:a16="http://schemas.microsoft.com/office/drawing/2014/main" id="{F61B8179-E1F7-4C34-AA1A-1A67CEF698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200000">
            <a:off x="4215884" y="4457584"/>
            <a:ext cx="422546" cy="422546"/>
          </a:xfrm>
          <a:prstGeom prst="rect">
            <a:avLst/>
          </a:prstGeom>
        </p:spPr>
      </p:pic>
      <p:pic>
        <p:nvPicPr>
          <p:cNvPr id="30" name="Graphic 29" descr="Arrow Up with solid fill">
            <a:extLst>
              <a:ext uri="{FF2B5EF4-FFF2-40B4-BE49-F238E27FC236}">
                <a16:creationId xmlns:a16="http://schemas.microsoft.com/office/drawing/2014/main" id="{0C376DD8-CA29-4146-BC36-D9A7E6FFE7A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8965107">
            <a:off x="1451207" y="3187103"/>
            <a:ext cx="422546" cy="422546"/>
          </a:xfrm>
          <a:prstGeom prst="rect">
            <a:avLst/>
          </a:prstGeom>
        </p:spPr>
      </p:pic>
      <p:pic>
        <p:nvPicPr>
          <p:cNvPr id="31" name="Graphic 30" descr="Arrow Up with solid fill">
            <a:extLst>
              <a:ext uri="{FF2B5EF4-FFF2-40B4-BE49-F238E27FC236}">
                <a16:creationId xmlns:a16="http://schemas.microsoft.com/office/drawing/2014/main" id="{DC9F92F1-4FF8-40D8-990C-E498A46D83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333531">
            <a:off x="1418157" y="1300782"/>
            <a:ext cx="422546" cy="422546"/>
          </a:xfrm>
          <a:prstGeom prst="rect">
            <a:avLst/>
          </a:prstGeom>
        </p:spPr>
      </p:pic>
    </p:spTree>
    <p:extLst>
      <p:ext uri="{BB962C8B-B14F-4D97-AF65-F5344CB8AC3E}">
        <p14:creationId xmlns:p14="http://schemas.microsoft.com/office/powerpoint/2010/main" val="3930753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3">
          <a:extLst>
            <a:ext uri="{FF2B5EF4-FFF2-40B4-BE49-F238E27FC236}">
              <a16:creationId xmlns:a16="http://schemas.microsoft.com/office/drawing/2014/main" id="{60135D8C-2416-65B4-BC9E-C98DB6D65503}"/>
            </a:ext>
          </a:extLst>
        </p:cNvPr>
        <p:cNvGrpSpPr/>
        <p:nvPr/>
      </p:nvGrpSpPr>
      <p:grpSpPr>
        <a:xfrm>
          <a:off x="0" y="0"/>
          <a:ext cx="0" cy="0"/>
          <a:chOff x="0" y="0"/>
          <a:chExt cx="0" cy="0"/>
        </a:xfrm>
      </p:grpSpPr>
      <p:sp>
        <p:nvSpPr>
          <p:cNvPr id="265" name="Google Shape;265;g14388b835e1_0_23">
            <a:extLst>
              <a:ext uri="{FF2B5EF4-FFF2-40B4-BE49-F238E27FC236}">
                <a16:creationId xmlns:a16="http://schemas.microsoft.com/office/drawing/2014/main" id="{941482E1-0225-91E9-37DD-6B5C55657E30}"/>
              </a:ext>
            </a:extLst>
          </p:cNvPr>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pic>
        <p:nvPicPr>
          <p:cNvPr id="267" name="Google Shape;267;g14388b835e1_0_23" descr="Text, application&#10;&#10;Description automatically generated">
            <a:extLst>
              <a:ext uri="{FF2B5EF4-FFF2-40B4-BE49-F238E27FC236}">
                <a16:creationId xmlns:a16="http://schemas.microsoft.com/office/drawing/2014/main" id="{EB61CD2A-E9C4-EB2D-A2F9-BBB5B18042AA}"/>
              </a:ext>
            </a:extLst>
          </p:cNvPr>
          <p:cNvPicPr preferRelativeResize="0"/>
          <p:nvPr/>
        </p:nvPicPr>
        <p:blipFill rotWithShape="1">
          <a:blip r:embed="rId4">
            <a:alphaModFix/>
          </a:blip>
          <a:srcRect/>
          <a:stretch/>
        </p:blipFill>
        <p:spPr>
          <a:xfrm>
            <a:off x="7559746" y="102337"/>
            <a:ext cx="1510907" cy="1102501"/>
          </a:xfrm>
          <a:prstGeom prst="rect">
            <a:avLst/>
          </a:prstGeom>
          <a:noFill/>
          <a:ln>
            <a:noFill/>
          </a:ln>
        </p:spPr>
      </p:pic>
      <p:pic>
        <p:nvPicPr>
          <p:cNvPr id="2" name="Online Media 1" title="Mei’s Fight: Hard Work and Hope to End TB for Good">
            <a:hlinkClick r:id="" action="ppaction://media"/>
            <a:extLst>
              <a:ext uri="{FF2B5EF4-FFF2-40B4-BE49-F238E27FC236}">
                <a16:creationId xmlns:a16="http://schemas.microsoft.com/office/drawing/2014/main" id="{07551982-C070-5AA1-543F-E23988D6C4A4}"/>
              </a:ext>
            </a:extLst>
          </p:cNvPr>
          <p:cNvPicPr>
            <a:picLocks noRot="1" noChangeAspect="1"/>
          </p:cNvPicPr>
          <p:nvPr>
            <a:videoFile r:link="rId1"/>
          </p:nvPr>
        </p:nvPicPr>
        <p:blipFill>
          <a:blip r:embed="rId5"/>
          <a:stretch>
            <a:fillRect/>
          </a:stretch>
        </p:blipFill>
        <p:spPr>
          <a:xfrm>
            <a:off x="465365" y="494434"/>
            <a:ext cx="6538334" cy="3693845"/>
          </a:xfrm>
          <a:prstGeom prst="rect">
            <a:avLst/>
          </a:prstGeom>
        </p:spPr>
      </p:pic>
      <p:sp>
        <p:nvSpPr>
          <p:cNvPr id="3" name="TextBox 2">
            <a:extLst>
              <a:ext uri="{FF2B5EF4-FFF2-40B4-BE49-F238E27FC236}">
                <a16:creationId xmlns:a16="http://schemas.microsoft.com/office/drawing/2014/main" id="{998825DC-B5A3-2120-FB4F-053B63B09597}"/>
              </a:ext>
            </a:extLst>
          </p:cNvPr>
          <p:cNvSpPr txBox="1"/>
          <p:nvPr/>
        </p:nvSpPr>
        <p:spPr>
          <a:xfrm>
            <a:off x="0" y="4188279"/>
            <a:ext cx="7494814" cy="1015663"/>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3000" b="1" dirty="0">
                <a:latin typeface="Open Sans" panose="020B0606030504020204" pitchFamily="34" charset="0"/>
                <a:ea typeface="Open Sans" panose="020B0606030504020204" pitchFamily="34" charset="0"/>
                <a:cs typeface="Open Sans" panose="020B0606030504020204" pitchFamily="34" charset="0"/>
                <a:hlinkClick r:id="rId6"/>
              </a:rPr>
              <a:t>Mei’s Fight: Hard Work and Hope to </a:t>
            </a:r>
            <a:br>
              <a:rPr lang="en-US" sz="3000" b="1" dirty="0">
                <a:latin typeface="Open Sans" panose="020B0606030504020204" pitchFamily="34" charset="0"/>
                <a:ea typeface="Open Sans" panose="020B0606030504020204" pitchFamily="34" charset="0"/>
                <a:cs typeface="Open Sans" panose="020B0606030504020204" pitchFamily="34" charset="0"/>
                <a:hlinkClick r:id="rId6"/>
              </a:rPr>
            </a:br>
            <a:r>
              <a:rPr lang="en-US" sz="3000" b="1" dirty="0">
                <a:latin typeface="Open Sans" panose="020B0606030504020204" pitchFamily="34" charset="0"/>
                <a:ea typeface="Open Sans" panose="020B0606030504020204" pitchFamily="34" charset="0"/>
                <a:cs typeface="Open Sans" panose="020B0606030504020204" pitchFamily="34" charset="0"/>
                <a:hlinkClick r:id="rId6"/>
              </a:rPr>
              <a:t>End TB for Good</a:t>
            </a:r>
            <a:endParaRPr lang="en-US" sz="30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2115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a:extLst>
            <a:ext uri="{FF2B5EF4-FFF2-40B4-BE49-F238E27FC236}">
              <a16:creationId xmlns:a16="http://schemas.microsoft.com/office/drawing/2014/main" id="{94FD6ABA-F724-D1CC-C501-97EC0EB6E132}"/>
            </a:ext>
          </a:extLst>
        </p:cNvPr>
        <p:cNvGrpSpPr/>
        <p:nvPr/>
      </p:nvGrpSpPr>
      <p:grpSpPr>
        <a:xfrm>
          <a:off x="0" y="0"/>
          <a:ext cx="0" cy="0"/>
          <a:chOff x="0" y="0"/>
          <a:chExt cx="0" cy="0"/>
        </a:xfrm>
      </p:grpSpPr>
      <p:pic>
        <p:nvPicPr>
          <p:cNvPr id="3" name="Picture 2" descr="Person with envelope">
            <a:extLst>
              <a:ext uri="{FF2B5EF4-FFF2-40B4-BE49-F238E27FC236}">
                <a16:creationId xmlns:a16="http://schemas.microsoft.com/office/drawing/2014/main" id="{B7408EC5-C768-8274-921A-45FDEFC3AFB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846213" y="1219625"/>
            <a:ext cx="1419182" cy="1319955"/>
          </a:xfrm>
          <a:prstGeom prst="ellipse">
            <a:avLst/>
          </a:prstGeom>
          <a:ln w="177800">
            <a:solidFill>
              <a:schemeClr val="tx2"/>
            </a:solidFill>
          </a:ln>
        </p:spPr>
      </p:pic>
      <p:pic>
        <p:nvPicPr>
          <p:cNvPr id="11" name="Picture 10" descr="A large white building with a flag on top&#10;&#10;Description automatically generated with medium confidence">
            <a:extLst>
              <a:ext uri="{FF2B5EF4-FFF2-40B4-BE49-F238E27FC236}">
                <a16:creationId xmlns:a16="http://schemas.microsoft.com/office/drawing/2014/main" id="{60393835-9AE1-9BD5-F9C6-8952DC71776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18989" y="2100955"/>
            <a:ext cx="1760785" cy="1760785"/>
          </a:xfrm>
          <a:prstGeom prst="ellipse">
            <a:avLst/>
          </a:prstGeom>
          <a:ln w="177800">
            <a:solidFill>
              <a:schemeClr val="tx2"/>
            </a:solidFill>
          </a:ln>
        </p:spPr>
      </p:pic>
      <p:pic>
        <p:nvPicPr>
          <p:cNvPr id="7" name="Picture 6">
            <a:extLst>
              <a:ext uri="{FF2B5EF4-FFF2-40B4-BE49-F238E27FC236}">
                <a16:creationId xmlns:a16="http://schemas.microsoft.com/office/drawing/2014/main" id="{E833886A-6FE8-9C0A-3135-327596D73D8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089753" y="550070"/>
            <a:ext cx="2021681" cy="2021681"/>
          </a:xfrm>
          <a:prstGeom prst="ellipse">
            <a:avLst/>
          </a:prstGeom>
          <a:solidFill>
            <a:srgbClr val="FF0000"/>
          </a:solidFill>
          <a:ln w="177800">
            <a:solidFill>
              <a:schemeClr val="tx2"/>
            </a:solidFill>
          </a:ln>
        </p:spPr>
      </p:pic>
      <p:pic>
        <p:nvPicPr>
          <p:cNvPr id="9" name="Picture 8" descr="A large white building with a statue on top&#10;&#10;Description automatically generated with medium confidence">
            <a:extLst>
              <a:ext uri="{FF2B5EF4-FFF2-40B4-BE49-F238E27FC236}">
                <a16:creationId xmlns:a16="http://schemas.microsoft.com/office/drawing/2014/main" id="{41F31E0A-AEAA-D142-7622-C46B3B9C08E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07798" y="840565"/>
            <a:ext cx="2896790" cy="2896790"/>
          </a:xfrm>
          <a:prstGeom prst="ellipse">
            <a:avLst/>
          </a:prstGeom>
          <a:ln w="177800">
            <a:solidFill>
              <a:schemeClr val="tx2"/>
            </a:solidFill>
          </a:ln>
        </p:spPr>
      </p:pic>
      <p:sp>
        <p:nvSpPr>
          <p:cNvPr id="16" name="TextBox 15">
            <a:extLst>
              <a:ext uri="{FF2B5EF4-FFF2-40B4-BE49-F238E27FC236}">
                <a16:creationId xmlns:a16="http://schemas.microsoft.com/office/drawing/2014/main" id="{62CAF8C3-4D2B-7755-F6BD-730A8CA7D201}"/>
              </a:ext>
            </a:extLst>
          </p:cNvPr>
          <p:cNvSpPr txBox="1"/>
          <p:nvPr/>
        </p:nvSpPr>
        <p:spPr>
          <a:xfrm>
            <a:off x="5315192" y="3209137"/>
            <a:ext cx="3221010" cy="1015663"/>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3000" b="1" dirty="0">
                <a:latin typeface="Open Sans" panose="020B0606030504020204" pitchFamily="34" charset="0"/>
                <a:ea typeface="Open Sans" panose="020B0606030504020204" pitchFamily="34" charset="0"/>
                <a:cs typeface="Open Sans" panose="020B0606030504020204" pitchFamily="34" charset="0"/>
              </a:rPr>
              <a:t>Championing the Global Fund</a:t>
            </a:r>
          </a:p>
        </p:txBody>
      </p:sp>
      <p:sp>
        <p:nvSpPr>
          <p:cNvPr id="2" name="Slide Number Placeholder 5">
            <a:extLst>
              <a:ext uri="{FF2B5EF4-FFF2-40B4-BE49-F238E27FC236}">
                <a16:creationId xmlns:a16="http://schemas.microsoft.com/office/drawing/2014/main" id="{D99CBE7D-D0EC-50EA-B2AB-6187B49F58D5}"/>
              </a:ext>
            </a:extLst>
          </p:cNvPr>
          <p:cNvSpPr>
            <a:spLocks noGrp="1"/>
          </p:cNvSpPr>
          <p:nvPr>
            <p:ph type="sldNum" sz="quarter" idx="12"/>
          </p:nvPr>
        </p:nvSpPr>
        <p:spPr>
          <a:xfrm>
            <a:off x="6553200" y="4767264"/>
            <a:ext cx="2133600" cy="273844"/>
          </a:xfrm>
        </p:spPr>
        <p:txBody>
          <a:bodyPr/>
          <a:lst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a:lstStyle>
          <a:p>
            <a:pPr algn="r"/>
            <a:fld id="{307E6868-079E-1649-B8D1-459B42CE4DE3}" type="slidenum">
              <a:rPr lang="en-US" sz="1100" smtClean="0">
                <a:latin typeface="Open Sans" panose="020B0606030504020204" pitchFamily="34" charset="0"/>
                <a:ea typeface="Open Sans" panose="020B0606030504020204" pitchFamily="34" charset="0"/>
                <a:cs typeface="Open Sans" panose="020B0606030504020204" pitchFamily="34" charset="0"/>
              </a:rPr>
              <a:pPr algn="r"/>
              <a:t>14</a:t>
            </a:fld>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80788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3">
          <a:extLst>
            <a:ext uri="{FF2B5EF4-FFF2-40B4-BE49-F238E27FC236}">
              <a16:creationId xmlns:a16="http://schemas.microsoft.com/office/drawing/2014/main" id="{70C4BBBD-46E5-3016-7695-CFD22A351B50}"/>
            </a:ext>
          </a:extLst>
        </p:cNvPr>
        <p:cNvGrpSpPr/>
        <p:nvPr/>
      </p:nvGrpSpPr>
      <p:grpSpPr>
        <a:xfrm>
          <a:off x="0" y="0"/>
          <a:ext cx="0" cy="0"/>
          <a:chOff x="0" y="0"/>
          <a:chExt cx="0" cy="0"/>
        </a:xfrm>
      </p:grpSpPr>
      <p:sp>
        <p:nvSpPr>
          <p:cNvPr id="265" name="Google Shape;265;g14388b835e1_0_23">
            <a:extLst>
              <a:ext uri="{FF2B5EF4-FFF2-40B4-BE49-F238E27FC236}">
                <a16:creationId xmlns:a16="http://schemas.microsoft.com/office/drawing/2014/main" id="{13C129F9-54B8-0988-7764-603827AD2FF6}"/>
              </a:ext>
            </a:extLst>
          </p:cNvPr>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
        <p:nvSpPr>
          <p:cNvPr id="266" name="Google Shape;266;g14388b835e1_0_23">
            <a:extLst>
              <a:ext uri="{FF2B5EF4-FFF2-40B4-BE49-F238E27FC236}">
                <a16:creationId xmlns:a16="http://schemas.microsoft.com/office/drawing/2014/main" id="{1F5D6B40-C963-6665-368D-2B98C9FA64F1}"/>
              </a:ext>
            </a:extLst>
          </p:cNvPr>
          <p:cNvSpPr txBox="1"/>
          <p:nvPr/>
        </p:nvSpPr>
        <p:spPr>
          <a:xfrm>
            <a:off x="1774571" y="368908"/>
            <a:ext cx="5358384" cy="809793"/>
          </a:xfrm>
          <a:prstGeom prst="rect">
            <a:avLst/>
          </a:prstGeom>
          <a:noFill/>
          <a:ln>
            <a:noFill/>
          </a:ln>
        </p:spPr>
        <p:txBody>
          <a:bodyPr spcFirstLastPara="1" wrap="square" lIns="91425" tIns="45700" rIns="91425" bIns="45700" anchor="t" anchorCtr="0">
            <a:normAutofit lnSpcReduction="10000"/>
          </a:bodyPr>
          <a:lstStyle/>
          <a:p>
            <a:pPr marL="71120" lvl="3">
              <a:spcBef>
                <a:spcPts val="640"/>
              </a:spcBef>
              <a:buClr>
                <a:schemeClr val="dk1"/>
              </a:buClr>
              <a:buSzPct val="100000"/>
            </a:pPr>
            <a:r>
              <a:rPr lang="en-US" sz="4400" b="1" dirty="0">
                <a:solidFill>
                  <a:schemeClr val="dk1"/>
                </a:solidFill>
                <a:latin typeface="Open Sans"/>
                <a:ea typeface="Open Sans"/>
                <a:cs typeface="Open Sans"/>
                <a:sym typeface="Open Sans"/>
              </a:rPr>
              <a:t>Take action now!</a:t>
            </a:r>
            <a:endParaRPr lang="en-US" sz="4400" b="1" i="0" u="none" strike="noStrike" cap="none" dirty="0">
              <a:solidFill>
                <a:schemeClr val="dk1"/>
              </a:solidFill>
              <a:latin typeface="Open Sans"/>
              <a:ea typeface="Open Sans"/>
              <a:cs typeface="Open Sans"/>
            </a:endParaRPr>
          </a:p>
          <a:p>
            <a:pPr marL="457200" marR="0" lvl="0" indent="0" algn="l" rtl="0">
              <a:lnSpc>
                <a:spcPct val="50000"/>
              </a:lnSpc>
              <a:spcBef>
                <a:spcPts val="640"/>
              </a:spcBef>
              <a:spcAft>
                <a:spcPts val="0"/>
              </a:spcAft>
              <a:buClr>
                <a:srgbClr val="000000"/>
              </a:buClr>
              <a:buSzPct val="100000"/>
              <a:buFont typeface="Arial"/>
              <a:buNone/>
            </a:pPr>
            <a:endParaRPr sz="3600" b="0" i="0" u="none" strike="noStrike" cap="none" dirty="0">
              <a:solidFill>
                <a:schemeClr val="dk1"/>
              </a:solidFill>
              <a:latin typeface="Open Sans"/>
              <a:ea typeface="Open Sans"/>
              <a:cs typeface="Open Sans"/>
              <a:sym typeface="Open Sans"/>
            </a:endParaRPr>
          </a:p>
          <a:p>
            <a:pPr marL="457200" marR="0" lvl="0" indent="0" algn="l" rtl="0">
              <a:lnSpc>
                <a:spcPct val="120000"/>
              </a:lnSpc>
              <a:spcBef>
                <a:spcPts val="640"/>
              </a:spcBef>
              <a:spcAft>
                <a:spcPts val="0"/>
              </a:spcAft>
              <a:buClr>
                <a:srgbClr val="000000"/>
              </a:buClr>
              <a:buSzPct val="100000"/>
              <a:buFont typeface="Arial"/>
              <a:buNone/>
            </a:pPr>
            <a:endParaRPr sz="3600" b="0" i="0" u="none" strike="noStrike" cap="none" dirty="0">
              <a:solidFill>
                <a:srgbClr val="000000"/>
              </a:solidFill>
              <a:latin typeface="Arial"/>
              <a:ea typeface="Arial"/>
              <a:cs typeface="Arial"/>
              <a:sym typeface="Arial"/>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l"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Calibri"/>
              <a:ea typeface="Calibri"/>
              <a:cs typeface="Calibri"/>
              <a:sym typeface="Calibri"/>
            </a:endParaRPr>
          </a:p>
        </p:txBody>
      </p:sp>
      <p:pic>
        <p:nvPicPr>
          <p:cNvPr id="267" name="Google Shape;267;g14388b835e1_0_23" descr="Text, application&#10;&#10;Description automatically generated">
            <a:extLst>
              <a:ext uri="{FF2B5EF4-FFF2-40B4-BE49-F238E27FC236}">
                <a16:creationId xmlns:a16="http://schemas.microsoft.com/office/drawing/2014/main" id="{890A86ED-18F8-0CF0-BBE5-F0A3956FD557}"/>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pic>
        <p:nvPicPr>
          <p:cNvPr id="3" name="Picture 2">
            <a:extLst>
              <a:ext uri="{FF2B5EF4-FFF2-40B4-BE49-F238E27FC236}">
                <a16:creationId xmlns:a16="http://schemas.microsoft.com/office/drawing/2014/main" id="{C415943C-9C2D-114A-7A94-D4B76E03F77A}"/>
              </a:ext>
            </a:extLst>
          </p:cNvPr>
          <p:cNvPicPr>
            <a:picLocks noChangeAspect="1"/>
          </p:cNvPicPr>
          <p:nvPr/>
        </p:nvPicPr>
        <p:blipFill>
          <a:blip r:embed="rId4"/>
          <a:stretch>
            <a:fillRect/>
          </a:stretch>
        </p:blipFill>
        <p:spPr>
          <a:xfrm>
            <a:off x="-32525" y="1743285"/>
            <a:ext cx="9144000" cy="966542"/>
          </a:xfrm>
          <a:prstGeom prst="rect">
            <a:avLst/>
          </a:prstGeom>
        </p:spPr>
      </p:pic>
      <p:sp>
        <p:nvSpPr>
          <p:cNvPr id="6" name="TextBox 5">
            <a:extLst>
              <a:ext uri="{FF2B5EF4-FFF2-40B4-BE49-F238E27FC236}">
                <a16:creationId xmlns:a16="http://schemas.microsoft.com/office/drawing/2014/main" id="{A8D3980B-6EAA-DB91-2E3D-7FDB41E798AF}"/>
              </a:ext>
            </a:extLst>
          </p:cNvPr>
          <p:cNvSpPr txBox="1"/>
          <p:nvPr/>
        </p:nvSpPr>
        <p:spPr>
          <a:xfrm>
            <a:off x="240846" y="3023985"/>
            <a:ext cx="8662307" cy="1750607"/>
          </a:xfrm>
          <a:prstGeom prst="rect">
            <a:avLst/>
          </a:prstGeom>
          <a:noFill/>
        </p:spPr>
        <p:txBody>
          <a:bodyPr wrap="square">
            <a:spAutoFit/>
          </a:bodyPr>
          <a:lstStyle/>
          <a:p>
            <a:pPr>
              <a:lnSpc>
                <a:spcPct val="114000"/>
              </a:lnSpc>
            </a:pPr>
            <a:r>
              <a:rPr lang="en-US" sz="2400" b="1" dirty="0">
                <a:latin typeface="Open Sans"/>
                <a:ea typeface="Open Sans"/>
                <a:cs typeface="Open Sans"/>
              </a:rPr>
              <a:t>Personalize </a:t>
            </a:r>
            <a:r>
              <a:rPr lang="en-US" sz="2400" b="1" dirty="0">
                <a:latin typeface="Open Sans"/>
                <a:ea typeface="Open Sans"/>
                <a:cs typeface="Open Sans"/>
                <a:hlinkClick r:id="rId5"/>
              </a:rPr>
              <a:t>this sample email </a:t>
            </a:r>
            <a:r>
              <a:rPr lang="en-US" sz="2400" b="1" dirty="0">
                <a:latin typeface="Open Sans"/>
                <a:ea typeface="Open Sans"/>
                <a:cs typeface="Open Sans"/>
              </a:rPr>
              <a:t>to your member of Congress’ Foreign Policy aide</a:t>
            </a:r>
          </a:p>
          <a:p>
            <a:pPr>
              <a:lnSpc>
                <a:spcPct val="114000"/>
              </a:lnSpc>
            </a:pPr>
            <a:endParaRPr lang="en-US" sz="2400" b="1" dirty="0">
              <a:latin typeface="Open Sans"/>
              <a:ea typeface="Open Sans"/>
              <a:cs typeface="Open Sans"/>
            </a:endParaRPr>
          </a:p>
          <a:p>
            <a:pPr>
              <a:lnSpc>
                <a:spcPct val="114000"/>
              </a:lnSpc>
            </a:pPr>
            <a:r>
              <a:rPr lang="en-US" sz="2400" b="1" dirty="0">
                <a:latin typeface="Open Sans"/>
                <a:ea typeface="Open Sans"/>
                <a:cs typeface="Open Sans"/>
              </a:rPr>
              <a:t>Or take </a:t>
            </a:r>
            <a:r>
              <a:rPr lang="en-US" sz="2400" b="1" dirty="0">
                <a:latin typeface="Open Sans"/>
                <a:ea typeface="Open Sans"/>
                <a:cs typeface="Open Sans"/>
                <a:hlinkClick r:id="rId6"/>
              </a:rPr>
              <a:t>this online action</a:t>
            </a:r>
            <a:endParaRPr lang="en-US" sz="2400" b="1" dirty="0">
              <a:latin typeface="Open Sans"/>
              <a:ea typeface="Open Sans"/>
              <a:cs typeface="Open Sans"/>
            </a:endParaRPr>
          </a:p>
        </p:txBody>
      </p:sp>
    </p:spTree>
    <p:extLst>
      <p:ext uri="{BB962C8B-B14F-4D97-AF65-F5344CB8AC3E}">
        <p14:creationId xmlns:p14="http://schemas.microsoft.com/office/powerpoint/2010/main" val="3716520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3">
          <a:extLst>
            <a:ext uri="{FF2B5EF4-FFF2-40B4-BE49-F238E27FC236}">
              <a16:creationId xmlns:a16="http://schemas.microsoft.com/office/drawing/2014/main" id="{57B403DA-9495-F938-123B-93F423A2AB1F}"/>
            </a:ext>
          </a:extLst>
        </p:cNvPr>
        <p:cNvGrpSpPr/>
        <p:nvPr/>
      </p:nvGrpSpPr>
      <p:grpSpPr>
        <a:xfrm>
          <a:off x="0" y="0"/>
          <a:ext cx="0" cy="0"/>
          <a:chOff x="0" y="0"/>
          <a:chExt cx="0" cy="0"/>
        </a:xfrm>
      </p:grpSpPr>
      <p:sp>
        <p:nvSpPr>
          <p:cNvPr id="265" name="Google Shape;265;g14388b835e1_0_23">
            <a:extLst>
              <a:ext uri="{FF2B5EF4-FFF2-40B4-BE49-F238E27FC236}">
                <a16:creationId xmlns:a16="http://schemas.microsoft.com/office/drawing/2014/main" id="{AB6060BD-DFF8-D83F-1E7D-2E65BAEB98FD}"/>
              </a:ext>
            </a:extLst>
          </p:cNvPr>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
        <p:nvSpPr>
          <p:cNvPr id="266" name="Google Shape;266;g14388b835e1_0_23">
            <a:extLst>
              <a:ext uri="{FF2B5EF4-FFF2-40B4-BE49-F238E27FC236}">
                <a16:creationId xmlns:a16="http://schemas.microsoft.com/office/drawing/2014/main" id="{F8AF43A4-B73C-CCD9-1D56-38A144D69069}"/>
              </a:ext>
            </a:extLst>
          </p:cNvPr>
          <p:cNvSpPr txBox="1"/>
          <p:nvPr/>
        </p:nvSpPr>
        <p:spPr>
          <a:xfrm>
            <a:off x="1774571" y="368908"/>
            <a:ext cx="5358384" cy="809793"/>
          </a:xfrm>
          <a:prstGeom prst="rect">
            <a:avLst/>
          </a:prstGeom>
          <a:noFill/>
          <a:ln>
            <a:noFill/>
          </a:ln>
        </p:spPr>
        <p:txBody>
          <a:bodyPr spcFirstLastPara="1" wrap="square" lIns="91425" tIns="45700" rIns="91425" bIns="45700" anchor="t" anchorCtr="0">
            <a:normAutofit lnSpcReduction="10000"/>
          </a:bodyPr>
          <a:lstStyle/>
          <a:p>
            <a:pPr marL="71120" lvl="3">
              <a:spcBef>
                <a:spcPts val="640"/>
              </a:spcBef>
              <a:buClr>
                <a:schemeClr val="dk1"/>
              </a:buClr>
              <a:buSzPct val="100000"/>
            </a:pPr>
            <a:r>
              <a:rPr lang="en-US" sz="4400" b="1" dirty="0">
                <a:solidFill>
                  <a:schemeClr val="dk1"/>
                </a:solidFill>
                <a:latin typeface="Open Sans"/>
                <a:ea typeface="Open Sans"/>
                <a:cs typeface="Open Sans"/>
                <a:sym typeface="Open Sans"/>
              </a:rPr>
              <a:t>Take action now!</a:t>
            </a:r>
            <a:endParaRPr lang="en-US" sz="4400" b="1" i="0" u="none" strike="noStrike" cap="none" dirty="0">
              <a:solidFill>
                <a:schemeClr val="dk1"/>
              </a:solidFill>
              <a:latin typeface="Open Sans"/>
              <a:ea typeface="Open Sans"/>
              <a:cs typeface="Open Sans"/>
            </a:endParaRPr>
          </a:p>
          <a:p>
            <a:pPr marL="457200" marR="0" lvl="0" indent="0" algn="l" rtl="0">
              <a:lnSpc>
                <a:spcPct val="50000"/>
              </a:lnSpc>
              <a:spcBef>
                <a:spcPts val="640"/>
              </a:spcBef>
              <a:spcAft>
                <a:spcPts val="0"/>
              </a:spcAft>
              <a:buClr>
                <a:srgbClr val="000000"/>
              </a:buClr>
              <a:buSzPct val="100000"/>
              <a:buFont typeface="Arial"/>
              <a:buNone/>
            </a:pPr>
            <a:endParaRPr sz="3600" b="0" i="0" u="none" strike="noStrike" cap="none" dirty="0">
              <a:solidFill>
                <a:schemeClr val="dk1"/>
              </a:solidFill>
              <a:latin typeface="Open Sans"/>
              <a:ea typeface="Open Sans"/>
              <a:cs typeface="Open Sans"/>
              <a:sym typeface="Open Sans"/>
            </a:endParaRPr>
          </a:p>
          <a:p>
            <a:pPr marL="457200" marR="0" lvl="0" indent="0" algn="l" rtl="0">
              <a:lnSpc>
                <a:spcPct val="120000"/>
              </a:lnSpc>
              <a:spcBef>
                <a:spcPts val="640"/>
              </a:spcBef>
              <a:spcAft>
                <a:spcPts val="0"/>
              </a:spcAft>
              <a:buClr>
                <a:srgbClr val="000000"/>
              </a:buClr>
              <a:buSzPct val="100000"/>
              <a:buFont typeface="Arial"/>
              <a:buNone/>
            </a:pPr>
            <a:endParaRPr sz="3600" b="0" i="0" u="none" strike="noStrike" cap="none" dirty="0">
              <a:solidFill>
                <a:srgbClr val="000000"/>
              </a:solidFill>
              <a:latin typeface="Arial"/>
              <a:ea typeface="Arial"/>
              <a:cs typeface="Arial"/>
              <a:sym typeface="Arial"/>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l"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Calibri"/>
              <a:ea typeface="Calibri"/>
              <a:cs typeface="Calibri"/>
              <a:sym typeface="Calibri"/>
            </a:endParaRPr>
          </a:p>
        </p:txBody>
      </p:sp>
      <p:pic>
        <p:nvPicPr>
          <p:cNvPr id="267" name="Google Shape;267;g14388b835e1_0_23" descr="Text, application&#10;&#10;Description automatically generated">
            <a:extLst>
              <a:ext uri="{FF2B5EF4-FFF2-40B4-BE49-F238E27FC236}">
                <a16:creationId xmlns:a16="http://schemas.microsoft.com/office/drawing/2014/main" id="{6F49B06F-0F4E-58DC-52F5-C315ED2CB902}"/>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pic>
        <p:nvPicPr>
          <p:cNvPr id="4" name="Picture 3">
            <a:extLst>
              <a:ext uri="{FF2B5EF4-FFF2-40B4-BE49-F238E27FC236}">
                <a16:creationId xmlns:a16="http://schemas.microsoft.com/office/drawing/2014/main" id="{C90ADA61-CAC2-D285-714F-5A9876C9A3EA}"/>
              </a:ext>
            </a:extLst>
          </p:cNvPr>
          <p:cNvPicPr>
            <a:picLocks noChangeAspect="1"/>
          </p:cNvPicPr>
          <p:nvPr/>
        </p:nvPicPr>
        <p:blipFill>
          <a:blip r:embed="rId4"/>
          <a:stretch>
            <a:fillRect/>
          </a:stretch>
        </p:blipFill>
        <p:spPr>
          <a:xfrm>
            <a:off x="0" y="1885445"/>
            <a:ext cx="9144000" cy="1372609"/>
          </a:xfrm>
          <a:prstGeom prst="rect">
            <a:avLst/>
          </a:prstGeom>
        </p:spPr>
      </p:pic>
      <p:sp>
        <p:nvSpPr>
          <p:cNvPr id="5" name="TextBox 4">
            <a:extLst>
              <a:ext uri="{FF2B5EF4-FFF2-40B4-BE49-F238E27FC236}">
                <a16:creationId xmlns:a16="http://schemas.microsoft.com/office/drawing/2014/main" id="{98FF9BFF-5DA0-E759-6ED1-C66683CE007A}"/>
              </a:ext>
            </a:extLst>
          </p:cNvPr>
          <p:cNvSpPr txBox="1"/>
          <p:nvPr/>
        </p:nvSpPr>
        <p:spPr>
          <a:xfrm>
            <a:off x="240846" y="3437668"/>
            <a:ext cx="8662307" cy="1329595"/>
          </a:xfrm>
          <a:prstGeom prst="rect">
            <a:avLst/>
          </a:prstGeom>
          <a:noFill/>
        </p:spPr>
        <p:txBody>
          <a:bodyPr wrap="square">
            <a:spAutoFit/>
          </a:bodyPr>
          <a:lstStyle/>
          <a:p>
            <a:pPr>
              <a:lnSpc>
                <a:spcPct val="114000"/>
              </a:lnSpc>
            </a:pPr>
            <a:r>
              <a:rPr lang="en-US" sz="2400" b="1" dirty="0">
                <a:latin typeface="Open Sans"/>
                <a:ea typeface="Open Sans"/>
                <a:cs typeface="Open Sans"/>
              </a:rPr>
              <a:t>Personalize and </a:t>
            </a:r>
            <a:r>
              <a:rPr lang="en-US" sz="2400" b="1" dirty="0">
                <a:latin typeface="Open Sans"/>
                <a:ea typeface="Open Sans"/>
                <a:cs typeface="Open Sans"/>
                <a:hlinkClick r:id="rId5"/>
              </a:rPr>
              <a:t>submit this draft “Letter to the Editor”</a:t>
            </a:r>
            <a:endParaRPr lang="en-US" sz="2400" b="1" dirty="0">
              <a:latin typeface="Open Sans"/>
              <a:ea typeface="Open Sans"/>
              <a:cs typeface="Open Sans"/>
            </a:endParaRPr>
          </a:p>
          <a:p>
            <a:pPr>
              <a:lnSpc>
                <a:spcPct val="114000"/>
              </a:lnSpc>
            </a:pPr>
            <a:endParaRPr lang="en-US" sz="2400" b="1" dirty="0">
              <a:latin typeface="Open Sans"/>
              <a:ea typeface="Open Sans"/>
              <a:cs typeface="Open Sans"/>
            </a:endParaRPr>
          </a:p>
          <a:p>
            <a:pPr>
              <a:lnSpc>
                <a:spcPct val="114000"/>
              </a:lnSpc>
            </a:pPr>
            <a:r>
              <a:rPr lang="en-US" sz="2400" b="1" dirty="0">
                <a:latin typeface="Open Sans"/>
                <a:ea typeface="Open Sans"/>
                <a:cs typeface="Open Sans"/>
              </a:rPr>
              <a:t>Or take </a:t>
            </a:r>
            <a:r>
              <a:rPr lang="en-US" sz="2400" b="1" dirty="0">
                <a:latin typeface="Open Sans"/>
                <a:ea typeface="Open Sans"/>
                <a:cs typeface="Open Sans"/>
                <a:hlinkClick r:id="rId6"/>
              </a:rPr>
              <a:t>this online action</a:t>
            </a:r>
            <a:endParaRPr lang="en-US" sz="2400" b="1" dirty="0">
              <a:latin typeface="Open Sans"/>
              <a:ea typeface="Open Sans"/>
              <a:cs typeface="Open Sans"/>
            </a:endParaRPr>
          </a:p>
        </p:txBody>
      </p:sp>
    </p:spTree>
    <p:extLst>
      <p:ext uri="{BB962C8B-B14F-4D97-AF65-F5344CB8AC3E}">
        <p14:creationId xmlns:p14="http://schemas.microsoft.com/office/powerpoint/2010/main" val="3188640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9">
          <a:extLst>
            <a:ext uri="{FF2B5EF4-FFF2-40B4-BE49-F238E27FC236}">
              <a16:creationId xmlns:a16="http://schemas.microsoft.com/office/drawing/2014/main" id="{4DF4F275-128D-ECA9-0833-481525BFFD91}"/>
            </a:ext>
          </a:extLst>
        </p:cNvPr>
        <p:cNvGrpSpPr/>
        <p:nvPr/>
      </p:nvGrpSpPr>
      <p:grpSpPr>
        <a:xfrm>
          <a:off x="0" y="0"/>
          <a:ext cx="0" cy="0"/>
          <a:chOff x="0" y="0"/>
          <a:chExt cx="0" cy="0"/>
        </a:xfrm>
      </p:grpSpPr>
      <p:sp>
        <p:nvSpPr>
          <p:cNvPr id="380" name="Google Shape;380;g14fc29c2861_0_0">
            <a:extLst>
              <a:ext uri="{FF2B5EF4-FFF2-40B4-BE49-F238E27FC236}">
                <a16:creationId xmlns:a16="http://schemas.microsoft.com/office/drawing/2014/main" id="{58646CA0-8C33-F63E-C227-B54499E47A43}"/>
              </a:ext>
            </a:extLst>
          </p:cNvPr>
          <p:cNvSpPr txBox="1">
            <a:spLocks noGrp="1"/>
          </p:cNvSpPr>
          <p:nvPr>
            <p:ph type="body" idx="1"/>
          </p:nvPr>
        </p:nvSpPr>
        <p:spPr>
          <a:xfrm>
            <a:off x="0" y="1734275"/>
            <a:ext cx="9144000" cy="1364400"/>
          </a:xfrm>
          <a:prstGeom prst="rect">
            <a:avLst/>
          </a:prstGeom>
          <a:noFill/>
          <a:ln>
            <a:noFill/>
          </a:ln>
        </p:spPr>
        <p:txBody>
          <a:bodyPr spcFirstLastPara="1" wrap="square" lIns="91425" tIns="45700" rIns="91425" bIns="45700" anchor="t" anchorCtr="0">
            <a:normAutofit/>
          </a:bodyPr>
          <a:lstStyle/>
          <a:p>
            <a:pPr marL="742950" lvl="1" indent="-190500" algn="l" rtl="0">
              <a:lnSpc>
                <a:spcPct val="100000"/>
              </a:lnSpc>
              <a:spcBef>
                <a:spcPts val="300"/>
              </a:spcBef>
              <a:spcAft>
                <a:spcPts val="0"/>
              </a:spcAft>
              <a:buClr>
                <a:schemeClr val="dk1"/>
              </a:buClr>
              <a:buSzPts val="1500"/>
              <a:buNone/>
            </a:pPr>
            <a:endParaRPr sz="1500" dirty="0"/>
          </a:p>
          <a:p>
            <a:pPr marL="742950" lvl="1" indent="-190500" algn="l" rtl="0">
              <a:lnSpc>
                <a:spcPct val="100000"/>
              </a:lnSpc>
              <a:spcBef>
                <a:spcPts val="300"/>
              </a:spcBef>
              <a:spcAft>
                <a:spcPts val="0"/>
              </a:spcAft>
              <a:buClr>
                <a:schemeClr val="dk1"/>
              </a:buClr>
              <a:buSzPts val="1500"/>
              <a:buNone/>
            </a:pPr>
            <a:endParaRPr sz="1500" dirty="0"/>
          </a:p>
        </p:txBody>
      </p:sp>
      <p:sp>
        <p:nvSpPr>
          <p:cNvPr id="381" name="Google Shape;381;g14fc29c2861_0_0">
            <a:extLst>
              <a:ext uri="{FF2B5EF4-FFF2-40B4-BE49-F238E27FC236}">
                <a16:creationId xmlns:a16="http://schemas.microsoft.com/office/drawing/2014/main" id="{319DAC96-CDCD-2E2B-4499-F03E939522D3}"/>
              </a:ext>
            </a:extLst>
          </p:cNvPr>
          <p:cNvSpPr txBox="1"/>
          <p:nvPr/>
        </p:nvSpPr>
        <p:spPr>
          <a:xfrm>
            <a:off x="2562125" y="1178701"/>
            <a:ext cx="6491819" cy="4247286"/>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24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rPr>
              <a:t>July 19 &amp; 20 – Peace Corps Connect</a:t>
            </a:r>
          </a:p>
          <a:p>
            <a:pPr marL="0" marR="0" lvl="0" indent="0" algn="ctr" rtl="0">
              <a:lnSpc>
                <a:spcPct val="100000"/>
              </a:lnSpc>
              <a:spcBef>
                <a:spcPts val="0"/>
              </a:spcBef>
              <a:spcAft>
                <a:spcPts val="0"/>
              </a:spcAft>
              <a:buClr>
                <a:srgbClr val="000000"/>
              </a:buClr>
              <a:buSzPts val="4800"/>
              <a:buFont typeface="Arial"/>
              <a:buNone/>
            </a:pPr>
            <a:r>
              <a:rPr lang="en-US" sz="24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rPr>
              <a:t>July 21 – Capitol Hill Advocacy Day </a:t>
            </a:r>
            <a:br>
              <a:rPr lang="en-US" sz="24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rPr>
            </a:br>
            <a:r>
              <a:rPr lang="en-US" sz="24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rPr>
              <a:t>(and beyond)</a:t>
            </a:r>
          </a:p>
          <a:p>
            <a:pPr marL="285750" lvl="4" indent="-285750">
              <a:buFont typeface="Arial" panose="020B0604020202020204" pitchFamily="34" charset="0"/>
              <a:buChar char="•"/>
            </a:pPr>
            <a:r>
              <a:rPr lang="en-US" b="1" dirty="0">
                <a:latin typeface="Open Sans" panose="020B0606030504020204" pitchFamily="34" charset="0"/>
                <a:ea typeface="Open Sans" panose="020B0606030504020204" pitchFamily="34" charset="0"/>
                <a:cs typeface="Open Sans" panose="020B0606030504020204" pitchFamily="34" charset="0"/>
              </a:rPr>
              <a:t>Secure a meeting </a:t>
            </a:r>
            <a:r>
              <a:rPr lang="en-US" dirty="0">
                <a:latin typeface="Open Sans" panose="020B0606030504020204" pitchFamily="34" charset="0"/>
                <a:ea typeface="Open Sans" panose="020B0606030504020204" pitchFamily="34" charset="0"/>
                <a:cs typeface="Open Sans" panose="020B0606030504020204" pitchFamily="34" charset="0"/>
              </a:rPr>
              <a:t>with the district office of your lawmaker(s) during the week of July 21st.</a:t>
            </a:r>
            <a:br>
              <a:rPr lang="en-US" dirty="0">
                <a:latin typeface="Open Sans" panose="020B0606030504020204" pitchFamily="34" charset="0"/>
                <a:ea typeface="Open Sans" panose="020B0606030504020204" pitchFamily="34" charset="0"/>
                <a:cs typeface="Open Sans" panose="020B0606030504020204" pitchFamily="34" charset="0"/>
              </a:rPr>
            </a:br>
            <a:endParaRPr lang="en-US" dirty="0">
              <a:latin typeface="Open Sans" panose="020B0606030504020204" pitchFamily="34" charset="0"/>
              <a:ea typeface="Open Sans" panose="020B0606030504020204" pitchFamily="34" charset="0"/>
              <a:cs typeface="Open Sans" panose="020B0606030504020204" pitchFamily="34" charset="0"/>
            </a:endParaRPr>
          </a:p>
          <a:p>
            <a:pPr marL="285750" lvl="4" indent="-285750">
              <a:buFont typeface="Arial" panose="020B0604020202020204" pitchFamily="34" charset="0"/>
              <a:buChar char="•"/>
            </a:pPr>
            <a:r>
              <a:rPr lang="en-US" b="1" dirty="0">
                <a:latin typeface="Open Sans" panose="020B0606030504020204" pitchFamily="34" charset="0"/>
                <a:ea typeface="Open Sans" panose="020B0606030504020204" pitchFamily="34" charset="0"/>
                <a:cs typeface="Open Sans" panose="020B0606030504020204" pitchFamily="34" charset="0"/>
              </a:rPr>
              <a:t>August Recess (July 28 – August 30): </a:t>
            </a:r>
            <a:r>
              <a:rPr lang="en-US" dirty="0">
                <a:latin typeface="Open Sans" panose="020B0606030504020204" pitchFamily="34" charset="0"/>
                <a:ea typeface="Open Sans" panose="020B0606030504020204" pitchFamily="34" charset="0"/>
                <a:cs typeface="Open Sans" panose="020B0606030504020204" pitchFamily="34" charset="0"/>
              </a:rPr>
              <a:t>Another great time to organize district office meetings  with lawmakers.</a:t>
            </a:r>
          </a:p>
          <a:p>
            <a:pPr marL="285750" lvl="4" indent="-285750">
              <a:buFont typeface="Arial" panose="020B0604020202020204" pitchFamily="34" charset="0"/>
              <a:buChar char="•"/>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285750" lvl="4" indent="-285750">
              <a:buFont typeface="Arial" panose="020B0604020202020204" pitchFamily="34" charset="0"/>
              <a:buChar char="•"/>
            </a:pPr>
            <a:r>
              <a:rPr lang="en-US" b="1" dirty="0">
                <a:latin typeface="Open Sans" panose="020B0606030504020204" pitchFamily="34" charset="0"/>
                <a:ea typeface="Open Sans" panose="020B0606030504020204" pitchFamily="34" charset="0"/>
                <a:cs typeface="Open Sans" panose="020B0606030504020204" pitchFamily="34" charset="0"/>
              </a:rPr>
              <a:t>Plan informal drop-by visit </a:t>
            </a:r>
            <a:r>
              <a:rPr lang="en-US" dirty="0">
                <a:latin typeface="Open Sans" panose="020B0606030504020204" pitchFamily="34" charset="0"/>
                <a:ea typeface="Open Sans" panose="020B0606030504020204" pitchFamily="34" charset="0"/>
                <a:cs typeface="Open Sans" panose="020B0606030504020204" pitchFamily="34" charset="0"/>
              </a:rPr>
              <a:t>to the office to show support for the Peace Corps.</a:t>
            </a:r>
            <a:br>
              <a:rPr lang="en-US" dirty="0">
                <a:latin typeface="Open Sans" panose="020B0606030504020204" pitchFamily="34" charset="0"/>
                <a:ea typeface="Open Sans" panose="020B0606030504020204" pitchFamily="34" charset="0"/>
                <a:cs typeface="Open Sans" panose="020B0606030504020204" pitchFamily="34" charset="0"/>
              </a:rPr>
            </a:br>
            <a:endParaRPr lang="en-US" dirty="0">
              <a:latin typeface="Open Sans" panose="020B0606030504020204" pitchFamily="34" charset="0"/>
              <a:ea typeface="Open Sans" panose="020B0606030504020204" pitchFamily="34" charset="0"/>
              <a:cs typeface="Open Sans" panose="020B0606030504020204" pitchFamily="34" charset="0"/>
            </a:endParaRPr>
          </a:p>
          <a:p>
            <a:pPr marL="285750" lvl="4" indent="-285750">
              <a:buFont typeface="Arial" panose="020B0604020202020204" pitchFamily="34" charset="0"/>
              <a:buChar char="•"/>
            </a:pPr>
            <a:r>
              <a:rPr lang="en-US" b="1" dirty="0">
                <a:latin typeface="Open Sans" panose="020B0606030504020204" pitchFamily="34" charset="0"/>
                <a:ea typeface="Open Sans" panose="020B0606030504020204" pitchFamily="34" charset="0"/>
                <a:cs typeface="Open Sans" panose="020B0606030504020204" pitchFamily="34" charset="0"/>
              </a:rPr>
              <a:t>Plan to write or call your representatives on July 21st </a:t>
            </a:r>
            <a:r>
              <a:rPr lang="en-US" dirty="0">
                <a:latin typeface="Open Sans" panose="020B0606030504020204" pitchFamily="34" charset="0"/>
                <a:ea typeface="Open Sans" panose="020B0606030504020204" pitchFamily="34" charset="0"/>
                <a:cs typeface="Open Sans" panose="020B0606030504020204" pitchFamily="34" charset="0"/>
              </a:rPr>
              <a:t>to demonstrate large and passionate support for the Peace Corps as our advocates are walking the halls of Congress!</a:t>
            </a:r>
          </a:p>
          <a:p>
            <a:pPr marL="0" marR="0" lvl="0" indent="0" algn="ctr" rtl="0">
              <a:lnSpc>
                <a:spcPct val="100000"/>
              </a:lnSpc>
              <a:spcBef>
                <a:spcPts val="0"/>
              </a:spcBef>
              <a:spcAft>
                <a:spcPts val="0"/>
              </a:spcAft>
              <a:buClr>
                <a:srgbClr val="000000"/>
              </a:buClr>
              <a:buSzPts val="4800"/>
              <a:buFont typeface="Arial"/>
              <a:buNone/>
            </a:pPr>
            <a:endParaRPr sz="24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pic>
        <p:nvPicPr>
          <p:cNvPr id="382" name="Google Shape;382;g14fc29c2861_0_0" descr="Text, application&#10;&#10;Description automatically generated">
            <a:extLst>
              <a:ext uri="{FF2B5EF4-FFF2-40B4-BE49-F238E27FC236}">
                <a16:creationId xmlns:a16="http://schemas.microsoft.com/office/drawing/2014/main" id="{CED313C6-D554-762D-5C9B-0D6050C197F7}"/>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sp>
        <p:nvSpPr>
          <p:cNvPr id="2" name="Google Shape;381;g14fc29c2861_0_0">
            <a:extLst>
              <a:ext uri="{FF2B5EF4-FFF2-40B4-BE49-F238E27FC236}">
                <a16:creationId xmlns:a16="http://schemas.microsoft.com/office/drawing/2014/main" id="{0FF552C5-1094-6F1D-D9A7-9E30A06D5EBC}"/>
              </a:ext>
            </a:extLst>
          </p:cNvPr>
          <p:cNvSpPr txBox="1"/>
          <p:nvPr/>
        </p:nvSpPr>
        <p:spPr>
          <a:xfrm>
            <a:off x="203593" y="136615"/>
            <a:ext cx="7625575" cy="104641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28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rPr>
              <a:t>Summer 2025 Rallies and Actions Supporting the Peace Corps</a:t>
            </a:r>
            <a:endParaRPr sz="28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pic>
        <p:nvPicPr>
          <p:cNvPr id="4" name="Picture 3">
            <a:extLst>
              <a:ext uri="{FF2B5EF4-FFF2-40B4-BE49-F238E27FC236}">
                <a16:creationId xmlns:a16="http://schemas.microsoft.com/office/drawing/2014/main" id="{F836BC6A-CD0D-90F9-9B56-3404C30791DE}"/>
              </a:ext>
            </a:extLst>
          </p:cNvPr>
          <p:cNvPicPr>
            <a:picLocks noChangeAspect="1"/>
          </p:cNvPicPr>
          <p:nvPr/>
        </p:nvPicPr>
        <p:blipFill>
          <a:blip r:embed="rId4"/>
          <a:stretch>
            <a:fillRect/>
          </a:stretch>
        </p:blipFill>
        <p:spPr>
          <a:xfrm>
            <a:off x="0" y="1102501"/>
            <a:ext cx="2537119" cy="3908708"/>
          </a:xfrm>
          <a:prstGeom prst="rect">
            <a:avLst/>
          </a:prstGeom>
        </p:spPr>
      </p:pic>
    </p:spTree>
    <p:extLst>
      <p:ext uri="{BB962C8B-B14F-4D97-AF65-F5344CB8AC3E}">
        <p14:creationId xmlns:p14="http://schemas.microsoft.com/office/powerpoint/2010/main" val="2403614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9">
          <a:extLst>
            <a:ext uri="{FF2B5EF4-FFF2-40B4-BE49-F238E27FC236}">
              <a16:creationId xmlns:a16="http://schemas.microsoft.com/office/drawing/2014/main" id="{FE8A7943-A3E0-5F20-F662-7EA330E8AC15}"/>
            </a:ext>
          </a:extLst>
        </p:cNvPr>
        <p:cNvGrpSpPr/>
        <p:nvPr/>
      </p:nvGrpSpPr>
      <p:grpSpPr>
        <a:xfrm>
          <a:off x="0" y="0"/>
          <a:ext cx="0" cy="0"/>
          <a:chOff x="0" y="0"/>
          <a:chExt cx="0" cy="0"/>
        </a:xfrm>
      </p:grpSpPr>
      <p:sp>
        <p:nvSpPr>
          <p:cNvPr id="380" name="Google Shape;380;g14fc29c2861_0_0">
            <a:extLst>
              <a:ext uri="{FF2B5EF4-FFF2-40B4-BE49-F238E27FC236}">
                <a16:creationId xmlns:a16="http://schemas.microsoft.com/office/drawing/2014/main" id="{7D50F176-1408-A10F-A2F2-C555DCB46EC9}"/>
              </a:ext>
            </a:extLst>
          </p:cNvPr>
          <p:cNvSpPr txBox="1">
            <a:spLocks noGrp="1"/>
          </p:cNvSpPr>
          <p:nvPr>
            <p:ph type="body" idx="1"/>
          </p:nvPr>
        </p:nvSpPr>
        <p:spPr>
          <a:xfrm>
            <a:off x="0" y="1734275"/>
            <a:ext cx="9144000" cy="1364400"/>
          </a:xfrm>
          <a:prstGeom prst="rect">
            <a:avLst/>
          </a:prstGeom>
          <a:noFill/>
          <a:ln>
            <a:noFill/>
          </a:ln>
        </p:spPr>
        <p:txBody>
          <a:bodyPr spcFirstLastPara="1" wrap="square" lIns="91425" tIns="45700" rIns="91425" bIns="45700" anchor="t" anchorCtr="0">
            <a:normAutofit/>
          </a:bodyPr>
          <a:lstStyle/>
          <a:p>
            <a:pPr marL="742950" lvl="1" indent="-190500" algn="l" rtl="0">
              <a:lnSpc>
                <a:spcPct val="100000"/>
              </a:lnSpc>
              <a:spcBef>
                <a:spcPts val="300"/>
              </a:spcBef>
              <a:spcAft>
                <a:spcPts val="0"/>
              </a:spcAft>
              <a:buClr>
                <a:schemeClr val="dk1"/>
              </a:buClr>
              <a:buSzPts val="1500"/>
              <a:buNone/>
            </a:pPr>
            <a:endParaRPr sz="1500" dirty="0"/>
          </a:p>
          <a:p>
            <a:pPr marL="742950" lvl="1" indent="-190500" algn="l" rtl="0">
              <a:lnSpc>
                <a:spcPct val="100000"/>
              </a:lnSpc>
              <a:spcBef>
                <a:spcPts val="300"/>
              </a:spcBef>
              <a:spcAft>
                <a:spcPts val="0"/>
              </a:spcAft>
              <a:buClr>
                <a:schemeClr val="dk1"/>
              </a:buClr>
              <a:buSzPts val="1500"/>
              <a:buNone/>
            </a:pPr>
            <a:endParaRPr sz="1500" dirty="0"/>
          </a:p>
        </p:txBody>
      </p:sp>
      <p:pic>
        <p:nvPicPr>
          <p:cNvPr id="382" name="Google Shape;382;g14fc29c2861_0_0" descr="Text, application&#10;&#10;Description automatically generated">
            <a:extLst>
              <a:ext uri="{FF2B5EF4-FFF2-40B4-BE49-F238E27FC236}">
                <a16:creationId xmlns:a16="http://schemas.microsoft.com/office/drawing/2014/main" id="{389FCD75-37F3-1EFD-85EC-A438C5AEAB58}"/>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sp>
        <p:nvSpPr>
          <p:cNvPr id="2" name="Google Shape;381;g14fc29c2861_0_0">
            <a:extLst>
              <a:ext uri="{FF2B5EF4-FFF2-40B4-BE49-F238E27FC236}">
                <a16:creationId xmlns:a16="http://schemas.microsoft.com/office/drawing/2014/main" id="{2F61749C-1287-22ED-6CBB-146187F0C851}"/>
              </a:ext>
            </a:extLst>
          </p:cNvPr>
          <p:cNvSpPr txBox="1"/>
          <p:nvPr/>
        </p:nvSpPr>
        <p:spPr>
          <a:xfrm>
            <a:off x="1" y="2359735"/>
            <a:ext cx="4994564" cy="1661963"/>
          </a:xfrm>
          <a:prstGeom prst="rect">
            <a:avLst/>
          </a:prstGeom>
          <a:noFill/>
          <a:ln>
            <a:noFill/>
          </a:ln>
        </p:spPr>
        <p:txBody>
          <a:bodyPr spcFirstLastPara="1" wrap="square" lIns="91425" tIns="91425" rIns="91425" bIns="91425" anchor="t" anchorCtr="0">
            <a:spAutoFit/>
          </a:bodyPr>
          <a:lstStyle/>
          <a:p>
            <a:pPr marL="0" marR="0" lvl="0" indent="0" rtl="0">
              <a:lnSpc>
                <a:spcPct val="100000"/>
              </a:lnSpc>
              <a:spcBef>
                <a:spcPts val="0"/>
              </a:spcBef>
              <a:spcAft>
                <a:spcPts val="0"/>
              </a:spcAft>
              <a:buClr>
                <a:srgbClr val="000000"/>
              </a:buClr>
              <a:buSzPts val="4800"/>
              <a:buFont typeface="Arial"/>
              <a:buNone/>
            </a:pPr>
            <a:r>
              <a:rPr lang="en-US" sz="24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rPr>
              <a:t>Tuesday, </a:t>
            </a:r>
            <a:r>
              <a:rPr lang="en-US" sz="2400" b="1"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rPr>
              <a:t>July 22 at 8:00 PM ET</a:t>
            </a:r>
            <a:br>
              <a:rPr lang="en-US" sz="24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rPr>
            </a:br>
            <a:br>
              <a:rPr lang="en-US" sz="24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rPr>
            </a:br>
            <a:br>
              <a:rPr lang="en-US" sz="24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rPr>
            </a:br>
            <a:endParaRPr sz="24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pic>
        <p:nvPicPr>
          <p:cNvPr id="5" name="Picture 4" descr="A person typing on a computer&#10;&#10;AI-generated content may be incorrect.">
            <a:extLst>
              <a:ext uri="{FF2B5EF4-FFF2-40B4-BE49-F238E27FC236}">
                <a16:creationId xmlns:a16="http://schemas.microsoft.com/office/drawing/2014/main" id="{EBB8BACE-8657-A99F-3D07-D6E90319F96B}"/>
              </a:ext>
            </a:extLst>
          </p:cNvPr>
          <p:cNvPicPr>
            <a:picLocks noChangeAspect="1"/>
          </p:cNvPicPr>
          <p:nvPr/>
        </p:nvPicPr>
        <p:blipFill>
          <a:blip r:embed="rId4"/>
          <a:stretch>
            <a:fillRect/>
          </a:stretch>
        </p:blipFill>
        <p:spPr>
          <a:xfrm>
            <a:off x="4793672" y="1636654"/>
            <a:ext cx="3659587" cy="2434936"/>
          </a:xfrm>
          <a:prstGeom prst="rect">
            <a:avLst/>
          </a:prstGeom>
        </p:spPr>
      </p:pic>
      <p:sp>
        <p:nvSpPr>
          <p:cNvPr id="7" name="TextBox 6">
            <a:extLst>
              <a:ext uri="{FF2B5EF4-FFF2-40B4-BE49-F238E27FC236}">
                <a16:creationId xmlns:a16="http://schemas.microsoft.com/office/drawing/2014/main" id="{056F83FD-B4E8-7CAE-4479-28EA0E7404C5}"/>
              </a:ext>
            </a:extLst>
          </p:cNvPr>
          <p:cNvSpPr txBox="1"/>
          <p:nvPr/>
        </p:nvSpPr>
        <p:spPr>
          <a:xfrm>
            <a:off x="48490" y="1251739"/>
            <a:ext cx="4572000" cy="1107996"/>
          </a:xfrm>
          <a:prstGeom prst="rect">
            <a:avLst/>
          </a:prstGeom>
          <a:noFill/>
        </p:spPr>
        <p:txBody>
          <a:bodyPr wrap="square">
            <a:spAutoFit/>
          </a:bodyPr>
          <a:lstStyle/>
          <a:p>
            <a:r>
              <a:rPr lang="en-US" sz="2400" b="1" i="0" dirty="0">
                <a:solidFill>
                  <a:srgbClr val="231F20"/>
                </a:solidFill>
                <a:effectLst/>
                <a:latin typeface="Open Sans" panose="020B0606030504020204" pitchFamily="34" charset="0"/>
              </a:rPr>
              <a:t>Write to Fight Back: </a:t>
            </a:r>
            <a:br>
              <a:rPr lang="en-US" b="1" i="0" dirty="0">
                <a:solidFill>
                  <a:srgbClr val="231F20"/>
                </a:solidFill>
                <a:effectLst/>
                <a:latin typeface="Open Sans" panose="020B0606030504020204" pitchFamily="34" charset="0"/>
              </a:rPr>
            </a:br>
            <a:r>
              <a:rPr lang="en-US" b="1" i="0" dirty="0">
                <a:solidFill>
                  <a:srgbClr val="231F20"/>
                </a:solidFill>
                <a:effectLst/>
                <a:latin typeface="Open Sans" panose="020B0606030504020204" pitchFamily="34" charset="0"/>
              </a:rPr>
              <a:t>RESULTS Media Action Webinar</a:t>
            </a:r>
            <a:br>
              <a:rPr lang="en-US" dirty="0"/>
            </a:br>
            <a:r>
              <a:rPr lang="en-US" b="1" i="0" dirty="0">
                <a:solidFill>
                  <a:srgbClr val="231F20"/>
                </a:solidFill>
                <a:effectLst/>
                <a:latin typeface="Open Sans" panose="020B0606030504020204" pitchFamily="34" charset="0"/>
              </a:rPr>
              <a:t>Protecting SNAP, Medicaid, and Global health programs </a:t>
            </a:r>
            <a:endParaRPr lang="en-US" dirty="0"/>
          </a:p>
        </p:txBody>
      </p:sp>
      <p:sp>
        <p:nvSpPr>
          <p:cNvPr id="9" name="TextBox 8">
            <a:extLst>
              <a:ext uri="{FF2B5EF4-FFF2-40B4-BE49-F238E27FC236}">
                <a16:creationId xmlns:a16="http://schemas.microsoft.com/office/drawing/2014/main" id="{45C060CF-1225-404E-5C95-FC489B5F06C0}"/>
              </a:ext>
            </a:extLst>
          </p:cNvPr>
          <p:cNvSpPr txBox="1"/>
          <p:nvPr/>
        </p:nvSpPr>
        <p:spPr>
          <a:xfrm>
            <a:off x="0" y="2854122"/>
            <a:ext cx="4620490" cy="1384995"/>
          </a:xfrm>
          <a:prstGeom prst="rect">
            <a:avLst/>
          </a:prstGeom>
          <a:noFill/>
        </p:spPr>
        <p:txBody>
          <a:bodyPr wrap="square">
            <a:spAutoFit/>
          </a:bodyPr>
          <a:lstStyle/>
          <a:p>
            <a:r>
              <a:rPr lang="en-US" b="0" i="0" dirty="0">
                <a:solidFill>
                  <a:srgbClr val="231F20"/>
                </a:solidFill>
                <a:effectLst/>
                <a:latin typeface="Noto Sans" panose="020B0502040504020204" pitchFamily="34" charset="0"/>
              </a:rPr>
              <a:t>Join us for an advocacy webinar where you'll learn how to write and submit a letter to the editor (LTE) that calls on Congress to protect critical anti-poverty programs.</a:t>
            </a:r>
            <a:br>
              <a:rPr lang="en-US" b="0" i="0" dirty="0">
                <a:solidFill>
                  <a:srgbClr val="231F20"/>
                </a:solidFill>
                <a:effectLst/>
                <a:latin typeface="Noto Sans" panose="020B0502040504020204" pitchFamily="34" charset="0"/>
              </a:rPr>
            </a:br>
            <a:br>
              <a:rPr lang="en-US" b="0" i="0" dirty="0">
                <a:solidFill>
                  <a:srgbClr val="231F20"/>
                </a:solidFill>
                <a:effectLst/>
                <a:latin typeface="Noto Sans" panose="020B0502040504020204" pitchFamily="34" charset="0"/>
              </a:rPr>
            </a:br>
            <a:r>
              <a:rPr lang="en-US" dirty="0">
                <a:solidFill>
                  <a:srgbClr val="231F20"/>
                </a:solidFill>
                <a:latin typeface="Noto Sans" panose="020B0502040504020204" pitchFamily="34" charset="0"/>
              </a:rPr>
              <a:t>Register here: </a:t>
            </a:r>
            <a:r>
              <a:rPr lang="en-US" dirty="0">
                <a:solidFill>
                  <a:srgbClr val="C00000"/>
                </a:solidFill>
                <a:latin typeface="Noto Sans" panose="020B0502040504020204" pitchFamily="34" charset="0"/>
                <a:hlinkClick r:id="rId5">
                  <a:extLst>
                    <a:ext uri="{A12FA001-AC4F-418D-AE19-62706E023703}">
                      <ahyp:hlinkClr xmlns:ahyp="http://schemas.microsoft.com/office/drawing/2018/hyperlinkcolor" val="tx"/>
                    </a:ext>
                  </a:extLst>
                </a:hlinkClick>
              </a:rPr>
              <a:t>https://tinyurl.com/WritetoFight</a:t>
            </a:r>
            <a:r>
              <a:rPr lang="en-US" dirty="0">
                <a:solidFill>
                  <a:srgbClr val="C00000"/>
                </a:solidFill>
                <a:latin typeface="Noto Sans" panose="020B0502040504020204" pitchFamily="34" charset="0"/>
              </a:rPr>
              <a:t> </a:t>
            </a:r>
            <a:endParaRPr lang="en-US" dirty="0">
              <a:solidFill>
                <a:srgbClr val="C00000"/>
              </a:solidFill>
            </a:endParaRPr>
          </a:p>
        </p:txBody>
      </p:sp>
      <p:sp>
        <p:nvSpPr>
          <p:cNvPr id="11" name="TextBox 10">
            <a:extLst>
              <a:ext uri="{FF2B5EF4-FFF2-40B4-BE49-F238E27FC236}">
                <a16:creationId xmlns:a16="http://schemas.microsoft.com/office/drawing/2014/main" id="{E2FC6EF1-AAAF-D0EE-14C8-EFAA1690501F}"/>
              </a:ext>
            </a:extLst>
          </p:cNvPr>
          <p:cNvSpPr txBox="1"/>
          <p:nvPr/>
        </p:nvSpPr>
        <p:spPr>
          <a:xfrm>
            <a:off x="48490" y="315196"/>
            <a:ext cx="7103921" cy="584775"/>
          </a:xfrm>
          <a:prstGeom prst="rect">
            <a:avLst/>
          </a:prstGeom>
          <a:noFill/>
        </p:spPr>
        <p:txBody>
          <a:bodyPr wrap="square">
            <a:spAutoFit/>
          </a:bodyPr>
          <a:lstStyle/>
          <a:p>
            <a:pPr algn="ctr"/>
            <a:r>
              <a:rPr lang="en-US" sz="3200" b="1" i="0" dirty="0">
                <a:solidFill>
                  <a:srgbClr val="231F20"/>
                </a:solidFill>
                <a:effectLst/>
                <a:latin typeface="Open Sans" panose="020B0606030504020204" pitchFamily="34" charset="0"/>
              </a:rPr>
              <a:t>Join our media action webinar!</a:t>
            </a:r>
            <a:endParaRPr lang="en-US" sz="3200" dirty="0"/>
          </a:p>
        </p:txBody>
      </p:sp>
    </p:spTree>
    <p:extLst>
      <p:ext uri="{BB962C8B-B14F-4D97-AF65-F5344CB8AC3E}">
        <p14:creationId xmlns:p14="http://schemas.microsoft.com/office/powerpoint/2010/main" val="799596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9">
          <a:extLst>
            <a:ext uri="{FF2B5EF4-FFF2-40B4-BE49-F238E27FC236}">
              <a16:creationId xmlns:a16="http://schemas.microsoft.com/office/drawing/2014/main" id="{6339060E-FBBA-9EDE-9962-547EC2A0ADD8}"/>
            </a:ext>
          </a:extLst>
        </p:cNvPr>
        <p:cNvGrpSpPr/>
        <p:nvPr/>
      </p:nvGrpSpPr>
      <p:grpSpPr>
        <a:xfrm>
          <a:off x="0" y="0"/>
          <a:ext cx="0" cy="0"/>
          <a:chOff x="0" y="0"/>
          <a:chExt cx="0" cy="0"/>
        </a:xfrm>
      </p:grpSpPr>
      <p:sp>
        <p:nvSpPr>
          <p:cNvPr id="380" name="Google Shape;380;g14fc29c2861_0_0">
            <a:extLst>
              <a:ext uri="{FF2B5EF4-FFF2-40B4-BE49-F238E27FC236}">
                <a16:creationId xmlns:a16="http://schemas.microsoft.com/office/drawing/2014/main" id="{62E7F407-B1A7-CFBA-312C-05A7216A5C42}"/>
              </a:ext>
            </a:extLst>
          </p:cNvPr>
          <p:cNvSpPr txBox="1">
            <a:spLocks noGrp="1"/>
          </p:cNvSpPr>
          <p:nvPr>
            <p:ph type="body" idx="1"/>
          </p:nvPr>
        </p:nvSpPr>
        <p:spPr>
          <a:xfrm>
            <a:off x="0" y="1734275"/>
            <a:ext cx="9144000" cy="1364400"/>
          </a:xfrm>
          <a:prstGeom prst="rect">
            <a:avLst/>
          </a:prstGeom>
          <a:noFill/>
          <a:ln>
            <a:noFill/>
          </a:ln>
        </p:spPr>
        <p:txBody>
          <a:bodyPr spcFirstLastPara="1" wrap="square" lIns="91425" tIns="45700" rIns="91425" bIns="45700" anchor="t" anchorCtr="0">
            <a:normAutofit/>
          </a:bodyPr>
          <a:lstStyle/>
          <a:p>
            <a:pPr marL="742950" lvl="1" indent="-190500" algn="l" rtl="0">
              <a:lnSpc>
                <a:spcPct val="100000"/>
              </a:lnSpc>
              <a:spcBef>
                <a:spcPts val="300"/>
              </a:spcBef>
              <a:spcAft>
                <a:spcPts val="0"/>
              </a:spcAft>
              <a:buClr>
                <a:schemeClr val="dk1"/>
              </a:buClr>
              <a:buSzPts val="1500"/>
              <a:buNone/>
            </a:pPr>
            <a:endParaRPr sz="1500" dirty="0"/>
          </a:p>
          <a:p>
            <a:pPr marL="742950" lvl="1" indent="-190500" algn="l" rtl="0">
              <a:lnSpc>
                <a:spcPct val="100000"/>
              </a:lnSpc>
              <a:spcBef>
                <a:spcPts val="300"/>
              </a:spcBef>
              <a:spcAft>
                <a:spcPts val="0"/>
              </a:spcAft>
              <a:buClr>
                <a:schemeClr val="dk1"/>
              </a:buClr>
              <a:buSzPts val="1500"/>
              <a:buNone/>
            </a:pPr>
            <a:endParaRPr sz="1500" dirty="0"/>
          </a:p>
        </p:txBody>
      </p:sp>
      <p:pic>
        <p:nvPicPr>
          <p:cNvPr id="382" name="Google Shape;382;g14fc29c2861_0_0" descr="Text, application&#10;&#10;Description automatically generated">
            <a:extLst>
              <a:ext uri="{FF2B5EF4-FFF2-40B4-BE49-F238E27FC236}">
                <a16:creationId xmlns:a16="http://schemas.microsoft.com/office/drawing/2014/main" id="{D9B0C126-858F-F44B-091B-53D1BF51E557}"/>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pic>
        <p:nvPicPr>
          <p:cNvPr id="4" name="Picture 3">
            <a:extLst>
              <a:ext uri="{FF2B5EF4-FFF2-40B4-BE49-F238E27FC236}">
                <a16:creationId xmlns:a16="http://schemas.microsoft.com/office/drawing/2014/main" id="{40D248FC-C6D2-CBDF-EDDD-334B25DC0BCD}"/>
              </a:ext>
            </a:extLst>
          </p:cNvPr>
          <p:cNvPicPr>
            <a:picLocks noChangeAspect="1"/>
          </p:cNvPicPr>
          <p:nvPr/>
        </p:nvPicPr>
        <p:blipFill>
          <a:blip r:embed="rId4"/>
          <a:srcRect l="32954"/>
          <a:stretch>
            <a:fillRect/>
          </a:stretch>
        </p:blipFill>
        <p:spPr>
          <a:xfrm>
            <a:off x="942109" y="803905"/>
            <a:ext cx="6130636" cy="3216204"/>
          </a:xfrm>
          <a:prstGeom prst="rect">
            <a:avLst/>
          </a:prstGeom>
        </p:spPr>
      </p:pic>
      <p:sp>
        <p:nvSpPr>
          <p:cNvPr id="6" name="Google Shape;381;g14fc29c2861_0_0">
            <a:extLst>
              <a:ext uri="{FF2B5EF4-FFF2-40B4-BE49-F238E27FC236}">
                <a16:creationId xmlns:a16="http://schemas.microsoft.com/office/drawing/2014/main" id="{30F2AC98-E29B-C0E0-C54B-BD3EBBEA92CF}"/>
              </a:ext>
            </a:extLst>
          </p:cNvPr>
          <p:cNvSpPr txBox="1"/>
          <p:nvPr/>
        </p:nvSpPr>
        <p:spPr>
          <a:xfrm>
            <a:off x="138545" y="174527"/>
            <a:ext cx="7625575" cy="61552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28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rPr>
              <a:t>Join Peace Corps Connect+</a:t>
            </a:r>
            <a:endParaRPr sz="28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10" name="TextBox 9">
            <a:extLst>
              <a:ext uri="{FF2B5EF4-FFF2-40B4-BE49-F238E27FC236}">
                <a16:creationId xmlns:a16="http://schemas.microsoft.com/office/drawing/2014/main" id="{966D992B-955E-7E59-58E7-9C485DD024BE}"/>
              </a:ext>
            </a:extLst>
          </p:cNvPr>
          <p:cNvSpPr txBox="1"/>
          <p:nvPr/>
        </p:nvSpPr>
        <p:spPr>
          <a:xfrm>
            <a:off x="0" y="4339595"/>
            <a:ext cx="8522658" cy="461665"/>
          </a:xfrm>
          <a:prstGeom prst="rect">
            <a:avLst/>
          </a:prstGeom>
          <a:noFill/>
        </p:spPr>
        <p:txBody>
          <a:bodyPr wrap="square">
            <a:spAutoFit/>
          </a:bodyPr>
          <a:lstStyle/>
          <a:p>
            <a:pPr algn="ctr"/>
            <a:r>
              <a:rPr lang="en-US" sz="2400" b="1" dirty="0"/>
              <a:t>Website: </a:t>
            </a:r>
            <a:r>
              <a:rPr lang="en-US" sz="2400" b="1" dirty="0">
                <a:hlinkClick r:id="rId5"/>
              </a:rPr>
              <a:t>community.peacecorpsconnect.org</a:t>
            </a:r>
            <a:endParaRPr lang="en-US" sz="2400" b="1" dirty="0"/>
          </a:p>
        </p:txBody>
      </p:sp>
    </p:spTree>
    <p:extLst>
      <p:ext uri="{BB962C8B-B14F-4D97-AF65-F5344CB8AC3E}">
        <p14:creationId xmlns:p14="http://schemas.microsoft.com/office/powerpoint/2010/main" val="2169663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14388b835e1_0_23"/>
          <p:cNvSpPr txBox="1">
            <a:spLocks noGrp="1"/>
          </p:cNvSpPr>
          <p:nvPr>
            <p:ph type="subTitle" idx="1"/>
          </p:nvPr>
        </p:nvSpPr>
        <p:spPr>
          <a:xfrm>
            <a:off x="537798" y="1449839"/>
            <a:ext cx="7411346" cy="850772"/>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640"/>
              </a:spcBef>
              <a:spcAft>
                <a:spcPts val="0"/>
              </a:spcAft>
              <a:buSzPts val="3200"/>
              <a:buNone/>
            </a:pPr>
            <a:r>
              <a:rPr lang="en-US" sz="3600" b="1" dirty="0">
                <a:solidFill>
                  <a:schemeClr val="dk1"/>
                </a:solidFill>
                <a:latin typeface="Open Sans"/>
                <a:ea typeface="Open Sans"/>
                <a:cs typeface="Open Sans"/>
                <a:sym typeface="Open Sans"/>
              </a:rPr>
              <a:t>Welcome everyone!</a:t>
            </a:r>
            <a:endParaRPr sz="3600" b="1" dirty="0">
              <a:solidFill>
                <a:schemeClr val="dk1"/>
              </a:solidFill>
              <a:latin typeface="Open Sans"/>
              <a:ea typeface="Open Sans"/>
              <a:cs typeface="Open Sans"/>
              <a:sym typeface="Open Sans"/>
            </a:endParaRPr>
          </a:p>
        </p:txBody>
      </p:sp>
      <p:sp>
        <p:nvSpPr>
          <p:cNvPr id="265" name="Google Shape;265;g14388b835e1_0_2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sp>
        <p:nvSpPr>
          <p:cNvPr id="266" name="Google Shape;266;g14388b835e1_0_23"/>
          <p:cNvSpPr txBox="1"/>
          <p:nvPr/>
        </p:nvSpPr>
        <p:spPr>
          <a:xfrm>
            <a:off x="130921" y="2232312"/>
            <a:ext cx="8225100" cy="2163925"/>
          </a:xfrm>
          <a:prstGeom prst="rect">
            <a:avLst/>
          </a:prstGeom>
          <a:noFill/>
          <a:ln>
            <a:noFill/>
          </a:ln>
        </p:spPr>
        <p:txBody>
          <a:bodyPr spcFirstLastPara="1" wrap="square" lIns="91425" tIns="45700" rIns="91425" bIns="45700" anchor="t" anchorCtr="0">
            <a:normAutofit/>
          </a:bodyPr>
          <a:lstStyle/>
          <a:p>
            <a:pPr marL="71120" algn="ctr">
              <a:spcBef>
                <a:spcPts val="640"/>
              </a:spcBef>
              <a:buClr>
                <a:schemeClr val="dk1"/>
              </a:buClr>
              <a:buSzPct val="100000"/>
            </a:pPr>
            <a:r>
              <a:rPr lang="en-US" sz="2800" i="1" dirty="0">
                <a:solidFill>
                  <a:schemeClr val="dk1"/>
                </a:solidFill>
                <a:latin typeface="Open Sans"/>
                <a:ea typeface="Open Sans"/>
                <a:cs typeface="Open Sans"/>
                <a:sym typeface="Open Sans"/>
              </a:rPr>
              <a:t>Let us know where you are joining us</a:t>
            </a:r>
          </a:p>
          <a:p>
            <a:pPr marL="71120" algn="ctr">
              <a:spcBef>
                <a:spcPts val="640"/>
              </a:spcBef>
              <a:buClr>
                <a:schemeClr val="dk1"/>
              </a:buClr>
              <a:buSzPct val="100000"/>
            </a:pPr>
            <a:r>
              <a:rPr lang="en-US" sz="2800" i="1" dirty="0">
                <a:solidFill>
                  <a:schemeClr val="dk1"/>
                </a:solidFill>
                <a:latin typeface="Open Sans"/>
                <a:ea typeface="Open Sans"/>
                <a:cs typeface="Open Sans"/>
                <a:sym typeface="Open Sans"/>
              </a:rPr>
              <a:t> from in the chat!</a:t>
            </a:r>
            <a:endParaRPr sz="3600" b="0" i="0" u="none" strike="noStrike" cap="none" dirty="0">
              <a:solidFill>
                <a:schemeClr val="dk1"/>
              </a:solidFill>
              <a:latin typeface="Open Sans"/>
              <a:ea typeface="Open Sans"/>
              <a:cs typeface="Open Sans"/>
              <a:sym typeface="Open Sans"/>
            </a:endParaRPr>
          </a:p>
          <a:p>
            <a:pPr marL="457200" marR="0" lvl="0" indent="0" algn="l" rtl="0">
              <a:lnSpc>
                <a:spcPct val="120000"/>
              </a:lnSpc>
              <a:spcBef>
                <a:spcPts val="640"/>
              </a:spcBef>
              <a:spcAft>
                <a:spcPts val="0"/>
              </a:spcAft>
              <a:buClr>
                <a:srgbClr val="000000"/>
              </a:buClr>
              <a:buSzPct val="100000"/>
              <a:buFont typeface="Arial"/>
              <a:buNone/>
            </a:pPr>
            <a:endParaRPr sz="3600" b="0" i="0" u="none" strike="noStrike" cap="none" dirty="0">
              <a:solidFill>
                <a:srgbClr val="000000"/>
              </a:solidFill>
              <a:latin typeface="Arial"/>
              <a:ea typeface="Arial"/>
              <a:cs typeface="Arial"/>
              <a:sym typeface="Arial"/>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l"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Calibri"/>
              <a:ea typeface="Calibri"/>
              <a:cs typeface="Calibri"/>
              <a:sym typeface="Calibri"/>
            </a:endParaRPr>
          </a:p>
        </p:txBody>
      </p:sp>
      <p:pic>
        <p:nvPicPr>
          <p:cNvPr id="267" name="Google Shape;267;g14388b835e1_0_23" descr="Text, application&#10;&#10;Description automatically generated"/>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2660140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9">
          <a:extLst>
            <a:ext uri="{FF2B5EF4-FFF2-40B4-BE49-F238E27FC236}">
              <a16:creationId xmlns:a16="http://schemas.microsoft.com/office/drawing/2014/main" id="{D93C1238-4850-29C1-618F-7DC747E0B516}"/>
            </a:ext>
          </a:extLst>
        </p:cNvPr>
        <p:cNvGrpSpPr/>
        <p:nvPr/>
      </p:nvGrpSpPr>
      <p:grpSpPr>
        <a:xfrm>
          <a:off x="0" y="0"/>
          <a:ext cx="0" cy="0"/>
          <a:chOff x="0" y="0"/>
          <a:chExt cx="0" cy="0"/>
        </a:xfrm>
      </p:grpSpPr>
      <p:sp>
        <p:nvSpPr>
          <p:cNvPr id="380" name="Google Shape;380;g14fc29c2861_0_0">
            <a:extLst>
              <a:ext uri="{FF2B5EF4-FFF2-40B4-BE49-F238E27FC236}">
                <a16:creationId xmlns:a16="http://schemas.microsoft.com/office/drawing/2014/main" id="{60CA349A-411C-E7E9-28C9-5B138034F6B7}"/>
              </a:ext>
            </a:extLst>
          </p:cNvPr>
          <p:cNvSpPr txBox="1">
            <a:spLocks noGrp="1"/>
          </p:cNvSpPr>
          <p:nvPr>
            <p:ph type="body" idx="1"/>
          </p:nvPr>
        </p:nvSpPr>
        <p:spPr>
          <a:xfrm>
            <a:off x="0" y="1734275"/>
            <a:ext cx="9144000" cy="1364400"/>
          </a:xfrm>
          <a:prstGeom prst="rect">
            <a:avLst/>
          </a:prstGeom>
          <a:noFill/>
          <a:ln>
            <a:noFill/>
          </a:ln>
        </p:spPr>
        <p:txBody>
          <a:bodyPr spcFirstLastPara="1" wrap="square" lIns="91425" tIns="45700" rIns="91425" bIns="45700" anchor="t" anchorCtr="0">
            <a:normAutofit/>
          </a:bodyPr>
          <a:lstStyle/>
          <a:p>
            <a:pPr marL="742950" lvl="1" indent="-190500" algn="l" rtl="0">
              <a:lnSpc>
                <a:spcPct val="100000"/>
              </a:lnSpc>
              <a:spcBef>
                <a:spcPts val="300"/>
              </a:spcBef>
              <a:spcAft>
                <a:spcPts val="0"/>
              </a:spcAft>
              <a:buClr>
                <a:schemeClr val="dk1"/>
              </a:buClr>
              <a:buSzPts val="1500"/>
              <a:buNone/>
            </a:pPr>
            <a:endParaRPr sz="1500" dirty="0"/>
          </a:p>
          <a:p>
            <a:pPr marL="742950" lvl="1" indent="-190500" algn="l" rtl="0">
              <a:lnSpc>
                <a:spcPct val="100000"/>
              </a:lnSpc>
              <a:spcBef>
                <a:spcPts val="300"/>
              </a:spcBef>
              <a:spcAft>
                <a:spcPts val="0"/>
              </a:spcAft>
              <a:buClr>
                <a:schemeClr val="dk1"/>
              </a:buClr>
              <a:buSzPts val="1500"/>
              <a:buNone/>
            </a:pPr>
            <a:endParaRPr sz="1500" dirty="0"/>
          </a:p>
        </p:txBody>
      </p:sp>
      <p:sp>
        <p:nvSpPr>
          <p:cNvPr id="381" name="Google Shape;381;g14fc29c2861_0_0">
            <a:extLst>
              <a:ext uri="{FF2B5EF4-FFF2-40B4-BE49-F238E27FC236}">
                <a16:creationId xmlns:a16="http://schemas.microsoft.com/office/drawing/2014/main" id="{302A6AC1-21F6-C69D-45A5-985329A96A55}"/>
              </a:ext>
            </a:extLst>
          </p:cNvPr>
          <p:cNvSpPr txBox="1"/>
          <p:nvPr/>
        </p:nvSpPr>
        <p:spPr>
          <a:xfrm>
            <a:off x="3463470" y="1998165"/>
            <a:ext cx="5729004" cy="147729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28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rPr>
              <a:t>Tenzin </a:t>
            </a:r>
            <a:r>
              <a:rPr lang="en-US" sz="2800" b="1" i="0" u="none" strike="noStrike" cap="none" dirty="0" err="1">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rPr>
              <a:t>Kunor</a:t>
            </a:r>
            <a:endParaRPr lang="en-US" sz="2800" b="1"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endParaRPr>
          </a:p>
          <a:p>
            <a:pPr marL="0" marR="0" lvl="0" indent="0" algn="ctr" rtl="0">
              <a:lnSpc>
                <a:spcPct val="100000"/>
              </a:lnSpc>
              <a:spcBef>
                <a:spcPts val="0"/>
              </a:spcBef>
              <a:spcAft>
                <a:spcPts val="0"/>
              </a:spcAft>
              <a:buClr>
                <a:srgbClr val="000000"/>
              </a:buClr>
              <a:buSzPts val="4800"/>
              <a:buFont typeface="Arial"/>
              <a:buNone/>
            </a:pPr>
            <a:r>
              <a:rPr lang="en-US" sz="28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rPr>
              <a:t>Senior Policy Associate, RESULTS Global Policy Team </a:t>
            </a:r>
            <a:endParaRPr sz="28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pic>
        <p:nvPicPr>
          <p:cNvPr id="382" name="Google Shape;382;g14fc29c2861_0_0" descr="Text, application&#10;&#10;Description automatically generated">
            <a:extLst>
              <a:ext uri="{FF2B5EF4-FFF2-40B4-BE49-F238E27FC236}">
                <a16:creationId xmlns:a16="http://schemas.microsoft.com/office/drawing/2014/main" id="{CCBCA75A-B3DF-D422-6B02-E7972E96539F}"/>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sp>
        <p:nvSpPr>
          <p:cNvPr id="2" name="Google Shape;381;g14fc29c2861_0_0">
            <a:extLst>
              <a:ext uri="{FF2B5EF4-FFF2-40B4-BE49-F238E27FC236}">
                <a16:creationId xmlns:a16="http://schemas.microsoft.com/office/drawing/2014/main" id="{71942A38-F5FD-0E3C-CE54-3E6622D84795}"/>
              </a:ext>
            </a:extLst>
          </p:cNvPr>
          <p:cNvSpPr txBox="1"/>
          <p:nvPr/>
        </p:nvSpPr>
        <p:spPr>
          <a:xfrm>
            <a:off x="32525" y="179561"/>
            <a:ext cx="7625575" cy="2339072"/>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2800" b="1" i="0" u="none" strike="noStrike" cap="none" dirty="0">
                <a:solidFill>
                  <a:srgbClr val="C00000"/>
                </a:solidFill>
                <a:latin typeface="Open Sans" panose="020B0606030504020204" pitchFamily="34" charset="0"/>
                <a:ea typeface="Open Sans" panose="020B0606030504020204" pitchFamily="34" charset="0"/>
                <a:cs typeface="Open Sans" panose="020B0606030504020204" pitchFamily="34" charset="0"/>
                <a:sym typeface="Calibri"/>
              </a:rPr>
              <a:t>Join us next month for a joint webinar </a:t>
            </a:r>
            <a:r>
              <a:rPr lang="en-US" sz="28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rPr>
              <a:t>Tuesday, </a:t>
            </a:r>
            <a:r>
              <a:rPr lang="en-US" sz="2800" b="1"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rPr>
              <a:t>August 14</a:t>
            </a:r>
            <a:r>
              <a:rPr lang="en-US" sz="28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rPr>
              <a:t> </a:t>
            </a:r>
            <a:r>
              <a:rPr lang="en-US" sz="2800" b="1"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rPr>
              <a:t>at 8:30 PM ET</a:t>
            </a:r>
            <a:br>
              <a:rPr lang="en-US" sz="28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rPr>
            </a:br>
            <a:br>
              <a:rPr lang="en-US" sz="28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rPr>
            </a:br>
            <a:br>
              <a:rPr lang="en-US" sz="28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rPr>
            </a:br>
            <a:endParaRPr sz="28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pic>
        <p:nvPicPr>
          <p:cNvPr id="4" name="Picture 3">
            <a:extLst>
              <a:ext uri="{FF2B5EF4-FFF2-40B4-BE49-F238E27FC236}">
                <a16:creationId xmlns:a16="http://schemas.microsoft.com/office/drawing/2014/main" id="{D76DF0C1-6938-5D16-08C0-693C3EB7B2FC}"/>
              </a:ext>
            </a:extLst>
          </p:cNvPr>
          <p:cNvPicPr>
            <a:picLocks noChangeAspect="1"/>
          </p:cNvPicPr>
          <p:nvPr/>
        </p:nvPicPr>
        <p:blipFill>
          <a:blip r:embed="rId4"/>
          <a:stretch>
            <a:fillRect/>
          </a:stretch>
        </p:blipFill>
        <p:spPr>
          <a:xfrm>
            <a:off x="427543" y="1518186"/>
            <a:ext cx="3084401" cy="3135203"/>
          </a:xfrm>
          <a:prstGeom prst="rect">
            <a:avLst/>
          </a:prstGeom>
        </p:spPr>
      </p:pic>
      <p:sp>
        <p:nvSpPr>
          <p:cNvPr id="5" name="TextBox 4">
            <a:extLst>
              <a:ext uri="{FF2B5EF4-FFF2-40B4-BE49-F238E27FC236}">
                <a16:creationId xmlns:a16="http://schemas.microsoft.com/office/drawing/2014/main" id="{F93DFD4E-4726-AD89-388B-BECC12708D9F}"/>
              </a:ext>
            </a:extLst>
          </p:cNvPr>
          <p:cNvSpPr txBox="1"/>
          <p:nvPr/>
        </p:nvSpPr>
        <p:spPr>
          <a:xfrm>
            <a:off x="4017727" y="3739352"/>
            <a:ext cx="4620490" cy="646331"/>
          </a:xfrm>
          <a:prstGeom prst="rect">
            <a:avLst/>
          </a:prstGeom>
          <a:noFill/>
        </p:spPr>
        <p:txBody>
          <a:bodyPr wrap="square">
            <a:spAutoFit/>
          </a:bodyPr>
          <a:lstStyle/>
          <a:p>
            <a:pPr marL="0" lvl="0" indent="0" algn="l" rtl="0">
              <a:lnSpc>
                <a:spcPct val="100000"/>
              </a:lnSpc>
              <a:spcBef>
                <a:spcPts val="0"/>
              </a:spcBef>
              <a:spcAft>
                <a:spcPts val="0"/>
              </a:spcAft>
              <a:buSzPts val="1400"/>
              <a:buNone/>
            </a:pPr>
            <a:r>
              <a:rPr lang="en-US" sz="18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rPr>
              <a:t>Invite others to join:</a:t>
            </a:r>
            <a:br>
              <a:rPr lang="en-US" sz="18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rPr>
            </a:br>
            <a:r>
              <a:rPr lang="en-US" sz="1800" b="1"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hlinkClick r:id="rId5"/>
              </a:rPr>
              <a:t>https://tinyurl.com/2025GAPWebinars</a:t>
            </a:r>
            <a:endParaRPr lang="en-US" sz="1800" dirty="0"/>
          </a:p>
        </p:txBody>
      </p:sp>
    </p:spTree>
    <p:extLst>
      <p:ext uri="{BB962C8B-B14F-4D97-AF65-F5344CB8AC3E}">
        <p14:creationId xmlns:p14="http://schemas.microsoft.com/office/powerpoint/2010/main" val="3472606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9">
          <a:extLst>
            <a:ext uri="{FF2B5EF4-FFF2-40B4-BE49-F238E27FC236}">
              <a16:creationId xmlns:a16="http://schemas.microsoft.com/office/drawing/2014/main" id="{7909C72A-F4D6-398C-AF6C-E82A60001BD8}"/>
            </a:ext>
          </a:extLst>
        </p:cNvPr>
        <p:cNvGrpSpPr/>
        <p:nvPr/>
      </p:nvGrpSpPr>
      <p:grpSpPr>
        <a:xfrm>
          <a:off x="0" y="0"/>
          <a:ext cx="0" cy="0"/>
          <a:chOff x="0" y="0"/>
          <a:chExt cx="0" cy="0"/>
        </a:xfrm>
      </p:grpSpPr>
      <p:sp>
        <p:nvSpPr>
          <p:cNvPr id="380" name="Google Shape;380;g14fc29c2861_0_0">
            <a:extLst>
              <a:ext uri="{FF2B5EF4-FFF2-40B4-BE49-F238E27FC236}">
                <a16:creationId xmlns:a16="http://schemas.microsoft.com/office/drawing/2014/main" id="{AE5720DB-8C7E-4EBD-C56B-0EEF304016B8}"/>
              </a:ext>
            </a:extLst>
          </p:cNvPr>
          <p:cNvSpPr txBox="1">
            <a:spLocks noGrp="1"/>
          </p:cNvSpPr>
          <p:nvPr>
            <p:ph type="body" idx="1"/>
          </p:nvPr>
        </p:nvSpPr>
        <p:spPr>
          <a:xfrm>
            <a:off x="0" y="1734275"/>
            <a:ext cx="9144000" cy="1364400"/>
          </a:xfrm>
          <a:prstGeom prst="rect">
            <a:avLst/>
          </a:prstGeom>
          <a:noFill/>
          <a:ln>
            <a:noFill/>
          </a:ln>
        </p:spPr>
        <p:txBody>
          <a:bodyPr spcFirstLastPara="1" wrap="square" lIns="91425" tIns="45700" rIns="91425" bIns="45700" anchor="t" anchorCtr="0">
            <a:normAutofit/>
          </a:bodyPr>
          <a:lstStyle/>
          <a:p>
            <a:pPr marL="742950" lvl="1" indent="-190500" algn="l" rtl="0">
              <a:lnSpc>
                <a:spcPct val="100000"/>
              </a:lnSpc>
              <a:spcBef>
                <a:spcPts val="300"/>
              </a:spcBef>
              <a:spcAft>
                <a:spcPts val="0"/>
              </a:spcAft>
              <a:buClr>
                <a:schemeClr val="dk1"/>
              </a:buClr>
              <a:buSzPts val="1500"/>
              <a:buNone/>
            </a:pPr>
            <a:endParaRPr sz="1500"/>
          </a:p>
          <a:p>
            <a:pPr marL="742950" lvl="1" indent="-190500" algn="l" rtl="0">
              <a:lnSpc>
                <a:spcPct val="100000"/>
              </a:lnSpc>
              <a:spcBef>
                <a:spcPts val="300"/>
              </a:spcBef>
              <a:spcAft>
                <a:spcPts val="0"/>
              </a:spcAft>
              <a:buClr>
                <a:schemeClr val="dk1"/>
              </a:buClr>
              <a:buSzPts val="1500"/>
              <a:buNone/>
            </a:pPr>
            <a:endParaRPr sz="1500"/>
          </a:p>
        </p:txBody>
      </p:sp>
      <p:sp>
        <p:nvSpPr>
          <p:cNvPr id="381" name="Google Shape;381;g14fc29c2861_0_0">
            <a:extLst>
              <a:ext uri="{FF2B5EF4-FFF2-40B4-BE49-F238E27FC236}">
                <a16:creationId xmlns:a16="http://schemas.microsoft.com/office/drawing/2014/main" id="{3BAF6EB4-B1DD-DAAA-0156-D8800D3CD26A}"/>
              </a:ext>
            </a:extLst>
          </p:cNvPr>
          <p:cNvSpPr txBox="1"/>
          <p:nvPr/>
        </p:nvSpPr>
        <p:spPr>
          <a:xfrm>
            <a:off x="287720" y="2047158"/>
            <a:ext cx="8914923" cy="861744"/>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400" b="1" i="1" u="none" strike="noStrike" cap="none" dirty="0">
                <a:solidFill>
                  <a:srgbClr val="C00000"/>
                </a:solidFill>
                <a:latin typeface="Open Sans" panose="020B0606030504020204" pitchFamily="34" charset="0"/>
                <a:ea typeface="Open Sans" panose="020B0606030504020204" pitchFamily="34" charset="0"/>
                <a:cs typeface="Open Sans" panose="020B0606030504020204" pitchFamily="34" charset="0"/>
                <a:sym typeface="Calibri"/>
              </a:rPr>
              <a:t>Thank you!</a:t>
            </a:r>
            <a:endParaRPr lang="en-US" sz="4400" b="1" i="1" dirty="0">
              <a:solidFill>
                <a:srgbClr val="C00000"/>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pic>
        <p:nvPicPr>
          <p:cNvPr id="382" name="Google Shape;382;g14fc29c2861_0_0" descr="Text, application&#10;&#10;Description automatically generated">
            <a:extLst>
              <a:ext uri="{FF2B5EF4-FFF2-40B4-BE49-F238E27FC236}">
                <a16:creationId xmlns:a16="http://schemas.microsoft.com/office/drawing/2014/main" id="{4BEAB9F9-4C39-BAB3-7A14-0E89E0E800BA}"/>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4268093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Shape 195">
          <a:extLst>
            <a:ext uri="{FF2B5EF4-FFF2-40B4-BE49-F238E27FC236}">
              <a16:creationId xmlns:a16="http://schemas.microsoft.com/office/drawing/2014/main" id="{3E01CB42-1591-FF9F-DBB2-4B72F4965B8F}"/>
            </a:ext>
          </a:extLst>
        </p:cNvPr>
        <p:cNvGrpSpPr/>
        <p:nvPr/>
      </p:nvGrpSpPr>
      <p:grpSpPr>
        <a:xfrm>
          <a:off x="0" y="0"/>
          <a:ext cx="0" cy="0"/>
          <a:chOff x="0" y="0"/>
          <a:chExt cx="0" cy="0"/>
        </a:xfrm>
      </p:grpSpPr>
      <p:sp>
        <p:nvSpPr>
          <p:cNvPr id="196" name="Google Shape;196;g1f1ec144a3f_0_154">
            <a:extLst>
              <a:ext uri="{FF2B5EF4-FFF2-40B4-BE49-F238E27FC236}">
                <a16:creationId xmlns:a16="http://schemas.microsoft.com/office/drawing/2014/main" id="{33F0986E-1028-C8E9-7082-2DCC988B7F4A}"/>
              </a:ext>
            </a:extLst>
          </p:cNvPr>
          <p:cNvSpPr txBox="1"/>
          <p:nvPr/>
        </p:nvSpPr>
        <p:spPr>
          <a:xfrm>
            <a:off x="170431" y="1556600"/>
            <a:ext cx="8287593" cy="3000000"/>
          </a:xfrm>
          <a:prstGeom prst="rect">
            <a:avLst/>
          </a:prstGeom>
          <a:noFill/>
          <a:ln>
            <a:noFill/>
          </a:ln>
        </p:spPr>
        <p:txBody>
          <a:bodyPr spcFirstLastPara="1" wrap="square" lIns="91425" tIns="91425" rIns="91425" bIns="91425" anchor="ctr" anchorCtr="0">
            <a:noAutofit/>
          </a:bodyPr>
          <a:lstStyle/>
          <a:p>
            <a:pPr marR="381000" algn="l" rtl="0" fontAlgn="base"/>
            <a:r>
              <a:rPr lang="en-US" sz="2400" b="1" i="0" dirty="0">
                <a:solidFill>
                  <a:srgbClr val="000000"/>
                </a:solidFill>
                <a:effectLst/>
                <a:latin typeface="Aptos" panose="020B0004020202020204" pitchFamily="34" charset="0"/>
              </a:rPr>
              <a:t>Contact your members of Congress, request that:</a:t>
            </a:r>
            <a:br>
              <a:rPr lang="en-US" sz="2400" b="1" i="0" dirty="0">
                <a:solidFill>
                  <a:srgbClr val="000000"/>
                </a:solidFill>
                <a:effectLst/>
                <a:latin typeface="Aptos" panose="020B0004020202020204" pitchFamily="34" charset="0"/>
              </a:rPr>
            </a:br>
            <a:endParaRPr lang="en-US" sz="2400" b="1" i="0" dirty="0">
              <a:solidFill>
                <a:srgbClr val="000000"/>
              </a:solidFill>
              <a:effectLst/>
              <a:latin typeface="Aptos" panose="020B0004020202020204" pitchFamily="34" charset="0"/>
            </a:endParaRPr>
          </a:p>
          <a:p>
            <a:pPr algn="l">
              <a:buFont typeface="+mj-lt"/>
              <a:buAutoNum type="arabicPeriod"/>
            </a:pPr>
            <a:r>
              <a:rPr lang="en-US" sz="2000" b="1" i="0" dirty="0">
                <a:solidFill>
                  <a:srgbClr val="080F0F"/>
                </a:solidFill>
                <a:effectLst/>
                <a:latin typeface="Aptos" panose="020B0004020202020204" pitchFamily="34" charset="0"/>
              </a:rPr>
              <a:t> </a:t>
            </a:r>
            <a:r>
              <a:rPr lang="en-US" sz="2000" b="1" i="0" dirty="0">
                <a:solidFill>
                  <a:srgbClr val="080F0F"/>
                </a:solidFill>
                <a:effectLst/>
                <a:latin typeface="Open Sans" panose="020B0606030504020204" pitchFamily="34" charset="0"/>
              </a:rPr>
              <a:t>End the stop-work order, </a:t>
            </a:r>
            <a:r>
              <a:rPr lang="en-US" sz="2000" b="0" i="0" dirty="0">
                <a:solidFill>
                  <a:srgbClr val="080F0F"/>
                </a:solidFill>
                <a:effectLst/>
                <a:latin typeface="Open Sans" panose="020B0606030504020204" pitchFamily="34" charset="0"/>
              </a:rPr>
              <a:t>and reinstate critical programs and staff to carry them out.</a:t>
            </a:r>
            <a:br>
              <a:rPr lang="en-US" sz="2000" b="0" i="0" dirty="0">
                <a:solidFill>
                  <a:srgbClr val="080F0F"/>
                </a:solidFill>
                <a:effectLst/>
                <a:latin typeface="Open Sans" panose="020B0606030504020204" pitchFamily="34" charset="0"/>
              </a:rPr>
            </a:br>
            <a:endParaRPr lang="en-US" sz="2000" b="0" i="0" dirty="0">
              <a:solidFill>
                <a:srgbClr val="080F0F"/>
              </a:solidFill>
              <a:effectLst/>
              <a:latin typeface="Open Sans" panose="020B0606030504020204" pitchFamily="34" charset="0"/>
            </a:endParaRPr>
          </a:p>
          <a:p>
            <a:pPr algn="l">
              <a:buFont typeface="+mj-lt"/>
              <a:buAutoNum type="arabicPeriod"/>
            </a:pPr>
            <a:r>
              <a:rPr lang="en-US" sz="2000" b="1" i="0" dirty="0">
                <a:solidFill>
                  <a:srgbClr val="080F0F"/>
                </a:solidFill>
                <a:effectLst/>
                <a:latin typeface="Open Sans" panose="020B0606030504020204" pitchFamily="34" charset="0"/>
              </a:rPr>
              <a:t> Push the State Department to verify that programs under the waiver have restarted, </a:t>
            </a:r>
            <a:r>
              <a:rPr lang="en-US" sz="2000" b="0" i="0" dirty="0">
                <a:solidFill>
                  <a:srgbClr val="080F0F"/>
                </a:solidFill>
                <a:effectLst/>
                <a:latin typeface="Open Sans" panose="020B0606030504020204" pitchFamily="34" charset="0"/>
              </a:rPr>
              <a:t>and expand the waiver to all global health and development programs.</a:t>
            </a:r>
            <a:br>
              <a:rPr lang="en-US" sz="2000" b="0" i="0" dirty="0">
                <a:solidFill>
                  <a:srgbClr val="080F0F"/>
                </a:solidFill>
                <a:effectLst/>
                <a:latin typeface="Open Sans" panose="020B0606030504020204" pitchFamily="34" charset="0"/>
              </a:rPr>
            </a:br>
            <a:endParaRPr lang="en-US" sz="2000" b="0" i="0" dirty="0">
              <a:solidFill>
                <a:srgbClr val="080F0F"/>
              </a:solidFill>
              <a:effectLst/>
              <a:latin typeface="Open Sans" panose="020B0606030504020204" pitchFamily="34" charset="0"/>
            </a:endParaRPr>
          </a:p>
          <a:p>
            <a:pPr algn="l">
              <a:buFont typeface="+mj-lt"/>
              <a:buAutoNum type="arabicPeriod"/>
            </a:pPr>
            <a:r>
              <a:rPr lang="en-US" sz="2000" b="1" i="0" dirty="0">
                <a:solidFill>
                  <a:srgbClr val="080F0F"/>
                </a:solidFill>
                <a:effectLst/>
                <a:latin typeface="Open Sans" panose="020B0606030504020204" pitchFamily="34" charset="0"/>
              </a:rPr>
              <a:t> Ensure Congress is involved in shaping the future of foreign aid </a:t>
            </a:r>
            <a:r>
              <a:rPr lang="en-US" sz="2000" i="0" dirty="0">
                <a:solidFill>
                  <a:srgbClr val="080F0F"/>
                </a:solidFill>
                <a:effectLst/>
                <a:latin typeface="Open Sans" panose="020B0606030504020204" pitchFamily="34" charset="0"/>
              </a:rPr>
              <a:t>— </a:t>
            </a:r>
            <a:r>
              <a:rPr lang="en-US" sz="2000" b="0" i="0" dirty="0">
                <a:solidFill>
                  <a:srgbClr val="080F0F"/>
                </a:solidFill>
                <a:effectLst/>
                <a:latin typeface="Open Sans" panose="020B0606030504020204" pitchFamily="34" charset="0"/>
              </a:rPr>
              <a:t>standing up for programs that are focused on ending poverty and creating good health, and committed to humanitarian and lifesaving impact.</a:t>
            </a:r>
          </a:p>
          <a:p>
            <a:pPr marR="381000" algn="l" rtl="0" fontAlgn="base"/>
            <a:endParaRPr lang="en-US" sz="2000" b="0" i="0" dirty="0">
              <a:solidFill>
                <a:srgbClr val="000000"/>
              </a:solidFill>
              <a:effectLst/>
              <a:latin typeface="inherit"/>
            </a:endParaRPr>
          </a:p>
        </p:txBody>
      </p:sp>
      <p:sp>
        <p:nvSpPr>
          <p:cNvPr id="198" name="Google Shape;198;g1f1ec144a3f_0_154">
            <a:extLst>
              <a:ext uri="{FF2B5EF4-FFF2-40B4-BE49-F238E27FC236}">
                <a16:creationId xmlns:a16="http://schemas.microsoft.com/office/drawing/2014/main" id="{40D63A2C-7FDC-06B3-A081-57E67CAF6457}"/>
              </a:ext>
            </a:extLst>
          </p:cNvPr>
          <p:cNvSpPr txBox="1"/>
          <p:nvPr/>
        </p:nvSpPr>
        <p:spPr>
          <a:xfrm>
            <a:off x="-1566672" y="-324237"/>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Times New Roman"/>
                <a:ea typeface="Times New Roman"/>
                <a:cs typeface="Times New Roman"/>
                <a:sym typeface="Times New Roman"/>
              </a:rPr>
              <a:t> </a:t>
            </a:r>
            <a:endParaRPr sz="1400" b="0" i="0" u="none" strike="noStrike" cap="none" dirty="0">
              <a:solidFill>
                <a:srgbClr val="000000"/>
              </a:solidFill>
              <a:latin typeface="Arial"/>
              <a:ea typeface="Arial"/>
              <a:cs typeface="Arial"/>
              <a:sym typeface="Arial"/>
            </a:endParaRPr>
          </a:p>
        </p:txBody>
      </p:sp>
      <p:sp>
        <p:nvSpPr>
          <p:cNvPr id="199" name="Google Shape;199;g1f1ec144a3f_0_154">
            <a:extLst>
              <a:ext uri="{FF2B5EF4-FFF2-40B4-BE49-F238E27FC236}">
                <a16:creationId xmlns:a16="http://schemas.microsoft.com/office/drawing/2014/main" id="{F6CBDA4D-C760-7220-7F03-68E77AA4BDB5}"/>
              </a:ext>
            </a:extLst>
          </p:cNvPr>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Google Shape;267;g14388b835e1_0_23" descr="Text, application&#10;&#10;Description automatically generated">
            <a:extLst>
              <a:ext uri="{FF2B5EF4-FFF2-40B4-BE49-F238E27FC236}">
                <a16:creationId xmlns:a16="http://schemas.microsoft.com/office/drawing/2014/main" id="{ED550E98-343D-599A-A48A-A719B42AD9C0}"/>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sp>
        <p:nvSpPr>
          <p:cNvPr id="4" name="Google Shape;201;g1f1ec144a3f_0_154">
            <a:extLst>
              <a:ext uri="{FF2B5EF4-FFF2-40B4-BE49-F238E27FC236}">
                <a16:creationId xmlns:a16="http://schemas.microsoft.com/office/drawing/2014/main" id="{60998110-73B1-E65A-FFC4-22C5BD2E7DD6}"/>
              </a:ext>
            </a:extLst>
          </p:cNvPr>
          <p:cNvSpPr txBox="1"/>
          <p:nvPr/>
        </p:nvSpPr>
        <p:spPr>
          <a:xfrm>
            <a:off x="68428" y="61081"/>
            <a:ext cx="8491600" cy="81557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640"/>
              </a:spcBef>
              <a:spcAft>
                <a:spcPts val="0"/>
              </a:spcAft>
              <a:buClr>
                <a:srgbClr val="000000"/>
              </a:buClr>
              <a:buSzPts val="2400"/>
              <a:buFont typeface="Arial"/>
              <a:buNone/>
            </a:pPr>
            <a:r>
              <a:rPr lang="en-US" sz="3600" b="1" i="0" u="none" strike="noStrike" cap="none" dirty="0">
                <a:solidFill>
                  <a:schemeClr val="dk1"/>
                </a:solidFill>
                <a:latin typeface="Open Sans"/>
                <a:ea typeface="Open Sans"/>
                <a:cs typeface="Open Sans"/>
                <a:sym typeface="Open Sans"/>
              </a:rPr>
              <a:t>Advocacy Action</a:t>
            </a:r>
            <a:endParaRPr sz="3600" b="0" i="0" u="none" strike="noStrike" cap="none" dirty="0">
              <a:solidFill>
                <a:schemeClr val="dk1"/>
              </a:solidFill>
              <a:latin typeface="Open Sans"/>
              <a:ea typeface="Open Sans"/>
              <a:cs typeface="Open Sans"/>
              <a:sym typeface="Open Sans"/>
            </a:endParaRPr>
          </a:p>
        </p:txBody>
      </p:sp>
    </p:spTree>
    <p:extLst>
      <p:ext uri="{BB962C8B-B14F-4D97-AF65-F5344CB8AC3E}">
        <p14:creationId xmlns:p14="http://schemas.microsoft.com/office/powerpoint/2010/main" val="1933306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3">
          <a:extLst>
            <a:ext uri="{FF2B5EF4-FFF2-40B4-BE49-F238E27FC236}">
              <a16:creationId xmlns:a16="http://schemas.microsoft.com/office/drawing/2014/main" id="{311A8331-511C-51E0-F0D4-57366D050B87}"/>
            </a:ext>
          </a:extLst>
        </p:cNvPr>
        <p:cNvGrpSpPr/>
        <p:nvPr/>
      </p:nvGrpSpPr>
      <p:grpSpPr>
        <a:xfrm>
          <a:off x="0" y="0"/>
          <a:ext cx="0" cy="0"/>
          <a:chOff x="0" y="0"/>
          <a:chExt cx="0" cy="0"/>
        </a:xfrm>
      </p:grpSpPr>
      <p:sp>
        <p:nvSpPr>
          <p:cNvPr id="264" name="Google Shape;264;g14388b835e1_0_23">
            <a:extLst>
              <a:ext uri="{FF2B5EF4-FFF2-40B4-BE49-F238E27FC236}">
                <a16:creationId xmlns:a16="http://schemas.microsoft.com/office/drawing/2014/main" id="{6A72D7EB-F2FC-6A60-6E39-B36E51F72CE5}"/>
              </a:ext>
            </a:extLst>
          </p:cNvPr>
          <p:cNvSpPr txBox="1">
            <a:spLocks noGrp="1"/>
          </p:cNvSpPr>
          <p:nvPr>
            <p:ph type="subTitle" idx="1"/>
          </p:nvPr>
        </p:nvSpPr>
        <p:spPr>
          <a:xfrm>
            <a:off x="130921" y="272203"/>
            <a:ext cx="7411346" cy="850772"/>
          </a:xfrm>
          <a:prstGeom prst="rect">
            <a:avLst/>
          </a:prstGeom>
          <a:noFill/>
          <a:ln>
            <a:noFill/>
          </a:ln>
        </p:spPr>
        <p:txBody>
          <a:bodyPr spcFirstLastPara="1" wrap="square" lIns="91425" tIns="45700" rIns="91425" bIns="45700" anchor="t" anchorCtr="0">
            <a:normAutofit fontScale="92500"/>
          </a:bodyPr>
          <a:lstStyle/>
          <a:p>
            <a:pPr marL="0" lvl="0" indent="0" algn="ctr" rtl="0">
              <a:lnSpc>
                <a:spcPct val="100000"/>
              </a:lnSpc>
              <a:spcBef>
                <a:spcPts val="640"/>
              </a:spcBef>
              <a:spcAft>
                <a:spcPts val="0"/>
              </a:spcAft>
              <a:buSzPts val="3200"/>
              <a:buNone/>
            </a:pPr>
            <a:r>
              <a:rPr lang="en-US" sz="3600" b="1" dirty="0">
                <a:solidFill>
                  <a:schemeClr val="dk1"/>
                </a:solidFill>
                <a:latin typeface="Open Sans"/>
                <a:ea typeface="Open Sans"/>
                <a:cs typeface="Open Sans"/>
                <a:sym typeface="Open Sans"/>
              </a:rPr>
              <a:t>What is the Global Allies Program?</a:t>
            </a:r>
            <a:endParaRPr sz="3600" b="1" dirty="0">
              <a:solidFill>
                <a:schemeClr val="dk1"/>
              </a:solidFill>
              <a:latin typeface="Open Sans"/>
              <a:ea typeface="Open Sans"/>
              <a:cs typeface="Open Sans"/>
              <a:sym typeface="Open Sans"/>
            </a:endParaRPr>
          </a:p>
        </p:txBody>
      </p:sp>
      <p:sp>
        <p:nvSpPr>
          <p:cNvPr id="265" name="Google Shape;265;g14388b835e1_0_23">
            <a:extLst>
              <a:ext uri="{FF2B5EF4-FFF2-40B4-BE49-F238E27FC236}">
                <a16:creationId xmlns:a16="http://schemas.microsoft.com/office/drawing/2014/main" id="{0F7CD9B2-3C0D-ACD5-75F7-CD3C983CE07D}"/>
              </a:ext>
            </a:extLst>
          </p:cNvPr>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
        <p:nvSpPr>
          <p:cNvPr id="266" name="Google Shape;266;g14388b835e1_0_23">
            <a:extLst>
              <a:ext uri="{FF2B5EF4-FFF2-40B4-BE49-F238E27FC236}">
                <a16:creationId xmlns:a16="http://schemas.microsoft.com/office/drawing/2014/main" id="{F197C92F-281A-F85B-0D81-B5183F408F3D}"/>
              </a:ext>
            </a:extLst>
          </p:cNvPr>
          <p:cNvSpPr txBox="1"/>
          <p:nvPr/>
        </p:nvSpPr>
        <p:spPr>
          <a:xfrm>
            <a:off x="-1" y="1018309"/>
            <a:ext cx="9111475" cy="4125191"/>
          </a:xfrm>
          <a:prstGeom prst="rect">
            <a:avLst/>
          </a:prstGeom>
          <a:noFill/>
          <a:ln>
            <a:noFill/>
          </a:ln>
        </p:spPr>
        <p:txBody>
          <a:bodyPr spcFirstLastPara="1" wrap="square" lIns="91425" tIns="45700" rIns="91425" bIns="45700" anchor="t" anchorCtr="0">
            <a:normAutofit/>
          </a:bodyPr>
          <a:lstStyle/>
          <a:p>
            <a:pPr marL="528320" indent="-457200">
              <a:spcBef>
                <a:spcPts val="640"/>
              </a:spcBef>
              <a:buClr>
                <a:schemeClr val="dk1"/>
              </a:buClr>
              <a:buSzPct val="100000"/>
              <a:buFont typeface="Arial" panose="020B0604020202020204" pitchFamily="34" charset="0"/>
              <a:buChar char="•"/>
            </a:pPr>
            <a:r>
              <a:rPr lang="en-US" sz="2800" dirty="0">
                <a:solidFill>
                  <a:schemeClr val="dk1"/>
                </a:solidFill>
                <a:latin typeface="Open Sans"/>
                <a:ea typeface="Open Sans"/>
                <a:cs typeface="Open Sans"/>
                <a:sym typeface="Open Sans"/>
              </a:rPr>
              <a:t>“</a:t>
            </a:r>
            <a:r>
              <a:rPr lang="en-US" sz="2400" dirty="0">
                <a:solidFill>
                  <a:schemeClr val="dk1"/>
                </a:solidFill>
                <a:latin typeface="Open Sans"/>
                <a:ea typeface="Open Sans"/>
                <a:cs typeface="Open Sans"/>
                <a:sym typeface="Open Sans"/>
              </a:rPr>
              <a:t>Cause Related” Affiliate Group of NPCA.</a:t>
            </a:r>
            <a:br>
              <a:rPr lang="en-US" sz="2400" dirty="0">
                <a:solidFill>
                  <a:schemeClr val="dk1"/>
                </a:solidFill>
                <a:latin typeface="Open Sans"/>
                <a:ea typeface="Open Sans"/>
                <a:cs typeface="Open Sans"/>
                <a:sym typeface="Open Sans"/>
              </a:rPr>
            </a:br>
            <a:endParaRPr lang="en-US" sz="2400" dirty="0">
              <a:solidFill>
                <a:schemeClr val="dk1"/>
              </a:solidFill>
              <a:latin typeface="Open Sans"/>
              <a:ea typeface="Open Sans"/>
              <a:cs typeface="Open Sans"/>
              <a:sym typeface="Open Sans"/>
            </a:endParaRPr>
          </a:p>
          <a:p>
            <a:pPr marL="528320" indent="-457200">
              <a:spcBef>
                <a:spcPts val="640"/>
              </a:spcBef>
              <a:buClr>
                <a:schemeClr val="dk1"/>
              </a:buClr>
              <a:buSzPct val="100000"/>
              <a:buFont typeface="Arial" panose="020B0604020202020204" pitchFamily="34" charset="0"/>
              <a:buChar char="•"/>
            </a:pPr>
            <a:r>
              <a:rPr lang="en-US" sz="2400" dirty="0">
                <a:solidFill>
                  <a:schemeClr val="dk1"/>
                </a:solidFill>
                <a:latin typeface="Open Sans"/>
                <a:ea typeface="Open Sans"/>
                <a:cs typeface="Open Sans"/>
                <a:sym typeface="Open Sans"/>
              </a:rPr>
              <a:t>Gain advocacy skills in support of global health, education, and economic development.</a:t>
            </a:r>
            <a:br>
              <a:rPr lang="en-US" sz="2400" dirty="0">
                <a:solidFill>
                  <a:schemeClr val="dk1"/>
                </a:solidFill>
                <a:latin typeface="Open Sans"/>
                <a:ea typeface="Open Sans"/>
                <a:cs typeface="Open Sans"/>
                <a:sym typeface="Open Sans"/>
              </a:rPr>
            </a:br>
            <a:endParaRPr lang="en-US" sz="2400" dirty="0">
              <a:solidFill>
                <a:schemeClr val="dk1"/>
              </a:solidFill>
              <a:latin typeface="Open Sans"/>
              <a:ea typeface="Open Sans"/>
              <a:cs typeface="Open Sans"/>
              <a:sym typeface="Open Sans"/>
            </a:endParaRPr>
          </a:p>
          <a:p>
            <a:pPr marL="528320" indent="-457200">
              <a:spcBef>
                <a:spcPts val="640"/>
              </a:spcBef>
              <a:buClr>
                <a:schemeClr val="dk1"/>
              </a:buClr>
              <a:buSzPct val="100000"/>
              <a:buFont typeface="Arial" panose="020B0604020202020204" pitchFamily="34" charset="0"/>
              <a:buChar char="•"/>
            </a:pPr>
            <a:r>
              <a:rPr lang="en-US" sz="2400" dirty="0">
                <a:solidFill>
                  <a:schemeClr val="dk1"/>
                </a:solidFill>
                <a:latin typeface="Open Sans"/>
                <a:ea typeface="Open Sans"/>
                <a:cs typeface="Open Sans"/>
                <a:sym typeface="Open Sans"/>
              </a:rPr>
              <a:t>Meets virtually every 2</a:t>
            </a:r>
            <a:r>
              <a:rPr lang="en-US" sz="2400" baseline="30000" dirty="0">
                <a:solidFill>
                  <a:schemeClr val="dk1"/>
                </a:solidFill>
                <a:latin typeface="Open Sans"/>
                <a:ea typeface="Open Sans"/>
                <a:cs typeface="Open Sans"/>
                <a:sym typeface="Open Sans"/>
              </a:rPr>
              <a:t>nd</a:t>
            </a:r>
            <a:r>
              <a:rPr lang="en-US" sz="2400" dirty="0">
                <a:solidFill>
                  <a:schemeClr val="dk1"/>
                </a:solidFill>
                <a:latin typeface="Open Sans"/>
                <a:ea typeface="Open Sans"/>
                <a:cs typeface="Open Sans"/>
                <a:sym typeface="Open Sans"/>
              </a:rPr>
              <a:t> Thursday of the month.</a:t>
            </a:r>
            <a:br>
              <a:rPr lang="en-US" sz="2400" dirty="0">
                <a:solidFill>
                  <a:schemeClr val="dk1"/>
                </a:solidFill>
                <a:latin typeface="Open Sans"/>
                <a:ea typeface="Open Sans"/>
                <a:cs typeface="Open Sans"/>
                <a:sym typeface="Open Sans"/>
              </a:rPr>
            </a:br>
            <a:endParaRPr lang="en-US" sz="2400" dirty="0">
              <a:solidFill>
                <a:schemeClr val="dk1"/>
              </a:solidFill>
              <a:latin typeface="Open Sans"/>
              <a:ea typeface="Open Sans"/>
              <a:cs typeface="Open Sans"/>
              <a:sym typeface="Open Sans"/>
            </a:endParaRPr>
          </a:p>
          <a:p>
            <a:pPr marL="528320" indent="-457200">
              <a:spcBef>
                <a:spcPts val="640"/>
              </a:spcBef>
              <a:buClr>
                <a:schemeClr val="dk1"/>
              </a:buClr>
              <a:buSzPct val="100000"/>
              <a:buFont typeface="Arial" panose="020B0604020202020204" pitchFamily="34" charset="0"/>
              <a:buChar char="•"/>
            </a:pPr>
            <a:r>
              <a:rPr lang="en-US" sz="2400" dirty="0">
                <a:solidFill>
                  <a:schemeClr val="dk1"/>
                </a:solidFill>
                <a:latin typeface="Open Sans"/>
                <a:ea typeface="Open Sans"/>
                <a:cs typeface="Open Sans"/>
                <a:sym typeface="Open Sans"/>
              </a:rPr>
              <a:t>Open group, no paid membership, everyone welcome!</a:t>
            </a:r>
          </a:p>
          <a:p>
            <a:pPr marL="528320" indent="-457200">
              <a:spcBef>
                <a:spcPts val="640"/>
              </a:spcBef>
              <a:buClr>
                <a:schemeClr val="dk1"/>
              </a:buClr>
              <a:buSzPct val="100000"/>
              <a:buFont typeface="Arial" panose="020B0604020202020204" pitchFamily="34" charset="0"/>
              <a:buChar char="•"/>
            </a:pPr>
            <a:endParaRPr sz="2800" b="0" u="none" strike="noStrike" cap="none" dirty="0">
              <a:solidFill>
                <a:schemeClr val="dk1"/>
              </a:solidFill>
              <a:latin typeface="Open Sans"/>
              <a:ea typeface="Open Sans"/>
              <a:cs typeface="Open Sans"/>
              <a:sym typeface="Open Sans"/>
            </a:endParaRPr>
          </a:p>
          <a:p>
            <a:pPr marL="457200" marR="0" lvl="0" indent="0" algn="l" rtl="0">
              <a:lnSpc>
                <a:spcPct val="120000"/>
              </a:lnSpc>
              <a:spcBef>
                <a:spcPts val="640"/>
              </a:spcBef>
              <a:spcAft>
                <a:spcPts val="0"/>
              </a:spcAft>
              <a:buClr>
                <a:srgbClr val="000000"/>
              </a:buClr>
              <a:buSzPct val="100000"/>
              <a:buFont typeface="Arial"/>
              <a:buNone/>
            </a:pPr>
            <a:endParaRPr sz="3600" b="0" i="0" u="none" strike="noStrike" cap="none" dirty="0">
              <a:solidFill>
                <a:srgbClr val="000000"/>
              </a:solidFill>
              <a:latin typeface="Arial"/>
              <a:ea typeface="Arial"/>
              <a:cs typeface="Arial"/>
              <a:sym typeface="Arial"/>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l"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Calibri"/>
              <a:ea typeface="Calibri"/>
              <a:cs typeface="Calibri"/>
              <a:sym typeface="Calibri"/>
            </a:endParaRPr>
          </a:p>
        </p:txBody>
      </p:sp>
      <p:pic>
        <p:nvPicPr>
          <p:cNvPr id="267" name="Google Shape;267;g14388b835e1_0_23" descr="Text, application&#10;&#10;Description automatically generated">
            <a:extLst>
              <a:ext uri="{FF2B5EF4-FFF2-40B4-BE49-F238E27FC236}">
                <a16:creationId xmlns:a16="http://schemas.microsoft.com/office/drawing/2014/main" id="{C013C647-4E56-05C1-331B-3D69D18D6114}"/>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949442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1dc84acdb8d_0_79"/>
          <p:cNvSpPr txBox="1">
            <a:spLocks noGrp="1"/>
          </p:cNvSpPr>
          <p:nvPr>
            <p:ph type="ctrTitle"/>
          </p:nvPr>
        </p:nvSpPr>
        <p:spPr>
          <a:xfrm>
            <a:off x="416378" y="152401"/>
            <a:ext cx="7356000" cy="706200"/>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rgbClr val="D50032"/>
              </a:buClr>
              <a:buSzPts val="2600"/>
              <a:buFont typeface="Open Sans"/>
              <a:buNone/>
            </a:pPr>
            <a:r>
              <a:rPr lang="en-US" sz="2600" b="1" i="0" u="none" strike="noStrike" cap="none">
                <a:solidFill>
                  <a:srgbClr val="D50032"/>
                </a:solidFill>
                <a:latin typeface="Open Sans"/>
                <a:ea typeface="Open Sans"/>
                <a:cs typeface="Open Sans"/>
                <a:sym typeface="Open Sans"/>
              </a:rPr>
              <a:t>Our Values &amp; Resources</a:t>
            </a:r>
            <a:endParaRPr/>
          </a:p>
        </p:txBody>
      </p:sp>
      <p:sp>
        <p:nvSpPr>
          <p:cNvPr id="257" name="Google Shape;257;g1dc84acdb8d_0_79"/>
          <p:cNvSpPr txBox="1"/>
          <p:nvPr/>
        </p:nvSpPr>
        <p:spPr>
          <a:xfrm>
            <a:off x="301782" y="907042"/>
            <a:ext cx="7923000" cy="39010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000000"/>
                </a:solidFill>
                <a:latin typeface="Calibri"/>
                <a:ea typeface="Calibri"/>
                <a:cs typeface="Calibri"/>
                <a:sym typeface="Calibri"/>
              </a:rPr>
              <a:t>​</a:t>
            </a:r>
            <a:r>
              <a:rPr lang="en-US" sz="1350" b="0" i="1" u="none" strike="noStrike" cap="none">
                <a:solidFill>
                  <a:schemeClr val="dk1"/>
                </a:solidFill>
                <a:latin typeface="Open Sans"/>
                <a:ea typeface="Open Sans"/>
                <a:cs typeface="Open Sans"/>
                <a:sym typeface="Open Sans"/>
              </a:rPr>
              <a:t>At RESULTS we pledge to create space for all voices, including those of us who are currently experiencing poverty. We will address oppressive behavior in our interactions, families, communities, work, and world. Our strength is rooted in our diversity of experiences, not in our assumptions.</a:t>
            </a:r>
            <a:endParaRPr/>
          </a:p>
          <a:p>
            <a:pPr marL="0" marR="0" lvl="0" indent="0" algn="l" rtl="0">
              <a:spcBef>
                <a:spcPts val="0"/>
              </a:spcBef>
              <a:spcAft>
                <a:spcPts val="0"/>
              </a:spcAft>
              <a:buNone/>
            </a:pPr>
            <a:endParaRPr sz="1350" b="0" i="1" u="none" strike="noStrike" cap="none">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350" b="0" i="1" u="none" strike="noStrike" cap="none">
                <a:solidFill>
                  <a:schemeClr val="dk1"/>
                </a:solidFill>
                <a:latin typeface="Open Sans"/>
                <a:ea typeface="Open Sans"/>
                <a:cs typeface="Open Sans"/>
                <a:sym typeface="Open Sans"/>
              </a:rPr>
              <a:t>With unearned privilege comes the responsibility to act so the burden to educate and change doesn’t fall solely on those experiencing oppression. When we miss the mark on our values, we will acknowledge our mistake, seek forgiveness, learn, and work together as a community to pursue equity.</a:t>
            </a:r>
            <a:endParaRPr/>
          </a:p>
          <a:p>
            <a:pPr marL="0" marR="0" lvl="0" indent="0" algn="l" rtl="0">
              <a:spcBef>
                <a:spcPts val="0"/>
              </a:spcBef>
              <a:spcAft>
                <a:spcPts val="0"/>
              </a:spcAft>
              <a:buNone/>
            </a:pPr>
            <a:endParaRPr sz="1350" b="0" i="0" u="none" strike="noStrike" cap="none">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350" b="1" i="0" u="none" strike="noStrike" cap="none">
                <a:solidFill>
                  <a:schemeClr val="dk1"/>
                </a:solidFill>
                <a:latin typeface="Open Sans"/>
                <a:ea typeface="Open Sans"/>
                <a:cs typeface="Open Sans"/>
                <a:sym typeface="Open Sans"/>
              </a:rPr>
              <a:t>Read our full anti-oppression values statement here at </a:t>
            </a:r>
            <a:r>
              <a:rPr lang="en-US" sz="1350" b="1" i="0" u="sng" strike="noStrike" cap="none">
                <a:solidFill>
                  <a:schemeClr val="dk2"/>
                </a:solidFill>
                <a:latin typeface="Open Sans"/>
                <a:ea typeface="Open Sans"/>
                <a:cs typeface="Open Sans"/>
                <a:sym typeface="Open Sans"/>
              </a:rPr>
              <a:t>results.org/values</a:t>
            </a:r>
            <a:r>
              <a:rPr lang="en-US" sz="1350" b="1" i="0" u="none" strike="noStrike" cap="none">
                <a:solidFill>
                  <a:schemeClr val="dk1"/>
                </a:solidFill>
                <a:latin typeface="Open Sans"/>
                <a:ea typeface="Open Sans"/>
                <a:cs typeface="Open Sans"/>
                <a:sym typeface="Open Sans"/>
              </a:rPr>
              <a:t>. </a:t>
            </a:r>
            <a:endParaRPr sz="135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350" b="0" i="0" u="none" strike="noStrike" cap="none">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350" b="0" i="0" u="none" strike="noStrike" cap="none">
                <a:solidFill>
                  <a:schemeClr val="dk1"/>
                </a:solidFill>
                <a:latin typeface="Open Sans"/>
                <a:ea typeface="Open Sans"/>
                <a:cs typeface="Open Sans"/>
                <a:sym typeface="Open Sans"/>
              </a:rPr>
              <a:t>Check out the </a:t>
            </a:r>
            <a:r>
              <a:rPr lang="en-US" sz="1350" b="0" i="0" u="sng" strike="noStrike" cap="none">
                <a:solidFill>
                  <a:srgbClr val="D50032"/>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Anti-Oppression Workshop Schedule </a:t>
            </a:r>
            <a:r>
              <a:rPr lang="en-US" sz="1350" b="0" i="0" u="none" strike="noStrike" cap="none">
                <a:solidFill>
                  <a:schemeClr val="dk1"/>
                </a:solidFill>
                <a:latin typeface="Open Sans"/>
                <a:ea typeface="Open Sans"/>
                <a:cs typeface="Open Sans"/>
                <a:sym typeface="Open Sans"/>
              </a:rPr>
              <a:t>for training opportunities.</a:t>
            </a:r>
            <a:endParaRPr sz="135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350" b="1" i="0" u="none" strike="noStrike" cap="none">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350" b="1" i="0" u="none" strike="noStrike" cap="none">
                <a:solidFill>
                  <a:schemeClr val="dk1"/>
                </a:solidFill>
                <a:latin typeface="Open Sans"/>
                <a:ea typeface="Open Sans"/>
                <a:cs typeface="Open Sans"/>
                <a:sym typeface="Open Sans"/>
              </a:rPr>
              <a:t>Find these resources and more at results.org/volunteers/anti-oppression:</a:t>
            </a:r>
            <a:endParaRPr/>
          </a:p>
          <a:p>
            <a:pPr marL="0" marR="0" lvl="0" indent="0" algn="l" rtl="0">
              <a:spcBef>
                <a:spcPts val="0"/>
              </a:spcBef>
              <a:spcAft>
                <a:spcPts val="0"/>
              </a:spcAft>
              <a:buNone/>
            </a:pPr>
            <a:endParaRPr sz="1350" b="0" i="0" u="none" strike="noStrike" cap="none">
              <a:solidFill>
                <a:schemeClr val="dk1"/>
              </a:solidFill>
              <a:latin typeface="Open Sans"/>
              <a:ea typeface="Open Sans"/>
              <a:cs typeface="Open Sans"/>
              <a:sym typeface="Open Sans"/>
            </a:endParaRPr>
          </a:p>
          <a:p>
            <a:pPr marL="628650" marR="0" lvl="1" indent="-285750" algn="l" rtl="0">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Resource Guides from our Diversity &amp; Inclusion trainings, including: </a:t>
            </a:r>
            <a:endParaRPr/>
          </a:p>
          <a:p>
            <a:pPr marL="971550" marR="0" lvl="2" indent="-285750" algn="l" rtl="0">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Interrupting Microaggressions</a:t>
            </a:r>
            <a:endParaRPr/>
          </a:p>
          <a:p>
            <a:pPr marL="971550" marR="0" lvl="2" indent="-285750" algn="l" rtl="0">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Creating Space for Critical Conversations</a:t>
            </a:r>
            <a:endParaRPr/>
          </a:p>
          <a:p>
            <a:pPr marL="628650" marR="0" lvl="1" indent="-285750" algn="l" rtl="0">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Information on how RESULTS responds to oppressive incidents</a:t>
            </a:r>
            <a:endParaRPr/>
          </a:p>
        </p:txBody>
      </p:sp>
      <p:sp>
        <p:nvSpPr>
          <p:cNvPr id="258" name="Google Shape;258;g1dc84acdb8d_0_79"/>
          <p:cNvSpPr/>
          <p:nvPr/>
        </p:nvSpPr>
        <p:spPr>
          <a:xfrm>
            <a:off x="0" y="7802"/>
            <a:ext cx="237000" cy="3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350"/>
              <a:buFont typeface="Open Sans"/>
              <a:buNone/>
            </a:pPr>
            <a:fld id="{00000000-1234-1234-1234-123412341234}" type="slidenum">
              <a:rPr lang="en-US" sz="1350" b="0" i="0" u="none" strike="noStrike" cap="none">
                <a:solidFill>
                  <a:srgbClr val="000000"/>
                </a:solidFill>
                <a:latin typeface="Open Sans"/>
                <a:ea typeface="Open Sans"/>
                <a:cs typeface="Open Sans"/>
                <a:sym typeface="Open Sans"/>
              </a:rPr>
              <a:t>4</a:t>
            </a:fld>
            <a:endParaRPr sz="1350" b="0" i="0" u="none" strike="noStrike" cap="none">
              <a:solidFill>
                <a:srgbClr val="000000"/>
              </a:solidFill>
              <a:latin typeface="Open Sans"/>
              <a:ea typeface="Open Sans"/>
              <a:cs typeface="Open Sans"/>
              <a:sym typeface="Open Sans"/>
            </a:endParaRPr>
          </a:p>
        </p:txBody>
      </p:sp>
      <p:pic>
        <p:nvPicPr>
          <p:cNvPr id="2" name="Google Shape;267;g14388b835e1_0_23">
            <a:extLst>
              <a:ext uri="{FF2B5EF4-FFF2-40B4-BE49-F238E27FC236}">
                <a16:creationId xmlns:a16="http://schemas.microsoft.com/office/drawing/2014/main" id="{123D93FB-BF4F-1841-D122-DBC0DEA82157}"/>
              </a:ex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600568" y="76200"/>
            <a:ext cx="1510907" cy="11025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14388b835e1_0_23"/>
          <p:cNvSpPr txBox="1">
            <a:spLocks noGrp="1"/>
          </p:cNvSpPr>
          <p:nvPr>
            <p:ph type="subTitle" idx="1"/>
          </p:nvPr>
        </p:nvSpPr>
        <p:spPr>
          <a:xfrm>
            <a:off x="645623" y="67651"/>
            <a:ext cx="7411346" cy="850772"/>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640"/>
              </a:spcBef>
              <a:spcAft>
                <a:spcPts val="0"/>
              </a:spcAft>
              <a:buSzPts val="3200"/>
              <a:buNone/>
            </a:pPr>
            <a:r>
              <a:rPr lang="en-US" sz="3600" b="1" dirty="0">
                <a:solidFill>
                  <a:schemeClr val="dk1"/>
                </a:solidFill>
                <a:latin typeface="Open Sans"/>
                <a:ea typeface="Open Sans"/>
                <a:cs typeface="Open Sans"/>
                <a:sym typeface="Open Sans"/>
              </a:rPr>
              <a:t>Tonight’s Agenda</a:t>
            </a:r>
            <a:endParaRPr sz="3600" b="1" dirty="0">
              <a:solidFill>
                <a:schemeClr val="dk1"/>
              </a:solidFill>
              <a:latin typeface="Open Sans"/>
              <a:ea typeface="Open Sans"/>
              <a:cs typeface="Open Sans"/>
              <a:sym typeface="Open Sans"/>
            </a:endParaRPr>
          </a:p>
        </p:txBody>
      </p:sp>
      <p:sp>
        <p:nvSpPr>
          <p:cNvPr id="265" name="Google Shape;265;g14388b835e1_0_2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
        <p:nvSpPr>
          <p:cNvPr id="266" name="Google Shape;266;g14388b835e1_0_23"/>
          <p:cNvSpPr txBox="1"/>
          <p:nvPr/>
        </p:nvSpPr>
        <p:spPr>
          <a:xfrm>
            <a:off x="0" y="793019"/>
            <a:ext cx="9111475" cy="4350481"/>
          </a:xfrm>
          <a:prstGeom prst="rect">
            <a:avLst/>
          </a:prstGeom>
          <a:noFill/>
          <a:ln>
            <a:noFill/>
          </a:ln>
        </p:spPr>
        <p:txBody>
          <a:bodyPr spcFirstLastPara="1" wrap="square" lIns="91425" tIns="45700" rIns="91425" bIns="45700" anchor="t" anchorCtr="0">
            <a:normAutofit fontScale="77500" lnSpcReduction="20000"/>
          </a:bodyPr>
          <a:lstStyle/>
          <a:p>
            <a:pPr marL="482600" lvl="3" indent="-411480">
              <a:spcBef>
                <a:spcPts val="640"/>
              </a:spcBef>
              <a:buClr>
                <a:schemeClr val="dk1"/>
              </a:buClr>
              <a:buSzPct val="100000"/>
              <a:buFont typeface="Arial"/>
              <a:buChar char="•"/>
            </a:pPr>
            <a:r>
              <a:rPr lang="en-US" sz="3200" dirty="0">
                <a:solidFill>
                  <a:schemeClr val="dk1"/>
                </a:solidFill>
                <a:latin typeface="Open Sans"/>
                <a:ea typeface="Open Sans"/>
                <a:cs typeface="Open Sans"/>
                <a:sym typeface="Open Sans"/>
              </a:rPr>
              <a:t>Welcome</a:t>
            </a:r>
            <a:br>
              <a:rPr lang="en-US" sz="3200" dirty="0">
                <a:latin typeface="Open Sans"/>
                <a:ea typeface="Open Sans"/>
                <a:cs typeface="Open Sans"/>
              </a:rPr>
            </a:br>
            <a:endParaRPr lang="en-US" sz="3200" dirty="0">
              <a:latin typeface="Open Sans"/>
              <a:ea typeface="Open Sans"/>
              <a:cs typeface="Open Sans"/>
            </a:endParaRPr>
          </a:p>
          <a:p>
            <a:pPr marL="482600" indent="-411480">
              <a:lnSpc>
                <a:spcPct val="120000"/>
              </a:lnSpc>
              <a:spcBef>
                <a:spcPts val="640"/>
              </a:spcBef>
              <a:buClr>
                <a:schemeClr val="dk1"/>
              </a:buClr>
              <a:buSzPct val="100000"/>
              <a:buFont typeface="Arial"/>
              <a:buChar char="•"/>
            </a:pPr>
            <a:r>
              <a:rPr lang="en-US" sz="3200" dirty="0">
                <a:latin typeface="Open Sans"/>
                <a:ea typeface="Open Sans"/>
                <a:cs typeface="Open Sans"/>
              </a:rPr>
              <a:t>Aftermath of BBB</a:t>
            </a:r>
            <a:br>
              <a:rPr lang="en-US" sz="3200" dirty="0">
                <a:latin typeface="Open Sans"/>
                <a:ea typeface="Open Sans"/>
                <a:cs typeface="Open Sans"/>
              </a:rPr>
            </a:br>
            <a:endParaRPr lang="en-US" sz="3200" dirty="0">
              <a:latin typeface="Open Sans"/>
              <a:ea typeface="Open Sans"/>
              <a:cs typeface="Open Sans"/>
            </a:endParaRPr>
          </a:p>
          <a:p>
            <a:pPr marL="482600" indent="-411480">
              <a:lnSpc>
                <a:spcPct val="120000"/>
              </a:lnSpc>
              <a:spcBef>
                <a:spcPts val="640"/>
              </a:spcBef>
              <a:buClr>
                <a:schemeClr val="dk1"/>
              </a:buClr>
              <a:buSzPct val="100000"/>
              <a:buFont typeface="Arial"/>
              <a:buChar char="•"/>
            </a:pPr>
            <a:r>
              <a:rPr lang="en-US" sz="3200" dirty="0">
                <a:latin typeface="Open Sans"/>
                <a:ea typeface="Open Sans"/>
                <a:cs typeface="Open Sans"/>
              </a:rPr>
              <a:t>Deep dive on the Global Fund to Fight AIDS, TB, and Malaria</a:t>
            </a:r>
            <a:br>
              <a:rPr lang="en-US" sz="3200" dirty="0">
                <a:latin typeface="Open Sans"/>
                <a:ea typeface="Open Sans"/>
                <a:cs typeface="Open Sans"/>
              </a:rPr>
            </a:br>
            <a:endParaRPr lang="en-US" sz="3200" dirty="0">
              <a:latin typeface="Open Sans"/>
              <a:ea typeface="Open Sans"/>
              <a:cs typeface="Open Sans"/>
            </a:endParaRPr>
          </a:p>
          <a:p>
            <a:pPr marL="482600" indent="-411480">
              <a:lnSpc>
                <a:spcPct val="120000"/>
              </a:lnSpc>
              <a:spcBef>
                <a:spcPts val="640"/>
              </a:spcBef>
              <a:buClr>
                <a:schemeClr val="dk1"/>
              </a:buClr>
              <a:buSzPct val="100000"/>
              <a:buFont typeface="Arial"/>
              <a:buChar char="•"/>
            </a:pPr>
            <a:r>
              <a:rPr lang="en-US" sz="3200" dirty="0">
                <a:latin typeface="Open Sans"/>
                <a:ea typeface="Open Sans"/>
                <a:cs typeface="Open Sans"/>
              </a:rPr>
              <a:t>Advocacy Action</a:t>
            </a:r>
            <a:br>
              <a:rPr lang="en-US" sz="3200" dirty="0">
                <a:latin typeface="Open Sans"/>
                <a:ea typeface="Open Sans"/>
                <a:cs typeface="Open Sans"/>
              </a:rPr>
            </a:br>
            <a:endParaRPr lang="en-US" sz="3200" dirty="0">
              <a:latin typeface="Open Sans"/>
              <a:ea typeface="Open Sans"/>
              <a:cs typeface="Open Sans"/>
            </a:endParaRPr>
          </a:p>
          <a:p>
            <a:pPr marL="482600" indent="-411480">
              <a:lnSpc>
                <a:spcPct val="120000"/>
              </a:lnSpc>
              <a:spcBef>
                <a:spcPts val="640"/>
              </a:spcBef>
              <a:buClr>
                <a:schemeClr val="dk1"/>
              </a:buClr>
              <a:buSzPct val="100000"/>
              <a:buFont typeface="Arial"/>
              <a:buChar char="•"/>
            </a:pPr>
            <a:r>
              <a:rPr lang="en-US" sz="3200" dirty="0">
                <a:solidFill>
                  <a:schemeClr val="dk1"/>
                </a:solidFill>
                <a:latin typeface="Open Sans"/>
                <a:ea typeface="Open Sans"/>
                <a:cs typeface="Open Sans"/>
                <a:sym typeface="Open Sans"/>
              </a:rPr>
              <a:t>Closing</a:t>
            </a:r>
            <a:endParaRPr sz="3600" i="0" u="none" strike="noStrike" cap="none" dirty="0">
              <a:solidFill>
                <a:srgbClr val="000000"/>
              </a:solidFill>
              <a:latin typeface="Arial"/>
              <a:ea typeface="Arial"/>
              <a:cs typeface="Arial"/>
              <a:sym typeface="Arial"/>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l"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Calibri"/>
              <a:ea typeface="Calibri"/>
              <a:cs typeface="Calibri"/>
              <a:sym typeface="Calibri"/>
            </a:endParaRPr>
          </a:p>
        </p:txBody>
      </p:sp>
      <p:pic>
        <p:nvPicPr>
          <p:cNvPr id="267" name="Google Shape;267;g14388b835e1_0_23" descr="Text, application&#10;&#10;Description automatically generated"/>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3">
          <a:extLst>
            <a:ext uri="{FF2B5EF4-FFF2-40B4-BE49-F238E27FC236}">
              <a16:creationId xmlns:a16="http://schemas.microsoft.com/office/drawing/2014/main" id="{878C14CB-B9D5-8937-11B3-9DE5062FAD3D}"/>
            </a:ext>
          </a:extLst>
        </p:cNvPr>
        <p:cNvGrpSpPr/>
        <p:nvPr/>
      </p:nvGrpSpPr>
      <p:grpSpPr>
        <a:xfrm>
          <a:off x="0" y="0"/>
          <a:ext cx="0" cy="0"/>
          <a:chOff x="0" y="0"/>
          <a:chExt cx="0" cy="0"/>
        </a:xfrm>
      </p:grpSpPr>
      <p:sp>
        <p:nvSpPr>
          <p:cNvPr id="265" name="Google Shape;265;g14388b835e1_0_23">
            <a:extLst>
              <a:ext uri="{FF2B5EF4-FFF2-40B4-BE49-F238E27FC236}">
                <a16:creationId xmlns:a16="http://schemas.microsoft.com/office/drawing/2014/main" id="{5CE2808F-3E74-0AF6-6FAC-88BDB90877E6}"/>
              </a:ext>
            </a:extLst>
          </p:cNvPr>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
        <p:nvSpPr>
          <p:cNvPr id="266" name="Google Shape;266;g14388b835e1_0_23">
            <a:extLst>
              <a:ext uri="{FF2B5EF4-FFF2-40B4-BE49-F238E27FC236}">
                <a16:creationId xmlns:a16="http://schemas.microsoft.com/office/drawing/2014/main" id="{096F1260-9D8E-D4BA-8445-49CFFD0FD2D1}"/>
              </a:ext>
            </a:extLst>
          </p:cNvPr>
          <p:cNvSpPr txBox="1"/>
          <p:nvPr/>
        </p:nvSpPr>
        <p:spPr>
          <a:xfrm>
            <a:off x="3012986" y="1976486"/>
            <a:ext cx="3346252" cy="885542"/>
          </a:xfrm>
          <a:prstGeom prst="rect">
            <a:avLst/>
          </a:prstGeom>
          <a:noFill/>
          <a:ln>
            <a:noFill/>
          </a:ln>
        </p:spPr>
        <p:txBody>
          <a:bodyPr spcFirstLastPara="1" wrap="square" lIns="91425" tIns="45700" rIns="91425" bIns="45700" anchor="t" anchorCtr="0">
            <a:normAutofit/>
          </a:bodyPr>
          <a:lstStyle/>
          <a:p>
            <a:pPr marL="71120" lvl="3">
              <a:spcBef>
                <a:spcPts val="640"/>
              </a:spcBef>
              <a:buClr>
                <a:schemeClr val="dk1"/>
              </a:buClr>
              <a:buSzPct val="100000"/>
            </a:pPr>
            <a:r>
              <a:rPr lang="en-US" sz="3200" b="1" dirty="0">
                <a:solidFill>
                  <a:schemeClr val="dk1"/>
                </a:solidFill>
                <a:latin typeface="Open Sans"/>
                <a:ea typeface="Open Sans"/>
                <a:cs typeface="Open Sans"/>
                <a:sym typeface="Open Sans"/>
              </a:rPr>
              <a:t>How are you?</a:t>
            </a:r>
            <a:endParaRPr lang="en-US" sz="3200" b="1" dirty="0">
              <a:latin typeface="Open Sans"/>
              <a:ea typeface="Open Sans"/>
              <a:cs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l"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Calibri"/>
              <a:ea typeface="Calibri"/>
              <a:cs typeface="Calibri"/>
              <a:sym typeface="Calibri"/>
            </a:endParaRPr>
          </a:p>
        </p:txBody>
      </p:sp>
      <p:pic>
        <p:nvPicPr>
          <p:cNvPr id="267" name="Google Shape;267;g14388b835e1_0_23" descr="Text, application&#10;&#10;Description automatically generated">
            <a:extLst>
              <a:ext uri="{FF2B5EF4-FFF2-40B4-BE49-F238E27FC236}">
                <a16:creationId xmlns:a16="http://schemas.microsoft.com/office/drawing/2014/main" id="{CDE96085-5639-7A5D-B7D8-BE26D3F9455A}"/>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1640688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3">
          <a:extLst>
            <a:ext uri="{FF2B5EF4-FFF2-40B4-BE49-F238E27FC236}">
              <a16:creationId xmlns:a16="http://schemas.microsoft.com/office/drawing/2014/main" id="{90B53675-01BC-92FA-6546-DC42B892C385}"/>
            </a:ext>
          </a:extLst>
        </p:cNvPr>
        <p:cNvGrpSpPr/>
        <p:nvPr/>
      </p:nvGrpSpPr>
      <p:grpSpPr>
        <a:xfrm>
          <a:off x="0" y="0"/>
          <a:ext cx="0" cy="0"/>
          <a:chOff x="0" y="0"/>
          <a:chExt cx="0" cy="0"/>
        </a:xfrm>
      </p:grpSpPr>
      <p:sp>
        <p:nvSpPr>
          <p:cNvPr id="265" name="Google Shape;265;g14388b835e1_0_23">
            <a:extLst>
              <a:ext uri="{FF2B5EF4-FFF2-40B4-BE49-F238E27FC236}">
                <a16:creationId xmlns:a16="http://schemas.microsoft.com/office/drawing/2014/main" id="{37E8A688-E479-C6E0-27C2-5EF3C6DFFAA7}"/>
              </a:ext>
            </a:extLst>
          </p:cNvPr>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pic>
        <p:nvPicPr>
          <p:cNvPr id="267" name="Google Shape;267;g14388b835e1_0_23" descr="Text, application&#10;&#10;Description automatically generated">
            <a:extLst>
              <a:ext uri="{FF2B5EF4-FFF2-40B4-BE49-F238E27FC236}">
                <a16:creationId xmlns:a16="http://schemas.microsoft.com/office/drawing/2014/main" id="{18C43640-E7F7-8752-C6E0-D21209542D72}"/>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pic>
        <p:nvPicPr>
          <p:cNvPr id="5" name="Picture 4">
            <a:hlinkClick r:id="rId4"/>
            <a:extLst>
              <a:ext uri="{FF2B5EF4-FFF2-40B4-BE49-F238E27FC236}">
                <a16:creationId xmlns:a16="http://schemas.microsoft.com/office/drawing/2014/main" id="{6126C1A6-AEF3-2777-23C0-2E68FF60EC07}"/>
              </a:ext>
            </a:extLst>
          </p:cNvPr>
          <p:cNvPicPr>
            <a:picLocks noChangeAspect="1"/>
          </p:cNvPicPr>
          <p:nvPr/>
        </p:nvPicPr>
        <p:blipFill>
          <a:blip r:embed="rId5"/>
          <a:stretch>
            <a:fillRect/>
          </a:stretch>
        </p:blipFill>
        <p:spPr>
          <a:xfrm>
            <a:off x="0" y="1330842"/>
            <a:ext cx="9144000" cy="3284280"/>
          </a:xfrm>
          <a:prstGeom prst="rect">
            <a:avLst/>
          </a:prstGeom>
        </p:spPr>
      </p:pic>
    </p:spTree>
    <p:extLst>
      <p:ext uri="{BB962C8B-B14F-4D97-AF65-F5344CB8AC3E}">
        <p14:creationId xmlns:p14="http://schemas.microsoft.com/office/powerpoint/2010/main" val="324204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3">
          <a:extLst>
            <a:ext uri="{FF2B5EF4-FFF2-40B4-BE49-F238E27FC236}">
              <a16:creationId xmlns:a16="http://schemas.microsoft.com/office/drawing/2014/main" id="{5E3CF3D7-6F26-AC0D-9BFA-83BCB8BCB267}"/>
            </a:ext>
          </a:extLst>
        </p:cNvPr>
        <p:cNvGrpSpPr/>
        <p:nvPr/>
      </p:nvGrpSpPr>
      <p:grpSpPr>
        <a:xfrm>
          <a:off x="0" y="0"/>
          <a:ext cx="0" cy="0"/>
          <a:chOff x="0" y="0"/>
          <a:chExt cx="0" cy="0"/>
        </a:xfrm>
      </p:grpSpPr>
      <p:sp>
        <p:nvSpPr>
          <p:cNvPr id="265" name="Google Shape;265;g14388b835e1_0_23">
            <a:extLst>
              <a:ext uri="{FF2B5EF4-FFF2-40B4-BE49-F238E27FC236}">
                <a16:creationId xmlns:a16="http://schemas.microsoft.com/office/drawing/2014/main" id="{431E1CDD-EDB7-05B8-817B-C4A708425958}"/>
              </a:ext>
            </a:extLst>
          </p:cNvPr>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
        <p:nvSpPr>
          <p:cNvPr id="266" name="Google Shape;266;g14388b835e1_0_23">
            <a:extLst>
              <a:ext uri="{FF2B5EF4-FFF2-40B4-BE49-F238E27FC236}">
                <a16:creationId xmlns:a16="http://schemas.microsoft.com/office/drawing/2014/main" id="{C72BE45D-B1CC-F4D7-3A73-5CE7CC1077AB}"/>
              </a:ext>
            </a:extLst>
          </p:cNvPr>
          <p:cNvSpPr txBox="1"/>
          <p:nvPr/>
        </p:nvSpPr>
        <p:spPr>
          <a:xfrm>
            <a:off x="32525" y="1371599"/>
            <a:ext cx="9111475" cy="3395663"/>
          </a:xfrm>
          <a:prstGeom prst="rect">
            <a:avLst/>
          </a:prstGeom>
          <a:noFill/>
          <a:ln>
            <a:noFill/>
          </a:ln>
        </p:spPr>
        <p:txBody>
          <a:bodyPr spcFirstLastPara="1" wrap="square" lIns="91425" tIns="45700" rIns="91425" bIns="45700" anchor="t" anchorCtr="0">
            <a:normAutofit/>
          </a:bodyPr>
          <a:lstStyle/>
          <a:p>
            <a:pPr marL="71120" lvl="3">
              <a:spcBef>
                <a:spcPts val="640"/>
              </a:spcBef>
              <a:buClr>
                <a:schemeClr val="dk1"/>
              </a:buClr>
              <a:buSzPct val="100000"/>
            </a:pPr>
            <a:r>
              <a:rPr lang="en-US" sz="2800" i="1" dirty="0"/>
              <a:t>“For in the final analysis, our most basic common link is that we all inhabit this small planet. We all breathe the same air. We all cherish our children’s future. And we are all mortal.” </a:t>
            </a:r>
            <a:br>
              <a:rPr lang="en-US" sz="2800" i="1" dirty="0"/>
            </a:br>
            <a:br>
              <a:rPr lang="en-US" sz="2800" i="1" dirty="0"/>
            </a:br>
            <a:r>
              <a:rPr lang="en-US" sz="2800" i="1" dirty="0"/>
              <a:t>– </a:t>
            </a:r>
            <a:r>
              <a:rPr lang="en-US" sz="2800" dirty="0"/>
              <a:t>President John F. Kennedy, </a:t>
            </a:r>
            <a:r>
              <a:rPr lang="en-US" sz="2800" u="sng" dirty="0">
                <a:hlinkClick r:id="rId3"/>
              </a:rPr>
              <a:t>June 10, 1963</a:t>
            </a:r>
            <a:endParaRPr sz="28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l"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Calibri"/>
              <a:ea typeface="Calibri"/>
              <a:cs typeface="Calibri"/>
              <a:sym typeface="Calibri"/>
            </a:endParaRPr>
          </a:p>
        </p:txBody>
      </p:sp>
      <p:pic>
        <p:nvPicPr>
          <p:cNvPr id="267" name="Google Shape;267;g14388b835e1_0_23" descr="Text, application&#10;&#10;Description automatically generated">
            <a:extLst>
              <a:ext uri="{FF2B5EF4-FFF2-40B4-BE49-F238E27FC236}">
                <a16:creationId xmlns:a16="http://schemas.microsoft.com/office/drawing/2014/main" id="{5B052288-73B9-C8AE-2875-112D6600C7F0}"/>
              </a:ext>
            </a:extLst>
          </p:cNvPr>
          <p:cNvPicPr preferRelativeResize="0"/>
          <p:nvPr/>
        </p:nvPicPr>
        <p:blipFill rotWithShape="1">
          <a:blip r:embed="rId4">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1688090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3">
          <a:extLst>
            <a:ext uri="{FF2B5EF4-FFF2-40B4-BE49-F238E27FC236}">
              <a16:creationId xmlns:a16="http://schemas.microsoft.com/office/drawing/2014/main" id="{B41C3E4C-9396-B111-4B77-BD1E01C055A5}"/>
            </a:ext>
          </a:extLst>
        </p:cNvPr>
        <p:cNvGrpSpPr/>
        <p:nvPr/>
      </p:nvGrpSpPr>
      <p:grpSpPr>
        <a:xfrm>
          <a:off x="0" y="0"/>
          <a:ext cx="0" cy="0"/>
          <a:chOff x="0" y="0"/>
          <a:chExt cx="0" cy="0"/>
        </a:xfrm>
      </p:grpSpPr>
      <p:sp>
        <p:nvSpPr>
          <p:cNvPr id="265" name="Google Shape;265;g14388b835e1_0_23">
            <a:extLst>
              <a:ext uri="{FF2B5EF4-FFF2-40B4-BE49-F238E27FC236}">
                <a16:creationId xmlns:a16="http://schemas.microsoft.com/office/drawing/2014/main" id="{DA3FCCD4-D6E4-E029-2A7B-86C314FE56DA}"/>
              </a:ext>
            </a:extLst>
          </p:cNvPr>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
        <p:nvSpPr>
          <p:cNvPr id="266" name="Google Shape;266;g14388b835e1_0_23">
            <a:extLst>
              <a:ext uri="{FF2B5EF4-FFF2-40B4-BE49-F238E27FC236}">
                <a16:creationId xmlns:a16="http://schemas.microsoft.com/office/drawing/2014/main" id="{876D3422-85E5-C3FB-5985-4AE46FC6EDE8}"/>
              </a:ext>
            </a:extLst>
          </p:cNvPr>
          <p:cNvSpPr txBox="1"/>
          <p:nvPr/>
        </p:nvSpPr>
        <p:spPr>
          <a:xfrm>
            <a:off x="2463998" y="1469249"/>
            <a:ext cx="7397418" cy="1102501"/>
          </a:xfrm>
          <a:prstGeom prst="rect">
            <a:avLst/>
          </a:prstGeom>
          <a:noFill/>
          <a:ln>
            <a:noFill/>
          </a:ln>
        </p:spPr>
        <p:txBody>
          <a:bodyPr spcFirstLastPara="1" wrap="square" lIns="91425" tIns="45700" rIns="91425" bIns="45700" anchor="t" anchorCtr="0">
            <a:normAutofit fontScale="70000" lnSpcReduction="20000"/>
          </a:bodyPr>
          <a:lstStyle/>
          <a:p>
            <a:pPr marL="71120" lvl="3" algn="ctr">
              <a:lnSpc>
                <a:spcPct val="120000"/>
              </a:lnSpc>
              <a:spcBef>
                <a:spcPts val="640"/>
              </a:spcBef>
              <a:buClr>
                <a:schemeClr val="dk1"/>
              </a:buClr>
              <a:buSzPct val="100000"/>
            </a:pPr>
            <a:r>
              <a:rPr lang="en-US" sz="4000" b="1" dirty="0">
                <a:solidFill>
                  <a:schemeClr val="dk1"/>
                </a:solidFill>
                <a:latin typeface="Open Sans"/>
                <a:ea typeface="Open Sans"/>
                <a:cs typeface="Open Sans"/>
                <a:sym typeface="Open Sans"/>
              </a:rPr>
              <a:t>Senate Rescissions Vote: </a:t>
            </a:r>
            <a:br>
              <a:rPr lang="en-US" sz="4000" b="1" dirty="0">
                <a:solidFill>
                  <a:schemeClr val="dk1"/>
                </a:solidFill>
                <a:latin typeface="Open Sans"/>
                <a:ea typeface="Open Sans"/>
                <a:cs typeface="Open Sans"/>
                <a:sym typeface="Open Sans"/>
              </a:rPr>
            </a:br>
            <a:r>
              <a:rPr lang="en-US" sz="4000" b="1" dirty="0">
                <a:solidFill>
                  <a:schemeClr val="dk1"/>
                </a:solidFill>
                <a:latin typeface="Open Sans"/>
                <a:ea typeface="Open Sans"/>
                <a:cs typeface="Open Sans"/>
                <a:sym typeface="Open Sans"/>
              </a:rPr>
              <a:t>Protect remaining funds!</a:t>
            </a:r>
            <a:endParaRPr lang="en-US" sz="4000" b="1" dirty="0">
              <a:latin typeface="Open Sans"/>
              <a:ea typeface="Open Sans"/>
              <a:cs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l"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Calibri"/>
              <a:ea typeface="Calibri"/>
              <a:cs typeface="Calibri"/>
              <a:sym typeface="Calibri"/>
            </a:endParaRPr>
          </a:p>
        </p:txBody>
      </p:sp>
      <p:pic>
        <p:nvPicPr>
          <p:cNvPr id="267" name="Google Shape;267;g14388b835e1_0_23" descr="Text, application&#10;&#10;Description automatically generated">
            <a:extLst>
              <a:ext uri="{FF2B5EF4-FFF2-40B4-BE49-F238E27FC236}">
                <a16:creationId xmlns:a16="http://schemas.microsoft.com/office/drawing/2014/main" id="{68C5F225-88D0-4382-8A70-4EACA0C479AF}"/>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pic>
        <p:nvPicPr>
          <p:cNvPr id="4" name="Picture 3" descr="A close-up of a stack of money&#10;&#10;AI-generated content may be incorrect.">
            <a:extLst>
              <a:ext uri="{FF2B5EF4-FFF2-40B4-BE49-F238E27FC236}">
                <a16:creationId xmlns:a16="http://schemas.microsoft.com/office/drawing/2014/main" id="{080519B7-9054-686E-9332-E1CA7E17CDEA}"/>
              </a:ext>
            </a:extLst>
          </p:cNvPr>
          <p:cNvPicPr>
            <a:picLocks noChangeAspect="1"/>
          </p:cNvPicPr>
          <p:nvPr/>
        </p:nvPicPr>
        <p:blipFill>
          <a:blip r:embed="rId4"/>
          <a:stretch>
            <a:fillRect/>
          </a:stretch>
        </p:blipFill>
        <p:spPr>
          <a:xfrm>
            <a:off x="-1" y="0"/>
            <a:ext cx="3468255" cy="5202382"/>
          </a:xfrm>
          <a:prstGeom prst="rect">
            <a:avLst/>
          </a:prstGeom>
        </p:spPr>
      </p:pic>
      <p:sp>
        <p:nvSpPr>
          <p:cNvPr id="5" name="Google Shape;266;g14388b835e1_0_23">
            <a:extLst>
              <a:ext uri="{FF2B5EF4-FFF2-40B4-BE49-F238E27FC236}">
                <a16:creationId xmlns:a16="http://schemas.microsoft.com/office/drawing/2014/main" id="{2BB1BB85-603A-E162-6D4F-83253726DDB3}"/>
              </a:ext>
            </a:extLst>
          </p:cNvPr>
          <p:cNvSpPr txBox="1"/>
          <p:nvPr/>
        </p:nvSpPr>
        <p:spPr>
          <a:xfrm>
            <a:off x="3525982" y="2501412"/>
            <a:ext cx="5585493" cy="2091369"/>
          </a:xfrm>
          <a:prstGeom prst="rect">
            <a:avLst/>
          </a:prstGeom>
          <a:noFill/>
          <a:ln>
            <a:noFill/>
          </a:ln>
        </p:spPr>
        <p:txBody>
          <a:bodyPr spcFirstLastPara="1" wrap="square" lIns="91425" tIns="45700" rIns="91425" bIns="45700" anchor="t" anchorCtr="0">
            <a:normAutofit fontScale="40000" lnSpcReduction="20000"/>
          </a:bodyPr>
          <a:lstStyle/>
          <a:p>
            <a:pPr marL="71120" lvl="3" algn="ctr">
              <a:lnSpc>
                <a:spcPct val="120000"/>
              </a:lnSpc>
              <a:spcBef>
                <a:spcPts val="640"/>
              </a:spcBef>
              <a:buClr>
                <a:schemeClr val="dk1"/>
              </a:buClr>
              <a:buSzPct val="100000"/>
            </a:pPr>
            <a:r>
              <a:rPr lang="en-US" sz="6000" dirty="0">
                <a:solidFill>
                  <a:schemeClr val="dk1"/>
                </a:solidFill>
                <a:latin typeface="Open Sans"/>
                <a:ea typeface="Open Sans"/>
                <a:cs typeface="Open Sans"/>
                <a:sym typeface="Open Sans"/>
              </a:rPr>
              <a:t>Contact your Senator </a:t>
            </a:r>
            <a:r>
              <a:rPr lang="en-US" sz="6000" b="1" dirty="0">
                <a:solidFill>
                  <a:schemeClr val="dk1"/>
                </a:solidFill>
                <a:latin typeface="Open Sans"/>
                <a:ea typeface="Open Sans"/>
                <a:cs typeface="Open Sans"/>
                <a:sym typeface="Open Sans"/>
              </a:rPr>
              <a:t>now</a:t>
            </a:r>
            <a:r>
              <a:rPr lang="en-US" sz="6000" dirty="0">
                <a:solidFill>
                  <a:schemeClr val="dk1"/>
                </a:solidFill>
                <a:latin typeface="Open Sans"/>
                <a:ea typeface="Open Sans"/>
                <a:cs typeface="Open Sans"/>
                <a:sym typeface="Open Sans"/>
              </a:rPr>
              <a:t> at </a:t>
            </a:r>
            <a:br>
              <a:rPr lang="en-US" sz="6000" dirty="0">
                <a:solidFill>
                  <a:schemeClr val="dk1"/>
                </a:solidFill>
                <a:latin typeface="Open Sans"/>
                <a:ea typeface="Open Sans"/>
                <a:cs typeface="Open Sans"/>
                <a:sym typeface="Open Sans"/>
              </a:rPr>
            </a:br>
            <a:r>
              <a:rPr lang="en-US" sz="6000" dirty="0">
                <a:solidFill>
                  <a:schemeClr val="dk1"/>
                </a:solidFill>
                <a:latin typeface="Open Sans"/>
                <a:ea typeface="Open Sans"/>
                <a:cs typeface="Open Sans"/>
                <a:sym typeface="Open Sans"/>
              </a:rPr>
              <a:t>(202) 224-3121 and tell them </a:t>
            </a:r>
            <a:br>
              <a:rPr lang="en-US" sz="6000" dirty="0">
                <a:solidFill>
                  <a:schemeClr val="dk1"/>
                </a:solidFill>
                <a:latin typeface="Open Sans"/>
                <a:ea typeface="Open Sans"/>
                <a:cs typeface="Open Sans"/>
                <a:sym typeface="Open Sans"/>
              </a:rPr>
            </a:br>
            <a:r>
              <a:rPr lang="en-US" sz="6000" dirty="0">
                <a:solidFill>
                  <a:schemeClr val="dk1"/>
                </a:solidFill>
                <a:latin typeface="Open Sans"/>
                <a:ea typeface="Open Sans"/>
                <a:cs typeface="Open Sans"/>
                <a:sym typeface="Open Sans"/>
              </a:rPr>
              <a:t>to </a:t>
            </a:r>
            <a:r>
              <a:rPr lang="en-US" sz="6000" b="1" dirty="0">
                <a:solidFill>
                  <a:schemeClr val="dk1"/>
                </a:solidFill>
                <a:latin typeface="Open Sans"/>
                <a:ea typeface="Open Sans"/>
                <a:cs typeface="Open Sans"/>
                <a:sym typeface="Open Sans"/>
              </a:rPr>
              <a:t>vote “No” on rescissions</a:t>
            </a:r>
            <a:r>
              <a:rPr lang="en-US" sz="6000" dirty="0">
                <a:solidFill>
                  <a:schemeClr val="dk1"/>
                </a:solidFill>
                <a:latin typeface="Open Sans"/>
                <a:ea typeface="Open Sans"/>
                <a:cs typeface="Open Sans"/>
                <a:sym typeface="Open Sans"/>
              </a:rPr>
              <a:t>.</a:t>
            </a:r>
          </a:p>
          <a:p>
            <a:pPr marL="71120" lvl="3" algn="ctr">
              <a:lnSpc>
                <a:spcPct val="120000"/>
              </a:lnSpc>
              <a:spcBef>
                <a:spcPts val="640"/>
              </a:spcBef>
              <a:buClr>
                <a:schemeClr val="dk1"/>
              </a:buClr>
              <a:buSzPct val="100000"/>
            </a:pPr>
            <a:r>
              <a:rPr lang="en-US" sz="6000" dirty="0">
                <a:solidFill>
                  <a:schemeClr val="dk1"/>
                </a:solidFill>
                <a:latin typeface="Open Sans"/>
                <a:ea typeface="Open Sans"/>
                <a:cs typeface="Open Sans"/>
                <a:sym typeface="Open Sans"/>
              </a:rPr>
              <a:t>Senate will vote no later than July 18 </a:t>
            </a:r>
            <a:br>
              <a:rPr lang="en-US" sz="6000" dirty="0">
                <a:solidFill>
                  <a:schemeClr val="dk1"/>
                </a:solidFill>
                <a:latin typeface="Open Sans"/>
                <a:ea typeface="Open Sans"/>
                <a:cs typeface="Open Sans"/>
                <a:sym typeface="Open Sans"/>
              </a:rPr>
            </a:br>
            <a:r>
              <a:rPr lang="en-US" sz="6000" dirty="0">
                <a:solidFill>
                  <a:schemeClr val="dk1"/>
                </a:solidFill>
                <a:latin typeface="Open Sans"/>
                <a:ea typeface="Open Sans"/>
                <a:cs typeface="Open Sans"/>
                <a:sym typeface="Open Sans"/>
              </a:rPr>
              <a:t>(next Friday)</a:t>
            </a:r>
            <a:endParaRPr lang="en-US" sz="6000" dirty="0">
              <a:latin typeface="Open Sans"/>
              <a:ea typeface="Open Sans"/>
              <a:cs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l"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20799070"/>
      </p:ext>
    </p:extLst>
  </p:cSld>
  <p:clrMapOvr>
    <a:masterClrMapping/>
  </p:clrMapOvr>
</p:sld>
</file>

<file path=ppt/theme/theme1.xml><?xml version="1.0" encoding="utf-8"?>
<a:theme xmlns:a="http://schemas.openxmlformats.org/drawingml/2006/main" name="Office Theme">
  <a:themeElements>
    <a:clrScheme name="2020 Rebrand Colors">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2">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D50032"/>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2020 Rebrand Colors">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DM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MTheme1" id="{31B1DDC3-1142-480D-A092-70C4266C4B5E}" vid="{8D91104C-7878-4609-B7CF-A85B7D3E96C1}"/>
    </a:ext>
  </a:extLst>
</a:theme>
</file>

<file path=ppt/theme/theme5.xml><?xml version="1.0" encoding="utf-8"?>
<a:theme xmlns:a="http://schemas.openxmlformats.org/drawingml/2006/main" name="3_Office Theme">
  <a:themeElements>
    <a:clrScheme name="2020 Rebrand Colors">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Office Theme">
  <a:themeElements>
    <a:clrScheme name="Custom 1">
      <a:dk1>
        <a:sysClr val="windowText" lastClr="000000"/>
      </a:dk1>
      <a:lt1>
        <a:srgbClr val="FFFFFF"/>
      </a:lt1>
      <a:dk2>
        <a:srgbClr val="D50032"/>
      </a:dk2>
      <a:lt2>
        <a:srgbClr val="F3F0E9"/>
      </a:lt2>
      <a:accent1>
        <a:srgbClr val="29B5CF"/>
      </a:accent1>
      <a:accent2>
        <a:srgbClr val="FFB81C"/>
      </a:accent2>
      <a:accent3>
        <a:srgbClr val="56AB46"/>
      </a:accent3>
      <a:accent4>
        <a:srgbClr val="886BB0"/>
      </a:accent4>
      <a:accent5>
        <a:srgbClr val="C645A4"/>
      </a:accent5>
      <a:accent6>
        <a:srgbClr val="F77024"/>
      </a:accent6>
      <a:hlink>
        <a:srgbClr val="D50032"/>
      </a:hlink>
      <a:folHlink>
        <a:srgbClr val="1E87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0 Rebrand PowerPoint Template" id="{D96FB999-388E-474D-BA77-8BA990A7BBBA}" vid="{86FACDC9-AC6B-46F1-B71C-1967B377CC7B}"/>
    </a:ext>
  </a:extLst>
</a:theme>
</file>

<file path=ppt/theme/theme7.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42ee926-7c83-4218-bf2b-8b85ac63f15d" xsi:nil="true"/>
    <lcf76f155ced4ddcb4097134ff3c332f xmlns="655ca6b8-0f94-4989-841e-604707552b5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87C4F8466E1834FB2722B7EC1D9E46D" ma:contentTypeVersion="17" ma:contentTypeDescription="Create a new document." ma:contentTypeScope="" ma:versionID="a3758b459318eed394b45c0b3d30b25c">
  <xsd:schema xmlns:xsd="http://www.w3.org/2001/XMLSchema" xmlns:xs="http://www.w3.org/2001/XMLSchema" xmlns:p="http://schemas.microsoft.com/office/2006/metadata/properties" xmlns:ns2="655ca6b8-0f94-4989-841e-604707552b5c" xmlns:ns3="f42ee926-7c83-4218-bf2b-8b85ac63f15d" targetNamespace="http://schemas.microsoft.com/office/2006/metadata/properties" ma:root="true" ma:fieldsID="9c269dc2bf0302e54107ef456b2d348d" ns2:_="" ns3:_="">
    <xsd:import namespace="655ca6b8-0f94-4989-841e-604707552b5c"/>
    <xsd:import namespace="f42ee926-7c83-4218-bf2b-8b85ac63f15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5ca6b8-0f94-4989-841e-604707552b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04f1d40-4f8b-488a-ba31-96bb90ef78f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2ee926-7c83-4218-bf2b-8b85ac63f15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8b53412-1335-4c00-b969-11b828cd7721}" ma:internalName="TaxCatchAll" ma:showField="CatchAllData" ma:web="f42ee926-7c83-4218-bf2b-8b85ac63f1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C5CABB-6E53-4550-9859-7D1610EFB6BE}">
  <ds:schemaRefs>
    <ds:schemaRef ds:uri="http://schemas.microsoft.com/sharepoint/v3/contenttype/forms"/>
  </ds:schemaRefs>
</ds:datastoreItem>
</file>

<file path=customXml/itemProps2.xml><?xml version="1.0" encoding="utf-8"?>
<ds:datastoreItem xmlns:ds="http://schemas.openxmlformats.org/officeDocument/2006/customXml" ds:itemID="{AE0C591A-30A2-47A0-84F5-21FBDCD4E4B2}">
  <ds:schemaRefs>
    <ds:schemaRef ds:uri="http://purl.org/dc/terms/"/>
    <ds:schemaRef ds:uri="655ca6b8-0f94-4989-841e-604707552b5c"/>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f42ee926-7c83-4218-bf2b-8b85ac63f15d"/>
    <ds:schemaRef ds:uri="http://www.w3.org/XML/1998/namespace"/>
  </ds:schemaRefs>
</ds:datastoreItem>
</file>

<file path=customXml/itemProps3.xml><?xml version="1.0" encoding="utf-8"?>
<ds:datastoreItem xmlns:ds="http://schemas.openxmlformats.org/officeDocument/2006/customXml" ds:itemID="{4990600F-720F-456C-A869-76210F7D1646}">
  <ds:schemaRefs>
    <ds:schemaRef ds:uri="655ca6b8-0f94-4989-841e-604707552b5c"/>
    <ds:schemaRef ds:uri="f42ee926-7c83-4218-bf2b-8b85ac63f15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13095</TotalTime>
  <Words>1349</Words>
  <Application>Microsoft Office PowerPoint</Application>
  <PresentationFormat>On-screen Show (16:9)</PresentationFormat>
  <Paragraphs>180</Paragraphs>
  <Slides>22</Slides>
  <Notes>20</Notes>
  <HiddenSlides>1</HiddenSlides>
  <MMClips>1</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22</vt:i4>
      </vt:variant>
    </vt:vector>
  </HeadingPairs>
  <TitlesOfParts>
    <vt:vector size="40" baseType="lpstr">
      <vt:lpstr>Symbol</vt:lpstr>
      <vt:lpstr>Wingdings</vt:lpstr>
      <vt:lpstr>Calibri</vt:lpstr>
      <vt:lpstr>Segoe UI</vt:lpstr>
      <vt:lpstr>Roboto</vt:lpstr>
      <vt:lpstr>inherit</vt:lpstr>
      <vt:lpstr>Noto Sans</vt:lpstr>
      <vt:lpstr>Aptos</vt:lpstr>
      <vt:lpstr>Courier New</vt:lpstr>
      <vt:lpstr>Times New Roman</vt:lpstr>
      <vt:lpstr>Open Sans</vt:lpstr>
      <vt:lpstr>Arial</vt:lpstr>
      <vt:lpstr>Office Theme</vt:lpstr>
      <vt:lpstr>1_Office Theme</vt:lpstr>
      <vt:lpstr>2_Office Theme</vt:lpstr>
      <vt:lpstr>DMTheme1</vt:lpstr>
      <vt:lpstr>3_Office Theme</vt:lpstr>
      <vt:lpstr>4_Office Theme</vt:lpstr>
      <vt:lpstr>PowerPoint Presentation</vt:lpstr>
      <vt:lpstr>PowerPoint Presentation</vt:lpstr>
      <vt:lpstr>PowerPoint Presentation</vt:lpstr>
      <vt:lpstr>Our Values &amp;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Patterson</dc:creator>
  <cp:lastModifiedBy>Karyne Bury</cp:lastModifiedBy>
  <cp:revision>5</cp:revision>
  <dcterms:created xsi:type="dcterms:W3CDTF">2021-04-20T20:20:28Z</dcterms:created>
  <dcterms:modified xsi:type="dcterms:W3CDTF">2025-07-11T17:11:02Z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0x010100187C4F8466E1834FB2722B7EC1D9E46D</vt:lpwstr>
  </property>
  <property fmtid="{D5CDD505-2E9C-101B-9397-08002B2CF9AE}" pid="3" name="MediaServiceImageTags">
    <vt:lpwstr/>
  </property>
</Properties>
</file>