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82" r:id="rId5"/>
  </p:sldMasterIdLst>
  <p:notesMasterIdLst>
    <p:notesMasterId r:id="rId42"/>
  </p:notesMasterIdLst>
  <p:sldIdLst>
    <p:sldId id="256" r:id="rId6"/>
    <p:sldId id="257" r:id="rId7"/>
    <p:sldId id="258" r:id="rId8"/>
    <p:sldId id="311" r:id="rId9"/>
    <p:sldId id="312" r:id="rId10"/>
    <p:sldId id="316" r:id="rId11"/>
    <p:sldId id="317" r:id="rId12"/>
    <p:sldId id="318" r:id="rId13"/>
    <p:sldId id="313" r:id="rId14"/>
    <p:sldId id="314" r:id="rId15"/>
    <p:sldId id="303" r:id="rId16"/>
    <p:sldId id="319" r:id="rId17"/>
    <p:sldId id="320" r:id="rId18"/>
    <p:sldId id="266" r:id="rId19"/>
    <p:sldId id="302" r:id="rId20"/>
    <p:sldId id="286" r:id="rId21"/>
    <p:sldId id="288" r:id="rId22"/>
    <p:sldId id="322" r:id="rId23"/>
    <p:sldId id="323" r:id="rId24"/>
    <p:sldId id="309" r:id="rId25"/>
    <p:sldId id="270" r:id="rId26"/>
    <p:sldId id="310" r:id="rId27"/>
    <p:sldId id="271" r:id="rId28"/>
    <p:sldId id="273" r:id="rId29"/>
    <p:sldId id="287" r:id="rId30"/>
    <p:sldId id="294" r:id="rId31"/>
    <p:sldId id="272" r:id="rId32"/>
    <p:sldId id="295" r:id="rId33"/>
    <p:sldId id="274" r:id="rId34"/>
    <p:sldId id="297" r:id="rId35"/>
    <p:sldId id="298" r:id="rId36"/>
    <p:sldId id="299" r:id="rId37"/>
    <p:sldId id="300" r:id="rId38"/>
    <p:sldId id="281" r:id="rId39"/>
    <p:sldId id="280" r:id="rId40"/>
    <p:sldId id="296"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51" roundtripDataSignature="AMtx7mh/RppANV+w5T5655ZidcN9QgRo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58B9F0-1D60-44E8-8776-8E089BCB7E75}" v="42" dt="2023-07-13T20:58:09.5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98" autoAdjust="0"/>
  </p:normalViewPr>
  <p:slideViewPr>
    <p:cSldViewPr snapToGrid="0">
      <p:cViewPr varScale="1">
        <p:scale>
          <a:sx n="54" d="100"/>
          <a:sy n="54" d="100"/>
        </p:scale>
        <p:origin x="1140"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1.fntdata"/><Relationship Id="rId48" Type="http://schemas.openxmlformats.org/officeDocument/2006/relationships/font" Target="fonts/font6.fntdata"/><Relationship Id="rId56" Type="http://schemas.microsoft.com/office/2015/10/relationships/revisionInfo" Target="revisionInfo.xml"/><Relationship Id="rId8" Type="http://schemas.openxmlformats.org/officeDocument/2006/relationships/slide" Target="slides/slide3.xml"/><Relationship Id="rId51"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4.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ages.devex.com/talking-tb?utm_medium=link&amp;utm_source=newsletter&amp;utm_campaign=cs_TalkingTb"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youtube.com/watch?v=i2YgWqGW-NE&amp;t=3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toptb.org/advocate-to-endtb/world-tb-da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cs.google.com/spreadsheets/d/1QF2HKawtGx1kYYfYwGibPpKKnFs0jmX5-RxcpWyEpsk/edit#gid=2081581321"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results.org/volunteers/legislator-lookup"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results.salsalabs.org/globalalliesprogra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results.salsalabs.org/globalalliesprogra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88b835e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14388b835e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0200" marR="0" lvl="3" indent="-228600">
              <a:lnSpc>
                <a:spcPct val="107000"/>
              </a:lnSpc>
              <a:spcBef>
                <a:spcPts val="0"/>
              </a:spcBef>
              <a:spcAft>
                <a:spcPts val="0"/>
              </a:spcAft>
              <a:buFont typeface="+mj-lt"/>
              <a:buAutoNum type="arabicPeriod"/>
            </a:pPr>
            <a:r>
              <a:rPr lang="en-US" sz="1100" dirty="0">
                <a:effectLst/>
                <a:latin typeface="Arial" panose="020B0604020202020204" pitchFamily="34" charset="0"/>
                <a:ea typeface="Arial" panose="020B0604020202020204" pitchFamily="34" charset="0"/>
              </a:rPr>
              <a:t>folks to explore the </a:t>
            </a:r>
            <a:r>
              <a:rPr lang="en-US" sz="1200" u="sng" dirty="0">
                <a:solidFill>
                  <a:srgbClr val="0000FF"/>
                </a:solidFill>
                <a:effectLst/>
                <a:latin typeface="Arial" panose="020B0604020202020204" pitchFamily="34" charset="0"/>
                <a:ea typeface="Arial" panose="020B0604020202020204" pitchFamily="34" charset="0"/>
                <a:hlinkClick r:id="rId3"/>
              </a:rPr>
              <a:t>TB Series from </a:t>
            </a:r>
            <a:r>
              <a:rPr lang="en-US" sz="1200" u="sng" dirty="0" err="1">
                <a:solidFill>
                  <a:srgbClr val="0000FF"/>
                </a:solidFill>
                <a:effectLst/>
                <a:latin typeface="Arial" panose="020B0604020202020204" pitchFamily="34" charset="0"/>
                <a:ea typeface="Arial" panose="020B0604020202020204" pitchFamily="34" charset="0"/>
                <a:hlinkClick r:id="rId3"/>
              </a:rPr>
              <a:t>Devex</a:t>
            </a:r>
            <a:r>
              <a:rPr lang="en-US" sz="1200" u="sng" dirty="0">
                <a:solidFill>
                  <a:srgbClr val="0000FF"/>
                </a:solidFill>
                <a:effectLst/>
                <a:latin typeface="Arial" panose="020B0604020202020204" pitchFamily="34" charset="0"/>
                <a:ea typeface="Arial" panose="020B0604020202020204" pitchFamily="34" charset="0"/>
                <a:hlinkClick r:id="rId3"/>
              </a:rPr>
              <a:t> with Stop TB Partnership</a:t>
            </a:r>
            <a:endParaRPr lang="en-US" sz="1100" dirty="0">
              <a:effectLst/>
              <a:latin typeface="Arial" panose="020B0604020202020204" pitchFamily="34" charset="0"/>
              <a:ea typeface="Arial" panose="020B0604020202020204" pitchFamily="34" charset="0"/>
            </a:endParaRPr>
          </a:p>
          <a:p>
            <a:pPr marL="2057400" marR="0" lvl="4" indent="-228600">
              <a:lnSpc>
                <a:spcPct val="107000"/>
              </a:lnSpc>
              <a:spcBef>
                <a:spcPts val="0"/>
              </a:spcBef>
              <a:spcAft>
                <a:spcPts val="0"/>
              </a:spcAft>
              <a:buFont typeface="+mj-lt"/>
              <a:buAutoNum type="alphaLcPeriod"/>
            </a:pPr>
            <a:r>
              <a:rPr lang="en-US" sz="1200" u="none" strike="noStrike" dirty="0">
                <a:solidFill>
                  <a:srgbClr val="0000FF"/>
                </a:solidFill>
                <a:effectLst/>
                <a:latin typeface="Arial" panose="020B0604020202020204" pitchFamily="34" charset="0"/>
                <a:ea typeface="Arial" panose="020B0604020202020204" pitchFamily="34" charset="0"/>
              </a:rPr>
              <a:t>Resources on the dynamics of the disease, testimony from people who are living with TB, Leveraging technology and tools for impact, and gaining momentum by learning from past successes and shaping future successes in eradicating the disease.</a:t>
            </a:r>
            <a:endParaRPr lang="en-US" sz="1100" dirty="0">
              <a:effectLst/>
              <a:latin typeface="Arial" panose="020B0604020202020204" pitchFamily="34" charset="0"/>
              <a:ea typeface="Arial" panose="020B0604020202020204" pitchFamily="34" charset="0"/>
            </a:endParaRPr>
          </a:p>
          <a:p>
            <a:pPr marL="2057400" marR="0" lvl="4" indent="-228600">
              <a:lnSpc>
                <a:spcPct val="107000"/>
              </a:lnSpc>
              <a:spcBef>
                <a:spcPts val="0"/>
              </a:spcBef>
              <a:spcAft>
                <a:spcPts val="0"/>
              </a:spcAft>
              <a:buFont typeface="+mj-lt"/>
              <a:buAutoNum type="alphaLcPeriod"/>
            </a:pPr>
            <a:r>
              <a:rPr lang="en-US" sz="1200" u="sng" dirty="0">
                <a:solidFill>
                  <a:srgbClr val="0000FF"/>
                </a:solidFill>
                <a:effectLst/>
                <a:latin typeface="Arial" panose="020B0604020202020204" pitchFamily="34" charset="0"/>
                <a:ea typeface="Arial" panose="020B0604020202020204" pitchFamily="34" charset="0"/>
              </a:rPr>
              <a:t>Video (</a:t>
            </a:r>
            <a:r>
              <a:rPr lang="en-US" sz="1200" i="1" u="sng" dirty="0">
                <a:solidFill>
                  <a:srgbClr val="0000FF"/>
                </a:solidFill>
                <a:effectLst/>
                <a:latin typeface="Arial" panose="020B0604020202020204" pitchFamily="34" charset="0"/>
                <a:ea typeface="Arial" panose="020B0604020202020204" pitchFamily="34" charset="0"/>
              </a:rPr>
              <a:t>2:53) </a:t>
            </a:r>
            <a:r>
              <a:rPr lang="en-US" sz="1200" u="sng" dirty="0">
                <a:solidFill>
                  <a:srgbClr val="0000FF"/>
                </a:solidFill>
                <a:effectLst/>
                <a:latin typeface="Arial" panose="020B0604020202020204" pitchFamily="34" charset="0"/>
                <a:ea typeface="Arial" panose="020B0604020202020204" pitchFamily="34" charset="0"/>
                <a:hlinkClick r:id="rId4"/>
              </a:rPr>
              <a:t>Dr. </a:t>
            </a:r>
            <a:r>
              <a:rPr lang="en-US" sz="1200" u="sng" dirty="0" err="1">
                <a:solidFill>
                  <a:srgbClr val="0000FF"/>
                </a:solidFill>
                <a:effectLst/>
                <a:latin typeface="Arial" panose="020B0604020202020204" pitchFamily="34" charset="0"/>
                <a:ea typeface="Arial" panose="020B0604020202020204" pitchFamily="34" charset="0"/>
                <a:hlinkClick r:id="rId4"/>
              </a:rPr>
              <a:t>Lucicia</a:t>
            </a:r>
            <a:r>
              <a:rPr lang="en-US" sz="1200" u="sng" dirty="0">
                <a:solidFill>
                  <a:srgbClr val="0000FF"/>
                </a:solidFill>
                <a:effectLst/>
                <a:latin typeface="Arial" panose="020B0604020202020204" pitchFamily="34" charset="0"/>
                <a:ea typeface="Arial" panose="020B0604020202020204" pitchFamily="34" charset="0"/>
                <a:hlinkClick r:id="rId4"/>
              </a:rPr>
              <a:t> </a:t>
            </a:r>
            <a:r>
              <a:rPr lang="en-US" sz="1200" u="sng" dirty="0" err="1">
                <a:solidFill>
                  <a:srgbClr val="0000FF"/>
                </a:solidFill>
                <a:effectLst/>
                <a:latin typeface="Arial" panose="020B0604020202020204" pitchFamily="34" charset="0"/>
                <a:ea typeface="Arial" panose="020B0604020202020204" pitchFamily="34" charset="0"/>
                <a:hlinkClick r:id="rId4"/>
              </a:rPr>
              <a:t>Ditiu</a:t>
            </a:r>
            <a:r>
              <a:rPr lang="en-US" sz="1200" u="sng" dirty="0">
                <a:solidFill>
                  <a:srgbClr val="0000FF"/>
                </a:solidFill>
                <a:effectLst/>
                <a:latin typeface="Arial" panose="020B0604020202020204" pitchFamily="34" charset="0"/>
                <a:ea typeface="Arial" panose="020B0604020202020204" pitchFamily="34" charset="0"/>
                <a:hlinkClick r:id="rId4"/>
              </a:rPr>
              <a:t>, what they hope to see from UN HLM Meeting</a:t>
            </a:r>
            <a:r>
              <a:rPr lang="en-US" sz="1200" u="sng" dirty="0">
                <a:solidFill>
                  <a:srgbClr val="0000FF"/>
                </a:solidFill>
                <a:effectLst/>
                <a:latin typeface="Arial" panose="020B0604020202020204" pitchFamily="34" charset="0"/>
                <a:ea typeface="Arial" panose="020B0604020202020204" pitchFamily="34" charset="0"/>
              </a:rPr>
              <a:t> </a:t>
            </a:r>
            <a:endParaRPr lang="en-US" sz="1100" dirty="0">
              <a:effectLst/>
              <a:latin typeface="Arial" panose="020B0604020202020204" pitchFamily="34" charset="0"/>
              <a:ea typeface="Arial" panose="020B0604020202020204" pitchFamily="34" charset="0"/>
            </a:endParaRPr>
          </a:p>
          <a:p>
            <a:pPr marL="1828800" marR="0">
              <a:lnSpc>
                <a:spcPct val="107000"/>
              </a:lnSpc>
              <a:spcBef>
                <a:spcPts val="0"/>
              </a:spcBef>
              <a:spcAft>
                <a:spcPts val="0"/>
              </a:spcAft>
            </a:pPr>
            <a:r>
              <a:rPr lang="en-US" sz="1200" dirty="0">
                <a:effectLst/>
                <a:latin typeface="Arial" panose="020B0604020202020204" pitchFamily="34" charset="0"/>
                <a:ea typeface="Arial" panose="020B0604020202020204" pitchFamily="34" charset="0"/>
              </a:rPr>
              <a:t> </a:t>
            </a:r>
            <a:endParaRPr lang="en-US" sz="11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2112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cdbaf79bb4_1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1cdbaf79bb4_1_1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https://www.stoptb.org/advocate-to-endtb/world-tb-day</a:t>
            </a:r>
            <a:r>
              <a:rPr lang="en-US"/>
              <a:t> </a:t>
            </a:r>
            <a:endParaRPr/>
          </a:p>
        </p:txBody>
      </p:sp>
      <p:sp>
        <p:nvSpPr>
          <p:cNvPr id="420" name="Google Shape;420;g1cdbaf79bb4_1_1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817990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cdbaf79bb4_1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1cdbaf79bb4_1_1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0" name="Google Shape;420;g1cdbaf79bb4_1_1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3741301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cdbaf79bb4_1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1cdbaf79bb4_1_1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Final list of signers, scorecard - https://docs.google.com/spreadsheets/d/1QF2HKawtGx1kYYfYwGibPpKKnFs0jmX5-RxcpWyEpsk/edit#gid=2081581321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10 Republicans</a:t>
            </a:r>
            <a:br>
              <a:rPr lang="en-US" dirty="0"/>
            </a:br>
            <a:r>
              <a:rPr lang="en-US" dirty="0"/>
              <a:t>Smith, Chris	NJ	R	4</a:t>
            </a:r>
          </a:p>
          <a:p>
            <a:pPr marL="0" lvl="0" indent="0" algn="l" rtl="0">
              <a:lnSpc>
                <a:spcPct val="100000"/>
              </a:lnSpc>
              <a:spcBef>
                <a:spcPts val="0"/>
              </a:spcBef>
              <a:spcAft>
                <a:spcPts val="0"/>
              </a:spcAft>
              <a:buSzPts val="1400"/>
              <a:buNone/>
            </a:pPr>
            <a:r>
              <a:rPr lang="en-US" dirty="0"/>
              <a:t>Cole, Tom	OK	R	4</a:t>
            </a:r>
          </a:p>
          <a:p>
            <a:pPr marL="0" lvl="0" indent="0" algn="l" rtl="0">
              <a:lnSpc>
                <a:spcPct val="100000"/>
              </a:lnSpc>
              <a:spcBef>
                <a:spcPts val="0"/>
              </a:spcBef>
              <a:spcAft>
                <a:spcPts val="0"/>
              </a:spcAft>
              <a:buSzPts val="1400"/>
              <a:buNone/>
            </a:pPr>
            <a:r>
              <a:rPr lang="en-US" dirty="0"/>
              <a:t>Fitzpatrick, Brian	PA	R	1</a:t>
            </a:r>
          </a:p>
          <a:p>
            <a:pPr marL="0" lvl="0" indent="0" algn="l" rtl="0">
              <a:lnSpc>
                <a:spcPct val="100000"/>
              </a:lnSpc>
              <a:spcBef>
                <a:spcPts val="0"/>
              </a:spcBef>
              <a:spcAft>
                <a:spcPts val="0"/>
              </a:spcAft>
              <a:buSzPts val="1400"/>
              <a:buNone/>
            </a:pPr>
            <a:r>
              <a:rPr lang="en-US" dirty="0"/>
              <a:t>Gonzalez-Colon, Jenniffer	PR	R	AL</a:t>
            </a:r>
          </a:p>
          <a:p>
            <a:pPr marL="0" lvl="0" indent="0" algn="l" rtl="0">
              <a:lnSpc>
                <a:spcPct val="100000"/>
              </a:lnSpc>
              <a:spcBef>
                <a:spcPts val="0"/>
              </a:spcBef>
              <a:spcAft>
                <a:spcPts val="0"/>
              </a:spcAft>
              <a:buSzPts val="1400"/>
              <a:buNone/>
            </a:pPr>
            <a:r>
              <a:rPr lang="en-US" dirty="0"/>
              <a:t>Wilson, Joe	SC	R	2</a:t>
            </a:r>
          </a:p>
          <a:p>
            <a:pPr marL="0" lvl="0" indent="0" algn="l" rtl="0">
              <a:lnSpc>
                <a:spcPct val="100000"/>
              </a:lnSpc>
              <a:spcBef>
                <a:spcPts val="0"/>
              </a:spcBef>
              <a:spcAft>
                <a:spcPts val="0"/>
              </a:spcAft>
              <a:buSzPts val="1400"/>
              <a:buNone/>
            </a:pPr>
            <a:r>
              <a:rPr lang="en-US" dirty="0"/>
              <a:t>Fleischmann, Chuck	TN	R	3</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McCaul, Michael	TX	R	10</a:t>
            </a:r>
            <a:br>
              <a:rPr lang="en-US" dirty="0"/>
            </a:b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Signers Not yet cosponsors on H.R. 1776</a:t>
            </a:r>
          </a:p>
          <a:p>
            <a:pPr marL="0" lvl="0" indent="0" algn="l" rtl="0">
              <a:lnSpc>
                <a:spcPct val="100000"/>
              </a:lnSpc>
              <a:spcBef>
                <a:spcPts val="0"/>
              </a:spcBef>
              <a:spcAft>
                <a:spcPts val="0"/>
              </a:spcAft>
              <a:buSzPts val="1400"/>
              <a:buNone/>
            </a:pPr>
            <a:r>
              <a:rPr lang="en-US" dirty="0" err="1"/>
              <a:t>Peltola</a:t>
            </a:r>
            <a:r>
              <a:rPr lang="en-US" dirty="0"/>
              <a:t>, Mary	AK	D	AL</a:t>
            </a:r>
          </a:p>
          <a:p>
            <a:pPr marL="0" lvl="0" indent="0" algn="l" rtl="0">
              <a:lnSpc>
                <a:spcPct val="100000"/>
              </a:lnSpc>
              <a:spcBef>
                <a:spcPts val="0"/>
              </a:spcBef>
              <a:spcAft>
                <a:spcPts val="0"/>
              </a:spcAft>
              <a:buSzPts val="1400"/>
              <a:buNone/>
            </a:pPr>
            <a:r>
              <a:rPr lang="en-US" dirty="0" err="1"/>
              <a:t>Radewagen</a:t>
            </a:r>
            <a:r>
              <a:rPr lang="en-US" dirty="0"/>
              <a:t>, Amata	AS	R	AL</a:t>
            </a:r>
          </a:p>
          <a:p>
            <a:pPr marL="0" lvl="0" indent="0" algn="l" rtl="0">
              <a:lnSpc>
                <a:spcPct val="100000"/>
              </a:lnSpc>
              <a:spcBef>
                <a:spcPts val="0"/>
              </a:spcBef>
              <a:spcAft>
                <a:spcPts val="0"/>
              </a:spcAft>
              <a:buSzPts val="1400"/>
              <a:buNone/>
            </a:pPr>
            <a:r>
              <a:rPr lang="en-US" dirty="0"/>
              <a:t>Carbajal, </a:t>
            </a:r>
            <a:r>
              <a:rPr lang="en-US" dirty="0" err="1"/>
              <a:t>Salud</a:t>
            </a:r>
            <a:r>
              <a:rPr lang="en-US" dirty="0"/>
              <a:t>	CA	D	24</a:t>
            </a:r>
          </a:p>
          <a:p>
            <a:pPr marL="0" lvl="0" indent="0" algn="l" rtl="0">
              <a:lnSpc>
                <a:spcPct val="100000"/>
              </a:lnSpc>
              <a:spcBef>
                <a:spcPts val="0"/>
              </a:spcBef>
              <a:spcAft>
                <a:spcPts val="0"/>
              </a:spcAft>
              <a:buSzPts val="1400"/>
              <a:buNone/>
            </a:pPr>
            <a:r>
              <a:rPr lang="en-US" dirty="0"/>
              <a:t>Costa, Jim	CA	D	21</a:t>
            </a:r>
          </a:p>
          <a:p>
            <a:pPr marL="0" lvl="0" indent="0" algn="l" rtl="0">
              <a:lnSpc>
                <a:spcPct val="100000"/>
              </a:lnSpc>
              <a:spcBef>
                <a:spcPts val="0"/>
              </a:spcBef>
              <a:spcAft>
                <a:spcPts val="0"/>
              </a:spcAft>
              <a:buSzPts val="1400"/>
              <a:buNone/>
            </a:pPr>
            <a:r>
              <a:rPr lang="en-US" dirty="0"/>
              <a:t>DeSaulnier, Mark	CA	D	10</a:t>
            </a:r>
          </a:p>
          <a:p>
            <a:pPr marL="0" lvl="0" indent="0" algn="l" rtl="0">
              <a:lnSpc>
                <a:spcPct val="100000"/>
              </a:lnSpc>
              <a:spcBef>
                <a:spcPts val="0"/>
              </a:spcBef>
              <a:spcAft>
                <a:spcPts val="0"/>
              </a:spcAft>
              <a:buSzPts val="1400"/>
              <a:buNone/>
            </a:pPr>
            <a:r>
              <a:rPr lang="en-US" dirty="0"/>
              <a:t>Eshoo, Anna	CA	D	16</a:t>
            </a:r>
          </a:p>
          <a:p>
            <a:pPr marL="0" lvl="0" indent="0" algn="l" rtl="0">
              <a:lnSpc>
                <a:spcPct val="100000"/>
              </a:lnSpc>
              <a:spcBef>
                <a:spcPts val="0"/>
              </a:spcBef>
              <a:spcAft>
                <a:spcPts val="0"/>
              </a:spcAft>
              <a:buSzPts val="1400"/>
              <a:buNone/>
            </a:pPr>
            <a:r>
              <a:rPr lang="en-US" dirty="0"/>
              <a:t>Garamendi, John	CA	D	8</a:t>
            </a:r>
          </a:p>
          <a:p>
            <a:pPr marL="0" lvl="0" indent="0" algn="l" rtl="0">
              <a:lnSpc>
                <a:spcPct val="100000"/>
              </a:lnSpc>
              <a:spcBef>
                <a:spcPts val="0"/>
              </a:spcBef>
              <a:spcAft>
                <a:spcPts val="0"/>
              </a:spcAft>
              <a:buSzPts val="1400"/>
              <a:buNone/>
            </a:pPr>
            <a:r>
              <a:rPr lang="en-US" dirty="0"/>
              <a:t>Huffman, Jared	CA	D	2</a:t>
            </a:r>
          </a:p>
          <a:p>
            <a:pPr marL="0" lvl="0" indent="0" algn="l" rtl="0">
              <a:lnSpc>
                <a:spcPct val="100000"/>
              </a:lnSpc>
              <a:spcBef>
                <a:spcPts val="0"/>
              </a:spcBef>
              <a:spcAft>
                <a:spcPts val="0"/>
              </a:spcAft>
              <a:buSzPts val="1400"/>
              <a:buNone/>
            </a:pPr>
            <a:r>
              <a:rPr lang="en-US" dirty="0"/>
              <a:t>Jacobs, Sara	CA	D	51</a:t>
            </a:r>
          </a:p>
          <a:p>
            <a:pPr marL="0" lvl="0" indent="0" algn="l" rtl="0">
              <a:lnSpc>
                <a:spcPct val="100000"/>
              </a:lnSpc>
              <a:spcBef>
                <a:spcPts val="0"/>
              </a:spcBef>
              <a:spcAft>
                <a:spcPts val="0"/>
              </a:spcAft>
              <a:buSzPts val="1400"/>
              <a:buNone/>
            </a:pPr>
            <a:r>
              <a:rPr lang="en-US" dirty="0"/>
              <a:t>Lieu, Ted	CA	D	36</a:t>
            </a:r>
          </a:p>
          <a:p>
            <a:pPr marL="0" lvl="0" indent="0" algn="l" rtl="0">
              <a:lnSpc>
                <a:spcPct val="100000"/>
              </a:lnSpc>
              <a:spcBef>
                <a:spcPts val="0"/>
              </a:spcBef>
              <a:spcAft>
                <a:spcPts val="0"/>
              </a:spcAft>
              <a:buSzPts val="1400"/>
              <a:buNone/>
            </a:pPr>
            <a:r>
              <a:rPr lang="en-US" dirty="0"/>
              <a:t>Matsui, Doris	CA	D	7</a:t>
            </a:r>
          </a:p>
          <a:p>
            <a:pPr marL="0" lvl="0" indent="0" algn="l" rtl="0">
              <a:lnSpc>
                <a:spcPct val="100000"/>
              </a:lnSpc>
              <a:spcBef>
                <a:spcPts val="0"/>
              </a:spcBef>
              <a:spcAft>
                <a:spcPts val="0"/>
              </a:spcAft>
              <a:buSzPts val="1400"/>
              <a:buNone/>
            </a:pPr>
            <a:r>
              <a:rPr lang="en-US" dirty="0"/>
              <a:t>Mullin, Kevin	CA	D	15</a:t>
            </a:r>
          </a:p>
          <a:p>
            <a:pPr marL="0" lvl="0" indent="0" algn="l" rtl="0">
              <a:lnSpc>
                <a:spcPct val="100000"/>
              </a:lnSpc>
              <a:spcBef>
                <a:spcPts val="0"/>
              </a:spcBef>
              <a:spcAft>
                <a:spcPts val="0"/>
              </a:spcAft>
              <a:buSzPts val="1400"/>
              <a:buNone/>
            </a:pPr>
            <a:r>
              <a:rPr lang="en-US" dirty="0"/>
              <a:t>Panetta, Jimmy	CA	D	19</a:t>
            </a:r>
          </a:p>
          <a:p>
            <a:pPr marL="0" lvl="0" indent="0" algn="l" rtl="0">
              <a:lnSpc>
                <a:spcPct val="100000"/>
              </a:lnSpc>
              <a:spcBef>
                <a:spcPts val="0"/>
              </a:spcBef>
              <a:spcAft>
                <a:spcPts val="0"/>
              </a:spcAft>
              <a:buSzPts val="1400"/>
              <a:buNone/>
            </a:pPr>
            <a:r>
              <a:rPr lang="en-US" dirty="0"/>
              <a:t>Porter, Katie	CA	D	47</a:t>
            </a:r>
          </a:p>
          <a:p>
            <a:pPr marL="0" lvl="0" indent="0" algn="l" rtl="0">
              <a:lnSpc>
                <a:spcPct val="100000"/>
              </a:lnSpc>
              <a:spcBef>
                <a:spcPts val="0"/>
              </a:spcBef>
              <a:spcAft>
                <a:spcPts val="0"/>
              </a:spcAft>
              <a:buSzPts val="1400"/>
              <a:buNone/>
            </a:pPr>
            <a:r>
              <a:rPr lang="en-US" dirty="0"/>
              <a:t>Sanchez, Linda	CA	D	38</a:t>
            </a:r>
          </a:p>
          <a:p>
            <a:pPr marL="0" lvl="0" indent="0" algn="l" rtl="0">
              <a:lnSpc>
                <a:spcPct val="100000"/>
              </a:lnSpc>
              <a:spcBef>
                <a:spcPts val="0"/>
              </a:spcBef>
              <a:spcAft>
                <a:spcPts val="0"/>
              </a:spcAft>
              <a:buSzPts val="1400"/>
              <a:buNone/>
            </a:pPr>
            <a:r>
              <a:rPr lang="en-US" dirty="0"/>
              <a:t>Thompson, Mike	CA	D	4</a:t>
            </a:r>
          </a:p>
          <a:p>
            <a:pPr marL="0" lvl="0" indent="0" algn="l" rtl="0">
              <a:lnSpc>
                <a:spcPct val="100000"/>
              </a:lnSpc>
              <a:spcBef>
                <a:spcPts val="0"/>
              </a:spcBef>
              <a:spcAft>
                <a:spcPts val="0"/>
              </a:spcAft>
              <a:buSzPts val="1400"/>
              <a:buNone/>
            </a:pPr>
            <a:r>
              <a:rPr lang="en-US" dirty="0" err="1"/>
              <a:t>Caraveo</a:t>
            </a:r>
            <a:r>
              <a:rPr lang="en-US" dirty="0"/>
              <a:t>, Yadira	CO	D	8</a:t>
            </a:r>
          </a:p>
          <a:p>
            <a:pPr marL="0" lvl="0" indent="0" algn="l" rtl="0">
              <a:lnSpc>
                <a:spcPct val="100000"/>
              </a:lnSpc>
              <a:spcBef>
                <a:spcPts val="0"/>
              </a:spcBef>
              <a:spcAft>
                <a:spcPts val="0"/>
              </a:spcAft>
              <a:buSzPts val="1400"/>
              <a:buNone/>
            </a:pPr>
            <a:r>
              <a:rPr lang="en-US" dirty="0"/>
              <a:t>Crow, Jason	CO	D	6</a:t>
            </a:r>
          </a:p>
          <a:p>
            <a:pPr marL="0" lvl="0" indent="0" algn="l" rtl="0">
              <a:lnSpc>
                <a:spcPct val="100000"/>
              </a:lnSpc>
              <a:spcBef>
                <a:spcPts val="0"/>
              </a:spcBef>
              <a:spcAft>
                <a:spcPts val="0"/>
              </a:spcAft>
              <a:buSzPts val="1400"/>
              <a:buNone/>
            </a:pPr>
            <a:r>
              <a:rPr lang="en-US" dirty="0"/>
              <a:t>DeGette, Diana	CO	D	1</a:t>
            </a:r>
          </a:p>
          <a:p>
            <a:pPr marL="0" lvl="0" indent="0" algn="l" rtl="0">
              <a:lnSpc>
                <a:spcPct val="100000"/>
              </a:lnSpc>
              <a:spcBef>
                <a:spcPts val="0"/>
              </a:spcBef>
              <a:spcAft>
                <a:spcPts val="0"/>
              </a:spcAft>
              <a:buSzPts val="1400"/>
              <a:buNone/>
            </a:pPr>
            <a:r>
              <a:rPr lang="en-US" dirty="0"/>
              <a:t>Courtney, Joe	CT	D	2</a:t>
            </a:r>
          </a:p>
          <a:p>
            <a:pPr marL="0" lvl="0" indent="0" algn="l" rtl="0">
              <a:lnSpc>
                <a:spcPct val="100000"/>
              </a:lnSpc>
              <a:spcBef>
                <a:spcPts val="0"/>
              </a:spcBef>
              <a:spcAft>
                <a:spcPts val="0"/>
              </a:spcAft>
              <a:buSzPts val="1400"/>
              <a:buNone/>
            </a:pPr>
            <a:r>
              <a:rPr lang="en-US" dirty="0"/>
              <a:t>Hayes, </a:t>
            </a:r>
            <a:r>
              <a:rPr lang="en-US" dirty="0" err="1"/>
              <a:t>Jahana</a:t>
            </a:r>
            <a:r>
              <a:rPr lang="en-US" dirty="0"/>
              <a:t>	CT	D	5</a:t>
            </a:r>
          </a:p>
          <a:p>
            <a:pPr marL="0" lvl="0" indent="0" algn="l" rtl="0">
              <a:lnSpc>
                <a:spcPct val="100000"/>
              </a:lnSpc>
              <a:spcBef>
                <a:spcPts val="0"/>
              </a:spcBef>
              <a:spcAft>
                <a:spcPts val="0"/>
              </a:spcAft>
              <a:buSzPts val="1400"/>
              <a:buNone/>
            </a:pPr>
            <a:r>
              <a:rPr lang="en-US" dirty="0"/>
              <a:t>Larson, John	CT	D	1</a:t>
            </a:r>
          </a:p>
          <a:p>
            <a:pPr marL="0" lvl="0" indent="0" algn="l" rtl="0">
              <a:lnSpc>
                <a:spcPct val="100000"/>
              </a:lnSpc>
              <a:spcBef>
                <a:spcPts val="0"/>
              </a:spcBef>
              <a:spcAft>
                <a:spcPts val="0"/>
              </a:spcAft>
              <a:buSzPts val="1400"/>
              <a:buNone/>
            </a:pPr>
            <a:r>
              <a:rPr lang="en-US" dirty="0"/>
              <a:t>Castor, Kathy	FL	D	14</a:t>
            </a:r>
          </a:p>
          <a:p>
            <a:pPr marL="0" lvl="0" indent="0" algn="l" rtl="0">
              <a:lnSpc>
                <a:spcPct val="100000"/>
              </a:lnSpc>
              <a:spcBef>
                <a:spcPts val="0"/>
              </a:spcBef>
              <a:spcAft>
                <a:spcPts val="0"/>
              </a:spcAft>
              <a:buSzPts val="1400"/>
              <a:buNone/>
            </a:pPr>
            <a:r>
              <a:rPr lang="en-US" dirty="0"/>
              <a:t>Moskowitz, Jared	FL	D	23</a:t>
            </a:r>
          </a:p>
          <a:p>
            <a:pPr marL="0" lvl="0" indent="0" algn="l" rtl="0">
              <a:lnSpc>
                <a:spcPct val="100000"/>
              </a:lnSpc>
              <a:spcBef>
                <a:spcPts val="0"/>
              </a:spcBef>
              <a:spcAft>
                <a:spcPts val="0"/>
              </a:spcAft>
              <a:buSzPts val="1400"/>
              <a:buNone/>
            </a:pPr>
            <a:r>
              <a:rPr lang="en-US" dirty="0"/>
              <a:t>Wilson, Frederica	FL	D	24</a:t>
            </a:r>
          </a:p>
          <a:p>
            <a:pPr marL="0" lvl="0" indent="0" algn="l" rtl="0">
              <a:lnSpc>
                <a:spcPct val="100000"/>
              </a:lnSpc>
              <a:spcBef>
                <a:spcPts val="0"/>
              </a:spcBef>
              <a:spcAft>
                <a:spcPts val="0"/>
              </a:spcAft>
              <a:buSzPts val="1400"/>
              <a:buNone/>
            </a:pPr>
            <a:r>
              <a:rPr lang="en-US" dirty="0"/>
              <a:t>Johnson, Hank	GA	D	4</a:t>
            </a:r>
          </a:p>
          <a:p>
            <a:pPr marL="0" lvl="0" indent="0" algn="l" rtl="0">
              <a:lnSpc>
                <a:spcPct val="100000"/>
              </a:lnSpc>
              <a:spcBef>
                <a:spcPts val="0"/>
              </a:spcBef>
              <a:spcAft>
                <a:spcPts val="0"/>
              </a:spcAft>
              <a:buSzPts val="1400"/>
              <a:buNone/>
            </a:pPr>
            <a:r>
              <a:rPr lang="en-US" dirty="0"/>
              <a:t>Scott, David	GA	D	13</a:t>
            </a:r>
          </a:p>
          <a:p>
            <a:pPr marL="0" lvl="0" indent="0" algn="l" rtl="0">
              <a:lnSpc>
                <a:spcPct val="100000"/>
              </a:lnSpc>
              <a:spcBef>
                <a:spcPts val="0"/>
              </a:spcBef>
              <a:spcAft>
                <a:spcPts val="0"/>
              </a:spcAft>
              <a:buSzPts val="1400"/>
              <a:buNone/>
            </a:pPr>
            <a:r>
              <a:rPr lang="en-US" dirty="0"/>
              <a:t>Williams, </a:t>
            </a:r>
            <a:r>
              <a:rPr lang="en-US" dirty="0" err="1"/>
              <a:t>Nikema</a:t>
            </a:r>
            <a:r>
              <a:rPr lang="en-US" dirty="0"/>
              <a:t>	GA	D	5</a:t>
            </a:r>
          </a:p>
          <a:p>
            <a:pPr marL="0" lvl="0" indent="0" algn="l" rtl="0">
              <a:lnSpc>
                <a:spcPct val="100000"/>
              </a:lnSpc>
              <a:spcBef>
                <a:spcPts val="0"/>
              </a:spcBef>
              <a:spcAft>
                <a:spcPts val="0"/>
              </a:spcAft>
              <a:buSzPts val="1400"/>
              <a:buNone/>
            </a:pPr>
            <a:r>
              <a:rPr lang="en-US" dirty="0"/>
              <a:t>Davis, Danny	IL	D	7</a:t>
            </a:r>
          </a:p>
          <a:p>
            <a:pPr marL="0" lvl="0" indent="0" algn="l" rtl="0">
              <a:lnSpc>
                <a:spcPct val="100000"/>
              </a:lnSpc>
              <a:spcBef>
                <a:spcPts val="0"/>
              </a:spcBef>
              <a:spcAft>
                <a:spcPts val="0"/>
              </a:spcAft>
              <a:buSzPts val="1400"/>
              <a:buNone/>
            </a:pPr>
            <a:r>
              <a:rPr lang="en-US" dirty="0"/>
              <a:t>Jackson, Jonathan	IL	D	1</a:t>
            </a:r>
          </a:p>
          <a:p>
            <a:pPr marL="0" lvl="0" indent="0" algn="l" rtl="0">
              <a:lnSpc>
                <a:spcPct val="100000"/>
              </a:lnSpc>
              <a:spcBef>
                <a:spcPts val="0"/>
              </a:spcBef>
              <a:spcAft>
                <a:spcPts val="0"/>
              </a:spcAft>
              <a:buSzPts val="1400"/>
              <a:buNone/>
            </a:pPr>
            <a:r>
              <a:rPr lang="en-US" dirty="0"/>
              <a:t>Quigley, Mike	IL	D	5</a:t>
            </a:r>
          </a:p>
          <a:p>
            <a:pPr marL="0" lvl="0" indent="0" algn="l" rtl="0">
              <a:lnSpc>
                <a:spcPct val="100000"/>
              </a:lnSpc>
              <a:spcBef>
                <a:spcPts val="0"/>
              </a:spcBef>
              <a:spcAft>
                <a:spcPts val="0"/>
              </a:spcAft>
              <a:buSzPts val="1400"/>
              <a:buNone/>
            </a:pPr>
            <a:r>
              <a:rPr lang="en-US" dirty="0"/>
              <a:t>Schakowsky, Janice	IL	D	9</a:t>
            </a:r>
          </a:p>
          <a:p>
            <a:pPr marL="0" lvl="0" indent="0" algn="l" rtl="0">
              <a:lnSpc>
                <a:spcPct val="100000"/>
              </a:lnSpc>
              <a:spcBef>
                <a:spcPts val="0"/>
              </a:spcBef>
              <a:spcAft>
                <a:spcPts val="0"/>
              </a:spcAft>
              <a:buSzPts val="1400"/>
              <a:buNone/>
            </a:pPr>
            <a:r>
              <a:rPr lang="en-US" dirty="0"/>
              <a:t>Keating, Bill	MA	D	9</a:t>
            </a:r>
          </a:p>
          <a:p>
            <a:pPr marL="0" lvl="0" indent="0" algn="l" rtl="0">
              <a:lnSpc>
                <a:spcPct val="100000"/>
              </a:lnSpc>
              <a:spcBef>
                <a:spcPts val="0"/>
              </a:spcBef>
              <a:spcAft>
                <a:spcPts val="0"/>
              </a:spcAft>
              <a:buSzPts val="1400"/>
              <a:buNone/>
            </a:pPr>
            <a:r>
              <a:rPr lang="en-US" dirty="0"/>
              <a:t>Ruppersberger, Dutch	MD	D	2</a:t>
            </a:r>
          </a:p>
          <a:p>
            <a:pPr marL="0" lvl="0" indent="0" algn="l" rtl="0">
              <a:lnSpc>
                <a:spcPct val="100000"/>
              </a:lnSpc>
              <a:spcBef>
                <a:spcPts val="0"/>
              </a:spcBef>
              <a:spcAft>
                <a:spcPts val="0"/>
              </a:spcAft>
              <a:buSzPts val="1400"/>
              <a:buNone/>
            </a:pPr>
            <a:r>
              <a:rPr lang="en-US" dirty="0"/>
              <a:t>Stevens, Haley	MI	D	11</a:t>
            </a:r>
          </a:p>
          <a:p>
            <a:pPr marL="0" lvl="0" indent="0" algn="l" rtl="0">
              <a:lnSpc>
                <a:spcPct val="100000"/>
              </a:lnSpc>
              <a:spcBef>
                <a:spcPts val="0"/>
              </a:spcBef>
              <a:spcAft>
                <a:spcPts val="0"/>
              </a:spcAft>
              <a:buSzPts val="1400"/>
              <a:buNone/>
            </a:pPr>
            <a:r>
              <a:rPr lang="en-US" dirty="0"/>
              <a:t>Tlaib, Rashida	MI	D	12</a:t>
            </a:r>
          </a:p>
          <a:p>
            <a:pPr marL="0" lvl="0" indent="0" algn="l" rtl="0">
              <a:lnSpc>
                <a:spcPct val="100000"/>
              </a:lnSpc>
              <a:spcBef>
                <a:spcPts val="0"/>
              </a:spcBef>
              <a:spcAft>
                <a:spcPts val="0"/>
              </a:spcAft>
              <a:buSzPts val="1400"/>
              <a:buNone/>
            </a:pPr>
            <a:r>
              <a:rPr lang="en-US" dirty="0"/>
              <a:t>Wagner, Ann	MO	R	2</a:t>
            </a:r>
          </a:p>
          <a:p>
            <a:pPr marL="0" lvl="0" indent="0" algn="l" rtl="0">
              <a:lnSpc>
                <a:spcPct val="100000"/>
              </a:lnSpc>
              <a:spcBef>
                <a:spcPts val="0"/>
              </a:spcBef>
              <a:spcAft>
                <a:spcPts val="0"/>
              </a:spcAft>
              <a:buSzPts val="1400"/>
              <a:buNone/>
            </a:pPr>
            <a:r>
              <a:rPr lang="en-US" dirty="0" err="1"/>
              <a:t>Foushee</a:t>
            </a:r>
            <a:r>
              <a:rPr lang="en-US" dirty="0"/>
              <a:t>, Valerie	NC	D	4</a:t>
            </a:r>
          </a:p>
          <a:p>
            <a:pPr marL="0" lvl="0" indent="0" algn="l" rtl="0">
              <a:lnSpc>
                <a:spcPct val="100000"/>
              </a:lnSpc>
              <a:spcBef>
                <a:spcPts val="0"/>
              </a:spcBef>
              <a:spcAft>
                <a:spcPts val="0"/>
              </a:spcAft>
              <a:buSzPts val="1400"/>
              <a:buNone/>
            </a:pPr>
            <a:r>
              <a:rPr lang="en-US" dirty="0"/>
              <a:t>Manning, Kathy	NC	D	6</a:t>
            </a:r>
          </a:p>
          <a:p>
            <a:pPr marL="0" lvl="0" indent="0" algn="l" rtl="0">
              <a:lnSpc>
                <a:spcPct val="100000"/>
              </a:lnSpc>
              <a:spcBef>
                <a:spcPts val="0"/>
              </a:spcBef>
              <a:spcAft>
                <a:spcPts val="0"/>
              </a:spcAft>
              <a:buSzPts val="1400"/>
              <a:buNone/>
            </a:pPr>
            <a:r>
              <a:rPr lang="en-US" dirty="0" err="1"/>
              <a:t>Kuster</a:t>
            </a:r>
            <a:r>
              <a:rPr lang="en-US" dirty="0"/>
              <a:t>, Ann	NH	D	2</a:t>
            </a:r>
          </a:p>
          <a:p>
            <a:pPr marL="0" lvl="0" indent="0" algn="l" rtl="0">
              <a:lnSpc>
                <a:spcPct val="100000"/>
              </a:lnSpc>
              <a:spcBef>
                <a:spcPts val="0"/>
              </a:spcBef>
              <a:spcAft>
                <a:spcPts val="0"/>
              </a:spcAft>
              <a:buSzPts val="1400"/>
              <a:buNone/>
            </a:pPr>
            <a:r>
              <a:rPr lang="en-US" dirty="0"/>
              <a:t>Pappas, Chris	NH	D	1</a:t>
            </a:r>
          </a:p>
          <a:p>
            <a:pPr marL="0" lvl="0" indent="0" algn="l" rtl="0">
              <a:lnSpc>
                <a:spcPct val="100000"/>
              </a:lnSpc>
              <a:spcBef>
                <a:spcPts val="0"/>
              </a:spcBef>
              <a:spcAft>
                <a:spcPts val="0"/>
              </a:spcAft>
              <a:buSzPts val="1400"/>
              <a:buNone/>
            </a:pPr>
            <a:r>
              <a:rPr lang="en-US" dirty="0" err="1"/>
              <a:t>Gottheimer</a:t>
            </a:r>
            <a:r>
              <a:rPr lang="en-US" dirty="0"/>
              <a:t>, Josh	NJ	D	5</a:t>
            </a:r>
          </a:p>
          <a:p>
            <a:pPr marL="0" lvl="0" indent="0" algn="l" rtl="0">
              <a:lnSpc>
                <a:spcPct val="100000"/>
              </a:lnSpc>
              <a:spcBef>
                <a:spcPts val="0"/>
              </a:spcBef>
              <a:spcAft>
                <a:spcPts val="0"/>
              </a:spcAft>
              <a:buSzPts val="1400"/>
              <a:buNone/>
            </a:pPr>
            <a:r>
              <a:rPr lang="en-US" dirty="0"/>
              <a:t>Norcross, Donald	NJ	D	1</a:t>
            </a:r>
          </a:p>
          <a:p>
            <a:pPr marL="0" lvl="0" indent="0" algn="l" rtl="0">
              <a:lnSpc>
                <a:spcPct val="100000"/>
              </a:lnSpc>
              <a:spcBef>
                <a:spcPts val="0"/>
              </a:spcBef>
              <a:spcAft>
                <a:spcPts val="0"/>
              </a:spcAft>
              <a:buSzPts val="1400"/>
              <a:buNone/>
            </a:pPr>
            <a:r>
              <a:rPr lang="en-US" dirty="0"/>
              <a:t>Pallone, Frank	NJ	D	6</a:t>
            </a:r>
          </a:p>
          <a:p>
            <a:pPr marL="0" lvl="0" indent="0" algn="l" rtl="0">
              <a:lnSpc>
                <a:spcPct val="100000"/>
              </a:lnSpc>
              <a:spcBef>
                <a:spcPts val="0"/>
              </a:spcBef>
              <a:spcAft>
                <a:spcPts val="0"/>
              </a:spcAft>
              <a:buSzPts val="1400"/>
              <a:buNone/>
            </a:pPr>
            <a:r>
              <a:rPr lang="en-US" dirty="0"/>
              <a:t>Sherrill, </a:t>
            </a:r>
            <a:r>
              <a:rPr lang="en-US" dirty="0" err="1"/>
              <a:t>Mikie</a:t>
            </a:r>
            <a:r>
              <a:rPr lang="en-US" dirty="0"/>
              <a:t>	NJ	D	11</a:t>
            </a:r>
          </a:p>
          <a:p>
            <a:pPr marL="0" lvl="0" indent="0" algn="l" rtl="0">
              <a:lnSpc>
                <a:spcPct val="100000"/>
              </a:lnSpc>
              <a:spcBef>
                <a:spcPts val="0"/>
              </a:spcBef>
              <a:spcAft>
                <a:spcPts val="0"/>
              </a:spcAft>
              <a:buSzPts val="1400"/>
              <a:buNone/>
            </a:pPr>
            <a:r>
              <a:rPr lang="en-US" dirty="0"/>
              <a:t>Smith, Chris	NJ	R	4</a:t>
            </a:r>
          </a:p>
          <a:p>
            <a:pPr marL="0" lvl="0" indent="0" algn="l" rtl="0">
              <a:lnSpc>
                <a:spcPct val="100000"/>
              </a:lnSpc>
              <a:spcBef>
                <a:spcPts val="0"/>
              </a:spcBef>
              <a:spcAft>
                <a:spcPts val="0"/>
              </a:spcAft>
              <a:buSzPts val="1400"/>
              <a:buNone/>
            </a:pPr>
            <a:r>
              <a:rPr lang="en-US" dirty="0"/>
              <a:t>Stansbury, Melanie	NM	D	1</a:t>
            </a:r>
          </a:p>
          <a:p>
            <a:pPr marL="0" lvl="0" indent="0" algn="l" rtl="0">
              <a:lnSpc>
                <a:spcPct val="100000"/>
              </a:lnSpc>
              <a:spcBef>
                <a:spcPts val="0"/>
              </a:spcBef>
              <a:spcAft>
                <a:spcPts val="0"/>
              </a:spcAft>
              <a:buSzPts val="1400"/>
              <a:buNone/>
            </a:pPr>
            <a:r>
              <a:rPr lang="en-US" dirty="0"/>
              <a:t>Lee, Susie	NV	D	3</a:t>
            </a:r>
          </a:p>
          <a:p>
            <a:pPr marL="0" lvl="0" indent="0" algn="l" rtl="0">
              <a:lnSpc>
                <a:spcPct val="100000"/>
              </a:lnSpc>
              <a:spcBef>
                <a:spcPts val="0"/>
              </a:spcBef>
              <a:spcAft>
                <a:spcPts val="0"/>
              </a:spcAft>
              <a:buSzPts val="1400"/>
              <a:buNone/>
            </a:pPr>
            <a:r>
              <a:rPr lang="en-US" dirty="0"/>
              <a:t>Clarke, Yvette	NY	D	9</a:t>
            </a:r>
          </a:p>
          <a:p>
            <a:pPr marL="0" lvl="0" indent="0" algn="l" rtl="0">
              <a:lnSpc>
                <a:spcPct val="100000"/>
              </a:lnSpc>
              <a:spcBef>
                <a:spcPts val="0"/>
              </a:spcBef>
              <a:spcAft>
                <a:spcPts val="0"/>
              </a:spcAft>
              <a:buSzPts val="1400"/>
              <a:buNone/>
            </a:pPr>
            <a:r>
              <a:rPr lang="en-US" dirty="0"/>
              <a:t>Meeks, Gregory	NY	D	5</a:t>
            </a:r>
          </a:p>
          <a:p>
            <a:pPr marL="0" lvl="0" indent="0" algn="l" rtl="0">
              <a:lnSpc>
                <a:spcPct val="100000"/>
              </a:lnSpc>
              <a:spcBef>
                <a:spcPts val="0"/>
              </a:spcBef>
              <a:spcAft>
                <a:spcPts val="0"/>
              </a:spcAft>
              <a:buSzPts val="1400"/>
              <a:buNone/>
            </a:pPr>
            <a:r>
              <a:rPr lang="en-US" dirty="0"/>
              <a:t>Nadler, Jerrold	NY	D	12</a:t>
            </a:r>
          </a:p>
          <a:p>
            <a:pPr marL="0" lvl="0" indent="0" algn="l" rtl="0">
              <a:lnSpc>
                <a:spcPct val="100000"/>
              </a:lnSpc>
              <a:spcBef>
                <a:spcPts val="0"/>
              </a:spcBef>
              <a:spcAft>
                <a:spcPts val="0"/>
              </a:spcAft>
              <a:buSzPts val="1400"/>
              <a:buNone/>
            </a:pPr>
            <a:r>
              <a:rPr lang="en-US" dirty="0"/>
              <a:t>Velázquez, Nydia	NY	D	7</a:t>
            </a:r>
          </a:p>
          <a:p>
            <a:pPr marL="0" lvl="0" indent="0" algn="l" rtl="0">
              <a:lnSpc>
                <a:spcPct val="100000"/>
              </a:lnSpc>
              <a:spcBef>
                <a:spcPts val="0"/>
              </a:spcBef>
              <a:spcAft>
                <a:spcPts val="0"/>
              </a:spcAft>
              <a:buSzPts val="1400"/>
              <a:buNone/>
            </a:pPr>
            <a:r>
              <a:rPr lang="en-US" dirty="0"/>
              <a:t>Cole, Tom	OK	R	4</a:t>
            </a:r>
          </a:p>
          <a:p>
            <a:pPr marL="0" lvl="0" indent="0" algn="l" rtl="0">
              <a:lnSpc>
                <a:spcPct val="100000"/>
              </a:lnSpc>
              <a:spcBef>
                <a:spcPts val="0"/>
              </a:spcBef>
              <a:spcAft>
                <a:spcPts val="0"/>
              </a:spcAft>
              <a:buSzPts val="1400"/>
              <a:buNone/>
            </a:pPr>
            <a:r>
              <a:rPr lang="en-US" dirty="0"/>
              <a:t>Blumenauer, Earl	OR	D	3</a:t>
            </a:r>
          </a:p>
          <a:p>
            <a:pPr marL="0" lvl="0" indent="0" algn="l" rtl="0">
              <a:lnSpc>
                <a:spcPct val="100000"/>
              </a:lnSpc>
              <a:spcBef>
                <a:spcPts val="0"/>
              </a:spcBef>
              <a:spcAft>
                <a:spcPts val="0"/>
              </a:spcAft>
              <a:buSzPts val="1400"/>
              <a:buNone/>
            </a:pPr>
            <a:r>
              <a:rPr lang="en-US" dirty="0" err="1"/>
              <a:t>Bonamici</a:t>
            </a:r>
            <a:r>
              <a:rPr lang="en-US" dirty="0"/>
              <a:t>, Suzanne	OR	D	1</a:t>
            </a:r>
          </a:p>
          <a:p>
            <a:pPr marL="0" lvl="0" indent="0" algn="l" rtl="0">
              <a:lnSpc>
                <a:spcPct val="100000"/>
              </a:lnSpc>
              <a:spcBef>
                <a:spcPts val="0"/>
              </a:spcBef>
              <a:spcAft>
                <a:spcPts val="0"/>
              </a:spcAft>
              <a:buSzPts val="1400"/>
              <a:buNone/>
            </a:pPr>
            <a:r>
              <a:rPr lang="en-US" dirty="0"/>
              <a:t>Hoyle, Val	OR	D	4</a:t>
            </a:r>
          </a:p>
          <a:p>
            <a:pPr marL="0" lvl="0" indent="0" algn="l" rtl="0">
              <a:lnSpc>
                <a:spcPct val="100000"/>
              </a:lnSpc>
              <a:spcBef>
                <a:spcPts val="0"/>
              </a:spcBef>
              <a:spcAft>
                <a:spcPts val="0"/>
              </a:spcAft>
              <a:buSzPts val="1400"/>
              <a:buNone/>
            </a:pPr>
            <a:r>
              <a:rPr lang="en-US" dirty="0"/>
              <a:t>Salinas, Andrea	OR	D	6</a:t>
            </a:r>
          </a:p>
          <a:p>
            <a:pPr marL="0" lvl="0" indent="0" algn="l" rtl="0">
              <a:lnSpc>
                <a:spcPct val="100000"/>
              </a:lnSpc>
              <a:spcBef>
                <a:spcPts val="0"/>
              </a:spcBef>
              <a:spcAft>
                <a:spcPts val="0"/>
              </a:spcAft>
              <a:buSzPts val="1400"/>
              <a:buNone/>
            </a:pPr>
            <a:r>
              <a:rPr lang="en-US" dirty="0"/>
              <a:t>Dean, Madeleine	PA	D	4</a:t>
            </a:r>
          </a:p>
          <a:p>
            <a:pPr marL="0" lvl="0" indent="0" algn="l" rtl="0">
              <a:lnSpc>
                <a:spcPct val="100000"/>
              </a:lnSpc>
              <a:spcBef>
                <a:spcPts val="0"/>
              </a:spcBef>
              <a:spcAft>
                <a:spcPts val="0"/>
              </a:spcAft>
              <a:buSzPts val="1400"/>
              <a:buNone/>
            </a:pPr>
            <a:r>
              <a:rPr lang="en-US" dirty="0"/>
              <a:t>Evans, Dwight	PA	D	3</a:t>
            </a:r>
          </a:p>
          <a:p>
            <a:pPr marL="0" lvl="0" indent="0" algn="l" rtl="0">
              <a:lnSpc>
                <a:spcPct val="100000"/>
              </a:lnSpc>
              <a:spcBef>
                <a:spcPts val="0"/>
              </a:spcBef>
              <a:spcAft>
                <a:spcPts val="0"/>
              </a:spcAft>
              <a:buSzPts val="1400"/>
              <a:buNone/>
            </a:pPr>
            <a:r>
              <a:rPr lang="en-US" dirty="0"/>
              <a:t>Houlahan, Chrissy	PA	D	6</a:t>
            </a:r>
          </a:p>
          <a:p>
            <a:pPr marL="0" lvl="0" indent="0" algn="l" rtl="0">
              <a:lnSpc>
                <a:spcPct val="100000"/>
              </a:lnSpc>
              <a:spcBef>
                <a:spcPts val="0"/>
              </a:spcBef>
              <a:spcAft>
                <a:spcPts val="0"/>
              </a:spcAft>
              <a:buSzPts val="1400"/>
              <a:buNone/>
            </a:pPr>
            <a:r>
              <a:rPr lang="en-US" dirty="0"/>
              <a:t>Wild, Susan	PA	D	7</a:t>
            </a:r>
          </a:p>
          <a:p>
            <a:pPr marL="0" lvl="0" indent="0" algn="l" rtl="0">
              <a:lnSpc>
                <a:spcPct val="100000"/>
              </a:lnSpc>
              <a:spcBef>
                <a:spcPts val="0"/>
              </a:spcBef>
              <a:spcAft>
                <a:spcPts val="0"/>
              </a:spcAft>
              <a:buSzPts val="1400"/>
              <a:buNone/>
            </a:pPr>
            <a:r>
              <a:rPr lang="en-US" dirty="0"/>
              <a:t>Gonzalez-Colon, Jenniffer	PR	R	AL</a:t>
            </a:r>
          </a:p>
          <a:p>
            <a:pPr marL="0" lvl="0" indent="0" algn="l" rtl="0">
              <a:lnSpc>
                <a:spcPct val="100000"/>
              </a:lnSpc>
              <a:spcBef>
                <a:spcPts val="0"/>
              </a:spcBef>
              <a:spcAft>
                <a:spcPts val="0"/>
              </a:spcAft>
              <a:buSzPts val="1400"/>
              <a:buNone/>
            </a:pPr>
            <a:r>
              <a:rPr lang="en-US" dirty="0"/>
              <a:t>Fleischmann, Chuck	TN	R	3</a:t>
            </a:r>
          </a:p>
          <a:p>
            <a:pPr marL="0" lvl="0" indent="0" algn="l" rtl="0">
              <a:lnSpc>
                <a:spcPct val="100000"/>
              </a:lnSpc>
              <a:spcBef>
                <a:spcPts val="0"/>
              </a:spcBef>
              <a:spcAft>
                <a:spcPts val="0"/>
              </a:spcAft>
              <a:buSzPts val="1400"/>
              <a:buNone/>
            </a:pPr>
            <a:r>
              <a:rPr lang="en-US" dirty="0" err="1"/>
              <a:t>Casar</a:t>
            </a:r>
            <a:r>
              <a:rPr lang="en-US" dirty="0"/>
              <a:t>, Greg	TX	D	35</a:t>
            </a:r>
          </a:p>
          <a:p>
            <a:pPr marL="0" lvl="0" indent="0" algn="l" rtl="0">
              <a:lnSpc>
                <a:spcPct val="100000"/>
              </a:lnSpc>
              <a:spcBef>
                <a:spcPts val="0"/>
              </a:spcBef>
              <a:spcAft>
                <a:spcPts val="0"/>
              </a:spcAft>
              <a:buSzPts val="1400"/>
              <a:buNone/>
            </a:pPr>
            <a:r>
              <a:rPr lang="en-US" dirty="0"/>
              <a:t>Castro, Joaquin	TX	D	20</a:t>
            </a:r>
          </a:p>
          <a:p>
            <a:pPr marL="0" lvl="0" indent="0" algn="l" rtl="0">
              <a:lnSpc>
                <a:spcPct val="100000"/>
              </a:lnSpc>
              <a:spcBef>
                <a:spcPts val="0"/>
              </a:spcBef>
              <a:spcAft>
                <a:spcPts val="0"/>
              </a:spcAft>
              <a:buSzPts val="1400"/>
              <a:buNone/>
            </a:pPr>
            <a:r>
              <a:rPr lang="en-US" dirty="0"/>
              <a:t>Garcia, Sylvia R.	TX	D	29</a:t>
            </a:r>
          </a:p>
          <a:p>
            <a:pPr marL="0" lvl="0" indent="0" algn="l" rtl="0">
              <a:lnSpc>
                <a:spcPct val="100000"/>
              </a:lnSpc>
              <a:spcBef>
                <a:spcPts val="0"/>
              </a:spcBef>
              <a:spcAft>
                <a:spcPts val="0"/>
              </a:spcAft>
              <a:buSzPts val="1400"/>
              <a:buNone/>
            </a:pPr>
            <a:r>
              <a:rPr lang="en-US" dirty="0"/>
              <a:t>Jackson Lee, Sheila	TX	D	18</a:t>
            </a:r>
          </a:p>
          <a:p>
            <a:pPr marL="0" lvl="0" indent="0" algn="l" rtl="0">
              <a:lnSpc>
                <a:spcPct val="100000"/>
              </a:lnSpc>
              <a:spcBef>
                <a:spcPts val="0"/>
              </a:spcBef>
              <a:spcAft>
                <a:spcPts val="0"/>
              </a:spcAft>
              <a:buSzPts val="1400"/>
              <a:buNone/>
            </a:pPr>
            <a:r>
              <a:rPr lang="en-US" dirty="0"/>
              <a:t>McCaul, Michael	TX	R	10</a:t>
            </a:r>
          </a:p>
          <a:p>
            <a:pPr marL="0" lvl="0" indent="0" algn="l" rtl="0">
              <a:lnSpc>
                <a:spcPct val="100000"/>
              </a:lnSpc>
              <a:spcBef>
                <a:spcPts val="0"/>
              </a:spcBef>
              <a:spcAft>
                <a:spcPts val="0"/>
              </a:spcAft>
              <a:buSzPts val="1400"/>
              <a:buNone/>
            </a:pPr>
            <a:r>
              <a:rPr lang="en-US" dirty="0"/>
              <a:t>Connolly, Gerry	VA	D	11</a:t>
            </a:r>
          </a:p>
          <a:p>
            <a:pPr marL="0" lvl="0" indent="0" algn="l" rtl="0">
              <a:lnSpc>
                <a:spcPct val="100000"/>
              </a:lnSpc>
              <a:spcBef>
                <a:spcPts val="0"/>
              </a:spcBef>
              <a:spcAft>
                <a:spcPts val="0"/>
              </a:spcAft>
              <a:buSzPts val="1400"/>
              <a:buNone/>
            </a:pPr>
            <a:r>
              <a:rPr lang="en-US" dirty="0"/>
              <a:t>Plaskett, Stacey	VI	D	AL</a:t>
            </a:r>
          </a:p>
          <a:p>
            <a:pPr marL="0" lvl="0" indent="0" algn="l" rtl="0">
              <a:lnSpc>
                <a:spcPct val="100000"/>
              </a:lnSpc>
              <a:spcBef>
                <a:spcPts val="0"/>
              </a:spcBef>
              <a:spcAft>
                <a:spcPts val="0"/>
              </a:spcAft>
              <a:buSzPts val="1400"/>
              <a:buNone/>
            </a:pPr>
            <a:r>
              <a:rPr lang="en-US" dirty="0"/>
              <a:t>Balint, Becca	VT	D	AL</a:t>
            </a:r>
          </a:p>
          <a:p>
            <a:pPr marL="0" lvl="0" indent="0" algn="l" rtl="0">
              <a:lnSpc>
                <a:spcPct val="100000"/>
              </a:lnSpc>
              <a:spcBef>
                <a:spcPts val="0"/>
              </a:spcBef>
              <a:spcAft>
                <a:spcPts val="0"/>
              </a:spcAft>
              <a:buSzPts val="1400"/>
              <a:buNone/>
            </a:pPr>
            <a:r>
              <a:rPr lang="en-US" dirty="0" err="1"/>
              <a:t>Gluesenkamp</a:t>
            </a:r>
            <a:r>
              <a:rPr lang="en-US" dirty="0"/>
              <a:t> Pérez, Marie	WA	D	3</a:t>
            </a:r>
          </a:p>
          <a:p>
            <a:pPr marL="0" lvl="0" indent="0" algn="l" rtl="0">
              <a:lnSpc>
                <a:spcPct val="100000"/>
              </a:lnSpc>
              <a:spcBef>
                <a:spcPts val="0"/>
              </a:spcBef>
              <a:spcAft>
                <a:spcPts val="0"/>
              </a:spcAft>
              <a:buSzPts val="1400"/>
              <a:buNone/>
            </a:pPr>
            <a:r>
              <a:rPr lang="en-US" dirty="0"/>
              <a:t>Larsen, Rick	WA	D	2</a:t>
            </a:r>
          </a:p>
          <a:p>
            <a:pPr marL="0" lvl="0" indent="0" algn="l" rtl="0">
              <a:lnSpc>
                <a:spcPct val="100000"/>
              </a:lnSpc>
              <a:spcBef>
                <a:spcPts val="0"/>
              </a:spcBef>
              <a:spcAft>
                <a:spcPts val="0"/>
              </a:spcAft>
              <a:buSzPts val="1400"/>
              <a:buNone/>
            </a:pPr>
            <a:r>
              <a:rPr lang="en-US" dirty="0"/>
              <a:t>Moore, Gwen	WI	D	4</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$1 Billion </a:t>
            </a:r>
            <a:r>
              <a:rPr lang="en-US" dirty="0" err="1"/>
              <a:t>Approps</a:t>
            </a:r>
            <a:r>
              <a:rPr lang="en-US" dirty="0"/>
              <a:t> letter, but not dear colleague letter</a:t>
            </a:r>
            <a:br>
              <a:rPr lang="en-US" dirty="0"/>
            </a:br>
            <a:br>
              <a:rPr lang="en-US" dirty="0"/>
            </a:br>
            <a:r>
              <a:rPr lang="en-US" dirty="0"/>
              <a:t>Sewell, Terri	AL	D	7</a:t>
            </a:r>
          </a:p>
          <a:p>
            <a:pPr marL="0" lvl="0" indent="0" algn="l" rtl="0">
              <a:lnSpc>
                <a:spcPct val="100000"/>
              </a:lnSpc>
              <a:spcBef>
                <a:spcPts val="0"/>
              </a:spcBef>
              <a:spcAft>
                <a:spcPts val="0"/>
              </a:spcAft>
              <a:buSzPts val="1400"/>
              <a:buNone/>
            </a:pPr>
            <a:r>
              <a:rPr lang="en-US" dirty="0"/>
              <a:t>Grijalva, Raul	AZ	D	7</a:t>
            </a:r>
          </a:p>
          <a:p>
            <a:pPr marL="0" lvl="0" indent="0" algn="l" rtl="0">
              <a:lnSpc>
                <a:spcPct val="100000"/>
              </a:lnSpc>
              <a:spcBef>
                <a:spcPts val="0"/>
              </a:spcBef>
              <a:spcAft>
                <a:spcPts val="0"/>
              </a:spcAft>
              <a:buSzPts val="1400"/>
              <a:buNone/>
            </a:pPr>
            <a:r>
              <a:rPr lang="en-US" dirty="0"/>
              <a:t>Barragan, Nanette	CA	D	44</a:t>
            </a:r>
          </a:p>
          <a:p>
            <a:pPr marL="0" lvl="0" indent="0" algn="l" rtl="0">
              <a:lnSpc>
                <a:spcPct val="100000"/>
              </a:lnSpc>
              <a:spcBef>
                <a:spcPts val="0"/>
              </a:spcBef>
              <a:spcAft>
                <a:spcPts val="0"/>
              </a:spcAft>
              <a:buSzPts val="1400"/>
              <a:buNone/>
            </a:pPr>
            <a:r>
              <a:rPr lang="en-US" dirty="0"/>
              <a:t>Brownley, Julia	CA	D	26</a:t>
            </a:r>
          </a:p>
          <a:p>
            <a:pPr marL="0" lvl="0" indent="0" algn="l" rtl="0">
              <a:lnSpc>
                <a:spcPct val="100000"/>
              </a:lnSpc>
              <a:spcBef>
                <a:spcPts val="0"/>
              </a:spcBef>
              <a:spcAft>
                <a:spcPts val="0"/>
              </a:spcAft>
              <a:buSzPts val="1400"/>
              <a:buNone/>
            </a:pPr>
            <a:r>
              <a:rPr lang="en-US" dirty="0"/>
              <a:t>Cardenas, Tony	CA	D	29</a:t>
            </a:r>
          </a:p>
          <a:p>
            <a:pPr marL="0" lvl="0" indent="0" algn="l" rtl="0">
              <a:lnSpc>
                <a:spcPct val="100000"/>
              </a:lnSpc>
              <a:spcBef>
                <a:spcPts val="0"/>
              </a:spcBef>
              <a:spcAft>
                <a:spcPts val="0"/>
              </a:spcAft>
              <a:buSzPts val="1400"/>
              <a:buNone/>
            </a:pPr>
            <a:r>
              <a:rPr lang="en-US" dirty="0"/>
              <a:t>Ruiz, Raul	CA	D	25</a:t>
            </a:r>
          </a:p>
          <a:p>
            <a:pPr marL="0" lvl="0" indent="0" algn="l" rtl="0">
              <a:lnSpc>
                <a:spcPct val="100000"/>
              </a:lnSpc>
              <a:spcBef>
                <a:spcPts val="0"/>
              </a:spcBef>
              <a:spcAft>
                <a:spcPts val="0"/>
              </a:spcAft>
              <a:buSzPts val="1400"/>
              <a:buNone/>
            </a:pPr>
            <a:r>
              <a:rPr lang="en-US" dirty="0"/>
              <a:t>Schiff, Adam	CA	D	30</a:t>
            </a:r>
          </a:p>
          <a:p>
            <a:pPr marL="0" lvl="0" indent="0" algn="l" rtl="0">
              <a:lnSpc>
                <a:spcPct val="100000"/>
              </a:lnSpc>
              <a:spcBef>
                <a:spcPts val="0"/>
              </a:spcBef>
              <a:spcAft>
                <a:spcPts val="0"/>
              </a:spcAft>
              <a:buSzPts val="1400"/>
              <a:buNone/>
            </a:pPr>
            <a:r>
              <a:rPr lang="en-US" dirty="0"/>
              <a:t>Sherman, Brad	CA	D	32</a:t>
            </a:r>
          </a:p>
          <a:p>
            <a:pPr marL="0" lvl="0" indent="0" algn="l" rtl="0">
              <a:lnSpc>
                <a:spcPct val="100000"/>
              </a:lnSpc>
              <a:spcBef>
                <a:spcPts val="0"/>
              </a:spcBef>
              <a:spcAft>
                <a:spcPts val="0"/>
              </a:spcAft>
              <a:buSzPts val="1400"/>
              <a:buNone/>
            </a:pPr>
            <a:r>
              <a:rPr lang="en-US" dirty="0"/>
              <a:t>Vargas, Juan	CA	D	52</a:t>
            </a:r>
          </a:p>
          <a:p>
            <a:pPr marL="0" lvl="0" indent="0" algn="l" rtl="0">
              <a:lnSpc>
                <a:spcPct val="100000"/>
              </a:lnSpc>
              <a:spcBef>
                <a:spcPts val="0"/>
              </a:spcBef>
              <a:spcAft>
                <a:spcPts val="0"/>
              </a:spcAft>
              <a:buSzPts val="1400"/>
              <a:buNone/>
            </a:pPr>
            <a:r>
              <a:rPr lang="en-US" dirty="0"/>
              <a:t>Neguse, Joe	CO	D	2</a:t>
            </a:r>
          </a:p>
          <a:p>
            <a:pPr marL="0" lvl="0" indent="0" algn="l" rtl="0">
              <a:lnSpc>
                <a:spcPct val="100000"/>
              </a:lnSpc>
              <a:spcBef>
                <a:spcPts val="0"/>
              </a:spcBef>
              <a:spcAft>
                <a:spcPts val="0"/>
              </a:spcAft>
              <a:buSzPts val="1400"/>
              <a:buNone/>
            </a:pPr>
            <a:r>
              <a:rPr lang="en-US" dirty="0"/>
              <a:t>Soto, Darren	FL	D	9</a:t>
            </a:r>
          </a:p>
          <a:p>
            <a:pPr marL="0" lvl="0" indent="0" algn="l" rtl="0">
              <a:lnSpc>
                <a:spcPct val="100000"/>
              </a:lnSpc>
              <a:spcBef>
                <a:spcPts val="0"/>
              </a:spcBef>
              <a:spcAft>
                <a:spcPts val="0"/>
              </a:spcAft>
              <a:buSzPts val="1400"/>
              <a:buNone/>
            </a:pPr>
            <a:r>
              <a:rPr lang="en-US" dirty="0"/>
              <a:t>McBath, Lucy	GA	D	7</a:t>
            </a:r>
          </a:p>
          <a:p>
            <a:pPr marL="0" lvl="0" indent="0" algn="l" rtl="0">
              <a:lnSpc>
                <a:spcPct val="100000"/>
              </a:lnSpc>
              <a:spcBef>
                <a:spcPts val="0"/>
              </a:spcBef>
              <a:spcAft>
                <a:spcPts val="0"/>
              </a:spcAft>
              <a:buSzPts val="1400"/>
              <a:buNone/>
            </a:pPr>
            <a:r>
              <a:rPr lang="en-US" dirty="0"/>
              <a:t>Nunn, Zach	IA	R	3</a:t>
            </a:r>
          </a:p>
          <a:p>
            <a:pPr marL="0" lvl="0" indent="0" algn="l" rtl="0">
              <a:lnSpc>
                <a:spcPct val="100000"/>
              </a:lnSpc>
              <a:spcBef>
                <a:spcPts val="0"/>
              </a:spcBef>
              <a:spcAft>
                <a:spcPts val="0"/>
              </a:spcAft>
              <a:buSzPts val="1400"/>
              <a:buNone/>
            </a:pPr>
            <a:r>
              <a:rPr lang="en-US" dirty="0" err="1"/>
              <a:t>Casten</a:t>
            </a:r>
            <a:r>
              <a:rPr lang="en-US" dirty="0"/>
              <a:t>, Sean	IL	D	6</a:t>
            </a:r>
          </a:p>
          <a:p>
            <a:pPr marL="0" lvl="0" indent="0" algn="l" rtl="0">
              <a:lnSpc>
                <a:spcPct val="100000"/>
              </a:lnSpc>
              <a:spcBef>
                <a:spcPts val="0"/>
              </a:spcBef>
              <a:spcAft>
                <a:spcPts val="0"/>
              </a:spcAft>
              <a:buSzPts val="1400"/>
              <a:buNone/>
            </a:pPr>
            <a:r>
              <a:rPr lang="en-US" dirty="0"/>
              <a:t>Garcia, Chuy	IL	D	4</a:t>
            </a:r>
          </a:p>
          <a:p>
            <a:pPr marL="0" lvl="0" indent="0" algn="l" rtl="0">
              <a:lnSpc>
                <a:spcPct val="100000"/>
              </a:lnSpc>
              <a:spcBef>
                <a:spcPts val="0"/>
              </a:spcBef>
              <a:spcAft>
                <a:spcPts val="0"/>
              </a:spcAft>
              <a:buSzPts val="1400"/>
              <a:buNone/>
            </a:pPr>
            <a:r>
              <a:rPr lang="en-US" dirty="0"/>
              <a:t>Krishnamoorthi, Raja	IL	D	8</a:t>
            </a:r>
          </a:p>
          <a:p>
            <a:pPr marL="0" lvl="0" indent="0" algn="l" rtl="0">
              <a:lnSpc>
                <a:spcPct val="100000"/>
              </a:lnSpc>
              <a:spcBef>
                <a:spcPts val="0"/>
              </a:spcBef>
              <a:spcAft>
                <a:spcPts val="0"/>
              </a:spcAft>
              <a:buSzPts val="1400"/>
              <a:buNone/>
            </a:pPr>
            <a:r>
              <a:rPr lang="en-US" dirty="0"/>
              <a:t>Schneider, Brad	IL	D	10</a:t>
            </a:r>
          </a:p>
          <a:p>
            <a:pPr marL="0" lvl="0" indent="0" algn="l" rtl="0">
              <a:lnSpc>
                <a:spcPct val="100000"/>
              </a:lnSpc>
              <a:spcBef>
                <a:spcPts val="0"/>
              </a:spcBef>
              <a:spcAft>
                <a:spcPts val="0"/>
              </a:spcAft>
              <a:buSzPts val="1400"/>
              <a:buNone/>
            </a:pPr>
            <a:r>
              <a:rPr lang="en-US" dirty="0"/>
              <a:t>Davids, Sharice	KS	D	3</a:t>
            </a:r>
          </a:p>
          <a:p>
            <a:pPr marL="0" lvl="0" indent="0" algn="l" rtl="0">
              <a:lnSpc>
                <a:spcPct val="100000"/>
              </a:lnSpc>
              <a:spcBef>
                <a:spcPts val="0"/>
              </a:spcBef>
              <a:spcAft>
                <a:spcPts val="0"/>
              </a:spcAft>
              <a:buSzPts val="1400"/>
              <a:buNone/>
            </a:pPr>
            <a:r>
              <a:rPr lang="en-US" dirty="0"/>
              <a:t>Carter, Troy	LA	D	2</a:t>
            </a:r>
          </a:p>
          <a:p>
            <a:pPr marL="0" lvl="0" indent="0" algn="l" rtl="0">
              <a:lnSpc>
                <a:spcPct val="100000"/>
              </a:lnSpc>
              <a:spcBef>
                <a:spcPts val="0"/>
              </a:spcBef>
              <a:spcAft>
                <a:spcPts val="0"/>
              </a:spcAft>
              <a:buSzPts val="1400"/>
              <a:buNone/>
            </a:pPr>
            <a:r>
              <a:rPr lang="en-US" dirty="0" err="1"/>
              <a:t>Auchincloss</a:t>
            </a:r>
            <a:r>
              <a:rPr lang="en-US" dirty="0"/>
              <a:t>, Jake	MA	D	4</a:t>
            </a:r>
          </a:p>
          <a:p>
            <a:pPr marL="0" lvl="0" indent="0" algn="l" rtl="0">
              <a:lnSpc>
                <a:spcPct val="100000"/>
              </a:lnSpc>
              <a:spcBef>
                <a:spcPts val="0"/>
              </a:spcBef>
              <a:spcAft>
                <a:spcPts val="0"/>
              </a:spcAft>
              <a:buSzPts val="1400"/>
              <a:buNone/>
            </a:pPr>
            <a:r>
              <a:rPr lang="en-US" dirty="0"/>
              <a:t>Neal, Richard	MA	D	1</a:t>
            </a:r>
          </a:p>
          <a:p>
            <a:pPr marL="0" lvl="0" indent="0" algn="l" rtl="0">
              <a:lnSpc>
                <a:spcPct val="100000"/>
              </a:lnSpc>
              <a:spcBef>
                <a:spcPts val="0"/>
              </a:spcBef>
              <a:spcAft>
                <a:spcPts val="0"/>
              </a:spcAft>
              <a:buSzPts val="1400"/>
              <a:buNone/>
            </a:pPr>
            <a:r>
              <a:rPr lang="en-US" dirty="0"/>
              <a:t>Trahan, Lori	MA	D	3</a:t>
            </a:r>
          </a:p>
          <a:p>
            <a:pPr marL="0" lvl="0" indent="0" algn="l" rtl="0">
              <a:lnSpc>
                <a:spcPct val="100000"/>
              </a:lnSpc>
              <a:spcBef>
                <a:spcPts val="0"/>
              </a:spcBef>
              <a:spcAft>
                <a:spcPts val="0"/>
              </a:spcAft>
              <a:buSzPts val="1400"/>
              <a:buNone/>
            </a:pPr>
            <a:r>
              <a:rPr lang="en-US" dirty="0" err="1"/>
              <a:t>Raskin</a:t>
            </a:r>
            <a:r>
              <a:rPr lang="en-US" dirty="0"/>
              <a:t>, Jamie	MD	D	8</a:t>
            </a:r>
          </a:p>
          <a:p>
            <a:pPr marL="0" lvl="0" indent="0" algn="l" rtl="0">
              <a:lnSpc>
                <a:spcPct val="100000"/>
              </a:lnSpc>
              <a:spcBef>
                <a:spcPts val="0"/>
              </a:spcBef>
              <a:spcAft>
                <a:spcPts val="0"/>
              </a:spcAft>
              <a:buSzPts val="1400"/>
              <a:buNone/>
            </a:pPr>
            <a:r>
              <a:rPr lang="en-US" dirty="0"/>
              <a:t>Pingree, Chellie	ME	D	1</a:t>
            </a:r>
          </a:p>
          <a:p>
            <a:pPr marL="0" lvl="0" indent="0" algn="l" rtl="0">
              <a:lnSpc>
                <a:spcPct val="100000"/>
              </a:lnSpc>
              <a:spcBef>
                <a:spcPts val="0"/>
              </a:spcBef>
              <a:spcAft>
                <a:spcPts val="0"/>
              </a:spcAft>
              <a:buSzPts val="1400"/>
              <a:buNone/>
            </a:pPr>
            <a:r>
              <a:rPr lang="en-US" dirty="0"/>
              <a:t>Dingell, Debbie	MI	D	6</a:t>
            </a:r>
          </a:p>
          <a:p>
            <a:pPr marL="0" lvl="0" indent="0" algn="l" rtl="0">
              <a:lnSpc>
                <a:spcPct val="100000"/>
              </a:lnSpc>
              <a:spcBef>
                <a:spcPts val="0"/>
              </a:spcBef>
              <a:spcAft>
                <a:spcPts val="0"/>
              </a:spcAft>
              <a:buSzPts val="1400"/>
              <a:buNone/>
            </a:pPr>
            <a:r>
              <a:rPr lang="en-US" dirty="0"/>
              <a:t>Scholten, Hillary	MI	D	3</a:t>
            </a:r>
          </a:p>
          <a:p>
            <a:pPr marL="0" lvl="0" indent="0" algn="l" rtl="0">
              <a:lnSpc>
                <a:spcPct val="100000"/>
              </a:lnSpc>
              <a:spcBef>
                <a:spcPts val="0"/>
              </a:spcBef>
              <a:spcAft>
                <a:spcPts val="0"/>
              </a:spcAft>
              <a:buSzPts val="1400"/>
              <a:buNone/>
            </a:pPr>
            <a:r>
              <a:rPr lang="en-US" dirty="0" err="1"/>
              <a:t>Slotkin</a:t>
            </a:r>
            <a:r>
              <a:rPr lang="en-US" dirty="0"/>
              <a:t>, Elissa	MI	D	7</a:t>
            </a:r>
          </a:p>
          <a:p>
            <a:pPr marL="0" lvl="0" indent="0" algn="l" rtl="0">
              <a:lnSpc>
                <a:spcPct val="100000"/>
              </a:lnSpc>
              <a:spcBef>
                <a:spcPts val="0"/>
              </a:spcBef>
              <a:spcAft>
                <a:spcPts val="0"/>
              </a:spcAft>
              <a:buSzPts val="1400"/>
              <a:buNone/>
            </a:pPr>
            <a:r>
              <a:rPr lang="en-US" dirty="0"/>
              <a:t>Thanedar, Shri	MI	D	13</a:t>
            </a:r>
          </a:p>
          <a:p>
            <a:pPr marL="0" lvl="0" indent="0" algn="l" rtl="0">
              <a:lnSpc>
                <a:spcPct val="100000"/>
              </a:lnSpc>
              <a:spcBef>
                <a:spcPts val="0"/>
              </a:spcBef>
              <a:spcAft>
                <a:spcPts val="0"/>
              </a:spcAft>
              <a:buSzPts val="1400"/>
              <a:buNone/>
            </a:pPr>
            <a:r>
              <a:rPr lang="en-US" dirty="0"/>
              <a:t>Omar, Ilhan	MN	D	5</a:t>
            </a:r>
          </a:p>
          <a:p>
            <a:pPr marL="0" lvl="0" indent="0" algn="l" rtl="0">
              <a:lnSpc>
                <a:spcPct val="100000"/>
              </a:lnSpc>
              <a:spcBef>
                <a:spcPts val="0"/>
              </a:spcBef>
              <a:spcAft>
                <a:spcPts val="0"/>
              </a:spcAft>
              <a:buSzPts val="1400"/>
              <a:buNone/>
            </a:pPr>
            <a:r>
              <a:rPr lang="en-US" dirty="0"/>
              <a:t>Bush, Cori	MO	D	1</a:t>
            </a:r>
          </a:p>
          <a:p>
            <a:pPr marL="0" lvl="0" indent="0" algn="l" rtl="0">
              <a:lnSpc>
                <a:spcPct val="100000"/>
              </a:lnSpc>
              <a:spcBef>
                <a:spcPts val="0"/>
              </a:spcBef>
              <a:spcAft>
                <a:spcPts val="0"/>
              </a:spcAft>
              <a:buSzPts val="1400"/>
              <a:buNone/>
            </a:pPr>
            <a:r>
              <a:rPr lang="en-US" dirty="0"/>
              <a:t>Thompson, Bennie	MS	D	2</a:t>
            </a:r>
          </a:p>
          <a:p>
            <a:pPr marL="0" lvl="0" indent="0" algn="l" rtl="0">
              <a:lnSpc>
                <a:spcPct val="100000"/>
              </a:lnSpc>
              <a:spcBef>
                <a:spcPts val="0"/>
              </a:spcBef>
              <a:spcAft>
                <a:spcPts val="0"/>
              </a:spcAft>
              <a:buSzPts val="1400"/>
              <a:buNone/>
            </a:pPr>
            <a:r>
              <a:rPr lang="en-US" dirty="0"/>
              <a:t>Adams, Alma	NC	D	12</a:t>
            </a:r>
          </a:p>
          <a:p>
            <a:pPr marL="0" lvl="0" indent="0" algn="l" rtl="0">
              <a:lnSpc>
                <a:spcPct val="100000"/>
              </a:lnSpc>
              <a:spcBef>
                <a:spcPts val="0"/>
              </a:spcBef>
              <a:spcAft>
                <a:spcPts val="0"/>
              </a:spcAft>
              <a:buSzPts val="1400"/>
              <a:buNone/>
            </a:pPr>
            <a:r>
              <a:rPr lang="en-US" dirty="0"/>
              <a:t>Davis, Don	NC	D	1</a:t>
            </a:r>
          </a:p>
          <a:p>
            <a:pPr marL="0" lvl="0" indent="0" algn="l" rtl="0">
              <a:lnSpc>
                <a:spcPct val="100000"/>
              </a:lnSpc>
              <a:spcBef>
                <a:spcPts val="0"/>
              </a:spcBef>
              <a:spcAft>
                <a:spcPts val="0"/>
              </a:spcAft>
              <a:buSzPts val="1400"/>
              <a:buNone/>
            </a:pPr>
            <a:r>
              <a:rPr lang="en-US" dirty="0"/>
              <a:t>Pascrell, Bill	NJ	D	9</a:t>
            </a:r>
          </a:p>
          <a:p>
            <a:pPr marL="0" lvl="0" indent="0" algn="l" rtl="0">
              <a:lnSpc>
                <a:spcPct val="100000"/>
              </a:lnSpc>
              <a:spcBef>
                <a:spcPts val="0"/>
              </a:spcBef>
              <a:spcAft>
                <a:spcPts val="0"/>
              </a:spcAft>
              <a:buSzPts val="1400"/>
              <a:buNone/>
            </a:pPr>
            <a:r>
              <a:rPr lang="en-US" dirty="0"/>
              <a:t>Sablan, Gregorio	NMI	D	AL</a:t>
            </a:r>
          </a:p>
          <a:p>
            <a:pPr marL="0" lvl="0" indent="0" algn="l" rtl="0">
              <a:lnSpc>
                <a:spcPct val="100000"/>
              </a:lnSpc>
              <a:spcBef>
                <a:spcPts val="0"/>
              </a:spcBef>
              <a:spcAft>
                <a:spcPts val="0"/>
              </a:spcAft>
              <a:buSzPts val="1400"/>
              <a:buNone/>
            </a:pPr>
            <a:r>
              <a:rPr lang="en-US" dirty="0"/>
              <a:t>Horsford, Steven	NV	D	4</a:t>
            </a:r>
          </a:p>
          <a:p>
            <a:pPr marL="0" lvl="0" indent="0" algn="l" rtl="0">
              <a:lnSpc>
                <a:spcPct val="100000"/>
              </a:lnSpc>
              <a:spcBef>
                <a:spcPts val="0"/>
              </a:spcBef>
              <a:spcAft>
                <a:spcPts val="0"/>
              </a:spcAft>
              <a:buSzPts val="1400"/>
              <a:buNone/>
            </a:pPr>
            <a:r>
              <a:rPr lang="en-US" dirty="0"/>
              <a:t>Titus, Dina	NV	D	1</a:t>
            </a:r>
          </a:p>
          <a:p>
            <a:pPr marL="0" lvl="0" indent="0" algn="l" rtl="0">
              <a:lnSpc>
                <a:spcPct val="100000"/>
              </a:lnSpc>
              <a:spcBef>
                <a:spcPts val="0"/>
              </a:spcBef>
              <a:spcAft>
                <a:spcPts val="0"/>
              </a:spcAft>
              <a:buSzPts val="1400"/>
              <a:buNone/>
            </a:pPr>
            <a:r>
              <a:rPr lang="en-US" dirty="0"/>
              <a:t>Bowman, Jamaal	NY	D	16</a:t>
            </a:r>
          </a:p>
          <a:p>
            <a:pPr marL="0" lvl="0" indent="0" algn="l" rtl="0">
              <a:lnSpc>
                <a:spcPct val="100000"/>
              </a:lnSpc>
              <a:spcBef>
                <a:spcPts val="0"/>
              </a:spcBef>
              <a:spcAft>
                <a:spcPts val="0"/>
              </a:spcAft>
              <a:buSzPts val="1400"/>
              <a:buNone/>
            </a:pPr>
            <a:r>
              <a:rPr lang="en-US" dirty="0"/>
              <a:t>Higgins, Brian	NY	D	26</a:t>
            </a:r>
          </a:p>
          <a:p>
            <a:pPr marL="0" lvl="0" indent="0" algn="l" rtl="0">
              <a:lnSpc>
                <a:spcPct val="100000"/>
              </a:lnSpc>
              <a:spcBef>
                <a:spcPts val="0"/>
              </a:spcBef>
              <a:spcAft>
                <a:spcPts val="0"/>
              </a:spcAft>
              <a:buSzPts val="1400"/>
              <a:buNone/>
            </a:pPr>
            <a:r>
              <a:rPr lang="en-US" dirty="0"/>
              <a:t>Torres, Ritchie	NY	D	15</a:t>
            </a:r>
          </a:p>
          <a:p>
            <a:pPr marL="0" lvl="0" indent="0" algn="l" rtl="0">
              <a:lnSpc>
                <a:spcPct val="100000"/>
              </a:lnSpc>
              <a:spcBef>
                <a:spcPts val="0"/>
              </a:spcBef>
              <a:spcAft>
                <a:spcPts val="0"/>
              </a:spcAft>
              <a:buSzPts val="1400"/>
              <a:buNone/>
            </a:pPr>
            <a:r>
              <a:rPr lang="en-US" dirty="0" err="1"/>
              <a:t>Malliotakis</a:t>
            </a:r>
            <a:r>
              <a:rPr lang="en-US" dirty="0"/>
              <a:t>, Nicole	NY	R	11</a:t>
            </a:r>
          </a:p>
          <a:p>
            <a:pPr marL="0" lvl="0" indent="0" algn="l" rtl="0">
              <a:lnSpc>
                <a:spcPct val="100000"/>
              </a:lnSpc>
              <a:spcBef>
                <a:spcPts val="0"/>
              </a:spcBef>
              <a:spcAft>
                <a:spcPts val="0"/>
              </a:spcAft>
              <a:buSzPts val="1400"/>
              <a:buNone/>
            </a:pPr>
            <a:r>
              <a:rPr lang="en-US" dirty="0"/>
              <a:t>Molinaro, Marcus	NY	R	19</a:t>
            </a:r>
          </a:p>
          <a:p>
            <a:pPr marL="0" lvl="0" indent="0" algn="l" rtl="0">
              <a:lnSpc>
                <a:spcPct val="100000"/>
              </a:lnSpc>
              <a:spcBef>
                <a:spcPts val="0"/>
              </a:spcBef>
              <a:spcAft>
                <a:spcPts val="0"/>
              </a:spcAft>
              <a:buSzPts val="1400"/>
              <a:buNone/>
            </a:pPr>
            <a:r>
              <a:rPr lang="en-US" dirty="0"/>
              <a:t>Scanlon, Mary Gay	PA	D	5</a:t>
            </a:r>
          </a:p>
          <a:p>
            <a:pPr marL="0" lvl="0" indent="0" algn="l" rtl="0">
              <a:lnSpc>
                <a:spcPct val="100000"/>
              </a:lnSpc>
              <a:spcBef>
                <a:spcPts val="0"/>
              </a:spcBef>
              <a:spcAft>
                <a:spcPts val="0"/>
              </a:spcAft>
              <a:buSzPts val="1400"/>
              <a:buNone/>
            </a:pPr>
            <a:r>
              <a:rPr lang="en-US" dirty="0" err="1"/>
              <a:t>Cicilline</a:t>
            </a:r>
            <a:r>
              <a:rPr lang="en-US" dirty="0"/>
              <a:t>, David	RI	D	1</a:t>
            </a:r>
          </a:p>
          <a:p>
            <a:pPr marL="0" lvl="0" indent="0" algn="l" rtl="0">
              <a:lnSpc>
                <a:spcPct val="100000"/>
              </a:lnSpc>
              <a:spcBef>
                <a:spcPts val="0"/>
              </a:spcBef>
              <a:spcAft>
                <a:spcPts val="0"/>
              </a:spcAft>
              <a:buSzPts val="1400"/>
              <a:buNone/>
            </a:pPr>
            <a:r>
              <a:rPr lang="en-US" dirty="0"/>
              <a:t>Doggett, Lloyd	TX	D	37</a:t>
            </a:r>
          </a:p>
          <a:p>
            <a:pPr marL="0" lvl="0" indent="0" algn="l" rtl="0">
              <a:lnSpc>
                <a:spcPct val="100000"/>
              </a:lnSpc>
              <a:spcBef>
                <a:spcPts val="0"/>
              </a:spcBef>
              <a:spcAft>
                <a:spcPts val="0"/>
              </a:spcAft>
              <a:buSzPts val="1400"/>
              <a:buNone/>
            </a:pPr>
            <a:r>
              <a:rPr lang="en-US" dirty="0"/>
              <a:t>Escobar, Veronica	TX	D	16</a:t>
            </a:r>
          </a:p>
          <a:p>
            <a:pPr marL="0" lvl="0" indent="0" algn="l" rtl="0">
              <a:lnSpc>
                <a:spcPct val="100000"/>
              </a:lnSpc>
              <a:spcBef>
                <a:spcPts val="0"/>
              </a:spcBef>
              <a:spcAft>
                <a:spcPts val="0"/>
              </a:spcAft>
              <a:buSzPts val="1400"/>
              <a:buNone/>
            </a:pPr>
            <a:r>
              <a:rPr lang="en-US" dirty="0"/>
              <a:t>Fletcher, Lizzie	TX	D	7</a:t>
            </a:r>
          </a:p>
          <a:p>
            <a:pPr marL="0" lvl="0" indent="0" algn="l" rtl="0">
              <a:lnSpc>
                <a:spcPct val="100000"/>
              </a:lnSpc>
              <a:spcBef>
                <a:spcPts val="0"/>
              </a:spcBef>
              <a:spcAft>
                <a:spcPts val="0"/>
              </a:spcAft>
              <a:buSzPts val="1400"/>
              <a:buNone/>
            </a:pPr>
            <a:r>
              <a:rPr lang="en-US" dirty="0"/>
              <a:t>Green, Al	TX	D	9</a:t>
            </a:r>
          </a:p>
          <a:p>
            <a:pPr marL="0" lvl="0" indent="0" algn="l" rtl="0">
              <a:lnSpc>
                <a:spcPct val="100000"/>
              </a:lnSpc>
              <a:spcBef>
                <a:spcPts val="0"/>
              </a:spcBef>
              <a:spcAft>
                <a:spcPts val="0"/>
              </a:spcAft>
              <a:buSzPts val="1400"/>
              <a:buNone/>
            </a:pPr>
            <a:r>
              <a:rPr lang="en-US" dirty="0"/>
              <a:t>Beyer, Donald	VA	D	8</a:t>
            </a:r>
          </a:p>
          <a:p>
            <a:pPr marL="0" lvl="0" indent="0" algn="l" rtl="0">
              <a:lnSpc>
                <a:spcPct val="100000"/>
              </a:lnSpc>
              <a:spcBef>
                <a:spcPts val="0"/>
              </a:spcBef>
              <a:spcAft>
                <a:spcPts val="0"/>
              </a:spcAft>
              <a:buSzPts val="1400"/>
              <a:buNone/>
            </a:pPr>
            <a:r>
              <a:rPr lang="en-US" dirty="0"/>
              <a:t>Scott, Bobby	VA	D	3</a:t>
            </a:r>
          </a:p>
          <a:p>
            <a:pPr marL="0" lvl="0" indent="0" algn="l" rtl="0">
              <a:lnSpc>
                <a:spcPct val="100000"/>
              </a:lnSpc>
              <a:spcBef>
                <a:spcPts val="0"/>
              </a:spcBef>
              <a:spcAft>
                <a:spcPts val="0"/>
              </a:spcAft>
              <a:buSzPts val="1400"/>
              <a:buNone/>
            </a:pPr>
            <a:r>
              <a:rPr lang="en-US" dirty="0"/>
              <a:t>DelBene, Suzan	WA	D	1</a:t>
            </a:r>
          </a:p>
          <a:p>
            <a:pPr marL="0" lvl="0" indent="0" algn="l" rtl="0">
              <a:lnSpc>
                <a:spcPct val="100000"/>
              </a:lnSpc>
              <a:spcBef>
                <a:spcPts val="0"/>
              </a:spcBef>
              <a:spcAft>
                <a:spcPts val="0"/>
              </a:spcAft>
              <a:buSzPts val="1400"/>
              <a:buNone/>
            </a:pPr>
            <a:r>
              <a:rPr lang="en-US" dirty="0"/>
              <a:t>Jayapal, Pramila	WA	D	7</a:t>
            </a:r>
          </a:p>
          <a:p>
            <a:pPr marL="0" lvl="0" indent="0" algn="l" rtl="0">
              <a:lnSpc>
                <a:spcPct val="100000"/>
              </a:lnSpc>
              <a:spcBef>
                <a:spcPts val="0"/>
              </a:spcBef>
              <a:spcAft>
                <a:spcPts val="0"/>
              </a:spcAft>
              <a:buSzPts val="1400"/>
              <a:buNone/>
            </a:pPr>
            <a:r>
              <a:rPr lang="en-US"/>
              <a:t>Schrier, Kim	WA	D	8</a:t>
            </a:r>
            <a:endParaRPr dirty="0"/>
          </a:p>
        </p:txBody>
      </p:sp>
      <p:sp>
        <p:nvSpPr>
          <p:cNvPr id="420" name="Google Shape;420;g1cdbaf79bb4_1_1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extLst>
      <p:ext uri="{BB962C8B-B14F-4D97-AF65-F5344CB8AC3E}">
        <p14:creationId xmlns:p14="http://schemas.microsoft.com/office/powerpoint/2010/main" val="527908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06d529d12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206d529d12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Karyne</a:t>
            </a:r>
            <a:endParaRPr dirty="0"/>
          </a:p>
          <a:p>
            <a:pPr marL="0" lvl="0" indent="0" algn="l" rtl="0">
              <a:lnSpc>
                <a:spcPct val="100000"/>
              </a:lnSpc>
              <a:spcBef>
                <a:spcPts val="0"/>
              </a:spcBef>
              <a:spcAft>
                <a:spcPts val="0"/>
              </a:spcAft>
              <a:buSzPts val="1400"/>
              <a:buNone/>
            </a:pPr>
            <a:br>
              <a:rPr lang="en-US" dirty="0">
                <a:highlight>
                  <a:srgbClr val="FFF2CC"/>
                </a:highlight>
              </a:rPr>
            </a:br>
            <a:endParaRPr dirty="0">
              <a:highlight>
                <a:srgbClr val="FFFFFF"/>
              </a:highlight>
            </a:endParaRPr>
          </a:p>
        </p:txBody>
      </p:sp>
      <p:sp>
        <p:nvSpPr>
          <p:cNvPr id="327" name="Google Shape;327;g206d529d12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Karyne</a:t>
            </a:r>
          </a:p>
          <a:p>
            <a:pPr marL="0" lvl="0" indent="0" algn="l" rtl="0">
              <a:lnSpc>
                <a:spcPct val="100000"/>
              </a:lnSpc>
              <a:spcBef>
                <a:spcPts val="0"/>
              </a:spcBef>
              <a:spcAft>
                <a:spcPts val="0"/>
              </a:spcAft>
              <a:buSzPts val="1400"/>
              <a:buNone/>
            </a:pPr>
            <a:br>
              <a:rPr lang="en-US" dirty="0">
                <a:highlight>
                  <a:srgbClr val="FFF2CC"/>
                </a:highlight>
              </a:rPr>
            </a:br>
            <a:endParaRPr dirty="0">
              <a:highlight>
                <a:srgbClr val="FFFFFF"/>
              </a:highlight>
            </a:endParaRPr>
          </a:p>
        </p:txBody>
      </p:sp>
      <p:sp>
        <p:nvSpPr>
          <p:cNvPr id="320" name="Google Shape;320;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extLst>
      <p:ext uri="{BB962C8B-B14F-4D97-AF65-F5344CB8AC3E}">
        <p14:creationId xmlns:p14="http://schemas.microsoft.com/office/powerpoint/2010/main" val="1263332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Karyne</a:t>
            </a:r>
          </a:p>
          <a:p>
            <a:pPr marL="0" lvl="0" indent="0" algn="l" rtl="0">
              <a:lnSpc>
                <a:spcPct val="100000"/>
              </a:lnSpc>
              <a:spcBef>
                <a:spcPts val="0"/>
              </a:spcBef>
              <a:spcAft>
                <a:spcPts val="0"/>
              </a:spcAft>
              <a:buSzPts val="1400"/>
              <a:buNone/>
            </a:pPr>
            <a:br>
              <a:rPr lang="en-US" dirty="0">
                <a:highlight>
                  <a:srgbClr val="FFF2CC"/>
                </a:highlight>
              </a:rPr>
            </a:br>
            <a:r>
              <a:rPr lang="en-US" dirty="0">
                <a:highlight>
                  <a:srgbClr val="FFF2CC"/>
                </a:highlight>
              </a:rPr>
              <a:t>Resources:</a:t>
            </a:r>
          </a:p>
          <a:p>
            <a:pPr marL="0" lvl="0" indent="0" algn="l" rtl="0">
              <a:lnSpc>
                <a:spcPct val="100000"/>
              </a:lnSpc>
              <a:spcBef>
                <a:spcPts val="0"/>
              </a:spcBef>
              <a:spcAft>
                <a:spcPts val="0"/>
              </a:spcAft>
              <a:buSzPts val="1400"/>
              <a:buNone/>
            </a:pPr>
            <a:r>
              <a:rPr lang="en-US" dirty="0"/>
              <a:t>Congressional Scorecard - </a:t>
            </a:r>
            <a:r>
              <a:rPr lang="en-US" dirty="0">
                <a:hlinkClick r:id="rId3"/>
              </a:rPr>
              <a:t>https://docs.google.com/spreadsheets/d/1QF2HKawtGx1kYYfYwGibPpKKnFs0jmX5-RxcpWyEpsk/edit#gid=2081581321</a:t>
            </a:r>
            <a:r>
              <a:rPr lang="en-US" dirty="0"/>
              <a:t> </a:t>
            </a:r>
          </a:p>
          <a:p>
            <a:pPr marL="0" lvl="0" indent="0" algn="l" rtl="0">
              <a:lnSpc>
                <a:spcPct val="100000"/>
              </a:lnSpc>
              <a:spcBef>
                <a:spcPts val="0"/>
              </a:spcBef>
              <a:spcAft>
                <a:spcPts val="0"/>
              </a:spcAft>
              <a:buSzPts val="1400"/>
              <a:buNone/>
            </a:pPr>
            <a:r>
              <a:rPr lang="en-US" dirty="0"/>
              <a:t>Legislator Lookup - </a:t>
            </a:r>
            <a:r>
              <a:rPr lang="en-US" dirty="0">
                <a:hlinkClick r:id="rId4"/>
              </a:rPr>
              <a:t>https://results.org/volunteers/legislator-lookup</a:t>
            </a:r>
            <a:r>
              <a:rPr lang="en-US" dirty="0"/>
              <a:t> </a:t>
            </a:r>
            <a:br>
              <a:rPr lang="en-US" dirty="0"/>
            </a:br>
            <a:r>
              <a:rPr lang="en-US" dirty="0"/>
              <a:t>Sample email https://docs.google.com/document/d/1xDZ3ZwITvXbg7Eppk-I47jnXqf4TuI4WfeGuuCLCQrk/edit   </a:t>
            </a:r>
            <a:br>
              <a:rPr lang="en-US" dirty="0"/>
            </a:br>
            <a:r>
              <a:rPr lang="en-US" dirty="0"/>
              <a:t>Share - https://results.org/volunteers/action-center/action-alerts?vvsrc=%2fcampaigns%2f97042%2frespond   </a:t>
            </a:r>
          </a:p>
          <a:p>
            <a:pPr marL="0" lvl="0" indent="0" algn="l" rtl="0">
              <a:lnSpc>
                <a:spcPct val="100000"/>
              </a:lnSpc>
              <a:spcBef>
                <a:spcPts val="0"/>
              </a:spcBef>
              <a:spcAft>
                <a:spcPts val="0"/>
              </a:spcAft>
              <a:buSzPts val="1400"/>
              <a:buNone/>
            </a:pPr>
            <a:endParaRPr dirty="0">
              <a:highlight>
                <a:srgbClr val="FFFFFF"/>
              </a:highlight>
            </a:endParaRPr>
          </a:p>
        </p:txBody>
      </p:sp>
      <p:sp>
        <p:nvSpPr>
          <p:cNvPr id="320" name="Google Shape;320;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extLst>
      <p:ext uri="{BB962C8B-B14F-4D97-AF65-F5344CB8AC3E}">
        <p14:creationId xmlns:p14="http://schemas.microsoft.com/office/powerpoint/2010/main" val="1916116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4388b835e1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Sign Up - </a:t>
            </a:r>
            <a:r>
              <a:rPr lang="en-US" sz="1100" u="sng">
                <a:solidFill>
                  <a:schemeClr val="hlink"/>
                </a:solidFill>
                <a:highlight>
                  <a:srgbClr val="FFFFFF"/>
                </a:highlight>
                <a:latin typeface="Arial"/>
                <a:ea typeface="Arial"/>
                <a:cs typeface="Arial"/>
                <a:sym typeface="Arial"/>
                <a:hlinkClick r:id="rId3"/>
              </a:rPr>
              <a:t>https://results.salsalabs.org/globalalliesprogram</a:t>
            </a:r>
            <a:r>
              <a:rPr lang="en-US" sz="1100">
                <a:solidFill>
                  <a:srgbClr val="222222"/>
                </a:solidFill>
                <a:highlight>
                  <a:srgbClr val="FFFFFF"/>
                </a:highlight>
                <a:latin typeface="Arial"/>
                <a:ea typeface="Arial"/>
                <a:cs typeface="Arial"/>
                <a:sym typeface="Arial"/>
              </a:rPr>
              <a:t> </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US"/>
              <a:t> </a:t>
            </a:r>
            <a:endParaRPr/>
          </a:p>
        </p:txBody>
      </p:sp>
      <p:sp>
        <p:nvSpPr>
          <p:cNvPr id="357" name="Google Shape;357;g14388b835e1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4388b835e1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Sign Up - </a:t>
            </a:r>
            <a:r>
              <a:rPr lang="en-US" sz="1100" u="sng">
                <a:solidFill>
                  <a:schemeClr val="hlink"/>
                </a:solidFill>
                <a:highlight>
                  <a:srgbClr val="FFFFFF"/>
                </a:highlight>
                <a:latin typeface="Arial"/>
                <a:ea typeface="Arial"/>
                <a:cs typeface="Arial"/>
                <a:sym typeface="Arial"/>
                <a:hlinkClick r:id="rId3"/>
              </a:rPr>
              <a:t>https://results.salsalabs.org/globalalliesprogram</a:t>
            </a:r>
            <a:r>
              <a:rPr lang="en-US" sz="1100">
                <a:solidFill>
                  <a:srgbClr val="222222"/>
                </a:solidFill>
                <a:highlight>
                  <a:srgbClr val="FFFFFF"/>
                </a:highlight>
                <a:latin typeface="Arial"/>
                <a:ea typeface="Arial"/>
                <a:cs typeface="Arial"/>
                <a:sym typeface="Arial"/>
              </a:rPr>
              <a:t> </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US"/>
              <a:t> </a:t>
            </a:r>
            <a:endParaRPr/>
          </a:p>
        </p:txBody>
      </p:sp>
      <p:sp>
        <p:nvSpPr>
          <p:cNvPr id="357" name="Google Shape;357;g14388b835e1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7961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35efd730ba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None/>
            </a:pPr>
            <a:endParaRPr dirty="0"/>
          </a:p>
        </p:txBody>
      </p:sp>
      <p:sp>
        <p:nvSpPr>
          <p:cNvPr id="366" name="Google Shape;366;g135efd730b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dc84acdb8d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1dc84acdb8d_0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1dc84acdb8d_0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df75a25fcf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1df75a25fcf_0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a:p>
            <a:pPr marL="0" lvl="0" indent="0" algn="l" rtl="0">
              <a:lnSpc>
                <a:spcPct val="100000"/>
              </a:lnSpc>
              <a:spcBef>
                <a:spcPts val="0"/>
              </a:spcBef>
              <a:spcAft>
                <a:spcPts val="0"/>
              </a:spcAft>
              <a:buSzPts val="1400"/>
              <a:buNone/>
            </a:pPr>
            <a:endParaRPr/>
          </a:p>
          <a:p>
            <a:pPr marL="0" lvl="0" indent="0" algn="l" rtl="0">
              <a:lnSpc>
                <a:spcPct val="114000"/>
              </a:lnSpc>
              <a:spcBef>
                <a:spcPts val="0"/>
              </a:spcBef>
              <a:spcAft>
                <a:spcPts val="0"/>
              </a:spcAft>
              <a:buClr>
                <a:schemeClr val="dk1"/>
              </a:buClr>
              <a:buSzPts val="1100"/>
              <a:buFont typeface="Arial"/>
              <a:buNone/>
            </a:pPr>
            <a:r>
              <a:rPr lang="en-US" sz="1500" b="1">
                <a:latin typeface="Open Sans"/>
                <a:ea typeface="Open Sans"/>
                <a:cs typeface="Open Sans"/>
                <a:sym typeface="Open Sans"/>
              </a:rPr>
              <a:t>Engage: </a:t>
            </a:r>
            <a:r>
              <a:rPr lang="en-US" sz="1500">
                <a:latin typeface="Open Sans"/>
                <a:ea typeface="Open Sans"/>
                <a:cs typeface="Open Sans"/>
                <a:sym typeface="Open Sans"/>
              </a:rPr>
              <a:t>Tuberculosis - an airborne bacteria - now kills more people each year than HIV and malaria combined.</a:t>
            </a:r>
            <a:endParaRPr sz="1500">
              <a:latin typeface="Open Sans"/>
              <a:ea typeface="Open Sans"/>
              <a:cs typeface="Open Sans"/>
              <a:sym typeface="Open Sans"/>
            </a:endParaRPr>
          </a:p>
          <a:p>
            <a:pPr marL="0" lvl="0" indent="0" algn="l" rtl="0">
              <a:lnSpc>
                <a:spcPct val="114000"/>
              </a:lnSpc>
              <a:spcBef>
                <a:spcPts val="1200"/>
              </a:spcBef>
              <a:spcAft>
                <a:spcPts val="0"/>
              </a:spcAft>
              <a:buClr>
                <a:schemeClr val="dk1"/>
              </a:buClr>
              <a:buSzPts val="1100"/>
              <a:buFont typeface="Arial"/>
              <a:buNone/>
            </a:pPr>
            <a:r>
              <a:rPr lang="en-US" sz="1500" b="1">
                <a:latin typeface="Open Sans"/>
                <a:ea typeface="Open Sans"/>
                <a:cs typeface="Open Sans"/>
                <a:sym typeface="Open Sans"/>
              </a:rPr>
              <a:t>Problem: </a:t>
            </a:r>
            <a:r>
              <a:rPr lang="en-US" sz="1500">
                <a:latin typeface="Open Sans"/>
                <a:ea typeface="Open Sans"/>
                <a:cs typeface="Open Sans"/>
                <a:sym typeface="Open Sans"/>
              </a:rPr>
              <a:t>COVID, conflict, and other crises have specifically taken a toll on the fight against tuberculosis. This disease drives and exacerbates global poverty, and it targets vulnerable populations. Alarmingly, TB cases increased in both 2020 and 2021. In 2021, 1.6 million people worldwide died from this often-curable disease.</a:t>
            </a:r>
            <a:endParaRPr sz="1500">
              <a:latin typeface="Open Sans"/>
              <a:ea typeface="Open Sans"/>
              <a:cs typeface="Open Sans"/>
              <a:sym typeface="Open Sans"/>
            </a:endParaRPr>
          </a:p>
          <a:p>
            <a:pPr marL="0" lvl="0" indent="0" algn="l" rtl="0">
              <a:lnSpc>
                <a:spcPct val="114000"/>
              </a:lnSpc>
              <a:spcBef>
                <a:spcPts val="1200"/>
              </a:spcBef>
              <a:spcAft>
                <a:spcPts val="0"/>
              </a:spcAft>
              <a:buClr>
                <a:schemeClr val="dk1"/>
              </a:buClr>
              <a:buSzPts val="1100"/>
              <a:buFont typeface="Arial"/>
              <a:buNone/>
            </a:pPr>
            <a:r>
              <a:rPr lang="en-US" sz="1500" b="1">
                <a:latin typeface="Open Sans"/>
                <a:ea typeface="Open Sans"/>
                <a:cs typeface="Open Sans"/>
                <a:sym typeface="Open Sans"/>
              </a:rPr>
              <a:t>Inform: </a:t>
            </a:r>
            <a:r>
              <a:rPr lang="en-US" sz="1500">
                <a:latin typeface="Open Sans"/>
                <a:ea typeface="Open Sans"/>
                <a:cs typeface="Open Sans"/>
                <a:sym typeface="Open Sans"/>
              </a:rPr>
              <a:t>The U.S. has been a leader in the fight against TB, and fiscal year 2024 decisions will soon be made in Congress by the committee that funds foreign aid.  </a:t>
            </a:r>
            <a:endParaRPr sz="1500">
              <a:latin typeface="Open Sans"/>
              <a:ea typeface="Open Sans"/>
              <a:cs typeface="Open Sans"/>
              <a:sym typeface="Open Sans"/>
            </a:endParaRPr>
          </a:p>
          <a:p>
            <a:pPr marL="0" lvl="0" indent="0" algn="l" rtl="0">
              <a:lnSpc>
                <a:spcPct val="114000"/>
              </a:lnSpc>
              <a:spcBef>
                <a:spcPts val="1200"/>
              </a:spcBef>
              <a:spcAft>
                <a:spcPts val="0"/>
              </a:spcAft>
              <a:buClr>
                <a:schemeClr val="dk1"/>
              </a:buClr>
              <a:buSzPts val="1100"/>
              <a:buFont typeface="Arial"/>
              <a:buNone/>
            </a:pPr>
            <a:r>
              <a:rPr lang="en-US" sz="1500" b="1">
                <a:latin typeface="Open Sans"/>
                <a:ea typeface="Open Sans"/>
                <a:cs typeface="Open Sans"/>
                <a:sym typeface="Open Sans"/>
              </a:rPr>
              <a:t>Call to Action: </a:t>
            </a:r>
            <a:r>
              <a:rPr lang="en-US" sz="1500">
                <a:latin typeface="Open Sans"/>
                <a:ea typeface="Open Sans"/>
                <a:cs typeface="Open Sans"/>
                <a:sym typeface="Open Sans"/>
              </a:rPr>
              <a:t>Will you write and speak to the leadership of the State and Foreign Operations Subcommittee of Appropriations and ask that they include at least $1 billion for USAID bilateral tuberculosis funding in the FY24 spending bill?  Will you also ask for at least $2 billion for the Global Fund to Fight AIDS, TB and Malaria?</a:t>
            </a:r>
            <a:endParaRPr sz="1500">
              <a:latin typeface="Open Sans"/>
              <a:ea typeface="Open Sans"/>
              <a:cs typeface="Open Sans"/>
              <a:sym typeface="Open Sans"/>
            </a:endParaRPr>
          </a:p>
          <a:p>
            <a:pPr marL="0" lvl="0" indent="0" algn="l" rtl="0">
              <a:lnSpc>
                <a:spcPct val="100000"/>
              </a:lnSpc>
              <a:spcBef>
                <a:spcPts val="1200"/>
              </a:spcBef>
              <a:spcAft>
                <a:spcPts val="0"/>
              </a:spcAft>
              <a:buSzPts val="1400"/>
              <a:buNone/>
            </a:pPr>
            <a:endParaRPr/>
          </a:p>
        </p:txBody>
      </p:sp>
      <p:sp>
        <p:nvSpPr>
          <p:cNvPr id="303" name="Google Shape;303;g1df75a25fcf_0_1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df75a25fcf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1df75a25fcf_0_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315" name="Google Shape;315;g1df75a25fcf_0_1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df75a25fcf_0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1df75a25fcf_0_1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327" name="Google Shape;327;g1df75a25fcf_0_1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df75a25fcf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1df75a25fcf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339" name="Google Shape;339;g1df75a25fcf_0_2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df75a25fcf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1df75a25fcf_0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a:p>
            <a:pPr marL="0" lvl="0" indent="0" algn="l" rtl="0">
              <a:lnSpc>
                <a:spcPct val="100000"/>
              </a:lnSpc>
              <a:spcBef>
                <a:spcPts val="0"/>
              </a:spcBef>
              <a:spcAft>
                <a:spcPts val="0"/>
              </a:spcAft>
              <a:buSzPts val="1400"/>
              <a:buNone/>
            </a:pPr>
            <a:endParaRPr/>
          </a:p>
          <a:p>
            <a:pPr marL="0" lvl="0" indent="0" algn="l" rtl="0">
              <a:lnSpc>
                <a:spcPct val="114000"/>
              </a:lnSpc>
              <a:spcBef>
                <a:spcPts val="0"/>
              </a:spcBef>
              <a:spcAft>
                <a:spcPts val="0"/>
              </a:spcAft>
              <a:buClr>
                <a:schemeClr val="dk1"/>
              </a:buClr>
              <a:buSzPts val="1100"/>
              <a:buFont typeface="Arial"/>
              <a:buNone/>
            </a:pPr>
            <a:r>
              <a:rPr lang="en-US" sz="1500" b="1">
                <a:latin typeface="Open Sans"/>
                <a:ea typeface="Open Sans"/>
                <a:cs typeface="Open Sans"/>
                <a:sym typeface="Open Sans"/>
              </a:rPr>
              <a:t>Engage: </a:t>
            </a:r>
            <a:r>
              <a:rPr lang="en-US" sz="1500">
                <a:latin typeface="Open Sans"/>
                <a:ea typeface="Open Sans"/>
                <a:cs typeface="Open Sans"/>
                <a:sym typeface="Open Sans"/>
              </a:rPr>
              <a:t>Tuberculosis - an airborne bacteria - now kills more people each year than HIV and malaria combined.</a:t>
            </a:r>
            <a:endParaRPr sz="1500">
              <a:latin typeface="Open Sans"/>
              <a:ea typeface="Open Sans"/>
              <a:cs typeface="Open Sans"/>
              <a:sym typeface="Open Sans"/>
            </a:endParaRPr>
          </a:p>
          <a:p>
            <a:pPr marL="0" lvl="0" indent="0" algn="l" rtl="0">
              <a:lnSpc>
                <a:spcPct val="114000"/>
              </a:lnSpc>
              <a:spcBef>
                <a:spcPts val="1200"/>
              </a:spcBef>
              <a:spcAft>
                <a:spcPts val="0"/>
              </a:spcAft>
              <a:buClr>
                <a:schemeClr val="dk1"/>
              </a:buClr>
              <a:buSzPts val="1100"/>
              <a:buFont typeface="Arial"/>
              <a:buNone/>
            </a:pPr>
            <a:r>
              <a:rPr lang="en-US" sz="1500" b="1">
                <a:latin typeface="Open Sans"/>
                <a:ea typeface="Open Sans"/>
                <a:cs typeface="Open Sans"/>
                <a:sym typeface="Open Sans"/>
              </a:rPr>
              <a:t>Problem: </a:t>
            </a:r>
            <a:r>
              <a:rPr lang="en-US" sz="1500">
                <a:latin typeface="Open Sans"/>
                <a:ea typeface="Open Sans"/>
                <a:cs typeface="Open Sans"/>
                <a:sym typeface="Open Sans"/>
              </a:rPr>
              <a:t>COVID, conflict, and other crises have specifically taken a toll on the fight against tuberculosis. This disease drives and exacerbates global poverty, and it targets vulnerable populations. Alarmingly, TB cases increased in both 2020 and 2021. In 2021, 1.6 million people worldwide died from this often-curable disease.</a:t>
            </a:r>
            <a:endParaRPr sz="1500">
              <a:latin typeface="Open Sans"/>
              <a:ea typeface="Open Sans"/>
              <a:cs typeface="Open Sans"/>
              <a:sym typeface="Open Sans"/>
            </a:endParaRPr>
          </a:p>
          <a:p>
            <a:pPr marL="0" lvl="0" indent="0" algn="l" rtl="0">
              <a:lnSpc>
                <a:spcPct val="114000"/>
              </a:lnSpc>
              <a:spcBef>
                <a:spcPts val="1200"/>
              </a:spcBef>
              <a:spcAft>
                <a:spcPts val="0"/>
              </a:spcAft>
              <a:buClr>
                <a:schemeClr val="dk1"/>
              </a:buClr>
              <a:buSzPts val="1100"/>
              <a:buFont typeface="Arial"/>
              <a:buNone/>
            </a:pPr>
            <a:r>
              <a:rPr lang="en-US" sz="1500" b="1">
                <a:latin typeface="Open Sans"/>
                <a:ea typeface="Open Sans"/>
                <a:cs typeface="Open Sans"/>
                <a:sym typeface="Open Sans"/>
              </a:rPr>
              <a:t>Inform: </a:t>
            </a:r>
            <a:r>
              <a:rPr lang="en-US" sz="1500">
                <a:latin typeface="Open Sans"/>
                <a:ea typeface="Open Sans"/>
                <a:cs typeface="Open Sans"/>
                <a:sym typeface="Open Sans"/>
              </a:rPr>
              <a:t>The U.S. has been a leader in the fight against TB, and fiscal year 2024 decisions will soon be made in Congress by the committee that funds foreign aid.  </a:t>
            </a:r>
            <a:endParaRPr sz="1500">
              <a:latin typeface="Open Sans"/>
              <a:ea typeface="Open Sans"/>
              <a:cs typeface="Open Sans"/>
              <a:sym typeface="Open Sans"/>
            </a:endParaRPr>
          </a:p>
          <a:p>
            <a:pPr marL="0" lvl="0" indent="0" algn="l" rtl="0">
              <a:lnSpc>
                <a:spcPct val="114000"/>
              </a:lnSpc>
              <a:spcBef>
                <a:spcPts val="1200"/>
              </a:spcBef>
              <a:spcAft>
                <a:spcPts val="0"/>
              </a:spcAft>
              <a:buClr>
                <a:schemeClr val="dk1"/>
              </a:buClr>
              <a:buSzPts val="1100"/>
              <a:buFont typeface="Arial"/>
              <a:buNone/>
            </a:pPr>
            <a:r>
              <a:rPr lang="en-US" sz="1500" b="1">
                <a:latin typeface="Open Sans"/>
                <a:ea typeface="Open Sans"/>
                <a:cs typeface="Open Sans"/>
                <a:sym typeface="Open Sans"/>
              </a:rPr>
              <a:t>Call to Action: </a:t>
            </a:r>
            <a:r>
              <a:rPr lang="en-US" sz="1500">
                <a:latin typeface="Open Sans"/>
                <a:ea typeface="Open Sans"/>
                <a:cs typeface="Open Sans"/>
                <a:sym typeface="Open Sans"/>
              </a:rPr>
              <a:t>Will you write and speak to the leadership of the State and Foreign Operations Subcommittee of Appropriations and ask that they include at least $1 billion for USAID bilateral tuberculosis funding in the FY24 spending bill?  Will you also ask for at least $2 billion for the Global Fund to Fight AIDS, TB and Malaria?</a:t>
            </a:r>
            <a:endParaRPr sz="1500">
              <a:latin typeface="Open Sans"/>
              <a:ea typeface="Open Sans"/>
              <a:cs typeface="Open Sans"/>
              <a:sym typeface="Open Sans"/>
            </a:endParaRPr>
          </a:p>
          <a:p>
            <a:pPr marL="0" lvl="0" indent="0" algn="l" rtl="0">
              <a:lnSpc>
                <a:spcPct val="100000"/>
              </a:lnSpc>
              <a:spcBef>
                <a:spcPts val="1200"/>
              </a:spcBef>
              <a:spcAft>
                <a:spcPts val="0"/>
              </a:spcAft>
              <a:buSzPts val="1400"/>
              <a:buNone/>
            </a:pPr>
            <a:endParaRPr/>
          </a:p>
        </p:txBody>
      </p:sp>
      <p:sp>
        <p:nvSpPr>
          <p:cNvPr id="303" name="Google Shape;303;g1df75a25fcf_0_1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extLst>
      <p:ext uri="{BB962C8B-B14F-4D97-AF65-F5344CB8AC3E}">
        <p14:creationId xmlns:p14="http://schemas.microsoft.com/office/powerpoint/2010/main" val="2288027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df75a25fcf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1df75a25fcf_0_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315" name="Google Shape;315;g1df75a25fcf_0_1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extLst>
      <p:ext uri="{BB962C8B-B14F-4D97-AF65-F5344CB8AC3E}">
        <p14:creationId xmlns:p14="http://schemas.microsoft.com/office/powerpoint/2010/main" val="990313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df75a25fcf_0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1df75a25fcf_0_1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327" name="Google Shape;327;g1df75a25fcf_0_1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extLst>
      <p:ext uri="{BB962C8B-B14F-4D97-AF65-F5344CB8AC3E}">
        <p14:creationId xmlns:p14="http://schemas.microsoft.com/office/powerpoint/2010/main" val="4112856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df75a25fcf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1df75a25fcf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339" name="Google Shape;339;g1df75a25fcf_0_2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extLst>
      <p:ext uri="{BB962C8B-B14F-4D97-AF65-F5344CB8AC3E}">
        <p14:creationId xmlns:p14="http://schemas.microsoft.com/office/powerpoint/2010/main" val="13171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388b835e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262" name="Google Shape;262;g14388b835e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1C1C1C"/>
                </a:solidFill>
                <a:effectLst/>
                <a:latin typeface="circular"/>
              </a:rPr>
              <a:t>Ken</a:t>
            </a:r>
            <a:br>
              <a:rPr lang="en-US" b="0" i="1" dirty="0">
                <a:solidFill>
                  <a:srgbClr val="1C1C1C"/>
                </a:solidFill>
                <a:effectLst/>
                <a:latin typeface="circular"/>
              </a:rPr>
            </a:br>
            <a:r>
              <a:rPr lang="en-US" b="0" i="0" dirty="0">
                <a:solidFill>
                  <a:srgbClr val="1C1C1C"/>
                </a:solidFill>
                <a:effectLst/>
                <a:latin typeface="circular"/>
              </a:rPr>
              <a:t>Developments on TB Prevention and Treatment</a:t>
            </a:r>
            <a:br>
              <a:rPr lang="en-US" b="0" i="0" dirty="0">
                <a:solidFill>
                  <a:srgbClr val="1C1C1C"/>
                </a:solidFill>
                <a:effectLst/>
                <a:latin typeface="circular"/>
              </a:rPr>
            </a:br>
            <a:endParaRPr lang="en-US" b="0" i="1" dirty="0">
              <a:solidFill>
                <a:srgbClr val="1C1C1C"/>
              </a:solidFill>
              <a:effectLst/>
              <a:latin typeface="circular"/>
            </a:endParaRPr>
          </a:p>
          <a:p>
            <a:r>
              <a:rPr lang="en-US" b="0" i="0" dirty="0">
                <a:solidFill>
                  <a:srgbClr val="1C1C1C"/>
                </a:solidFill>
                <a:effectLst/>
                <a:latin typeface="circular"/>
              </a:rPr>
              <a:t>Gates Foundation to fund trial of long-awaited new tuberculosis vaccine candidate – </a:t>
            </a:r>
            <a:br>
              <a:rPr lang="en-US" b="0" i="0" dirty="0">
                <a:solidFill>
                  <a:srgbClr val="1C1C1C"/>
                </a:solidFill>
                <a:effectLst/>
                <a:latin typeface="circular"/>
              </a:rPr>
            </a:br>
            <a:r>
              <a:rPr lang="en-US" b="0" i="0" dirty="0">
                <a:solidFill>
                  <a:srgbClr val="1C1C1C"/>
                </a:solidFill>
                <a:effectLst/>
                <a:latin typeface="circular"/>
              </a:rPr>
              <a:t> https://www.statnews.com/2023/06/28/tuberculosis-vaccine-gates/?utm_campaign=daily_recap&amp;utm_medium=email&amp;_hsmi=264371837&amp;_hsenc=p2ANqtz--PLmtXs25QfnfXZpUtDPHRK9txJI5IwcXPysCRhzD0KbnT73oG9gRU-xoeqXALbA8ry8YfrMIMiJ_5Viky_f5KahuAQw&amp;utm_content=264371837&amp;utm_source=hs_email </a:t>
            </a:r>
          </a:p>
          <a:p>
            <a:endParaRPr lang="en-US" b="0" i="0" dirty="0">
              <a:solidFill>
                <a:srgbClr val="1C1C1C"/>
              </a:solidFill>
              <a:effectLst/>
              <a:latin typeface="circular"/>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7497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1C1C1C"/>
                </a:solidFill>
                <a:effectLst/>
                <a:latin typeface="circular"/>
              </a:rPr>
              <a:t>Ken</a:t>
            </a:r>
            <a:br>
              <a:rPr lang="en-US" b="0" i="1" dirty="0">
                <a:solidFill>
                  <a:srgbClr val="1C1C1C"/>
                </a:solidFill>
                <a:effectLst/>
                <a:latin typeface="circular"/>
              </a:rPr>
            </a:br>
            <a:r>
              <a:rPr lang="en-US" b="0" i="0" dirty="0">
                <a:solidFill>
                  <a:srgbClr val="1C1C1C"/>
                </a:solidFill>
                <a:effectLst/>
                <a:latin typeface="circular"/>
              </a:rPr>
              <a:t>Developments on TB Prevention and Treatment</a:t>
            </a:r>
            <a:br>
              <a:rPr lang="en-US" b="0" i="0" dirty="0">
                <a:solidFill>
                  <a:srgbClr val="1C1C1C"/>
                </a:solidFill>
                <a:effectLst/>
                <a:latin typeface="circular"/>
              </a:rPr>
            </a:br>
            <a:endParaRPr lang="en-US" b="0" i="1" dirty="0">
              <a:solidFill>
                <a:srgbClr val="1C1C1C"/>
              </a:solidFill>
              <a:effectLst/>
              <a:latin typeface="circular"/>
            </a:endParaRPr>
          </a:p>
          <a:p>
            <a:r>
              <a:rPr lang="en-US" b="0" i="0" dirty="0">
                <a:solidFill>
                  <a:srgbClr val="1C1C1C"/>
                </a:solidFill>
                <a:effectLst/>
                <a:latin typeface="circular"/>
              </a:rPr>
              <a:t>Gates Foundation to fund trial of long-awaited new tuberculosis vaccine candidate – </a:t>
            </a:r>
            <a:br>
              <a:rPr lang="en-US" b="0" i="0" dirty="0">
                <a:solidFill>
                  <a:srgbClr val="1C1C1C"/>
                </a:solidFill>
                <a:effectLst/>
                <a:latin typeface="circular"/>
              </a:rPr>
            </a:br>
            <a:r>
              <a:rPr lang="en-US" b="0" i="0" dirty="0">
                <a:solidFill>
                  <a:srgbClr val="1C1C1C"/>
                </a:solidFill>
                <a:effectLst/>
                <a:latin typeface="circular"/>
              </a:rPr>
              <a:t> https://www.statnews.com/2023/06/28/tuberculosis-vaccine-gates/?utm_campaign=daily_recap&amp;utm_medium=email&amp;_hsmi=264371837&amp;_hsenc=p2ANqtz--PLmtXs25QfnfXZpUtDPHRK9txJI5IwcXPysCRhzD0KbnT73oG9gRU-xoeqXALbA8ry8YfrMIMiJ_5Viky_f5KahuAQw&amp;utm_content=264371837&amp;utm_source=hs_email </a:t>
            </a:r>
          </a:p>
          <a:p>
            <a:endParaRPr lang="en-US" b="0" i="0" dirty="0">
              <a:solidFill>
                <a:srgbClr val="1C1C1C"/>
              </a:solidFill>
              <a:effectLst/>
              <a:latin typeface="circular"/>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effectLst/>
                <a:latin typeface="MiloTE"/>
              </a:rPr>
              <a:t>A new TB vaccine could save 8.5m lives over the next quarter of a century – </a:t>
            </a:r>
            <a:br>
              <a:rPr lang="en-US" b="0" i="0" dirty="0">
                <a:effectLst/>
                <a:latin typeface="MiloTE"/>
              </a:rPr>
            </a:br>
            <a:r>
              <a:rPr lang="en-US" b="0" i="0" dirty="0">
                <a:effectLst/>
                <a:latin typeface="MiloTE"/>
              </a:rPr>
              <a:t>https://www.economist.com/science-and-technology/2023/06/28/a-new-tb-vaccine-could-save-85m-lives-over-the-next-quarter-of-a-century?giftId=b4f37459-7bcc-498a-b0d5-063dee05d12b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9303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1C1C1C"/>
                </a:solidFill>
                <a:effectLst/>
                <a:latin typeface="circular"/>
              </a:rPr>
              <a:t>Ken</a:t>
            </a:r>
            <a:br>
              <a:rPr lang="en-US" b="0" i="1" dirty="0">
                <a:solidFill>
                  <a:srgbClr val="1C1C1C"/>
                </a:solidFill>
                <a:effectLst/>
                <a:latin typeface="circular"/>
              </a:rPr>
            </a:b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4633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1C1C1C"/>
                </a:solidFill>
                <a:effectLst/>
                <a:latin typeface="circular"/>
              </a:rPr>
              <a:t>Ken</a:t>
            </a:r>
            <a:br>
              <a:rPr lang="en-US" b="0" i="1" dirty="0">
                <a:solidFill>
                  <a:srgbClr val="1C1C1C"/>
                </a:solidFill>
                <a:effectLst/>
                <a:latin typeface="circular"/>
              </a:rPr>
            </a:b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7600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1C1C1C"/>
                </a:solidFill>
                <a:effectLst/>
                <a:latin typeface="circular"/>
              </a:rPr>
              <a:t>Ken</a:t>
            </a:r>
            <a:br>
              <a:rPr lang="en-US" b="0" i="1" dirty="0">
                <a:solidFill>
                  <a:srgbClr val="1C1C1C"/>
                </a:solidFill>
                <a:effectLst/>
                <a:latin typeface="circular"/>
              </a:rPr>
            </a:br>
            <a:endParaRPr lang="en-US" b="0" i="1" dirty="0">
              <a:solidFill>
                <a:srgbClr val="1C1C1C"/>
              </a:solidFill>
              <a:effectLst/>
              <a:latin typeface="circular"/>
            </a:endParaRPr>
          </a:p>
          <a:p>
            <a:r>
              <a:rPr lang="en-US" dirty="0"/>
              <a:t>https://vimeo.com/803174907</a:t>
            </a:r>
            <a:r>
              <a:rPr lang="en-US" b="0" i="1" dirty="0">
                <a:solidFill>
                  <a:srgbClr val="1C1C1C"/>
                </a:solidFill>
                <a:effectLst/>
                <a:latin typeface="circular"/>
              </a:rPr>
              <a:t>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052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TB  - Ending the World’s deadliest disease by 2023</a:t>
            </a:r>
            <a:br>
              <a:rPr lang="en-US" dirty="0"/>
            </a:br>
            <a:r>
              <a:rPr lang="en-US" dirty="0"/>
              <a:t>https://pages.devex.com/talking-tb?utm_medium=link&amp;utm_source=newsletter&amp;utm_campaign=cs_TalkingTb</a:t>
            </a:r>
          </a:p>
          <a:p>
            <a:endParaRPr lang="en-US" dirty="0"/>
          </a:p>
          <a:p>
            <a:r>
              <a:rPr lang="en-US" dirty="0"/>
              <a:t>Interview with Dr. </a:t>
            </a:r>
            <a:r>
              <a:rPr lang="en-US" dirty="0" err="1"/>
              <a:t>Lucicia</a:t>
            </a:r>
            <a:r>
              <a:rPr lang="en-US" dirty="0"/>
              <a:t> </a:t>
            </a:r>
            <a:r>
              <a:rPr lang="en-US" dirty="0" err="1"/>
              <a:t>Ditiu</a:t>
            </a:r>
            <a:r>
              <a:rPr lang="en-US" dirty="0"/>
              <a:t>, Executive director of Stop TB Partnership who shares what they envision for the coming UN HLM on TB:</a:t>
            </a:r>
            <a:br>
              <a:rPr lang="en-US" dirty="0"/>
            </a:br>
            <a:r>
              <a:rPr lang="en-US" dirty="0"/>
              <a:t>Video link: https://www.youtube.com/watch?v=i2YgWqGW-NE&amp;t=3s </a:t>
            </a:r>
          </a:p>
          <a:p>
            <a:endParaRPr lang="en-US" dirty="0"/>
          </a:p>
          <a:p>
            <a:pPr>
              <a:buAutoNum type="arabicPeriod"/>
            </a:pPr>
            <a:r>
              <a:rPr lang="en-US" dirty="0"/>
              <a:t>Secure working with partners, esp. WHO to ensure the meeting goes as plan – start with process of consultation around priorities</a:t>
            </a:r>
          </a:p>
          <a:p>
            <a:pPr>
              <a:buAutoNum type="arabicPeriod"/>
            </a:pPr>
            <a:r>
              <a:rPr lang="en-US" dirty="0"/>
              <a:t>Civil society and communities, fully supported in getting organized and having the right voice – Stop TB is planning to support here</a:t>
            </a:r>
          </a:p>
          <a:p>
            <a:pPr>
              <a:buAutoNum type="arabicPeriod"/>
            </a:pPr>
            <a:r>
              <a:rPr lang="en-US" dirty="0"/>
              <a:t>We have targets that need to be achieved by the end of 20XX reports to analyze how we did, “Deadly Divide” produced in 2020 between the promises and achievements around TB – planning to develop another one working with civil society and member states</a:t>
            </a:r>
          </a:p>
          <a:p>
            <a:pPr>
              <a:buAutoNum type="arabicPeriod"/>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834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4" name="Google Shape;64;p3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5" name="Google Shape;65;p3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6" name="Google Shape;66;p3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7" name="Google Shape;67;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3" name="Google Shape;73;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4" name="Google Shape;74;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9"/>
          <p:cNvSpPr>
            <a:spLocks noGrp="1"/>
          </p:cNvSpPr>
          <p:nvPr>
            <p:ph type="pic" idx="2"/>
          </p:nvPr>
        </p:nvSpPr>
        <p:spPr>
          <a:xfrm>
            <a:off x="1792288" y="459581"/>
            <a:ext cx="5486400" cy="3086100"/>
          </a:xfrm>
          <a:prstGeom prst="rect">
            <a:avLst/>
          </a:prstGeom>
          <a:noFill/>
          <a:ln>
            <a:noFill/>
          </a:ln>
        </p:spPr>
      </p:sp>
      <p:sp>
        <p:nvSpPr>
          <p:cNvPr id="79" name="Google Shape;79;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0" name="Google Shape;80;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4"/>
        <p:cNvGrpSpPr/>
        <p:nvPr/>
      </p:nvGrpSpPr>
      <p:grpSpPr>
        <a:xfrm>
          <a:off x="0" y="0"/>
          <a:ext cx="0" cy="0"/>
          <a:chOff x="0" y="0"/>
          <a:chExt cx="0" cy="0"/>
        </a:xfrm>
      </p:grpSpPr>
      <p:sp>
        <p:nvSpPr>
          <p:cNvPr id="185" name="Google Shape;185;g1dc84acdb8d_0_93"/>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g1dc84acdb8d_0_93"/>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rtl="0">
              <a:spcBef>
                <a:spcPts val="853"/>
              </a:spcBef>
              <a:spcAft>
                <a:spcPts val="0"/>
              </a:spcAft>
              <a:buClr>
                <a:srgbClr val="888888"/>
              </a:buClr>
              <a:buSzPts val="4267"/>
              <a:buNone/>
              <a:defRPr>
                <a:solidFill>
                  <a:srgbClr val="888888"/>
                </a:solidFill>
              </a:defRPr>
            </a:lvl1pPr>
            <a:lvl2pPr lvl="1" algn="ctr" rtl="0">
              <a:spcBef>
                <a:spcPts val="747"/>
              </a:spcBef>
              <a:spcAft>
                <a:spcPts val="0"/>
              </a:spcAft>
              <a:buClr>
                <a:srgbClr val="888888"/>
              </a:buClr>
              <a:buSzPts val="3733"/>
              <a:buNone/>
              <a:defRPr>
                <a:solidFill>
                  <a:srgbClr val="888888"/>
                </a:solidFill>
              </a:defRPr>
            </a:lvl2pPr>
            <a:lvl3pPr lvl="2" algn="ctr" rtl="0">
              <a:spcBef>
                <a:spcPts val="640"/>
              </a:spcBef>
              <a:spcAft>
                <a:spcPts val="0"/>
              </a:spcAft>
              <a:buClr>
                <a:srgbClr val="888888"/>
              </a:buClr>
              <a:buSzPts val="3200"/>
              <a:buNone/>
              <a:defRPr>
                <a:solidFill>
                  <a:srgbClr val="888888"/>
                </a:solidFill>
              </a:defRPr>
            </a:lvl3pPr>
            <a:lvl4pPr lvl="3" algn="ctr" rtl="0">
              <a:spcBef>
                <a:spcPts val="533"/>
              </a:spcBef>
              <a:spcAft>
                <a:spcPts val="0"/>
              </a:spcAft>
              <a:buClr>
                <a:srgbClr val="888888"/>
              </a:buClr>
              <a:buSzPts val="2667"/>
              <a:buNone/>
              <a:defRPr>
                <a:solidFill>
                  <a:srgbClr val="888888"/>
                </a:solidFill>
              </a:defRPr>
            </a:lvl4pPr>
            <a:lvl5pPr lvl="4" algn="ctr" rtl="0">
              <a:spcBef>
                <a:spcPts val="533"/>
              </a:spcBef>
              <a:spcAft>
                <a:spcPts val="0"/>
              </a:spcAft>
              <a:buClr>
                <a:srgbClr val="888888"/>
              </a:buClr>
              <a:buSzPts val="2667"/>
              <a:buNone/>
              <a:defRPr>
                <a:solidFill>
                  <a:srgbClr val="888888"/>
                </a:solidFill>
              </a:defRPr>
            </a:lvl5pPr>
            <a:lvl6pPr lvl="5" algn="ctr" rtl="0">
              <a:spcBef>
                <a:spcPts val="533"/>
              </a:spcBef>
              <a:spcAft>
                <a:spcPts val="0"/>
              </a:spcAft>
              <a:buClr>
                <a:srgbClr val="888888"/>
              </a:buClr>
              <a:buSzPts val="2667"/>
              <a:buNone/>
              <a:defRPr>
                <a:solidFill>
                  <a:srgbClr val="888888"/>
                </a:solidFill>
              </a:defRPr>
            </a:lvl6pPr>
            <a:lvl7pPr lvl="6" algn="ctr" rtl="0">
              <a:spcBef>
                <a:spcPts val="533"/>
              </a:spcBef>
              <a:spcAft>
                <a:spcPts val="0"/>
              </a:spcAft>
              <a:buClr>
                <a:srgbClr val="888888"/>
              </a:buClr>
              <a:buSzPts val="2667"/>
              <a:buNone/>
              <a:defRPr>
                <a:solidFill>
                  <a:srgbClr val="888888"/>
                </a:solidFill>
              </a:defRPr>
            </a:lvl7pPr>
            <a:lvl8pPr lvl="7" algn="ctr" rtl="0">
              <a:spcBef>
                <a:spcPts val="533"/>
              </a:spcBef>
              <a:spcAft>
                <a:spcPts val="0"/>
              </a:spcAft>
              <a:buClr>
                <a:srgbClr val="888888"/>
              </a:buClr>
              <a:buSzPts val="2667"/>
              <a:buNone/>
              <a:defRPr>
                <a:solidFill>
                  <a:srgbClr val="888888"/>
                </a:solidFill>
              </a:defRPr>
            </a:lvl8pPr>
            <a:lvl9pPr lvl="8" algn="ctr" rtl="0">
              <a:spcBef>
                <a:spcPts val="533"/>
              </a:spcBef>
              <a:spcAft>
                <a:spcPts val="0"/>
              </a:spcAft>
              <a:buClr>
                <a:srgbClr val="888888"/>
              </a:buClr>
              <a:buSzPts val="2667"/>
              <a:buNone/>
              <a:defRPr>
                <a:solidFill>
                  <a:srgbClr val="888888"/>
                </a:solidFill>
              </a:defRPr>
            </a:lvl9pPr>
          </a:lstStyle>
          <a:p>
            <a:endParaRPr/>
          </a:p>
        </p:txBody>
      </p:sp>
      <p:sp>
        <p:nvSpPr>
          <p:cNvPr id="187" name="Google Shape;187;g1dc84acdb8d_0_9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8" name="Google Shape;188;g1dc84acdb8d_0_93"/>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189"/>
        <p:cNvGrpSpPr/>
        <p:nvPr/>
      </p:nvGrpSpPr>
      <p:grpSpPr>
        <a:xfrm>
          <a:off x="0" y="0"/>
          <a:ext cx="0" cy="0"/>
          <a:chOff x="0" y="0"/>
          <a:chExt cx="0" cy="0"/>
        </a:xfrm>
      </p:grpSpPr>
      <p:sp>
        <p:nvSpPr>
          <p:cNvPr id="190" name="Google Shape;190;g1dc84acdb8d_0_98"/>
          <p:cNvSpPr txBox="1">
            <a:spLocks noGrp="1"/>
          </p:cNvSpPr>
          <p:nvPr>
            <p:ph type="title"/>
          </p:nvPr>
        </p:nvSpPr>
        <p:spPr>
          <a:xfrm>
            <a:off x="722313" y="3815955"/>
            <a:ext cx="7772400" cy="10215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dk1"/>
              </a:buClr>
              <a:buSzPts val="4000"/>
              <a:buFont typeface="Calibri"/>
              <a:buNone/>
              <a:defRPr sz="4000" b="0"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1" name="Google Shape;191;g1dc84acdb8d_0_98"/>
          <p:cNvSpPr txBox="1"/>
          <p:nvPr/>
        </p:nvSpPr>
        <p:spPr>
          <a:xfrm>
            <a:off x="722313" y="2794399"/>
            <a:ext cx="7772400" cy="10215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2"/>
        <p:cNvGrpSpPr/>
        <p:nvPr/>
      </p:nvGrpSpPr>
      <p:grpSpPr>
        <a:xfrm>
          <a:off x="0" y="0"/>
          <a:ext cx="0" cy="0"/>
          <a:chOff x="0" y="0"/>
          <a:chExt cx="0" cy="0"/>
        </a:xfrm>
      </p:grpSpPr>
      <p:sp>
        <p:nvSpPr>
          <p:cNvPr id="193" name="Google Shape;193;g1dc84acdb8d_0_101"/>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4" name="Google Shape;194;g1dc84acdb8d_0_101"/>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95" name="Google Shape;195;g1dc84acdb8d_0_10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6" name="Google Shape;196;g1dc84acdb8d_0_101"/>
          <p:cNvSpPr txBox="1">
            <a:spLocks noGrp="1"/>
          </p:cNvSpPr>
          <p:nvPr>
            <p:ph type="sldNum" idx="12"/>
          </p:nvPr>
        </p:nvSpPr>
        <p:spPr>
          <a:xfrm>
            <a:off x="0" y="9834"/>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7"/>
        <p:cNvGrpSpPr/>
        <p:nvPr/>
      </p:nvGrpSpPr>
      <p:grpSpPr>
        <a:xfrm>
          <a:off x="0" y="0"/>
          <a:ext cx="0" cy="0"/>
          <a:chOff x="0" y="0"/>
          <a:chExt cx="0" cy="0"/>
        </a:xfrm>
      </p:grpSpPr>
      <p:sp>
        <p:nvSpPr>
          <p:cNvPr id="198" name="Google Shape;198;g1dc84acdb8d_0_10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g1dc84acdb8d_0_106"/>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0" name="Google Shape;200;g1dc84acdb8d_0_106"/>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1" name="Google Shape;201;g1dc84acdb8d_0_10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2" name="Google Shape;202;g1dc84acdb8d_0_10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 name="Google Shape;21;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3"/>
        <p:cNvGrpSpPr/>
        <p:nvPr/>
      </p:nvGrpSpPr>
      <p:grpSpPr>
        <a:xfrm>
          <a:off x="0" y="0"/>
          <a:ext cx="0" cy="0"/>
          <a:chOff x="0" y="0"/>
          <a:chExt cx="0" cy="0"/>
        </a:xfrm>
      </p:grpSpPr>
      <p:sp>
        <p:nvSpPr>
          <p:cNvPr id="204" name="Google Shape;204;g1dc84acdb8d_0_112"/>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5867"/>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g1dc84acdb8d_0_112"/>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6" name="Google Shape;206;g1dc84acdb8d_0_112"/>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7" name="Google Shape;207;g1dc84acdb8d_0_112"/>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8" name="Google Shape;208;g1dc84acdb8d_0_112"/>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9" name="Google Shape;209;g1dc84acdb8d_0_11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g1dc84acdb8d_0_11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1"/>
        <p:cNvGrpSpPr/>
        <p:nvPr/>
      </p:nvGrpSpPr>
      <p:grpSpPr>
        <a:xfrm>
          <a:off x="0" y="0"/>
          <a:ext cx="0" cy="0"/>
          <a:chOff x="0" y="0"/>
          <a:chExt cx="0" cy="0"/>
        </a:xfrm>
      </p:grpSpPr>
      <p:sp>
        <p:nvSpPr>
          <p:cNvPr id="212" name="Google Shape;212;g1dc84acdb8d_0_12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3" name="Google Shape;213;g1dc84acdb8d_0_12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4" name="Google Shape;214;g1dc84acdb8d_0_12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5"/>
        <p:cNvGrpSpPr/>
        <p:nvPr/>
      </p:nvGrpSpPr>
      <p:grpSpPr>
        <a:xfrm>
          <a:off x="0" y="0"/>
          <a:ext cx="0" cy="0"/>
          <a:chOff x="0" y="0"/>
          <a:chExt cx="0" cy="0"/>
        </a:xfrm>
      </p:grpSpPr>
      <p:sp>
        <p:nvSpPr>
          <p:cNvPr id="216" name="Google Shape;216;g1dc84acdb8d_0_12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g1dc84acdb8d_0_12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8"/>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9"/>
        <p:cNvGrpSpPr/>
        <p:nvPr/>
      </p:nvGrpSpPr>
      <p:grpSpPr>
        <a:xfrm>
          <a:off x="0" y="0"/>
          <a:ext cx="0" cy="0"/>
          <a:chOff x="0" y="0"/>
          <a:chExt cx="0" cy="0"/>
        </a:xfrm>
      </p:grpSpPr>
      <p:sp>
        <p:nvSpPr>
          <p:cNvPr id="220" name="Google Shape;220;g1dc84acdb8d_0_128"/>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g1dc84acdb8d_0_128"/>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o"/>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o"/>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222" name="Google Shape;222;g1dc84acdb8d_0_128"/>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3" name="Google Shape;223;g1dc84acdb8d_0_12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4" name="Google Shape;224;g1dc84acdb8d_0_128"/>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5"/>
        <p:cNvGrpSpPr/>
        <p:nvPr/>
      </p:nvGrpSpPr>
      <p:grpSpPr>
        <a:xfrm>
          <a:off x="0" y="0"/>
          <a:ext cx="0" cy="0"/>
          <a:chOff x="0" y="0"/>
          <a:chExt cx="0" cy="0"/>
        </a:xfrm>
      </p:grpSpPr>
      <p:sp>
        <p:nvSpPr>
          <p:cNvPr id="226" name="Google Shape;226;g1dc84acdb8d_0_134"/>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7" name="Google Shape;227;g1dc84acdb8d_0_134"/>
          <p:cNvSpPr>
            <a:spLocks noGrp="1"/>
          </p:cNvSpPr>
          <p:nvPr>
            <p:ph type="pic" idx="2"/>
          </p:nvPr>
        </p:nvSpPr>
        <p:spPr>
          <a:xfrm>
            <a:off x="1792288" y="459581"/>
            <a:ext cx="5486400" cy="3086100"/>
          </a:xfrm>
          <a:prstGeom prst="rect">
            <a:avLst/>
          </a:prstGeom>
          <a:noFill/>
          <a:ln>
            <a:noFill/>
          </a:ln>
        </p:spPr>
      </p:sp>
      <p:sp>
        <p:nvSpPr>
          <p:cNvPr id="228" name="Google Shape;228;g1dc84acdb8d_0_134"/>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9" name="Google Shape;229;g1dc84acdb8d_0_13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0" name="Google Shape;230;g1dc84acdb8d_0_13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1"/>
        <p:cNvGrpSpPr/>
        <p:nvPr/>
      </p:nvGrpSpPr>
      <p:grpSpPr>
        <a:xfrm>
          <a:off x="0" y="0"/>
          <a:ext cx="0" cy="0"/>
          <a:chOff x="0" y="0"/>
          <a:chExt cx="0" cy="0"/>
        </a:xfrm>
      </p:grpSpPr>
      <p:sp>
        <p:nvSpPr>
          <p:cNvPr id="232" name="Google Shape;232;g1dc84acdb8d_0_14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3" name="Google Shape;233;g1dc84acdb8d_0_140"/>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4" name="Google Shape;234;g1dc84acdb8d_0_14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5" name="Google Shape;235;g1dc84acdb8d_0_14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6"/>
        <p:cNvGrpSpPr/>
        <p:nvPr/>
      </p:nvGrpSpPr>
      <p:grpSpPr>
        <a:xfrm>
          <a:off x="0" y="0"/>
          <a:ext cx="0" cy="0"/>
          <a:chOff x="0" y="0"/>
          <a:chExt cx="0" cy="0"/>
        </a:xfrm>
      </p:grpSpPr>
      <p:sp>
        <p:nvSpPr>
          <p:cNvPr id="237" name="Google Shape;237;g1dc84acdb8d_0_145"/>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8" name="Google Shape;238;g1dc84acdb8d_0_145"/>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9" name="Google Shape;239;g1dc84acdb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0" name="Google Shape;240;g1dc84acdb8d_0_145"/>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1" name="Google Shape;241;g1dc84acdb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32"/>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3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sp>
        <p:nvSpPr>
          <p:cNvPr id="42" name="Google Shape;42;g10c3dc4d86b_7_57"/>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10c3dc4d86b_7_57"/>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4" name="Google Shape;44;g10c3dc4d86b_7_5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5"/>
        <p:cNvGrpSpPr/>
        <p:nvPr/>
      </p:nvGrpSpPr>
      <p:grpSpPr>
        <a:xfrm>
          <a:off x="0" y="0"/>
          <a:ext cx="0" cy="0"/>
          <a:chOff x="0" y="0"/>
          <a:chExt cx="0" cy="0"/>
        </a:xfrm>
      </p:grpSpPr>
      <p:pic>
        <p:nvPicPr>
          <p:cNvPr id="46" name="Google Shape;46;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47" name="Google Shape;47;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48" name="Google Shape;48;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49" name="Google Shape;49;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0" name="Google Shape;50;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1" name="Google Shape;51;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Slide Teal + Image 1">
  <p:cSld name="Content Slide Teal + Image 2">
    <p:spTree>
      <p:nvGrpSpPr>
        <p:cNvPr id="1" name="Shape 52"/>
        <p:cNvGrpSpPr/>
        <p:nvPr/>
      </p:nvGrpSpPr>
      <p:grpSpPr>
        <a:xfrm>
          <a:off x="0" y="0"/>
          <a:ext cx="0" cy="0"/>
          <a:chOff x="0" y="0"/>
          <a:chExt cx="0" cy="0"/>
        </a:xfrm>
      </p:grpSpPr>
      <p:pic>
        <p:nvPicPr>
          <p:cNvPr id="53" name="Google Shape;53;g119407a4a4b_0_208"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sp>
        <p:nvSpPr>
          <p:cNvPr id="54" name="Google Shape;54;g119407a4a4b_0_208"/>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5" name="Google Shape;55;g119407a4a4b_0_208"/>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6" name="Google Shape;56;g119407a4a4b_0_208"/>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
        <p:nvSpPr>
          <p:cNvPr id="57" name="Google Shape;57;g119407a4a4b_0_208"/>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5.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7">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pic>
        <p:nvPicPr>
          <p:cNvPr id="178" name="Google Shape;178;g1dc84acdb8d_0_86" descr="RESULTS_logo_EN_CMYK_BIG (flat)2_RESULTS_logo_EN_CMYK_BIG.png"/>
          <p:cNvPicPr preferRelativeResize="0"/>
          <p:nvPr/>
        </p:nvPicPr>
        <p:blipFill rotWithShape="1">
          <a:blip r:embed="rId14">
            <a:alphaModFix/>
          </a:blip>
          <a:srcRect/>
          <a:stretch/>
        </p:blipFill>
        <p:spPr>
          <a:xfrm>
            <a:off x="7858691" y="143448"/>
            <a:ext cx="1223628" cy="982313"/>
          </a:xfrm>
          <a:prstGeom prst="rect">
            <a:avLst/>
          </a:prstGeom>
          <a:noFill/>
          <a:ln>
            <a:noFill/>
          </a:ln>
        </p:spPr>
      </p:pic>
      <p:sp>
        <p:nvSpPr>
          <p:cNvPr id="179" name="Google Shape;179;g1dc84acdb8d_0_8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0" name="Google Shape;180;g1dc84acdb8d_0_86"/>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81" name="Google Shape;181;g1dc84acdb8d_0_8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g1dc84acdb8d_0_8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350" b="0" i="0" u="none" strike="noStrike" cap="none">
                <a:solidFill>
                  <a:schemeClr val="dk1"/>
                </a:solidFill>
                <a:latin typeface="Open Sans"/>
                <a:ea typeface="Open Sans"/>
                <a:cs typeface="Open Sans"/>
                <a:sym typeface="Open Sans"/>
              </a:defRPr>
            </a:lvl1pPr>
            <a:lvl2pPr marL="0" marR="0" lvl="1" indent="0" algn="ctr" rtl="0">
              <a:spcBef>
                <a:spcPts val="0"/>
              </a:spcBef>
              <a:buNone/>
              <a:defRPr sz="1350" b="0" i="0" u="none" strike="noStrike" cap="none">
                <a:solidFill>
                  <a:schemeClr val="dk1"/>
                </a:solidFill>
                <a:latin typeface="Open Sans"/>
                <a:ea typeface="Open Sans"/>
                <a:cs typeface="Open Sans"/>
                <a:sym typeface="Open Sans"/>
              </a:defRPr>
            </a:lvl2pPr>
            <a:lvl3pPr marL="0" marR="0" lvl="2" indent="0" algn="ctr" rtl="0">
              <a:spcBef>
                <a:spcPts val="0"/>
              </a:spcBef>
              <a:buNone/>
              <a:defRPr sz="1350" b="0" i="0" u="none" strike="noStrike" cap="none">
                <a:solidFill>
                  <a:schemeClr val="dk1"/>
                </a:solidFill>
                <a:latin typeface="Open Sans"/>
                <a:ea typeface="Open Sans"/>
                <a:cs typeface="Open Sans"/>
                <a:sym typeface="Open Sans"/>
              </a:defRPr>
            </a:lvl3pPr>
            <a:lvl4pPr marL="0" marR="0" lvl="3" indent="0" algn="ctr" rtl="0">
              <a:spcBef>
                <a:spcPts val="0"/>
              </a:spcBef>
              <a:buNone/>
              <a:defRPr sz="1350" b="0" i="0" u="none" strike="noStrike" cap="none">
                <a:solidFill>
                  <a:schemeClr val="dk1"/>
                </a:solidFill>
                <a:latin typeface="Open Sans"/>
                <a:ea typeface="Open Sans"/>
                <a:cs typeface="Open Sans"/>
                <a:sym typeface="Open Sans"/>
              </a:defRPr>
            </a:lvl4pPr>
            <a:lvl5pPr marL="0" marR="0" lvl="4" indent="0" algn="ctr" rtl="0">
              <a:spcBef>
                <a:spcPts val="0"/>
              </a:spcBef>
              <a:buNone/>
              <a:defRPr sz="1350" b="0" i="0" u="none" strike="noStrike" cap="none">
                <a:solidFill>
                  <a:schemeClr val="dk1"/>
                </a:solidFill>
                <a:latin typeface="Open Sans"/>
                <a:ea typeface="Open Sans"/>
                <a:cs typeface="Open Sans"/>
                <a:sym typeface="Open Sans"/>
              </a:defRPr>
            </a:lvl5pPr>
            <a:lvl6pPr marL="0" marR="0" lvl="5" indent="0" algn="ctr" rtl="0">
              <a:spcBef>
                <a:spcPts val="0"/>
              </a:spcBef>
              <a:buNone/>
              <a:defRPr sz="1350" b="0" i="0" u="none" strike="noStrike" cap="none">
                <a:solidFill>
                  <a:schemeClr val="dk1"/>
                </a:solidFill>
                <a:latin typeface="Open Sans"/>
                <a:ea typeface="Open Sans"/>
                <a:cs typeface="Open Sans"/>
                <a:sym typeface="Open Sans"/>
              </a:defRPr>
            </a:lvl6pPr>
            <a:lvl7pPr marL="0" marR="0" lvl="6" indent="0" algn="ctr" rtl="0">
              <a:spcBef>
                <a:spcPts val="0"/>
              </a:spcBef>
              <a:buNone/>
              <a:defRPr sz="1350" b="0" i="0" u="none" strike="noStrike" cap="none">
                <a:solidFill>
                  <a:schemeClr val="dk1"/>
                </a:solidFill>
                <a:latin typeface="Open Sans"/>
                <a:ea typeface="Open Sans"/>
                <a:cs typeface="Open Sans"/>
                <a:sym typeface="Open Sans"/>
              </a:defRPr>
            </a:lvl7pPr>
            <a:lvl8pPr marL="0" marR="0" lvl="7" indent="0" algn="ctr" rtl="0">
              <a:spcBef>
                <a:spcPts val="0"/>
              </a:spcBef>
              <a:buNone/>
              <a:defRPr sz="1350" b="0" i="0" u="none" strike="noStrike" cap="none">
                <a:solidFill>
                  <a:schemeClr val="dk1"/>
                </a:solidFill>
                <a:latin typeface="Open Sans"/>
                <a:ea typeface="Open Sans"/>
                <a:cs typeface="Open Sans"/>
                <a:sym typeface="Open Sans"/>
              </a:defRPr>
            </a:lvl8pPr>
            <a:lvl9pPr marL="0" marR="0" lvl="8" indent="0" algn="ctr" rtl="0">
              <a:spcBef>
                <a:spcPts val="0"/>
              </a:spcBef>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183" name="Google Shape;183;g1dc84acdb8d_0_86" descr="RESULTS_logo_EN_CMYK_BIG (flat)2_RESULTS_logo_EN_CMYK_BIG.png"/>
          <p:cNvPicPr preferRelativeResize="0"/>
          <p:nvPr/>
        </p:nvPicPr>
        <p:blipFill rotWithShape="1">
          <a:blip r:embed="rId15">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toptb.org/advocate-to-endtb/united-nations-high-level-meeting-tb#:~:text=The%202023%20UN%20High%2DLevel%20Meeting%20on%20TB&amp;text=It%20is%20anticipated%20the%202023,on%2018%2D23rd%20September%202023."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www.stoptb.org/advocate-to-endtb/united-nations-high-level-meeting-tb#:~:text=The%202023%20UN%20High%2DLevel%20Meeting%20on%20TB&amp;text=It%20is%20anticipated%20the%202023,on%2018%2D23rd%20September%202023."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results.org/wp-content/uploads/Tuberculosis-UN-High-Level-Meeting-House-Dear-Colleague-FINAL.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cs.google.com/spreadsheets/d/1QF2HKawtGx1kYYfYwGibPpKKnFs0jmX5-RxcpWyEpsk/edit#gid=208158132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docs.google.com/document/d/1AudBEVSzO6Plq1Clh0DdnMmKQ00I0GJpYCY02KQeUmE/edit?usp=drive_link" TargetMode="External"/><Relationship Id="rId5" Type="http://schemas.openxmlformats.org/officeDocument/2006/relationships/hyperlink" Target="https://results.org/volunteers/action-center/action-alerts?vvsrc=%2fcampaigns%2f97042%2frespond" TargetMode="External"/><Relationship Id="rId4" Type="http://schemas.openxmlformats.org/officeDocument/2006/relationships/hyperlink" Target="https://docs.google.com/document/d/1xDZ3ZwITvXbg7Eppk-I47jnXqf4TuI4WfeGuuCLCQrk/edit?usp=sharin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wp-content/uploads/Spring-2023-AO-Workshop-Descriptions.pdf"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results.salsalabs.org/globalalliesprogra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bit.ly/GAP2023Webinar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www.peacecorpsconnect.org/events/advocacy-training-for-country-of-service-groups" TargetMode="External"/><Relationship Id="rId4" Type="http://schemas.openxmlformats.org/officeDocument/2006/relationships/hyperlink" Target="https://www.peacecorpsconnect.org/events/peace-corps-connect-202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statnews.com/2018/09/28/experimental-tb-vaccine-clinical-trial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player.vimeo.com/video/803174907?app_id=122963" TargetMode="External"/><Relationship Id="rId5" Type="http://schemas.openxmlformats.org/officeDocument/2006/relationships/image" Target="../media/image10.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youtube.com/watch?v=i2YgWqGW-NE&amp;t=3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g14388b835e1_0_0"/>
          <p:cNvSpPr txBox="1"/>
          <p:nvPr/>
        </p:nvSpPr>
        <p:spPr>
          <a:xfrm>
            <a:off x="-75" y="3286975"/>
            <a:ext cx="9144000" cy="17235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900" b="1" dirty="0">
                <a:solidFill>
                  <a:schemeClr val="dk1"/>
                </a:solidFill>
                <a:latin typeface="Open Sans"/>
                <a:ea typeface="Open Sans"/>
                <a:cs typeface="Open Sans"/>
                <a:sym typeface="Open Sans"/>
              </a:rPr>
              <a:t>July </a:t>
            </a:r>
            <a:r>
              <a:rPr lang="en-US" sz="2900" b="1" i="0" u="none" strike="noStrike" cap="none" dirty="0">
                <a:solidFill>
                  <a:schemeClr val="dk1"/>
                </a:solidFill>
                <a:latin typeface="Open Sans"/>
                <a:ea typeface="Open Sans"/>
                <a:cs typeface="Open Sans"/>
                <a:sym typeface="Open Sans"/>
              </a:rPr>
              <a:t>Webinar</a:t>
            </a:r>
            <a:br>
              <a:rPr lang="en-US" sz="2900" b="1" i="0" u="none" strike="noStrike" cap="none" dirty="0">
                <a:solidFill>
                  <a:schemeClr val="dk1"/>
                </a:solidFill>
                <a:latin typeface="Open Sans"/>
                <a:ea typeface="Open Sans"/>
                <a:cs typeface="Open Sans"/>
                <a:sym typeface="Open Sans"/>
              </a:rPr>
            </a:br>
            <a:r>
              <a:rPr lang="en-US" sz="2900" b="1" i="1" u="none" strike="noStrike" cap="none" dirty="0">
                <a:solidFill>
                  <a:schemeClr val="dk1"/>
                </a:solidFill>
                <a:latin typeface="Open Sans"/>
                <a:ea typeface="Open Sans"/>
                <a:cs typeface="Open Sans"/>
                <a:sym typeface="Open Sans"/>
              </a:rPr>
              <a:t>Developments in the Fight Against TB</a:t>
            </a:r>
            <a:br>
              <a:rPr lang="en-US" sz="2900" b="1" i="0" u="none" strike="noStrike" cap="none" dirty="0">
                <a:solidFill>
                  <a:schemeClr val="dk1"/>
                </a:solidFill>
                <a:latin typeface="Open Sans"/>
                <a:ea typeface="Open Sans"/>
                <a:cs typeface="Open Sans"/>
                <a:sym typeface="Open Sans"/>
              </a:rPr>
            </a:br>
            <a:br>
              <a:rPr lang="en-US" sz="2400" b="1" i="0" u="none" strike="noStrike" cap="none" dirty="0">
                <a:solidFill>
                  <a:schemeClr val="dk1"/>
                </a:solidFill>
                <a:latin typeface="Open Sans"/>
                <a:ea typeface="Open Sans"/>
                <a:cs typeface="Open Sans"/>
                <a:sym typeface="Open Sans"/>
              </a:rPr>
            </a:br>
            <a:r>
              <a:rPr lang="en-US" sz="2400" b="1" dirty="0">
                <a:solidFill>
                  <a:schemeClr val="dk1"/>
                </a:solidFill>
                <a:latin typeface="Open Sans"/>
                <a:ea typeface="Open Sans"/>
                <a:cs typeface="Open Sans"/>
                <a:sym typeface="Open Sans"/>
              </a:rPr>
              <a:t>July 13</a:t>
            </a:r>
            <a:r>
              <a:rPr lang="en-US" sz="2400" b="1" i="0" u="none" strike="noStrike" cap="none" dirty="0">
                <a:solidFill>
                  <a:schemeClr val="dk1"/>
                </a:solidFill>
                <a:latin typeface="Open Sans"/>
                <a:ea typeface="Open Sans"/>
                <a:cs typeface="Open Sans"/>
                <a:sym typeface="Open Sans"/>
              </a:rPr>
              <a:t>, 2023</a:t>
            </a:r>
            <a:endParaRPr lang="en-US" sz="2400" b="1" i="0" u="none" strike="noStrike" cap="none" dirty="0">
              <a:solidFill>
                <a:schemeClr val="dk1"/>
              </a:solidFill>
              <a:latin typeface="Open Sans"/>
              <a:ea typeface="Open Sans"/>
              <a:cs typeface="Open Sans"/>
            </a:endParaRPr>
          </a:p>
        </p:txBody>
      </p:sp>
      <p:pic>
        <p:nvPicPr>
          <p:cNvPr id="247" name="Google Shape;247;g14388b835e1_0_0" descr="Logo&#10;&#10;Description automatically generated"/>
          <p:cNvPicPr preferRelativeResize="0"/>
          <p:nvPr/>
        </p:nvPicPr>
        <p:blipFill rotWithShape="1">
          <a:blip r:embed="rId3">
            <a:alphaModFix/>
          </a:blip>
          <a:srcRect/>
          <a:stretch/>
        </p:blipFill>
        <p:spPr>
          <a:xfrm>
            <a:off x="3097160" y="654556"/>
            <a:ext cx="3226450" cy="2571558"/>
          </a:xfrm>
          <a:prstGeom prst="rect">
            <a:avLst/>
          </a:prstGeom>
          <a:noFill/>
          <a:ln>
            <a:noFill/>
          </a:ln>
        </p:spPr>
      </p:pic>
      <p:pic>
        <p:nvPicPr>
          <p:cNvPr id="248" name="Google Shape;248;g14388b835e1_0_0" descr="Text, application&#10;&#10;Description automatically generated"/>
          <p:cNvPicPr preferRelativeResize="0"/>
          <p:nvPr/>
        </p:nvPicPr>
        <p:blipFill rotWithShape="1">
          <a:blip r:embed="rId4">
            <a:alphaModFix/>
          </a:blip>
          <a:srcRect/>
          <a:stretch/>
        </p:blipFill>
        <p:spPr>
          <a:xfrm>
            <a:off x="2664655" y="434920"/>
            <a:ext cx="3814690" cy="2783541"/>
          </a:xfrm>
          <a:prstGeom prst="rect">
            <a:avLst/>
          </a:prstGeom>
          <a:noFill/>
          <a:ln>
            <a:noFill/>
          </a:ln>
        </p:spPr>
      </p:pic>
      <p:sp>
        <p:nvSpPr>
          <p:cNvPr id="249" name="Google Shape;249;g14388b835e1_0_0"/>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
        <p:nvSpPr>
          <p:cNvPr id="250" name="Google Shape;250;g14388b835e1_0_0"/>
          <p:cNvSpPr/>
          <p:nvPr/>
        </p:nvSpPr>
        <p:spPr>
          <a:xfrm>
            <a:off x="6752925" y="132725"/>
            <a:ext cx="2391000" cy="1758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586B-0079-5AE1-EA51-60B7D4999A1C}"/>
              </a:ext>
            </a:extLst>
          </p:cNvPr>
          <p:cNvSpPr>
            <a:spLocks noGrp="1"/>
          </p:cNvSpPr>
          <p:nvPr>
            <p:ph type="ctrTitle"/>
          </p:nvPr>
        </p:nvSpPr>
        <p:spPr>
          <a:xfrm>
            <a:off x="32525" y="76200"/>
            <a:ext cx="7772400" cy="1102519"/>
          </a:xfrm>
        </p:spPr>
        <p:txBody>
          <a:bodyPr>
            <a:normAutofit/>
          </a:bodyPr>
          <a:lstStyle/>
          <a:p>
            <a:r>
              <a:rPr lang="en-US" sz="3200" b="1" dirty="0" err="1">
                <a:latin typeface="Open Sans" panose="020B0606030504020204" pitchFamily="34" charset="0"/>
                <a:ea typeface="Open Sans" panose="020B0606030504020204" pitchFamily="34" charset="0"/>
                <a:cs typeface="Open Sans" panose="020B0606030504020204" pitchFamily="34" charset="0"/>
              </a:rPr>
              <a:t>Devex</a:t>
            </a:r>
            <a:r>
              <a:rPr lang="en-US" sz="3200" b="1" dirty="0">
                <a:latin typeface="Open Sans" panose="020B0606030504020204" pitchFamily="34" charset="0"/>
                <a:ea typeface="Open Sans" panose="020B0606030504020204" pitchFamily="34" charset="0"/>
                <a:cs typeface="Open Sans" panose="020B0606030504020204" pitchFamily="34" charset="0"/>
              </a:rPr>
              <a:t> &amp; Stop TB Partnership Series</a:t>
            </a:r>
          </a:p>
        </p:txBody>
      </p:sp>
      <p:pic>
        <p:nvPicPr>
          <p:cNvPr id="5" name="Google Shape;267;g14388b835e1_0_23" descr="Text, application&#10;&#10;Description automatically generated">
            <a:extLst>
              <a:ext uri="{FF2B5EF4-FFF2-40B4-BE49-F238E27FC236}">
                <a16:creationId xmlns:a16="http://schemas.microsoft.com/office/drawing/2014/main" id="{74639248-AF3C-667A-F600-09FD5F4FC6F8}"/>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3" name="TextBox 2">
            <a:extLst>
              <a:ext uri="{FF2B5EF4-FFF2-40B4-BE49-F238E27FC236}">
                <a16:creationId xmlns:a16="http://schemas.microsoft.com/office/drawing/2014/main" id="{04259761-C9FA-B2F2-AD92-B57DF3D8989A}"/>
              </a:ext>
            </a:extLst>
          </p:cNvPr>
          <p:cNvSpPr txBox="1"/>
          <p:nvPr/>
        </p:nvSpPr>
        <p:spPr>
          <a:xfrm>
            <a:off x="160661" y="1493494"/>
            <a:ext cx="8680581" cy="2554545"/>
          </a:xfrm>
          <a:prstGeom prst="rect">
            <a:avLst/>
          </a:prstGeom>
          <a:noFill/>
        </p:spPr>
        <p:txBody>
          <a:bodyPr wrap="none" rtlCol="0">
            <a:spAutoFit/>
          </a:bodyPr>
          <a:lstStyle/>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Resources to learn more about the dynamics of TB</a:t>
            </a:r>
            <a:br>
              <a:rPr lang="en-US" sz="2000" dirty="0">
                <a:latin typeface="Open Sans" panose="020B0606030504020204" pitchFamily="34" charset="0"/>
                <a:ea typeface="Open Sans" panose="020B0606030504020204" pitchFamily="34" charset="0"/>
                <a:cs typeface="Open Sans" panose="020B0606030504020204" pitchFamily="34" charset="0"/>
              </a:rPr>
            </a:b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Listen to testimony from people who are living with TB,</a:t>
            </a:r>
            <a:br>
              <a:rPr lang="en-US" sz="2000" dirty="0">
                <a:latin typeface="Open Sans" panose="020B0606030504020204" pitchFamily="34" charset="0"/>
                <a:ea typeface="Open Sans" panose="020B0606030504020204" pitchFamily="34" charset="0"/>
                <a:cs typeface="Open Sans" panose="020B0606030504020204" pitchFamily="34" charset="0"/>
              </a:rPr>
            </a:b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Learn how technology is being leveraged to develop tools for impact,</a:t>
            </a:r>
            <a:br>
              <a:rPr lang="en-US" sz="2000" dirty="0">
                <a:latin typeface="Open Sans" panose="020B0606030504020204" pitchFamily="34" charset="0"/>
                <a:ea typeface="Open Sans" panose="020B0606030504020204" pitchFamily="34" charset="0"/>
                <a:cs typeface="Open Sans" panose="020B0606030504020204" pitchFamily="34" charset="0"/>
              </a:rPr>
            </a:b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Learn how we learning from the past and gaining momentum to</a:t>
            </a:r>
            <a:br>
              <a:rPr lang="en-US" sz="2000" dirty="0">
                <a:latin typeface="Open Sans" panose="020B0606030504020204" pitchFamily="34" charset="0"/>
                <a:ea typeface="Open Sans" panose="020B0606030504020204" pitchFamily="34" charset="0"/>
                <a:cs typeface="Open Sans" panose="020B0606030504020204" pitchFamily="34" charset="0"/>
              </a:rPr>
            </a:br>
            <a:r>
              <a:rPr lang="en-US" sz="2000" dirty="0">
                <a:latin typeface="Open Sans" panose="020B0606030504020204" pitchFamily="34" charset="0"/>
                <a:ea typeface="Open Sans" panose="020B0606030504020204" pitchFamily="34" charset="0"/>
                <a:cs typeface="Open Sans" panose="020B0606030504020204" pitchFamily="34" charset="0"/>
              </a:rPr>
              <a:t> shape future successes </a:t>
            </a:r>
          </a:p>
        </p:txBody>
      </p:sp>
    </p:spTree>
    <p:extLst>
      <p:ext uri="{BB962C8B-B14F-4D97-AF65-F5344CB8AC3E}">
        <p14:creationId xmlns:p14="http://schemas.microsoft.com/office/powerpoint/2010/main" val="432048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1cdbaf79bb4_1_184"/>
          <p:cNvSpPr txBox="1">
            <a:spLocks noGrp="1"/>
          </p:cNvSpPr>
          <p:nvPr>
            <p:ph type="title"/>
          </p:nvPr>
        </p:nvSpPr>
        <p:spPr>
          <a:xfrm>
            <a:off x="540327" y="198750"/>
            <a:ext cx="7401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sz="2850" b="1" u="sng" dirty="0">
                <a:solidFill>
                  <a:schemeClr val="hlink"/>
                </a:solidFill>
                <a:latin typeface="Open Sans"/>
                <a:ea typeface="Open Sans"/>
                <a:cs typeface="Open Sans"/>
                <a:sym typeface="Open Sans"/>
                <a:hlinkClick r:id="rId3"/>
              </a:rPr>
              <a:t>UN High-Level Meeting on TB</a:t>
            </a:r>
            <a:endParaRPr sz="2850" b="1" dirty="0">
              <a:latin typeface="Open Sans"/>
              <a:ea typeface="Open Sans"/>
              <a:cs typeface="Open Sans"/>
              <a:sym typeface="Open Sans"/>
            </a:endParaRPr>
          </a:p>
        </p:txBody>
      </p:sp>
      <p:sp>
        <p:nvSpPr>
          <p:cNvPr id="423" name="Google Shape;423;g1cdbaf79bb4_1_184"/>
          <p:cNvSpPr txBox="1">
            <a:spLocks noGrp="1"/>
          </p:cNvSpPr>
          <p:nvPr>
            <p:ph type="body" idx="1"/>
          </p:nvPr>
        </p:nvSpPr>
        <p:spPr>
          <a:xfrm>
            <a:off x="347400" y="4373151"/>
            <a:ext cx="8229600" cy="33945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360"/>
              </a:spcBef>
              <a:spcAft>
                <a:spcPts val="0"/>
              </a:spcAft>
              <a:buSzPts val="1800"/>
              <a:buNone/>
            </a:pPr>
            <a:r>
              <a:rPr lang="en-US" b="1" dirty="0">
                <a:latin typeface="Open Sans"/>
                <a:ea typeface="Open Sans"/>
                <a:cs typeface="Open Sans"/>
                <a:sym typeface="Open Sans"/>
              </a:rPr>
              <a:t>September 22, 2023</a:t>
            </a:r>
            <a:endParaRPr b="1" dirty="0">
              <a:latin typeface="Open Sans"/>
              <a:ea typeface="Open Sans"/>
              <a:cs typeface="Open Sans"/>
              <a:sym typeface="Open Sans"/>
            </a:endParaRPr>
          </a:p>
        </p:txBody>
      </p:sp>
      <p:pic>
        <p:nvPicPr>
          <p:cNvPr id="424" name="Google Shape;424;g1cdbaf79bb4_1_184" descr="Text, application&#10;&#10;Description automatically generated"/>
          <p:cNvPicPr preferRelativeResize="0"/>
          <p:nvPr/>
        </p:nvPicPr>
        <p:blipFill rotWithShape="1">
          <a:blip r:embed="rId4">
            <a:alphaModFix/>
          </a:blip>
          <a:srcRect/>
          <a:stretch/>
        </p:blipFill>
        <p:spPr>
          <a:xfrm>
            <a:off x="7600568" y="76200"/>
            <a:ext cx="1510907" cy="1102501"/>
          </a:xfrm>
          <a:prstGeom prst="rect">
            <a:avLst/>
          </a:prstGeom>
          <a:noFill/>
          <a:ln>
            <a:noFill/>
          </a:ln>
        </p:spPr>
      </p:pic>
      <p:pic>
        <p:nvPicPr>
          <p:cNvPr id="425" name="Google Shape;425;g1cdbaf79bb4_1_184"/>
          <p:cNvPicPr preferRelativeResize="0"/>
          <p:nvPr/>
        </p:nvPicPr>
        <p:blipFill rotWithShape="1">
          <a:blip r:embed="rId5">
            <a:alphaModFix/>
          </a:blip>
          <a:srcRect/>
          <a:stretch/>
        </p:blipFill>
        <p:spPr>
          <a:xfrm>
            <a:off x="0" y="1239772"/>
            <a:ext cx="9144000" cy="2932678"/>
          </a:xfrm>
          <a:prstGeom prst="rect">
            <a:avLst/>
          </a:prstGeom>
          <a:noFill/>
          <a:ln>
            <a:noFill/>
          </a:ln>
        </p:spPr>
      </p:pic>
    </p:spTree>
    <p:extLst>
      <p:ext uri="{BB962C8B-B14F-4D97-AF65-F5344CB8AC3E}">
        <p14:creationId xmlns:p14="http://schemas.microsoft.com/office/powerpoint/2010/main" val="302335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1cdbaf79bb4_1_184"/>
          <p:cNvSpPr txBox="1">
            <a:spLocks noGrp="1"/>
          </p:cNvSpPr>
          <p:nvPr>
            <p:ph type="title"/>
          </p:nvPr>
        </p:nvSpPr>
        <p:spPr>
          <a:xfrm>
            <a:off x="540327" y="198750"/>
            <a:ext cx="7401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sz="2850" b="1" u="sng" dirty="0">
                <a:solidFill>
                  <a:schemeClr val="hlink"/>
                </a:solidFill>
                <a:latin typeface="Open Sans"/>
                <a:ea typeface="Open Sans"/>
                <a:cs typeface="Open Sans"/>
                <a:sym typeface="Open Sans"/>
                <a:hlinkClick r:id="rId3"/>
              </a:rPr>
              <a:t>UN High-Level Meeting on TB</a:t>
            </a:r>
            <a:endParaRPr sz="2850" b="1" dirty="0">
              <a:latin typeface="Open Sans"/>
              <a:ea typeface="Open Sans"/>
              <a:cs typeface="Open Sans"/>
              <a:sym typeface="Open Sans"/>
            </a:endParaRPr>
          </a:p>
        </p:txBody>
      </p:sp>
      <p:pic>
        <p:nvPicPr>
          <p:cNvPr id="424" name="Google Shape;424;g1cdbaf79bb4_1_184" descr="Text, application&#10;&#10;Description automatically generated"/>
          <p:cNvPicPr preferRelativeResize="0"/>
          <p:nvPr/>
        </p:nvPicPr>
        <p:blipFill rotWithShape="1">
          <a:blip r:embed="rId4">
            <a:alphaModFix/>
          </a:blip>
          <a:srcRect/>
          <a:stretch/>
        </p:blipFill>
        <p:spPr>
          <a:xfrm>
            <a:off x="7600568" y="76200"/>
            <a:ext cx="1510907" cy="1102501"/>
          </a:xfrm>
          <a:prstGeom prst="rect">
            <a:avLst/>
          </a:prstGeom>
          <a:noFill/>
          <a:ln>
            <a:noFill/>
          </a:ln>
        </p:spPr>
      </p:pic>
      <p:sp>
        <p:nvSpPr>
          <p:cNvPr id="3" name="Text Placeholder 2">
            <a:extLst>
              <a:ext uri="{FF2B5EF4-FFF2-40B4-BE49-F238E27FC236}">
                <a16:creationId xmlns:a16="http://schemas.microsoft.com/office/drawing/2014/main" id="{3FBA95FD-887E-76FD-81E6-E69B190E0AE5}"/>
              </a:ext>
            </a:extLst>
          </p:cNvPr>
          <p:cNvSpPr>
            <a:spLocks noGrp="1"/>
          </p:cNvSpPr>
          <p:nvPr>
            <p:ph type="body" idx="1"/>
          </p:nvPr>
        </p:nvSpPr>
        <p:spPr>
          <a:xfrm>
            <a:off x="99026" y="1056150"/>
            <a:ext cx="8553796" cy="3867149"/>
          </a:xfrm>
        </p:spPr>
        <p:txBody>
          <a:bodyPr>
            <a:normAutofit fontScale="70000" lnSpcReduction="20000"/>
          </a:bodyPr>
          <a:lstStyle/>
          <a:p>
            <a:pPr marL="114300" indent="0">
              <a:buNone/>
            </a:pPr>
            <a:r>
              <a:rPr lang="en-US" dirty="0"/>
              <a:t>The letter, co-led by Reps. Bera (D-CA-6), Salazar (R-FL-27) </a:t>
            </a:r>
            <a:br>
              <a:rPr lang="en-US" dirty="0"/>
            </a:br>
            <a:r>
              <a:rPr lang="en-US" dirty="0"/>
              <a:t>McCaul (R-TX-10), and Meeks (D-NY-5) , urges the Administration to:</a:t>
            </a:r>
            <a:br>
              <a:rPr lang="en-US" dirty="0"/>
            </a:br>
            <a:endParaRPr lang="en-US" dirty="0"/>
          </a:p>
          <a:p>
            <a:r>
              <a:rPr lang="en-US" dirty="0"/>
              <a:t>Demonstrate U.S. leadership against TB by bringing ambitious commitments with specific, measurable targets to the HLM;</a:t>
            </a:r>
            <a:br>
              <a:rPr lang="en-US" dirty="0"/>
            </a:br>
            <a:endParaRPr lang="en-US" dirty="0"/>
          </a:p>
          <a:p>
            <a:r>
              <a:rPr lang="en-US" dirty="0"/>
              <a:t>Develop a whole of government strategy for advancing the global targets to be endorsed at the HLM;</a:t>
            </a:r>
            <a:br>
              <a:rPr lang="en-US" dirty="0"/>
            </a:br>
            <a:endParaRPr lang="en-US" dirty="0"/>
          </a:p>
          <a:p>
            <a:r>
              <a:rPr lang="en-US" dirty="0"/>
              <a:t>Send high level representation to attend the HLM; and</a:t>
            </a:r>
            <a:br>
              <a:rPr lang="en-US" dirty="0"/>
            </a:br>
            <a:endParaRPr lang="en-US" dirty="0"/>
          </a:p>
          <a:p>
            <a:r>
              <a:rPr lang="en-US" dirty="0"/>
              <a:t>Encourage other global leaders to bring bold leadership, commitments, and investments to the HLM.</a:t>
            </a:r>
          </a:p>
          <a:p>
            <a:endParaRPr lang="en-US" dirty="0"/>
          </a:p>
        </p:txBody>
      </p:sp>
    </p:spTree>
    <p:extLst>
      <p:ext uri="{BB962C8B-B14F-4D97-AF65-F5344CB8AC3E}">
        <p14:creationId xmlns:p14="http://schemas.microsoft.com/office/powerpoint/2010/main" val="2394794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1cdbaf79bb4_1_184"/>
          <p:cNvSpPr txBox="1">
            <a:spLocks noGrp="1"/>
          </p:cNvSpPr>
          <p:nvPr>
            <p:ph type="title"/>
          </p:nvPr>
        </p:nvSpPr>
        <p:spPr>
          <a:xfrm>
            <a:off x="540327" y="32496"/>
            <a:ext cx="7401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sz="2850" b="1" u="sng" dirty="0">
                <a:solidFill>
                  <a:schemeClr val="hlink"/>
                </a:solidFill>
                <a:latin typeface="Open Sans"/>
                <a:ea typeface="Open Sans"/>
                <a:cs typeface="Open Sans"/>
                <a:sym typeface="Open Sans"/>
                <a:hlinkClick r:id="rId3"/>
              </a:rPr>
              <a:t>UN High-Level Meeting on TB</a:t>
            </a:r>
            <a:endParaRPr sz="2850" b="1" dirty="0">
              <a:latin typeface="Open Sans"/>
              <a:ea typeface="Open Sans"/>
              <a:cs typeface="Open Sans"/>
              <a:sym typeface="Open Sans"/>
            </a:endParaRPr>
          </a:p>
        </p:txBody>
      </p:sp>
      <p:pic>
        <p:nvPicPr>
          <p:cNvPr id="424" name="Google Shape;424;g1cdbaf79bb4_1_184" descr="Text, application&#10;&#10;Description automatically generated"/>
          <p:cNvPicPr preferRelativeResize="0"/>
          <p:nvPr/>
        </p:nvPicPr>
        <p:blipFill rotWithShape="1">
          <a:blip r:embed="rId4">
            <a:alphaModFix/>
          </a:blip>
          <a:srcRect/>
          <a:stretch/>
        </p:blipFill>
        <p:spPr>
          <a:xfrm>
            <a:off x="7600568" y="76200"/>
            <a:ext cx="1510907" cy="1102501"/>
          </a:xfrm>
          <a:prstGeom prst="rect">
            <a:avLst/>
          </a:prstGeom>
          <a:noFill/>
          <a:ln>
            <a:noFill/>
          </a:ln>
        </p:spPr>
      </p:pic>
      <p:sp>
        <p:nvSpPr>
          <p:cNvPr id="3" name="Text Placeholder 2">
            <a:extLst>
              <a:ext uri="{FF2B5EF4-FFF2-40B4-BE49-F238E27FC236}">
                <a16:creationId xmlns:a16="http://schemas.microsoft.com/office/drawing/2014/main" id="{3FBA95FD-887E-76FD-81E6-E69B190E0AE5}"/>
              </a:ext>
            </a:extLst>
          </p:cNvPr>
          <p:cNvSpPr>
            <a:spLocks noGrp="1"/>
          </p:cNvSpPr>
          <p:nvPr>
            <p:ph type="body" idx="1"/>
          </p:nvPr>
        </p:nvSpPr>
        <p:spPr>
          <a:xfrm>
            <a:off x="108065" y="1017523"/>
            <a:ext cx="9003409" cy="4049777"/>
          </a:xfrm>
        </p:spPr>
        <p:txBody>
          <a:bodyPr>
            <a:normAutofit fontScale="55000" lnSpcReduction="20000"/>
          </a:bodyPr>
          <a:lstStyle/>
          <a:p>
            <a:r>
              <a:rPr lang="en-US" sz="3200" dirty="0">
                <a:latin typeface="Open Sans" panose="020B0606030504020204" pitchFamily="34" charset="0"/>
                <a:ea typeface="Open Sans" panose="020B0606030504020204" pitchFamily="34" charset="0"/>
                <a:cs typeface="Open Sans" panose="020B0606030504020204" pitchFamily="34" charset="0"/>
              </a:rPr>
              <a:t>Check out this link to </a:t>
            </a:r>
            <a:r>
              <a:rPr lang="en-US" sz="3200" dirty="0">
                <a:latin typeface="Open Sans" panose="020B0606030504020204" pitchFamily="34" charset="0"/>
                <a:ea typeface="Open Sans" panose="020B0606030504020204" pitchFamily="34" charset="0"/>
                <a:cs typeface="Open Sans" panose="020B0606030504020204" pitchFamily="34" charset="0"/>
                <a:hlinkClick r:id="rId3"/>
              </a:rPr>
              <a:t>the final letter here</a:t>
            </a:r>
            <a:r>
              <a:rPr lang="en-US" sz="3200" dirty="0">
                <a:latin typeface="Open Sans" panose="020B0606030504020204" pitchFamily="34" charset="0"/>
                <a:ea typeface="Open Sans" panose="020B0606030504020204" pitchFamily="34" charset="0"/>
                <a:cs typeface="Open Sans" panose="020B0606030504020204" pitchFamily="34" charset="0"/>
              </a:rPr>
              <a:t>.</a:t>
            </a:r>
            <a:br>
              <a:rPr lang="en-US" sz="3200" dirty="0">
                <a:latin typeface="Open Sans" panose="020B0606030504020204" pitchFamily="34" charset="0"/>
                <a:ea typeface="Open Sans" panose="020B0606030504020204" pitchFamily="34" charset="0"/>
                <a:cs typeface="Open Sans" panose="020B0606030504020204" pitchFamily="34" charset="0"/>
              </a:rPr>
            </a:br>
            <a:endParaRPr lang="en-US" dirty="0"/>
          </a:p>
          <a:p>
            <a:r>
              <a:rPr lang="en-US" dirty="0"/>
              <a:t>Closed today with 108 signers</a:t>
            </a:r>
          </a:p>
          <a:p>
            <a:pPr lvl="1"/>
            <a:r>
              <a:rPr lang="en-US" dirty="0"/>
              <a:t>95 Democrats</a:t>
            </a:r>
          </a:p>
          <a:p>
            <a:pPr lvl="1"/>
            <a:r>
              <a:rPr lang="en-US" dirty="0"/>
              <a:t>10 Republicans</a:t>
            </a:r>
            <a:br>
              <a:rPr lang="en-US" dirty="0"/>
            </a:br>
            <a:endParaRPr lang="en-US" dirty="0"/>
          </a:p>
          <a:p>
            <a:r>
              <a:rPr lang="en-US" dirty="0"/>
              <a:t>Ranking members:</a:t>
            </a:r>
          </a:p>
          <a:p>
            <a:pPr lvl="1"/>
            <a:r>
              <a:rPr lang="en-US" dirty="0"/>
              <a:t>Chairman McCaul (R-TX)</a:t>
            </a:r>
          </a:p>
          <a:p>
            <a:pPr lvl="1"/>
            <a:r>
              <a:rPr lang="en-US" dirty="0"/>
              <a:t>Meeks (D-NY)</a:t>
            </a:r>
          </a:p>
          <a:p>
            <a:pPr lvl="1"/>
            <a:r>
              <a:rPr lang="en-US" dirty="0"/>
              <a:t>Smith (R-NJ)</a:t>
            </a:r>
            <a:br>
              <a:rPr lang="en-US" dirty="0"/>
            </a:br>
            <a:endParaRPr lang="en-US" dirty="0"/>
          </a:p>
          <a:p>
            <a:r>
              <a:rPr lang="en-US" dirty="0"/>
              <a:t>Signers who are not yet co-sponsors of End TB Now Act (H.R. 1776)</a:t>
            </a:r>
            <a:br>
              <a:rPr lang="en-US" dirty="0"/>
            </a:br>
            <a:r>
              <a:rPr lang="en-US" dirty="0"/>
              <a:t>73 House members!</a:t>
            </a:r>
          </a:p>
          <a:p>
            <a:r>
              <a:rPr lang="en-US" dirty="0"/>
              <a:t>Signers of $1 Billion TB Appropriations Letter, but did not sign current Dear Colleague Letter – 53 members</a:t>
            </a:r>
            <a:br>
              <a:rPr lang="en-US" dirty="0"/>
            </a:br>
            <a:endParaRPr lang="en-US" dirty="0"/>
          </a:p>
        </p:txBody>
      </p:sp>
    </p:spTree>
    <p:extLst>
      <p:ext uri="{BB962C8B-B14F-4D97-AF65-F5344CB8AC3E}">
        <p14:creationId xmlns:p14="http://schemas.microsoft.com/office/powerpoint/2010/main" val="57166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328"/>
        <p:cNvGrpSpPr/>
        <p:nvPr/>
      </p:nvGrpSpPr>
      <p:grpSpPr>
        <a:xfrm>
          <a:off x="0" y="0"/>
          <a:ext cx="0" cy="0"/>
          <a:chOff x="0" y="0"/>
          <a:chExt cx="0" cy="0"/>
        </a:xfrm>
      </p:grpSpPr>
      <p:sp>
        <p:nvSpPr>
          <p:cNvPr id="329" name="Google Shape;329;g206d529d124_0_0"/>
          <p:cNvSpPr txBox="1">
            <a:spLocks noGrp="1"/>
          </p:cNvSpPr>
          <p:nvPr>
            <p:ph type="title"/>
          </p:nvPr>
        </p:nvSpPr>
        <p:spPr>
          <a:xfrm>
            <a:off x="0" y="2187000"/>
            <a:ext cx="9049131" cy="769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ct val="58822"/>
              <a:buNone/>
            </a:pPr>
            <a:r>
              <a:rPr lang="en-US" sz="3400" dirty="0">
                <a:latin typeface="Open Sans"/>
                <a:ea typeface="Open Sans"/>
                <a:cs typeface="Open Sans"/>
                <a:sym typeface="Open Sans"/>
              </a:rPr>
              <a:t>What does it take to get a response?</a:t>
            </a:r>
            <a:endParaRPr sz="3400" i="1" dirty="0">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E836D-B154-D75E-0F1E-CBC6AD735ECB}"/>
              </a:ext>
            </a:extLst>
          </p:cNvPr>
          <p:cNvSpPr>
            <a:spLocks noGrp="1"/>
          </p:cNvSpPr>
          <p:nvPr>
            <p:ph type="title"/>
          </p:nvPr>
        </p:nvSpPr>
        <p:spPr/>
        <p:txBody>
          <a:bodyPr>
            <a:norm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Senate Letter?</a:t>
            </a:r>
          </a:p>
        </p:txBody>
      </p:sp>
      <p:sp>
        <p:nvSpPr>
          <p:cNvPr id="3" name="Text Placeholder 2">
            <a:extLst>
              <a:ext uri="{FF2B5EF4-FFF2-40B4-BE49-F238E27FC236}">
                <a16:creationId xmlns:a16="http://schemas.microsoft.com/office/drawing/2014/main" id="{F2181B09-105C-F92C-A4C3-341EFA8A6600}"/>
              </a:ext>
            </a:extLst>
          </p:cNvPr>
          <p:cNvSpPr>
            <a:spLocks noGrp="1"/>
          </p:cNvSpPr>
          <p:nvPr>
            <p:ph type="body" idx="1"/>
          </p:nvPr>
        </p:nvSpPr>
        <p:spPr>
          <a:xfrm>
            <a:off x="457200" y="1200151"/>
            <a:ext cx="8229600" cy="3394472"/>
          </a:xfrm>
        </p:spPr>
        <p:txBody>
          <a:bodyPr>
            <a:normAutofit lnSpcReduction="10000"/>
          </a:bodyPr>
          <a:lstStyle/>
          <a:p>
            <a:r>
              <a:rPr lang="en-US" sz="2600" dirty="0">
                <a:latin typeface="Open Sans" panose="020B0606030504020204" pitchFamily="34" charset="0"/>
                <a:ea typeface="Open Sans" panose="020B0606030504020204" pitchFamily="34" charset="0"/>
                <a:cs typeface="Open Sans" panose="020B0606030504020204" pitchFamily="34" charset="0"/>
              </a:rPr>
              <a:t>Contact your Senators on Dear Colleague Letter to Biden Admin </a:t>
            </a:r>
            <a:r>
              <a:rPr lang="en-US" sz="2600" b="1" i="1" dirty="0">
                <a:latin typeface="Open Sans" panose="020B0606030504020204" pitchFamily="34" charset="0"/>
                <a:ea typeface="Open Sans" panose="020B0606030504020204" pitchFamily="34" charset="0"/>
                <a:cs typeface="Open Sans" panose="020B0606030504020204" pitchFamily="34" charset="0"/>
              </a:rPr>
              <a:t>Letter to be released soon!</a:t>
            </a:r>
            <a:br>
              <a:rPr lang="en-US" sz="2600" b="1" i="1" dirty="0">
                <a:latin typeface="Open Sans" panose="020B0606030504020204" pitchFamily="34" charset="0"/>
                <a:ea typeface="Open Sans" panose="020B0606030504020204" pitchFamily="34" charset="0"/>
                <a:cs typeface="Open Sans" panose="020B0606030504020204" pitchFamily="34" charset="0"/>
              </a:rPr>
            </a:br>
            <a:endParaRPr lang="en-US" sz="2600" b="1" i="1" dirty="0">
              <a:latin typeface="Open Sans" panose="020B0606030504020204" pitchFamily="34" charset="0"/>
              <a:ea typeface="Open Sans" panose="020B0606030504020204" pitchFamily="34" charset="0"/>
              <a:cs typeface="Open Sans" panose="020B0606030504020204" pitchFamily="34" charset="0"/>
            </a:endParaRPr>
          </a:p>
          <a:p>
            <a:r>
              <a:rPr lang="en-US" sz="2600" dirty="0">
                <a:latin typeface="Open Sans" panose="020B0606030504020204" pitchFamily="34" charset="0"/>
                <a:ea typeface="Open Sans" panose="020B0606030504020204" pitchFamily="34" charset="0"/>
                <a:cs typeface="Open Sans" panose="020B0606030504020204" pitchFamily="34" charset="0"/>
              </a:rPr>
              <a:t>Likely the same language</a:t>
            </a:r>
          </a:p>
          <a:p>
            <a:pPr lvl="1"/>
            <a:r>
              <a:rPr lang="en-US" sz="2600" dirty="0">
                <a:latin typeface="Open Sans" panose="020B0606030504020204" pitchFamily="34" charset="0"/>
                <a:ea typeface="Open Sans" panose="020B0606030504020204" pitchFamily="34" charset="0"/>
                <a:cs typeface="Open Sans" panose="020B0606030504020204" pitchFamily="34" charset="0"/>
              </a:rPr>
              <a:t>Specific measurable targets</a:t>
            </a:r>
          </a:p>
          <a:p>
            <a:pPr lvl="1"/>
            <a:r>
              <a:rPr lang="en-US" sz="2600" dirty="0">
                <a:latin typeface="Open Sans" panose="020B0606030504020204" pitchFamily="34" charset="0"/>
                <a:ea typeface="Open Sans" panose="020B0606030504020204" pitchFamily="34" charset="0"/>
                <a:cs typeface="Open Sans" panose="020B0606030504020204" pitchFamily="34" charset="0"/>
              </a:rPr>
              <a:t>Develop a while government strategy</a:t>
            </a:r>
          </a:p>
          <a:p>
            <a:pPr lvl="1"/>
            <a:r>
              <a:rPr lang="en-US" sz="2600" dirty="0">
                <a:latin typeface="Open Sans" panose="020B0606030504020204" pitchFamily="34" charset="0"/>
                <a:ea typeface="Open Sans" panose="020B0606030504020204" pitchFamily="34" charset="0"/>
                <a:cs typeface="Open Sans" panose="020B0606030504020204" pitchFamily="34" charset="0"/>
              </a:rPr>
              <a:t>High level representation to attend UNHLM</a:t>
            </a:r>
          </a:p>
          <a:p>
            <a:pPr lvl="1"/>
            <a:r>
              <a:rPr lang="en-US" sz="2600" dirty="0">
                <a:latin typeface="Open Sans" panose="020B0606030504020204" pitchFamily="34" charset="0"/>
                <a:ea typeface="Open Sans" panose="020B0606030504020204" pitchFamily="34" charset="0"/>
                <a:cs typeface="Open Sans" panose="020B0606030504020204" pitchFamily="34" charset="0"/>
              </a:rPr>
              <a:t>Encourage other global leaders</a:t>
            </a:r>
          </a:p>
        </p:txBody>
      </p:sp>
    </p:spTree>
    <p:extLst>
      <p:ext uri="{BB962C8B-B14F-4D97-AF65-F5344CB8AC3E}">
        <p14:creationId xmlns:p14="http://schemas.microsoft.com/office/powerpoint/2010/main" val="145993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781216" y="1304585"/>
            <a:ext cx="7772400" cy="1102519"/>
          </a:xfrm>
        </p:spPr>
        <p:txBody>
          <a:bodyPr>
            <a:normAutofit fontScale="90000"/>
          </a:bodyPr>
          <a:lstStyle/>
          <a:p>
            <a:r>
              <a:rPr lang="en-US" dirty="0"/>
              <a:t>We want to  pass the </a:t>
            </a:r>
            <a:br>
              <a:rPr lang="en-US" dirty="0"/>
            </a:br>
            <a:r>
              <a:rPr lang="en-US" dirty="0"/>
              <a:t>End TB Now Act this year!</a:t>
            </a:r>
          </a:p>
        </p:txBody>
      </p:sp>
      <p:sp>
        <p:nvSpPr>
          <p:cNvPr id="3" name="Subtitle 2">
            <a:extLst>
              <a:ext uri="{FF2B5EF4-FFF2-40B4-BE49-F238E27FC236}">
                <a16:creationId xmlns:a16="http://schemas.microsoft.com/office/drawing/2014/main" id="{5A5C5488-E60D-18B6-E7AD-19287C482660}"/>
              </a:ext>
            </a:extLst>
          </p:cNvPr>
          <p:cNvSpPr>
            <a:spLocks noGrp="1"/>
          </p:cNvSpPr>
          <p:nvPr>
            <p:ph type="subTitle" idx="1"/>
          </p:nvPr>
        </p:nvSpPr>
        <p:spPr>
          <a:xfrm>
            <a:off x="644056" y="2914650"/>
            <a:ext cx="8046720" cy="1314450"/>
          </a:xfrm>
        </p:spPr>
        <p:txBody>
          <a:bodyPr>
            <a:normAutofit fontScale="92500"/>
          </a:bodyPr>
          <a:lstStyle/>
          <a:p>
            <a:r>
              <a:rPr lang="en-US" i="1" dirty="0">
                <a:solidFill>
                  <a:schemeClr val="tx1">
                    <a:lumMod val="75000"/>
                    <a:lumOff val="25000"/>
                  </a:schemeClr>
                </a:solidFill>
              </a:rPr>
              <a:t>See if your member of Congress has supported TB in any way using </a:t>
            </a:r>
            <a:r>
              <a:rPr lang="en-US" i="1" dirty="0">
                <a:solidFill>
                  <a:schemeClr val="tx1">
                    <a:lumMod val="75000"/>
                    <a:lumOff val="25000"/>
                  </a:schemeClr>
                </a:solidFill>
                <a:hlinkClick r:id="rId2"/>
              </a:rPr>
              <a:t>our Congressional Scorecard</a:t>
            </a:r>
            <a:endParaRPr lang="en-US" dirty="0">
              <a:solidFill>
                <a:schemeClr val="tx1">
                  <a:lumMod val="75000"/>
                  <a:lumOff val="25000"/>
                </a:schemeClr>
              </a:solidFill>
            </a:endParaRPr>
          </a:p>
        </p:txBody>
      </p:sp>
      <p:pic>
        <p:nvPicPr>
          <p:cNvPr id="5" name="Google Shape;267;g14388b835e1_0_23" descr="Text, application&#10;&#10;Description automatically generated">
            <a:extLst>
              <a:ext uri="{FF2B5EF4-FFF2-40B4-BE49-F238E27FC236}">
                <a16:creationId xmlns:a16="http://schemas.microsoft.com/office/drawing/2014/main" id="{68B8E33C-DFBE-AB4A-F46B-59243D21CB2B}"/>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770993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390723" y="76200"/>
            <a:ext cx="7209845" cy="1102519"/>
          </a:xfrm>
        </p:spPr>
        <p:txBody>
          <a:bodyPr>
            <a:normAutofit fontScale="90000"/>
          </a:bodyPr>
          <a:lstStyle/>
          <a:p>
            <a:r>
              <a:rPr lang="en-US" sz="4000" b="1" dirty="0"/>
              <a:t>End TB Now Act (S.288, H.R.1776)</a:t>
            </a:r>
          </a:p>
        </p:txBody>
      </p:sp>
      <p:sp>
        <p:nvSpPr>
          <p:cNvPr id="3" name="Subtitle 2">
            <a:extLst>
              <a:ext uri="{FF2B5EF4-FFF2-40B4-BE49-F238E27FC236}">
                <a16:creationId xmlns:a16="http://schemas.microsoft.com/office/drawing/2014/main" id="{5A5C5488-E60D-18B6-E7AD-19287C482660}"/>
              </a:ext>
            </a:extLst>
          </p:cNvPr>
          <p:cNvSpPr>
            <a:spLocks noGrp="1"/>
          </p:cNvSpPr>
          <p:nvPr>
            <p:ph type="subTitle" idx="1"/>
          </p:nvPr>
        </p:nvSpPr>
        <p:spPr>
          <a:xfrm>
            <a:off x="133593" y="1178701"/>
            <a:ext cx="8332967" cy="3538330"/>
          </a:xfrm>
        </p:spPr>
        <p:txBody>
          <a:bodyPr>
            <a:normAutofit fontScale="40000" lnSpcReduction="20000"/>
          </a:bodyPr>
          <a:lstStyle/>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Requires the U.S. to establish bold goals for reaching the most vulnerable populations</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Strengthens U.S. bilateral coordination to develop comprehensive global TB response </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Catalyzes support for TB research and development (R&amp;D) </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Improves the capacity of countries and affected communities with high burdens of TB</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Requires annual reporting to Congress on U.S. TB activities and their impact</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Evaluates the performance of TB programs that are supported by U.S.</a:t>
            </a:r>
            <a:r>
              <a:rPr lang="en-US"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5" name="Google Shape;267;g14388b835e1_0_23" descr="Text, application&#10;&#10;Description automatically generated">
            <a:extLst>
              <a:ext uri="{FF2B5EF4-FFF2-40B4-BE49-F238E27FC236}">
                <a16:creationId xmlns:a16="http://schemas.microsoft.com/office/drawing/2014/main" id="{68B8E33C-DFBE-AB4A-F46B-59243D21CB2B}"/>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836494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
          <p:cNvSpPr txBox="1">
            <a:spLocks noGrp="1"/>
          </p:cNvSpPr>
          <p:nvPr>
            <p:ph type="title"/>
          </p:nvPr>
        </p:nvSpPr>
        <p:spPr>
          <a:xfrm>
            <a:off x="789709" y="409201"/>
            <a:ext cx="7722524" cy="769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58822"/>
              <a:buNone/>
            </a:pPr>
            <a:r>
              <a:rPr lang="en-US" sz="3400" b="1" dirty="0">
                <a:latin typeface="Open Sans"/>
                <a:ea typeface="Open Sans"/>
                <a:cs typeface="Open Sans"/>
                <a:sym typeface="Open Sans"/>
              </a:rPr>
              <a:t>Next Steps</a:t>
            </a:r>
            <a:endParaRPr sz="3400" b="1" dirty="0">
              <a:latin typeface="Open Sans"/>
              <a:ea typeface="Open Sans"/>
              <a:cs typeface="Open Sans"/>
              <a:sym typeface="Open Sans"/>
            </a:endParaRPr>
          </a:p>
          <a:p>
            <a:pPr marL="0" lvl="0" indent="0" algn="ctr" rtl="0">
              <a:lnSpc>
                <a:spcPct val="100000"/>
              </a:lnSpc>
              <a:spcBef>
                <a:spcPts val="0"/>
              </a:spcBef>
              <a:spcAft>
                <a:spcPts val="0"/>
              </a:spcAft>
              <a:buSzPct val="58823"/>
              <a:buNone/>
            </a:pPr>
            <a:r>
              <a:rPr lang="en-US" sz="3400" b="1" i="1" dirty="0">
                <a:latin typeface="Open Sans"/>
                <a:ea typeface="Open Sans"/>
                <a:cs typeface="Open Sans"/>
                <a:sym typeface="Open Sans"/>
              </a:rPr>
              <a:t>Choose your own adventure…</a:t>
            </a:r>
            <a:br>
              <a:rPr lang="en-US" sz="3400" b="1" i="1" dirty="0">
                <a:latin typeface="Open Sans"/>
                <a:ea typeface="Open Sans"/>
                <a:cs typeface="Open Sans"/>
                <a:sym typeface="Open Sans"/>
              </a:rPr>
            </a:br>
            <a:r>
              <a:rPr lang="en-US" sz="3400" b="1" i="1" dirty="0">
                <a:latin typeface="Open Sans"/>
                <a:ea typeface="Open Sans"/>
                <a:cs typeface="Open Sans"/>
                <a:sym typeface="Open Sans"/>
              </a:rPr>
              <a:t> </a:t>
            </a:r>
          </a:p>
        </p:txBody>
      </p:sp>
      <p:pic>
        <p:nvPicPr>
          <p:cNvPr id="323" name="Google Shape;323;p5"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3" name="TextBox 2">
            <a:extLst>
              <a:ext uri="{FF2B5EF4-FFF2-40B4-BE49-F238E27FC236}">
                <a16:creationId xmlns:a16="http://schemas.microsoft.com/office/drawing/2014/main" id="{BB275670-1F6D-00FA-D937-4760A2120AE4}"/>
              </a:ext>
            </a:extLst>
          </p:cNvPr>
          <p:cNvSpPr txBox="1"/>
          <p:nvPr/>
        </p:nvSpPr>
        <p:spPr>
          <a:xfrm>
            <a:off x="59155" y="4774168"/>
            <a:ext cx="5474347" cy="738664"/>
          </a:xfrm>
          <a:prstGeom prst="rect">
            <a:avLst/>
          </a:prstGeom>
          <a:noFill/>
        </p:spPr>
        <p:txBody>
          <a:bodyPr wrap="square">
            <a:spAutoFit/>
          </a:bodyPr>
          <a:lstStyle/>
          <a:p>
            <a:pPr rtl="0">
              <a:spcBef>
                <a:spcPts val="640"/>
              </a:spcBef>
              <a:spcAft>
                <a:spcPts val="0"/>
              </a:spcAft>
            </a:pPr>
            <a:r>
              <a:rPr lang="en-US" sz="1400" b="0" i="1" u="none" strike="noStrike" dirty="0">
                <a:solidFill>
                  <a:srgbClr val="000000"/>
                </a:solidFill>
                <a:effectLst/>
                <a:latin typeface="Open Sans" panose="020B0606030504020204" pitchFamily="34" charset="0"/>
              </a:rPr>
              <a:t>Photo courtesy of Dariusz </a:t>
            </a:r>
            <a:r>
              <a:rPr lang="en-US" sz="1400" b="0" i="1" u="none" strike="noStrike" dirty="0" err="1">
                <a:solidFill>
                  <a:srgbClr val="000000"/>
                </a:solidFill>
                <a:effectLst/>
                <a:latin typeface="Open Sans" panose="020B0606030504020204" pitchFamily="34" charset="0"/>
              </a:rPr>
              <a:t>Sankowski</a:t>
            </a:r>
            <a:r>
              <a:rPr lang="en-US" sz="1400" b="0" i="1" u="none" strike="noStrike" dirty="0">
                <a:solidFill>
                  <a:srgbClr val="000000"/>
                </a:solidFill>
                <a:effectLst/>
                <a:latin typeface="Open Sans" panose="020B0606030504020204" pitchFamily="34" charset="0"/>
              </a:rPr>
              <a:t>, Unsplash.com</a:t>
            </a:r>
            <a:endParaRPr lang="en-US" b="0" dirty="0">
              <a:effectLst/>
            </a:endParaRPr>
          </a:p>
          <a:p>
            <a:br>
              <a:rPr lang="en-US" dirty="0"/>
            </a:br>
            <a:endParaRPr lang="en-US" dirty="0"/>
          </a:p>
        </p:txBody>
      </p:sp>
      <p:pic>
        <p:nvPicPr>
          <p:cNvPr id="1026" name="Picture 2">
            <a:extLst>
              <a:ext uri="{FF2B5EF4-FFF2-40B4-BE49-F238E27FC236}">
                <a16:creationId xmlns:a16="http://schemas.microsoft.com/office/drawing/2014/main" id="{91F693B4-C6EF-1BBA-40D9-9F3A7135EB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4832" y="1260831"/>
            <a:ext cx="3854335" cy="289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652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
          <p:cNvSpPr txBox="1">
            <a:spLocks noGrp="1"/>
          </p:cNvSpPr>
          <p:nvPr>
            <p:ph type="title"/>
          </p:nvPr>
        </p:nvSpPr>
        <p:spPr>
          <a:xfrm>
            <a:off x="-466239" y="303837"/>
            <a:ext cx="8479709" cy="99955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ct val="58822"/>
              <a:buNone/>
            </a:pPr>
            <a:r>
              <a:rPr lang="en-US" sz="2800" b="1" dirty="0">
                <a:latin typeface="Open Sans"/>
                <a:ea typeface="Open Sans"/>
                <a:cs typeface="Open Sans"/>
                <a:sym typeface="Open Sans"/>
              </a:rPr>
              <a:t>Next Steps: </a:t>
            </a:r>
            <a:r>
              <a:rPr lang="en-US" sz="2800" b="1" i="1" dirty="0">
                <a:latin typeface="Open Sans"/>
                <a:ea typeface="Open Sans"/>
                <a:cs typeface="Open Sans"/>
                <a:sym typeface="Open Sans"/>
              </a:rPr>
              <a:t>Choose your own adventure…</a:t>
            </a:r>
            <a:br>
              <a:rPr lang="en-US" sz="2800" b="1" i="1" dirty="0">
                <a:latin typeface="Open Sans"/>
                <a:ea typeface="Open Sans"/>
                <a:cs typeface="Open Sans"/>
                <a:sym typeface="Open Sans"/>
              </a:rPr>
            </a:br>
            <a:r>
              <a:rPr lang="en-US" sz="2800" b="1" i="1" dirty="0">
                <a:latin typeface="Open Sans"/>
                <a:ea typeface="Open Sans"/>
                <a:cs typeface="Open Sans"/>
                <a:sym typeface="Open Sans"/>
              </a:rPr>
              <a:t> </a:t>
            </a:r>
          </a:p>
        </p:txBody>
      </p:sp>
      <p:pic>
        <p:nvPicPr>
          <p:cNvPr id="323" name="Google Shape;323;p5"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2" name="TextBox 1">
            <a:extLst>
              <a:ext uri="{FF2B5EF4-FFF2-40B4-BE49-F238E27FC236}">
                <a16:creationId xmlns:a16="http://schemas.microsoft.com/office/drawing/2014/main" id="{4F2C2F4A-A3AF-0430-49E7-E3882A820B3D}"/>
              </a:ext>
            </a:extLst>
          </p:cNvPr>
          <p:cNvSpPr txBox="1"/>
          <p:nvPr/>
        </p:nvSpPr>
        <p:spPr>
          <a:xfrm>
            <a:off x="286425" y="979196"/>
            <a:ext cx="8704151"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Send a </a:t>
            </a:r>
            <a:r>
              <a:rPr lang="en-US" sz="2000" dirty="0">
                <a:latin typeface="Open Sans" panose="020B0606030504020204" pitchFamily="34" charset="0"/>
                <a:ea typeface="Open Sans" panose="020B0606030504020204" pitchFamily="34" charset="0"/>
                <a:cs typeface="Open Sans" panose="020B0606030504020204" pitchFamily="34" charset="0"/>
                <a:hlinkClick r:id="rId4"/>
              </a:rPr>
              <a:t>follow up email</a:t>
            </a:r>
            <a:r>
              <a:rPr lang="en-US" sz="2000" dirty="0">
                <a:latin typeface="Open Sans" panose="020B0606030504020204" pitchFamily="34" charset="0"/>
                <a:ea typeface="Open Sans" panose="020B0606030504020204" pitchFamily="34" charset="0"/>
                <a:cs typeface="Open Sans" panose="020B0606030504020204" pitchFamily="34" charset="0"/>
              </a:rPr>
              <a:t> or make a phone call</a:t>
            </a:r>
            <a:br>
              <a:rPr lang="en-US" sz="2000" dirty="0">
                <a:latin typeface="Open Sans" panose="020B0606030504020204" pitchFamily="34" charset="0"/>
                <a:ea typeface="Open Sans" panose="020B0606030504020204" pitchFamily="34" charset="0"/>
                <a:cs typeface="Open Sans" panose="020B0606030504020204" pitchFamily="34" charset="0"/>
              </a:rPr>
            </a:b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Meet with your Representative and Senators during their </a:t>
            </a:r>
            <a:br>
              <a:rPr lang="en-US" sz="2000" dirty="0">
                <a:latin typeface="Open Sans" panose="020B0606030504020204" pitchFamily="34" charset="0"/>
                <a:ea typeface="Open Sans" panose="020B0606030504020204" pitchFamily="34" charset="0"/>
                <a:cs typeface="Open Sans" panose="020B0606030504020204" pitchFamily="34" charset="0"/>
              </a:rPr>
            </a:br>
            <a:r>
              <a:rPr lang="en-US" sz="2000" dirty="0">
                <a:latin typeface="Open Sans" panose="020B0606030504020204" pitchFamily="34" charset="0"/>
                <a:ea typeface="Open Sans" panose="020B0606030504020204" pitchFamily="34" charset="0"/>
                <a:cs typeface="Open Sans" panose="020B0606030504020204" pitchFamily="34" charset="0"/>
              </a:rPr>
              <a:t>time in the district (August Recess)</a:t>
            </a:r>
            <a:br>
              <a:rPr lang="en-US" sz="2000" dirty="0">
                <a:latin typeface="Open Sans" panose="020B0606030504020204" pitchFamily="34" charset="0"/>
                <a:ea typeface="Open Sans" panose="020B0606030504020204" pitchFamily="34" charset="0"/>
                <a:cs typeface="Open Sans" panose="020B0606030504020204" pitchFamily="34" charset="0"/>
              </a:rPr>
            </a:b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Inform other RPCVs in your network about the impact of TB in </a:t>
            </a:r>
            <a:br>
              <a:rPr lang="en-US" sz="2000" dirty="0">
                <a:latin typeface="Open Sans" panose="020B0606030504020204" pitchFamily="34" charset="0"/>
                <a:ea typeface="Open Sans" panose="020B0606030504020204" pitchFamily="34" charset="0"/>
                <a:cs typeface="Open Sans" panose="020B0606030504020204" pitchFamily="34" charset="0"/>
              </a:rPr>
            </a:br>
            <a:r>
              <a:rPr lang="en-US" sz="2000" dirty="0">
                <a:latin typeface="Open Sans" panose="020B0606030504020204" pitchFamily="34" charset="0"/>
                <a:ea typeface="Open Sans" panose="020B0606030504020204" pitchFamily="34" charset="0"/>
                <a:cs typeface="Open Sans" panose="020B0606030504020204" pitchFamily="34" charset="0"/>
              </a:rPr>
              <a:t>your country of service and how they can  make a difference through advocacy (</a:t>
            </a:r>
            <a:r>
              <a:rPr lang="en-US" sz="2000" dirty="0">
                <a:latin typeface="Open Sans" panose="020B0606030504020204" pitchFamily="34" charset="0"/>
                <a:ea typeface="Open Sans" panose="020B0606030504020204" pitchFamily="34" charset="0"/>
                <a:cs typeface="Open Sans" panose="020B0606030504020204" pitchFamily="34" charset="0"/>
                <a:hlinkClick r:id="rId5"/>
              </a:rPr>
              <a:t>online action</a:t>
            </a:r>
            <a:r>
              <a:rPr lang="en-US" sz="2000" dirty="0">
                <a:latin typeface="Open Sans" panose="020B0606030504020204" pitchFamily="34" charset="0"/>
                <a:ea typeface="Open Sans" panose="020B0606030504020204" pitchFamily="34" charset="0"/>
                <a:cs typeface="Open Sans" panose="020B0606030504020204" pitchFamily="34" charset="0"/>
              </a:rPr>
              <a:t>)</a:t>
            </a:r>
            <a:br>
              <a:rPr lang="en-US" sz="2000" dirty="0">
                <a:latin typeface="Open Sans" panose="020B0606030504020204" pitchFamily="34" charset="0"/>
                <a:ea typeface="Open Sans" panose="020B0606030504020204" pitchFamily="34" charset="0"/>
                <a:cs typeface="Open Sans" panose="020B0606030504020204" pitchFamily="34" charset="0"/>
              </a:rPr>
            </a:b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hlinkClick r:id="rId6"/>
              </a:rPr>
              <a:t>Write a letter to the editor </a:t>
            </a:r>
            <a:r>
              <a:rPr lang="en-US" sz="2000" dirty="0">
                <a:latin typeface="Open Sans" panose="020B0606030504020204" pitchFamily="34" charset="0"/>
                <a:ea typeface="Open Sans" panose="020B0606030504020204" pitchFamily="34" charset="0"/>
                <a:cs typeface="Open Sans" panose="020B0606030504020204" pitchFamily="34" charset="0"/>
              </a:rPr>
              <a:t>(LTE) or other media</a:t>
            </a:r>
            <a:br>
              <a:rPr lang="en-US" sz="2000" dirty="0">
                <a:latin typeface="Open Sans" panose="020B0606030504020204" pitchFamily="34" charset="0"/>
                <a:ea typeface="Open Sans" panose="020B0606030504020204" pitchFamily="34" charset="0"/>
                <a:cs typeface="Open Sans" panose="020B0606030504020204" pitchFamily="34" charset="0"/>
              </a:rPr>
            </a:b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Other ideas? Get creative!</a:t>
            </a:r>
          </a:p>
        </p:txBody>
      </p:sp>
    </p:spTree>
    <p:extLst>
      <p:ext uri="{BB962C8B-B14F-4D97-AF65-F5344CB8AC3E}">
        <p14:creationId xmlns:p14="http://schemas.microsoft.com/office/powerpoint/2010/main" val="1655588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dc84acdb8d_0_79"/>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257" name="Google Shape;257;g1dc84acdb8d_0_79"/>
          <p:cNvSpPr txBox="1"/>
          <p:nvPr/>
        </p:nvSpPr>
        <p:spPr>
          <a:xfrm>
            <a:off x="301782" y="907042"/>
            <a:ext cx="7923000" cy="39010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rgbClr val="000000"/>
                </a:solidFill>
                <a:latin typeface="Calibri"/>
                <a:ea typeface="Calibri"/>
                <a:cs typeface="Calibri"/>
                <a:sym typeface="Calibri"/>
              </a:rPr>
              <a:t>​</a:t>
            </a:r>
            <a:r>
              <a:rPr lang="en-US" sz="1350" b="0" i="1" u="none" strike="noStrike" cap="none" dirty="0">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dirty="0"/>
          </a:p>
          <a:p>
            <a:pPr marL="0" marR="0" lvl="0" indent="0" algn="l" rtl="0">
              <a:spcBef>
                <a:spcPts val="0"/>
              </a:spcBef>
              <a:spcAft>
                <a:spcPts val="0"/>
              </a:spcAft>
              <a:buNone/>
            </a:pPr>
            <a:endParaRPr sz="1350" b="0" i="1" u="none" strike="noStrike" cap="none"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1" u="none" strike="noStrike" cap="none" dirty="0">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dirty="0"/>
          </a:p>
          <a:p>
            <a:pPr marL="0" marR="0" lvl="0" indent="0" algn="l" rtl="0">
              <a:spcBef>
                <a:spcPts val="0"/>
              </a:spcBef>
              <a:spcAft>
                <a:spcPts val="0"/>
              </a:spcAft>
              <a:buNone/>
            </a:pPr>
            <a:endParaRPr sz="1350" b="0" i="0" u="none" strike="noStrike" cap="none"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dirty="0">
                <a:solidFill>
                  <a:schemeClr val="dk1"/>
                </a:solidFill>
                <a:latin typeface="Open Sans"/>
                <a:ea typeface="Open Sans"/>
                <a:cs typeface="Open Sans"/>
                <a:sym typeface="Open Sans"/>
              </a:rPr>
              <a:t>Read our full anti-oppression values statement here at </a:t>
            </a:r>
            <a:r>
              <a:rPr lang="en-US" sz="1350" b="1" i="0" u="sng" strike="noStrike" cap="none" dirty="0">
                <a:solidFill>
                  <a:schemeClr val="dk2"/>
                </a:solidFill>
                <a:latin typeface="Open Sans"/>
                <a:ea typeface="Open Sans"/>
                <a:cs typeface="Open Sans"/>
                <a:sym typeface="Open Sans"/>
              </a:rPr>
              <a:t>results.org/values</a:t>
            </a:r>
            <a:r>
              <a:rPr lang="en-US" sz="1350" b="1" i="0" u="none" strike="noStrike" cap="none" dirty="0">
                <a:solidFill>
                  <a:schemeClr val="dk1"/>
                </a:solidFill>
                <a:latin typeface="Open Sans"/>
                <a:ea typeface="Open Sans"/>
                <a:cs typeface="Open Sans"/>
                <a:sym typeface="Open Sans"/>
              </a:rPr>
              <a:t>. </a:t>
            </a:r>
            <a:endParaRPr sz="135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350" b="0" i="0" u="none" strike="noStrike" cap="none"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0" u="none" strike="noStrike" cap="none" dirty="0">
                <a:solidFill>
                  <a:schemeClr val="dk1"/>
                </a:solidFill>
                <a:latin typeface="Open Sans"/>
                <a:ea typeface="Open Sans"/>
                <a:cs typeface="Open Sans"/>
                <a:sym typeface="Open Sans"/>
              </a:rPr>
              <a:t>Check out the </a:t>
            </a:r>
            <a:r>
              <a:rPr lang="en-US" sz="1350" b="0" i="0" u="sng" strike="noStrike" cap="none" dirty="0">
                <a:solidFill>
                  <a:srgbClr val="D5003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Anti-Oppression Workshop Schedule </a:t>
            </a:r>
            <a:r>
              <a:rPr lang="en-US" sz="1350" b="0" i="0" u="none" strike="noStrike" cap="none" dirty="0">
                <a:solidFill>
                  <a:schemeClr val="dk1"/>
                </a:solidFill>
                <a:latin typeface="Open Sans"/>
                <a:ea typeface="Open Sans"/>
                <a:cs typeface="Open Sans"/>
                <a:sym typeface="Open Sans"/>
              </a:rPr>
              <a:t>for training opportunities.</a:t>
            </a:r>
            <a:endParaRPr sz="135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350" b="1" i="0" u="none" strike="noStrike" cap="none"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dirty="0">
                <a:solidFill>
                  <a:schemeClr val="dk1"/>
                </a:solidFill>
                <a:latin typeface="Open Sans"/>
                <a:ea typeface="Open Sans"/>
                <a:cs typeface="Open Sans"/>
                <a:sym typeface="Open Sans"/>
              </a:rPr>
              <a:t>Find these resources and more at results.org/volunteers/anti-oppression:</a:t>
            </a:r>
            <a:endParaRPr dirty="0"/>
          </a:p>
          <a:p>
            <a:pPr marL="0" marR="0" lvl="0" indent="0" algn="l" rtl="0">
              <a:spcBef>
                <a:spcPts val="0"/>
              </a:spcBef>
              <a:spcAft>
                <a:spcPts val="0"/>
              </a:spcAft>
              <a:buNone/>
            </a:pPr>
            <a:endParaRPr sz="1350" b="0" i="0" u="none" strike="noStrike" cap="none" dirty="0">
              <a:solidFill>
                <a:schemeClr val="dk1"/>
              </a:solidFill>
              <a:latin typeface="Open Sans"/>
              <a:ea typeface="Open Sans"/>
              <a:cs typeface="Open Sans"/>
              <a:sym typeface="Open Sans"/>
            </a:endParaRPr>
          </a:p>
          <a:p>
            <a:pPr marL="628650" marR="0" lvl="1" indent="-285750" algn="l" rtl="0">
              <a:spcBef>
                <a:spcPts val="0"/>
              </a:spcBef>
              <a:spcAft>
                <a:spcPts val="0"/>
              </a:spcAft>
              <a:buClr>
                <a:schemeClr val="dk1"/>
              </a:buClr>
              <a:buSzPts val="1350"/>
              <a:buFont typeface="Arial"/>
              <a:buChar char="•"/>
            </a:pPr>
            <a:r>
              <a:rPr lang="en-US" sz="1350" b="0" i="0" u="none" strike="noStrike" cap="none" dirty="0">
                <a:solidFill>
                  <a:schemeClr val="dk1"/>
                </a:solidFill>
                <a:latin typeface="Open Sans"/>
                <a:ea typeface="Open Sans"/>
                <a:cs typeface="Open Sans"/>
                <a:sym typeface="Open Sans"/>
              </a:rPr>
              <a:t>Resource Guides from our Diversity &amp; Inclusion trainings, including: </a:t>
            </a:r>
            <a:endParaRPr dirty="0"/>
          </a:p>
          <a:p>
            <a:pPr marL="971550" marR="0" lvl="2" indent="-285750" algn="l" rtl="0">
              <a:spcBef>
                <a:spcPts val="0"/>
              </a:spcBef>
              <a:spcAft>
                <a:spcPts val="0"/>
              </a:spcAft>
              <a:buClr>
                <a:schemeClr val="dk1"/>
              </a:buClr>
              <a:buSzPts val="1350"/>
              <a:buFont typeface="Arial"/>
              <a:buChar char="•"/>
            </a:pPr>
            <a:r>
              <a:rPr lang="en-US" sz="1350" b="0" i="0" u="none" strike="noStrike" cap="none" dirty="0">
                <a:solidFill>
                  <a:schemeClr val="dk1"/>
                </a:solidFill>
                <a:latin typeface="Open Sans"/>
                <a:ea typeface="Open Sans"/>
                <a:cs typeface="Open Sans"/>
                <a:sym typeface="Open Sans"/>
              </a:rPr>
              <a:t>Interrupting Microaggressions</a:t>
            </a:r>
            <a:endParaRPr dirty="0"/>
          </a:p>
          <a:p>
            <a:pPr marL="971550" marR="0" lvl="2" indent="-285750" algn="l" rtl="0">
              <a:spcBef>
                <a:spcPts val="0"/>
              </a:spcBef>
              <a:spcAft>
                <a:spcPts val="0"/>
              </a:spcAft>
              <a:buClr>
                <a:schemeClr val="dk1"/>
              </a:buClr>
              <a:buSzPts val="1350"/>
              <a:buFont typeface="Arial"/>
              <a:buChar char="•"/>
            </a:pPr>
            <a:r>
              <a:rPr lang="en-US" sz="1350" b="0" i="0" u="none" strike="noStrike" cap="none" dirty="0">
                <a:solidFill>
                  <a:schemeClr val="dk1"/>
                </a:solidFill>
                <a:latin typeface="Open Sans"/>
                <a:ea typeface="Open Sans"/>
                <a:cs typeface="Open Sans"/>
                <a:sym typeface="Open Sans"/>
              </a:rPr>
              <a:t>Creating Space for Critical Conversations</a:t>
            </a:r>
            <a:endParaRPr dirty="0"/>
          </a:p>
          <a:p>
            <a:pPr marL="628650" marR="0" lvl="1" indent="-285750" algn="l" rtl="0">
              <a:spcBef>
                <a:spcPts val="0"/>
              </a:spcBef>
              <a:spcAft>
                <a:spcPts val="0"/>
              </a:spcAft>
              <a:buClr>
                <a:schemeClr val="dk1"/>
              </a:buClr>
              <a:buSzPts val="1350"/>
              <a:buFont typeface="Arial"/>
              <a:buChar char="•"/>
            </a:pPr>
            <a:r>
              <a:rPr lang="en-US" sz="1350" b="0" i="0" u="none" strike="noStrike" cap="none" dirty="0">
                <a:solidFill>
                  <a:schemeClr val="dk1"/>
                </a:solidFill>
                <a:latin typeface="Open Sans"/>
                <a:ea typeface="Open Sans"/>
                <a:cs typeface="Open Sans"/>
                <a:sym typeface="Open Sans"/>
              </a:rPr>
              <a:t>Information on how RESULTS responds to oppressive incidents</a:t>
            </a:r>
            <a:endParaRPr dirty="0"/>
          </a:p>
        </p:txBody>
      </p:sp>
      <p:sp>
        <p:nvSpPr>
          <p:cNvPr id="258" name="Google Shape;258;g1dc84acdb8d_0_79"/>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350"/>
              <a:buFont typeface="Open Sans"/>
              <a:buNone/>
            </a:pPr>
            <a:fld id="{00000000-1234-1234-1234-123412341234}" type="slidenum">
              <a:rPr lang="en-US" sz="1350" b="0" i="0" u="none" strike="noStrike" cap="none">
                <a:solidFill>
                  <a:srgbClr val="000000"/>
                </a:solidFill>
                <a:latin typeface="Open Sans"/>
                <a:ea typeface="Open Sans"/>
                <a:cs typeface="Open Sans"/>
                <a:sym typeface="Open Sans"/>
              </a:rPr>
              <a:t>2</a:t>
            </a:fld>
            <a:endParaRPr sz="1350" b="0" i="0" u="none" strike="noStrike" cap="none">
              <a:solidFill>
                <a:srgbClr val="000000"/>
              </a:solidFill>
              <a:latin typeface="Open Sans"/>
              <a:ea typeface="Open Sans"/>
              <a:cs typeface="Open Sans"/>
              <a:sym typeface="Open Sans"/>
            </a:endParaRPr>
          </a:p>
        </p:txBody>
      </p:sp>
      <p:pic>
        <p:nvPicPr>
          <p:cNvPr id="2" name="Google Shape;267;g14388b835e1_0_23">
            <a:extLst>
              <a:ext uri="{FF2B5EF4-FFF2-40B4-BE49-F238E27FC236}">
                <a16:creationId xmlns:a16="http://schemas.microsoft.com/office/drawing/2014/main" id="{123D93FB-BF4F-1841-D122-DBC0DEA82157}"/>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38A85-70D5-6833-5B5D-6EC9319563C2}"/>
              </a:ext>
            </a:extLst>
          </p:cNvPr>
          <p:cNvSpPr>
            <a:spLocks noGrp="1"/>
          </p:cNvSpPr>
          <p:nvPr>
            <p:ph type="title"/>
          </p:nvPr>
        </p:nvSpPr>
        <p:spPr/>
        <p:txBody>
          <a:bodyPr>
            <a:normAutofit/>
          </a:bodyPr>
          <a:lstStyle/>
          <a:p>
            <a:r>
              <a:rPr lang="en-US" sz="4000" b="1" dirty="0"/>
              <a:t>Progressive Advocacy Actions</a:t>
            </a:r>
          </a:p>
        </p:txBody>
      </p:sp>
      <p:sp>
        <p:nvSpPr>
          <p:cNvPr id="3" name="Text Placeholder 2">
            <a:extLst>
              <a:ext uri="{FF2B5EF4-FFF2-40B4-BE49-F238E27FC236}">
                <a16:creationId xmlns:a16="http://schemas.microsoft.com/office/drawing/2014/main" id="{3395C418-0143-7B96-57ED-C4D526638B0B}"/>
              </a:ext>
            </a:extLst>
          </p:cNvPr>
          <p:cNvSpPr>
            <a:spLocks noGrp="1"/>
          </p:cNvSpPr>
          <p:nvPr>
            <p:ph type="body" idx="1"/>
          </p:nvPr>
        </p:nvSpPr>
        <p:spPr>
          <a:xfrm>
            <a:off x="133868" y="927000"/>
            <a:ext cx="8876263" cy="3874292"/>
          </a:xfrm>
        </p:spPr>
        <p:txBody>
          <a:bodyPr>
            <a:normAutofit fontScale="92500"/>
          </a:bodyPr>
          <a:lstStyle/>
          <a:p>
            <a:r>
              <a:rPr lang="en-US" b="1" dirty="0"/>
              <a:t>Summer</a:t>
            </a:r>
          </a:p>
          <a:p>
            <a:pPr lvl="1"/>
            <a:r>
              <a:rPr lang="en-US" dirty="0"/>
              <a:t>June: Signers on UNHLM Dear Colleague Letter (House)</a:t>
            </a:r>
          </a:p>
          <a:p>
            <a:pPr lvl="1"/>
            <a:r>
              <a:rPr lang="en-US" dirty="0"/>
              <a:t>July: UNHLM Dear Colleague Letter (Senate), Writing media (Op Eds, Letters to the Editor)</a:t>
            </a:r>
          </a:p>
          <a:p>
            <a:pPr lvl="1"/>
            <a:r>
              <a:rPr lang="en-US" dirty="0"/>
              <a:t>August: In District Lobby Meetings</a:t>
            </a:r>
          </a:p>
          <a:p>
            <a:r>
              <a:rPr lang="en-US" b="1" dirty="0"/>
              <a:t>Fall</a:t>
            </a:r>
          </a:p>
          <a:p>
            <a:pPr lvl="1"/>
            <a:r>
              <a:rPr lang="en-US" dirty="0"/>
              <a:t>September: UN HLM takes place</a:t>
            </a:r>
          </a:p>
          <a:p>
            <a:pPr lvl="1"/>
            <a:r>
              <a:rPr lang="en-US" dirty="0"/>
              <a:t>October - December: Passing the End TB Now Act!</a:t>
            </a:r>
          </a:p>
        </p:txBody>
      </p:sp>
      <p:pic>
        <p:nvPicPr>
          <p:cNvPr id="4" name="Google Shape;345;g1d0b27d9582_0_30" descr="Text, application&#10;&#10;Description automatically generated">
            <a:extLst>
              <a:ext uri="{FF2B5EF4-FFF2-40B4-BE49-F238E27FC236}">
                <a16:creationId xmlns:a16="http://schemas.microsoft.com/office/drawing/2014/main" id="{557132C1-F1B9-156A-E4FE-23F3C9359CD7}"/>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129216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14388b835e1_0_102"/>
          <p:cNvSpPr txBox="1">
            <a:spLocks noGrp="1"/>
          </p:cNvSpPr>
          <p:nvPr>
            <p:ph type="title"/>
          </p:nvPr>
        </p:nvSpPr>
        <p:spPr>
          <a:xfrm>
            <a:off x="0" y="76200"/>
            <a:ext cx="78894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2800" b="1">
                <a:latin typeface="Open Sans"/>
                <a:ea typeface="Open Sans"/>
                <a:cs typeface="Open Sans"/>
                <a:sym typeface="Open Sans"/>
              </a:rPr>
              <a:t>Global Allies Program Coaching Support </a:t>
            </a:r>
            <a:endParaRPr sz="4000"/>
          </a:p>
        </p:txBody>
      </p:sp>
      <p:sp>
        <p:nvSpPr>
          <p:cNvPr id="360" name="Google Shape;360;g14388b835e1_0_102"/>
          <p:cNvSpPr txBox="1">
            <a:spLocks noGrp="1"/>
          </p:cNvSpPr>
          <p:nvPr>
            <p:ph type="body" idx="1"/>
          </p:nvPr>
        </p:nvSpPr>
        <p:spPr>
          <a:xfrm>
            <a:off x="513300" y="1355000"/>
            <a:ext cx="4058700" cy="33333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448"/>
              </a:spcBef>
              <a:spcAft>
                <a:spcPts val="0"/>
              </a:spcAft>
              <a:buSzPct val="78260"/>
              <a:buNone/>
            </a:pPr>
            <a:br>
              <a:rPr lang="en-US" sz="9200">
                <a:latin typeface="Open Sans"/>
                <a:ea typeface="Open Sans"/>
                <a:cs typeface="Open Sans"/>
                <a:sym typeface="Open Sans"/>
              </a:rPr>
            </a:br>
            <a:endParaRPr sz="9200">
              <a:latin typeface="Open Sans"/>
              <a:ea typeface="Open Sans"/>
              <a:cs typeface="Open Sans"/>
              <a:sym typeface="Open Sans"/>
            </a:endParaRPr>
          </a:p>
          <a:p>
            <a:pPr marL="0" lvl="0" indent="0" algn="ctr" rtl="0">
              <a:lnSpc>
                <a:spcPct val="100000"/>
              </a:lnSpc>
              <a:spcBef>
                <a:spcPts val="448"/>
              </a:spcBef>
              <a:spcAft>
                <a:spcPts val="0"/>
              </a:spcAft>
              <a:buSzPct val="64285"/>
              <a:buNone/>
            </a:pPr>
            <a:r>
              <a:rPr lang="en-US" sz="11200" b="1">
                <a:latin typeface="Open Sans"/>
                <a:ea typeface="Open Sans"/>
                <a:cs typeface="Open Sans"/>
                <a:sym typeface="Open Sans"/>
              </a:rPr>
              <a:t>Sign up for additional coaching support between webinars! </a:t>
            </a:r>
            <a:br>
              <a:rPr lang="en-US" sz="9200">
                <a:latin typeface="Open Sans"/>
                <a:ea typeface="Open Sans"/>
                <a:cs typeface="Open Sans"/>
                <a:sym typeface="Open Sans"/>
              </a:rPr>
            </a:b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r>
              <a:rPr lang="en-US" sz="9200" b="1" u="sng">
                <a:solidFill>
                  <a:schemeClr val="hlink"/>
                </a:solidFill>
                <a:latin typeface="Open Sans"/>
                <a:ea typeface="Open Sans"/>
                <a:cs typeface="Open Sans"/>
                <a:sym typeface="Open Sans"/>
                <a:hlinkClick r:id="rId3"/>
              </a:rPr>
              <a:t>https://results.salsalabs.org/globalalliesprogram</a:t>
            </a:r>
            <a:r>
              <a:rPr lang="en-US" sz="9200" b="1">
                <a:latin typeface="Open Sans"/>
                <a:ea typeface="Open Sans"/>
                <a:cs typeface="Open Sans"/>
                <a:sym typeface="Open Sans"/>
              </a:rPr>
              <a:t>  </a:t>
            </a:r>
            <a:endParaRPr sz="9200" b="1">
              <a:latin typeface="Open Sans"/>
              <a:ea typeface="Open Sans"/>
              <a:cs typeface="Open Sans"/>
              <a:sym typeface="Open Sans"/>
            </a:endParaRPr>
          </a:p>
          <a:p>
            <a:pPr marL="342900" lvl="0" indent="-200660" algn="l" rtl="0">
              <a:lnSpc>
                <a:spcPct val="115000"/>
              </a:lnSpc>
              <a:spcBef>
                <a:spcPts val="448"/>
              </a:spcBef>
              <a:spcAft>
                <a:spcPts val="0"/>
              </a:spcAft>
              <a:buClr>
                <a:schemeClr val="dk1"/>
              </a:buClr>
              <a:buSzPct val="34781"/>
              <a:buNone/>
            </a:pP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endParaRPr sz="9200"/>
          </a:p>
          <a:p>
            <a:pPr marL="342900" lvl="0" indent="-200660" algn="l" rtl="0">
              <a:lnSpc>
                <a:spcPct val="100000"/>
              </a:lnSpc>
              <a:spcBef>
                <a:spcPts val="448"/>
              </a:spcBef>
              <a:spcAft>
                <a:spcPts val="0"/>
              </a:spcAft>
              <a:buClr>
                <a:schemeClr val="dk1"/>
              </a:buClr>
              <a:buSzPct val="100000"/>
              <a:buNone/>
            </a:pPr>
            <a:endParaRPr>
              <a:latin typeface="Open Sans"/>
              <a:ea typeface="Open Sans"/>
              <a:cs typeface="Open Sans"/>
              <a:sym typeface="Open Sans"/>
            </a:endParaRPr>
          </a:p>
          <a:p>
            <a:pPr marL="0" lvl="0" indent="0" algn="l" rtl="0">
              <a:lnSpc>
                <a:spcPct val="100000"/>
              </a:lnSpc>
              <a:spcBef>
                <a:spcPts val="448"/>
              </a:spcBef>
              <a:spcAft>
                <a:spcPts val="0"/>
              </a:spcAft>
              <a:buClr>
                <a:schemeClr val="dk1"/>
              </a:buClr>
              <a:buSzPct val="100000"/>
              <a:buNone/>
            </a:pPr>
            <a:endParaRPr/>
          </a:p>
        </p:txBody>
      </p:sp>
      <p:sp>
        <p:nvSpPr>
          <p:cNvPr id="361" name="Google Shape;361;g14388b835e1_0_10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pic>
        <p:nvPicPr>
          <p:cNvPr id="362" name="Google Shape;362;g14388b835e1_0_102"/>
          <p:cNvPicPr preferRelativeResize="0"/>
          <p:nvPr/>
        </p:nvPicPr>
        <p:blipFill rotWithShape="1">
          <a:blip r:embed="rId4">
            <a:alphaModFix/>
          </a:blip>
          <a:srcRect/>
          <a:stretch/>
        </p:blipFill>
        <p:spPr>
          <a:xfrm rot="5400000">
            <a:off x="5114237" y="1074125"/>
            <a:ext cx="2921288" cy="3895050"/>
          </a:xfrm>
          <a:prstGeom prst="rect">
            <a:avLst/>
          </a:prstGeom>
          <a:noFill/>
          <a:ln>
            <a:noFill/>
          </a:ln>
        </p:spPr>
      </p:pic>
      <p:pic>
        <p:nvPicPr>
          <p:cNvPr id="363" name="Google Shape;363;g14388b835e1_0_102" descr="Text, application&#10;&#10;Description automatically generated"/>
          <p:cNvPicPr preferRelativeResize="0"/>
          <p:nvPr/>
        </p:nvPicPr>
        <p:blipFill rotWithShape="1">
          <a:blip r:embed="rId5">
            <a:alphaModFix/>
          </a:blip>
          <a:srcRect/>
          <a:stretch/>
        </p:blipFill>
        <p:spPr>
          <a:xfrm>
            <a:off x="7600568" y="76200"/>
            <a:ext cx="1510907" cy="11025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5" name="Picture 4">
            <a:extLst>
              <a:ext uri="{FF2B5EF4-FFF2-40B4-BE49-F238E27FC236}">
                <a16:creationId xmlns:a16="http://schemas.microsoft.com/office/drawing/2014/main" id="{F49DDEB8-8BFF-2E47-E805-BD50BADDBE04}"/>
              </a:ext>
            </a:extLst>
          </p:cNvPr>
          <p:cNvPicPr>
            <a:picLocks noChangeAspect="1"/>
          </p:cNvPicPr>
          <p:nvPr/>
        </p:nvPicPr>
        <p:blipFill>
          <a:blip r:embed="rId3"/>
          <a:stretch>
            <a:fillRect/>
          </a:stretch>
        </p:blipFill>
        <p:spPr>
          <a:xfrm>
            <a:off x="0" y="201706"/>
            <a:ext cx="9136107" cy="4686300"/>
          </a:xfrm>
          <a:prstGeom prst="rect">
            <a:avLst/>
          </a:prstGeom>
        </p:spPr>
      </p:pic>
    </p:spTree>
    <p:extLst>
      <p:ext uri="{BB962C8B-B14F-4D97-AF65-F5344CB8AC3E}">
        <p14:creationId xmlns:p14="http://schemas.microsoft.com/office/powerpoint/2010/main" val="3666613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135efd730ba_0_1"/>
          <p:cNvSpPr txBox="1">
            <a:spLocks noGrp="1"/>
          </p:cNvSpPr>
          <p:nvPr>
            <p:ph type="title"/>
          </p:nvPr>
        </p:nvSpPr>
        <p:spPr>
          <a:xfrm>
            <a:off x="101847" y="2423833"/>
            <a:ext cx="8617500" cy="2195700"/>
          </a:xfrm>
          <a:prstGeom prst="rect">
            <a:avLst/>
          </a:prstGeom>
          <a:noFill/>
          <a:ln>
            <a:noFill/>
          </a:ln>
        </p:spPr>
        <p:txBody>
          <a:bodyPr spcFirstLastPara="1" wrap="square" lIns="91425" tIns="45700" rIns="91425" bIns="45700" anchor="ctr" anchorCtr="0">
            <a:noAutofit/>
          </a:bodyPr>
          <a:lstStyle/>
          <a:p>
            <a:pPr marL="88900" lvl="0" algn="l" rtl="0">
              <a:lnSpc>
                <a:spcPct val="100000"/>
              </a:lnSpc>
              <a:spcBef>
                <a:spcPts val="0"/>
              </a:spcBef>
              <a:spcAft>
                <a:spcPts val="0"/>
              </a:spcAft>
              <a:buSzPct val="100000"/>
            </a:pPr>
            <a:r>
              <a:rPr lang="en-US" sz="1800" b="1" dirty="0">
                <a:latin typeface="Open Sans"/>
                <a:ea typeface="Open Sans"/>
                <a:cs typeface="Open Sans"/>
                <a:sym typeface="Open Sans"/>
              </a:rPr>
              <a:t> -  Next GAP Webinar:  August 10, 8:30 PM ET</a:t>
            </a:r>
            <a:br>
              <a:rPr lang="en-US" sz="1800" b="1" dirty="0">
                <a:latin typeface="Open Sans"/>
                <a:ea typeface="Open Sans"/>
                <a:cs typeface="Open Sans"/>
                <a:sym typeface="Open Sans"/>
              </a:rPr>
            </a:br>
            <a:r>
              <a:rPr lang="en-US" sz="1800" b="1" dirty="0">
                <a:latin typeface="Open Sans"/>
                <a:ea typeface="Open Sans"/>
                <a:cs typeface="Open Sans"/>
                <a:sym typeface="Open Sans"/>
              </a:rPr>
              <a:t>	Register here: </a:t>
            </a:r>
            <a:r>
              <a:rPr lang="en-US" sz="1800" b="1" i="1" u="sng" dirty="0">
                <a:solidFill>
                  <a:schemeClr val="hlink"/>
                </a:solidFill>
                <a:latin typeface="Open Sans"/>
                <a:ea typeface="Open Sans"/>
                <a:cs typeface="Open Sans"/>
                <a:sym typeface="Open Sans"/>
                <a:hlinkClick r:id="rId3"/>
              </a:rPr>
              <a:t>https://bit.ly/GAP2023Webinars</a:t>
            </a:r>
            <a:r>
              <a:rPr lang="en-US" sz="1800" b="1" i="1" dirty="0">
                <a:latin typeface="Open Sans"/>
                <a:ea typeface="Open Sans"/>
                <a:cs typeface="Open Sans"/>
                <a:sym typeface="Open Sans"/>
              </a:rPr>
              <a:t> </a:t>
            </a:r>
            <a:br>
              <a:rPr lang="en-US" sz="1800" b="1" i="1" dirty="0">
                <a:latin typeface="Open Sans"/>
                <a:ea typeface="Open Sans"/>
                <a:cs typeface="Open Sans"/>
                <a:sym typeface="Open Sans"/>
              </a:rPr>
            </a:br>
            <a:br>
              <a:rPr lang="en-US" sz="1800" b="1" i="1" dirty="0">
                <a:latin typeface="Open Sans"/>
                <a:ea typeface="Open Sans"/>
                <a:cs typeface="Open Sans"/>
                <a:sym typeface="Open Sans"/>
              </a:rPr>
            </a:br>
            <a:r>
              <a:rPr lang="en-US" sz="1800" b="1" i="1" dirty="0">
                <a:latin typeface="Open Sans"/>
                <a:ea typeface="Open Sans"/>
                <a:cs typeface="Open Sans"/>
                <a:sym typeface="Open Sans"/>
              </a:rPr>
              <a:t> - </a:t>
            </a:r>
            <a:r>
              <a:rPr lang="en-US" sz="1800" b="1" dirty="0">
                <a:latin typeface="Open Sans"/>
                <a:ea typeface="Open Sans"/>
                <a:cs typeface="Open Sans"/>
                <a:sym typeface="Open Sans"/>
              </a:rPr>
              <a:t>RESULTS Global Policy Forum – Thursday, July 20 9:00PM ET</a:t>
            </a:r>
            <a:br>
              <a:rPr lang="en-US" sz="1800" b="1" dirty="0">
                <a:latin typeface="Open Sans"/>
                <a:ea typeface="Open Sans"/>
                <a:cs typeface="Open Sans"/>
                <a:sym typeface="Open Sans"/>
              </a:rPr>
            </a:br>
            <a:br>
              <a:rPr lang="en-US" sz="1800" b="1" dirty="0">
                <a:latin typeface="Open Sans"/>
                <a:ea typeface="Open Sans"/>
                <a:cs typeface="Open Sans"/>
                <a:sym typeface="Open Sans"/>
              </a:rPr>
            </a:br>
            <a:r>
              <a:rPr lang="en-US" sz="1800" b="1" dirty="0">
                <a:latin typeface="Open Sans"/>
                <a:ea typeface="Open Sans"/>
                <a:cs typeface="Open Sans"/>
                <a:sym typeface="Open Sans"/>
              </a:rPr>
              <a:t> - Peace Corps Upcoming Events:</a:t>
            </a:r>
            <a:br>
              <a:rPr lang="en-US" sz="1800" b="1" dirty="0">
                <a:latin typeface="Open Sans"/>
                <a:ea typeface="Open Sans"/>
                <a:cs typeface="Open Sans"/>
                <a:sym typeface="Open Sans"/>
              </a:rPr>
            </a:br>
            <a:r>
              <a:rPr lang="en-US" sz="1800" b="1" dirty="0">
                <a:latin typeface="Open Sans"/>
                <a:ea typeface="Open Sans"/>
                <a:cs typeface="Open Sans"/>
                <a:sym typeface="Open Sans"/>
              </a:rPr>
              <a:t>   	Peace Corps Connect 2023 September 8 – 9</a:t>
            </a:r>
            <a:br>
              <a:rPr lang="en-US" sz="1800" b="1" dirty="0">
                <a:latin typeface="Open Sans"/>
                <a:ea typeface="Open Sans"/>
                <a:cs typeface="Open Sans"/>
                <a:sym typeface="Open Sans"/>
              </a:rPr>
            </a:br>
            <a:r>
              <a:rPr lang="en-US" sz="1800" b="1" dirty="0">
                <a:latin typeface="Open Sans"/>
                <a:ea typeface="Open Sans"/>
                <a:cs typeface="Open Sans"/>
                <a:sym typeface="Open Sans"/>
              </a:rPr>
              <a:t>   	</a:t>
            </a:r>
            <a:r>
              <a:rPr lang="en-US" sz="1800" b="1" dirty="0">
                <a:latin typeface="Open Sans"/>
                <a:ea typeface="Open Sans"/>
                <a:cs typeface="Open Sans"/>
                <a:sym typeface="Open Sans"/>
                <a:hlinkClick r:id="rId4"/>
              </a:rPr>
              <a:t>Learn more and register here.</a:t>
            </a:r>
            <a:br>
              <a:rPr lang="en-US" sz="1800" b="1" dirty="0">
                <a:latin typeface="Open Sans"/>
                <a:ea typeface="Open Sans"/>
                <a:cs typeface="Open Sans"/>
                <a:sym typeface="Open Sans"/>
              </a:rPr>
            </a:br>
            <a:br>
              <a:rPr lang="en-US" sz="1800" b="1" dirty="0">
                <a:latin typeface="Open Sans"/>
                <a:ea typeface="Open Sans"/>
                <a:cs typeface="Open Sans"/>
                <a:sym typeface="Open Sans"/>
              </a:rPr>
            </a:br>
            <a:r>
              <a:rPr lang="en-US" sz="1800" b="1" dirty="0">
                <a:latin typeface="Open Sans"/>
                <a:ea typeface="Open Sans"/>
                <a:cs typeface="Open Sans"/>
                <a:sym typeface="Open Sans"/>
              </a:rPr>
              <a:t> - Effective Advocacy Tools and Practices</a:t>
            </a:r>
            <a:br>
              <a:rPr lang="en-US" sz="1800" b="1" dirty="0">
                <a:latin typeface="Open Sans"/>
                <a:ea typeface="Open Sans"/>
                <a:cs typeface="Open Sans"/>
                <a:sym typeface="Open Sans"/>
              </a:rPr>
            </a:br>
            <a:r>
              <a:rPr lang="en-US" sz="1800" b="1" dirty="0">
                <a:latin typeface="Open Sans"/>
                <a:ea typeface="Open Sans"/>
                <a:cs typeface="Open Sans"/>
                <a:sym typeface="Open Sans"/>
              </a:rPr>
              <a:t>	</a:t>
            </a:r>
            <a:r>
              <a:rPr lang="en-US" sz="1800" b="1" i="1" dirty="0">
                <a:latin typeface="Open Sans"/>
                <a:ea typeface="Open Sans"/>
                <a:cs typeface="Open Sans"/>
                <a:sym typeface="Open Sans"/>
              </a:rPr>
              <a:t>Advocacy Training for Country of Service Groups</a:t>
            </a:r>
            <a:br>
              <a:rPr lang="en-US" sz="1800" b="1" dirty="0">
                <a:latin typeface="Open Sans"/>
                <a:ea typeface="Open Sans"/>
                <a:cs typeface="Open Sans"/>
                <a:sym typeface="Open Sans"/>
              </a:rPr>
            </a:br>
            <a:r>
              <a:rPr lang="en-US" sz="1800" b="1" dirty="0">
                <a:latin typeface="Open Sans"/>
                <a:ea typeface="Open Sans"/>
                <a:cs typeface="Open Sans"/>
                <a:sym typeface="Open Sans"/>
              </a:rPr>
              <a:t>   	September 27, 8:00PM ET</a:t>
            </a:r>
            <a:br>
              <a:rPr lang="en-US" sz="1800" b="1" dirty="0">
                <a:latin typeface="Open Sans"/>
                <a:ea typeface="Open Sans"/>
                <a:cs typeface="Open Sans"/>
                <a:sym typeface="Open Sans"/>
              </a:rPr>
            </a:br>
            <a:r>
              <a:rPr lang="en-US" sz="1800" b="1" dirty="0">
                <a:latin typeface="Open Sans"/>
                <a:ea typeface="Open Sans"/>
                <a:cs typeface="Open Sans"/>
                <a:sym typeface="Open Sans"/>
              </a:rPr>
              <a:t>  	</a:t>
            </a:r>
            <a:r>
              <a:rPr lang="en-US" sz="1800" b="1" dirty="0">
                <a:latin typeface="Open Sans"/>
                <a:ea typeface="Open Sans"/>
                <a:cs typeface="Open Sans"/>
                <a:sym typeface="Open Sans"/>
                <a:hlinkClick r:id="rId5"/>
              </a:rPr>
              <a:t>Learn more and register here.</a:t>
            </a:r>
            <a:br>
              <a:rPr lang="en-US" sz="1800" u="sng" dirty="0">
                <a:solidFill>
                  <a:schemeClr val="hlink"/>
                </a:solidFill>
                <a:latin typeface="Open Sans"/>
                <a:ea typeface="Open Sans"/>
                <a:cs typeface="Open Sans"/>
                <a:sym typeface="Open Sans"/>
              </a:rPr>
            </a:br>
            <a:br>
              <a:rPr lang="en-US" sz="1800" u="sng" dirty="0">
                <a:solidFill>
                  <a:schemeClr val="hlink"/>
                </a:solidFill>
                <a:latin typeface="Open Sans"/>
                <a:ea typeface="Open Sans"/>
                <a:cs typeface="Open Sans"/>
                <a:sym typeface="Open Sans"/>
              </a:rPr>
            </a:br>
            <a:endParaRPr sz="1800" b="1" dirty="0">
              <a:latin typeface="Open Sans"/>
              <a:ea typeface="Open Sans"/>
              <a:cs typeface="Open Sans"/>
              <a:sym typeface="Open Sans"/>
            </a:endParaRPr>
          </a:p>
          <a:p>
            <a:pPr marL="285750" lvl="0" indent="-285750" algn="ctr" rtl="0">
              <a:lnSpc>
                <a:spcPct val="100000"/>
              </a:lnSpc>
              <a:spcBef>
                <a:spcPts val="0"/>
              </a:spcBef>
              <a:spcAft>
                <a:spcPts val="0"/>
              </a:spcAft>
              <a:buClr>
                <a:schemeClr val="dk1"/>
              </a:buClr>
              <a:buSzPts val="3200"/>
              <a:buFont typeface="Wingdings" panose="05000000000000000000" pitchFamily="2" charset="2"/>
              <a:buChar char="q"/>
            </a:pPr>
            <a:endParaRPr sz="1800" b="1" dirty="0">
              <a:latin typeface="Open Sans"/>
              <a:ea typeface="Open Sans"/>
              <a:cs typeface="Open Sans"/>
              <a:sym typeface="Open Sans"/>
            </a:endParaRPr>
          </a:p>
          <a:p>
            <a:pPr marL="285750" lvl="0" indent="-285750" algn="ctr" rtl="0">
              <a:lnSpc>
                <a:spcPct val="100000"/>
              </a:lnSpc>
              <a:spcBef>
                <a:spcPts val="0"/>
              </a:spcBef>
              <a:spcAft>
                <a:spcPts val="0"/>
              </a:spcAft>
              <a:buClr>
                <a:schemeClr val="dk1"/>
              </a:buClr>
              <a:buSzPts val="3200"/>
              <a:buFont typeface="Wingdings" panose="05000000000000000000" pitchFamily="2" charset="2"/>
              <a:buChar char="q"/>
            </a:pPr>
            <a:endParaRPr sz="1800" b="1" dirty="0">
              <a:latin typeface="Open Sans"/>
              <a:ea typeface="Open Sans"/>
              <a:cs typeface="Open Sans"/>
              <a:sym typeface="Open Sans"/>
            </a:endParaRPr>
          </a:p>
        </p:txBody>
      </p:sp>
      <p:sp>
        <p:nvSpPr>
          <p:cNvPr id="369" name="Google Shape;369;g135efd730ba_0_1"/>
          <p:cNvSpPr txBox="1"/>
          <p:nvPr/>
        </p:nvSpPr>
        <p:spPr>
          <a:xfrm>
            <a:off x="364400" y="201494"/>
            <a:ext cx="76083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i="0" u="none" strike="noStrike" cap="none" dirty="0">
                <a:solidFill>
                  <a:schemeClr val="dk1"/>
                </a:solidFill>
                <a:latin typeface="Open Sans"/>
                <a:ea typeface="Open Sans"/>
                <a:cs typeface="Open Sans"/>
                <a:sym typeface="Open Sans"/>
              </a:rPr>
              <a:t>Upcoming Events</a:t>
            </a:r>
            <a:endParaRPr sz="1400" b="0" i="0" u="none" strike="noStrike" cap="none" dirty="0">
              <a:solidFill>
                <a:srgbClr val="000000"/>
              </a:solidFill>
              <a:latin typeface="Calibri"/>
              <a:ea typeface="Calibri"/>
              <a:cs typeface="Calibri"/>
              <a:sym typeface="Calibri"/>
            </a:endParaRPr>
          </a:p>
        </p:txBody>
      </p:sp>
      <p:pic>
        <p:nvPicPr>
          <p:cNvPr id="370" name="Google Shape;370;g135efd730ba_0_1" descr="Text, application&#10;&#10;Description automatically generated"/>
          <p:cNvPicPr preferRelativeResize="0"/>
          <p:nvPr/>
        </p:nvPicPr>
        <p:blipFill rotWithShape="1">
          <a:blip r:embed="rId6">
            <a:alphaModFix/>
          </a:blip>
          <a:srcRect/>
          <a:stretch/>
        </p:blipFill>
        <p:spPr>
          <a:xfrm>
            <a:off x="7600568" y="76200"/>
            <a:ext cx="1510907" cy="11025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sp>
        <p:nvSpPr>
          <p:cNvPr id="381" name="Google Shape;381;g14fc29c2861_0_0"/>
          <p:cNvSpPr txBox="1"/>
          <p:nvPr/>
        </p:nvSpPr>
        <p:spPr>
          <a:xfrm>
            <a:off x="1067100" y="1830250"/>
            <a:ext cx="7009800" cy="1662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980000"/>
                </a:solidFill>
                <a:latin typeface="Calibri"/>
                <a:ea typeface="Calibri"/>
                <a:cs typeface="Calibri"/>
                <a:sym typeface="Calibri"/>
              </a:rPr>
              <a:t>Thanks for </a:t>
            </a:r>
            <a:br>
              <a:rPr lang="en-US" sz="4800" b="1" i="0" u="none" strike="noStrike" cap="none">
                <a:solidFill>
                  <a:srgbClr val="980000"/>
                </a:solidFill>
                <a:latin typeface="Calibri"/>
                <a:ea typeface="Calibri"/>
                <a:cs typeface="Calibri"/>
                <a:sym typeface="Calibri"/>
              </a:rPr>
            </a:br>
            <a:r>
              <a:rPr lang="en-US" sz="4800" b="1" i="0" u="none" strike="noStrike" cap="none">
                <a:solidFill>
                  <a:srgbClr val="980000"/>
                </a:solidFill>
                <a:latin typeface="Calibri"/>
                <a:ea typeface="Calibri"/>
                <a:cs typeface="Calibri"/>
                <a:sym typeface="Calibri"/>
              </a:rPr>
              <a:t>joining us tonight!</a:t>
            </a:r>
            <a:endParaRPr sz="4800" b="1" i="0" u="none" strike="noStrike" cap="none">
              <a:solidFill>
                <a:srgbClr val="980000"/>
              </a:solidFill>
              <a:latin typeface="Calibri"/>
              <a:ea typeface="Calibri"/>
              <a:cs typeface="Calibri"/>
              <a:sym typeface="Calibri"/>
            </a:endParaRPr>
          </a:p>
        </p:txBody>
      </p:sp>
      <p:pic>
        <p:nvPicPr>
          <p:cNvPr id="382" name="Google Shape;382;g14fc29c2861_0_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583621" y="183379"/>
            <a:ext cx="7772400" cy="1102519"/>
          </a:xfrm>
        </p:spPr>
        <p:txBody>
          <a:bodyPr>
            <a:normAutofit/>
          </a:bodyPr>
          <a:lstStyle/>
          <a:p>
            <a:r>
              <a:rPr lang="en-US" sz="3000" b="1" dirty="0">
                <a:latin typeface="Open Sans" panose="020B0606030504020204" pitchFamily="34" charset="0"/>
                <a:ea typeface="Open Sans" panose="020B0606030504020204" pitchFamily="34" charset="0"/>
                <a:cs typeface="Open Sans" panose="020B0606030504020204" pitchFamily="34" charset="0"/>
              </a:rPr>
              <a:t>Why do we care about TB?</a:t>
            </a:r>
          </a:p>
        </p:txBody>
      </p:sp>
      <p:sp>
        <p:nvSpPr>
          <p:cNvPr id="3" name="Subtitle 2">
            <a:extLst>
              <a:ext uri="{FF2B5EF4-FFF2-40B4-BE49-F238E27FC236}">
                <a16:creationId xmlns:a16="http://schemas.microsoft.com/office/drawing/2014/main" id="{5A5C5488-E60D-18B6-E7AD-19287C482660}"/>
              </a:ext>
            </a:extLst>
          </p:cNvPr>
          <p:cNvSpPr>
            <a:spLocks noGrp="1"/>
          </p:cNvSpPr>
          <p:nvPr>
            <p:ph type="subTitle" idx="1"/>
          </p:nvPr>
        </p:nvSpPr>
        <p:spPr>
          <a:xfrm>
            <a:off x="65050" y="1285880"/>
            <a:ext cx="9078950" cy="3514614"/>
          </a:xfrm>
        </p:spPr>
        <p:txBody>
          <a:bodyPr>
            <a:noAutofit/>
          </a:bodyPr>
          <a:lstStyle/>
          <a:p>
            <a:pPr marL="539750" indent="-514350" algn="l">
              <a:lnSpc>
                <a:spcPct val="120000"/>
              </a:lnSpc>
              <a:spcBef>
                <a:spcPts val="0"/>
              </a:spcBef>
              <a:spcAft>
                <a:spcPts val="1200"/>
              </a:spcAft>
              <a:buClrTx/>
              <a:buSzPct val="90000"/>
              <a:buFont typeface="+mj-lt"/>
              <a:buAutoNum type="arabicPeriod"/>
            </a:pPr>
            <a:r>
              <a:rPr lang="en-US" sz="20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It’s the leading infectious disease killer in the world that is almost </a:t>
            </a:r>
            <a:br>
              <a:rPr lang="en-US" sz="20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br>
            <a:r>
              <a:rPr lang="en-US" sz="20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completely preventable, treatable, curable. </a:t>
            </a:r>
          </a:p>
          <a:p>
            <a:pPr marL="539750" indent="-514350" algn="l">
              <a:lnSpc>
                <a:spcPct val="120000"/>
              </a:lnSpc>
              <a:spcBef>
                <a:spcPts val="0"/>
              </a:spcBef>
              <a:spcAft>
                <a:spcPts val="1200"/>
              </a:spcAft>
              <a:buClrTx/>
              <a:buSzPct val="90000"/>
              <a:buFont typeface="+mj-lt"/>
              <a:buAutoNum type="arabicPeriod"/>
            </a:pPr>
            <a:r>
              <a:rPr lang="en-US" sz="20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It devastates families.</a:t>
            </a:r>
          </a:p>
          <a:p>
            <a:pPr marL="539750" indent="-514350" algn="l">
              <a:lnSpc>
                <a:spcPct val="120000"/>
              </a:lnSpc>
              <a:spcBef>
                <a:spcPts val="0"/>
              </a:spcBef>
              <a:spcAft>
                <a:spcPts val="1200"/>
              </a:spcAft>
              <a:buClrTx/>
              <a:buSzPct val="90000"/>
              <a:buFont typeface="+mj-lt"/>
              <a:buAutoNum type="arabicPeriod"/>
            </a:pPr>
            <a:r>
              <a:rPr lang="en-US" sz="20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TB is a justice issue. </a:t>
            </a:r>
          </a:p>
          <a:p>
            <a:pPr marL="539750" indent="-514350" algn="l">
              <a:lnSpc>
                <a:spcPct val="120000"/>
              </a:lnSpc>
              <a:spcBef>
                <a:spcPts val="0"/>
              </a:spcBef>
              <a:spcAft>
                <a:spcPts val="1200"/>
              </a:spcAft>
              <a:buClrTx/>
              <a:buSzPct val="90000"/>
              <a:buFont typeface="+mj-lt"/>
              <a:buAutoNum type="arabicPeriod"/>
            </a:pPr>
            <a:r>
              <a:rPr lang="en-US" sz="20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Our TB solutions are way behind.</a:t>
            </a:r>
          </a:p>
          <a:p>
            <a:pPr marL="539750" indent="-514350" algn="l">
              <a:lnSpc>
                <a:spcPct val="120000"/>
              </a:lnSpc>
              <a:spcBef>
                <a:spcPts val="0"/>
              </a:spcBef>
              <a:spcAft>
                <a:spcPts val="1200"/>
              </a:spcAft>
              <a:buClrTx/>
              <a:buSzPct val="90000"/>
              <a:buFont typeface="+mj-lt"/>
              <a:buAutoNum type="arabicPeriod" startAt="5"/>
            </a:pPr>
            <a:r>
              <a:rPr lang="en-US" sz="20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COVID set us back over a decade on progress with TB. </a:t>
            </a:r>
          </a:p>
          <a:p>
            <a:pPr marL="539750" indent="-514350" algn="l">
              <a:lnSpc>
                <a:spcPct val="120000"/>
              </a:lnSpc>
              <a:spcBef>
                <a:spcPts val="0"/>
              </a:spcBef>
              <a:spcAft>
                <a:spcPts val="1200"/>
              </a:spcAft>
              <a:buClrTx/>
              <a:buSzPct val="90000"/>
              <a:buFont typeface="+mj-lt"/>
              <a:buAutoNum type="arabicPeriod" startAt="5"/>
            </a:pPr>
            <a:r>
              <a:rPr lang="en-US" sz="20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2023 is the time. </a:t>
            </a:r>
          </a:p>
          <a:p>
            <a:pPr marL="539750" indent="-514350" algn="l">
              <a:lnSpc>
                <a:spcPct val="120000"/>
              </a:lnSpc>
              <a:spcBef>
                <a:spcPts val="0"/>
              </a:spcBef>
              <a:spcAft>
                <a:spcPts val="1200"/>
              </a:spcAft>
              <a:buClrTx/>
              <a:buSzPct val="90000"/>
              <a:buFont typeface="+mj-lt"/>
              <a:buAutoNum type="arabicPeriod"/>
            </a:pPr>
            <a:endParaRPr lang="en-US" sz="15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Google Shape;267;g14388b835e1_0_23" descr="Text, application&#10;&#10;Description automatically generated">
            <a:extLst>
              <a:ext uri="{FF2B5EF4-FFF2-40B4-BE49-F238E27FC236}">
                <a16:creationId xmlns:a16="http://schemas.microsoft.com/office/drawing/2014/main" id="{68B8E33C-DFBE-AB4A-F46B-59243D21CB2B}"/>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482647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304"/>
        <p:cNvGrpSpPr/>
        <p:nvPr/>
      </p:nvGrpSpPr>
      <p:grpSpPr>
        <a:xfrm>
          <a:off x="0" y="0"/>
          <a:ext cx="0" cy="0"/>
          <a:chOff x="0" y="0"/>
          <a:chExt cx="0" cy="0"/>
        </a:xfrm>
      </p:grpSpPr>
      <p:sp>
        <p:nvSpPr>
          <p:cNvPr id="305" name="Google Shape;305;g1df75a25fcf_0_159"/>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6" name="Google Shape;306;g1df75a25fcf_0_159"/>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7" name="Google Shape;307;g1df75a25fcf_0_159"/>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8" name="Google Shape;308;g1df75a25fcf_0_159"/>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0" name="Google Shape;310;g1df75a25fcf_0_159"/>
          <p:cNvPicPr preferRelativeResize="0"/>
          <p:nvPr/>
        </p:nvPicPr>
        <p:blipFill>
          <a:blip r:embed="rId3">
            <a:alphaModFix/>
          </a:blip>
          <a:stretch>
            <a:fillRect/>
          </a:stretch>
        </p:blipFill>
        <p:spPr>
          <a:xfrm>
            <a:off x="304800" y="1296425"/>
            <a:ext cx="3276976" cy="2550649"/>
          </a:xfrm>
          <a:prstGeom prst="rect">
            <a:avLst/>
          </a:prstGeom>
          <a:noFill/>
          <a:ln>
            <a:noFill/>
          </a:ln>
        </p:spPr>
      </p:pic>
      <p:sp>
        <p:nvSpPr>
          <p:cNvPr id="311" name="Google Shape;311;g1df75a25fcf_0_159"/>
          <p:cNvSpPr txBox="1"/>
          <p:nvPr/>
        </p:nvSpPr>
        <p:spPr>
          <a:xfrm>
            <a:off x="4165475" y="1296425"/>
            <a:ext cx="4755000" cy="3426036"/>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200" dirty="0">
                <a:solidFill>
                  <a:schemeClr val="dk1"/>
                </a:solidFill>
                <a:latin typeface="Open Sans"/>
                <a:ea typeface="Open Sans"/>
                <a:cs typeface="Open Sans"/>
                <a:sym typeface="Open Sans"/>
              </a:rPr>
              <a:t>Tuberculosis (TB) is often thought of as a disease of the past. But this airborne contagion is both a driver and an exacerbator or global poverty, and it targets vulnerable populations. TB kills more people each year than HIV/AIDS and malaria combined.</a:t>
            </a:r>
            <a:endParaRPr sz="2200" dirty="0">
              <a:solidFill>
                <a:schemeClr val="dk1"/>
              </a:solidFill>
              <a:latin typeface="Open Sans"/>
              <a:ea typeface="Open Sans"/>
              <a:cs typeface="Open Sans"/>
              <a:sym typeface="Open Sans"/>
            </a:endParaRPr>
          </a:p>
        </p:txBody>
      </p:sp>
      <p:pic>
        <p:nvPicPr>
          <p:cNvPr id="2" name="Google Shape;345;g1d0b27d9582_0_30" descr="Text, application&#10;&#10;Description automatically generated">
            <a:extLst>
              <a:ext uri="{FF2B5EF4-FFF2-40B4-BE49-F238E27FC236}">
                <a16:creationId xmlns:a16="http://schemas.microsoft.com/office/drawing/2014/main" id="{C2747D6D-C482-4719-78E4-711DC78E3947}"/>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316"/>
        <p:cNvGrpSpPr/>
        <p:nvPr/>
      </p:nvGrpSpPr>
      <p:grpSpPr>
        <a:xfrm>
          <a:off x="0" y="0"/>
          <a:ext cx="0" cy="0"/>
          <a:chOff x="0" y="0"/>
          <a:chExt cx="0" cy="0"/>
        </a:xfrm>
      </p:grpSpPr>
      <p:sp>
        <p:nvSpPr>
          <p:cNvPr id="317" name="Google Shape;317;g1df75a25fcf_0_170"/>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18" name="Google Shape;318;g1df75a25fcf_0_170"/>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19" name="Google Shape;319;g1df75a25fcf_0_170"/>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20" name="Google Shape;320;g1df75a25fcf_0_170"/>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2" name="Google Shape;322;g1df75a25fcf_0_170"/>
          <p:cNvPicPr preferRelativeResize="0"/>
          <p:nvPr/>
        </p:nvPicPr>
        <p:blipFill>
          <a:blip r:embed="rId3">
            <a:alphaModFix/>
          </a:blip>
          <a:stretch>
            <a:fillRect/>
          </a:stretch>
        </p:blipFill>
        <p:spPr>
          <a:xfrm>
            <a:off x="304800" y="1368324"/>
            <a:ext cx="3307125" cy="2569650"/>
          </a:xfrm>
          <a:prstGeom prst="rect">
            <a:avLst/>
          </a:prstGeom>
          <a:noFill/>
          <a:ln>
            <a:noFill/>
          </a:ln>
        </p:spPr>
      </p:pic>
      <p:sp>
        <p:nvSpPr>
          <p:cNvPr id="323" name="Google Shape;323;g1df75a25fcf_0_170"/>
          <p:cNvSpPr txBox="1"/>
          <p:nvPr/>
        </p:nvSpPr>
        <p:spPr>
          <a:xfrm>
            <a:off x="3830749" y="995728"/>
            <a:ext cx="4931400" cy="4197914"/>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200" dirty="0">
                <a:solidFill>
                  <a:schemeClr val="dk1"/>
                </a:solidFill>
                <a:latin typeface="Open Sans"/>
                <a:ea typeface="Open Sans"/>
                <a:cs typeface="Open Sans"/>
                <a:sym typeface="Open Sans"/>
              </a:rPr>
              <a:t>While incredible strides were being made in the fight against TB, when COVID-19 arrived, TB resources around the world were diverted toward fighting the new pandemic. This devastated the TB response. In 2021, the World Health Organization (WHO) reported that both the rates of TB sickness and number of TB deaths increased.</a:t>
            </a:r>
            <a:endParaRPr sz="2200" dirty="0">
              <a:solidFill>
                <a:schemeClr val="dk1"/>
              </a:solidFill>
              <a:latin typeface="Open Sans"/>
              <a:ea typeface="Open Sans"/>
              <a:cs typeface="Open Sans"/>
              <a:sym typeface="Open Sans"/>
            </a:endParaRPr>
          </a:p>
        </p:txBody>
      </p:sp>
      <p:pic>
        <p:nvPicPr>
          <p:cNvPr id="2" name="Google Shape;345;g1d0b27d9582_0_30" descr="Text, application&#10;&#10;Description automatically generated">
            <a:extLst>
              <a:ext uri="{FF2B5EF4-FFF2-40B4-BE49-F238E27FC236}">
                <a16:creationId xmlns:a16="http://schemas.microsoft.com/office/drawing/2014/main" id="{BA5AB56E-DCD2-B668-7920-5E675DF61A80}"/>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328"/>
        <p:cNvGrpSpPr/>
        <p:nvPr/>
      </p:nvGrpSpPr>
      <p:grpSpPr>
        <a:xfrm>
          <a:off x="0" y="0"/>
          <a:ext cx="0" cy="0"/>
          <a:chOff x="0" y="0"/>
          <a:chExt cx="0" cy="0"/>
        </a:xfrm>
      </p:grpSpPr>
      <p:sp>
        <p:nvSpPr>
          <p:cNvPr id="329" name="Google Shape;329;g1df75a25fcf_0_191"/>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0" name="Google Shape;330;g1df75a25fcf_0_191"/>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1" name="Google Shape;331;g1df75a25fcf_0_191"/>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2" name="Google Shape;332;g1df75a25fcf_0_191"/>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4" name="Google Shape;334;g1df75a25fcf_0_191"/>
          <p:cNvPicPr preferRelativeResize="0"/>
          <p:nvPr/>
        </p:nvPicPr>
        <p:blipFill>
          <a:blip r:embed="rId3">
            <a:alphaModFix/>
          </a:blip>
          <a:stretch>
            <a:fillRect/>
          </a:stretch>
        </p:blipFill>
        <p:spPr>
          <a:xfrm>
            <a:off x="152400" y="1124500"/>
            <a:ext cx="3428301" cy="2668450"/>
          </a:xfrm>
          <a:prstGeom prst="rect">
            <a:avLst/>
          </a:prstGeom>
          <a:noFill/>
          <a:ln>
            <a:noFill/>
          </a:ln>
        </p:spPr>
      </p:pic>
      <p:sp>
        <p:nvSpPr>
          <p:cNvPr id="335" name="Google Shape;335;g1df75a25fcf_0_191"/>
          <p:cNvSpPr txBox="1"/>
          <p:nvPr/>
        </p:nvSpPr>
        <p:spPr>
          <a:xfrm>
            <a:off x="4097850" y="1124500"/>
            <a:ext cx="4780200" cy="3811975"/>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200" dirty="0">
                <a:solidFill>
                  <a:schemeClr val="dk1"/>
                </a:solidFill>
                <a:latin typeface="Open Sans"/>
                <a:ea typeface="Open Sans"/>
                <a:cs typeface="Open Sans"/>
                <a:sym typeface="Open Sans"/>
              </a:rPr>
              <a:t>But, Congress can make a difference. The bipartisan, bicameral End TB Now Act (H.R. 1776/ S. 288) calls for setting bold U.S. goals to reach those most vulnerable to the disease. It will help save lives and provide the frontline support needed to address future pandemics.</a:t>
            </a:r>
            <a:endParaRPr sz="2200" dirty="0"/>
          </a:p>
        </p:txBody>
      </p:sp>
      <p:pic>
        <p:nvPicPr>
          <p:cNvPr id="2" name="Google Shape;345;g1d0b27d9582_0_30" descr="Text, application&#10;&#10;Description automatically generated">
            <a:extLst>
              <a:ext uri="{FF2B5EF4-FFF2-40B4-BE49-F238E27FC236}">
                <a16:creationId xmlns:a16="http://schemas.microsoft.com/office/drawing/2014/main" id="{8FB78481-F6BE-4E70-2884-EC24F5EB59D5}"/>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340"/>
        <p:cNvGrpSpPr/>
        <p:nvPr/>
      </p:nvGrpSpPr>
      <p:grpSpPr>
        <a:xfrm>
          <a:off x="0" y="0"/>
          <a:ext cx="0" cy="0"/>
          <a:chOff x="0" y="0"/>
          <a:chExt cx="0" cy="0"/>
        </a:xfrm>
      </p:grpSpPr>
      <p:sp>
        <p:nvSpPr>
          <p:cNvPr id="341" name="Google Shape;341;g1df75a25fcf_0_203"/>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42" name="Google Shape;342;g1df75a25fcf_0_203"/>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43" name="Google Shape;343;g1df75a25fcf_0_203"/>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44" name="Google Shape;344;g1df75a25fcf_0_203"/>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6" name="Google Shape;346;g1df75a25fcf_0_203"/>
          <p:cNvPicPr preferRelativeResize="0"/>
          <p:nvPr/>
        </p:nvPicPr>
        <p:blipFill>
          <a:blip r:embed="rId3">
            <a:alphaModFix/>
          </a:blip>
          <a:stretch>
            <a:fillRect/>
          </a:stretch>
        </p:blipFill>
        <p:spPr>
          <a:xfrm>
            <a:off x="152400" y="1057481"/>
            <a:ext cx="3384775" cy="2629971"/>
          </a:xfrm>
          <a:prstGeom prst="rect">
            <a:avLst/>
          </a:prstGeom>
          <a:noFill/>
          <a:ln>
            <a:noFill/>
          </a:ln>
        </p:spPr>
      </p:pic>
      <p:sp>
        <p:nvSpPr>
          <p:cNvPr id="347" name="Google Shape;347;g1df75a25fcf_0_203"/>
          <p:cNvSpPr txBox="1"/>
          <p:nvPr/>
        </p:nvSpPr>
        <p:spPr>
          <a:xfrm>
            <a:off x="3734100" y="1799696"/>
            <a:ext cx="5105100" cy="1145540"/>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300" b="1" dirty="0">
                <a:solidFill>
                  <a:schemeClr val="dk1"/>
                </a:solidFill>
                <a:latin typeface="Open Sans"/>
                <a:ea typeface="Open Sans"/>
                <a:cs typeface="Open Sans"/>
                <a:sym typeface="Open Sans"/>
              </a:rPr>
              <a:t>Will you co-sponsor the End Tuberculosis Now Act today?</a:t>
            </a:r>
            <a:endParaRPr sz="2200" b="1" dirty="0"/>
          </a:p>
        </p:txBody>
      </p:sp>
      <p:pic>
        <p:nvPicPr>
          <p:cNvPr id="2" name="Google Shape;345;g1d0b27d9582_0_30" descr="Text, application&#10;&#10;Description automatically generated">
            <a:extLst>
              <a:ext uri="{FF2B5EF4-FFF2-40B4-BE49-F238E27FC236}">
                <a16:creationId xmlns:a16="http://schemas.microsoft.com/office/drawing/2014/main" id="{1439D69F-AFE6-ACD3-256E-C1130A63AC4F}"/>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388b835e1_0_23"/>
          <p:cNvSpPr txBox="1">
            <a:spLocks noGrp="1"/>
          </p:cNvSpPr>
          <p:nvPr>
            <p:ph type="subTitle" idx="1"/>
          </p:nvPr>
        </p:nvSpPr>
        <p:spPr>
          <a:xfrm>
            <a:off x="1138125" y="58988"/>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dirty="0">
                <a:solidFill>
                  <a:schemeClr val="dk1"/>
                </a:solidFill>
                <a:latin typeface="Open Sans"/>
                <a:ea typeface="Open Sans"/>
                <a:cs typeface="Open Sans"/>
                <a:sym typeface="Open Sans"/>
              </a:rPr>
              <a:t>Tonight’s Webinar</a:t>
            </a:r>
            <a:endParaRPr b="1" dirty="0">
              <a:solidFill>
                <a:schemeClr val="dk1"/>
              </a:solidFill>
              <a:latin typeface="Open Sans"/>
              <a:ea typeface="Open Sans"/>
              <a:cs typeface="Open Sans"/>
              <a:sym typeface="Open Sans"/>
            </a:endParaRPr>
          </a:p>
        </p:txBody>
      </p:sp>
      <p:sp>
        <p:nvSpPr>
          <p:cNvPr id="265" name="Google Shape;265;g14388b835e1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
        <p:nvSpPr>
          <p:cNvPr id="266" name="Google Shape;266;g14388b835e1_0_23"/>
          <p:cNvSpPr txBox="1"/>
          <p:nvPr/>
        </p:nvSpPr>
        <p:spPr>
          <a:xfrm>
            <a:off x="32525" y="941564"/>
            <a:ext cx="8225100" cy="3570600"/>
          </a:xfrm>
          <a:prstGeom prst="rect">
            <a:avLst/>
          </a:prstGeom>
          <a:noFill/>
          <a:ln>
            <a:noFill/>
          </a:ln>
        </p:spPr>
        <p:txBody>
          <a:bodyPr spcFirstLastPara="1" wrap="square" lIns="91425" tIns="45700" rIns="91425" bIns="45700" anchor="t" anchorCtr="0">
            <a:normAutofit fontScale="25000" lnSpcReduction="20000"/>
          </a:bodyPr>
          <a:lstStyle/>
          <a:p>
            <a:pPr marL="482600" marR="0" lvl="0" indent="-411480" algn="l" rtl="0">
              <a:lnSpc>
                <a:spcPct val="100000"/>
              </a:lnSpc>
              <a:spcBef>
                <a:spcPts val="640"/>
              </a:spcBef>
              <a:spcAft>
                <a:spcPts val="0"/>
              </a:spcAft>
              <a:buClr>
                <a:schemeClr val="dk1"/>
              </a:buClr>
              <a:buSzPct val="100000"/>
              <a:buFont typeface="Arial"/>
              <a:buChar char="•"/>
            </a:pPr>
            <a:r>
              <a:rPr lang="en-US" sz="9907" b="1" i="0" u="none" strike="noStrike" cap="none" dirty="0">
                <a:solidFill>
                  <a:schemeClr val="dk1"/>
                </a:solidFill>
                <a:latin typeface="Open Sans"/>
                <a:ea typeface="Open Sans"/>
                <a:cs typeface="Open Sans"/>
                <a:sym typeface="Open Sans"/>
              </a:rPr>
              <a:t>Welcome and Introductions</a:t>
            </a:r>
            <a:br>
              <a:rPr lang="en-US" sz="9900" b="1" dirty="0">
                <a:latin typeface="Open Sans"/>
                <a:ea typeface="Open Sans"/>
                <a:cs typeface="Open Sans"/>
              </a:rPr>
            </a:br>
            <a:endParaRPr lang="en-US" sz="9907" b="1" dirty="0">
              <a:solidFill>
                <a:schemeClr val="dk1"/>
              </a:solidFill>
              <a:latin typeface="Open Sans"/>
              <a:ea typeface="Open Sans"/>
              <a:cs typeface="Open Sans"/>
            </a:endParaRPr>
          </a:p>
          <a:p>
            <a:pPr marL="482600" indent="-411480">
              <a:spcBef>
                <a:spcPts val="640"/>
              </a:spcBef>
              <a:buClr>
                <a:schemeClr val="dk1"/>
              </a:buClr>
              <a:buSzPct val="100000"/>
              <a:buFont typeface="Arial"/>
              <a:buChar char="•"/>
            </a:pPr>
            <a:r>
              <a:rPr lang="en-US" sz="9900" b="1" dirty="0">
                <a:solidFill>
                  <a:schemeClr val="dk1"/>
                </a:solidFill>
                <a:latin typeface="Open Sans"/>
                <a:ea typeface="Open Sans"/>
                <a:cs typeface="Open Sans"/>
                <a:sym typeface="Open Sans"/>
              </a:rPr>
              <a:t>Developments in prevention and treatment of Tuberculosis</a:t>
            </a:r>
            <a:endParaRPr lang="en-US" sz="9907" b="1" dirty="0">
              <a:solidFill>
                <a:schemeClr val="dk1"/>
              </a:solidFill>
              <a:latin typeface="Open Sans"/>
              <a:ea typeface="Open Sans"/>
              <a:cs typeface="Open Sans"/>
              <a:sym typeface="Open Sans"/>
            </a:endParaRPr>
          </a:p>
          <a:p>
            <a:pPr marL="482600" indent="-411480">
              <a:spcBef>
                <a:spcPts val="640"/>
              </a:spcBef>
              <a:buClr>
                <a:schemeClr val="dk1"/>
              </a:buClr>
              <a:buSzPct val="100000"/>
              <a:buFont typeface="Arial"/>
              <a:buChar char="•"/>
            </a:pPr>
            <a:endParaRPr lang="en-US" sz="9900" b="1" dirty="0">
              <a:solidFill>
                <a:schemeClr val="dk1"/>
              </a:solidFill>
              <a:latin typeface="Open Sans"/>
              <a:ea typeface="Open Sans"/>
              <a:cs typeface="Open Sans"/>
            </a:endParaRPr>
          </a:p>
          <a:p>
            <a:pPr marL="482600" indent="-411480">
              <a:spcBef>
                <a:spcPts val="640"/>
              </a:spcBef>
              <a:buClr>
                <a:schemeClr val="dk1"/>
              </a:buClr>
              <a:buSzPct val="100000"/>
              <a:buFont typeface="Arial"/>
              <a:buChar char="•"/>
            </a:pPr>
            <a:r>
              <a:rPr lang="en-US" sz="9900" b="1" dirty="0">
                <a:latin typeface="Open Sans"/>
                <a:ea typeface="Open Sans"/>
                <a:cs typeface="Open Sans"/>
              </a:rPr>
              <a:t>Update on Dear Colleague Letter to Biden Administration on UN HLM</a:t>
            </a:r>
          </a:p>
          <a:p>
            <a:pPr marL="482600" indent="-411480">
              <a:spcBef>
                <a:spcPts val="640"/>
              </a:spcBef>
              <a:buClr>
                <a:schemeClr val="dk1"/>
              </a:buClr>
              <a:buSzPct val="100000"/>
              <a:buFont typeface="Arial"/>
              <a:buChar char="•"/>
            </a:pPr>
            <a:endParaRPr lang="en-US" sz="9900" b="1" dirty="0">
              <a:latin typeface="Open Sans"/>
              <a:ea typeface="Open Sans"/>
              <a:cs typeface="Open Sans"/>
            </a:endParaRPr>
          </a:p>
          <a:p>
            <a:pPr marL="482600" indent="-411480">
              <a:spcBef>
                <a:spcPts val="640"/>
              </a:spcBef>
              <a:buClr>
                <a:schemeClr val="dk1"/>
              </a:buClr>
              <a:buSzPct val="100000"/>
              <a:buFont typeface="Arial"/>
              <a:buChar char="•"/>
            </a:pPr>
            <a:r>
              <a:rPr lang="en-US" sz="9900" b="1" dirty="0">
                <a:latin typeface="Open Sans"/>
                <a:ea typeface="Open Sans"/>
                <a:cs typeface="Open Sans"/>
              </a:rPr>
              <a:t>Deepening your advocacy action this month</a:t>
            </a:r>
            <a:br>
              <a:rPr lang="en-US" sz="9900" b="1" i="0" u="none" strike="noStrike" cap="none" dirty="0">
                <a:latin typeface="Open Sans"/>
                <a:ea typeface="Open Sans"/>
                <a:cs typeface="Open Sans"/>
              </a:rPr>
            </a:br>
            <a:endParaRPr lang="en-US" sz="9900" b="1" i="0" u="none" strike="noStrike" cap="none" dirty="0">
              <a:solidFill>
                <a:schemeClr val="dk1"/>
              </a:solidFill>
              <a:latin typeface="Open Sans"/>
              <a:ea typeface="Open Sans"/>
              <a:cs typeface="Open Sans"/>
            </a:endParaRPr>
          </a:p>
          <a:p>
            <a:pPr marL="482600" marR="0" lvl="0" indent="-411480" algn="l" rtl="0">
              <a:lnSpc>
                <a:spcPct val="100000"/>
              </a:lnSpc>
              <a:spcBef>
                <a:spcPts val="640"/>
              </a:spcBef>
              <a:spcAft>
                <a:spcPts val="0"/>
              </a:spcAft>
              <a:buClr>
                <a:schemeClr val="dk1"/>
              </a:buClr>
              <a:buSzPct val="100000"/>
              <a:buFont typeface="Arial"/>
              <a:buChar char="•"/>
            </a:pPr>
            <a:r>
              <a:rPr lang="en-US" sz="9907" b="1" i="0" u="none" strike="noStrike" cap="none" dirty="0">
                <a:solidFill>
                  <a:schemeClr val="dk1"/>
                </a:solidFill>
                <a:latin typeface="Open Sans"/>
                <a:ea typeface="Open Sans"/>
                <a:cs typeface="Open Sans"/>
                <a:sym typeface="Open Sans"/>
              </a:rPr>
              <a:t>Closing</a:t>
            </a:r>
            <a:br>
              <a:rPr lang="en-US" sz="9907" b="0" i="0" u="none" strike="noStrike" cap="none" dirty="0">
                <a:solidFill>
                  <a:schemeClr val="dk1"/>
                </a:solidFill>
                <a:latin typeface="Open Sans"/>
                <a:ea typeface="Open Sans"/>
                <a:cs typeface="Open Sans"/>
                <a:sym typeface="Open Sans"/>
              </a:rPr>
            </a:br>
            <a:endParaRPr lang="en-US" sz="9907" b="0"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9907"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9907"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304"/>
        <p:cNvGrpSpPr/>
        <p:nvPr/>
      </p:nvGrpSpPr>
      <p:grpSpPr>
        <a:xfrm>
          <a:off x="0" y="0"/>
          <a:ext cx="0" cy="0"/>
          <a:chOff x="0" y="0"/>
          <a:chExt cx="0" cy="0"/>
        </a:xfrm>
      </p:grpSpPr>
      <p:sp>
        <p:nvSpPr>
          <p:cNvPr id="305" name="Google Shape;305;g1df75a25fcf_0_159"/>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6" name="Google Shape;306;g1df75a25fcf_0_159"/>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7" name="Google Shape;307;g1df75a25fcf_0_159"/>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8" name="Google Shape;308;g1df75a25fcf_0_159"/>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0" name="Google Shape;310;g1df75a25fcf_0_159"/>
          <p:cNvPicPr preferRelativeResize="0"/>
          <p:nvPr/>
        </p:nvPicPr>
        <p:blipFill>
          <a:blip r:embed="rId3">
            <a:alphaModFix/>
          </a:blip>
          <a:stretch>
            <a:fillRect/>
          </a:stretch>
        </p:blipFill>
        <p:spPr>
          <a:xfrm>
            <a:off x="304800" y="1296425"/>
            <a:ext cx="3276976" cy="2550649"/>
          </a:xfrm>
          <a:prstGeom prst="rect">
            <a:avLst/>
          </a:prstGeom>
          <a:noFill/>
          <a:ln>
            <a:noFill/>
          </a:ln>
        </p:spPr>
      </p:pic>
      <p:sp>
        <p:nvSpPr>
          <p:cNvPr id="311" name="Google Shape;311;g1df75a25fcf_0_159"/>
          <p:cNvSpPr txBox="1"/>
          <p:nvPr/>
        </p:nvSpPr>
        <p:spPr>
          <a:xfrm>
            <a:off x="4084200" y="1935160"/>
            <a:ext cx="4755000" cy="724463"/>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200" i="1" dirty="0">
                <a:solidFill>
                  <a:schemeClr val="dk1"/>
                </a:solidFill>
                <a:latin typeface="Open Sans"/>
                <a:ea typeface="Open Sans"/>
                <a:cs typeface="Open Sans"/>
                <a:sym typeface="Open Sans"/>
              </a:rPr>
              <a:t>Why is this topic important to you? </a:t>
            </a:r>
            <a:endParaRPr sz="2200" i="1" dirty="0">
              <a:solidFill>
                <a:schemeClr val="dk1"/>
              </a:solidFill>
              <a:latin typeface="Open Sans"/>
              <a:ea typeface="Open Sans"/>
              <a:cs typeface="Open Sans"/>
              <a:sym typeface="Open Sans"/>
            </a:endParaRPr>
          </a:p>
        </p:txBody>
      </p:sp>
      <p:pic>
        <p:nvPicPr>
          <p:cNvPr id="2" name="Google Shape;345;g1d0b27d9582_0_30" descr="Text, application&#10;&#10;Description automatically generated">
            <a:extLst>
              <a:ext uri="{FF2B5EF4-FFF2-40B4-BE49-F238E27FC236}">
                <a16:creationId xmlns:a16="http://schemas.microsoft.com/office/drawing/2014/main" id="{C2747D6D-C482-4719-78E4-711DC78E3947}"/>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827396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316"/>
        <p:cNvGrpSpPr/>
        <p:nvPr/>
      </p:nvGrpSpPr>
      <p:grpSpPr>
        <a:xfrm>
          <a:off x="0" y="0"/>
          <a:ext cx="0" cy="0"/>
          <a:chOff x="0" y="0"/>
          <a:chExt cx="0" cy="0"/>
        </a:xfrm>
      </p:grpSpPr>
      <p:sp>
        <p:nvSpPr>
          <p:cNvPr id="317" name="Google Shape;317;g1df75a25fcf_0_170"/>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18" name="Google Shape;318;g1df75a25fcf_0_170"/>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19" name="Google Shape;319;g1df75a25fcf_0_170"/>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20" name="Google Shape;320;g1df75a25fcf_0_170"/>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2" name="Google Shape;322;g1df75a25fcf_0_170"/>
          <p:cNvPicPr preferRelativeResize="0"/>
          <p:nvPr/>
        </p:nvPicPr>
        <p:blipFill>
          <a:blip r:embed="rId3">
            <a:alphaModFix/>
          </a:blip>
          <a:stretch>
            <a:fillRect/>
          </a:stretch>
        </p:blipFill>
        <p:spPr>
          <a:xfrm>
            <a:off x="304800" y="1368324"/>
            <a:ext cx="3307125" cy="2569650"/>
          </a:xfrm>
          <a:prstGeom prst="rect">
            <a:avLst/>
          </a:prstGeom>
          <a:noFill/>
          <a:ln>
            <a:noFill/>
          </a:ln>
        </p:spPr>
      </p:pic>
      <p:sp>
        <p:nvSpPr>
          <p:cNvPr id="323" name="Google Shape;323;g1df75a25fcf_0_170"/>
          <p:cNvSpPr txBox="1"/>
          <p:nvPr/>
        </p:nvSpPr>
        <p:spPr>
          <a:xfrm>
            <a:off x="3764325" y="2168095"/>
            <a:ext cx="4931400" cy="970107"/>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1800" i="1" dirty="0">
                <a:effectLst/>
                <a:latin typeface="Arial" panose="020B0604020202020204" pitchFamily="34" charset="0"/>
                <a:ea typeface="Arial" panose="020B0604020202020204" pitchFamily="34" charset="0"/>
              </a:rPr>
              <a:t>How have you seen the devastation of TB in your country or service? </a:t>
            </a:r>
            <a:endParaRPr sz="2200" dirty="0">
              <a:solidFill>
                <a:schemeClr val="dk1"/>
              </a:solidFill>
              <a:latin typeface="Open Sans"/>
              <a:ea typeface="Open Sans"/>
              <a:cs typeface="Open Sans"/>
              <a:sym typeface="Open Sans"/>
            </a:endParaRPr>
          </a:p>
        </p:txBody>
      </p:sp>
      <p:pic>
        <p:nvPicPr>
          <p:cNvPr id="2" name="Google Shape;345;g1d0b27d9582_0_30" descr="Text, application&#10;&#10;Description automatically generated">
            <a:extLst>
              <a:ext uri="{FF2B5EF4-FFF2-40B4-BE49-F238E27FC236}">
                <a16:creationId xmlns:a16="http://schemas.microsoft.com/office/drawing/2014/main" id="{BA5AB56E-DCD2-B668-7920-5E675DF61A80}"/>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363176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328"/>
        <p:cNvGrpSpPr/>
        <p:nvPr/>
      </p:nvGrpSpPr>
      <p:grpSpPr>
        <a:xfrm>
          <a:off x="0" y="0"/>
          <a:ext cx="0" cy="0"/>
          <a:chOff x="0" y="0"/>
          <a:chExt cx="0" cy="0"/>
        </a:xfrm>
      </p:grpSpPr>
      <p:sp>
        <p:nvSpPr>
          <p:cNvPr id="329" name="Google Shape;329;g1df75a25fcf_0_191"/>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0" name="Google Shape;330;g1df75a25fcf_0_191"/>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1" name="Google Shape;331;g1df75a25fcf_0_191"/>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2" name="Google Shape;332;g1df75a25fcf_0_191"/>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4" name="Google Shape;334;g1df75a25fcf_0_191"/>
          <p:cNvPicPr preferRelativeResize="0"/>
          <p:nvPr/>
        </p:nvPicPr>
        <p:blipFill>
          <a:blip r:embed="rId3">
            <a:alphaModFix/>
          </a:blip>
          <a:stretch>
            <a:fillRect/>
          </a:stretch>
        </p:blipFill>
        <p:spPr>
          <a:xfrm>
            <a:off x="152400" y="1124500"/>
            <a:ext cx="3428301" cy="2668450"/>
          </a:xfrm>
          <a:prstGeom prst="rect">
            <a:avLst/>
          </a:prstGeom>
          <a:noFill/>
          <a:ln>
            <a:noFill/>
          </a:ln>
        </p:spPr>
      </p:pic>
      <p:sp>
        <p:nvSpPr>
          <p:cNvPr id="335" name="Google Shape;335;g1df75a25fcf_0_191"/>
          <p:cNvSpPr txBox="1"/>
          <p:nvPr/>
        </p:nvSpPr>
        <p:spPr>
          <a:xfrm>
            <a:off x="3909591" y="1674241"/>
            <a:ext cx="4780200" cy="1285899"/>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1800" i="1" dirty="0">
                <a:effectLst/>
                <a:latin typeface="Arial" panose="020B0604020202020204" pitchFamily="34" charset="0"/>
                <a:ea typeface="Arial" panose="020B0604020202020204" pitchFamily="34" charset="0"/>
              </a:rPr>
              <a:t>How could the End TB Now Act work to end TB and strengthen healthcare systems in your country of service?</a:t>
            </a:r>
            <a:endParaRPr sz="2200" dirty="0"/>
          </a:p>
        </p:txBody>
      </p:sp>
      <p:pic>
        <p:nvPicPr>
          <p:cNvPr id="2" name="Google Shape;345;g1d0b27d9582_0_30" descr="Text, application&#10;&#10;Description automatically generated">
            <a:extLst>
              <a:ext uri="{FF2B5EF4-FFF2-40B4-BE49-F238E27FC236}">
                <a16:creationId xmlns:a16="http://schemas.microsoft.com/office/drawing/2014/main" id="{8FB78481-F6BE-4E70-2884-EC24F5EB59D5}"/>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606702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340"/>
        <p:cNvGrpSpPr/>
        <p:nvPr/>
      </p:nvGrpSpPr>
      <p:grpSpPr>
        <a:xfrm>
          <a:off x="0" y="0"/>
          <a:ext cx="0" cy="0"/>
          <a:chOff x="0" y="0"/>
          <a:chExt cx="0" cy="0"/>
        </a:xfrm>
      </p:grpSpPr>
      <p:sp>
        <p:nvSpPr>
          <p:cNvPr id="341" name="Google Shape;341;g1df75a25fcf_0_203"/>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42" name="Google Shape;342;g1df75a25fcf_0_203"/>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43" name="Google Shape;343;g1df75a25fcf_0_203"/>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44" name="Google Shape;344;g1df75a25fcf_0_203"/>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6" name="Google Shape;346;g1df75a25fcf_0_203"/>
          <p:cNvPicPr preferRelativeResize="0"/>
          <p:nvPr/>
        </p:nvPicPr>
        <p:blipFill>
          <a:blip r:embed="rId3">
            <a:alphaModFix/>
          </a:blip>
          <a:stretch>
            <a:fillRect/>
          </a:stretch>
        </p:blipFill>
        <p:spPr>
          <a:xfrm>
            <a:off x="152400" y="1057481"/>
            <a:ext cx="3384775" cy="2629971"/>
          </a:xfrm>
          <a:prstGeom prst="rect">
            <a:avLst/>
          </a:prstGeom>
          <a:noFill/>
          <a:ln>
            <a:noFill/>
          </a:ln>
        </p:spPr>
      </p:pic>
      <p:sp>
        <p:nvSpPr>
          <p:cNvPr id="347" name="Google Shape;347;g1df75a25fcf_0_203"/>
          <p:cNvSpPr txBox="1"/>
          <p:nvPr/>
        </p:nvSpPr>
        <p:spPr>
          <a:xfrm>
            <a:off x="3734100" y="1799696"/>
            <a:ext cx="5105100" cy="1145540"/>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300" b="1" dirty="0">
                <a:solidFill>
                  <a:schemeClr val="dk1"/>
                </a:solidFill>
                <a:latin typeface="Open Sans"/>
                <a:ea typeface="Open Sans"/>
                <a:cs typeface="Open Sans"/>
                <a:sym typeface="Open Sans"/>
              </a:rPr>
              <a:t>Will you co-sponsor the End Tuberculosis Now Act today?</a:t>
            </a:r>
            <a:endParaRPr sz="2200" b="1" dirty="0"/>
          </a:p>
        </p:txBody>
      </p:sp>
      <p:pic>
        <p:nvPicPr>
          <p:cNvPr id="2" name="Google Shape;345;g1d0b27d9582_0_30" descr="Text, application&#10;&#10;Description automatically generated">
            <a:extLst>
              <a:ext uri="{FF2B5EF4-FFF2-40B4-BE49-F238E27FC236}">
                <a16:creationId xmlns:a16="http://schemas.microsoft.com/office/drawing/2014/main" id="{1439D69F-AFE6-ACD3-256E-C1130A63AC4F}"/>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785011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02AA-753E-767A-1EC1-7B4ECEE25665}"/>
              </a:ext>
            </a:extLst>
          </p:cNvPr>
          <p:cNvSpPr>
            <a:spLocks noGrp="1"/>
          </p:cNvSpPr>
          <p:nvPr>
            <p:ph type="title"/>
          </p:nvPr>
        </p:nvSpPr>
        <p:spPr>
          <a:xfrm>
            <a:off x="231112" y="386849"/>
            <a:ext cx="7777424" cy="857250"/>
          </a:xfrm>
        </p:spPr>
        <p:txBody>
          <a:bodyPr>
            <a:normAutofit fontScale="90000"/>
          </a:bodyPr>
          <a:lstStyle/>
          <a:p>
            <a:r>
              <a:rPr lang="en-US" dirty="0">
                <a:latin typeface="Open Sans" panose="020B0606030504020204" pitchFamily="34" charset="0"/>
                <a:ea typeface="Open Sans" panose="020B0606030504020204" pitchFamily="34" charset="0"/>
                <a:cs typeface="Open Sans" panose="020B0606030504020204" pitchFamily="34" charset="0"/>
              </a:rPr>
              <a:t>Tips for Delivering Your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EPIC Laser Talk:</a:t>
            </a:r>
          </a:p>
        </p:txBody>
      </p:sp>
      <p:sp>
        <p:nvSpPr>
          <p:cNvPr id="3" name="Text Placeholder 2">
            <a:extLst>
              <a:ext uri="{FF2B5EF4-FFF2-40B4-BE49-F238E27FC236}">
                <a16:creationId xmlns:a16="http://schemas.microsoft.com/office/drawing/2014/main" id="{7F8CB807-3426-FB56-EF85-59107941E1E7}"/>
              </a:ext>
            </a:extLst>
          </p:cNvPr>
          <p:cNvSpPr>
            <a:spLocks noGrp="1"/>
          </p:cNvSpPr>
          <p:nvPr>
            <p:ph type="body" idx="1"/>
          </p:nvPr>
        </p:nvSpPr>
        <p:spPr>
          <a:xfrm>
            <a:off x="457200" y="1597687"/>
            <a:ext cx="8229600" cy="2996935"/>
          </a:xfrm>
        </p:spPr>
        <p:txBody>
          <a:bodyPr>
            <a:normAutofit fontScale="92500"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Open Sans" panose="020B0606030504020204" pitchFamily="34" charset="0"/>
                <a:ea typeface="Open Sans" panose="020B0606030504020204" pitchFamily="34" charset="0"/>
                <a:cs typeface="Open Sans" panose="020B0606030504020204" pitchFamily="34" charset="0"/>
              </a:rPr>
              <a:t>Practice to the point that you feel comfortable, not rote. </a:t>
            </a:r>
            <a:r>
              <a:rPr lang="en-US" sz="2800" b="1" kern="100" dirty="0">
                <a:effectLst/>
                <a:latin typeface="Open Sans" panose="020B0606030504020204" pitchFamily="34" charset="0"/>
                <a:ea typeface="Open Sans" panose="020B0606030504020204" pitchFamily="34" charset="0"/>
                <a:cs typeface="Open Sans" panose="020B0606030504020204" pitchFamily="34" charset="0"/>
              </a:rPr>
              <a:t>You don’t have to memorize the whole thing word for word.  </a:t>
            </a: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Open Sans" panose="020B0606030504020204" pitchFamily="34" charset="0"/>
                <a:ea typeface="Open Sans" panose="020B0606030504020204" pitchFamily="34" charset="0"/>
                <a:cs typeface="Open Sans" panose="020B0606030504020204" pitchFamily="34" charset="0"/>
              </a:rPr>
              <a:t>Memorizing </a:t>
            </a:r>
            <a:r>
              <a:rPr lang="en-US" sz="2800" b="1" kern="100" dirty="0">
                <a:effectLst/>
                <a:latin typeface="Open Sans" panose="020B0606030504020204" pitchFamily="34" charset="0"/>
                <a:ea typeface="Open Sans" panose="020B0606030504020204" pitchFamily="34" charset="0"/>
                <a:cs typeface="Open Sans" panose="020B0606030504020204" pitchFamily="34" charset="0"/>
              </a:rPr>
              <a:t>key facts and details </a:t>
            </a:r>
            <a:r>
              <a:rPr lang="en-US" sz="2800" kern="100" dirty="0">
                <a:effectLst/>
                <a:latin typeface="Open Sans" panose="020B0606030504020204" pitchFamily="34" charset="0"/>
                <a:ea typeface="Open Sans" panose="020B0606030504020204" pitchFamily="34" charset="0"/>
                <a:cs typeface="Open Sans" panose="020B0606030504020204" pitchFamily="34" charset="0"/>
              </a:rPr>
              <a:t>is key. </a:t>
            </a: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Open Sans" panose="020B0606030504020204" pitchFamily="34" charset="0"/>
                <a:ea typeface="Open Sans" panose="020B0606030504020204" pitchFamily="34" charset="0"/>
                <a:cs typeface="Open Sans" panose="020B0606030504020204" pitchFamily="34" charset="0"/>
              </a:rPr>
              <a:t>When you practice, </a:t>
            </a:r>
            <a:r>
              <a:rPr lang="en-US" sz="2800" b="1" kern="100" dirty="0">
                <a:effectLst/>
                <a:latin typeface="Open Sans" panose="020B0606030504020204" pitchFamily="34" charset="0"/>
                <a:ea typeface="Open Sans" panose="020B0606030504020204" pitchFamily="34" charset="0"/>
                <a:cs typeface="Open Sans" panose="020B0606030504020204" pitchFamily="34" charset="0"/>
              </a:rPr>
              <a:t>talk without stopping, </a:t>
            </a:r>
            <a:r>
              <a:rPr lang="en-US" sz="2800" kern="100" dirty="0">
                <a:effectLst/>
                <a:latin typeface="Open Sans" panose="020B0606030504020204" pitchFamily="34" charset="0"/>
                <a:ea typeface="Open Sans" panose="020B0606030504020204" pitchFamily="34" charset="0"/>
                <a:cs typeface="Open Sans" panose="020B0606030504020204" pitchFamily="34" charset="0"/>
              </a:rPr>
              <a:t>even if you stumble.</a:t>
            </a:r>
          </a:p>
          <a:p>
            <a:pPr marL="342900" marR="0" lvl="0" indent="-342900">
              <a:lnSpc>
                <a:spcPct val="107000"/>
              </a:lnSpc>
              <a:spcBef>
                <a:spcPts val="0"/>
              </a:spcBef>
              <a:spcAft>
                <a:spcPts val="800"/>
              </a:spcAft>
              <a:buFont typeface="Symbol" panose="05050102010706020507" pitchFamily="18" charset="2"/>
              <a:buChar char=""/>
            </a:pPr>
            <a:r>
              <a:rPr lang="en-US" sz="2800" kern="100" dirty="0">
                <a:effectLst/>
                <a:latin typeface="Open Sans" panose="020B0606030504020204" pitchFamily="34" charset="0"/>
                <a:ea typeface="Open Sans" panose="020B0606030504020204" pitchFamily="34" charset="0"/>
                <a:cs typeface="Open Sans" panose="020B0606030504020204" pitchFamily="34" charset="0"/>
              </a:rPr>
              <a:t>Critique yourself and others </a:t>
            </a:r>
            <a:r>
              <a:rPr lang="en-US" sz="2800" b="1" kern="100" dirty="0">
                <a:effectLst/>
                <a:latin typeface="Open Sans" panose="020B0606030504020204" pitchFamily="34" charset="0"/>
                <a:ea typeface="Open Sans" panose="020B0606030504020204" pitchFamily="34" charset="0"/>
                <a:cs typeface="Open Sans" panose="020B0606030504020204" pitchFamily="34" charset="0"/>
              </a:rPr>
              <a:t>with kindness</a:t>
            </a:r>
            <a:r>
              <a:rPr lang="en-US" sz="2800" kern="100" dirty="0">
                <a:effectLst/>
                <a:latin typeface="Open Sans" panose="020B0606030504020204" pitchFamily="34" charset="0"/>
                <a:ea typeface="Open Sans" panose="020B0606030504020204" pitchFamily="34" charset="0"/>
                <a:cs typeface="Open Sans" panose="020B0606030504020204" pitchFamily="34" charset="0"/>
              </a:rPr>
              <a:t>.</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oogle Shape;345;g1d0b27d9582_0_30" descr="Text, application&#10;&#10;Description automatically generated">
            <a:extLst>
              <a:ext uri="{FF2B5EF4-FFF2-40B4-BE49-F238E27FC236}">
                <a16:creationId xmlns:a16="http://schemas.microsoft.com/office/drawing/2014/main" id="{D4EFFE73-0D2C-939F-FA1C-94DAFF229FF5}"/>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3675230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02AA-753E-767A-1EC1-7B4ECEE25665}"/>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Make it personal!</a:t>
            </a:r>
          </a:p>
        </p:txBody>
      </p:sp>
      <p:sp>
        <p:nvSpPr>
          <p:cNvPr id="3" name="Text Placeholder 2">
            <a:extLst>
              <a:ext uri="{FF2B5EF4-FFF2-40B4-BE49-F238E27FC236}">
                <a16:creationId xmlns:a16="http://schemas.microsoft.com/office/drawing/2014/main" id="{7F8CB807-3426-FB56-EF85-59107941E1E7}"/>
              </a:ext>
            </a:extLst>
          </p:cNvPr>
          <p:cNvSpPr>
            <a:spLocks noGrp="1"/>
          </p:cNvSpPr>
          <p:nvPr>
            <p:ph type="body" idx="1"/>
          </p:nvPr>
        </p:nvSpPr>
        <p:spPr>
          <a:xfrm>
            <a:off x="87086" y="1200151"/>
            <a:ext cx="8599714" cy="3394472"/>
          </a:xfrm>
        </p:spPr>
        <p:txBody>
          <a:bodyPr>
            <a:normAutofit lnSpcReduction="10000"/>
          </a:bodyPr>
          <a:lstStyle/>
          <a:p>
            <a:r>
              <a:rPr lang="en-US" dirty="0">
                <a:latin typeface="Open Sans" panose="020B0606030504020204" pitchFamily="34" charset="0"/>
                <a:ea typeface="Open Sans" panose="020B0606030504020204" pitchFamily="34" charset="0"/>
                <a:cs typeface="Open Sans" panose="020B0606030504020204" pitchFamily="34" charset="0"/>
              </a:rPr>
              <a:t>Why do you care about the issue? </a:t>
            </a:r>
          </a:p>
          <a:p>
            <a:r>
              <a:rPr lang="en-US" dirty="0">
                <a:latin typeface="Open Sans" panose="020B0606030504020204" pitchFamily="34" charset="0"/>
                <a:ea typeface="Open Sans" panose="020B0606030504020204" pitchFamily="34" charset="0"/>
                <a:cs typeface="Open Sans" panose="020B0606030504020204" pitchFamily="34" charset="0"/>
              </a:rPr>
              <a:t>How is the issue impacting you currently (or how has it impacted you in the past?) </a:t>
            </a:r>
          </a:p>
          <a:p>
            <a:r>
              <a:rPr lang="en-US" dirty="0">
                <a:latin typeface="Open Sans" panose="020B0606030504020204" pitchFamily="34" charset="0"/>
                <a:ea typeface="Open Sans" panose="020B0606030504020204" pitchFamily="34" charset="0"/>
                <a:cs typeface="Open Sans" panose="020B0606030504020204" pitchFamily="34" charset="0"/>
              </a:rPr>
              <a:t>How does the issue show up in your country of service? </a:t>
            </a:r>
          </a:p>
          <a:p>
            <a:r>
              <a:rPr lang="en-US" dirty="0">
                <a:latin typeface="Open Sans" panose="020B0606030504020204" pitchFamily="34" charset="0"/>
                <a:ea typeface="Open Sans" panose="020B0606030504020204" pitchFamily="34" charset="0"/>
                <a:cs typeface="Open Sans" panose="020B0606030504020204" pitchFamily="34" charset="0"/>
              </a:rPr>
              <a:t>What values are motivating you to support solving this issue?</a:t>
            </a:r>
          </a:p>
        </p:txBody>
      </p:sp>
      <p:pic>
        <p:nvPicPr>
          <p:cNvPr id="4" name="Google Shape;345;g1d0b27d9582_0_30" descr="Text, application&#10;&#10;Description automatically generated">
            <a:extLst>
              <a:ext uri="{FF2B5EF4-FFF2-40B4-BE49-F238E27FC236}">
                <a16:creationId xmlns:a16="http://schemas.microsoft.com/office/drawing/2014/main" id="{2EE4FD77-68FA-688C-7386-84AD319078F2}"/>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95206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8DAA3-CD30-942F-9E8F-6063A1815DEB}"/>
              </a:ext>
            </a:extLst>
          </p:cNvPr>
          <p:cNvSpPr>
            <a:spLocks noGrp="1"/>
          </p:cNvSpPr>
          <p:nvPr>
            <p:ph type="ctrTitle"/>
          </p:nvPr>
        </p:nvSpPr>
        <p:spPr>
          <a:xfrm>
            <a:off x="182218" y="223527"/>
            <a:ext cx="7772400" cy="1102519"/>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Develop your EPIC Laser Talk</a:t>
            </a:r>
          </a:p>
        </p:txBody>
      </p:sp>
      <p:sp>
        <p:nvSpPr>
          <p:cNvPr id="3" name="Subtitle 2">
            <a:extLst>
              <a:ext uri="{FF2B5EF4-FFF2-40B4-BE49-F238E27FC236}">
                <a16:creationId xmlns:a16="http://schemas.microsoft.com/office/drawing/2014/main" id="{36B6B520-8CA7-5CD8-9A8B-90836691C2DA}"/>
              </a:ext>
            </a:extLst>
          </p:cNvPr>
          <p:cNvSpPr>
            <a:spLocks noGrp="1"/>
          </p:cNvSpPr>
          <p:nvPr>
            <p:ph type="subTitle" idx="1"/>
          </p:nvPr>
        </p:nvSpPr>
        <p:spPr>
          <a:xfrm>
            <a:off x="456569" y="2093015"/>
            <a:ext cx="7714343" cy="1314450"/>
          </a:xfrm>
        </p:spPr>
        <p:txBody>
          <a:bodyPr>
            <a:noAutofit/>
          </a:bodyPr>
          <a:lstStyle/>
          <a:p>
            <a:pPr marL="482600" indent="-457200" algn="l">
              <a:buClrTx/>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10 min: Personalize your own EPIC Laser Talk</a:t>
            </a:r>
          </a:p>
          <a:p>
            <a:pPr marL="482600" indent="-457200" algn="l">
              <a:buClrTx/>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5 min: Share</a:t>
            </a: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Google Shape;345;g1d0b27d9582_0_30" descr="Text, application&#10;&#10;Description automatically generated">
            <a:extLst>
              <a:ext uri="{FF2B5EF4-FFF2-40B4-BE49-F238E27FC236}">
                <a16:creationId xmlns:a16="http://schemas.microsoft.com/office/drawing/2014/main" id="{B2269ABC-F2E1-FE6D-8EEE-4E4B0BC60C10}"/>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4154078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586B-0079-5AE1-EA51-60B7D4999A1C}"/>
              </a:ext>
            </a:extLst>
          </p:cNvPr>
          <p:cNvSpPr>
            <a:spLocks noGrp="1"/>
          </p:cNvSpPr>
          <p:nvPr>
            <p:ph type="ctrTitle"/>
          </p:nvPr>
        </p:nvSpPr>
        <p:spPr>
          <a:xfrm>
            <a:off x="545660" y="140846"/>
            <a:ext cx="7772400" cy="1102519"/>
          </a:xfrm>
        </p:spPr>
        <p:txBody>
          <a:bodyPr>
            <a:norm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Developments in TB Vaccines</a:t>
            </a:r>
          </a:p>
        </p:txBody>
      </p:sp>
      <p:pic>
        <p:nvPicPr>
          <p:cNvPr id="4" name="Picture 3" descr="A manufacturing engineer holds a small glass vial like those that will hold tuberculosis vaccines during a tour of the Aeras Global TB Vaccine Foundation's manufacturing plant in Rockville, Md.">
            <a:extLst>
              <a:ext uri="{FF2B5EF4-FFF2-40B4-BE49-F238E27FC236}">
                <a16:creationId xmlns:a16="http://schemas.microsoft.com/office/drawing/2014/main" id="{EB53ADD4-BB93-0ACE-8CA2-C148CED16581}"/>
              </a:ext>
            </a:extLst>
          </p:cNvPr>
          <p:cNvPicPr>
            <a:picLocks noChangeAspect="1"/>
          </p:cNvPicPr>
          <p:nvPr/>
        </p:nvPicPr>
        <p:blipFill>
          <a:blip r:embed="rId3"/>
          <a:stretch>
            <a:fillRect/>
          </a:stretch>
        </p:blipFill>
        <p:spPr>
          <a:xfrm>
            <a:off x="2320302" y="1482591"/>
            <a:ext cx="4503396" cy="2533160"/>
          </a:xfrm>
          <a:prstGeom prst="rect">
            <a:avLst/>
          </a:prstGeom>
        </p:spPr>
      </p:pic>
      <p:pic>
        <p:nvPicPr>
          <p:cNvPr id="6" name="Google Shape;267;g14388b835e1_0_23" descr="Text, application&#10;&#10;Description automatically generated">
            <a:extLst>
              <a:ext uri="{FF2B5EF4-FFF2-40B4-BE49-F238E27FC236}">
                <a16:creationId xmlns:a16="http://schemas.microsoft.com/office/drawing/2014/main" id="{6EF41677-6F4D-0A8D-FDDC-0CC56B89C1E2}"/>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665552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586B-0079-5AE1-EA51-60B7D4999A1C}"/>
              </a:ext>
            </a:extLst>
          </p:cNvPr>
          <p:cNvSpPr>
            <a:spLocks noGrp="1"/>
          </p:cNvSpPr>
          <p:nvPr>
            <p:ph type="ctrTitle"/>
          </p:nvPr>
        </p:nvSpPr>
        <p:spPr>
          <a:xfrm>
            <a:off x="545660" y="140846"/>
            <a:ext cx="7772400" cy="1102519"/>
          </a:xfrm>
        </p:spPr>
        <p:txBody>
          <a:bodyPr>
            <a:norm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Developments in TB Vaccines</a:t>
            </a:r>
          </a:p>
        </p:txBody>
      </p:sp>
      <p:sp>
        <p:nvSpPr>
          <p:cNvPr id="3" name="TextBox 2">
            <a:extLst>
              <a:ext uri="{FF2B5EF4-FFF2-40B4-BE49-F238E27FC236}">
                <a16:creationId xmlns:a16="http://schemas.microsoft.com/office/drawing/2014/main" id="{44397B1B-0F77-9314-5B49-0F5CF6C64B37}"/>
              </a:ext>
            </a:extLst>
          </p:cNvPr>
          <p:cNvSpPr txBox="1"/>
          <p:nvPr/>
        </p:nvSpPr>
        <p:spPr>
          <a:xfrm>
            <a:off x="73888" y="1032336"/>
            <a:ext cx="8847294" cy="3970318"/>
          </a:xfrm>
          <a:prstGeom prst="rect">
            <a:avLst/>
          </a:prstGeom>
          <a:noFill/>
        </p:spPr>
        <p:txBody>
          <a:bodyPr wrap="none" rtlCol="0">
            <a:spAutoFit/>
          </a:bodyPr>
          <a:lstStyle/>
          <a:p>
            <a:pPr marL="285750" indent="-285750">
              <a:buFont typeface="Arial" panose="020B0604020202020204" pitchFamily="34" charset="0"/>
              <a:buChar char="•"/>
            </a:pPr>
            <a:r>
              <a:rPr lang="en-US" b="0" i="0" dirty="0">
                <a:solidFill>
                  <a:srgbClr val="1C1C1C"/>
                </a:solidFill>
                <a:effectLst/>
                <a:latin typeface="Open Sans" panose="020B0606030504020204" pitchFamily="34" charset="0"/>
                <a:ea typeface="Open Sans" panose="020B0606030504020204" pitchFamily="34" charset="0"/>
                <a:cs typeface="Open Sans" panose="020B0606030504020204" pitchFamily="34" charset="0"/>
              </a:rPr>
              <a:t>26,000-person, Phase 3 study, set to begin next year, will test a vaccine known as </a:t>
            </a:r>
            <a:br>
              <a:rPr lang="en-US" b="0" i="0" dirty="0">
                <a:solidFill>
                  <a:srgbClr val="1C1C1C"/>
                </a:solidFill>
                <a:effectLst/>
                <a:latin typeface="Open Sans" panose="020B0606030504020204" pitchFamily="34" charset="0"/>
                <a:ea typeface="Open Sans" panose="020B0606030504020204" pitchFamily="34" charset="0"/>
                <a:cs typeface="Open Sans" panose="020B0606030504020204" pitchFamily="34" charset="0"/>
              </a:rPr>
            </a:br>
            <a:r>
              <a:rPr lang="en-US" b="0" i="0" dirty="0">
                <a:solidFill>
                  <a:srgbClr val="1C1C1C"/>
                </a:solidFill>
                <a:effectLst/>
                <a:latin typeface="Open Sans" panose="020B0606030504020204" pitchFamily="34" charset="0"/>
                <a:ea typeface="Open Sans" panose="020B0606030504020204" pitchFamily="34" charset="0"/>
                <a:cs typeface="Open Sans" panose="020B0606030504020204" pitchFamily="34" charset="0"/>
              </a:rPr>
              <a:t>M72/AS01 that showed promising </a:t>
            </a:r>
            <a:r>
              <a:rPr lang="en-US" b="0" i="0" dirty="0">
                <a:solidFill>
                  <a:srgbClr val="008299"/>
                </a:solidFill>
                <a:effectLst/>
                <a:latin typeface="Open Sans" panose="020B0606030504020204" pitchFamily="34" charset="0"/>
                <a:ea typeface="Open Sans" panose="020B0606030504020204" pitchFamily="34" charset="0"/>
                <a:cs typeface="Open Sans" panose="020B0606030504020204" pitchFamily="34" charset="0"/>
                <a:hlinkClick r:id="rId3"/>
              </a:rPr>
              <a:t>results</a:t>
            </a:r>
            <a:r>
              <a:rPr lang="en-US" b="0" i="0" dirty="0">
                <a:solidFill>
                  <a:srgbClr val="1C1C1C"/>
                </a:solidFill>
                <a:effectLst/>
                <a:latin typeface="Open Sans" panose="020B0606030504020204" pitchFamily="34" charset="0"/>
                <a:ea typeface="Open Sans" panose="020B0606030504020204" pitchFamily="34" charset="0"/>
                <a:cs typeface="Open Sans" panose="020B0606030504020204" pitchFamily="34" charset="0"/>
              </a:rPr>
              <a:t> from a smaller trial in 2019. </a:t>
            </a:r>
          </a:p>
          <a:p>
            <a:pPr marL="285750" indent="-285750">
              <a:buFont typeface="Arial" panose="020B0604020202020204" pitchFamily="34" charset="0"/>
              <a:buChar char="•"/>
            </a:pPr>
            <a:endParaRPr lang="en-US" b="0" i="0" dirty="0">
              <a:solidFill>
                <a:srgbClr val="1C1C1C"/>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Being developed by the Gates Medical Research Institute, affiliate of Gates Foundation.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It will cost $550m, of which the Gates Foundation will contribute $400m ( their largest investment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in a single product.)</a:t>
            </a:r>
            <a:br>
              <a:rPr lang="en-US" dirty="0">
                <a:latin typeface="Open Sans" panose="020B0606030504020204" pitchFamily="34" charset="0"/>
                <a:ea typeface="Open Sans" panose="020B0606030504020204" pitchFamily="34" charset="0"/>
                <a:cs typeface="Open Sans" panose="020B0606030504020204" pitchFamily="34" charset="0"/>
              </a:rPr>
            </a:b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Tuberculosis vaccine first developed in1921 - French team created what’s known as the BCG vaccine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from the bacteria that causes bovine tuberculosis. </a:t>
            </a:r>
            <a:br>
              <a:rPr lang="en-US" dirty="0">
                <a:latin typeface="Open Sans" panose="020B0606030504020204" pitchFamily="34" charset="0"/>
                <a:ea typeface="Open Sans" panose="020B0606030504020204" pitchFamily="34" charset="0"/>
                <a:cs typeface="Open Sans" panose="020B0606030504020204" pitchFamily="34" charset="0"/>
              </a:rPr>
            </a:b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Current vaccine given to many children in low- and middle-income countries, however effectiveness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have shown mixed results, and it doesn’t protect adolescents or adults.</a:t>
            </a:r>
            <a:br>
              <a:rPr lang="en-US" dirty="0">
                <a:latin typeface="Open Sans" panose="020B0606030504020204" pitchFamily="34" charset="0"/>
                <a:ea typeface="Open Sans" panose="020B0606030504020204" pitchFamily="34" charset="0"/>
                <a:cs typeface="Open Sans" panose="020B0606030504020204" pitchFamily="34" charset="0"/>
              </a:rPr>
            </a:b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Little progress on vaccines due in part because of scientific hurdles</a:t>
            </a:r>
          </a:p>
          <a:p>
            <a:r>
              <a:rPr lang="en-US" dirty="0">
                <a:latin typeface="Open Sans" panose="020B0606030504020204" pitchFamily="34" charset="0"/>
                <a:ea typeface="Open Sans" panose="020B0606030504020204" pitchFamily="34" charset="0"/>
                <a:cs typeface="Open Sans" panose="020B0606030504020204" pitchFamily="34" charset="0"/>
              </a:rPr>
              <a:t> 	 — tuberculosis is a far more complex pathogen than, say, SARS-CoV-2 </a:t>
            </a:r>
          </a:p>
          <a:p>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In part because the disease primarily affects the planet’s poorest, providing little financial incentive</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 for pharma companies.</a:t>
            </a:r>
          </a:p>
        </p:txBody>
      </p:sp>
      <p:pic>
        <p:nvPicPr>
          <p:cNvPr id="5" name="Google Shape;267;g14388b835e1_0_23" descr="Text, application&#10;&#10;Description automatically generated">
            <a:extLst>
              <a:ext uri="{FF2B5EF4-FFF2-40B4-BE49-F238E27FC236}">
                <a16:creationId xmlns:a16="http://schemas.microsoft.com/office/drawing/2014/main" id="{74639248-AF3C-667A-F600-09FD5F4FC6F8}"/>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399711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586B-0079-5AE1-EA51-60B7D4999A1C}"/>
              </a:ext>
            </a:extLst>
          </p:cNvPr>
          <p:cNvSpPr>
            <a:spLocks noGrp="1"/>
          </p:cNvSpPr>
          <p:nvPr>
            <p:ph type="ctrTitle"/>
          </p:nvPr>
        </p:nvSpPr>
        <p:spPr>
          <a:xfrm>
            <a:off x="-48972" y="140846"/>
            <a:ext cx="7772400" cy="1102519"/>
          </a:xfrm>
        </p:spPr>
        <p:txBody>
          <a:bodyPr>
            <a:norm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Getting back to pre-COVID levels</a:t>
            </a:r>
          </a:p>
        </p:txBody>
      </p:sp>
      <p:pic>
        <p:nvPicPr>
          <p:cNvPr id="5" name="Google Shape;267;g14388b835e1_0_23" descr="Text, application&#10;&#10;Description automatically generated">
            <a:extLst>
              <a:ext uri="{FF2B5EF4-FFF2-40B4-BE49-F238E27FC236}">
                <a16:creationId xmlns:a16="http://schemas.microsoft.com/office/drawing/2014/main" id="{74639248-AF3C-667A-F600-09FD5F4FC6F8}"/>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6" name="Picture 5" descr="A doctor examines the x-rays of a tuberculosis patient at a clinic in Brooklyn, New York.">
            <a:extLst>
              <a:ext uri="{FF2B5EF4-FFF2-40B4-BE49-F238E27FC236}">
                <a16:creationId xmlns:a16="http://schemas.microsoft.com/office/drawing/2014/main" id="{5E5667E4-6644-338C-B77E-821563BCDBC2}"/>
              </a:ext>
            </a:extLst>
          </p:cNvPr>
          <p:cNvPicPr>
            <a:picLocks noChangeAspect="1"/>
          </p:cNvPicPr>
          <p:nvPr/>
        </p:nvPicPr>
        <p:blipFill>
          <a:blip r:embed="rId4"/>
          <a:stretch>
            <a:fillRect/>
          </a:stretch>
        </p:blipFill>
        <p:spPr>
          <a:xfrm>
            <a:off x="1975104" y="1430827"/>
            <a:ext cx="4904511" cy="2758787"/>
          </a:xfrm>
          <a:prstGeom prst="rect">
            <a:avLst/>
          </a:prstGeom>
        </p:spPr>
      </p:pic>
    </p:spTree>
    <p:extLst>
      <p:ext uri="{BB962C8B-B14F-4D97-AF65-F5344CB8AC3E}">
        <p14:creationId xmlns:p14="http://schemas.microsoft.com/office/powerpoint/2010/main" val="189612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586B-0079-5AE1-EA51-60B7D4999A1C}"/>
              </a:ext>
            </a:extLst>
          </p:cNvPr>
          <p:cNvSpPr>
            <a:spLocks noGrp="1"/>
          </p:cNvSpPr>
          <p:nvPr>
            <p:ph type="ctrTitle"/>
          </p:nvPr>
        </p:nvSpPr>
        <p:spPr>
          <a:xfrm>
            <a:off x="-48972" y="140846"/>
            <a:ext cx="7772400" cy="1102519"/>
          </a:xfrm>
        </p:spPr>
        <p:txBody>
          <a:bodyPr>
            <a:norm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Getting back to pre-COVID levels</a:t>
            </a:r>
          </a:p>
        </p:txBody>
      </p:sp>
      <p:pic>
        <p:nvPicPr>
          <p:cNvPr id="5" name="Google Shape;267;g14388b835e1_0_23" descr="Text, application&#10;&#10;Description automatically generated">
            <a:extLst>
              <a:ext uri="{FF2B5EF4-FFF2-40B4-BE49-F238E27FC236}">
                <a16:creationId xmlns:a16="http://schemas.microsoft.com/office/drawing/2014/main" id="{74639248-AF3C-667A-F600-09FD5F4FC6F8}"/>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3" name="TextBox 2">
            <a:extLst>
              <a:ext uri="{FF2B5EF4-FFF2-40B4-BE49-F238E27FC236}">
                <a16:creationId xmlns:a16="http://schemas.microsoft.com/office/drawing/2014/main" id="{C20F0170-F5C4-769B-7337-A532C08FCE20}"/>
              </a:ext>
            </a:extLst>
          </p:cNvPr>
          <p:cNvSpPr txBox="1"/>
          <p:nvPr/>
        </p:nvSpPr>
        <p:spPr>
          <a:xfrm>
            <a:off x="0" y="1228228"/>
            <a:ext cx="8895545" cy="3785652"/>
          </a:xfrm>
          <a:prstGeom prst="rect">
            <a:avLst/>
          </a:prstGeom>
          <a:noFill/>
        </p:spPr>
        <p:txBody>
          <a:bodyPr wrap="square" rtlCol="0">
            <a:spAutoFit/>
          </a:bodyPr>
          <a:lstStyle/>
          <a:p>
            <a:pPr marL="285750" indent="-285750">
              <a:buFont typeface="Arial" panose="020B0604020202020204" pitchFamily="34" charset="0"/>
              <a:buChar char="•"/>
            </a:pPr>
            <a:r>
              <a:rPr lang="en-US" sz="1600" b="0" i="0" dirty="0">
                <a:solidFill>
                  <a:srgbClr val="1C1C1C"/>
                </a:solidFill>
                <a:effectLst/>
                <a:latin typeface="Open Sans" panose="020B0606030504020204" pitchFamily="34" charset="0"/>
                <a:ea typeface="Open Sans" panose="020B0606030504020204" pitchFamily="34" charset="0"/>
                <a:cs typeface="Open Sans" panose="020B0606030504020204" pitchFamily="34" charset="0"/>
              </a:rPr>
              <a:t>In the first year of the pandemic (2020), the rate of TB cases fell to 2.2 per 100,000, </a:t>
            </a:r>
            <a:br>
              <a:rPr lang="en-US" sz="1600" b="0" i="0" dirty="0">
                <a:solidFill>
                  <a:srgbClr val="1C1C1C"/>
                </a:solidFill>
                <a:effectLst/>
                <a:latin typeface="Open Sans" panose="020B0606030504020204" pitchFamily="34" charset="0"/>
                <a:ea typeface="Open Sans" panose="020B0606030504020204" pitchFamily="34" charset="0"/>
                <a:cs typeface="Open Sans" panose="020B0606030504020204" pitchFamily="34" charset="0"/>
              </a:rPr>
            </a:br>
            <a:r>
              <a:rPr lang="en-US" sz="1600" b="0" i="0" dirty="0">
                <a:solidFill>
                  <a:srgbClr val="1C1C1C"/>
                </a:solidFill>
                <a:effectLst/>
                <a:latin typeface="Open Sans" panose="020B0606030504020204" pitchFamily="34" charset="0"/>
                <a:ea typeface="Open Sans" panose="020B0606030504020204" pitchFamily="34" charset="0"/>
                <a:cs typeface="Open Sans" panose="020B0606030504020204" pitchFamily="34" charset="0"/>
              </a:rPr>
              <a:t>rising to 2.4 per 100,000 in 2021.</a:t>
            </a:r>
            <a:br>
              <a:rPr lang="en-US" sz="1600" b="0" i="0" dirty="0">
                <a:solidFill>
                  <a:srgbClr val="1C1C1C"/>
                </a:solidFill>
                <a:effectLst/>
                <a:latin typeface="Open Sans" panose="020B0606030504020204" pitchFamily="34" charset="0"/>
                <a:ea typeface="Open Sans" panose="020B0606030504020204" pitchFamily="34" charset="0"/>
                <a:cs typeface="Open Sans" panose="020B0606030504020204" pitchFamily="34" charset="0"/>
              </a:rPr>
            </a:br>
            <a:endParaRPr lang="en-US" sz="1600" b="0" i="0" dirty="0">
              <a:solidFill>
                <a:srgbClr val="1C1C1C"/>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600" b="0" i="0" dirty="0">
                <a:solidFill>
                  <a:srgbClr val="1C1C1C"/>
                </a:solidFill>
                <a:effectLst/>
                <a:latin typeface="Open Sans" panose="020B0606030504020204" pitchFamily="34" charset="0"/>
                <a:ea typeface="Open Sans" panose="020B0606030504020204" pitchFamily="34" charset="0"/>
                <a:cs typeface="Open Sans" panose="020B0606030504020204" pitchFamily="34" charset="0"/>
              </a:rPr>
              <a:t>2022 increase was due to more cases among people newly arrived in the United States </a:t>
            </a:r>
            <a:br>
              <a:rPr lang="en-US" sz="1600" b="0" i="0" dirty="0">
                <a:solidFill>
                  <a:srgbClr val="1C1C1C"/>
                </a:solidFill>
                <a:effectLst/>
                <a:latin typeface="Open Sans" panose="020B0606030504020204" pitchFamily="34" charset="0"/>
                <a:ea typeface="Open Sans" panose="020B0606030504020204" pitchFamily="34" charset="0"/>
                <a:cs typeface="Open Sans" panose="020B0606030504020204" pitchFamily="34" charset="0"/>
              </a:rPr>
            </a:br>
            <a:r>
              <a:rPr lang="en-US" sz="1600" b="0" i="0" dirty="0">
                <a:solidFill>
                  <a:srgbClr val="1C1C1C"/>
                </a:solidFill>
                <a:effectLst/>
                <a:latin typeface="Open Sans" panose="020B0606030504020204" pitchFamily="34" charset="0"/>
                <a:ea typeface="Open Sans" panose="020B0606030504020204" pitchFamily="34" charset="0"/>
                <a:cs typeface="Open Sans" panose="020B0606030504020204" pitchFamily="34" charset="0"/>
              </a:rPr>
              <a:t>as well as a higher incidence of cases among American Indians, Alaska Natives, Native Hawaiians,</a:t>
            </a:r>
            <a:br>
              <a:rPr lang="en-US" sz="1600" b="0" i="0" dirty="0">
                <a:solidFill>
                  <a:srgbClr val="1C1C1C"/>
                </a:solidFill>
                <a:effectLst/>
                <a:latin typeface="Open Sans" panose="020B0606030504020204" pitchFamily="34" charset="0"/>
                <a:ea typeface="Open Sans" panose="020B0606030504020204" pitchFamily="34" charset="0"/>
                <a:cs typeface="Open Sans" panose="020B0606030504020204" pitchFamily="34" charset="0"/>
              </a:rPr>
            </a:br>
            <a:r>
              <a:rPr lang="en-US" sz="1600" b="0" i="0" dirty="0">
                <a:solidFill>
                  <a:srgbClr val="1C1C1C"/>
                </a:solidFill>
                <a:effectLst/>
                <a:latin typeface="Open Sans" panose="020B0606030504020204" pitchFamily="34" charset="0"/>
                <a:ea typeface="Open Sans" panose="020B0606030504020204" pitchFamily="34" charset="0"/>
                <a:cs typeface="Open Sans" panose="020B0606030504020204" pitchFamily="34" charset="0"/>
              </a:rPr>
              <a:t>and other Pacific Islanders.</a:t>
            </a:r>
            <a:br>
              <a:rPr lang="en-US" sz="1600" b="0" i="0" dirty="0">
                <a:solidFill>
                  <a:srgbClr val="1C1C1C"/>
                </a:solidFill>
                <a:effectLst/>
                <a:latin typeface="Open Sans" panose="020B0606030504020204" pitchFamily="34" charset="0"/>
                <a:ea typeface="Open Sans" panose="020B0606030504020204" pitchFamily="34" charset="0"/>
                <a:cs typeface="Open Sans" panose="020B0606030504020204" pitchFamily="34" charset="0"/>
              </a:rPr>
            </a:br>
            <a:endParaRPr lang="en-US" sz="1600" b="0" i="0" dirty="0">
              <a:solidFill>
                <a:srgbClr val="1C1C1C"/>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600" dirty="0">
                <a:solidFill>
                  <a:srgbClr val="1C1C1C"/>
                </a:solidFill>
                <a:latin typeface="Open Sans" panose="020B0606030504020204" pitchFamily="34" charset="0"/>
                <a:ea typeface="Open Sans" panose="020B0606030504020204" pitchFamily="34" charset="0"/>
                <a:cs typeface="Open Sans" panose="020B0606030504020204" pitchFamily="34" charset="0"/>
              </a:rPr>
              <a:t>I</a:t>
            </a:r>
            <a:r>
              <a:rPr lang="en-US" sz="1600" b="0" i="0" dirty="0">
                <a:solidFill>
                  <a:srgbClr val="1C1C1C"/>
                </a:solidFill>
                <a:effectLst/>
                <a:latin typeface="Open Sans" panose="020B0606030504020204" pitchFamily="34" charset="0"/>
                <a:ea typeface="Open Sans" panose="020B0606030504020204" pitchFamily="34" charset="0"/>
                <a:cs typeface="Open Sans" panose="020B0606030504020204" pitchFamily="34" charset="0"/>
              </a:rPr>
              <a:t>ncreases among persons aged 15–24 years, and in children aged 4 and younger. </a:t>
            </a:r>
            <a:r>
              <a:rPr lang="en-US" sz="1600" dirty="0">
                <a:solidFill>
                  <a:srgbClr val="1C1C1C"/>
                </a:solidFill>
                <a:latin typeface="Open Sans" panose="020B0606030504020204" pitchFamily="34" charset="0"/>
                <a:ea typeface="Open Sans" panose="020B0606030504020204" pitchFamily="34" charset="0"/>
                <a:cs typeface="Open Sans" panose="020B0606030504020204" pitchFamily="34" charset="0"/>
              </a:rPr>
              <a:t>More devastating</a:t>
            </a:r>
            <a:br>
              <a:rPr lang="en-US" sz="1600" dirty="0">
                <a:solidFill>
                  <a:srgbClr val="1C1C1C"/>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rgbClr val="1C1C1C"/>
                </a:solidFill>
                <a:latin typeface="Open Sans" panose="020B0606030504020204" pitchFamily="34" charset="0"/>
                <a:ea typeface="Open Sans" panose="020B0606030504020204" pitchFamily="34" charset="0"/>
                <a:cs typeface="Open Sans" panose="020B0606030504020204" pitchFamily="34" charset="0"/>
              </a:rPr>
              <a:t>impact on children, including meningitis and disseminated TB, as well as impacts on neurologic </a:t>
            </a:r>
            <a:br>
              <a:rPr lang="en-US" sz="1600" dirty="0">
                <a:solidFill>
                  <a:srgbClr val="1C1C1C"/>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rgbClr val="1C1C1C"/>
                </a:solidFill>
                <a:latin typeface="Open Sans" panose="020B0606030504020204" pitchFamily="34" charset="0"/>
                <a:ea typeface="Open Sans" panose="020B0606030504020204" pitchFamily="34" charset="0"/>
                <a:cs typeface="Open Sans" panose="020B0606030504020204" pitchFamily="34" charset="0"/>
              </a:rPr>
              <a:t>development. </a:t>
            </a:r>
            <a:br>
              <a:rPr lang="en-US" sz="1600" b="0" i="0" dirty="0">
                <a:solidFill>
                  <a:srgbClr val="1C1C1C"/>
                </a:solidFill>
                <a:effectLst/>
                <a:latin typeface="Open Sans" panose="020B0606030504020204" pitchFamily="34" charset="0"/>
                <a:ea typeface="Open Sans" panose="020B0606030504020204" pitchFamily="34" charset="0"/>
                <a:cs typeface="Open Sans" panose="020B0606030504020204" pitchFamily="34" charset="0"/>
              </a:rPr>
            </a:br>
            <a:endParaRPr lang="en-US" sz="1600" b="0" i="0" dirty="0">
              <a:solidFill>
                <a:srgbClr val="1C1C1C"/>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600" b="0" i="0" dirty="0">
                <a:solidFill>
                  <a:srgbClr val="1C1C1C"/>
                </a:solidFill>
                <a:effectLst/>
                <a:latin typeface="Open Sans" panose="020B0606030504020204" pitchFamily="34" charset="0"/>
                <a:ea typeface="Open Sans" panose="020B0606030504020204" pitchFamily="34" charset="0"/>
                <a:cs typeface="Open Sans" panose="020B0606030504020204" pitchFamily="34" charset="0"/>
              </a:rPr>
              <a:t>TB cases were confused with COVID, causing delays in diagnoses.</a:t>
            </a:r>
          </a:p>
        </p:txBody>
      </p:sp>
    </p:spTree>
    <p:extLst>
      <p:ext uri="{BB962C8B-B14F-4D97-AF65-F5344CB8AC3E}">
        <p14:creationId xmlns:p14="http://schemas.microsoft.com/office/powerpoint/2010/main" val="1854422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586B-0079-5AE1-EA51-60B7D4999A1C}"/>
              </a:ext>
            </a:extLst>
          </p:cNvPr>
          <p:cNvSpPr>
            <a:spLocks noGrp="1"/>
          </p:cNvSpPr>
          <p:nvPr>
            <p:ph type="ctrTitle"/>
          </p:nvPr>
        </p:nvSpPr>
        <p:spPr>
          <a:xfrm>
            <a:off x="583621" y="116659"/>
            <a:ext cx="7772400" cy="1102519"/>
          </a:xfrm>
        </p:spPr>
        <p:txBody>
          <a:bodyPr>
            <a:norm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Developments in Treatment</a:t>
            </a:r>
          </a:p>
        </p:txBody>
      </p:sp>
      <p:sp>
        <p:nvSpPr>
          <p:cNvPr id="3" name="TextBox 2">
            <a:extLst>
              <a:ext uri="{FF2B5EF4-FFF2-40B4-BE49-F238E27FC236}">
                <a16:creationId xmlns:a16="http://schemas.microsoft.com/office/drawing/2014/main" id="{44397B1B-0F77-9314-5B49-0F5CF6C64B37}"/>
              </a:ext>
            </a:extLst>
          </p:cNvPr>
          <p:cNvSpPr txBox="1"/>
          <p:nvPr/>
        </p:nvSpPr>
        <p:spPr>
          <a:xfrm>
            <a:off x="215204" y="1938424"/>
            <a:ext cx="473206" cy="523220"/>
          </a:xfrm>
          <a:prstGeom prst="rect">
            <a:avLst/>
          </a:prstGeom>
          <a:noFill/>
        </p:spPr>
        <p:txBody>
          <a:bodyPr wrap="none" rtlCol="0">
            <a:spAutoFit/>
          </a:bodyPr>
          <a:lstStyle/>
          <a:p>
            <a:pPr marL="285750" indent="-285750">
              <a:buFont typeface="Arial" panose="020B0604020202020204" pitchFamily="34" charset="0"/>
              <a:buChar char="•"/>
            </a:pPr>
            <a:endParaRPr lang="en-US" b="0" i="0" dirty="0">
              <a:solidFill>
                <a:srgbClr val="1C1C1C"/>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b="0" i="0" dirty="0">
              <a:solidFill>
                <a:srgbClr val="1C1C1C"/>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5" name="Google Shape;267;g14388b835e1_0_23" descr="Text, application&#10;&#10;Description automatically generated">
            <a:extLst>
              <a:ext uri="{FF2B5EF4-FFF2-40B4-BE49-F238E27FC236}">
                <a16:creationId xmlns:a16="http://schemas.microsoft.com/office/drawing/2014/main" id="{74639248-AF3C-667A-F600-09FD5F4FC6F8}"/>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
        <p:nvSpPr>
          <p:cNvPr id="4" name="Title 1">
            <a:extLst>
              <a:ext uri="{FF2B5EF4-FFF2-40B4-BE49-F238E27FC236}">
                <a16:creationId xmlns:a16="http://schemas.microsoft.com/office/drawing/2014/main" id="{88A01E76-406E-8F7C-5864-9CA9B27AE22B}"/>
              </a:ext>
            </a:extLst>
          </p:cNvPr>
          <p:cNvSpPr txBox="1">
            <a:spLocks/>
          </p:cNvSpPr>
          <p:nvPr/>
        </p:nvSpPr>
        <p:spPr>
          <a:xfrm>
            <a:off x="688410" y="4040981"/>
            <a:ext cx="7772400" cy="110251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b="1" dirty="0">
                <a:latin typeface="Open Sans" panose="020B0606030504020204" pitchFamily="34" charset="0"/>
                <a:ea typeface="Open Sans" panose="020B0606030504020204" pitchFamily="34" charset="0"/>
                <a:cs typeface="Open Sans" panose="020B0606030504020204" pitchFamily="34" charset="0"/>
              </a:rPr>
              <a:t>Overcoming Drug Resistant TB </a:t>
            </a:r>
            <a:br>
              <a:rPr lang="en-US" sz="2800" b="1" dirty="0">
                <a:latin typeface="Open Sans" panose="020B0606030504020204" pitchFamily="34" charset="0"/>
                <a:ea typeface="Open Sans" panose="020B0606030504020204" pitchFamily="34" charset="0"/>
                <a:cs typeface="Open Sans" panose="020B0606030504020204" pitchFamily="34" charset="0"/>
              </a:rPr>
            </a:br>
            <a:r>
              <a:rPr lang="en-US" sz="2800" b="1" dirty="0">
                <a:latin typeface="Open Sans" panose="020B0606030504020204" pitchFamily="34" charset="0"/>
                <a:ea typeface="Open Sans" panose="020B0606030504020204" pitchFamily="34" charset="0"/>
                <a:cs typeface="Open Sans" panose="020B0606030504020204" pitchFamily="34" charset="0"/>
              </a:rPr>
              <a:t>in the Ukraine</a:t>
            </a:r>
          </a:p>
        </p:txBody>
      </p:sp>
      <p:pic>
        <p:nvPicPr>
          <p:cNvPr id="6" name="Online Media 5" title="Overcoming Drug-Resistant TB in Ukraine">
            <a:hlinkClick r:id="" action="ppaction://media"/>
            <a:extLst>
              <a:ext uri="{FF2B5EF4-FFF2-40B4-BE49-F238E27FC236}">
                <a16:creationId xmlns:a16="http://schemas.microsoft.com/office/drawing/2014/main" id="{5C9FE0C3-22FD-EAAB-B9AC-F87D4AE199BD}"/>
              </a:ext>
            </a:extLst>
          </p:cNvPr>
          <p:cNvPicPr>
            <a:picLocks noRot="1" noChangeAspect="1"/>
          </p:cNvPicPr>
          <p:nvPr>
            <a:videoFile r:link="rId1"/>
          </p:nvPr>
        </p:nvPicPr>
        <p:blipFill>
          <a:blip r:embed="rId5"/>
          <a:stretch>
            <a:fillRect/>
          </a:stretch>
        </p:blipFill>
        <p:spPr>
          <a:xfrm>
            <a:off x="1866900" y="1047750"/>
            <a:ext cx="5410200" cy="3048000"/>
          </a:xfrm>
          <a:prstGeom prst="rect">
            <a:avLst/>
          </a:prstGeom>
        </p:spPr>
      </p:pic>
    </p:spTree>
    <p:extLst>
      <p:ext uri="{BB962C8B-B14F-4D97-AF65-F5344CB8AC3E}">
        <p14:creationId xmlns:p14="http://schemas.microsoft.com/office/powerpoint/2010/main" val="11520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586B-0079-5AE1-EA51-60B7D4999A1C}"/>
              </a:ext>
            </a:extLst>
          </p:cNvPr>
          <p:cNvSpPr>
            <a:spLocks noGrp="1"/>
          </p:cNvSpPr>
          <p:nvPr>
            <p:ph type="ctrTitle"/>
          </p:nvPr>
        </p:nvSpPr>
        <p:spPr>
          <a:xfrm>
            <a:off x="73888" y="67399"/>
            <a:ext cx="7772400" cy="1102519"/>
          </a:xfrm>
        </p:spPr>
        <p:txBody>
          <a:bodyPr>
            <a:normAutofit/>
          </a:bodyPr>
          <a:lstStyle/>
          <a:p>
            <a:r>
              <a:rPr lang="en-US" sz="3200" b="1" dirty="0" err="1">
                <a:latin typeface="Open Sans" panose="020B0606030504020204" pitchFamily="34" charset="0"/>
                <a:ea typeface="Open Sans" panose="020B0606030504020204" pitchFamily="34" charset="0"/>
                <a:cs typeface="Open Sans" panose="020B0606030504020204" pitchFamily="34" charset="0"/>
              </a:rPr>
              <a:t>Devex</a:t>
            </a:r>
            <a:r>
              <a:rPr lang="en-US" sz="3200" b="1" dirty="0">
                <a:latin typeface="Open Sans" panose="020B0606030504020204" pitchFamily="34" charset="0"/>
                <a:ea typeface="Open Sans" panose="020B0606030504020204" pitchFamily="34" charset="0"/>
                <a:cs typeface="Open Sans" panose="020B0606030504020204" pitchFamily="34" charset="0"/>
              </a:rPr>
              <a:t> &amp; Stop TB Partnership Series</a:t>
            </a:r>
          </a:p>
        </p:txBody>
      </p:sp>
      <p:pic>
        <p:nvPicPr>
          <p:cNvPr id="5" name="Google Shape;267;g14388b835e1_0_23" descr="Text, application&#10;&#10;Description automatically generated">
            <a:extLst>
              <a:ext uri="{FF2B5EF4-FFF2-40B4-BE49-F238E27FC236}">
                <a16:creationId xmlns:a16="http://schemas.microsoft.com/office/drawing/2014/main" id="{74639248-AF3C-667A-F600-09FD5F4FC6F8}"/>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6" name="Picture 5" descr="Dr. Lucica Ditiu, Executive Director, Stop TB Parnership sitting at desk">
            <a:hlinkClick r:id="rId4"/>
            <a:extLst>
              <a:ext uri="{FF2B5EF4-FFF2-40B4-BE49-F238E27FC236}">
                <a16:creationId xmlns:a16="http://schemas.microsoft.com/office/drawing/2014/main" id="{FEA3124E-2FE6-CC47-50CB-48ECA5F14AA6}"/>
              </a:ext>
            </a:extLst>
          </p:cNvPr>
          <p:cNvPicPr>
            <a:picLocks noChangeAspect="1"/>
          </p:cNvPicPr>
          <p:nvPr/>
        </p:nvPicPr>
        <p:blipFill>
          <a:blip r:embed="rId5"/>
          <a:stretch>
            <a:fillRect/>
          </a:stretch>
        </p:blipFill>
        <p:spPr>
          <a:xfrm>
            <a:off x="1155467" y="1178701"/>
            <a:ext cx="6195753" cy="3485111"/>
          </a:xfrm>
          <a:prstGeom prst="rect">
            <a:avLst/>
          </a:prstGeom>
        </p:spPr>
      </p:pic>
    </p:spTree>
    <p:extLst>
      <p:ext uri="{BB962C8B-B14F-4D97-AF65-F5344CB8AC3E}">
        <p14:creationId xmlns:p14="http://schemas.microsoft.com/office/powerpoint/2010/main" val="482036316"/>
      </p:ext>
    </p:extLst>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16" ma:contentTypeDescription="Create a new document." ma:contentTypeScope="" ma:versionID="9ce88d9bd394ca845c8e606ba3d18557">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6b696aa97e43db3d6b09dabbc64f2076"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b53412-1335-4c00-b969-11b828cd7721}" ma:internalName="TaxCatchAll" ma:showField="CatchAllData" ma:web="f42ee926-7c83-4218-bf2b-8b85ac63f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42ee926-7c83-4218-bf2b-8b85ac63f15d" xsi:nil="true"/>
    <lcf76f155ced4ddcb4097134ff3c332f xmlns="655ca6b8-0f94-4989-841e-604707552b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BC5CABB-6E53-4550-9859-7D1610EFB6BE}">
  <ds:schemaRefs>
    <ds:schemaRef ds:uri="http://schemas.microsoft.com/sharepoint/v3/contenttype/forms"/>
  </ds:schemaRefs>
</ds:datastoreItem>
</file>

<file path=customXml/itemProps2.xml><?xml version="1.0" encoding="utf-8"?>
<ds:datastoreItem xmlns:ds="http://schemas.openxmlformats.org/officeDocument/2006/customXml" ds:itemID="{ECA64982-B61F-4828-BCB5-BFB3066486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5ca6b8-0f94-4989-841e-604707552b5c"/>
    <ds:schemaRef ds:uri="f42ee926-7c83-4218-bf2b-8b85ac63f1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0C591A-30A2-47A0-84F5-21FBDCD4E4B2}">
  <ds:schemaRefs>
    <ds:schemaRef ds:uri="http://www.w3.org/XML/1998/namespace"/>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2006/metadata/properties"/>
    <ds:schemaRef ds:uri="http://purl.org/dc/terms/"/>
    <ds:schemaRef ds:uri="http://schemas.microsoft.com/office/infopath/2007/PartnerControls"/>
    <ds:schemaRef ds:uri="f42ee926-7c83-4218-bf2b-8b85ac63f15d"/>
    <ds:schemaRef ds:uri="655ca6b8-0f94-4989-841e-604707552b5c"/>
  </ds:schemaRefs>
</ds:datastoreItem>
</file>

<file path=docProps/app.xml><?xml version="1.0" encoding="utf-8"?>
<Properties xmlns="http://schemas.openxmlformats.org/officeDocument/2006/extended-properties" xmlns:vt="http://schemas.openxmlformats.org/officeDocument/2006/docPropsVTypes">
  <TotalTime>3015</TotalTime>
  <Words>3976</Words>
  <Application>Microsoft Office PowerPoint</Application>
  <PresentationFormat>On-screen Show (16:9)</PresentationFormat>
  <Paragraphs>388</Paragraphs>
  <Slides>36</Slides>
  <Notes>28</Notes>
  <HiddenSlides>12</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36</vt:i4>
      </vt:variant>
    </vt:vector>
  </HeadingPairs>
  <TitlesOfParts>
    <vt:vector size="48" baseType="lpstr">
      <vt:lpstr>Times New Roman</vt:lpstr>
      <vt:lpstr>Calibri</vt:lpstr>
      <vt:lpstr>Open Sans</vt:lpstr>
      <vt:lpstr>Wingdings</vt:lpstr>
      <vt:lpstr>Arial</vt:lpstr>
      <vt:lpstr>Noto Sans Symbols</vt:lpstr>
      <vt:lpstr>circular</vt:lpstr>
      <vt:lpstr>Symbol</vt:lpstr>
      <vt:lpstr>Courier New</vt:lpstr>
      <vt:lpstr>MiloTE</vt:lpstr>
      <vt:lpstr>Office Theme</vt:lpstr>
      <vt:lpstr>1_Office Theme</vt:lpstr>
      <vt:lpstr>PowerPoint Presentation</vt:lpstr>
      <vt:lpstr>Our Values &amp; Resources</vt:lpstr>
      <vt:lpstr>PowerPoint Presentation</vt:lpstr>
      <vt:lpstr>Developments in TB Vaccines</vt:lpstr>
      <vt:lpstr>Developments in TB Vaccines</vt:lpstr>
      <vt:lpstr>Getting back to pre-COVID levels</vt:lpstr>
      <vt:lpstr>Getting back to pre-COVID levels</vt:lpstr>
      <vt:lpstr>Developments in Treatment</vt:lpstr>
      <vt:lpstr>Devex &amp; Stop TB Partnership Series</vt:lpstr>
      <vt:lpstr>Devex &amp; Stop TB Partnership Series</vt:lpstr>
      <vt:lpstr>UN High-Level Meeting on TB</vt:lpstr>
      <vt:lpstr>UN High-Level Meeting on TB</vt:lpstr>
      <vt:lpstr>UN High-Level Meeting on TB</vt:lpstr>
      <vt:lpstr>What does it take to get a response?</vt:lpstr>
      <vt:lpstr>Senate Letter?</vt:lpstr>
      <vt:lpstr>We want to  pass the  End TB Now Act this year!</vt:lpstr>
      <vt:lpstr>End TB Now Act (S.288, H.R.1776)</vt:lpstr>
      <vt:lpstr>Next Steps Choose your own adventure…  </vt:lpstr>
      <vt:lpstr>Next Steps: Choose your own adventure…  </vt:lpstr>
      <vt:lpstr>Progressive Advocacy Actions</vt:lpstr>
      <vt:lpstr>Global Allies Program Coaching Support </vt:lpstr>
      <vt:lpstr>PowerPoint Presentation</vt:lpstr>
      <vt:lpstr> -  Next GAP Webinar:  August 10, 8:30 PM ET  Register here: https://bit.ly/GAP2023Webinars    - RESULTS Global Policy Forum – Thursday, July 20 9:00PM ET   - Peace Corps Upcoming Events:     Peace Corps Connect 2023 September 8 – 9     Learn more and register here.   - Effective Advocacy Tools and Practices  Advocacy Training for Country of Service Groups     September 27, 8:00PM ET    Learn more and register here.    </vt:lpstr>
      <vt:lpstr>PowerPoint Presentation</vt:lpstr>
      <vt:lpstr>Why do we care about TB?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Tips for Delivering Your  EPIC Laser Talk:</vt:lpstr>
      <vt:lpstr>Make it personal!</vt:lpstr>
      <vt:lpstr>Develop your EPIC Laser Talk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Patterson</dc:creator>
  <cp:lastModifiedBy>Karyne Bury</cp:lastModifiedBy>
  <cp:revision>4</cp:revision>
  <dcterms:created xsi:type="dcterms:W3CDTF">2021-04-20T20:20:28Z</dcterms:created>
  <dcterms:modified xsi:type="dcterms:W3CDTF">2023-07-14T13:27:24Z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MediaServiceImageTags">
    <vt:lpwstr/>
  </property>
</Properties>
</file>