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Lst>
  <p:notesMasterIdLst>
    <p:notesMasterId r:id="rId27"/>
  </p:notesMasterIdLst>
  <p:sldIdLst>
    <p:sldId id="256" r:id="rId7"/>
    <p:sldId id="278" r:id="rId8"/>
    <p:sldId id="257" r:id="rId9"/>
    <p:sldId id="258" r:id="rId10"/>
    <p:sldId id="279" r:id="rId11"/>
    <p:sldId id="282" r:id="rId12"/>
    <p:sldId id="285" r:id="rId13"/>
    <p:sldId id="4532" r:id="rId14"/>
    <p:sldId id="283" r:id="rId15"/>
    <p:sldId id="284" r:id="rId16"/>
    <p:sldId id="4533" r:id="rId17"/>
    <p:sldId id="4534" r:id="rId18"/>
    <p:sldId id="4535" r:id="rId19"/>
    <p:sldId id="4536" r:id="rId20"/>
    <p:sldId id="4537" r:id="rId21"/>
    <p:sldId id="275" r:id="rId22"/>
    <p:sldId id="286" r:id="rId23"/>
    <p:sldId id="277" r:id="rId24"/>
    <p:sldId id="276" r:id="rId25"/>
    <p:sldId id="273"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7DAD7-EFCC-424F-8D6B-9DD14E362308}" v="97" dt="2024-01-12T01:20:57.613"/>
    <p1510:client id="{913FE241-127C-BB47-367E-7A1FB705287A}" v="1484" dt="2024-01-12T01:13:02.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8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56" Type="http://schemas.microsoft.com/office/2015/10/relationships/revisionInfo" Target="revisionInfo.xml"/><Relationship Id="rId8" Type="http://schemas.openxmlformats.org/officeDocument/2006/relationships/slide" Target="slides/slide2.xml"/><Relationship Id="rId51" Type="http://customschemas.google.com/relationships/presentationmetadata" Target="meta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B7EE5-09A1-B662-D7CF-9DC7912C2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A59BA-146E-E253-2B8E-0108E8150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5994F-AEEF-D9E1-94AD-B6B00A68FD91}"/>
              </a:ext>
            </a:extLst>
          </p:cNvPr>
          <p:cNvSpPr>
            <a:spLocks noGrp="1"/>
          </p:cNvSpPr>
          <p:nvPr>
            <p:ph type="body" idx="1"/>
          </p:nvPr>
        </p:nvSpPr>
        <p:spPr/>
        <p:txBody>
          <a:bodyPr/>
          <a:lstStyle/>
          <a:p>
            <a:r>
              <a:rPr lang="en-US"/>
              <a:t>Ken</a:t>
            </a:r>
          </a:p>
        </p:txBody>
      </p:sp>
      <p:sp>
        <p:nvSpPr>
          <p:cNvPr id="4" name="Slide Number Placeholder 3">
            <a:extLst>
              <a:ext uri="{FF2B5EF4-FFF2-40B4-BE49-F238E27FC236}">
                <a16:creationId xmlns:a16="http://schemas.microsoft.com/office/drawing/2014/main" id="{53A16737-5E76-1E3B-5683-2FD3E6A6052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84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A1FC2-BBF9-8175-1E54-851D2F0FF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61F67-B939-7419-E96B-B0B70C1C1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FA0CF-F666-5797-3E95-6B64932CCA9D}"/>
              </a:ext>
            </a:extLst>
          </p:cNvPr>
          <p:cNvSpPr>
            <a:spLocks noGrp="1"/>
          </p:cNvSpPr>
          <p:nvPr>
            <p:ph type="body" idx="1"/>
          </p:nvPr>
        </p:nvSpPr>
        <p:spPr/>
        <p:txBody>
          <a:bodyPr/>
          <a:lstStyle/>
          <a:p>
            <a:r>
              <a:rPr lang="en-US"/>
              <a:t>Ken</a:t>
            </a:r>
          </a:p>
        </p:txBody>
      </p:sp>
      <p:sp>
        <p:nvSpPr>
          <p:cNvPr id="4" name="Slide Number Placeholder 3">
            <a:extLst>
              <a:ext uri="{FF2B5EF4-FFF2-40B4-BE49-F238E27FC236}">
                <a16:creationId xmlns:a16="http://schemas.microsoft.com/office/drawing/2014/main" id="{A3D916AA-C159-D313-6BEA-318938E7E52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819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D8696-15BE-FB20-F643-8DA5C31AD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11B51-B25D-02E6-0073-B97BF4089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E76FA-3B9B-6500-59F4-982B65F1259B}"/>
              </a:ext>
            </a:extLst>
          </p:cNvPr>
          <p:cNvSpPr>
            <a:spLocks noGrp="1"/>
          </p:cNvSpPr>
          <p:nvPr>
            <p:ph type="body" idx="1"/>
          </p:nvPr>
        </p:nvSpPr>
        <p:spPr/>
        <p:txBody>
          <a:bodyPr/>
          <a:lstStyle/>
          <a:p>
            <a:r>
              <a:rPr lang="en-US"/>
              <a:t>Ken</a:t>
            </a:r>
          </a:p>
        </p:txBody>
      </p:sp>
      <p:sp>
        <p:nvSpPr>
          <p:cNvPr id="4" name="Slide Number Placeholder 3">
            <a:extLst>
              <a:ext uri="{FF2B5EF4-FFF2-40B4-BE49-F238E27FC236}">
                <a16:creationId xmlns:a16="http://schemas.microsoft.com/office/drawing/2014/main" id="{5F655A82-4D14-7E10-53DF-01245C72DB8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53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a:t>Karyne</a:t>
            </a: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165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a:t>Karyne</a:t>
            </a: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40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a:t>Karyne</a:t>
            </a: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784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a:t>Karyne</a:t>
            </a: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4591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r>
              <a:rPr lang="en-US"/>
              <a:t>Karyne</a:t>
            </a:r>
            <a:br>
              <a:rPr lang="en-US"/>
            </a:br>
            <a:r>
              <a:rPr lang="en-US"/>
              <a:t>News clip: https://abcnews.go.com/Politics/118th-congress-track-become-productive-us-history/story?id=106254012 </a:t>
            </a:r>
            <a:br>
              <a:rPr lang="en-US"/>
            </a:br>
            <a:r>
              <a:rPr lang="en-US"/>
              <a:t>0:00 – 1:30</a:t>
            </a: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578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8</a:t>
            </a:fld>
            <a:endParaRPr lang="en-US"/>
          </a:p>
        </p:txBody>
      </p:sp>
    </p:spTree>
    <p:extLst>
      <p:ext uri="{BB962C8B-B14F-4D97-AF65-F5344CB8AC3E}">
        <p14:creationId xmlns:p14="http://schemas.microsoft.com/office/powerpoint/2010/main" val="257971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4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5C8B-C0EA-2669-92E0-521E243EC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E0503-7292-FA1D-10B9-010AF15D0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5CFA1-B5D2-C80C-2ED8-79069B1D53D6}"/>
              </a:ext>
            </a:extLst>
          </p:cNvPr>
          <p:cNvSpPr>
            <a:spLocks noGrp="1"/>
          </p:cNvSpPr>
          <p:nvPr>
            <p:ph type="body" idx="1"/>
          </p:nvPr>
        </p:nvSpPr>
        <p:spPr/>
        <p:txBody>
          <a:bodyPr/>
          <a:lstStyle/>
          <a:p>
            <a:r>
              <a:rPr lang="en-US"/>
              <a:t>Ken</a:t>
            </a:r>
          </a:p>
        </p:txBody>
      </p:sp>
      <p:sp>
        <p:nvSpPr>
          <p:cNvPr id="4" name="Slide Number Placeholder 3">
            <a:extLst>
              <a:ext uri="{FF2B5EF4-FFF2-40B4-BE49-F238E27FC236}">
                <a16:creationId xmlns:a16="http://schemas.microsoft.com/office/drawing/2014/main" id="{1ED35ED5-109C-3DB8-6302-3C70B883FA4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927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50EB-BED3-FD1D-3CDB-87E051B67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F13EA-A09A-3408-E25C-0349D4EE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26B8A-1812-8045-E973-BA24435796A5}"/>
              </a:ext>
            </a:extLst>
          </p:cNvPr>
          <p:cNvSpPr>
            <a:spLocks noGrp="1"/>
          </p:cNvSpPr>
          <p:nvPr>
            <p:ph type="body" idx="1"/>
          </p:nvPr>
        </p:nvSpPr>
        <p:spPr/>
        <p:txBody>
          <a:bodyPr/>
          <a:lstStyle/>
          <a:p>
            <a:r>
              <a:rPr lang="en-US"/>
              <a:t>Ken</a:t>
            </a:r>
          </a:p>
        </p:txBody>
      </p:sp>
      <p:sp>
        <p:nvSpPr>
          <p:cNvPr id="4" name="Slide Number Placeholder 3">
            <a:extLst>
              <a:ext uri="{FF2B5EF4-FFF2-40B4-BE49-F238E27FC236}">
                <a16:creationId xmlns:a16="http://schemas.microsoft.com/office/drawing/2014/main" id="{CE171E5E-5699-909A-FFB8-1AC105FF404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784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g1dc84acdb8d_0_101"/>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dc84acdb8d_0_10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1dc84acdb8d_0_10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g1dc84acdb8d_0_101"/>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1/12/2024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1/12/2024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1/12/2024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1/12/2024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1/12/2024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1/12/2024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3">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4">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1/12/2024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abcnews.go.com/Politics/118th-congress-track-become-productive-us-history/story?id=10625401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900" b="1" i="0" u="none" strike="noStrike" cap="none">
                <a:solidFill>
                  <a:schemeClr val="dk1"/>
                </a:solidFill>
                <a:latin typeface="Open Sans"/>
                <a:ea typeface="Open Sans"/>
                <a:cs typeface="Open Sans"/>
                <a:sym typeface="Open Sans"/>
              </a:rPr>
              <a:t>January Webinar</a:t>
            </a:r>
            <a:br>
              <a:rPr lang="en-US" sz="2900" b="1" i="0" u="none" strike="noStrike" cap="none">
                <a:solidFill>
                  <a:schemeClr val="dk1"/>
                </a:solidFill>
                <a:latin typeface="Open Sans"/>
                <a:ea typeface="Open Sans"/>
                <a:cs typeface="Open Sans"/>
                <a:sym typeface="Open Sans"/>
              </a:rPr>
            </a:br>
            <a:br>
              <a:rPr lang="en-US" sz="2400" b="1" i="0" u="none" strike="noStrike" cap="none">
                <a:solidFill>
                  <a:schemeClr val="dk1"/>
                </a:solidFill>
                <a:latin typeface="Open Sans"/>
                <a:ea typeface="Open Sans"/>
                <a:cs typeface="Open Sans"/>
                <a:sym typeface="Open Sans"/>
              </a:rPr>
            </a:br>
            <a:r>
              <a:rPr lang="en-US" sz="2400" b="1">
                <a:solidFill>
                  <a:schemeClr val="dk1"/>
                </a:solidFill>
                <a:latin typeface="Open Sans"/>
                <a:ea typeface="Open Sans"/>
                <a:cs typeface="Open Sans"/>
                <a:sym typeface="Open Sans"/>
              </a:rPr>
              <a:t>January 11</a:t>
            </a:r>
            <a:r>
              <a:rPr lang="en-US" sz="2400" b="1" i="0" u="none" strike="noStrike" cap="none">
                <a:solidFill>
                  <a:schemeClr val="dk1"/>
                </a:solidFill>
                <a:latin typeface="Open Sans"/>
                <a:ea typeface="Open Sans"/>
                <a:cs typeface="Open Sans"/>
                <a:sym typeface="Open Sans"/>
              </a:rPr>
              <a:t>, 2024</a:t>
            </a:r>
            <a:endParaRPr lang="en-US" sz="2400" b="1" i="0" u="none" strike="noStrike" cap="none">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1E23-08E8-1604-9DFC-5D2BB6FC5C53}"/>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Looking ahead at 2024</a:t>
            </a:r>
          </a:p>
        </p:txBody>
      </p:sp>
      <p:sp>
        <p:nvSpPr>
          <p:cNvPr id="3" name="Text Placeholder 2">
            <a:extLst>
              <a:ext uri="{FF2B5EF4-FFF2-40B4-BE49-F238E27FC236}">
                <a16:creationId xmlns:a16="http://schemas.microsoft.com/office/drawing/2014/main" id="{17CBB456-D834-B8C6-71EE-9D73C027E618}"/>
              </a:ext>
            </a:extLst>
          </p:cNvPr>
          <p:cNvSpPr>
            <a:spLocks noGrp="1"/>
          </p:cNvSpPr>
          <p:nvPr>
            <p:ph type="body" idx="1"/>
          </p:nvPr>
        </p:nvSpPr>
        <p:spPr>
          <a:xfrm>
            <a:off x="457200" y="1178585"/>
            <a:ext cx="8229600" cy="3588566"/>
          </a:xfrm>
        </p:spPr>
        <p:txBody>
          <a:bodyPr>
            <a:normAutofit fontScale="92500" lnSpcReduction="10000"/>
          </a:bodyPr>
          <a:lstStyle/>
          <a:p>
            <a:r>
              <a:rPr lang="en-US"/>
              <a:t>Because of advocacy, we've made a lot of progress on poverty globally, 38% to 12%</a:t>
            </a:r>
          </a:p>
          <a:p>
            <a:r>
              <a:rPr lang="en-US"/>
              <a:t>But at the current rate we won't reach 2030 Sustainable Development Goal of ending extreme poverty.</a:t>
            </a:r>
          </a:p>
          <a:p>
            <a:r>
              <a:rPr lang="en-US"/>
              <a:t>There are still have 700 million people living on less than $2.15/day. More than half are children.</a:t>
            </a:r>
          </a:p>
          <a:p>
            <a:r>
              <a:rPr lang="en-US"/>
              <a:t>We need to double-down on our advocacy.</a:t>
            </a:r>
          </a:p>
        </p:txBody>
      </p:sp>
      <p:pic>
        <p:nvPicPr>
          <p:cNvPr id="4" name="Google Shape;370;g135efd730ba_0_1" descr="Text, application&#10;&#10;Description automatically generated">
            <a:extLst>
              <a:ext uri="{FF2B5EF4-FFF2-40B4-BE49-F238E27FC236}">
                <a16:creationId xmlns:a16="http://schemas.microsoft.com/office/drawing/2014/main" id="{C4504B09-D78C-B146-E7B2-B8BED672F52D}"/>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7683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94F6E-E6D9-9657-B8E8-EBFE2EF50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A4BA0-CB03-74B9-7613-CF84D75E5D29}"/>
              </a:ext>
            </a:extLst>
          </p:cNvPr>
          <p:cNvSpPr>
            <a:spLocks noGrp="1"/>
          </p:cNvSpPr>
          <p:nvPr>
            <p:ph type="title"/>
          </p:nvPr>
        </p:nvSpPr>
        <p:spPr/>
        <p:txBody>
          <a:bodyPr/>
          <a:lstStyle/>
          <a:p>
            <a:r>
              <a:rPr lang="en-US" b="1">
                <a:latin typeface="Open Sans"/>
                <a:ea typeface="Open Sans"/>
                <a:cs typeface="Open Sans"/>
              </a:rPr>
              <a:t>2024: Malnutrition</a:t>
            </a:r>
          </a:p>
        </p:txBody>
      </p:sp>
      <p:sp>
        <p:nvSpPr>
          <p:cNvPr id="3" name="Text Placeholder 2">
            <a:extLst>
              <a:ext uri="{FF2B5EF4-FFF2-40B4-BE49-F238E27FC236}">
                <a16:creationId xmlns:a16="http://schemas.microsoft.com/office/drawing/2014/main" id="{8DE672D6-5B6E-E6CD-491D-C95209F161BA}"/>
              </a:ext>
            </a:extLst>
          </p:cNvPr>
          <p:cNvSpPr>
            <a:spLocks noGrp="1"/>
          </p:cNvSpPr>
          <p:nvPr>
            <p:ph type="body" idx="1"/>
          </p:nvPr>
        </p:nvSpPr>
        <p:spPr>
          <a:xfrm>
            <a:off x="219974" y="1286415"/>
            <a:ext cx="8563873" cy="3631698"/>
          </a:xfrm>
        </p:spPr>
        <p:txBody>
          <a:bodyPr>
            <a:normAutofit fontScale="92500" lnSpcReduction="20000"/>
          </a:bodyPr>
          <a:lstStyle/>
          <a:p>
            <a:r>
              <a:rPr lang="en-US"/>
              <a:t>Malnutrition is an underlying cause of poverty, affecting physical and mental health, and the ability to work.</a:t>
            </a:r>
          </a:p>
          <a:p>
            <a:r>
              <a:rPr lang="en-US"/>
              <a:t>Malnutrition is the underlying cause of nearly 50% of preventable child deaths, causes stunting (short for age) and is a leading cause of disabilities</a:t>
            </a:r>
          </a:p>
          <a:p>
            <a:r>
              <a:rPr lang="en-US"/>
              <a:t>1 in 5 children are affected by stunting—it robs children of their future potential. </a:t>
            </a:r>
          </a:p>
          <a:p>
            <a:r>
              <a:rPr lang="en-US"/>
              <a:t>Good nutrition starts with the mother.</a:t>
            </a:r>
          </a:p>
        </p:txBody>
      </p:sp>
      <p:pic>
        <p:nvPicPr>
          <p:cNvPr id="4" name="Google Shape;370;g135efd730ba_0_1" descr="Text, application&#10;&#10;Description automatically generated">
            <a:extLst>
              <a:ext uri="{FF2B5EF4-FFF2-40B4-BE49-F238E27FC236}">
                <a16:creationId xmlns:a16="http://schemas.microsoft.com/office/drawing/2014/main" id="{C38E6A96-A32D-4EC3-9658-FFB7C7624433}"/>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50039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77B8-D4C3-5E1B-2ACC-4554EE5C2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562E8-4C64-D2B2-E3AD-96B16AB5AD93}"/>
              </a:ext>
            </a:extLst>
          </p:cNvPr>
          <p:cNvSpPr>
            <a:spLocks noGrp="1"/>
          </p:cNvSpPr>
          <p:nvPr>
            <p:ph type="title"/>
          </p:nvPr>
        </p:nvSpPr>
        <p:spPr/>
        <p:txBody>
          <a:bodyPr/>
          <a:lstStyle/>
          <a:p>
            <a:r>
              <a:rPr lang="en-US" b="1">
                <a:latin typeface="Open Sans"/>
                <a:ea typeface="Open Sans"/>
                <a:cs typeface="Open Sans"/>
              </a:rPr>
              <a:t>2024: Malnutrition</a:t>
            </a:r>
          </a:p>
        </p:txBody>
      </p:sp>
      <p:sp>
        <p:nvSpPr>
          <p:cNvPr id="3" name="Text Placeholder 2">
            <a:extLst>
              <a:ext uri="{FF2B5EF4-FFF2-40B4-BE49-F238E27FC236}">
                <a16:creationId xmlns:a16="http://schemas.microsoft.com/office/drawing/2014/main" id="{450A578B-1692-372F-86C0-EEEEAD2E49CF}"/>
              </a:ext>
            </a:extLst>
          </p:cNvPr>
          <p:cNvSpPr>
            <a:spLocks noGrp="1"/>
          </p:cNvSpPr>
          <p:nvPr>
            <p:ph type="body" idx="1"/>
          </p:nvPr>
        </p:nvSpPr>
        <p:spPr>
          <a:xfrm>
            <a:off x="457200" y="1178585"/>
            <a:ext cx="8434477" cy="3750311"/>
          </a:xfrm>
        </p:spPr>
        <p:txBody>
          <a:bodyPr>
            <a:normAutofit fontScale="92500" lnSpcReduction="10000"/>
          </a:bodyPr>
          <a:lstStyle/>
          <a:p>
            <a:pPr marL="114300" indent="0">
              <a:buNone/>
            </a:pPr>
            <a:r>
              <a:rPr lang="en-US"/>
              <a:t>We will:</a:t>
            </a:r>
          </a:p>
          <a:p>
            <a:r>
              <a:rPr lang="en-US"/>
              <a:t>Hold USAID accountable on the Global Malnutrition Prevention and Treatment Act.</a:t>
            </a:r>
          </a:p>
          <a:p>
            <a:r>
              <a:rPr lang="en-US"/>
              <a:t>Advocate for increased funding for global maternal and child health and nutrition.</a:t>
            </a:r>
          </a:p>
          <a:p>
            <a:r>
              <a:rPr lang="en-US"/>
              <a:t>Lay the groundwork for a US leadership around a Nutrition for Growth pledging moment, likely in 2025.</a:t>
            </a:r>
          </a:p>
        </p:txBody>
      </p:sp>
      <p:pic>
        <p:nvPicPr>
          <p:cNvPr id="4" name="Google Shape;370;g135efd730ba_0_1" descr="Text, application&#10;&#10;Description automatically generated">
            <a:extLst>
              <a:ext uri="{FF2B5EF4-FFF2-40B4-BE49-F238E27FC236}">
                <a16:creationId xmlns:a16="http://schemas.microsoft.com/office/drawing/2014/main" id="{6A6929BF-AA13-3ED5-E8BD-3F3BF89F6E9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6237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6063E-D461-AFE7-FB97-F92CCE1B8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FF95E-8038-D6C2-7CE5-7DCFF30744C8}"/>
              </a:ext>
            </a:extLst>
          </p:cNvPr>
          <p:cNvSpPr>
            <a:spLocks noGrp="1"/>
          </p:cNvSpPr>
          <p:nvPr>
            <p:ph type="title"/>
          </p:nvPr>
        </p:nvSpPr>
        <p:spPr/>
        <p:txBody>
          <a:bodyPr/>
          <a:lstStyle/>
          <a:p>
            <a:r>
              <a:rPr lang="en-US" b="1">
                <a:latin typeface="Open Sans"/>
                <a:ea typeface="Open Sans"/>
                <a:cs typeface="Open Sans"/>
              </a:rPr>
              <a:t>2024: Vaccines</a:t>
            </a:r>
          </a:p>
        </p:txBody>
      </p:sp>
      <p:sp>
        <p:nvSpPr>
          <p:cNvPr id="3" name="Text Placeholder 2">
            <a:extLst>
              <a:ext uri="{FF2B5EF4-FFF2-40B4-BE49-F238E27FC236}">
                <a16:creationId xmlns:a16="http://schemas.microsoft.com/office/drawing/2014/main" id="{78A060B4-4900-E15E-4344-D787261F09B6}"/>
              </a:ext>
            </a:extLst>
          </p:cNvPr>
          <p:cNvSpPr>
            <a:spLocks noGrp="1"/>
          </p:cNvSpPr>
          <p:nvPr>
            <p:ph type="body" idx="1"/>
          </p:nvPr>
        </p:nvSpPr>
        <p:spPr>
          <a:xfrm>
            <a:off x="457200" y="1178585"/>
            <a:ext cx="8229600" cy="3588566"/>
          </a:xfrm>
        </p:spPr>
        <p:txBody>
          <a:bodyPr>
            <a:normAutofit lnSpcReduction="10000"/>
          </a:bodyPr>
          <a:lstStyle/>
          <a:p>
            <a:pPr marL="114300" indent="0">
              <a:buNone/>
            </a:pPr>
            <a:r>
              <a:rPr lang="en-US"/>
              <a:t>We will:</a:t>
            </a:r>
          </a:p>
          <a:p>
            <a:r>
              <a:rPr lang="en-US"/>
              <a:t>Advocate for increased funding for Gavi, the Vaccine Alliance. </a:t>
            </a:r>
          </a:p>
          <a:p>
            <a:r>
              <a:rPr lang="en-US"/>
              <a:t>Lay the groundwork for a bold, 4-year, US pledge for the Gavi replenishment moment. </a:t>
            </a:r>
          </a:p>
          <a:p>
            <a:r>
              <a:rPr lang="en-US"/>
              <a:t>Gavi has vaccinated over 1 billion children and prevented 17 million deaths.</a:t>
            </a:r>
          </a:p>
        </p:txBody>
      </p:sp>
      <p:pic>
        <p:nvPicPr>
          <p:cNvPr id="4" name="Google Shape;370;g135efd730ba_0_1" descr="Text, application&#10;&#10;Description automatically generated">
            <a:extLst>
              <a:ext uri="{FF2B5EF4-FFF2-40B4-BE49-F238E27FC236}">
                <a16:creationId xmlns:a16="http://schemas.microsoft.com/office/drawing/2014/main" id="{8229870F-7FE9-0545-7564-7D14D9523CB2}"/>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49420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DFEF-CC75-B48B-63BB-A958E3990B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10803-9082-B814-654E-AF8DD4A2284C}"/>
              </a:ext>
            </a:extLst>
          </p:cNvPr>
          <p:cNvSpPr>
            <a:spLocks noGrp="1"/>
          </p:cNvSpPr>
          <p:nvPr>
            <p:ph type="title"/>
          </p:nvPr>
        </p:nvSpPr>
        <p:spPr/>
        <p:txBody>
          <a:bodyPr/>
          <a:lstStyle/>
          <a:p>
            <a:r>
              <a:rPr lang="en-US" b="1">
                <a:latin typeface="Open Sans"/>
                <a:ea typeface="Open Sans"/>
                <a:cs typeface="Open Sans"/>
              </a:rPr>
              <a:t>2024: Education</a:t>
            </a:r>
          </a:p>
        </p:txBody>
      </p:sp>
      <p:sp>
        <p:nvSpPr>
          <p:cNvPr id="3" name="Text Placeholder 2">
            <a:extLst>
              <a:ext uri="{FF2B5EF4-FFF2-40B4-BE49-F238E27FC236}">
                <a16:creationId xmlns:a16="http://schemas.microsoft.com/office/drawing/2014/main" id="{2270E907-23B1-7975-6D7F-792F1ADFCC6C}"/>
              </a:ext>
            </a:extLst>
          </p:cNvPr>
          <p:cNvSpPr>
            <a:spLocks noGrp="1"/>
          </p:cNvSpPr>
          <p:nvPr>
            <p:ph type="body" idx="1"/>
          </p:nvPr>
        </p:nvSpPr>
        <p:spPr>
          <a:xfrm>
            <a:off x="457200" y="1286415"/>
            <a:ext cx="8466826" cy="3642481"/>
          </a:xfrm>
        </p:spPr>
        <p:txBody>
          <a:bodyPr>
            <a:normAutofit lnSpcReduction="10000"/>
          </a:bodyPr>
          <a:lstStyle/>
          <a:p>
            <a:pPr marL="114300" indent="0">
              <a:buNone/>
            </a:pPr>
            <a:r>
              <a:rPr lang="en-US"/>
              <a:t>We will:</a:t>
            </a:r>
          </a:p>
          <a:p>
            <a:r>
              <a:rPr lang="en-US"/>
              <a:t>Advocate for the passage of the READ Act</a:t>
            </a:r>
          </a:p>
          <a:p>
            <a:r>
              <a:rPr lang="en-US"/>
              <a:t>Advocate for increased funding for global education</a:t>
            </a:r>
          </a:p>
          <a:p>
            <a:r>
              <a:rPr lang="en-US"/>
              <a:t>Lay the groundwork for a bold US pledge the Global Partnership for Education during an upcoming pledging moment</a:t>
            </a:r>
          </a:p>
        </p:txBody>
      </p:sp>
      <p:pic>
        <p:nvPicPr>
          <p:cNvPr id="4" name="Google Shape;370;g135efd730ba_0_1" descr="Text, application&#10;&#10;Description automatically generated">
            <a:extLst>
              <a:ext uri="{FF2B5EF4-FFF2-40B4-BE49-F238E27FC236}">
                <a16:creationId xmlns:a16="http://schemas.microsoft.com/office/drawing/2014/main" id="{68646939-A8DC-A41C-B0E3-5FC213A7AF0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45207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06715-825E-5EA5-5FB2-12D164920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D9D83-0B16-91B2-9BD6-7794370722D4}"/>
              </a:ext>
            </a:extLst>
          </p:cNvPr>
          <p:cNvSpPr>
            <a:spLocks noGrp="1"/>
          </p:cNvSpPr>
          <p:nvPr>
            <p:ph type="title"/>
          </p:nvPr>
        </p:nvSpPr>
        <p:spPr/>
        <p:txBody>
          <a:bodyPr/>
          <a:lstStyle/>
          <a:p>
            <a:r>
              <a:rPr lang="en-US" b="1">
                <a:latin typeface="Open Sans"/>
                <a:ea typeface="Open Sans"/>
                <a:cs typeface="Open Sans"/>
              </a:rPr>
              <a:t>2024: Our Boldness</a:t>
            </a:r>
          </a:p>
        </p:txBody>
      </p:sp>
      <p:sp>
        <p:nvSpPr>
          <p:cNvPr id="3" name="Text Placeholder 2">
            <a:extLst>
              <a:ext uri="{FF2B5EF4-FFF2-40B4-BE49-F238E27FC236}">
                <a16:creationId xmlns:a16="http://schemas.microsoft.com/office/drawing/2014/main" id="{D1E54283-16B1-A87F-7AD6-76185A95055E}"/>
              </a:ext>
            </a:extLst>
          </p:cNvPr>
          <p:cNvSpPr>
            <a:spLocks noGrp="1"/>
          </p:cNvSpPr>
          <p:nvPr>
            <p:ph type="body" idx="1"/>
          </p:nvPr>
        </p:nvSpPr>
        <p:spPr>
          <a:xfrm>
            <a:off x="457200" y="1383462"/>
            <a:ext cx="8229600" cy="3383689"/>
          </a:xfrm>
        </p:spPr>
        <p:txBody>
          <a:bodyPr>
            <a:normAutofit/>
          </a:bodyPr>
          <a:lstStyle/>
          <a:p>
            <a:pPr marL="571500" indent="-457200"/>
            <a:r>
              <a:rPr lang="en-US"/>
              <a:t>We need to feature or boldness and fearlessness in 2024, taking action, reaching out to others, showing that they too can be powerful.</a:t>
            </a:r>
          </a:p>
        </p:txBody>
      </p:sp>
      <p:pic>
        <p:nvPicPr>
          <p:cNvPr id="4" name="Google Shape;370;g135efd730ba_0_1" descr="Text, application&#10;&#10;Description automatically generated">
            <a:extLst>
              <a:ext uri="{FF2B5EF4-FFF2-40B4-BE49-F238E27FC236}">
                <a16:creationId xmlns:a16="http://schemas.microsoft.com/office/drawing/2014/main" id="{4D341A12-FA4D-7816-6CF9-4D87E6B6A800}"/>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42430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57240" y="1766851"/>
            <a:ext cx="9201239" cy="184662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600" b="1" i="0" u="none" strike="noStrike" cap="none">
                <a:solidFill>
                  <a:schemeClr val="dk1"/>
                </a:solidFill>
                <a:latin typeface="Open Sans"/>
                <a:ea typeface="Open Sans"/>
                <a:cs typeface="Open Sans"/>
                <a:sym typeface="Open Sans"/>
              </a:rPr>
              <a:t>Advocacy Action: </a:t>
            </a:r>
          </a:p>
          <a:p>
            <a:pPr marL="0" marR="0" lvl="0" indent="0" algn="ctr" rtl="0">
              <a:lnSpc>
                <a:spcPct val="100000"/>
              </a:lnSpc>
              <a:spcBef>
                <a:spcPts val="0"/>
              </a:spcBef>
              <a:spcAft>
                <a:spcPts val="0"/>
              </a:spcAft>
              <a:buClr>
                <a:schemeClr val="dk1"/>
              </a:buClr>
              <a:buSzPts val="3200"/>
              <a:buFont typeface="Open Sans"/>
              <a:buNone/>
            </a:pPr>
            <a:r>
              <a:rPr lang="en-US" sz="3600" i="0" u="none" strike="noStrike" cap="none">
                <a:solidFill>
                  <a:schemeClr val="dk1"/>
                </a:solidFill>
                <a:latin typeface="Open Sans"/>
                <a:ea typeface="Open Sans"/>
                <a:cs typeface="Open Sans"/>
                <a:sym typeface="Open Sans"/>
              </a:rPr>
              <a:t>How will you deepen your relationships with MOCs this year? </a:t>
            </a:r>
            <a:endParaRPr sz="3600" i="0" u="none" strike="noStrike" cap="none">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3">
            <a:alphaModFix/>
          </a:blip>
          <a:srcRect/>
          <a:stretch/>
        </p:blipFill>
        <p:spPr>
          <a:xfrm>
            <a:off x="7575854" y="76200"/>
            <a:ext cx="1510907" cy="1102501"/>
          </a:xfrm>
          <a:prstGeom prst="rect">
            <a:avLst/>
          </a:prstGeom>
          <a:noFill/>
          <a:ln>
            <a:noFill/>
          </a:ln>
        </p:spPr>
      </p:pic>
    </p:spTree>
    <p:extLst>
      <p:ext uri="{BB962C8B-B14F-4D97-AF65-F5344CB8AC3E}">
        <p14:creationId xmlns:p14="http://schemas.microsoft.com/office/powerpoint/2010/main" val="224937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57240" y="1766851"/>
            <a:ext cx="9201239" cy="184662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600" b="1" i="0" u="none" strike="noStrike" cap="none">
                <a:solidFill>
                  <a:schemeClr val="dk1"/>
                </a:solidFill>
                <a:latin typeface="Open Sans"/>
                <a:ea typeface="Open Sans"/>
                <a:cs typeface="Open Sans"/>
                <a:sym typeface="Open Sans"/>
              </a:rPr>
              <a:t>Advocacy Action: </a:t>
            </a:r>
          </a:p>
          <a:p>
            <a:pPr marL="0" marR="0" lvl="0" indent="0" algn="ctr" rtl="0">
              <a:lnSpc>
                <a:spcPct val="100000"/>
              </a:lnSpc>
              <a:spcBef>
                <a:spcPts val="0"/>
              </a:spcBef>
              <a:spcAft>
                <a:spcPts val="0"/>
              </a:spcAft>
              <a:buClr>
                <a:schemeClr val="dk1"/>
              </a:buClr>
              <a:buSzPts val="3200"/>
              <a:buFont typeface="Open Sans"/>
              <a:buNone/>
            </a:pPr>
            <a:r>
              <a:rPr lang="en-US" sz="3600" i="0" u="none" strike="noStrike" cap="none">
                <a:solidFill>
                  <a:schemeClr val="dk1"/>
                </a:solidFill>
                <a:latin typeface="Open Sans"/>
                <a:ea typeface="Open Sans"/>
                <a:cs typeface="Open Sans"/>
                <a:sym typeface="Open Sans"/>
              </a:rPr>
              <a:t>How will you deepen your relationships your community? </a:t>
            </a:r>
            <a:endParaRPr sz="3600" i="0" u="none" strike="noStrike" cap="none">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3">
            <a:alphaModFix/>
          </a:blip>
          <a:srcRect/>
          <a:stretch/>
        </p:blipFill>
        <p:spPr>
          <a:xfrm>
            <a:off x="7575854" y="76200"/>
            <a:ext cx="1510907" cy="1102501"/>
          </a:xfrm>
          <a:prstGeom prst="rect">
            <a:avLst/>
          </a:prstGeom>
          <a:noFill/>
          <a:ln>
            <a:noFill/>
          </a:ln>
        </p:spPr>
      </p:pic>
    </p:spTree>
    <p:extLst>
      <p:ext uri="{BB962C8B-B14F-4D97-AF65-F5344CB8AC3E}">
        <p14:creationId xmlns:p14="http://schemas.microsoft.com/office/powerpoint/2010/main" val="1334498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4318785" y="1371435"/>
            <a:ext cx="4792690" cy="240062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600" b="1" i="0" u="none" strike="noStrike" cap="none">
                <a:solidFill>
                  <a:schemeClr val="dk1"/>
                </a:solidFill>
                <a:latin typeface="Open Sans"/>
                <a:ea typeface="Open Sans"/>
                <a:cs typeface="Open Sans"/>
                <a:sym typeface="Open Sans"/>
              </a:rPr>
              <a:t>How will you use this opportunity to make a difference in 2024? </a:t>
            </a:r>
            <a:endParaRPr sz="3600" b="0" i="0" u="none" strike="noStrike" cap="none">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3">
            <a:alphaModFix/>
          </a:blip>
          <a:srcRect/>
          <a:stretch/>
        </p:blipFill>
        <p:spPr>
          <a:xfrm>
            <a:off x="7575854" y="76200"/>
            <a:ext cx="1510907" cy="1102501"/>
          </a:xfrm>
          <a:prstGeom prst="rect">
            <a:avLst/>
          </a:prstGeom>
          <a:noFill/>
          <a:ln>
            <a:noFill/>
          </a:ln>
        </p:spPr>
      </p:pic>
      <p:pic>
        <p:nvPicPr>
          <p:cNvPr id="3" name="Picture 2" descr="A person holding a pair of envelopes&#10;&#10;Description automatically generated">
            <a:extLst>
              <a:ext uri="{FF2B5EF4-FFF2-40B4-BE49-F238E27FC236}">
                <a16:creationId xmlns:a16="http://schemas.microsoft.com/office/drawing/2014/main" id="{7C08497F-DCC8-6707-4255-BCBBA16663AC}"/>
              </a:ext>
            </a:extLst>
          </p:cNvPr>
          <p:cNvPicPr>
            <a:picLocks noChangeAspect="1"/>
          </p:cNvPicPr>
          <p:nvPr/>
        </p:nvPicPr>
        <p:blipFill>
          <a:blip r:embed="rId4"/>
          <a:stretch>
            <a:fillRect/>
          </a:stretch>
        </p:blipFill>
        <p:spPr>
          <a:xfrm>
            <a:off x="0" y="500448"/>
            <a:ext cx="4142603" cy="4142603"/>
          </a:xfrm>
          <a:prstGeom prst="rect">
            <a:avLst/>
          </a:prstGeom>
        </p:spPr>
      </p:pic>
      <p:sp>
        <p:nvSpPr>
          <p:cNvPr id="4" name="TextBox 3">
            <a:extLst>
              <a:ext uri="{FF2B5EF4-FFF2-40B4-BE49-F238E27FC236}">
                <a16:creationId xmlns:a16="http://schemas.microsoft.com/office/drawing/2014/main" id="{97D97589-EC62-1DA9-B273-2276E968E912}"/>
              </a:ext>
            </a:extLst>
          </p:cNvPr>
          <p:cNvSpPr txBox="1"/>
          <p:nvPr/>
        </p:nvSpPr>
        <p:spPr>
          <a:xfrm>
            <a:off x="-56045" y="4643051"/>
            <a:ext cx="4254691" cy="307777"/>
          </a:xfrm>
          <a:prstGeom prst="rect">
            <a:avLst/>
          </a:prstGeom>
          <a:noFill/>
        </p:spPr>
        <p:txBody>
          <a:bodyPr wrap="none" rtlCol="0">
            <a:spAutoFit/>
          </a:bodyPr>
          <a:lstStyle/>
          <a:p>
            <a:r>
              <a:rPr lang="en-US"/>
              <a:t>Photo courtesy of Unsplash.com (Janice Robinson)</a:t>
            </a:r>
          </a:p>
        </p:txBody>
      </p:sp>
    </p:spTree>
    <p:extLst>
      <p:ext uri="{BB962C8B-B14F-4D97-AF65-F5344CB8AC3E}">
        <p14:creationId xmlns:p14="http://schemas.microsoft.com/office/powerpoint/2010/main" val="85983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0" y="1986989"/>
            <a:ext cx="9144000" cy="215440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Join our next GAP webinar:</a:t>
            </a:r>
            <a:br>
              <a:rPr lang="en-US" sz="3200" b="1" i="0" u="none" strike="noStrike" cap="none">
                <a:solidFill>
                  <a:schemeClr val="dk1"/>
                </a:solidFill>
                <a:latin typeface="Open Sans"/>
                <a:ea typeface="Open Sans"/>
                <a:cs typeface="Open Sans"/>
                <a:sym typeface="Open Sans"/>
              </a:rPr>
            </a:br>
            <a:r>
              <a:rPr lang="en-US" sz="3200" b="1" i="0" u="none" strike="noStrike" cap="none">
                <a:solidFill>
                  <a:schemeClr val="dk1"/>
                </a:solidFill>
                <a:latin typeface="Open Sans"/>
                <a:ea typeface="Open Sans"/>
                <a:cs typeface="Open Sans"/>
                <a:sym typeface="Open Sans"/>
              </a:rPr>
              <a:t>February 8 at 8:30 PM ET</a:t>
            </a:r>
            <a:br>
              <a:rPr lang="en-US" sz="3200" b="1" i="0" u="none" strike="noStrike" cap="none">
                <a:solidFill>
                  <a:schemeClr val="dk1"/>
                </a:solidFill>
                <a:latin typeface="Open Sans"/>
                <a:ea typeface="Open Sans"/>
                <a:cs typeface="Open Sans"/>
                <a:sym typeface="Open Sans"/>
              </a:rPr>
            </a:br>
            <a:br>
              <a:rPr lang="en-US" sz="3200" b="1" i="0" u="none" strike="noStrike" cap="none">
                <a:solidFill>
                  <a:schemeClr val="dk1"/>
                </a:solidFill>
                <a:latin typeface="Open Sans"/>
                <a:ea typeface="Open Sans"/>
                <a:cs typeface="Open Sans"/>
                <a:sym typeface="Open Sans"/>
              </a:rPr>
            </a:br>
            <a:r>
              <a:rPr lang="en-US" sz="3200" i="0" u="none" strike="noStrike" cap="none">
                <a:solidFill>
                  <a:schemeClr val="dk1"/>
                </a:solidFill>
                <a:latin typeface="Open Sans"/>
                <a:ea typeface="Open Sans"/>
                <a:cs typeface="Open Sans"/>
                <a:sym typeface="Open Sans"/>
              </a:rPr>
              <a:t>Feel free to bring a friend!</a:t>
            </a:r>
            <a:endParaRPr sz="1400" b="0" i="0" u="none" strike="noStrike" cap="none">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16504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Welcome and happy 2024</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endParaRPr lang="en-US" sz="2800" i="1">
              <a:solidFill>
                <a:schemeClr val="dk1"/>
              </a:solidFill>
              <a:latin typeface="Open Sans"/>
              <a:ea typeface="Open Sans"/>
              <a:cs typeface="Open Sans"/>
              <a:sym typeface="Open Sans"/>
            </a:endParaRPr>
          </a:p>
          <a:p>
            <a:pPr marL="71120" algn="ctr">
              <a:spcBef>
                <a:spcPts val="640"/>
              </a:spcBef>
              <a:buClr>
                <a:schemeClr val="dk1"/>
              </a:buClr>
              <a:buSzPct val="100000"/>
            </a:pPr>
            <a:endParaRPr lang="en-US" sz="2800" i="1">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 from in the chat!</a:t>
            </a:r>
            <a:br>
              <a:rPr lang="en-US" sz="3600" b="0" i="0" u="none" strike="noStrike" cap="none">
                <a:solidFill>
                  <a:schemeClr val="dk1"/>
                </a:solidFill>
                <a:latin typeface="Open Sans"/>
                <a:ea typeface="Open Sans"/>
                <a:cs typeface="Open Sans"/>
                <a:sym typeface="Open Sans"/>
              </a:rPr>
            </a:br>
            <a:endParaRPr lang="en-US" sz="3600" b="0"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980000"/>
                </a:solidFill>
                <a:latin typeface="Calibri"/>
                <a:ea typeface="Calibri"/>
                <a:cs typeface="Calibri"/>
                <a:sym typeface="Calibri"/>
              </a:rPr>
              <a:t>Thanks for </a:t>
            </a:r>
            <a:br>
              <a:rPr lang="en-US" sz="4800" b="1" i="0" u="none" strike="noStrike" cap="none">
                <a:solidFill>
                  <a:srgbClr val="980000"/>
                </a:solidFill>
                <a:latin typeface="Calibri"/>
                <a:ea typeface="Calibri"/>
                <a:cs typeface="Calibri"/>
                <a:sym typeface="Calibri"/>
              </a:rPr>
            </a:br>
            <a:r>
              <a:rPr lang="en-US" sz="4800" b="1" i="0" u="none" strike="noStrike" cap="none">
                <a:solidFill>
                  <a:srgbClr val="980000"/>
                </a:solidFill>
                <a:latin typeface="Calibri"/>
                <a:ea typeface="Calibri"/>
                <a:cs typeface="Calibri"/>
                <a:sym typeface="Calibri"/>
              </a:rPr>
              <a:t>joining us tonight!</a:t>
            </a:r>
            <a:endParaRPr sz="4800" b="1" i="0" u="none" strike="noStrike" cap="none">
              <a:solidFill>
                <a:srgbClr val="98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Overview of Tonight’s Webinar</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482600" lvl="3" indent="-411480">
              <a:spcBef>
                <a:spcPts val="640"/>
              </a:spcBef>
              <a:buClr>
                <a:schemeClr val="dk1"/>
              </a:buClr>
              <a:buSzPct val="100000"/>
              <a:buFont typeface="Arial"/>
              <a:buChar char="•"/>
            </a:pPr>
            <a:r>
              <a:rPr lang="en-US" sz="3200">
                <a:solidFill>
                  <a:schemeClr val="dk1"/>
                </a:solidFill>
                <a:latin typeface="Open Sans"/>
                <a:ea typeface="Open Sans"/>
                <a:cs typeface="Open Sans"/>
                <a:sym typeface="Open Sans"/>
              </a:rPr>
              <a:t>Reflecting on 2023</a:t>
            </a:r>
            <a:endParaRPr lang="en-US" sz="320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3200">
                <a:latin typeface="Open Sans"/>
                <a:ea typeface="Open Sans"/>
                <a:cs typeface="Open Sans"/>
              </a:rPr>
              <a:t>Overview of 2024 campaigns</a:t>
            </a:r>
          </a:p>
          <a:p>
            <a:pPr marL="482600" indent="-411480">
              <a:spcBef>
                <a:spcPts val="640"/>
              </a:spcBef>
              <a:buClr>
                <a:schemeClr val="dk1"/>
              </a:buClr>
              <a:buSzPct val="100000"/>
              <a:buFont typeface="Arial"/>
              <a:buChar char="•"/>
            </a:pPr>
            <a:r>
              <a:rPr lang="en-US" sz="3200">
                <a:latin typeface="Open Sans"/>
                <a:ea typeface="Open Sans"/>
                <a:cs typeface="Open Sans"/>
              </a:rPr>
              <a:t>Advocacy Action</a:t>
            </a:r>
          </a:p>
          <a:p>
            <a:pPr marL="482600" indent="-411480">
              <a:spcBef>
                <a:spcPts val="640"/>
              </a:spcBef>
              <a:buClr>
                <a:schemeClr val="dk1"/>
              </a:buClr>
              <a:buSzPct val="100000"/>
              <a:buFont typeface="Arial"/>
              <a:buChar char="•"/>
            </a:pPr>
            <a:r>
              <a:rPr lang="en-US" sz="3200" i="0" u="none" strike="noStrike" cap="none">
                <a:solidFill>
                  <a:schemeClr val="dk1"/>
                </a:solidFill>
                <a:latin typeface="Open Sans"/>
                <a:ea typeface="Open Sans"/>
                <a:cs typeface="Open Sans"/>
                <a:sym typeface="Open Sans"/>
              </a:rPr>
              <a:t>Closing</a:t>
            </a:r>
            <a:br>
              <a:rPr lang="en-US" sz="3600" b="0" i="0" u="none" strike="noStrike" cap="none">
                <a:solidFill>
                  <a:schemeClr val="dk1"/>
                </a:solidFill>
                <a:latin typeface="Open Sans"/>
                <a:ea typeface="Open Sans"/>
                <a:cs typeface="Open Sans"/>
                <a:sym typeface="Open Sans"/>
              </a:rPr>
            </a:br>
            <a:endParaRPr lang="en-US" sz="3600" b="0"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747721" y="227355"/>
            <a:ext cx="7608300"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4000" b="1" i="0" u="none" strike="noStrike" cap="none">
                <a:solidFill>
                  <a:schemeClr val="dk1"/>
                </a:solidFill>
                <a:latin typeface="Open Sans"/>
                <a:ea typeface="Open Sans"/>
                <a:cs typeface="Open Sans"/>
                <a:sym typeface="Open Sans"/>
              </a:rPr>
              <a:t>Reflecting on 2023</a:t>
            </a:r>
            <a:endParaRPr sz="4000" b="0" i="0" u="none" strike="noStrike" cap="none">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Google Shape;266;g14388b835e1_0_23">
            <a:extLst>
              <a:ext uri="{FF2B5EF4-FFF2-40B4-BE49-F238E27FC236}">
                <a16:creationId xmlns:a16="http://schemas.microsoft.com/office/drawing/2014/main" id="{46D6F521-0B19-8743-4E7F-AF2CC3289238}"/>
              </a:ext>
            </a:extLst>
          </p:cNvPr>
          <p:cNvSpPr txBox="1"/>
          <p:nvPr/>
        </p:nvSpPr>
        <p:spPr>
          <a:xfrm>
            <a:off x="84219" y="1326494"/>
            <a:ext cx="8832273" cy="3737444"/>
          </a:xfrm>
          <a:prstGeom prst="rect">
            <a:avLst/>
          </a:prstGeom>
          <a:noFill/>
          <a:ln>
            <a:noFill/>
          </a:ln>
        </p:spPr>
        <p:txBody>
          <a:bodyPr spcFirstLastPara="1" wrap="square" lIns="91425" tIns="45700" rIns="91425" bIns="45700" anchor="t" anchorCtr="0">
            <a:normAutofit/>
          </a:bodyPr>
          <a:lstStyle/>
          <a:p>
            <a:pPr marL="71120">
              <a:spcBef>
                <a:spcPts val="640"/>
              </a:spcBef>
              <a:buClr>
                <a:schemeClr val="dk1"/>
              </a:buClr>
              <a:buSzPct val="100000"/>
            </a:pPr>
            <a:endParaRPr lang="en-US" sz="3600" i="1">
              <a:solidFill>
                <a:schemeClr val="dk1"/>
              </a:solidFill>
              <a:latin typeface="Open Sans"/>
              <a:ea typeface="Open Sans"/>
              <a:cs typeface="Open Sans"/>
              <a:sym typeface="Open Sans"/>
            </a:endParaRPr>
          </a:p>
          <a:p>
            <a:pPr marL="71120">
              <a:spcBef>
                <a:spcPts val="640"/>
              </a:spcBef>
              <a:buClr>
                <a:schemeClr val="dk1"/>
              </a:buClr>
              <a:buSzPct val="100000"/>
            </a:pPr>
            <a:br>
              <a:rPr lang="en-US" sz="3600" b="0" i="0" u="none" strike="noStrike" cap="none">
                <a:solidFill>
                  <a:schemeClr val="dk1"/>
                </a:solidFill>
                <a:latin typeface="Open Sans"/>
                <a:ea typeface="Open Sans"/>
                <a:cs typeface="Open Sans"/>
                <a:sym typeface="Open Sans"/>
              </a:rPr>
            </a:br>
            <a:endParaRPr lang="en-US" sz="3600" b="0"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4" name="Picture 3">
            <a:hlinkClick r:id="rId4"/>
            <a:extLst>
              <a:ext uri="{FF2B5EF4-FFF2-40B4-BE49-F238E27FC236}">
                <a16:creationId xmlns:a16="http://schemas.microsoft.com/office/drawing/2014/main" id="{E8A3F9CB-9B31-14C1-E78E-29AC243F4E66}"/>
              </a:ext>
            </a:extLst>
          </p:cNvPr>
          <p:cNvPicPr>
            <a:picLocks noChangeAspect="1"/>
          </p:cNvPicPr>
          <p:nvPr/>
        </p:nvPicPr>
        <p:blipFill>
          <a:blip r:embed="rId5"/>
          <a:stretch>
            <a:fillRect/>
          </a:stretch>
        </p:blipFill>
        <p:spPr>
          <a:xfrm>
            <a:off x="1645780" y="0"/>
            <a:ext cx="5314557" cy="5143500"/>
          </a:xfrm>
          <a:prstGeom prst="rect">
            <a:avLst/>
          </a:prstGeom>
        </p:spPr>
      </p:pic>
    </p:spTree>
    <p:extLst>
      <p:ext uri="{BB962C8B-B14F-4D97-AF65-F5344CB8AC3E}">
        <p14:creationId xmlns:p14="http://schemas.microsoft.com/office/powerpoint/2010/main" val="294020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A739-BF93-345C-7D4A-857E8AA02F64}"/>
              </a:ext>
            </a:extLst>
          </p:cNvPr>
          <p:cNvSpPr>
            <a:spLocks noGrp="1"/>
          </p:cNvSpPr>
          <p:nvPr>
            <p:ph type="title"/>
          </p:nvPr>
        </p:nvSpPr>
        <p:spPr>
          <a:xfrm>
            <a:off x="311700" y="229872"/>
            <a:ext cx="8520600" cy="572700"/>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Reflecting on 2023</a:t>
            </a:r>
          </a:p>
        </p:txBody>
      </p:sp>
      <p:sp>
        <p:nvSpPr>
          <p:cNvPr id="3" name="Text Placeholder 2">
            <a:extLst>
              <a:ext uri="{FF2B5EF4-FFF2-40B4-BE49-F238E27FC236}">
                <a16:creationId xmlns:a16="http://schemas.microsoft.com/office/drawing/2014/main" id="{D421BCC2-0159-AF14-1884-1E0AEA0E319B}"/>
              </a:ext>
            </a:extLst>
          </p:cNvPr>
          <p:cNvSpPr>
            <a:spLocks noGrp="1"/>
          </p:cNvSpPr>
          <p:nvPr>
            <p:ph type="body" idx="1"/>
          </p:nvPr>
        </p:nvSpPr>
        <p:spPr/>
        <p:txBody>
          <a:bodyPr>
            <a:normAutofit fontScale="55000" lnSpcReduction="20000"/>
          </a:bodyPr>
          <a:lstStyle/>
          <a:p>
            <a:r>
              <a:rPr lang="en-US">
                <a:latin typeface="Open Sans" panose="020B0606030504020204" pitchFamily="34" charset="0"/>
                <a:ea typeface="Open Sans" panose="020B0606030504020204" pitchFamily="34" charset="0"/>
                <a:cs typeface="Open Sans" panose="020B0606030504020204" pitchFamily="34" charset="0"/>
              </a:rPr>
              <a:t>Global Appropriations</a:t>
            </a:r>
          </a:p>
          <a:p>
            <a:pPr lvl="1">
              <a:buSzPct val="75000"/>
            </a:pPr>
            <a:r>
              <a:rPr lang="en-US">
                <a:latin typeface="Open Sans" panose="020B0606030504020204" pitchFamily="34" charset="0"/>
                <a:ea typeface="Open Sans" panose="020B0606030504020204" pitchFamily="34" charset="0"/>
                <a:cs typeface="Open Sans" panose="020B0606030504020204" pitchFamily="34" charset="0"/>
              </a:rPr>
              <a:t>USAID Tuberculosis and Global Fund to Fight AIDS, TB and Malaria</a:t>
            </a:r>
          </a:p>
          <a:p>
            <a:pPr lvl="1">
              <a:buSzPct val="75000"/>
            </a:pPr>
            <a:r>
              <a:rPr lang="en-US">
                <a:latin typeface="Open Sans" panose="020B0606030504020204" pitchFamily="34" charset="0"/>
                <a:ea typeface="Open Sans" panose="020B0606030504020204" pitchFamily="34" charset="0"/>
                <a:cs typeface="Open Sans" panose="020B0606030504020204" pitchFamily="34" charset="0"/>
              </a:rPr>
              <a:t>Nutrition</a:t>
            </a:r>
          </a:p>
          <a:p>
            <a:pPr lvl="1">
              <a:buSzPct val="75000"/>
            </a:pPr>
            <a:r>
              <a:rPr lang="en-US">
                <a:latin typeface="Open Sans" panose="020B0606030504020204" pitchFamily="34" charset="0"/>
                <a:ea typeface="Open Sans" panose="020B0606030504020204" pitchFamily="34" charset="0"/>
                <a:cs typeface="Open Sans" panose="020B0606030504020204" pitchFamily="34" charset="0"/>
              </a:rPr>
              <a:t>Maternal and Child Health/ Gavi, Vaccine Alliance ($10 Million increase)</a:t>
            </a:r>
          </a:p>
          <a:p>
            <a:pPr lvl="1">
              <a:buSzPct val="75000"/>
            </a:pPr>
            <a:r>
              <a:rPr lang="en-US">
                <a:latin typeface="Open Sans" panose="020B0606030504020204" pitchFamily="34" charset="0"/>
                <a:ea typeface="Open Sans" panose="020B0606030504020204" pitchFamily="34" charset="0"/>
                <a:cs typeface="Open Sans" panose="020B0606030504020204" pitchFamily="34" charset="0"/>
              </a:rPr>
              <a:t>Education</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UN High Level Meeting on TB</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Bills:</a:t>
            </a:r>
          </a:p>
          <a:p>
            <a:pPr lvl="1">
              <a:buSzPct val="75000"/>
            </a:pPr>
            <a:r>
              <a:rPr lang="en-US">
                <a:latin typeface="Open Sans" panose="020B0606030504020204" pitchFamily="34" charset="0"/>
                <a:ea typeface="Open Sans" panose="020B0606030504020204" pitchFamily="34" charset="0"/>
                <a:cs typeface="Open Sans" panose="020B0606030504020204" pitchFamily="34" charset="0"/>
              </a:rPr>
              <a:t>End TB Now Act (H.R. 1776/ S. 288)</a:t>
            </a:r>
          </a:p>
          <a:p>
            <a:pPr lvl="1">
              <a:buSzPct val="75000"/>
            </a:pPr>
            <a:r>
              <a:rPr lang="en-US">
                <a:latin typeface="Open Sans" panose="020B0606030504020204" pitchFamily="34" charset="0"/>
                <a:ea typeface="Open Sans" panose="020B0606030504020204" pitchFamily="34" charset="0"/>
                <a:cs typeface="Open Sans" panose="020B0606030504020204" pitchFamily="34" charset="0"/>
              </a:rPr>
              <a:t>READ Act (H.R. 681/ S.41) </a:t>
            </a:r>
          </a:p>
        </p:txBody>
      </p:sp>
      <p:pic>
        <p:nvPicPr>
          <p:cNvPr id="4" name="Google Shape;370;g135efd730ba_0_1" descr="Text, application&#10;&#10;Description automatically generated">
            <a:extLst>
              <a:ext uri="{FF2B5EF4-FFF2-40B4-BE49-F238E27FC236}">
                <a16:creationId xmlns:a16="http://schemas.microsoft.com/office/drawing/2014/main" id="{2560E384-5747-0DE2-0D45-5C6738A80AF5}"/>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19529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A739-BF93-345C-7D4A-857E8AA02F64}"/>
              </a:ext>
            </a:extLst>
          </p:cNvPr>
          <p:cNvSpPr>
            <a:spLocks noGrp="1"/>
          </p:cNvSpPr>
          <p:nvPr>
            <p:ph type="title"/>
          </p:nvPr>
        </p:nvSpPr>
        <p:spPr>
          <a:xfrm>
            <a:off x="-318390" y="268292"/>
            <a:ext cx="8520600" cy="572700"/>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How you showed up in 2023</a:t>
            </a:r>
          </a:p>
        </p:txBody>
      </p:sp>
      <p:pic>
        <p:nvPicPr>
          <p:cNvPr id="4" name="Google Shape;370;g135efd730ba_0_1" descr="Text, application&#10;&#10;Description automatically generated">
            <a:extLst>
              <a:ext uri="{FF2B5EF4-FFF2-40B4-BE49-F238E27FC236}">
                <a16:creationId xmlns:a16="http://schemas.microsoft.com/office/drawing/2014/main" id="{2560E384-5747-0DE2-0D45-5C6738A80AF5}"/>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
        <p:nvSpPr>
          <p:cNvPr id="7" name="TextBox 6">
            <a:extLst>
              <a:ext uri="{FF2B5EF4-FFF2-40B4-BE49-F238E27FC236}">
                <a16:creationId xmlns:a16="http://schemas.microsoft.com/office/drawing/2014/main" id="{1C57AA34-0B8E-FBAB-BEBB-30FA4731A72F}"/>
              </a:ext>
            </a:extLst>
          </p:cNvPr>
          <p:cNvSpPr txBox="1"/>
          <p:nvPr/>
        </p:nvSpPr>
        <p:spPr>
          <a:xfrm>
            <a:off x="311700" y="1259529"/>
            <a:ext cx="8568000" cy="3514616"/>
          </a:xfrm>
          <a:prstGeom prst="rect">
            <a:avLst/>
          </a:prstGeom>
          <a:noFill/>
        </p:spPr>
        <p:txBody>
          <a:bodyPr wrap="square" numCol="1" spcCol="274320">
            <a:spAutoFit/>
          </a:bodyPr>
          <a:lstStyle/>
          <a:p>
            <a:pPr marL="403225" indent="-403225">
              <a:lnSpc>
                <a:spcPct val="114000"/>
              </a:lnSpc>
              <a:spcAft>
                <a:spcPts val="600"/>
              </a:spcAft>
            </a:pPr>
            <a:r>
              <a:rPr lang="en-US" sz="2800">
                <a:latin typeface="Open Sans" panose="020B0606030504020204" pitchFamily="34" charset="0"/>
                <a:ea typeface="Open Sans" panose="020B0606030504020204" pitchFamily="34" charset="0"/>
                <a:cs typeface="Open Sans" panose="020B0606030504020204" pitchFamily="34" charset="0"/>
              </a:rPr>
              <a:t>Total lobby meetings: </a:t>
            </a:r>
            <a:r>
              <a:rPr lang="en-US" sz="2800" b="1">
                <a:latin typeface="Open Sans" panose="020B0606030504020204" pitchFamily="34" charset="0"/>
                <a:ea typeface="Open Sans" panose="020B0606030504020204" pitchFamily="34" charset="0"/>
                <a:cs typeface="Open Sans" panose="020B0606030504020204" pitchFamily="34" charset="0"/>
              </a:rPr>
              <a:t>370 meetings (83 face-to-face)</a:t>
            </a:r>
          </a:p>
          <a:p>
            <a:pPr marL="403225" indent="-403225">
              <a:lnSpc>
                <a:spcPct val="114000"/>
              </a:lnSpc>
              <a:spcAft>
                <a:spcPts val="600"/>
              </a:spcAft>
              <a:buFont typeface="Arial" panose="020B0604020202020204" pitchFamily="34" charset="0"/>
              <a:buChar char="•"/>
            </a:pPr>
            <a:r>
              <a:rPr lang="en-US" sz="2800" i="1">
                <a:latin typeface="Open Sans" panose="020B0606030504020204" pitchFamily="34" charset="0"/>
                <a:ea typeface="Open Sans" panose="020B0606030504020204" pitchFamily="34" charset="0"/>
                <a:cs typeface="Open Sans" panose="020B0606030504020204" pitchFamily="34" charset="0"/>
              </a:rPr>
              <a:t>111 Senate meetings, including 12 face-to-face</a:t>
            </a:r>
          </a:p>
          <a:p>
            <a:pPr marL="403225" indent="-403225">
              <a:lnSpc>
                <a:spcPct val="114000"/>
              </a:lnSpc>
              <a:spcAft>
                <a:spcPts val="600"/>
              </a:spcAft>
              <a:buFont typeface="Arial" panose="020B0604020202020204" pitchFamily="34" charset="0"/>
              <a:buChar char="•"/>
            </a:pPr>
            <a:r>
              <a:rPr lang="en-US" sz="2800" i="1">
                <a:latin typeface="Open Sans" panose="020B0606030504020204" pitchFamily="34" charset="0"/>
                <a:ea typeface="Open Sans" panose="020B0606030504020204" pitchFamily="34" charset="0"/>
                <a:cs typeface="Open Sans" panose="020B0606030504020204" pitchFamily="34" charset="0"/>
              </a:rPr>
              <a:t>257 House meetings including 71 face-to-face</a:t>
            </a:r>
          </a:p>
          <a:p>
            <a:pPr marL="403225" indent="-403225">
              <a:lnSpc>
                <a:spcPct val="114000"/>
              </a:lnSpc>
              <a:spcAft>
                <a:spcPts val="600"/>
              </a:spcAft>
              <a:buFont typeface="Arial" panose="020B0604020202020204" pitchFamily="34" charset="0"/>
              <a:buChar char="•"/>
            </a:pPr>
            <a:r>
              <a:rPr lang="en-US" sz="2800" i="1">
                <a:latin typeface="Open Sans" panose="020B0606030504020204" pitchFamily="34" charset="0"/>
                <a:ea typeface="Open Sans" panose="020B0606030504020204" pitchFamily="34" charset="0"/>
                <a:cs typeface="Open Sans" panose="020B0606030504020204" pitchFamily="34" charset="0"/>
              </a:rPr>
              <a:t>2 candidate meetings</a:t>
            </a:r>
          </a:p>
          <a:p>
            <a:pPr>
              <a:lnSpc>
                <a:spcPct val="114000"/>
              </a:lnSpc>
              <a:spcAft>
                <a:spcPts val="600"/>
              </a:spcAft>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spcAft>
                <a:spcPts val="600"/>
              </a:spcAft>
            </a:pPr>
            <a:endParaRPr lang="en-US"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207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0F6F21-A6CA-1D7C-8162-A87FFA19A907}"/>
              </a:ext>
            </a:extLst>
          </p:cNvPr>
          <p:cNvSpPr txBox="1"/>
          <p:nvPr/>
        </p:nvSpPr>
        <p:spPr>
          <a:xfrm>
            <a:off x="237600" y="828000"/>
            <a:ext cx="8553600" cy="4075411"/>
          </a:xfrm>
          <a:prstGeom prst="rect">
            <a:avLst/>
          </a:prstGeom>
          <a:noFill/>
        </p:spPr>
        <p:txBody>
          <a:bodyPr wrap="square" numCol="1" spcCol="274320">
            <a:spAutoFit/>
          </a:bodyPr>
          <a:lstStyle/>
          <a:p>
            <a:pPr marL="403225" indent="-403225">
              <a:lnSpc>
                <a:spcPct val="114000"/>
              </a:lnSpc>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Total media: </a:t>
            </a:r>
            <a:r>
              <a:rPr lang="en-US" sz="2200" b="1">
                <a:latin typeface="Open Sans" panose="020B0606030504020204" pitchFamily="34" charset="0"/>
                <a:ea typeface="Open Sans" panose="020B0606030504020204" pitchFamily="34" charset="0"/>
                <a:cs typeface="Open Sans" panose="020B0606030504020204" pitchFamily="34" charset="0"/>
              </a:rPr>
              <a:t>567 pieces </a:t>
            </a:r>
            <a:r>
              <a:rPr lang="en-US" sz="1600">
                <a:latin typeface="Open Sans" panose="020B0606030504020204" pitchFamily="34" charset="0"/>
                <a:ea typeface="Open Sans" panose="020B0606030504020204" pitchFamily="34" charset="0"/>
                <a:cs typeface="Open Sans" panose="020B0606030504020204" pitchFamily="34" charset="0"/>
              </a:rPr>
              <a:t>(2022 total: 477)</a:t>
            </a:r>
          </a:p>
          <a:p>
            <a:pPr marL="403225" indent="-403225">
              <a:lnSpc>
                <a:spcPct val="114000"/>
              </a:lnSpc>
              <a:spcAft>
                <a:spcPts val="600"/>
              </a:spcAft>
              <a:buFont typeface="Arial" panose="020B0604020202020204" pitchFamily="34" charset="0"/>
              <a:buChar char="•"/>
            </a:pPr>
            <a:r>
              <a:rPr lang="en-US" sz="2200" i="1">
                <a:latin typeface="Open Sans" panose="020B0606030504020204" pitchFamily="34" charset="0"/>
                <a:ea typeface="Open Sans" panose="020B0606030504020204" pitchFamily="34" charset="0"/>
                <a:cs typeface="Open Sans" panose="020B0606030504020204" pitchFamily="34" charset="0"/>
              </a:rPr>
              <a:t>322 discuss the Child Tax Credit</a:t>
            </a:r>
          </a:p>
          <a:p>
            <a:pPr marL="403225" indent="-403225">
              <a:lnSpc>
                <a:spcPct val="114000"/>
              </a:lnSpc>
              <a:spcAft>
                <a:spcPts val="600"/>
              </a:spcAft>
              <a:buFont typeface="Arial" panose="020B0604020202020204" pitchFamily="34" charset="0"/>
              <a:buChar char="•"/>
            </a:pPr>
            <a:r>
              <a:rPr lang="en-US" sz="2200" i="1">
                <a:latin typeface="Open Sans" panose="020B0606030504020204" pitchFamily="34" charset="0"/>
                <a:ea typeface="Open Sans" panose="020B0606030504020204" pitchFamily="34" charset="0"/>
                <a:cs typeface="Open Sans" panose="020B0606030504020204" pitchFamily="34" charset="0"/>
              </a:rPr>
              <a:t>138 discuss Renter Tax Credit or housing</a:t>
            </a:r>
          </a:p>
          <a:p>
            <a:pPr marL="403225" indent="-403225">
              <a:lnSpc>
                <a:spcPct val="114000"/>
              </a:lnSpc>
              <a:spcAft>
                <a:spcPts val="600"/>
              </a:spcAft>
              <a:buFont typeface="Arial" panose="020B0604020202020204" pitchFamily="34" charset="0"/>
              <a:buChar char="•"/>
            </a:pPr>
            <a:r>
              <a:rPr lang="en-US" sz="2200" i="1">
                <a:highlight>
                  <a:srgbClr val="FFFF00"/>
                </a:highlight>
                <a:latin typeface="Open Sans" panose="020B0606030504020204" pitchFamily="34" charset="0"/>
                <a:ea typeface="Open Sans" panose="020B0606030504020204" pitchFamily="34" charset="0"/>
                <a:cs typeface="Open Sans" panose="020B0606030504020204" pitchFamily="34" charset="0"/>
              </a:rPr>
              <a:t>94 discuss global tuberculosis</a:t>
            </a:r>
          </a:p>
          <a:p>
            <a:pPr marL="403225" indent="-403225">
              <a:lnSpc>
                <a:spcPct val="114000"/>
              </a:lnSpc>
              <a:spcAft>
                <a:spcPts val="600"/>
              </a:spcAft>
              <a:buFont typeface="Arial" panose="020B0604020202020204" pitchFamily="34" charset="0"/>
              <a:buChar char="•"/>
            </a:pPr>
            <a:r>
              <a:rPr lang="en-US" sz="2200" i="1">
                <a:highlight>
                  <a:srgbClr val="FFFF00"/>
                </a:highlight>
                <a:latin typeface="Open Sans" panose="020B0606030504020204" pitchFamily="34" charset="0"/>
                <a:ea typeface="Open Sans" panose="020B0606030504020204" pitchFamily="34" charset="0"/>
                <a:cs typeface="Open Sans" panose="020B0606030504020204" pitchFamily="34" charset="0"/>
              </a:rPr>
              <a:t>43 discuss global education</a:t>
            </a:r>
          </a:p>
          <a:p>
            <a:pPr>
              <a:lnSpc>
                <a:spcPct val="114000"/>
              </a:lnSpc>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States published: </a:t>
            </a:r>
            <a:r>
              <a:rPr lang="en-US" sz="2200" b="1">
                <a:latin typeface="Open Sans" panose="020B0606030504020204" pitchFamily="34" charset="0"/>
                <a:ea typeface="Open Sans" panose="020B0606030504020204" pitchFamily="34" charset="0"/>
                <a:cs typeface="Open Sans" panose="020B0606030504020204" pitchFamily="34" charset="0"/>
              </a:rPr>
              <a:t>45 plus national publications</a:t>
            </a:r>
          </a:p>
          <a:p>
            <a:pPr>
              <a:lnSpc>
                <a:spcPct val="114000"/>
              </a:lnSpc>
              <a:spcAft>
                <a:spcPts val="1200"/>
              </a:spcAft>
            </a:pPr>
            <a:r>
              <a:rPr lang="en-US" sz="2200">
                <a:latin typeface="Open Sans" panose="020B0606030504020204" pitchFamily="34" charset="0"/>
                <a:ea typeface="Open Sans" panose="020B0606030504020204" pitchFamily="34" charset="0"/>
                <a:cs typeface="Open Sans" panose="020B0606030504020204" pitchFamily="34" charset="0"/>
              </a:rPr>
              <a:t>Groups published: </a:t>
            </a:r>
            <a:r>
              <a:rPr lang="en-US" sz="2200" b="1">
                <a:latin typeface="Open Sans" panose="020B0606030504020204" pitchFamily="34" charset="0"/>
                <a:ea typeface="Open Sans" panose="020B0606030504020204" pitchFamily="34" charset="0"/>
                <a:cs typeface="Open Sans" panose="020B0606030504020204" pitchFamily="34" charset="0"/>
              </a:rPr>
              <a:t>60 groups published plus Free Agents and Action Network members</a:t>
            </a:r>
          </a:p>
          <a:p>
            <a:pPr algn="ctr">
              <a:lnSpc>
                <a:spcPct val="114000"/>
              </a:lnSpc>
              <a:spcAft>
                <a:spcPts val="600"/>
              </a:spcAft>
            </a:pPr>
            <a:r>
              <a:rPr lang="en-US" sz="1700" i="1">
                <a:latin typeface="Open Sans" panose="020B0606030504020204" pitchFamily="34" charset="0"/>
                <a:ea typeface="Open Sans" panose="020B0606030504020204" pitchFamily="34" charset="0"/>
                <a:cs typeface="Open Sans" panose="020B0606030504020204" pitchFamily="34" charset="0"/>
              </a:rPr>
              <a:t>72 percent of all 2023 media came during our Apr-Jun and Sep-Dec media campaigns</a:t>
            </a:r>
            <a:endParaRPr lang="en-US" sz="170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0B7C045B-334C-7272-6A69-D6FCC6C5DD37}"/>
              </a:ext>
            </a:extLst>
          </p:cNvPr>
          <p:cNvSpPr txBox="1">
            <a:spLocks/>
          </p:cNvSpPr>
          <p:nvPr/>
        </p:nvSpPr>
        <p:spPr>
          <a:xfrm>
            <a:off x="-418282" y="240089"/>
            <a:ext cx="8520600" cy="572700"/>
          </a:xfrm>
          <a:prstGeom prst="rect">
            <a:avLst/>
          </a:prstGeom>
          <a:noFill/>
          <a:ln>
            <a:noFill/>
          </a:ln>
        </p:spPr>
        <p:txBody>
          <a:bodyPr spcFirstLastPara="1" wrap="square" lIns="91425" tIns="45700" rIns="91425" bIns="45700" anchor="ctr" anchorCtr="0">
            <a:normAutofit fontScale="8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a:latin typeface="Open Sans" panose="020B0606030504020204" pitchFamily="34" charset="0"/>
                <a:ea typeface="Open Sans" panose="020B0606030504020204" pitchFamily="34" charset="0"/>
                <a:cs typeface="Open Sans" panose="020B0606030504020204" pitchFamily="34" charset="0"/>
              </a:rPr>
              <a:t>How you showed up in 2023</a:t>
            </a:r>
          </a:p>
        </p:txBody>
      </p:sp>
      <p:pic>
        <p:nvPicPr>
          <p:cNvPr id="6" name="Google Shape;370;g135efd730ba_0_1" descr="Text, application&#10;&#10;Description automatically generated">
            <a:extLst>
              <a:ext uri="{FF2B5EF4-FFF2-40B4-BE49-F238E27FC236}">
                <a16:creationId xmlns:a16="http://schemas.microsoft.com/office/drawing/2014/main" id="{76A374EF-8D95-F160-BF93-BFE68BF34E5D}"/>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49121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F5EF-AB4B-8908-8A5A-2183CFF68270}"/>
              </a:ext>
            </a:extLst>
          </p:cNvPr>
          <p:cNvSpPr>
            <a:spLocks noGrp="1"/>
          </p:cNvSpPr>
          <p:nvPr>
            <p:ph type="title"/>
          </p:nvPr>
        </p:nvSpPr>
        <p:spPr/>
        <p:txBody>
          <a:bodyPr>
            <a:norm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Reflecting on 2023</a:t>
            </a:r>
            <a:endParaRPr lang="en-US" sz="4000"/>
          </a:p>
        </p:txBody>
      </p:sp>
      <p:sp>
        <p:nvSpPr>
          <p:cNvPr id="3" name="Text Placeholder 2">
            <a:extLst>
              <a:ext uri="{FF2B5EF4-FFF2-40B4-BE49-F238E27FC236}">
                <a16:creationId xmlns:a16="http://schemas.microsoft.com/office/drawing/2014/main" id="{3624652E-FB77-9BCD-E657-B670B78E43C1}"/>
              </a:ext>
            </a:extLst>
          </p:cNvPr>
          <p:cNvSpPr>
            <a:spLocks noGrp="1"/>
          </p:cNvSpPr>
          <p:nvPr>
            <p:ph type="body" idx="1"/>
          </p:nvPr>
        </p:nvSpPr>
        <p:spPr>
          <a:xfrm>
            <a:off x="282388" y="1308480"/>
            <a:ext cx="8229600" cy="3394472"/>
          </a:xfrm>
        </p:spPr>
        <p:txBody>
          <a:bodyPr>
            <a:normAutofit fontScale="92500" lnSpcReduction="20000"/>
          </a:bodyPr>
          <a:lstStyle/>
          <a:p>
            <a:pPr marL="585470" indent="-514350">
              <a:spcBef>
                <a:spcPts val="640"/>
              </a:spcBef>
              <a:buClr>
                <a:schemeClr val="dk1"/>
              </a:buClr>
              <a:buSzPct val="100000"/>
              <a:buFont typeface="+mj-lt"/>
              <a:buAutoNum type="arabicPeriod"/>
            </a:pPr>
            <a:r>
              <a:rPr lang="en-US" sz="3200" b="0" i="1" u="none" strike="noStrike" cap="none">
                <a:solidFill>
                  <a:schemeClr val="dk1"/>
                </a:solidFill>
                <a:latin typeface="Open Sans"/>
                <a:ea typeface="Open Sans"/>
                <a:cs typeface="Open Sans"/>
                <a:sym typeface="Open Sans"/>
              </a:rPr>
              <a:t>What are some transformational moments you recall from 2023? </a:t>
            </a:r>
            <a:br>
              <a:rPr lang="en-US" sz="3200" b="0" i="1" u="none" strike="noStrike" cap="none">
                <a:solidFill>
                  <a:schemeClr val="dk1"/>
                </a:solidFill>
                <a:latin typeface="Open Sans"/>
                <a:ea typeface="Open Sans"/>
                <a:cs typeface="Open Sans"/>
                <a:sym typeface="Open Sans"/>
              </a:rPr>
            </a:br>
            <a:endParaRPr lang="en-US" sz="3200" b="0" i="1" u="none" strike="noStrike" cap="none">
              <a:solidFill>
                <a:schemeClr val="dk1"/>
              </a:solidFill>
              <a:latin typeface="Open Sans"/>
              <a:ea typeface="Open Sans"/>
              <a:cs typeface="Open Sans"/>
              <a:sym typeface="Open Sans"/>
            </a:endParaRPr>
          </a:p>
          <a:p>
            <a:pPr marL="585470" indent="-514350">
              <a:spcBef>
                <a:spcPts val="640"/>
              </a:spcBef>
              <a:buClr>
                <a:schemeClr val="dk1"/>
              </a:buClr>
              <a:buSzPct val="100000"/>
              <a:buFont typeface="+mj-lt"/>
              <a:buAutoNum type="arabicPeriod"/>
            </a:pPr>
            <a:r>
              <a:rPr lang="en-US" sz="3200" i="1">
                <a:solidFill>
                  <a:schemeClr val="dk1"/>
                </a:solidFill>
                <a:latin typeface="Open Sans"/>
                <a:ea typeface="Open Sans"/>
                <a:cs typeface="Open Sans"/>
                <a:sym typeface="Open Sans"/>
              </a:rPr>
              <a:t>How does this inform your story and your sense of purpose?</a:t>
            </a:r>
            <a:br>
              <a:rPr lang="en-US" sz="3200" i="1">
                <a:solidFill>
                  <a:schemeClr val="dk1"/>
                </a:solidFill>
                <a:latin typeface="Open Sans"/>
                <a:ea typeface="Open Sans"/>
                <a:cs typeface="Open Sans"/>
                <a:sym typeface="Open Sans"/>
              </a:rPr>
            </a:br>
            <a:endParaRPr lang="en-US" sz="3200" i="1">
              <a:solidFill>
                <a:schemeClr val="dk1"/>
              </a:solidFill>
              <a:latin typeface="Open Sans"/>
              <a:ea typeface="Open Sans"/>
              <a:cs typeface="Open Sans"/>
              <a:sym typeface="Open Sans"/>
            </a:endParaRPr>
          </a:p>
          <a:p>
            <a:pPr marL="585470" indent="-514350">
              <a:spcBef>
                <a:spcPts val="640"/>
              </a:spcBef>
              <a:buClr>
                <a:schemeClr val="dk1"/>
              </a:buClr>
              <a:buSzPct val="100000"/>
              <a:buFont typeface="+mj-lt"/>
              <a:buAutoNum type="arabicPeriod"/>
            </a:pPr>
            <a:r>
              <a:rPr lang="en-US" sz="3200" i="1">
                <a:solidFill>
                  <a:schemeClr val="dk1"/>
                </a:solidFill>
                <a:latin typeface="Open Sans"/>
                <a:ea typeface="Open Sans"/>
                <a:cs typeface="Open Sans"/>
                <a:sym typeface="Open Sans"/>
              </a:rPr>
              <a:t>What would you like to see yourself doing in 2024?</a:t>
            </a:r>
          </a:p>
          <a:p>
            <a:pPr marL="528320" lvl="1" indent="0">
              <a:spcBef>
                <a:spcPts val="640"/>
              </a:spcBef>
              <a:buSzPct val="100000"/>
              <a:buNone/>
            </a:pPr>
            <a:endParaRPr lang="en-US">
              <a:solidFill>
                <a:schemeClr val="dk1"/>
              </a:solidFill>
              <a:latin typeface="Open Sans"/>
              <a:ea typeface="Open Sans"/>
              <a:cs typeface="Open Sans"/>
              <a:sym typeface="Open Sans"/>
            </a:endParaRPr>
          </a:p>
          <a:p>
            <a:endParaRPr lang="en-US"/>
          </a:p>
        </p:txBody>
      </p:sp>
      <p:pic>
        <p:nvPicPr>
          <p:cNvPr id="4" name="Google Shape;370;g135efd730ba_0_1" descr="Text, application&#10;&#10;Description automatically generated">
            <a:extLst>
              <a:ext uri="{FF2B5EF4-FFF2-40B4-BE49-F238E27FC236}">
                <a16:creationId xmlns:a16="http://schemas.microsoft.com/office/drawing/2014/main" id="{E38A0704-15AD-6AE5-11AA-4F9A76D57AB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572124018"/>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AE0C591A-30A2-47A0-84F5-21FBDCD4E4B2}">
  <ds:schemaRefs>
    <ds:schemaRef ds:uri="f42ee926-7c83-4218-bf2b-8b85ac63f15d"/>
    <ds:schemaRef ds:uri="http://purl.org/dc/terms/"/>
    <ds:schemaRef ds:uri="http://purl.org/dc/dcmitype/"/>
    <ds:schemaRef ds:uri="655ca6b8-0f94-4989-841e-604707552b5c"/>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On-screen Show (16:9)</PresentationFormat>
  <Paragraphs>131</Paragraphs>
  <Slides>20</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Open Sans</vt:lpstr>
      <vt:lpstr>Arial</vt:lpstr>
      <vt:lpstr>Courier New</vt:lpstr>
      <vt:lpstr>Wingdings</vt:lpstr>
      <vt:lpstr>Calibri</vt:lpstr>
      <vt:lpstr>Office Theme</vt:lpstr>
      <vt:lpstr>1_Office Theme</vt:lpstr>
      <vt:lpstr>2_Office Theme</vt:lpstr>
      <vt:lpstr>PowerPoint Presentation</vt:lpstr>
      <vt:lpstr>PowerPoint Presentation</vt:lpstr>
      <vt:lpstr>Our Values &amp; Resources</vt:lpstr>
      <vt:lpstr>PowerPoint Presentation</vt:lpstr>
      <vt:lpstr>PowerPoint Presentation</vt:lpstr>
      <vt:lpstr>Reflecting on 2023</vt:lpstr>
      <vt:lpstr>How you showed up in 2023</vt:lpstr>
      <vt:lpstr>PowerPoint Presentation</vt:lpstr>
      <vt:lpstr>Reflecting on 2023</vt:lpstr>
      <vt:lpstr>Looking ahead at 2024</vt:lpstr>
      <vt:lpstr>2024: Malnutrition</vt:lpstr>
      <vt:lpstr>2024: Malnutrition</vt:lpstr>
      <vt:lpstr>2024: Vaccines</vt:lpstr>
      <vt:lpstr>2024: Education</vt:lpstr>
      <vt:lpstr>2024: Our Boldness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2</cp:revision>
  <dcterms:created xsi:type="dcterms:W3CDTF">2021-04-20T20:20:28Z</dcterms:created>
  <dcterms:modified xsi:type="dcterms:W3CDTF">2024-01-12T17:47:12Z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