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48" r:id="rId5"/>
  </p:sldMasterIdLst>
  <p:notesMasterIdLst>
    <p:notesMasterId r:id="rId23"/>
  </p:notesMasterIdLst>
  <p:sldIdLst>
    <p:sldId id="277" r:id="rId6"/>
    <p:sldId id="319" r:id="rId7"/>
    <p:sldId id="290" r:id="rId8"/>
    <p:sldId id="257" r:id="rId9"/>
    <p:sldId id="276" r:id="rId10"/>
    <p:sldId id="260" r:id="rId11"/>
    <p:sldId id="261" r:id="rId12"/>
    <p:sldId id="323" r:id="rId13"/>
    <p:sldId id="325" r:id="rId14"/>
    <p:sldId id="324" r:id="rId15"/>
    <p:sldId id="264" r:id="rId16"/>
    <p:sldId id="266" r:id="rId17"/>
    <p:sldId id="326" r:id="rId18"/>
    <p:sldId id="322" r:id="rId19"/>
    <p:sldId id="292" r:id="rId20"/>
    <p:sldId id="327" r:id="rId21"/>
    <p:sldId id="278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72503" autoAdjust="0"/>
  </p:normalViewPr>
  <p:slideViewPr>
    <p:cSldViewPr snapToGrid="0" snapToObjects="1">
      <p:cViewPr varScale="1">
        <p:scale>
          <a:sx n="109" d="100"/>
          <a:sy n="109" d="100"/>
        </p:scale>
        <p:origin x="159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148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79953-4106-4EC9-857F-522B78E16448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A70A-BE10-40B1-A850-11121D773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71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0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06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5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722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7FA01B04-1B47-445A-B093-A5434EC91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19CDAA67-2242-4C27-BCA3-D50BE2A27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9FFF29BB-62D6-4B3E-8427-A0DF0FC3D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EB0FFB-6E94-4703-AFA2-A6A92786492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5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7FA01B04-1B47-445A-B093-A5434EC91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19CDAA67-2242-4C27-BCA3-D50BE2A27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70000"/>
              </a:lnSpc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9FFF29BB-62D6-4B3E-8427-A0DF0FC3D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EB0FFB-6E94-4703-AFA2-A6A92786492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3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06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A70A-BE10-40B1-A850-11121D7731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5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95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96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42354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81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6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16295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35014" y="3878331"/>
            <a:ext cx="256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/</a:t>
            </a:r>
            <a:r>
              <a:rPr lang="en-US" b="1" baseline="0" dirty="0">
                <a:solidFill>
                  <a:schemeClr val="bg1"/>
                </a:solidFill>
              </a:rPr>
              <a:t>RESULTSEdFund</a:t>
            </a:r>
          </a:p>
        </p:txBody>
      </p:sp>
      <p:pic>
        <p:nvPicPr>
          <p:cNvPr id="6" name="Picture 5" descr="instagram-ic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389441"/>
            <a:ext cx="346528" cy="346528"/>
          </a:xfrm>
          <a:prstGeom prst="rect">
            <a:avLst/>
          </a:prstGeom>
        </p:spPr>
      </p:pic>
      <p:pic>
        <p:nvPicPr>
          <p:cNvPr id="7" name="Picture 6" descr="facebook_circ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96473"/>
            <a:ext cx="346528" cy="346528"/>
          </a:xfrm>
          <a:prstGeom prst="rect">
            <a:avLst/>
          </a:prstGeom>
        </p:spPr>
      </p:pic>
      <p:pic>
        <p:nvPicPr>
          <p:cNvPr id="8" name="Picture 7" descr="twitter_circ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3402597"/>
            <a:ext cx="346528" cy="3465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35010" y="3391195"/>
            <a:ext cx="202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aseline="0" dirty="0">
                <a:solidFill>
                  <a:schemeClr val="bg1"/>
                </a:solidFill>
              </a:rPr>
              <a:t>@</a:t>
            </a:r>
            <a:r>
              <a:rPr lang="en-US" b="1" baseline="0" dirty="0">
                <a:solidFill>
                  <a:schemeClr val="bg1"/>
                </a:solidFill>
              </a:rPr>
              <a:t>RESULTS_Tweets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29129" y="4379071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@</a:t>
            </a:r>
            <a:r>
              <a:rPr lang="en-US" b="1" baseline="0" dirty="0">
                <a:solidFill>
                  <a:schemeClr val="bg1"/>
                </a:solidFill>
              </a:rPr>
              <a:t>voices4results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00" y="4178564"/>
            <a:ext cx="34199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www.results.org</a:t>
            </a:r>
          </a:p>
        </p:txBody>
      </p:sp>
    </p:spTree>
    <p:extLst>
      <p:ext uri="{BB962C8B-B14F-4D97-AF65-F5344CB8AC3E}">
        <p14:creationId xmlns:p14="http://schemas.microsoft.com/office/powerpoint/2010/main" val="318294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5954"/>
            <a:ext cx="7772400" cy="1021556"/>
          </a:xfrm>
        </p:spPr>
        <p:txBody>
          <a:bodyPr anchor="t"/>
          <a:lstStyle>
            <a:lvl1pPr algn="l">
              <a:defRPr sz="40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722313" y="2794398"/>
            <a:ext cx="7772400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53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6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7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3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6588A-5827-4843-A700-508233C9F32B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41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730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sset 1@4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8" y="743859"/>
            <a:ext cx="2939143" cy="23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S_logo_EN_CMYK_BIG (flat)2_RESULTS_logo_EN_CMYK_BIG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691" y="80916"/>
            <a:ext cx="1223628" cy="9823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0149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6588A-5827-4843-A700-508233C9F32B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E6868-079E-1649-B8D1-459B42CE4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3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CEC6F-775D-124D-9CA4-2E1433027E4B}"/>
              </a:ext>
            </a:extLst>
          </p:cNvPr>
          <p:cNvSpPr txBox="1"/>
          <p:nvPr/>
        </p:nvSpPr>
        <p:spPr>
          <a:xfrm>
            <a:off x="857250" y="3019842"/>
            <a:ext cx="78200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Open sans font"/>
              </a:rPr>
              <a:t>The World Bank: </a:t>
            </a:r>
            <a:br>
              <a:rPr lang="en-US" sz="4800" dirty="0">
                <a:solidFill>
                  <a:schemeClr val="bg1"/>
                </a:solidFill>
                <a:latin typeface="Open sans font"/>
              </a:rPr>
            </a:br>
            <a:r>
              <a:rPr lang="en-US" sz="4800" dirty="0">
                <a:solidFill>
                  <a:schemeClr val="bg1"/>
                </a:solidFill>
                <a:latin typeface="Open sans font"/>
              </a:rPr>
              <a:t>Not Your Traditional Bank	</a:t>
            </a:r>
            <a:r>
              <a:rPr lang="en-US" sz="5400" dirty="0">
                <a:solidFill>
                  <a:schemeClr val="bg1"/>
                </a:solidFill>
                <a:latin typeface="Open sans fo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222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BF2C-E93F-4F28-A817-C4BC4A4B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81" y="166044"/>
            <a:ext cx="7401491" cy="59871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IDA 20 Replenishment </a:t>
            </a:r>
            <a:endParaRPr lang="en-US" sz="3700" dirty="0">
              <a:latin typeface="Open sans fon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D59E3-0F13-483E-ADA0-234D65D80A7F}"/>
              </a:ext>
            </a:extLst>
          </p:cNvPr>
          <p:cNvSpPr txBox="1"/>
          <p:nvPr/>
        </p:nvSpPr>
        <p:spPr>
          <a:xfrm>
            <a:off x="0" y="4928056"/>
            <a:ext cx="1566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World Bank IDA 20</a:t>
            </a:r>
          </a:p>
        </p:txBody>
      </p:sp>
      <p:pic>
        <p:nvPicPr>
          <p:cNvPr id="7" name="Picture 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0445E3B-1DF2-463D-B5B1-8A1FE595E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85" y="1069893"/>
            <a:ext cx="6344535" cy="3858163"/>
          </a:xfrm>
          <a:prstGeom prst="rect">
            <a:avLst/>
          </a:prstGeom>
        </p:spPr>
      </p:pic>
      <p:sp>
        <p:nvSpPr>
          <p:cNvPr id="9" name="Shape 113">
            <a:extLst>
              <a:ext uri="{FF2B5EF4-FFF2-40B4-BE49-F238E27FC236}">
                <a16:creationId xmlns:a16="http://schemas.microsoft.com/office/drawing/2014/main" id="{80E99770-3414-484E-A5D3-D138A0D0DBB8}"/>
              </a:ext>
            </a:extLst>
          </p:cNvPr>
          <p:cNvSpPr txBox="1"/>
          <p:nvPr/>
        </p:nvSpPr>
        <p:spPr>
          <a:xfrm>
            <a:off x="89048" y="930700"/>
            <a:ext cx="2196951" cy="3636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Human Capital will be added as a special theme for IDA 20!!</a:t>
            </a:r>
            <a:endParaRPr lang="en-US" sz="2400" i="0" u="none" strike="noStrike" cap="none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00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bGCMFbUwAAgs8m.jpg:large">
            <a:extLst>
              <a:ext uri="{FF2B5EF4-FFF2-40B4-BE49-F238E27FC236}">
                <a16:creationId xmlns:a16="http://schemas.microsoft.com/office/drawing/2014/main" id="{52BD7694-911E-4896-A713-0E8200B9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09" y="1045112"/>
            <a:ext cx="36480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B23520-0FF4-4FA6-94E2-E2B2C2A23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53" y="3074885"/>
            <a:ext cx="3582959" cy="1791479"/>
          </a:xfrm>
          <a:prstGeom prst="rect">
            <a:avLst/>
          </a:prstGeom>
        </p:spPr>
      </p:pic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0" y="50993"/>
            <a:ext cx="8751002" cy="8798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en-US" sz="3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Strategy &amp; Tactics</a:t>
            </a:r>
            <a:endParaRPr sz="3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1283239" y="4567779"/>
            <a:ext cx="4431578" cy="3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1" tIns="27431" rIns="27431" bIns="27431" anchor="t" anchorCtr="0">
            <a:noAutofit/>
          </a:bodyPr>
          <a:lstStyle/>
          <a:p>
            <a:br>
              <a:rPr lang="en-US" sz="1050">
                <a:solidFill>
                  <a:srgbClr val="891523"/>
                </a:solidFill>
                <a:latin typeface="Arial"/>
                <a:ea typeface="Arial"/>
                <a:cs typeface="Arial"/>
                <a:sym typeface="Arial"/>
              </a:rPr>
            </a:br>
            <a:endParaRPr sz="1050">
              <a:solidFill>
                <a:srgbClr val="8915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3069579" y="1065798"/>
            <a:ext cx="2115380" cy="65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Engagement with WB staff </a:t>
            </a:r>
            <a:endParaRPr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01">
            <a:extLst>
              <a:ext uri="{FF2B5EF4-FFF2-40B4-BE49-F238E27FC236}">
                <a16:creationId xmlns:a16="http://schemas.microsoft.com/office/drawing/2014/main" id="{1D66FF15-FCDA-48E6-B623-9EAD238CDE28}"/>
              </a:ext>
            </a:extLst>
          </p:cNvPr>
          <p:cNvSpPr txBox="1"/>
          <p:nvPr/>
        </p:nvSpPr>
        <p:spPr>
          <a:xfrm>
            <a:off x="59686" y="1342391"/>
            <a:ext cx="3076575" cy="399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Accountability Tools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01">
            <a:extLst>
              <a:ext uri="{FF2B5EF4-FFF2-40B4-BE49-F238E27FC236}">
                <a16:creationId xmlns:a16="http://schemas.microsoft.com/office/drawing/2014/main" id="{289669A6-39C5-47A5-B3A1-9292171F2700}"/>
              </a:ext>
            </a:extLst>
          </p:cNvPr>
          <p:cNvSpPr txBox="1"/>
          <p:nvPr/>
        </p:nvSpPr>
        <p:spPr>
          <a:xfrm>
            <a:off x="4076766" y="3261882"/>
            <a:ext cx="3629025" cy="56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&amp; Monitoring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201">
            <a:extLst>
              <a:ext uri="{FF2B5EF4-FFF2-40B4-BE49-F238E27FC236}">
                <a16:creationId xmlns:a16="http://schemas.microsoft.com/office/drawing/2014/main" id="{08315CEB-6380-481A-AC17-8EF5BFE3296E}"/>
              </a:ext>
            </a:extLst>
          </p:cNvPr>
          <p:cNvSpPr txBox="1"/>
          <p:nvPr/>
        </p:nvSpPr>
        <p:spPr>
          <a:xfrm>
            <a:off x="7332497" y="3449794"/>
            <a:ext cx="1428750" cy="41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Reports</a:t>
            </a:r>
            <a:endParaRPr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201">
            <a:extLst>
              <a:ext uri="{FF2B5EF4-FFF2-40B4-BE49-F238E27FC236}">
                <a16:creationId xmlns:a16="http://schemas.microsoft.com/office/drawing/2014/main" id="{8524E01E-F311-4A55-9580-825E12B72E10}"/>
              </a:ext>
            </a:extLst>
          </p:cNvPr>
          <p:cNvSpPr txBox="1"/>
          <p:nvPr/>
        </p:nvSpPr>
        <p:spPr>
          <a:xfrm>
            <a:off x="6266492" y="4018503"/>
            <a:ext cx="2617092" cy="86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 Makers and Parliamentarians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201">
            <a:extLst>
              <a:ext uri="{FF2B5EF4-FFF2-40B4-BE49-F238E27FC236}">
                <a16:creationId xmlns:a16="http://schemas.microsoft.com/office/drawing/2014/main" id="{75F6EB31-E2B8-4438-8456-71325A012924}"/>
              </a:ext>
            </a:extLst>
          </p:cNvPr>
          <p:cNvSpPr txBox="1"/>
          <p:nvPr/>
        </p:nvSpPr>
        <p:spPr>
          <a:xfrm>
            <a:off x="4250135" y="3726126"/>
            <a:ext cx="2434293" cy="72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Communications and Media </a:t>
            </a:r>
            <a:endParaRPr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01">
            <a:extLst>
              <a:ext uri="{FF2B5EF4-FFF2-40B4-BE49-F238E27FC236}">
                <a16:creationId xmlns:a16="http://schemas.microsoft.com/office/drawing/2014/main" id="{E81AFC0D-FF04-41C1-85F1-0F6F54461AE7}"/>
              </a:ext>
            </a:extLst>
          </p:cNvPr>
          <p:cNvSpPr txBox="1"/>
          <p:nvPr/>
        </p:nvSpPr>
        <p:spPr>
          <a:xfrm>
            <a:off x="278276" y="887085"/>
            <a:ext cx="3248025" cy="42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High-level Meetings</a:t>
            </a:r>
            <a:endParaRPr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201">
            <a:extLst>
              <a:ext uri="{FF2B5EF4-FFF2-40B4-BE49-F238E27FC236}">
                <a16:creationId xmlns:a16="http://schemas.microsoft.com/office/drawing/2014/main" id="{B8BE1913-7A6F-49CC-9FD5-AF3F8259045B}"/>
              </a:ext>
            </a:extLst>
          </p:cNvPr>
          <p:cNvSpPr txBox="1"/>
          <p:nvPr/>
        </p:nvSpPr>
        <p:spPr>
          <a:xfrm>
            <a:off x="3136261" y="2200639"/>
            <a:ext cx="1544461" cy="50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01">
            <a:extLst>
              <a:ext uri="{FF2B5EF4-FFF2-40B4-BE49-F238E27FC236}">
                <a16:creationId xmlns:a16="http://schemas.microsoft.com/office/drawing/2014/main" id="{403CB8C0-CA1A-4493-9232-3962C26A843D}"/>
              </a:ext>
            </a:extLst>
          </p:cNvPr>
          <p:cNvSpPr txBox="1"/>
          <p:nvPr/>
        </p:nvSpPr>
        <p:spPr>
          <a:xfrm>
            <a:off x="278276" y="1896574"/>
            <a:ext cx="3248025" cy="862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52400">
              <a:buClr>
                <a:schemeClr val="dk1"/>
              </a:buClr>
              <a:buSzPts val="3200"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Coalition and partner Mobilization</a:t>
            </a:r>
            <a:endParaRPr sz="24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7A707-0EA8-4DDC-BB0B-CC82E3454FA9}"/>
              </a:ext>
            </a:extLst>
          </p:cNvPr>
          <p:cNvSpPr txBox="1"/>
          <p:nvPr/>
        </p:nvSpPr>
        <p:spPr>
          <a:xfrm>
            <a:off x="-100720" y="4966975"/>
            <a:ext cx="147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ACTION/RESULTS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999AF29-1C73-4E63-B4A1-59BEABCF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12" y="203722"/>
            <a:ext cx="1569620" cy="17324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E5985B-710B-4DFC-8B41-70BD9BDE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6" y="370541"/>
            <a:ext cx="1505903" cy="1882379"/>
          </a:xfrm>
          <a:prstGeom prst="rect">
            <a:avLst/>
          </a:prstGeom>
        </p:spPr>
      </p:pic>
      <p:pic>
        <p:nvPicPr>
          <p:cNvPr id="34" name="Picture 2" descr="http://www.action.org/uploads/images/resources/tb-hiv_report_cover.png">
            <a:extLst>
              <a:ext uri="{FF2B5EF4-FFF2-40B4-BE49-F238E27FC236}">
                <a16:creationId xmlns:a16="http://schemas.microsoft.com/office/drawing/2014/main" id="{C8FF5465-CD36-4338-91F8-ADA68C43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70" y="58824"/>
            <a:ext cx="1639987" cy="21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C36D25-DAD1-4386-90BB-E8606C2754FA}"/>
              </a:ext>
            </a:extLst>
          </p:cNvPr>
          <p:cNvCxnSpPr>
            <a:cxnSpLocks/>
          </p:cNvCxnSpPr>
          <p:nvPr/>
        </p:nvCxnSpPr>
        <p:spPr>
          <a:xfrm>
            <a:off x="4474346" y="592855"/>
            <a:ext cx="44689" cy="446185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2C6FB-8B99-4F05-98C9-ADAF71A984FE}"/>
              </a:ext>
            </a:extLst>
          </p:cNvPr>
          <p:cNvCxnSpPr/>
          <p:nvPr/>
        </p:nvCxnSpPr>
        <p:spPr>
          <a:xfrm>
            <a:off x="38707" y="2823784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482587-FA02-4D48-8E80-BCB6CC342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44" y="1126033"/>
            <a:ext cx="1155458" cy="15284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1403C-ED5F-41BD-8ACC-D1CC15F44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85" y="768768"/>
            <a:ext cx="1159002" cy="15230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3973C-D1DA-4BB6-B21D-7F07A9F93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560" y="171445"/>
            <a:ext cx="1123229" cy="1539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52" name="Picture 4" descr="https://pbs.twimg.com/media/DbEqYNOXkAAbZp1.jpg">
            <a:extLst>
              <a:ext uri="{FF2B5EF4-FFF2-40B4-BE49-F238E27FC236}">
                <a16:creationId xmlns:a16="http://schemas.microsoft.com/office/drawing/2014/main" id="{3F488F5F-449D-47A0-B496-A25525E64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4" y="1477195"/>
            <a:ext cx="1378161" cy="10298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6DBB8F-28DB-4387-B465-53F7DCD8A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17575">
            <a:off x="4737057" y="3364823"/>
            <a:ext cx="1261872" cy="13633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1D70AD-E92C-419F-A2BC-5045FB471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3567">
            <a:off x="5704472" y="3184183"/>
            <a:ext cx="1261872" cy="12288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E03893-ED3D-4620-923B-BD781C2F3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55007">
            <a:off x="6496764" y="3568525"/>
            <a:ext cx="1261872" cy="12337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A4E5AB-C3A8-4A21-8554-80BBCA91D4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4967">
            <a:off x="7525588" y="3060673"/>
            <a:ext cx="1262775" cy="16635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84D8E8-5B9B-4154-B431-53BB0DA8B0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3166" y="1100443"/>
            <a:ext cx="2124225" cy="1643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7B4B5-98F9-4EEF-A197-A93ABE928F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12456" y="897967"/>
            <a:ext cx="1159002" cy="1501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C82F60-0D95-41BA-917F-1BED05513F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2195" y="177502"/>
            <a:ext cx="1157097" cy="8483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825A09-D887-441D-81DE-D93DFF2A94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9260" y="1127032"/>
            <a:ext cx="2664470" cy="14987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163855-E840-4CB2-97DF-27A8CF4CD7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3834" y="3812034"/>
            <a:ext cx="2080187" cy="11981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ACDA0A-6350-40D1-BCA3-1A7FB8C64A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9971" y="2955978"/>
            <a:ext cx="1320135" cy="16763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5AD411-3CC8-4A67-B399-C6DC260B0B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20349" y="2910881"/>
            <a:ext cx="2209877" cy="1212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4A19F8-FB6B-4F2E-B31E-FBB19820A852}"/>
              </a:ext>
            </a:extLst>
          </p:cNvPr>
          <p:cNvSpPr txBox="1"/>
          <p:nvPr/>
        </p:nvSpPr>
        <p:spPr>
          <a:xfrm>
            <a:off x="-97361" y="5010190"/>
            <a:ext cx="147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ACTION/RESULTS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B5237B-D720-42E9-95F0-04FC8B3C72C0}"/>
              </a:ext>
            </a:extLst>
          </p:cNvPr>
          <p:cNvSpPr txBox="1">
            <a:spLocks/>
          </p:cNvSpPr>
          <p:nvPr/>
        </p:nvSpPr>
        <p:spPr>
          <a:xfrm>
            <a:off x="80384" y="1128621"/>
            <a:ext cx="8670358" cy="2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br>
              <a:rPr lang="en-US" sz="2000" dirty="0"/>
            </a:br>
            <a:endParaRPr lang="en-US" sz="2000" dirty="0"/>
          </a:p>
          <a:p>
            <a:r>
              <a:rPr lang="en-US" sz="4000" b="1" dirty="0">
                <a:solidFill>
                  <a:schemeClr val="tx1"/>
                </a:solidFill>
              </a:rPr>
              <a:t>World Bank Discussion</a:t>
            </a:r>
            <a:br>
              <a:rPr lang="en-US" sz="4000" b="1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7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89">
            <a:extLst>
              <a:ext uri="{FF2B5EF4-FFF2-40B4-BE49-F238E27FC236}">
                <a16:creationId xmlns:a16="http://schemas.microsoft.com/office/drawing/2014/main" id="{B221B7FA-4D93-41AD-BA4E-4919619073B6}"/>
              </a:ext>
            </a:extLst>
          </p:cNvPr>
          <p:cNvSpPr txBox="1">
            <a:spLocks/>
          </p:cNvSpPr>
          <p:nvPr/>
        </p:nvSpPr>
        <p:spPr>
          <a:xfrm>
            <a:off x="1698994" y="1399157"/>
            <a:ext cx="5746012" cy="215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6000"/>
            </a:pPr>
            <a:r>
              <a:rPr lang="en-US" sz="7200" b="1" dirty="0"/>
              <a:t>Q &amp; A</a:t>
            </a:r>
          </a:p>
        </p:txBody>
      </p:sp>
      <p:pic>
        <p:nvPicPr>
          <p:cNvPr id="11" name="Graphic 10" descr="Group">
            <a:extLst>
              <a:ext uri="{FF2B5EF4-FFF2-40B4-BE49-F238E27FC236}">
                <a16:creationId xmlns:a16="http://schemas.microsoft.com/office/drawing/2014/main" id="{4CD8B4D4-1D39-4DC7-B2A6-B21BC30B9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3494" y="3763083"/>
            <a:ext cx="914400" cy="914400"/>
          </a:xfrm>
          <a:prstGeom prst="rect">
            <a:avLst/>
          </a:prstGeom>
        </p:spPr>
      </p:pic>
      <p:pic>
        <p:nvPicPr>
          <p:cNvPr id="13" name="Graphic 12" descr="Bar chart">
            <a:extLst>
              <a:ext uri="{FF2B5EF4-FFF2-40B4-BE49-F238E27FC236}">
                <a16:creationId xmlns:a16="http://schemas.microsoft.com/office/drawing/2014/main" id="{51EAC4A5-E66D-4ABA-A094-470217D58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055" y="648119"/>
            <a:ext cx="914400" cy="914400"/>
          </a:xfrm>
          <a:prstGeom prst="rect">
            <a:avLst/>
          </a:prstGeom>
        </p:spPr>
      </p:pic>
      <p:pic>
        <p:nvPicPr>
          <p:cNvPr id="14" name="Graphic 13" descr="Money">
            <a:extLst>
              <a:ext uri="{FF2B5EF4-FFF2-40B4-BE49-F238E27FC236}">
                <a16:creationId xmlns:a16="http://schemas.microsoft.com/office/drawing/2014/main" id="{4B947BFA-DAEE-48FF-809A-173A6EF32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2382" y="2114550"/>
            <a:ext cx="914400" cy="914400"/>
          </a:xfrm>
          <a:prstGeom prst="rect">
            <a:avLst/>
          </a:prstGeom>
        </p:spPr>
      </p:pic>
      <p:pic>
        <p:nvPicPr>
          <p:cNvPr id="16" name="Graphic 15" descr="Globe">
            <a:extLst>
              <a:ext uri="{FF2B5EF4-FFF2-40B4-BE49-F238E27FC236}">
                <a16:creationId xmlns:a16="http://schemas.microsoft.com/office/drawing/2014/main" id="{FFD3170D-E5C7-49B6-AE24-0CAE1C255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84733" y="170822"/>
            <a:ext cx="914400" cy="914400"/>
          </a:xfrm>
          <a:prstGeom prst="rect">
            <a:avLst/>
          </a:prstGeom>
        </p:spPr>
      </p:pic>
      <p:pic>
        <p:nvPicPr>
          <p:cNvPr id="17" name="Graphic 16" descr="Court">
            <a:extLst>
              <a:ext uri="{FF2B5EF4-FFF2-40B4-BE49-F238E27FC236}">
                <a16:creationId xmlns:a16="http://schemas.microsoft.com/office/drawing/2014/main" id="{95FD6D6A-7101-4318-A18F-A988E43998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276" y="3763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28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0" y="558211"/>
            <a:ext cx="9144000" cy="37069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3959"/>
            </a:pPr>
            <a:r>
              <a:rPr lang="en-US" sz="7200" dirty="0"/>
              <a:t>Thank you!</a:t>
            </a:r>
            <a:br>
              <a:rPr lang="en-US" sz="7200" dirty="0">
                <a:latin typeface="Calibri"/>
                <a:ea typeface="Calibri"/>
                <a:cs typeface="Calibri"/>
              </a:rPr>
            </a:br>
            <a:endParaRPr lang="en-US" sz="4950" dirty="0">
              <a:latin typeface="Calibri"/>
              <a:ea typeface="Calibri"/>
              <a:cs typeface="Calibri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1283239" y="4567779"/>
            <a:ext cx="4431578" cy="3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1" tIns="27431" rIns="27431" bIns="27431" anchor="t" anchorCtr="0">
            <a:noAutofit/>
          </a:bodyPr>
          <a:lstStyle/>
          <a:p>
            <a:br>
              <a:rPr lang="en-US" sz="1050">
                <a:solidFill>
                  <a:srgbClr val="891523"/>
                </a:solidFill>
                <a:latin typeface="Arial"/>
                <a:ea typeface="Arial"/>
                <a:cs typeface="Arial"/>
                <a:sym typeface="Arial"/>
              </a:rPr>
            </a:br>
            <a:endParaRPr sz="1050">
              <a:solidFill>
                <a:srgbClr val="8915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77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Connections outline">
            <a:extLst>
              <a:ext uri="{FF2B5EF4-FFF2-40B4-BE49-F238E27FC236}">
                <a16:creationId xmlns:a16="http://schemas.microsoft.com/office/drawing/2014/main" id="{35209284-19D2-47BA-86A8-3820C66C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4139">
            <a:off x="3924300" y="777875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6C30E-72CB-4452-84D7-0598CE65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/>
              <a:t>Let’s keep the conversation going!</a:t>
            </a:r>
            <a:br>
              <a:rPr lang="en-US" sz="3200" b="1" dirty="0"/>
            </a:br>
            <a:r>
              <a:rPr lang="en-US" sz="3200" b="1" dirty="0"/>
              <a:t>Connect with us: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7512122-A690-447C-AF7A-AA3162CE4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25" y="1531938"/>
            <a:ext cx="6313488" cy="2362200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#Voices4RESULTS</a:t>
            </a:r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</a:t>
            </a:r>
            <a:r>
              <a:rPr lang="en-US" b="1" dirty="0" err="1"/>
              <a:t>YesHealthEquity</a:t>
            </a: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</a:t>
            </a:r>
            <a:r>
              <a:rPr lang="en-US" b="1" dirty="0" err="1"/>
              <a:t>IDAWorks</a:t>
            </a: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</a:t>
            </a:r>
            <a:r>
              <a:rPr lang="en-US" b="1" dirty="0" err="1"/>
              <a:t>InvestInHealth</a:t>
            </a:r>
            <a:endParaRPr lang="en-US" b="1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196" name="TextBox 17">
            <a:extLst>
              <a:ext uri="{FF2B5EF4-FFF2-40B4-BE49-F238E27FC236}">
                <a16:creationId xmlns:a16="http://schemas.microsoft.com/office/drawing/2014/main" id="{2D92B937-1E05-4DDE-874D-77E9A34EE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1249363"/>
            <a:ext cx="32988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@ACTION_tweets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@RESULTS_Tweets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@ResultsCda 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@WACI_Tweets 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@WaiteRobyn 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04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B5237B-D720-42E9-95F0-04FC8B3C72C0}"/>
              </a:ext>
            </a:extLst>
          </p:cNvPr>
          <p:cNvSpPr txBox="1">
            <a:spLocks/>
          </p:cNvSpPr>
          <p:nvPr/>
        </p:nvSpPr>
        <p:spPr>
          <a:xfrm>
            <a:off x="0" y="381274"/>
            <a:ext cx="9144000" cy="355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br>
              <a:rPr lang="en-US" sz="2000" dirty="0"/>
            </a:br>
            <a:endParaRPr lang="en-US" sz="4000" dirty="0"/>
          </a:p>
          <a:p>
            <a:r>
              <a:rPr lang="en-US" sz="4000" b="1" u="sng" dirty="0">
                <a:solidFill>
                  <a:schemeClr val="tx1"/>
                </a:solidFill>
              </a:rPr>
              <a:t>Facilitator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Xochitl Sanchez, </a:t>
            </a:r>
            <a:r>
              <a:rPr lang="en-US" sz="4000" dirty="0">
                <a:solidFill>
                  <a:schemeClr val="tx1"/>
                </a:solidFill>
              </a:rPr>
              <a:t>Senior Advisor, ACTION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b="1" u="sng" dirty="0">
                <a:solidFill>
                  <a:schemeClr val="tx1"/>
                </a:solidFill>
              </a:rPr>
              <a:t>Speakers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Joyce </a:t>
            </a:r>
            <a:r>
              <a:rPr lang="en-US" sz="4000" b="1" dirty="0" err="1">
                <a:solidFill>
                  <a:schemeClr val="tx1"/>
                </a:solidFill>
              </a:rPr>
              <a:t>Ng'ang'a</a:t>
            </a:r>
            <a:r>
              <a:rPr lang="en-US" sz="4000" dirty="0">
                <a:solidFill>
                  <a:schemeClr val="tx1"/>
                </a:solidFill>
              </a:rPr>
              <a:t>, Policy Advisor, WACI Health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Dr. Robyn Waite</a:t>
            </a:r>
            <a:r>
              <a:rPr lang="en-US" sz="4000" dirty="0">
                <a:solidFill>
                  <a:schemeClr val="tx1"/>
                </a:solidFill>
              </a:rPr>
              <a:t>, Director of Policy and Advocacy, Results Canada</a:t>
            </a:r>
          </a:p>
          <a:p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Connections outline">
            <a:extLst>
              <a:ext uri="{FF2B5EF4-FFF2-40B4-BE49-F238E27FC236}">
                <a16:creationId xmlns:a16="http://schemas.microsoft.com/office/drawing/2014/main" id="{35209284-19D2-47BA-86A8-3820C66C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4139">
            <a:off x="3924300" y="777875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6C30E-72CB-4452-84D7-0598CE65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/>
              <a:t>Let’s keep the conversation going!</a:t>
            </a:r>
            <a:br>
              <a:rPr lang="en-US" sz="3200" b="1" dirty="0"/>
            </a:br>
            <a:r>
              <a:rPr lang="en-US" sz="3200" b="1" dirty="0"/>
              <a:t>Connect with us: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7512122-A690-447C-AF7A-AA3162CE4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25" y="1531938"/>
            <a:ext cx="6313488" cy="2362200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#Voices4RESULTS</a:t>
            </a:r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</a:t>
            </a:r>
            <a:r>
              <a:rPr lang="en-US" b="1" dirty="0" err="1"/>
              <a:t>YesHealthEquity</a:t>
            </a: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</a:t>
            </a:r>
            <a:r>
              <a:rPr lang="en-US" b="1" dirty="0" err="1"/>
              <a:t>IDAWorks</a:t>
            </a: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>
              <a:spcAft>
                <a:spcPts val="0"/>
              </a:spcAft>
              <a:buFont typeface="Arial"/>
              <a:buNone/>
              <a:defRPr/>
            </a:pPr>
            <a:r>
              <a:rPr lang="en-US" b="1" dirty="0"/>
              <a:t>#</a:t>
            </a:r>
            <a:r>
              <a:rPr lang="en-US" b="1" dirty="0" err="1"/>
              <a:t>InvestInHealth</a:t>
            </a:r>
            <a:endParaRPr lang="en-US" b="1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b="1" dirty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196" name="TextBox 17">
            <a:extLst>
              <a:ext uri="{FF2B5EF4-FFF2-40B4-BE49-F238E27FC236}">
                <a16:creationId xmlns:a16="http://schemas.microsoft.com/office/drawing/2014/main" id="{2D92B937-1E05-4DDE-874D-77E9A34EE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1249363"/>
            <a:ext cx="32988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@ACTION_tweets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@RESULTS_Tweets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@ResultsCda 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@WACI_Tweets 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000" b="1"/>
              <a:t>@WaiteRobyn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8">
            <a:extLst>
              <a:ext uri="{FF2B5EF4-FFF2-40B4-BE49-F238E27FC236}">
                <a16:creationId xmlns:a16="http://schemas.microsoft.com/office/drawing/2014/main" id="{46F7E317-6782-45C6-98AA-DF05E58AD6C3}"/>
              </a:ext>
            </a:extLst>
          </p:cNvPr>
          <p:cNvSpPr txBox="1">
            <a:spLocks/>
          </p:cNvSpPr>
          <p:nvPr/>
        </p:nvSpPr>
        <p:spPr>
          <a:xfrm>
            <a:off x="-90434" y="23781"/>
            <a:ext cx="7965192" cy="144059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959"/>
            </a:pPr>
            <a:r>
              <a:rPr lang="en-US" sz="3400" dirty="0">
                <a:latin typeface="Open sans font"/>
              </a:rPr>
              <a:t>What is the World Bank and why does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959"/>
            </a:pPr>
            <a:r>
              <a:rPr lang="en-US" sz="3400" dirty="0">
                <a:latin typeface="Open sans font"/>
              </a:rPr>
              <a:t>our work with the Bank matter?</a:t>
            </a:r>
            <a:endParaRPr lang="en-US" sz="3400" kern="1200" dirty="0">
              <a:latin typeface="Open sans font"/>
            </a:endParaRPr>
          </a:p>
        </p:txBody>
      </p:sp>
      <p:pic>
        <p:nvPicPr>
          <p:cNvPr id="5" name="Shape 102" descr="A sign in front of a building&#10;&#10;Description automatically generated">
            <a:extLst>
              <a:ext uri="{FF2B5EF4-FFF2-40B4-BE49-F238E27FC236}">
                <a16:creationId xmlns:a16="http://schemas.microsoft.com/office/drawing/2014/main" id="{487B61C3-F6B1-41A8-AFC1-85A4A9A5E089}"/>
              </a:ext>
            </a:extLst>
          </p:cNvPr>
          <p:cNvPicPr preferRelativeResize="0"/>
          <p:nvPr/>
        </p:nvPicPr>
        <p:blipFill rotWithShape="1">
          <a:blip r:embed="rId3"/>
          <a:srcRect l="6902" r="36287" b="-1"/>
          <a:stretch/>
        </p:blipFill>
        <p:spPr>
          <a:xfrm>
            <a:off x="391780" y="1373262"/>
            <a:ext cx="4962525" cy="33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3DC760-7DCB-4A1B-B535-D06850D7EE69}"/>
              </a:ext>
            </a:extLst>
          </p:cNvPr>
          <p:cNvSpPr txBox="1"/>
          <p:nvPr/>
        </p:nvSpPr>
        <p:spPr>
          <a:xfrm>
            <a:off x="337188" y="4712612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World Bank</a:t>
            </a:r>
          </a:p>
        </p:txBody>
      </p:sp>
      <p:sp>
        <p:nvSpPr>
          <p:cNvPr id="11" name="Shape 103">
            <a:extLst>
              <a:ext uri="{FF2B5EF4-FFF2-40B4-BE49-F238E27FC236}">
                <a16:creationId xmlns:a16="http://schemas.microsoft.com/office/drawing/2014/main" id="{17154A2C-5A4D-40E3-9D9D-8D1563DE59EF}"/>
              </a:ext>
            </a:extLst>
          </p:cNvPr>
          <p:cNvSpPr txBox="1"/>
          <p:nvPr/>
        </p:nvSpPr>
        <p:spPr>
          <a:xfrm>
            <a:off x="5493135" y="1464380"/>
            <a:ext cx="3369512" cy="299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The World Bank’s Mission: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End extreme poverty within a generation and boost shared prosperity by …..</a:t>
            </a:r>
            <a:endParaRPr sz="2400" dirty="0">
              <a:latin typeface="Open sans fon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</a:pPr>
            <a:r>
              <a:rPr lang="en-US" sz="2400" b="1" i="0" u="sng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2030</a:t>
            </a:r>
            <a:endParaRPr sz="2400" dirty="0">
              <a:latin typeface="Open sans font"/>
            </a:endParaRPr>
          </a:p>
        </p:txBody>
      </p:sp>
    </p:spTree>
    <p:extLst>
      <p:ext uri="{BB962C8B-B14F-4D97-AF65-F5344CB8AC3E}">
        <p14:creationId xmlns:p14="http://schemas.microsoft.com/office/powerpoint/2010/main" val="93138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9">
            <a:extLst>
              <a:ext uri="{FF2B5EF4-FFF2-40B4-BE49-F238E27FC236}">
                <a16:creationId xmlns:a16="http://schemas.microsoft.com/office/drawing/2014/main" id="{D75A95A7-92B0-40A9-B0E5-A70DF13364F1}"/>
              </a:ext>
            </a:extLst>
          </p:cNvPr>
          <p:cNvSpPr txBox="1">
            <a:spLocks/>
          </p:cNvSpPr>
          <p:nvPr/>
        </p:nvSpPr>
        <p:spPr>
          <a:xfrm>
            <a:off x="1065068" y="344454"/>
            <a:ext cx="6229351" cy="7760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World Bank Group </a:t>
            </a:r>
            <a:endParaRPr lang="en-US" sz="2700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</p:txBody>
      </p:sp>
      <p:sp>
        <p:nvSpPr>
          <p:cNvPr id="5" name="Shape 113">
            <a:extLst>
              <a:ext uri="{FF2B5EF4-FFF2-40B4-BE49-F238E27FC236}">
                <a16:creationId xmlns:a16="http://schemas.microsoft.com/office/drawing/2014/main" id="{CCF4F001-638B-4D24-9642-AA9E70C5C4AA}"/>
              </a:ext>
            </a:extLst>
          </p:cNvPr>
          <p:cNvSpPr txBox="1"/>
          <p:nvPr/>
        </p:nvSpPr>
        <p:spPr>
          <a:xfrm>
            <a:off x="224886" y="1259626"/>
            <a:ext cx="3732963" cy="3636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Five Institutions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The International Bank for Reconstruction and Development (IBRD)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The International Development Association (IDA). </a:t>
            </a:r>
            <a:endParaRPr sz="1600" i="0" u="none" strike="noStrike" cap="none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The International Finance Corporation (IFC)</a:t>
            </a:r>
            <a:endParaRPr sz="1600" i="0" u="none" strike="noStrike" cap="none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The Multilateral Investment Guarantee Agency (MIGA)</a:t>
            </a:r>
            <a:endParaRPr sz="1600" i="0" u="none" strike="noStrike" cap="none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The International Centre for Settlement of Investment Disputes (ICSID)</a:t>
            </a:r>
            <a:endParaRPr sz="1600" dirty="0">
              <a:latin typeface="Open sans font"/>
            </a:endParaRPr>
          </a:p>
        </p:txBody>
      </p:sp>
      <p:sp>
        <p:nvSpPr>
          <p:cNvPr id="6" name="Shape 113">
            <a:extLst>
              <a:ext uri="{FF2B5EF4-FFF2-40B4-BE49-F238E27FC236}">
                <a16:creationId xmlns:a16="http://schemas.microsoft.com/office/drawing/2014/main" id="{DFB1AA3C-B7BA-4908-BDC6-9EBE7AE4D80C}"/>
              </a:ext>
            </a:extLst>
          </p:cNvPr>
          <p:cNvSpPr txBox="1"/>
          <p:nvPr/>
        </p:nvSpPr>
        <p:spPr>
          <a:xfrm>
            <a:off x="4179744" y="1278082"/>
            <a:ext cx="4684778" cy="352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International Bank for Reconstruction and Development (IBRD) 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Lends to governments of middle income and credit worthy low-income countries. Charges higher interest rates than IDA.</a:t>
            </a:r>
            <a:b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International Development Association (IDA) 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Provides virtually interest-free (“concessional”) loans called credits and grants to governments of the poorest countries.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03212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BF2C-E93F-4F28-A817-C4BC4A4B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81" y="0"/>
            <a:ext cx="7401491" cy="59871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Country Classifications </a:t>
            </a:r>
            <a:endParaRPr lang="en-US" sz="3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B0AB3-D343-4EE4-A1A4-85F8B59B9F18}"/>
              </a:ext>
            </a:extLst>
          </p:cNvPr>
          <p:cNvSpPr txBox="1"/>
          <p:nvPr/>
        </p:nvSpPr>
        <p:spPr>
          <a:xfrm>
            <a:off x="0" y="4928056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World Bank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27576CB-9BBE-47F1-8790-F890FD5F3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60" y="467318"/>
            <a:ext cx="5947651" cy="44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-105077" y="225384"/>
            <a:ext cx="9144000" cy="6181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Governance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2344341" y="2371725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b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06C74DE-370F-41BC-A246-6A3B837AA18D}"/>
              </a:ext>
            </a:extLst>
          </p:cNvPr>
          <p:cNvSpPr/>
          <p:nvPr/>
        </p:nvSpPr>
        <p:spPr>
          <a:xfrm>
            <a:off x="7074794" y="1457500"/>
            <a:ext cx="1964129" cy="33784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b="1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C4E3C9-A705-41F2-A305-C677A721F861}"/>
              </a:ext>
            </a:extLst>
          </p:cNvPr>
          <p:cNvSpPr/>
          <p:nvPr/>
        </p:nvSpPr>
        <p:spPr>
          <a:xfrm>
            <a:off x="4393192" y="1470253"/>
            <a:ext cx="2517988" cy="3365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46F9D07-8BC8-4554-B285-44A1567009DB}"/>
              </a:ext>
            </a:extLst>
          </p:cNvPr>
          <p:cNvSpPr/>
          <p:nvPr/>
        </p:nvSpPr>
        <p:spPr>
          <a:xfrm>
            <a:off x="2115518" y="1456490"/>
            <a:ext cx="2134587" cy="3365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A716B46-8BCA-49A1-988B-DD72A2CC6630}"/>
              </a:ext>
            </a:extLst>
          </p:cNvPr>
          <p:cNvSpPr/>
          <p:nvPr/>
        </p:nvSpPr>
        <p:spPr>
          <a:xfrm>
            <a:off x="93810" y="1456490"/>
            <a:ext cx="1831569" cy="3365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42E67C5-8C0C-4688-B3FC-99720FF0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7" y="2705453"/>
            <a:ext cx="1803218" cy="173788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73F294F-8E01-45EF-AAA7-0859834AC0ED}"/>
              </a:ext>
            </a:extLst>
          </p:cNvPr>
          <p:cNvSpPr txBox="1"/>
          <p:nvPr/>
        </p:nvSpPr>
        <p:spPr>
          <a:xfrm>
            <a:off x="191883" y="1596550"/>
            <a:ext cx="1440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600" b="1" kern="0" dirty="0"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189 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1600" b="1" kern="0" dirty="0"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World Bank Member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1600" b="1" kern="0" dirty="0"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Countries </a:t>
            </a:r>
          </a:p>
        </p:txBody>
      </p:sp>
      <p:pic>
        <p:nvPicPr>
          <p:cNvPr id="78" name="Picture 2" descr="Image result for world bank board of governors picture">
            <a:extLst>
              <a:ext uri="{FF2B5EF4-FFF2-40B4-BE49-F238E27FC236}">
                <a16:creationId xmlns:a16="http://schemas.microsoft.com/office/drawing/2014/main" id="{A994F201-590A-48B3-B280-0203EAF4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15" y="2885669"/>
            <a:ext cx="2397149" cy="13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640F6A7-F8EF-46D6-8460-0F0BE761E94F}"/>
              </a:ext>
            </a:extLst>
          </p:cNvPr>
          <p:cNvSpPr/>
          <p:nvPr/>
        </p:nvSpPr>
        <p:spPr>
          <a:xfrm>
            <a:off x="1915462" y="1668178"/>
            <a:ext cx="2515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Board of Governors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CA8CDF5-9871-4098-B3C4-7D3030DD9E2D}"/>
              </a:ext>
            </a:extLst>
          </p:cNvPr>
          <p:cNvSpPr/>
          <p:nvPr/>
        </p:nvSpPr>
        <p:spPr>
          <a:xfrm>
            <a:off x="4491415" y="1723501"/>
            <a:ext cx="2345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Board of Directors</a:t>
            </a:r>
          </a:p>
        </p:txBody>
      </p:sp>
      <p:pic>
        <p:nvPicPr>
          <p:cNvPr id="82" name="Picture 4" descr="Image result for world bank board of governors picture">
            <a:extLst>
              <a:ext uri="{FF2B5EF4-FFF2-40B4-BE49-F238E27FC236}">
                <a16:creationId xmlns:a16="http://schemas.microsoft.com/office/drawing/2014/main" id="{7FFF53E8-1A44-4A09-B248-CD5E85CB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44" y="2898116"/>
            <a:ext cx="2004134" cy="134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00661413-40F2-456C-93EE-9187C007F923}"/>
              </a:ext>
            </a:extLst>
          </p:cNvPr>
          <p:cNvSpPr/>
          <p:nvPr/>
        </p:nvSpPr>
        <p:spPr>
          <a:xfrm>
            <a:off x="6884226" y="1656585"/>
            <a:ext cx="2345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President</a:t>
            </a:r>
          </a:p>
        </p:txBody>
      </p:sp>
      <p:sp>
        <p:nvSpPr>
          <p:cNvPr id="90" name="Arrow: Circular 89">
            <a:extLst>
              <a:ext uri="{FF2B5EF4-FFF2-40B4-BE49-F238E27FC236}">
                <a16:creationId xmlns:a16="http://schemas.microsoft.com/office/drawing/2014/main" id="{F3C83578-FCD0-498D-9AA0-F510E2E9BF99}"/>
              </a:ext>
            </a:extLst>
          </p:cNvPr>
          <p:cNvSpPr/>
          <p:nvPr/>
        </p:nvSpPr>
        <p:spPr>
          <a:xfrm>
            <a:off x="1582384" y="917368"/>
            <a:ext cx="918839" cy="938245"/>
          </a:xfrm>
          <a:prstGeom prst="circularArrow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1" name="Arrow: Circular 90">
            <a:extLst>
              <a:ext uri="{FF2B5EF4-FFF2-40B4-BE49-F238E27FC236}">
                <a16:creationId xmlns:a16="http://schemas.microsoft.com/office/drawing/2014/main" id="{9A0653D4-4C58-4FEC-8FDA-263B2C0D03A7}"/>
              </a:ext>
            </a:extLst>
          </p:cNvPr>
          <p:cNvSpPr/>
          <p:nvPr/>
        </p:nvSpPr>
        <p:spPr>
          <a:xfrm>
            <a:off x="3881489" y="928602"/>
            <a:ext cx="918839" cy="938245"/>
          </a:xfrm>
          <a:prstGeom prst="circularArrow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92" name="Arrow: Circular 91">
            <a:extLst>
              <a:ext uri="{FF2B5EF4-FFF2-40B4-BE49-F238E27FC236}">
                <a16:creationId xmlns:a16="http://schemas.microsoft.com/office/drawing/2014/main" id="{BAA7DFDF-3054-4594-BFA4-2A8AA6A2AE4B}"/>
              </a:ext>
            </a:extLst>
          </p:cNvPr>
          <p:cNvSpPr/>
          <p:nvPr/>
        </p:nvSpPr>
        <p:spPr>
          <a:xfrm>
            <a:off x="6591602" y="942905"/>
            <a:ext cx="918839" cy="938245"/>
          </a:xfrm>
          <a:prstGeom prst="circularArrow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441F5-3F5A-4778-930D-11F1FD76B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794" y="2741627"/>
            <a:ext cx="2001016" cy="1500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DCC053-76D0-4DA2-A38D-88C14548EA02}"/>
              </a:ext>
            </a:extLst>
          </p:cNvPr>
          <p:cNvSpPr txBox="1"/>
          <p:nvPr/>
        </p:nvSpPr>
        <p:spPr>
          <a:xfrm>
            <a:off x="-105077" y="5035778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World Bank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BF2C-E93F-4F28-A817-C4BC4A4B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81" y="166044"/>
            <a:ext cx="7401491" cy="59871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World Bank COVID-19 Response</a:t>
            </a:r>
            <a:endParaRPr lang="en-US" sz="3700" dirty="0">
              <a:latin typeface="Open sans font"/>
            </a:endParaRPr>
          </a:p>
        </p:txBody>
      </p:sp>
      <p:sp>
        <p:nvSpPr>
          <p:cNvPr id="8" name="Shape 113">
            <a:extLst>
              <a:ext uri="{FF2B5EF4-FFF2-40B4-BE49-F238E27FC236}">
                <a16:creationId xmlns:a16="http://schemas.microsoft.com/office/drawing/2014/main" id="{17C24FD3-4A78-445D-A8C5-D649828A8676}"/>
              </a:ext>
            </a:extLst>
          </p:cNvPr>
          <p:cNvSpPr txBox="1"/>
          <p:nvPr/>
        </p:nvSpPr>
        <p:spPr>
          <a:xfrm>
            <a:off x="8792" y="913585"/>
            <a:ext cx="2198076" cy="387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lang="en-US" b="1" i="0" u="none" strike="noStrike" cap="none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 March 2020, approved </a:t>
            </a:r>
            <a:r>
              <a:rPr lang="en-US" sz="15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$14 billion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package of fast-track financing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5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333333"/>
                </a:solidFill>
                <a:latin typeface="Open Sans" panose="020B0606030504020204" pitchFamily="34" charset="0"/>
              </a:rPr>
              <a:t>In October 2020, approved </a:t>
            </a:r>
            <a:r>
              <a:rPr lang="en-US" sz="1500" b="1" dirty="0">
                <a:solidFill>
                  <a:srgbClr val="333333"/>
                </a:solidFill>
                <a:latin typeface="Open Sans" panose="020B0606030504020204" pitchFamily="34" charset="0"/>
              </a:rPr>
              <a:t>$12 billion </a:t>
            </a:r>
            <a:r>
              <a:rPr lang="en-US" sz="1500" dirty="0">
                <a:solidFill>
                  <a:srgbClr val="333333"/>
                </a:solidFill>
                <a:latin typeface="Open Sans" panose="020B0606030504020204" pitchFamily="34" charset="0"/>
              </a:rPr>
              <a:t>for vaccine rollout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333333"/>
                </a:solidFill>
                <a:latin typeface="Open Sans" panose="020B0606030504020204" pitchFamily="34" charset="0"/>
              </a:rPr>
              <a:t>World Bank Group Committed to </a:t>
            </a:r>
            <a:r>
              <a:rPr lang="en-US" sz="1500" b="1" dirty="0">
                <a:solidFill>
                  <a:srgbClr val="333333"/>
                </a:solidFill>
                <a:latin typeface="Open Sans" panose="020B0606030504020204" pitchFamily="34" charset="0"/>
              </a:rPr>
              <a:t>$160 billion</a:t>
            </a:r>
            <a:r>
              <a:rPr lang="en-US" sz="1500" dirty="0">
                <a:solidFill>
                  <a:srgbClr val="333333"/>
                </a:solidFill>
                <a:latin typeface="Open Sans" panose="020B0606030504020204" pitchFamily="34" charset="0"/>
              </a:rPr>
              <a:t> in financing capacity through end of June 2021 COVID-19 through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BC008B1-1C36-4840-B6A7-E515B6E63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481" b="5584"/>
          <a:stretch/>
        </p:blipFill>
        <p:spPr>
          <a:xfrm>
            <a:off x="2261686" y="1135046"/>
            <a:ext cx="6882314" cy="3645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96A8F0-89E4-45DA-983F-9CCE8B703767}"/>
              </a:ext>
            </a:extLst>
          </p:cNvPr>
          <p:cNvSpPr txBox="1"/>
          <p:nvPr/>
        </p:nvSpPr>
        <p:spPr>
          <a:xfrm>
            <a:off x="6943822" y="4888746"/>
            <a:ext cx="20874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World Bank COVID-19 Database</a:t>
            </a:r>
          </a:p>
        </p:txBody>
      </p:sp>
    </p:spTree>
    <p:extLst>
      <p:ext uri="{BB962C8B-B14F-4D97-AF65-F5344CB8AC3E}">
        <p14:creationId xmlns:p14="http://schemas.microsoft.com/office/powerpoint/2010/main" val="374504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61BD7BD-FF80-4A3D-A2CB-2DAD8285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" y="811048"/>
            <a:ext cx="5309627" cy="4211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DBF2C-E93F-4F28-A817-C4BC4A4B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81" y="166044"/>
            <a:ext cx="7401491" cy="59871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International Development Association</a:t>
            </a:r>
            <a:endParaRPr lang="en-US" sz="3700" dirty="0">
              <a:latin typeface="Open sans font"/>
            </a:endParaRPr>
          </a:p>
        </p:txBody>
      </p:sp>
      <p:sp>
        <p:nvSpPr>
          <p:cNvPr id="8" name="Shape 113">
            <a:extLst>
              <a:ext uri="{FF2B5EF4-FFF2-40B4-BE49-F238E27FC236}">
                <a16:creationId xmlns:a16="http://schemas.microsoft.com/office/drawing/2014/main" id="{17C24FD3-4A78-445D-A8C5-D649828A8676}"/>
              </a:ext>
            </a:extLst>
          </p:cNvPr>
          <p:cNvSpPr txBox="1"/>
          <p:nvPr/>
        </p:nvSpPr>
        <p:spPr>
          <a:xfrm>
            <a:off x="5399602" y="1098396"/>
            <a:ext cx="3732963" cy="3636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Open sans font"/>
                <a:ea typeface="Calibri"/>
                <a:cs typeface="Calibri"/>
                <a:sym typeface="Calibri"/>
              </a:rPr>
              <a:t>IDA 19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 font"/>
              </a:rPr>
              <a:t>historic $82 billion financing package f</a:t>
            </a:r>
            <a:endParaRPr lang="en-US" i="0" u="none" strike="noStrike" cap="none" dirty="0">
              <a:solidFill>
                <a:schemeClr val="dk1"/>
              </a:solidFill>
              <a:latin typeface="Open sans fon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 font"/>
              </a:rPr>
              <a:t>stronger presence in Fragile and Conflict-affected States (FCS)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 font"/>
              </a:rPr>
              <a:t>a new Sustainable Development Finance Policy (SDFP)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 font"/>
              </a:rPr>
              <a:t>a scaled-up Regional Window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 font"/>
              </a:rPr>
              <a:t>a new early response framework for slower-onset crises under the Crisis Response Window (CRW)</a:t>
            </a:r>
            <a:endParaRPr dirty="0">
              <a:latin typeface="Open sans fo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ADF66-ADE9-4525-9D75-902E07A68626}"/>
              </a:ext>
            </a:extLst>
          </p:cNvPr>
          <p:cNvSpPr txBox="1"/>
          <p:nvPr/>
        </p:nvSpPr>
        <p:spPr>
          <a:xfrm>
            <a:off x="7040539" y="4914840"/>
            <a:ext cx="21034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Credit: World Bank Annual Report 2020</a:t>
            </a:r>
          </a:p>
        </p:txBody>
      </p:sp>
    </p:spTree>
    <p:extLst>
      <p:ext uri="{BB962C8B-B14F-4D97-AF65-F5344CB8AC3E}">
        <p14:creationId xmlns:p14="http://schemas.microsoft.com/office/powerpoint/2010/main" val="14799055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2020 Rebrand Colors">
      <a:dk1>
        <a:srgbClr val="000000"/>
      </a:dk1>
      <a:lt1>
        <a:sysClr val="window" lastClr="FFFFFF"/>
      </a:lt1>
      <a:dk2>
        <a:srgbClr val="E41034"/>
      </a:dk2>
      <a:lt2>
        <a:srgbClr val="F3F0E9"/>
      </a:lt2>
      <a:accent1>
        <a:srgbClr val="45AFD0"/>
      </a:accent1>
      <a:accent2>
        <a:srgbClr val="F0AA19"/>
      </a:accent2>
      <a:accent3>
        <a:srgbClr val="56AB46"/>
      </a:accent3>
      <a:accent4>
        <a:srgbClr val="886BB0"/>
      </a:accent4>
      <a:accent5>
        <a:srgbClr val="C645A4"/>
      </a:accent5>
      <a:accent6>
        <a:srgbClr val="F77024"/>
      </a:accent6>
      <a:hlink>
        <a:srgbClr val="45AFD0"/>
      </a:hlink>
      <a:folHlink>
        <a:srgbClr val="9800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30AA80DE9ADF418297425347784E72" ma:contentTypeVersion="12" ma:contentTypeDescription="Create a new document." ma:contentTypeScope="" ma:versionID="842b319083c7223ec1a95126bb2613e2">
  <xsd:schema xmlns:xsd="http://www.w3.org/2001/XMLSchema" xmlns:xs="http://www.w3.org/2001/XMLSchema" xmlns:p="http://schemas.microsoft.com/office/2006/metadata/properties" xmlns:ns2="9c583c1d-9d6e-4886-8536-9721f465a12a" xmlns:ns3="876372d7-2542-4065-ad3b-22612840f7b4" targetNamespace="http://schemas.microsoft.com/office/2006/metadata/properties" ma:root="true" ma:fieldsID="44a11b49327bc1a30cb35c6ca42c0688" ns2:_="" ns3:_="">
    <xsd:import namespace="9c583c1d-9d6e-4886-8536-9721f465a12a"/>
    <xsd:import namespace="876372d7-2542-4065-ad3b-22612840f7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83c1d-9d6e-4886-8536-9721f465a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372d7-2542-4065-ad3b-22612840f7b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959BF8-6FB4-40AF-AF38-2D057E67A497}">
  <ds:schemaRefs>
    <ds:schemaRef ds:uri="http://www.w3.org/XML/1998/namespace"/>
    <ds:schemaRef ds:uri="8ee30887-f2a8-4008-a2f9-85531acb3cd7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76372d7-2542-4065-ad3b-22612840f7b4"/>
  </ds:schemaRefs>
</ds:datastoreItem>
</file>

<file path=customXml/itemProps2.xml><?xml version="1.0" encoding="utf-8"?>
<ds:datastoreItem xmlns:ds="http://schemas.openxmlformats.org/officeDocument/2006/customXml" ds:itemID="{0223E2F6-89EB-4C1A-9B95-10F660D698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AAB650-9771-48E1-9B2A-CFA1B47B7B24}"/>
</file>

<file path=docProps/app.xml><?xml version="1.0" encoding="utf-8"?>
<Properties xmlns="http://schemas.openxmlformats.org/officeDocument/2006/extended-properties" xmlns:vt="http://schemas.openxmlformats.org/officeDocument/2006/docPropsVTypes">
  <TotalTime>3620</TotalTime>
  <Words>486</Words>
  <Application>Microsoft Office PowerPoint</Application>
  <PresentationFormat>On-screen Show (16:9)</PresentationFormat>
  <Paragraphs>112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Courier New</vt:lpstr>
      <vt:lpstr>Helvetica</vt:lpstr>
      <vt:lpstr>Open Sans</vt:lpstr>
      <vt:lpstr>Open sans font</vt:lpstr>
      <vt:lpstr>Wingdings</vt:lpstr>
      <vt:lpstr>Custom Design</vt:lpstr>
      <vt:lpstr>Office Theme</vt:lpstr>
      <vt:lpstr>PowerPoint Presentation</vt:lpstr>
      <vt:lpstr>PowerPoint Presentation</vt:lpstr>
      <vt:lpstr>Let’s keep the conversation going! Connect with us:</vt:lpstr>
      <vt:lpstr>PowerPoint Presentation</vt:lpstr>
      <vt:lpstr>PowerPoint Presentation</vt:lpstr>
      <vt:lpstr>Country Classifications </vt:lpstr>
      <vt:lpstr>Governance</vt:lpstr>
      <vt:lpstr>World Bank COVID-19 Response</vt:lpstr>
      <vt:lpstr>International Development Association</vt:lpstr>
      <vt:lpstr>IDA 20 Replenishment </vt:lpstr>
      <vt:lpstr>Our Strategy &amp; Tactics</vt:lpstr>
      <vt:lpstr>PowerPoint Presentation</vt:lpstr>
      <vt:lpstr>PowerPoint Presentation</vt:lpstr>
      <vt:lpstr>PowerPoint Presentation</vt:lpstr>
      <vt:lpstr>Thank you! </vt:lpstr>
      <vt:lpstr>Let’s keep the conversation going! Connect with us: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Other - V</dc:creator>
  <cp:lastModifiedBy>Xochitl Sanchez</cp:lastModifiedBy>
  <cp:revision>68</cp:revision>
  <dcterms:created xsi:type="dcterms:W3CDTF">2020-06-11T06:47:21Z</dcterms:created>
  <dcterms:modified xsi:type="dcterms:W3CDTF">2021-06-12T01:03:54Z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0x0101003430AA80DE9ADF418297425347784E72</vt:lpwstr>
  </property>
</Properties>
</file>