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96" r:id="rId2"/>
  </p:sldMasterIdLst>
  <p:notesMasterIdLst>
    <p:notesMasterId r:id="rId12"/>
  </p:notesMasterIdLst>
  <p:handoutMasterIdLst>
    <p:handoutMasterId r:id="rId13"/>
  </p:handoutMasterIdLst>
  <p:sldIdLst>
    <p:sldId id="274" r:id="rId3"/>
    <p:sldId id="260" r:id="rId4"/>
    <p:sldId id="266" r:id="rId5"/>
    <p:sldId id="276" r:id="rId6"/>
    <p:sldId id="263" r:id="rId7"/>
    <p:sldId id="267" r:id="rId8"/>
    <p:sldId id="277" r:id="rId9"/>
    <p:sldId id="268" r:id="rId10"/>
    <p:sldId id="275"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risa Kofman" initials="LK" lastIdx="22" clrIdx="0"/>
  <p:cmAuthor id="2" name="Kris Billhardt" initials="KB" lastIdx="1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14361"/>
    <a:srgbClr val="2C665C"/>
    <a:srgbClr val="57B6A7"/>
    <a:srgbClr val="95597F"/>
    <a:srgbClr val="A9B140"/>
    <a:srgbClr val="535DA0"/>
    <a:srgbClr val="38627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076" autoAdjust="0"/>
    <p:restoredTop sz="64800"/>
  </p:normalViewPr>
  <p:slideViewPr>
    <p:cSldViewPr snapToGrid="0" snapToObjects="1">
      <p:cViewPr varScale="1">
        <p:scale>
          <a:sx n="63" d="100"/>
          <a:sy n="63" d="100"/>
        </p:scale>
        <p:origin x="1800" y="168"/>
      </p:cViewPr>
      <p:guideLst>
        <p:guide orient="horz" pos="2160"/>
        <p:guide pos="2880"/>
      </p:guideLst>
    </p:cSldViewPr>
  </p:slideViewPr>
  <p:notesTextViewPr>
    <p:cViewPr>
      <p:scale>
        <a:sx n="1" d="1"/>
        <a:sy n="1" d="1"/>
      </p:scale>
      <p:origin x="0" y="0"/>
    </p:cViewPr>
  </p:notesTextViewPr>
  <p:notesViewPr>
    <p:cSldViewPr snapToGrid="0" snapToObjects="1">
      <p:cViewPr varScale="1">
        <p:scale>
          <a:sx n="69" d="100"/>
          <a:sy n="69" d="100"/>
        </p:scale>
        <p:origin x="2568" y="3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customXml" Target="../customXml/item3.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customXml" Target="../customXml/item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CE96870-2D32-432A-AB80-B05DDBE82AA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E23E0A52-1F99-47C9-85BB-ED337E08530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531851D1-9A13-413F-9C85-1F5F31B691F6}" type="datetimeFigureOut">
              <a:rPr lang="en-US"/>
              <a:pPr>
                <a:defRPr/>
              </a:pPr>
              <a:t>6/12/21</a:t>
            </a:fld>
            <a:endParaRPr lang="en-US"/>
          </a:p>
        </p:txBody>
      </p:sp>
      <p:sp>
        <p:nvSpPr>
          <p:cNvPr id="4" name="Footer Placeholder 3">
            <a:extLst>
              <a:ext uri="{FF2B5EF4-FFF2-40B4-BE49-F238E27FC236}">
                <a16:creationId xmlns:a16="http://schemas.microsoft.com/office/drawing/2014/main" id="{12846FCB-0906-46F3-B10C-5817B2A487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a:extLst>
              <a:ext uri="{FF2B5EF4-FFF2-40B4-BE49-F238E27FC236}">
                <a16:creationId xmlns:a16="http://schemas.microsoft.com/office/drawing/2014/main" id="{F6815197-BA3F-465F-9DB9-CAF317BFCEA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27641101-8B97-4149-83B2-1EBDFDAB79A9}" type="slidenum">
              <a:rPr lang="en-US"/>
              <a:pPr>
                <a:defRPr/>
              </a:pPr>
              <a:t>‹#›</a:t>
            </a:fld>
            <a:endParaRPr lang="en-US"/>
          </a:p>
        </p:txBody>
      </p:sp>
    </p:spTree>
    <p:extLst>
      <p:ext uri="{BB962C8B-B14F-4D97-AF65-F5344CB8AC3E}">
        <p14:creationId xmlns:p14="http://schemas.microsoft.com/office/powerpoint/2010/main" val="39710838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3C03190-ED6C-4E42-A4B9-2166E4828B6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EA2D70F0-A2E0-488F-B4CD-F085BAD17E2E}"/>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7A03B3AF-75E5-48F5-BC2A-4E6B4D475FDD}" type="datetimeFigureOut">
              <a:rPr lang="en-US"/>
              <a:pPr>
                <a:defRPr/>
              </a:pPr>
              <a:t>6/12/21</a:t>
            </a:fld>
            <a:endParaRPr lang="en-US"/>
          </a:p>
        </p:txBody>
      </p:sp>
      <p:sp>
        <p:nvSpPr>
          <p:cNvPr id="4" name="Slide Image Placeholder 3">
            <a:extLst>
              <a:ext uri="{FF2B5EF4-FFF2-40B4-BE49-F238E27FC236}">
                <a16:creationId xmlns:a16="http://schemas.microsoft.com/office/drawing/2014/main" id="{AFD4173B-850F-4326-A939-715B2C26EE48}"/>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CE6C7A90-FF96-4C66-B448-BB337F8BF644}"/>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B80632D1-67D9-4DBC-9558-F52EE6058088}"/>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61384240-0321-46A7-B2F7-4D3B07280C23}"/>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106F46F9-CC4C-4312-B12F-48397508E54D}" type="slidenum">
              <a:rPr lang="en-US"/>
              <a:pPr>
                <a:defRPr/>
              </a:pPr>
              <a:t>‹#›</a:t>
            </a:fld>
            <a:endParaRPr lang="en-US"/>
          </a:p>
        </p:txBody>
      </p:sp>
    </p:spTree>
    <p:extLst>
      <p:ext uri="{BB962C8B-B14F-4D97-AF65-F5344CB8AC3E}">
        <p14:creationId xmlns:p14="http://schemas.microsoft.com/office/powerpoint/2010/main" val="113895504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Lst>
        </p:spPr>
        <p:txBody>
          <a:bodyPr/>
          <a:lstStyle/>
          <a:p>
            <a:pPr eaLnBrk="1" hangingPunct="1">
              <a:spcBef>
                <a:spcPts val="0"/>
              </a:spcBef>
            </a:pPr>
            <a:endParaRPr lang="en-US" dirty="0">
              <a:latin typeface="+mn-lt"/>
              <a:ea typeface="ＭＳ Ｐゴシック" pitchFamily="34" charset="-128"/>
            </a:endParaRPr>
          </a:p>
        </p:txBody>
      </p:sp>
    </p:spTree>
    <p:extLst>
      <p:ext uri="{BB962C8B-B14F-4D97-AF65-F5344CB8AC3E}">
        <p14:creationId xmlns:p14="http://schemas.microsoft.com/office/powerpoint/2010/main" val="1799614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NASH provides technical assistance, training, and support to advocates across the country at the intersection of housing, homelessness, DV, and SA. We also work on federal, state, and local policy issues impacting safe housing for survivors of DV and SA. </a:t>
            </a:r>
          </a:p>
        </p:txBody>
      </p:sp>
      <p:sp>
        <p:nvSpPr>
          <p:cNvPr id="4" name="Slide Number Placeholder 3"/>
          <p:cNvSpPr>
            <a:spLocks noGrp="1"/>
          </p:cNvSpPr>
          <p:nvPr>
            <p:ph type="sldNum" sz="quarter" idx="5"/>
          </p:nvPr>
        </p:nvSpPr>
        <p:spPr/>
        <p:txBody>
          <a:bodyPr/>
          <a:lstStyle/>
          <a:p>
            <a:pPr>
              <a:defRPr/>
            </a:pPr>
            <a:fld id="{106F46F9-CC4C-4312-B12F-48397508E54D}" type="slidenum">
              <a:rPr lang="en-US" smtClean="0"/>
              <a:pPr>
                <a:defRPr/>
              </a:pPr>
              <a:t>2</a:t>
            </a:fld>
            <a:endParaRPr lang="en-US"/>
          </a:p>
        </p:txBody>
      </p:sp>
    </p:spTree>
    <p:extLst>
      <p:ext uri="{BB962C8B-B14F-4D97-AF65-F5344CB8AC3E}">
        <p14:creationId xmlns:p14="http://schemas.microsoft.com/office/powerpoint/2010/main" val="1241138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Stanford economist Raj Chetty found that children who moved to lower poverty neighborhoods saw their earnings as adults increase by approximately 31%, an increased likelihood of living in better neighborhoods as adults, and a lowered likelihood of becoming a single parent. And children living in stable, affordable homes are more likely to thrive in school and have greater opportunities to learn inside and outside the classroom.</a:t>
            </a:r>
            <a:endParaRPr lang="en-US" dirty="0"/>
          </a:p>
        </p:txBody>
      </p:sp>
      <p:sp>
        <p:nvSpPr>
          <p:cNvPr id="4" name="Slide Number Placeholder 3"/>
          <p:cNvSpPr>
            <a:spLocks noGrp="1"/>
          </p:cNvSpPr>
          <p:nvPr>
            <p:ph type="sldNum" sz="quarter" idx="5"/>
          </p:nvPr>
        </p:nvSpPr>
        <p:spPr/>
        <p:txBody>
          <a:bodyPr/>
          <a:lstStyle/>
          <a:p>
            <a:pPr>
              <a:defRPr/>
            </a:pPr>
            <a:fld id="{106F46F9-CC4C-4312-B12F-48397508E54D}" type="slidenum">
              <a:rPr lang="en-US" smtClean="0"/>
              <a:pPr>
                <a:defRPr/>
              </a:pPr>
              <a:t>3</a:t>
            </a:fld>
            <a:endParaRPr lang="en-US"/>
          </a:p>
        </p:txBody>
      </p:sp>
    </p:spTree>
    <p:extLst>
      <p:ext uri="{BB962C8B-B14F-4D97-AF65-F5344CB8AC3E}">
        <p14:creationId xmlns:p14="http://schemas.microsoft.com/office/powerpoint/2010/main" val="33515035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Recommend reading Richard Rothstein’s </a:t>
            </a:r>
            <a:r>
              <a:rPr lang="en-US" u="sng" dirty="0"/>
              <a:t>The Color of Law</a:t>
            </a:r>
            <a:r>
              <a:rPr lang="en-US" dirty="0"/>
              <a:t>.</a:t>
            </a:r>
          </a:p>
          <a:p>
            <a:r>
              <a:rPr lang="en-US" dirty="0"/>
              <a:t>U.S. government segregated America. When the federal government in the 1930s saw that there was a housing shortage, they designed a program as part of the New Deal intended to provide housing to white, middle-class and lower-middle class families. Black and other people of color were left out of the new suburban communities and pushed into the urban housing projects. The Federal Housing Administration also refused to insure mortgages in and around Black neighborhoods – policy known as redlining. </a:t>
            </a:r>
          </a:p>
          <a:p>
            <a:endParaRPr lang="en-US" dirty="0"/>
          </a:p>
          <a:p>
            <a:r>
              <a:rPr lang="en-US" dirty="0"/>
              <a:t>Because of this history, the federal government absolutely has a responsibility to address the housing and homelessness crises we are seeing today, especially among people of color and communities of color. </a:t>
            </a:r>
          </a:p>
          <a:p>
            <a:endParaRPr lang="en-US"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Before COVID-10, the U.S. faced a housing crisis; My co-presenters will talk more in detail about the disproportionate impacts of homelessness and COVID-19 on people of color. Here, I’ll focus on survivors.</a:t>
            </a:r>
          </a:p>
          <a:p>
            <a:endParaRPr lang="en-US" dirty="0"/>
          </a:p>
        </p:txBody>
      </p:sp>
      <p:sp>
        <p:nvSpPr>
          <p:cNvPr id="4" name="Slide Number Placeholder 3"/>
          <p:cNvSpPr>
            <a:spLocks noGrp="1"/>
          </p:cNvSpPr>
          <p:nvPr>
            <p:ph type="sldNum" sz="quarter" idx="5"/>
          </p:nvPr>
        </p:nvSpPr>
        <p:spPr/>
        <p:txBody>
          <a:bodyPr/>
          <a:lstStyle/>
          <a:p>
            <a:pPr>
              <a:defRPr/>
            </a:pPr>
            <a:fld id="{106F46F9-CC4C-4312-B12F-48397508E54D}" type="slidenum">
              <a:rPr lang="en-US" smtClean="0"/>
              <a:pPr>
                <a:defRPr/>
              </a:pPr>
              <a:t>4</a:t>
            </a:fld>
            <a:endParaRPr lang="en-US"/>
          </a:p>
        </p:txBody>
      </p:sp>
    </p:spTree>
    <p:extLst>
      <p:ext uri="{BB962C8B-B14F-4D97-AF65-F5344CB8AC3E}">
        <p14:creationId xmlns:p14="http://schemas.microsoft.com/office/powerpoint/2010/main" val="39793486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106F46F9-CC4C-4312-B12F-48397508E54D}" type="slidenum">
              <a:rPr lang="en-US" smtClean="0"/>
              <a:pPr>
                <a:defRPr/>
              </a:pPr>
              <a:t>5</a:t>
            </a:fld>
            <a:endParaRPr lang="en-US"/>
          </a:p>
        </p:txBody>
      </p:sp>
    </p:spTree>
    <p:extLst>
      <p:ext uri="{BB962C8B-B14F-4D97-AF65-F5344CB8AC3E}">
        <p14:creationId xmlns:p14="http://schemas.microsoft.com/office/powerpoint/2010/main" val="2785103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u="sng" kern="1200" dirty="0">
                <a:solidFill>
                  <a:schemeClr val="tx1"/>
                </a:solidFill>
                <a:effectLst/>
                <a:latin typeface="+mn-lt"/>
                <a:ea typeface="+mn-ea"/>
                <a:cs typeface="+mn-cs"/>
              </a:rPr>
              <a:t>Vouchers</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a:solidFill>
                  <a:schemeClr val="tx1"/>
                </a:solidFill>
                <a:effectLst/>
                <a:latin typeface="+mn-lt"/>
                <a:ea typeface="+mn-ea"/>
                <a:cs typeface="+mn-cs"/>
              </a:rPr>
              <a:t>How will people lease up? (No vacancies in many communities. Not enough housing stock.)</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a:solidFill>
                  <a:schemeClr val="tx1"/>
                </a:solidFill>
                <a:effectLst/>
                <a:latin typeface="+mn-lt"/>
                <a:ea typeface="+mn-ea"/>
                <a:cs typeface="+mn-cs"/>
              </a:rPr>
              <a:t>Source of income discrimination</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a:solidFill>
                  <a:schemeClr val="tx1"/>
                </a:solidFill>
                <a:effectLst/>
                <a:latin typeface="+mn-lt"/>
                <a:ea typeface="+mn-ea"/>
                <a:cs typeface="+mn-cs"/>
              </a:rPr>
              <a:t>Distrust of government by BIPOC</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u="sng" kern="1200" dirty="0">
                <a:solidFill>
                  <a:schemeClr val="tx1"/>
                </a:solidFill>
                <a:effectLst/>
                <a:latin typeface="+mn-lt"/>
                <a:ea typeface="+mn-ea"/>
                <a:cs typeface="+mn-cs"/>
              </a:rPr>
              <a:t>Flexible financial assistance is in President Biden’s budget</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pPr>
              <a:defRPr/>
            </a:pPr>
            <a:fld id="{106F46F9-CC4C-4312-B12F-48397508E54D}" type="slidenum">
              <a:rPr lang="en-US" smtClean="0"/>
              <a:pPr>
                <a:defRPr/>
              </a:pPr>
              <a:t>8</a:t>
            </a:fld>
            <a:endParaRPr lang="en-US"/>
          </a:p>
        </p:txBody>
      </p:sp>
    </p:spTree>
    <p:extLst>
      <p:ext uri="{BB962C8B-B14F-4D97-AF65-F5344CB8AC3E}">
        <p14:creationId xmlns:p14="http://schemas.microsoft.com/office/powerpoint/2010/main" val="4641328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3">
            <a:extLst>
              <a:ext uri="{FF2B5EF4-FFF2-40B4-BE49-F238E27FC236}">
                <a16:creationId xmlns:a16="http://schemas.microsoft.com/office/drawing/2014/main" id="{CF6477D8-7CB4-40FE-993E-374B4A8625B3}"/>
              </a:ext>
            </a:extLst>
          </p:cNvPr>
          <p:cNvPicPr>
            <a:picLocks noChangeAspect="1"/>
          </p:cNvPicPr>
          <p:nvPr/>
        </p:nvPicPr>
        <p:blipFill>
          <a:blip r:embed="rId2">
            <a:clrChange>
              <a:clrFrom>
                <a:srgbClr val="F1F3F2"/>
              </a:clrFrom>
              <a:clrTo>
                <a:srgbClr val="F1F3F2">
                  <a:alpha val="0"/>
                </a:srgbClr>
              </a:clrTo>
            </a:clrChange>
            <a:extLst>
              <a:ext uri="{28A0092B-C50C-407E-A947-70E740481C1C}">
                <a14:useLocalDpi xmlns:a14="http://schemas.microsoft.com/office/drawing/2010/main" val="0"/>
              </a:ext>
            </a:extLst>
          </a:blip>
          <a:srcRect/>
          <a:stretch>
            <a:fillRect/>
          </a:stretch>
        </p:blipFill>
        <p:spPr bwMode="auto">
          <a:xfrm>
            <a:off x="1" y="-6350"/>
            <a:ext cx="9155113" cy="6864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Subtitle 2">
            <a:extLst>
              <a:ext uri="{FF2B5EF4-FFF2-40B4-BE49-F238E27FC236}">
                <a16:creationId xmlns:a16="http://schemas.microsoft.com/office/drawing/2014/main" id="{285EEED2-061D-4194-BD14-EBAC6650CF12}"/>
              </a:ext>
            </a:extLst>
          </p:cNvPr>
          <p:cNvSpPr txBox="1">
            <a:spLocks/>
          </p:cNvSpPr>
          <p:nvPr/>
        </p:nvSpPr>
        <p:spPr>
          <a:xfrm>
            <a:off x="1371600" y="3478215"/>
            <a:ext cx="6846888" cy="224472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buFont typeface="Arial" panose="020B0604020202020204" pitchFamily="34" charset="0"/>
              <a:buNone/>
              <a:defRPr/>
            </a:pPr>
            <a:endParaRPr lang="en-US" dirty="0"/>
          </a:p>
        </p:txBody>
      </p:sp>
      <p:sp>
        <p:nvSpPr>
          <p:cNvPr id="2" name="Title 1"/>
          <p:cNvSpPr>
            <a:spLocks noGrp="1"/>
          </p:cNvSpPr>
          <p:nvPr>
            <p:ph type="ctrTitle"/>
          </p:nvPr>
        </p:nvSpPr>
        <p:spPr>
          <a:xfrm>
            <a:off x="685800" y="1245391"/>
            <a:ext cx="7772400" cy="2001869"/>
          </a:xfrm>
        </p:spPr>
        <p:txBody>
          <a:bodyPr>
            <a:normAutofit/>
          </a:bodyPr>
          <a:lstStyle>
            <a:lvl1pPr algn="ctr">
              <a:lnSpc>
                <a:spcPct val="90000"/>
              </a:lnSpc>
              <a:defRPr sz="6000" b="0">
                <a:effectLst/>
              </a:defRPr>
            </a:lvl1pPr>
          </a:lstStyle>
          <a:p>
            <a:r>
              <a:rPr lang="en-US" dirty="0"/>
              <a:t>Click to edit Master title style</a:t>
            </a:r>
          </a:p>
        </p:txBody>
      </p:sp>
      <p:sp>
        <p:nvSpPr>
          <p:cNvPr id="3" name="Subtitle 2"/>
          <p:cNvSpPr>
            <a:spLocks noGrp="1"/>
          </p:cNvSpPr>
          <p:nvPr>
            <p:ph type="subTitle" idx="1"/>
          </p:nvPr>
        </p:nvSpPr>
        <p:spPr>
          <a:xfrm>
            <a:off x="685800" y="3324245"/>
            <a:ext cx="7772400" cy="1655762"/>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162381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B3E9746-6BD5-4209-A187-04775539D194}"/>
              </a:ext>
            </a:extLst>
          </p:cNvPr>
          <p:cNvSpPr>
            <a:spLocks noGrp="1"/>
          </p:cNvSpPr>
          <p:nvPr>
            <p:ph type="ctrTitle" hasCustomPrompt="1"/>
          </p:nvPr>
        </p:nvSpPr>
        <p:spPr>
          <a:xfrm>
            <a:off x="685800" y="2477280"/>
            <a:ext cx="7772400" cy="2001869"/>
          </a:xfrm>
          <a:prstGeom prst="rect">
            <a:avLst/>
          </a:prstGeom>
        </p:spPr>
        <p:txBody>
          <a:bodyPr>
            <a:normAutofit/>
          </a:bodyPr>
          <a:lstStyle>
            <a:lvl1pPr algn="ctr">
              <a:lnSpc>
                <a:spcPct val="90000"/>
              </a:lnSpc>
              <a:defRPr sz="6000" b="1">
                <a:effectLst/>
              </a:defRPr>
            </a:lvl1pPr>
          </a:lstStyle>
          <a:p>
            <a:r>
              <a:rPr lang="en-US" dirty="0"/>
              <a:t>Click to edit Section Header</a:t>
            </a:r>
          </a:p>
        </p:txBody>
      </p:sp>
    </p:spTree>
    <p:extLst>
      <p:ext uri="{BB962C8B-B14F-4D97-AF65-F5344CB8AC3E}">
        <p14:creationId xmlns:p14="http://schemas.microsoft.com/office/powerpoint/2010/main" val="3165070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84239AC8-E222-4895-9EF4-44FF93F3FAC6}"/>
              </a:ext>
            </a:extLst>
          </p:cNvPr>
          <p:cNvSpPr>
            <a:spLocks noGrp="1"/>
          </p:cNvSpPr>
          <p:nvPr>
            <p:ph type="sldNum" sz="quarter" idx="12"/>
          </p:nvPr>
        </p:nvSpPr>
        <p:spPr/>
        <p:txBody>
          <a:bodyPr/>
          <a:lstStyle/>
          <a:p>
            <a:fld id="{8FA4262F-30EF-4889-9F51-1A78DBEC8BF2}" type="slidenum">
              <a:rPr lang="en-US" smtClean="0"/>
              <a:t>‹#›</a:t>
            </a:fld>
            <a:endParaRPr lang="en-US"/>
          </a:p>
        </p:txBody>
      </p:sp>
      <p:sp>
        <p:nvSpPr>
          <p:cNvPr id="8" name="Content Placeholder 2">
            <a:extLst>
              <a:ext uri="{FF2B5EF4-FFF2-40B4-BE49-F238E27FC236}">
                <a16:creationId xmlns:a16="http://schemas.microsoft.com/office/drawing/2014/main" id="{4760146C-D1B2-4CC1-9AEF-D9105C585601}"/>
              </a:ext>
            </a:extLst>
          </p:cNvPr>
          <p:cNvSpPr>
            <a:spLocks noGrp="1"/>
          </p:cNvSpPr>
          <p:nvPr>
            <p:ph sz="half" idx="1"/>
          </p:nvPr>
        </p:nvSpPr>
        <p:spPr>
          <a:xfrm>
            <a:off x="777003" y="1557269"/>
            <a:ext cx="3737848" cy="4351338"/>
          </a:xfrm>
          <a:prstGeom prst="rect">
            <a:avLst/>
          </a:prstGeom>
        </p:spPr>
        <p:txBody>
          <a:bodyPr/>
          <a:lstStyle>
            <a:lvl3pPr>
              <a:defRPr sz="2200"/>
            </a:lvl3pPr>
            <a:lvl4pPr>
              <a:defRPr sz="2200"/>
            </a:lvl4pPr>
            <a:lvl5pP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3">
            <a:extLst>
              <a:ext uri="{FF2B5EF4-FFF2-40B4-BE49-F238E27FC236}">
                <a16:creationId xmlns:a16="http://schemas.microsoft.com/office/drawing/2014/main" id="{2B9ECB1C-408A-47C5-BE3A-159D1A621827}"/>
              </a:ext>
            </a:extLst>
          </p:cNvPr>
          <p:cNvSpPr>
            <a:spLocks noGrp="1"/>
          </p:cNvSpPr>
          <p:nvPr>
            <p:ph sz="half" idx="2"/>
          </p:nvPr>
        </p:nvSpPr>
        <p:spPr>
          <a:xfrm>
            <a:off x="4629150" y="1557269"/>
            <a:ext cx="3886200" cy="4351338"/>
          </a:xfrm>
          <a:prstGeom prst="rect">
            <a:avLst/>
          </a:prstGeom>
        </p:spPr>
        <p:txBody>
          <a:bodyPr/>
          <a:lstStyle>
            <a:lvl3pPr>
              <a:defRPr sz="2200"/>
            </a:lvl3pPr>
            <a:lvl4pPr>
              <a:defRPr sz="2200"/>
            </a:lvl4pPr>
            <a:lvl5pP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1">
            <a:extLst>
              <a:ext uri="{FF2B5EF4-FFF2-40B4-BE49-F238E27FC236}">
                <a16:creationId xmlns:a16="http://schemas.microsoft.com/office/drawing/2014/main" id="{27254A9D-E0F0-4BDA-9C9A-59247AC0D581}"/>
              </a:ext>
            </a:extLst>
          </p:cNvPr>
          <p:cNvSpPr>
            <a:spLocks noGrp="1"/>
          </p:cNvSpPr>
          <p:nvPr>
            <p:ph type="title"/>
          </p:nvPr>
        </p:nvSpPr>
        <p:spPr>
          <a:xfrm>
            <a:off x="743838" y="283474"/>
            <a:ext cx="7771512" cy="1009651"/>
          </a:xfrm>
          <a:prstGeom prst="rect">
            <a:avLst/>
          </a:prstGeom>
        </p:spPr>
        <p:txBody>
          <a:bodyPr/>
          <a:lstStyle>
            <a:lvl1pPr>
              <a:defRPr sz="4400" b="1">
                <a:effectLst/>
              </a:defRPr>
            </a:lvl1pPr>
          </a:lstStyle>
          <a:p>
            <a:r>
              <a:rPr lang="en-US" dirty="0"/>
              <a:t>Click to edit Master title style</a:t>
            </a:r>
          </a:p>
        </p:txBody>
      </p:sp>
    </p:spTree>
    <p:extLst>
      <p:ext uri="{BB962C8B-B14F-4D97-AF65-F5344CB8AC3E}">
        <p14:creationId xmlns:p14="http://schemas.microsoft.com/office/powerpoint/2010/main" val="10333902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E86F4-D984-4475-8167-FC3497A58121}"/>
              </a:ext>
            </a:extLst>
          </p:cNvPr>
          <p:cNvSpPr>
            <a:spLocks noGrp="1"/>
          </p:cNvSpPr>
          <p:nvPr>
            <p:ph type="title"/>
          </p:nvPr>
        </p:nvSpPr>
        <p:spPr>
          <a:xfrm>
            <a:off x="630238" y="365125"/>
            <a:ext cx="78867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7A0A524F-F159-4FB8-A183-7BEEDDC5E7E5}"/>
              </a:ext>
            </a:extLst>
          </p:cNvPr>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FF9B719-1EB2-4256-AD02-6EF931FB240F}"/>
              </a:ext>
            </a:extLst>
          </p:cNvPr>
          <p:cNvSpPr>
            <a:spLocks noGrp="1"/>
          </p:cNvSpPr>
          <p:nvPr>
            <p:ph sz="half" idx="2"/>
          </p:nvPr>
        </p:nvSpPr>
        <p:spPr>
          <a:xfrm>
            <a:off x="630238" y="2505075"/>
            <a:ext cx="386873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15B4600-32B2-4C1B-992D-2A70D08273AE}"/>
              </a:ext>
            </a:extLst>
          </p:cNvPr>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22D0319-29F4-4C2F-8AC4-5045E7773DDA}"/>
              </a:ext>
            </a:extLst>
          </p:cNvPr>
          <p:cNvSpPr>
            <a:spLocks noGrp="1"/>
          </p:cNvSpPr>
          <p:nvPr>
            <p:ph sz="quarter" idx="4"/>
          </p:nvPr>
        </p:nvSpPr>
        <p:spPr>
          <a:xfrm>
            <a:off x="4629150" y="2505075"/>
            <a:ext cx="38877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FD8C416-8CEA-49A8-BB0C-2DDB92591E08}"/>
              </a:ext>
            </a:extLst>
          </p:cNvPr>
          <p:cNvSpPr>
            <a:spLocks noGrp="1"/>
          </p:cNvSpPr>
          <p:nvPr>
            <p:ph type="dt" sz="half" idx="10"/>
          </p:nvPr>
        </p:nvSpPr>
        <p:spPr>
          <a:xfrm>
            <a:off x="628650" y="6356350"/>
            <a:ext cx="2057400" cy="365125"/>
          </a:xfrm>
          <a:prstGeom prst="rect">
            <a:avLst/>
          </a:prstGeom>
        </p:spPr>
        <p:txBody>
          <a:bodyPr/>
          <a:lstStyle/>
          <a:p>
            <a:endParaRPr lang="en-US"/>
          </a:p>
        </p:txBody>
      </p:sp>
      <p:sp>
        <p:nvSpPr>
          <p:cNvPr id="8" name="Footer Placeholder 7">
            <a:extLst>
              <a:ext uri="{FF2B5EF4-FFF2-40B4-BE49-F238E27FC236}">
                <a16:creationId xmlns:a16="http://schemas.microsoft.com/office/drawing/2014/main" id="{274E4460-5814-4E56-9252-2950AA85150C}"/>
              </a:ext>
            </a:extLst>
          </p:cNvPr>
          <p:cNvSpPr>
            <a:spLocks noGrp="1"/>
          </p:cNvSpPr>
          <p:nvPr>
            <p:ph type="ftr" sz="quarter" idx="11"/>
          </p:nvPr>
        </p:nvSpPr>
        <p:spPr>
          <a:xfrm>
            <a:off x="3028950" y="6356350"/>
            <a:ext cx="30861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28137F77-55EA-4A53-9EA3-01F871EC1884}"/>
              </a:ext>
            </a:extLst>
          </p:cNvPr>
          <p:cNvSpPr>
            <a:spLocks noGrp="1"/>
          </p:cNvSpPr>
          <p:nvPr>
            <p:ph type="sldNum" sz="quarter" idx="12"/>
          </p:nvPr>
        </p:nvSpPr>
        <p:spPr/>
        <p:txBody>
          <a:bodyPr/>
          <a:lstStyle/>
          <a:p>
            <a:fld id="{8FA4262F-30EF-4889-9F51-1A78DBEC8BF2}" type="slidenum">
              <a:rPr lang="en-US" smtClean="0"/>
              <a:t>‹#›</a:t>
            </a:fld>
            <a:endParaRPr lang="en-US"/>
          </a:p>
        </p:txBody>
      </p:sp>
    </p:spTree>
    <p:extLst>
      <p:ext uri="{BB962C8B-B14F-4D97-AF65-F5344CB8AC3E}">
        <p14:creationId xmlns:p14="http://schemas.microsoft.com/office/powerpoint/2010/main" val="3334074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F1B8E3E-65DE-4EE2-AEF4-2971F2873208}"/>
              </a:ext>
            </a:extLst>
          </p:cNvPr>
          <p:cNvSpPr>
            <a:spLocks noGrp="1"/>
          </p:cNvSpPr>
          <p:nvPr>
            <p:ph type="sldNum" sz="quarter" idx="12"/>
          </p:nvPr>
        </p:nvSpPr>
        <p:spPr/>
        <p:txBody>
          <a:bodyPr/>
          <a:lstStyle/>
          <a:p>
            <a:fld id="{8FA4262F-30EF-4889-9F51-1A78DBEC8BF2}" type="slidenum">
              <a:rPr lang="en-US" smtClean="0"/>
              <a:t>‹#›</a:t>
            </a:fld>
            <a:endParaRPr lang="en-US"/>
          </a:p>
        </p:txBody>
      </p:sp>
    </p:spTree>
    <p:extLst>
      <p:ext uri="{BB962C8B-B14F-4D97-AF65-F5344CB8AC3E}">
        <p14:creationId xmlns:p14="http://schemas.microsoft.com/office/powerpoint/2010/main" val="1406136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4" name="Picture 13">
            <a:extLst>
              <a:ext uri="{FF2B5EF4-FFF2-40B4-BE49-F238E27FC236}">
                <a16:creationId xmlns:a16="http://schemas.microsoft.com/office/drawing/2014/main" id="{CF6477D8-7CB4-40FE-993E-374B4A8625B3}"/>
              </a:ext>
            </a:extLst>
          </p:cNvPr>
          <p:cNvPicPr>
            <a:picLocks noChangeAspect="1"/>
          </p:cNvPicPr>
          <p:nvPr/>
        </p:nvPicPr>
        <p:blipFill>
          <a:blip r:embed="rId2">
            <a:clrChange>
              <a:clrFrom>
                <a:srgbClr val="F1F3F2"/>
              </a:clrFrom>
              <a:clrTo>
                <a:srgbClr val="F1F3F2">
                  <a:alpha val="0"/>
                </a:srgbClr>
              </a:clrTo>
            </a:clrChange>
            <a:extLst>
              <a:ext uri="{28A0092B-C50C-407E-A947-70E740481C1C}">
                <a14:useLocalDpi xmlns:a14="http://schemas.microsoft.com/office/drawing/2010/main" val="0"/>
              </a:ext>
            </a:extLst>
          </a:blip>
          <a:srcRect/>
          <a:stretch>
            <a:fillRect/>
          </a:stretch>
        </p:blipFill>
        <p:spPr bwMode="auto">
          <a:xfrm>
            <a:off x="1" y="-6350"/>
            <a:ext cx="9155113" cy="6864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Subtitle 2">
            <a:extLst>
              <a:ext uri="{FF2B5EF4-FFF2-40B4-BE49-F238E27FC236}">
                <a16:creationId xmlns:a16="http://schemas.microsoft.com/office/drawing/2014/main" id="{285EEED2-061D-4194-BD14-EBAC6650CF12}"/>
              </a:ext>
            </a:extLst>
          </p:cNvPr>
          <p:cNvSpPr txBox="1">
            <a:spLocks/>
          </p:cNvSpPr>
          <p:nvPr/>
        </p:nvSpPr>
        <p:spPr>
          <a:xfrm>
            <a:off x="1371600" y="3478215"/>
            <a:ext cx="6846888" cy="224472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buFont typeface="Arial" panose="020B0604020202020204" pitchFamily="34" charset="0"/>
              <a:buNone/>
              <a:defRPr/>
            </a:pPr>
            <a:endParaRPr lang="en-US" dirty="0"/>
          </a:p>
        </p:txBody>
      </p:sp>
      <p:sp>
        <p:nvSpPr>
          <p:cNvPr id="2" name="Title 1"/>
          <p:cNvSpPr>
            <a:spLocks noGrp="1"/>
          </p:cNvSpPr>
          <p:nvPr>
            <p:ph type="ctrTitle" hasCustomPrompt="1"/>
          </p:nvPr>
        </p:nvSpPr>
        <p:spPr>
          <a:xfrm>
            <a:off x="685800" y="2477280"/>
            <a:ext cx="7772400" cy="2001869"/>
          </a:xfrm>
        </p:spPr>
        <p:txBody>
          <a:bodyPr>
            <a:normAutofit/>
          </a:bodyPr>
          <a:lstStyle>
            <a:lvl1pPr algn="ctr">
              <a:lnSpc>
                <a:spcPct val="90000"/>
              </a:lnSpc>
              <a:defRPr sz="6000" b="1">
                <a:effectLst/>
              </a:defRPr>
            </a:lvl1pPr>
          </a:lstStyle>
          <a:p>
            <a:r>
              <a:rPr lang="en-US" dirty="0"/>
              <a:t>Click to edit Section Header</a:t>
            </a:r>
          </a:p>
        </p:txBody>
      </p:sp>
    </p:spTree>
    <p:extLst>
      <p:ext uri="{BB962C8B-B14F-4D97-AF65-F5344CB8AC3E}">
        <p14:creationId xmlns:p14="http://schemas.microsoft.com/office/powerpoint/2010/main" val="3484329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5826" y="362309"/>
            <a:ext cx="8229600" cy="930816"/>
          </a:xfrm>
        </p:spPr>
        <p:txBody>
          <a:bodyPr/>
          <a:lstStyle>
            <a:lvl1pPr>
              <a:defRPr sz="4000" b="0">
                <a:effectLst/>
                <a:latin typeface="+mn-lt"/>
              </a:defRPr>
            </a:lvl1pPr>
          </a:lstStyle>
          <a:p>
            <a:r>
              <a:rPr lang="en-US" dirty="0"/>
              <a:t>Click to edit Master title style</a:t>
            </a:r>
          </a:p>
        </p:txBody>
      </p:sp>
      <p:sp>
        <p:nvSpPr>
          <p:cNvPr id="3" name="Content Placeholder 2"/>
          <p:cNvSpPr>
            <a:spLocks noGrp="1"/>
          </p:cNvSpPr>
          <p:nvPr>
            <p:ph idx="1"/>
          </p:nvPr>
        </p:nvSpPr>
        <p:spPr>
          <a:xfrm>
            <a:off x="465826" y="1547826"/>
            <a:ext cx="8049524" cy="3913444"/>
          </a:xfrm>
        </p:spPr>
        <p:txBody>
          <a:bodyPr/>
          <a:lstStyle>
            <a:lvl2pPr marL="685800" indent="-228600">
              <a:buFont typeface="Courier New" panose="02070309020205020404" pitchFamily="49" charset="0"/>
              <a:buChar char="o"/>
              <a:defRPr/>
            </a:lvl2pPr>
            <a:lvl3pPr>
              <a:defRPr sz="2200"/>
            </a:lvl3pPr>
            <a:lvl4pPr marL="1600200" indent="-228600">
              <a:buFont typeface="Courier New" panose="02070309020205020404" pitchFamily="49" charset="0"/>
              <a:buChar char="o"/>
              <a:defRPr sz="2200"/>
            </a:lvl4pPr>
            <a:lvl5pP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15117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77003" y="1557269"/>
            <a:ext cx="3737848" cy="4351338"/>
          </a:xfrm>
        </p:spPr>
        <p:txBody>
          <a:bodyPr/>
          <a:lstStyle>
            <a:lvl3pPr>
              <a:defRPr sz="2200"/>
            </a:lvl3pPr>
            <a:lvl4pPr>
              <a:defRPr sz="2200"/>
            </a:lvl4pPr>
            <a:lvl5pP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557269"/>
            <a:ext cx="3886200" cy="4351338"/>
          </a:xfrm>
        </p:spPr>
        <p:txBody>
          <a:bodyPr/>
          <a:lstStyle>
            <a:lvl3pPr>
              <a:defRPr sz="2200"/>
            </a:lvl3pPr>
            <a:lvl4pPr>
              <a:defRPr sz="2200"/>
            </a:lvl4pPr>
            <a:lvl5pP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1">
            <a:extLst>
              <a:ext uri="{FF2B5EF4-FFF2-40B4-BE49-F238E27FC236}">
                <a16:creationId xmlns:a16="http://schemas.microsoft.com/office/drawing/2014/main" id="{01282040-532E-47C3-BCF8-661CC75B5BC8}"/>
              </a:ext>
            </a:extLst>
          </p:cNvPr>
          <p:cNvSpPr>
            <a:spLocks noGrp="1"/>
          </p:cNvSpPr>
          <p:nvPr>
            <p:ph type="title"/>
          </p:nvPr>
        </p:nvSpPr>
        <p:spPr>
          <a:xfrm>
            <a:off x="465826" y="283474"/>
            <a:ext cx="8049524" cy="1009651"/>
          </a:xfrm>
        </p:spPr>
        <p:txBody>
          <a:bodyPr/>
          <a:lstStyle>
            <a:lvl1pPr>
              <a:defRPr sz="4000" b="0">
                <a:effectLst/>
                <a:latin typeface="+mn-lt"/>
              </a:defRPr>
            </a:lvl1pPr>
          </a:lstStyle>
          <a:p>
            <a:r>
              <a:rPr lang="en-US" dirty="0"/>
              <a:t>Click to edit Master title style</a:t>
            </a:r>
          </a:p>
        </p:txBody>
      </p:sp>
    </p:spTree>
    <p:extLst>
      <p:ext uri="{BB962C8B-B14F-4D97-AF65-F5344CB8AC3E}">
        <p14:creationId xmlns:p14="http://schemas.microsoft.com/office/powerpoint/2010/main" val="146984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076D170-999F-4840-8F43-031167BDE0E9}"/>
              </a:ext>
            </a:extLst>
          </p:cNvPr>
          <p:cNvSpPr>
            <a:spLocks noGrp="1"/>
          </p:cNvSpPr>
          <p:nvPr>
            <p:ph type="title"/>
          </p:nvPr>
        </p:nvSpPr>
        <p:spPr>
          <a:xfrm>
            <a:off x="743838" y="283474"/>
            <a:ext cx="7771512" cy="1009651"/>
          </a:xfrm>
        </p:spPr>
        <p:txBody>
          <a:bodyPr/>
          <a:lstStyle>
            <a:lvl1pPr>
              <a:defRPr sz="4400" b="1">
                <a:effectLst/>
              </a:defRPr>
            </a:lvl1pPr>
          </a:lstStyle>
          <a:p>
            <a:r>
              <a:rPr lang="en-US" dirty="0"/>
              <a:t>Click to edit Master title style</a:t>
            </a:r>
          </a:p>
        </p:txBody>
      </p:sp>
    </p:spTree>
    <p:extLst>
      <p:ext uri="{BB962C8B-B14F-4D97-AF65-F5344CB8AC3E}">
        <p14:creationId xmlns:p14="http://schemas.microsoft.com/office/powerpoint/2010/main" val="899438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6600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449849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F9F87-33DA-4DD2-A66A-16173957FCD9}"/>
              </a:ext>
            </a:extLst>
          </p:cNvPr>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29D1C06-A5C3-48D2-81FA-6AE4379FF1A4}"/>
              </a:ext>
            </a:extLst>
          </p:cNvPr>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803587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41AE86D-47D6-4370-9A64-00292C3B948B}"/>
              </a:ext>
            </a:extLst>
          </p:cNvPr>
          <p:cNvSpPr>
            <a:spLocks noGrp="1"/>
          </p:cNvSpPr>
          <p:nvPr>
            <p:ph type="sldNum" sz="quarter" idx="12"/>
          </p:nvPr>
        </p:nvSpPr>
        <p:spPr/>
        <p:txBody>
          <a:bodyPr/>
          <a:lstStyle/>
          <a:p>
            <a:fld id="{8FA4262F-30EF-4889-9F51-1A78DBEC8BF2}" type="slidenum">
              <a:rPr lang="en-US" smtClean="0"/>
              <a:t>‹#›</a:t>
            </a:fld>
            <a:endParaRPr lang="en-US"/>
          </a:p>
        </p:txBody>
      </p:sp>
      <p:sp>
        <p:nvSpPr>
          <p:cNvPr id="7" name="Title 1">
            <a:extLst>
              <a:ext uri="{FF2B5EF4-FFF2-40B4-BE49-F238E27FC236}">
                <a16:creationId xmlns:a16="http://schemas.microsoft.com/office/drawing/2014/main" id="{43E7AB02-79AE-45B0-944D-F5BD923E6375}"/>
              </a:ext>
            </a:extLst>
          </p:cNvPr>
          <p:cNvSpPr txBox="1">
            <a:spLocks/>
          </p:cNvSpPr>
          <p:nvPr userDrawn="1"/>
        </p:nvSpPr>
        <p:spPr>
          <a:xfrm>
            <a:off x="743838" y="283474"/>
            <a:ext cx="7771512" cy="1009651"/>
          </a:xfrm>
          <a:prstGeom prst="rect">
            <a:avLst/>
          </a:prstGeom>
        </p:spPr>
        <p:txBody>
          <a:bodyPr/>
          <a:lstStyle>
            <a:lvl1pPr algn="l" defTabSz="914400" rtl="0" eaLnBrk="1" latinLnBrk="0" hangingPunct="1">
              <a:lnSpc>
                <a:spcPct val="90000"/>
              </a:lnSpc>
              <a:spcBef>
                <a:spcPct val="0"/>
              </a:spcBef>
              <a:buNone/>
              <a:defRPr sz="4400" b="1" kern="1200">
                <a:solidFill>
                  <a:schemeClr val="tx1"/>
                </a:solidFill>
                <a:effectLst/>
                <a:latin typeface="+mj-lt"/>
                <a:ea typeface="+mj-ea"/>
                <a:cs typeface="+mj-cs"/>
              </a:defRPr>
            </a:lvl1pPr>
          </a:lstStyle>
          <a:p>
            <a:pPr fontAlgn="auto">
              <a:spcAft>
                <a:spcPts val="0"/>
              </a:spcAft>
            </a:pPr>
            <a:r>
              <a:rPr lang="en-US"/>
              <a:t>Click to edit Master title style</a:t>
            </a:r>
            <a:endParaRPr lang="en-US" dirty="0"/>
          </a:p>
        </p:txBody>
      </p:sp>
      <p:sp>
        <p:nvSpPr>
          <p:cNvPr id="8" name="Content Placeholder 2">
            <a:extLst>
              <a:ext uri="{FF2B5EF4-FFF2-40B4-BE49-F238E27FC236}">
                <a16:creationId xmlns:a16="http://schemas.microsoft.com/office/drawing/2014/main" id="{56A65B4D-E1A3-4785-AF71-B2F77C374859}"/>
              </a:ext>
            </a:extLst>
          </p:cNvPr>
          <p:cNvSpPr txBox="1">
            <a:spLocks/>
          </p:cNvSpPr>
          <p:nvPr userDrawn="1"/>
        </p:nvSpPr>
        <p:spPr>
          <a:xfrm>
            <a:off x="743838" y="1547826"/>
            <a:ext cx="7771512" cy="391344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pPr>
            <a:r>
              <a:rPr lang="en-US" dirty="0"/>
              <a:t>Edit Master text styles</a:t>
            </a:r>
          </a:p>
          <a:p>
            <a:pPr lvl="1" fontAlgn="auto">
              <a:spcAft>
                <a:spcPts val="0"/>
              </a:spcAft>
            </a:pPr>
            <a:r>
              <a:rPr lang="en-US" dirty="0"/>
              <a:t>Second level</a:t>
            </a:r>
          </a:p>
          <a:p>
            <a:pPr lvl="2" fontAlgn="auto">
              <a:spcAft>
                <a:spcPts val="0"/>
              </a:spcAft>
            </a:pPr>
            <a:r>
              <a:rPr lang="en-US" dirty="0"/>
              <a:t>Third level</a:t>
            </a:r>
          </a:p>
          <a:p>
            <a:pPr lvl="3" fontAlgn="auto">
              <a:spcAft>
                <a:spcPts val="0"/>
              </a:spcAft>
            </a:pPr>
            <a:r>
              <a:rPr lang="en-US" dirty="0"/>
              <a:t>Fourth level</a:t>
            </a:r>
          </a:p>
          <a:p>
            <a:pPr lvl="4" fontAlgn="auto">
              <a:spcAft>
                <a:spcPts val="0"/>
              </a:spcAft>
            </a:pPr>
            <a:r>
              <a:rPr lang="en-US" dirty="0"/>
              <a:t>Fifth level</a:t>
            </a:r>
          </a:p>
        </p:txBody>
      </p:sp>
    </p:spTree>
    <p:extLst>
      <p:ext uri="{BB962C8B-B14F-4D97-AF65-F5344CB8AC3E}">
        <p14:creationId xmlns:p14="http://schemas.microsoft.com/office/powerpoint/2010/main" val="557169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7"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A5C8040-F10F-489C-833A-34A90C4C336F}"/>
              </a:ext>
            </a:extLst>
          </p:cNvPr>
          <p:cNvSpPr>
            <a:spLocks noGrp="1"/>
          </p:cNvSpPr>
          <p:nvPr>
            <p:ph type="title"/>
          </p:nvPr>
        </p:nvSpPr>
        <p:spPr bwMode="auto">
          <a:xfrm>
            <a:off x="457200" y="365127"/>
            <a:ext cx="8058150" cy="1325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DEE7BC02-C74A-4956-95D4-68AB88742D92}"/>
              </a:ext>
            </a:extLst>
          </p:cNvPr>
          <p:cNvSpPr>
            <a:spLocks noGrp="1"/>
          </p:cNvSpPr>
          <p:nvPr>
            <p:ph type="body" idx="1"/>
          </p:nvPr>
        </p:nvSpPr>
        <p:spPr bwMode="auto">
          <a:xfrm>
            <a:off x="457200" y="1825625"/>
            <a:ext cx="8058150" cy="4351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9" name="Slide Number Placeholder 5">
            <a:extLst>
              <a:ext uri="{FF2B5EF4-FFF2-40B4-BE49-F238E27FC236}">
                <a16:creationId xmlns:a16="http://schemas.microsoft.com/office/drawing/2014/main" id="{0B83C99F-33FE-441B-A38B-EF0818586999}"/>
              </a:ext>
            </a:extLst>
          </p:cNvPr>
          <p:cNvSpPr txBox="1">
            <a:spLocks/>
          </p:cNvSpPr>
          <p:nvPr/>
        </p:nvSpPr>
        <p:spPr>
          <a:xfrm>
            <a:off x="6877050" y="6509461"/>
            <a:ext cx="2057400" cy="251721"/>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7CA0EC8D-D983-41C0-810A-D48E5995A5B8}" type="slidenum">
              <a:rPr lang="en-US" smtClean="0">
                <a:solidFill>
                  <a:schemeClr val="bg1"/>
                </a:solidFill>
              </a:rPr>
              <a:pPr algn="r" fontAlgn="auto">
                <a:spcBef>
                  <a:spcPts val="0"/>
                </a:spcBef>
                <a:spcAft>
                  <a:spcPts val="0"/>
                </a:spcAft>
                <a:defRPr/>
              </a:pPr>
              <a:t>‹#›</a:t>
            </a:fld>
            <a:endParaRPr lang="en-US" dirty="0">
              <a:solidFill>
                <a:schemeClr val="bg1"/>
              </a:solidFill>
            </a:endParaRPr>
          </a:p>
        </p:txBody>
      </p:sp>
      <p:sp>
        <p:nvSpPr>
          <p:cNvPr id="8" name="TextBox 7">
            <a:extLst>
              <a:ext uri="{FF2B5EF4-FFF2-40B4-BE49-F238E27FC236}">
                <a16:creationId xmlns:a16="http://schemas.microsoft.com/office/drawing/2014/main" id="{130C4E77-DF53-487A-AC29-5ED3B879EC72}"/>
              </a:ext>
            </a:extLst>
          </p:cNvPr>
          <p:cNvSpPr txBox="1"/>
          <p:nvPr userDrawn="1"/>
        </p:nvSpPr>
        <p:spPr>
          <a:xfrm>
            <a:off x="8515350" y="6376223"/>
            <a:ext cx="430061" cy="307777"/>
          </a:xfrm>
          <a:prstGeom prst="rect">
            <a:avLst/>
          </a:prstGeom>
          <a:noFill/>
        </p:spPr>
        <p:txBody>
          <a:bodyPr wrap="square" rtlCol="0">
            <a:spAutoFit/>
          </a:bodyPr>
          <a:lstStyle/>
          <a:p>
            <a:pPr algn="r"/>
            <a:fld id="{B39A8D2A-E794-4EB1-A626-616051B146B8}" type="slidenum">
              <a:rPr lang="en-US" sz="1400" smtClean="0">
                <a:solidFill>
                  <a:schemeClr val="tx1"/>
                </a:solidFill>
              </a:rPr>
              <a:pPr algn="r"/>
              <a:t>‹#›</a:t>
            </a:fld>
            <a:endParaRPr lang="en-US" sz="1400" dirty="0">
              <a:solidFill>
                <a:schemeClr val="tx1"/>
              </a:solidFill>
            </a:endParaRPr>
          </a:p>
        </p:txBody>
      </p:sp>
      <p:pic>
        <p:nvPicPr>
          <p:cNvPr id="11" name="Picture 10">
            <a:extLst>
              <a:ext uri="{FF2B5EF4-FFF2-40B4-BE49-F238E27FC236}">
                <a16:creationId xmlns:a16="http://schemas.microsoft.com/office/drawing/2014/main" id="{DB5751B4-4024-4571-840F-6E27B9F4C070}"/>
              </a:ext>
            </a:extLst>
          </p:cNvPr>
          <p:cNvPicPr>
            <a:picLocks noChangeAspect="1"/>
          </p:cNvPicPr>
          <p:nvPr userDrawn="1"/>
        </p:nvPicPr>
        <p:blipFill>
          <a:blip r:embed="rId9"/>
          <a:stretch>
            <a:fillRect/>
          </a:stretch>
        </p:blipFill>
        <p:spPr>
          <a:xfrm>
            <a:off x="134877" y="6153916"/>
            <a:ext cx="5218981" cy="521417"/>
          </a:xfrm>
          <a:prstGeom prst="rect">
            <a:avLst/>
          </a:prstGeom>
        </p:spPr>
      </p:pic>
      <p:sp>
        <p:nvSpPr>
          <p:cNvPr id="14" name="Rectangle 13">
            <a:extLst>
              <a:ext uri="{FF2B5EF4-FFF2-40B4-BE49-F238E27FC236}">
                <a16:creationId xmlns:a16="http://schemas.microsoft.com/office/drawing/2014/main" id="{006E009F-5928-429E-BF68-D9636577F9BF}"/>
              </a:ext>
            </a:extLst>
          </p:cNvPr>
          <p:cNvSpPr/>
          <p:nvPr userDrawn="1"/>
        </p:nvSpPr>
        <p:spPr>
          <a:xfrm>
            <a:off x="0" y="6694098"/>
            <a:ext cx="9144000" cy="16390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9B2F8B59-84B0-4A5F-9012-F5ABE8F6845C}"/>
              </a:ext>
            </a:extLst>
          </p:cNvPr>
          <p:cNvSpPr/>
          <p:nvPr userDrawn="1"/>
        </p:nvSpPr>
        <p:spPr>
          <a:xfrm>
            <a:off x="0" y="0"/>
            <a:ext cx="9144000" cy="16390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8B318410-B37D-47F0-9F65-888A389D6451}"/>
              </a:ext>
            </a:extLst>
          </p:cNvPr>
          <p:cNvSpPr/>
          <p:nvPr userDrawn="1"/>
        </p:nvSpPr>
        <p:spPr>
          <a:xfrm>
            <a:off x="0" y="163902"/>
            <a:ext cx="9144000" cy="64630"/>
          </a:xfrm>
          <a:prstGeom prst="rect">
            <a:avLst/>
          </a:prstGeom>
          <a:solidFill>
            <a:srgbClr val="A9B1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3" r:id="rId1"/>
    <p:sldLayoutId id="2147483695" r:id="rId2"/>
    <p:sldLayoutId id="2147483684" r:id="rId3"/>
    <p:sldLayoutId id="2147483686" r:id="rId4"/>
    <p:sldLayoutId id="2147483688" r:id="rId5"/>
    <p:sldLayoutId id="2147483689" r:id="rId6"/>
    <p:sldLayoutId id="2147483690" r:id="rId7"/>
  </p:sldLayoutIdLst>
  <p:hf hdr="0" dt="0"/>
  <p:txStyles>
    <p:titleStyle>
      <a:lvl1pPr algn="l" rtl="0" eaLnBrk="1" fontAlgn="base" hangingPunct="1">
        <a:lnSpc>
          <a:spcPct val="90000"/>
        </a:lnSpc>
        <a:spcBef>
          <a:spcPct val="0"/>
        </a:spcBef>
        <a:spcAft>
          <a:spcPct val="0"/>
        </a:spcAft>
        <a:defRPr sz="4000" kern="1200">
          <a:solidFill>
            <a:schemeClr val="tx1"/>
          </a:solidFill>
          <a:latin typeface="+mn-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Courier New" panose="02070309020205020404" pitchFamily="49" charset="0"/>
        <a:buChar char="o"/>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Courier New" panose="02070309020205020404" pitchFamily="49" charset="0"/>
        <a:buChar char="o"/>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DD2C739E-BFE3-46FB-81C7-8B90B755D556}"/>
              </a:ext>
            </a:extLst>
          </p:cNvPr>
          <p:cNvSpPr>
            <a:spLocks noGrp="1"/>
          </p:cNvSpPr>
          <p:nvPr>
            <p:ph type="sldNum" sz="quarter" idx="4"/>
          </p:nvPr>
        </p:nvSpPr>
        <p:spPr>
          <a:xfrm>
            <a:off x="6457949" y="6356350"/>
            <a:ext cx="2377937" cy="365125"/>
          </a:xfrm>
          <a:prstGeom prst="rect">
            <a:avLst/>
          </a:prstGeom>
        </p:spPr>
        <p:txBody>
          <a:bodyPr vert="horz" lIns="91440" tIns="45720" rIns="91440" bIns="45720" rtlCol="0" anchor="ctr"/>
          <a:lstStyle>
            <a:lvl1pPr algn="r">
              <a:defRPr sz="1400">
                <a:solidFill>
                  <a:schemeClr val="tx1"/>
                </a:solidFill>
              </a:defRPr>
            </a:lvl1pPr>
          </a:lstStyle>
          <a:p>
            <a:fld id="{8FA4262F-30EF-4889-9F51-1A78DBEC8BF2}" type="slidenum">
              <a:rPr lang="en-US" smtClean="0"/>
              <a:pPr/>
              <a:t>‹#›</a:t>
            </a:fld>
            <a:endParaRPr lang="en-US"/>
          </a:p>
        </p:txBody>
      </p:sp>
    </p:spTree>
    <p:extLst>
      <p:ext uri="{BB962C8B-B14F-4D97-AF65-F5344CB8AC3E}">
        <p14:creationId xmlns:p14="http://schemas.microsoft.com/office/powerpoint/2010/main" val="63903816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3" r:id="rId6"/>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www.nashta.org/" TargetMode="External"/><Relationship Id="rId2" Type="http://schemas.openxmlformats.org/officeDocument/2006/relationships/hyperlink" Target="mailto:kng@nashta.org"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8"/>
          <p:cNvSpPr>
            <a:spLocks noChangeArrowheads="1"/>
          </p:cNvSpPr>
          <p:nvPr/>
        </p:nvSpPr>
        <p:spPr bwMode="auto">
          <a:xfrm>
            <a:off x="-55566" y="0"/>
            <a:ext cx="5662875" cy="6858000"/>
          </a:xfrm>
          <a:prstGeom prst="rect">
            <a:avLst/>
          </a:prstGeom>
          <a:solidFill>
            <a:srgbClr val="00658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b="1" dirty="0">
              <a:solidFill>
                <a:schemeClr val="bg1"/>
              </a:solidFill>
              <a:latin typeface="Calibri" panose="020F0502020204030204" pitchFamily="34" charset="0"/>
            </a:endParaRPr>
          </a:p>
          <a:p>
            <a:pPr algn="ctr"/>
            <a:endParaRPr lang="en-US" b="1" dirty="0">
              <a:solidFill>
                <a:schemeClr val="bg1"/>
              </a:solidFill>
              <a:latin typeface="Calibri" panose="020F0502020204030204" pitchFamily="34" charset="0"/>
            </a:endParaRPr>
          </a:p>
          <a:p>
            <a:pPr algn="ctr"/>
            <a:endParaRPr lang="en-US" b="1" dirty="0">
              <a:solidFill>
                <a:schemeClr val="bg1"/>
              </a:solidFill>
              <a:latin typeface="Calibri" panose="020F0502020204030204" pitchFamily="34" charset="0"/>
            </a:endParaRPr>
          </a:p>
        </p:txBody>
      </p:sp>
      <p:sp>
        <p:nvSpPr>
          <p:cNvPr id="17412" name="Rectangle 21"/>
          <p:cNvSpPr>
            <a:spLocks noGrp="1" noChangeArrowheads="1"/>
          </p:cNvSpPr>
          <p:nvPr>
            <p:ph type="ctrTitle" idx="4294967295"/>
          </p:nvPr>
        </p:nvSpPr>
        <p:spPr bwMode="auto">
          <a:xfrm>
            <a:off x="26987" y="1059830"/>
            <a:ext cx="5497768" cy="276548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0000"/>
          </a:bodyPr>
          <a:lstStyle/>
          <a:p>
            <a:pPr algn="ctr">
              <a:lnSpc>
                <a:spcPct val="100000"/>
              </a:lnSpc>
              <a:spcAft>
                <a:spcPts val="0"/>
              </a:spcAft>
            </a:pPr>
            <a:r>
              <a:rPr lang="en-US" sz="3300" dirty="0">
                <a:solidFill>
                  <a:schemeClr val="bg1"/>
                </a:solidFill>
                <a:cs typeface="Arial" panose="020B0604020202020204" pitchFamily="34" charset="0"/>
              </a:rPr>
              <a:t>2021 RESULTS Conference: Perspectives on Making the Case for Equitable and Affordable Housing</a:t>
            </a:r>
            <a:br>
              <a:rPr lang="en-US" sz="3000" dirty="0">
                <a:solidFill>
                  <a:schemeClr val="bg1"/>
                </a:solidFill>
                <a:cs typeface="Arial" panose="020B0604020202020204" pitchFamily="34" charset="0"/>
              </a:rPr>
            </a:br>
            <a:br>
              <a:rPr lang="en-US" sz="3000" dirty="0">
                <a:solidFill>
                  <a:schemeClr val="bg1"/>
                </a:solidFill>
                <a:cs typeface="Arial" panose="020B0604020202020204" pitchFamily="34" charset="0"/>
              </a:rPr>
            </a:br>
            <a:r>
              <a:rPr lang="en-US" sz="2800" dirty="0">
                <a:solidFill>
                  <a:schemeClr val="bg1"/>
                </a:solidFill>
                <a:cs typeface="Arial" panose="020B0604020202020204" pitchFamily="34" charset="0"/>
              </a:rPr>
              <a:t>Safe Housing for Survivors of </a:t>
            </a:r>
            <a:br>
              <a:rPr lang="en-US" sz="2800" dirty="0">
                <a:solidFill>
                  <a:schemeClr val="bg1"/>
                </a:solidFill>
                <a:cs typeface="Arial" panose="020B0604020202020204" pitchFamily="34" charset="0"/>
              </a:rPr>
            </a:br>
            <a:r>
              <a:rPr lang="en-US" sz="2800" dirty="0">
                <a:solidFill>
                  <a:schemeClr val="bg1"/>
                </a:solidFill>
                <a:cs typeface="Arial" panose="020B0604020202020204" pitchFamily="34" charset="0"/>
              </a:rPr>
              <a:t>Domestic Violence and Sexual Assault</a:t>
            </a:r>
            <a:br>
              <a:rPr lang="en-US" sz="2800" dirty="0">
                <a:solidFill>
                  <a:schemeClr val="bg1"/>
                </a:solidFill>
                <a:cs typeface="Arial" panose="020B0604020202020204" pitchFamily="34" charset="0"/>
              </a:rPr>
            </a:br>
            <a:br>
              <a:rPr lang="en-US" sz="2800" dirty="0">
                <a:solidFill>
                  <a:schemeClr val="bg1"/>
                </a:solidFill>
                <a:cs typeface="Arial" panose="020B0604020202020204" pitchFamily="34" charset="0"/>
              </a:rPr>
            </a:br>
            <a:r>
              <a:rPr lang="en-US" sz="2800" dirty="0">
                <a:solidFill>
                  <a:schemeClr val="bg1"/>
                </a:solidFill>
                <a:cs typeface="Arial" panose="020B0604020202020204" pitchFamily="34" charset="0"/>
              </a:rPr>
              <a:t>June 13, 2021</a:t>
            </a:r>
            <a:endParaRPr lang="en-US" sz="2800" dirty="0">
              <a:solidFill>
                <a:schemeClr val="bg1"/>
              </a:solidFill>
              <a:ea typeface="ＭＳ Ｐゴシック" pitchFamily="34" charset="-128"/>
            </a:endParaRPr>
          </a:p>
        </p:txBody>
      </p:sp>
      <p:sp>
        <p:nvSpPr>
          <p:cNvPr id="17413" name="Rectangle 22"/>
          <p:cNvSpPr>
            <a:spLocks noGrp="1" noChangeArrowheads="1"/>
          </p:cNvSpPr>
          <p:nvPr>
            <p:ph type="subTitle" idx="4294967295"/>
          </p:nvPr>
        </p:nvSpPr>
        <p:spPr bwMode="auto">
          <a:xfrm>
            <a:off x="274123" y="4885146"/>
            <a:ext cx="5250632" cy="14001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0" lvl="1" indent="0">
              <a:lnSpc>
                <a:spcPct val="120000"/>
              </a:lnSpc>
              <a:spcBef>
                <a:spcPts val="0"/>
              </a:spcBef>
              <a:buNone/>
            </a:pPr>
            <a:r>
              <a:rPr lang="en-US" sz="2000" dirty="0">
                <a:solidFill>
                  <a:schemeClr val="bg1"/>
                </a:solidFill>
                <a:cs typeface="Arial" panose="020B0604020202020204" pitchFamily="34" charset="0"/>
              </a:rPr>
              <a:t>Karlo Ng</a:t>
            </a:r>
          </a:p>
          <a:p>
            <a:pPr marL="0" lvl="1" indent="0">
              <a:lnSpc>
                <a:spcPct val="120000"/>
              </a:lnSpc>
              <a:spcBef>
                <a:spcPts val="0"/>
              </a:spcBef>
              <a:buNone/>
            </a:pPr>
            <a:r>
              <a:rPr lang="en-US" sz="2000" dirty="0">
                <a:solidFill>
                  <a:schemeClr val="bg1"/>
                </a:solidFill>
                <a:cs typeface="Arial" panose="020B0604020202020204" pitchFamily="34" charset="0"/>
              </a:rPr>
              <a:t>Director of Legal Initiatives</a:t>
            </a:r>
          </a:p>
          <a:p>
            <a:pPr marL="0" lvl="1" indent="0">
              <a:lnSpc>
                <a:spcPct val="120000"/>
              </a:lnSpc>
              <a:spcBef>
                <a:spcPts val="0"/>
              </a:spcBef>
              <a:buNone/>
            </a:pPr>
            <a:r>
              <a:rPr lang="en-US" sz="2000" dirty="0">
                <a:solidFill>
                  <a:schemeClr val="bg1"/>
                </a:solidFill>
                <a:cs typeface="Arial" panose="020B0604020202020204" pitchFamily="34" charset="0"/>
              </a:rPr>
              <a:t>National Alliance for Safe Housing</a:t>
            </a:r>
          </a:p>
        </p:txBody>
      </p:sp>
      <p:pic>
        <p:nvPicPr>
          <p:cNvPr id="2052" name="Picture 4">
            <a:extLst>
              <a:ext uri="{FF2B5EF4-FFF2-40B4-BE49-F238E27FC236}">
                <a16:creationId xmlns:a16="http://schemas.microsoft.com/office/drawing/2014/main" id="{E14E0582-D256-4B4C-8F13-AF5BBB36EEA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31569" y="1898585"/>
            <a:ext cx="2578510" cy="28592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3081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9F90DB-30C7-4914-9068-FCBE5F70BBA2}"/>
              </a:ext>
            </a:extLst>
          </p:cNvPr>
          <p:cNvSpPr>
            <a:spLocks noGrp="1"/>
          </p:cNvSpPr>
          <p:nvPr>
            <p:ph idx="1"/>
          </p:nvPr>
        </p:nvSpPr>
        <p:spPr>
          <a:xfrm>
            <a:off x="465826" y="1343199"/>
            <a:ext cx="4785796" cy="2891392"/>
          </a:xfrm>
        </p:spPr>
        <p:txBody>
          <a:bodyPr/>
          <a:lstStyle/>
          <a:p>
            <a:pPr marL="0" indent="0">
              <a:lnSpc>
                <a:spcPct val="100000"/>
              </a:lnSpc>
              <a:spcBef>
                <a:spcPts val="1800"/>
              </a:spcBef>
              <a:buNone/>
            </a:pPr>
            <a:r>
              <a:rPr lang="en-US" sz="2500" dirty="0"/>
              <a:t>NASH’s mission is to ensure that survivors of domestic and sexual violence have a full range of safe housing options, through improved access, increased resources, and innovative solutions, ultimately catalyzing a safe housing movement.</a:t>
            </a:r>
          </a:p>
          <a:p>
            <a:pPr marL="0" indent="0">
              <a:lnSpc>
                <a:spcPct val="100000"/>
              </a:lnSpc>
              <a:spcBef>
                <a:spcPts val="1800"/>
              </a:spcBef>
              <a:buNone/>
            </a:pPr>
            <a:r>
              <a:rPr lang="en-US" sz="2500" dirty="0"/>
              <a:t>Our vision is to create a world where safe housing is a human right shared by everyone.</a:t>
            </a:r>
          </a:p>
        </p:txBody>
      </p:sp>
      <p:pic>
        <p:nvPicPr>
          <p:cNvPr id="5" name="Picture 4">
            <a:extLst>
              <a:ext uri="{FF2B5EF4-FFF2-40B4-BE49-F238E27FC236}">
                <a16:creationId xmlns:a16="http://schemas.microsoft.com/office/drawing/2014/main" id="{01CA0308-B2EE-4B27-A3F5-06AD671A22D9}"/>
              </a:ext>
            </a:extLst>
          </p:cNvPr>
          <p:cNvPicPr>
            <a:picLocks noChangeAspect="1"/>
          </p:cNvPicPr>
          <p:nvPr/>
        </p:nvPicPr>
        <p:blipFill>
          <a:blip r:embed="rId3"/>
          <a:srcRect/>
          <a:stretch/>
        </p:blipFill>
        <p:spPr>
          <a:xfrm>
            <a:off x="5448954" y="1558834"/>
            <a:ext cx="3229220" cy="3613880"/>
          </a:xfrm>
          <a:prstGeom prst="rect">
            <a:avLst/>
          </a:prstGeom>
        </p:spPr>
      </p:pic>
      <p:sp>
        <p:nvSpPr>
          <p:cNvPr id="4" name="Title 1">
            <a:extLst>
              <a:ext uri="{FF2B5EF4-FFF2-40B4-BE49-F238E27FC236}">
                <a16:creationId xmlns:a16="http://schemas.microsoft.com/office/drawing/2014/main" id="{25EE13CE-C222-4FB7-B217-CB0D8A9A9D84}"/>
              </a:ext>
            </a:extLst>
          </p:cNvPr>
          <p:cNvSpPr>
            <a:spLocks noGrp="1"/>
          </p:cNvSpPr>
          <p:nvPr>
            <p:ph type="title"/>
          </p:nvPr>
        </p:nvSpPr>
        <p:spPr>
          <a:xfrm>
            <a:off x="465826" y="409303"/>
            <a:ext cx="8229600" cy="883822"/>
          </a:xfrm>
        </p:spPr>
        <p:txBody>
          <a:bodyPr/>
          <a:lstStyle/>
          <a:p>
            <a:r>
              <a:rPr lang="en-US" dirty="0"/>
              <a:t>National Alliance for Safe Housing</a:t>
            </a:r>
          </a:p>
        </p:txBody>
      </p:sp>
    </p:spTree>
    <p:extLst>
      <p:ext uri="{BB962C8B-B14F-4D97-AF65-F5344CB8AC3E}">
        <p14:creationId xmlns:p14="http://schemas.microsoft.com/office/powerpoint/2010/main" val="3947698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EAE20-5E53-4FB0-B719-0FC0F442F861}"/>
              </a:ext>
            </a:extLst>
          </p:cNvPr>
          <p:cNvSpPr>
            <a:spLocks noGrp="1"/>
          </p:cNvSpPr>
          <p:nvPr>
            <p:ph type="title"/>
          </p:nvPr>
        </p:nvSpPr>
        <p:spPr>
          <a:xfrm>
            <a:off x="470262" y="411598"/>
            <a:ext cx="8160275" cy="1009651"/>
          </a:xfrm>
        </p:spPr>
        <p:txBody>
          <a:bodyPr>
            <a:noAutofit/>
          </a:bodyPr>
          <a:lstStyle/>
          <a:p>
            <a:r>
              <a:rPr lang="en-US" sz="3800" dirty="0"/>
              <a:t>Why is Safe and Stable Affordable Housing Critical?</a:t>
            </a:r>
          </a:p>
        </p:txBody>
      </p:sp>
      <p:sp>
        <p:nvSpPr>
          <p:cNvPr id="3" name="Content Placeholder 2">
            <a:extLst>
              <a:ext uri="{FF2B5EF4-FFF2-40B4-BE49-F238E27FC236}">
                <a16:creationId xmlns:a16="http://schemas.microsoft.com/office/drawing/2014/main" id="{07163321-6C6B-4FD8-8643-DFE40C51A09D}"/>
              </a:ext>
            </a:extLst>
          </p:cNvPr>
          <p:cNvSpPr>
            <a:spLocks noGrp="1"/>
          </p:cNvSpPr>
          <p:nvPr>
            <p:ph idx="1"/>
          </p:nvPr>
        </p:nvSpPr>
        <p:spPr>
          <a:xfrm>
            <a:off x="628650" y="1726049"/>
            <a:ext cx="7886700" cy="3680222"/>
          </a:xfrm>
        </p:spPr>
        <p:txBody>
          <a:bodyPr>
            <a:noAutofit/>
          </a:bodyPr>
          <a:lstStyle/>
          <a:p>
            <a:pPr lvl="0"/>
            <a:r>
              <a:rPr lang="en-US" sz="3000" dirty="0"/>
              <a:t>Provides security and stability</a:t>
            </a:r>
          </a:p>
          <a:p>
            <a:pPr lvl="0"/>
            <a:r>
              <a:rPr lang="en-US" sz="3000" dirty="0"/>
              <a:t>Promotes good physical and mental health </a:t>
            </a:r>
          </a:p>
          <a:p>
            <a:pPr lvl="1"/>
            <a:r>
              <a:rPr lang="en-US" sz="2500" dirty="0"/>
              <a:t>Where you live determines your life expectancy</a:t>
            </a:r>
          </a:p>
          <a:p>
            <a:pPr lvl="0"/>
            <a:r>
              <a:rPr lang="en-US" sz="3000" dirty="0"/>
              <a:t>Enables employment and education opportunities</a:t>
            </a:r>
          </a:p>
          <a:p>
            <a:pPr lvl="0"/>
            <a:r>
              <a:rPr lang="en-US" sz="3000" dirty="0"/>
              <a:t>Reduces intergenerational poverty and increases economic mobility</a:t>
            </a:r>
          </a:p>
        </p:txBody>
      </p:sp>
    </p:spTree>
    <p:extLst>
      <p:ext uri="{BB962C8B-B14F-4D97-AF65-F5344CB8AC3E}">
        <p14:creationId xmlns:p14="http://schemas.microsoft.com/office/powerpoint/2010/main" val="1977372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EAE20-5E53-4FB0-B719-0FC0F442F861}"/>
              </a:ext>
            </a:extLst>
          </p:cNvPr>
          <p:cNvSpPr>
            <a:spLocks noGrp="1"/>
          </p:cNvSpPr>
          <p:nvPr>
            <p:ph type="title"/>
          </p:nvPr>
        </p:nvSpPr>
        <p:spPr>
          <a:xfrm>
            <a:off x="470263" y="229018"/>
            <a:ext cx="8160275" cy="1009651"/>
          </a:xfrm>
        </p:spPr>
        <p:txBody>
          <a:bodyPr>
            <a:normAutofit/>
          </a:bodyPr>
          <a:lstStyle/>
          <a:p>
            <a:r>
              <a:rPr lang="en-US" sz="4000" dirty="0"/>
              <a:t>Housing and Homelessness in U.S.</a:t>
            </a:r>
          </a:p>
        </p:txBody>
      </p:sp>
      <p:sp>
        <p:nvSpPr>
          <p:cNvPr id="3" name="Content Placeholder 2">
            <a:extLst>
              <a:ext uri="{FF2B5EF4-FFF2-40B4-BE49-F238E27FC236}">
                <a16:creationId xmlns:a16="http://schemas.microsoft.com/office/drawing/2014/main" id="{07163321-6C6B-4FD8-8643-DFE40C51A09D}"/>
              </a:ext>
            </a:extLst>
          </p:cNvPr>
          <p:cNvSpPr>
            <a:spLocks noGrp="1"/>
          </p:cNvSpPr>
          <p:nvPr>
            <p:ph idx="1"/>
          </p:nvPr>
        </p:nvSpPr>
        <p:spPr>
          <a:xfrm>
            <a:off x="607050" y="1237818"/>
            <a:ext cx="8023488" cy="3680222"/>
          </a:xfrm>
        </p:spPr>
        <p:txBody>
          <a:bodyPr>
            <a:noAutofit/>
          </a:bodyPr>
          <a:lstStyle/>
          <a:p>
            <a:r>
              <a:rPr lang="en-US" sz="2600" dirty="0"/>
              <a:t>History of housing discrimination by federal government</a:t>
            </a:r>
          </a:p>
          <a:p>
            <a:pPr lvl="0"/>
            <a:r>
              <a:rPr lang="en-US" sz="2600" dirty="0"/>
              <a:t>Homelessness among survivors</a:t>
            </a:r>
          </a:p>
          <a:p>
            <a:pPr lvl="1"/>
            <a:r>
              <a:rPr lang="en-US" sz="2300" dirty="0"/>
              <a:t>Domestic violence is the leading cause of homelessness among women.</a:t>
            </a:r>
          </a:p>
          <a:p>
            <a:pPr lvl="1"/>
            <a:r>
              <a:rPr lang="en-US" sz="2300" dirty="0"/>
              <a:t>Many homeless individuals have experienced sexual assault before becoming homeless. Homeless individuals face high risks of sexual assault.</a:t>
            </a:r>
          </a:p>
          <a:p>
            <a:pPr lvl="0"/>
            <a:r>
              <a:rPr lang="en-US" sz="2600" dirty="0"/>
              <a:t>During COVID-19 </a:t>
            </a:r>
          </a:p>
          <a:p>
            <a:pPr lvl="1"/>
            <a:r>
              <a:rPr lang="en-US" sz="2300" dirty="0"/>
              <a:t>Increase in domestic violence </a:t>
            </a:r>
          </a:p>
          <a:p>
            <a:pPr lvl="1"/>
            <a:r>
              <a:rPr lang="en-US" sz="2300" dirty="0"/>
              <a:t>More reports of sexual harassment by landlords</a:t>
            </a:r>
          </a:p>
          <a:p>
            <a:pPr lvl="0"/>
            <a:r>
              <a:rPr lang="en-US" sz="2600" dirty="0"/>
              <a:t>Survivor overrepresentation in shelters and underrepresentation in affordable housing </a:t>
            </a:r>
          </a:p>
        </p:txBody>
      </p:sp>
    </p:spTree>
    <p:extLst>
      <p:ext uri="{BB962C8B-B14F-4D97-AF65-F5344CB8AC3E}">
        <p14:creationId xmlns:p14="http://schemas.microsoft.com/office/powerpoint/2010/main" val="1641231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09561-B8D5-4A0A-9E70-8F485382718E}"/>
              </a:ext>
            </a:extLst>
          </p:cNvPr>
          <p:cNvSpPr>
            <a:spLocks noGrp="1"/>
          </p:cNvSpPr>
          <p:nvPr>
            <p:ph type="title"/>
          </p:nvPr>
        </p:nvSpPr>
        <p:spPr>
          <a:xfrm>
            <a:off x="447261" y="164205"/>
            <a:ext cx="8338393" cy="1009651"/>
          </a:xfrm>
        </p:spPr>
        <p:txBody>
          <a:bodyPr/>
          <a:lstStyle/>
          <a:p>
            <a:r>
              <a:rPr lang="en-US" sz="3800" dirty="0"/>
              <a:t>What Safe Housing Barriers for Survivors?</a:t>
            </a:r>
          </a:p>
        </p:txBody>
      </p:sp>
      <p:sp>
        <p:nvSpPr>
          <p:cNvPr id="3" name="Content Placeholder 2">
            <a:extLst>
              <a:ext uri="{FF2B5EF4-FFF2-40B4-BE49-F238E27FC236}">
                <a16:creationId xmlns:a16="http://schemas.microsoft.com/office/drawing/2014/main" id="{33F8225F-7280-4D1C-B965-8FB902AFC13C}"/>
              </a:ext>
            </a:extLst>
          </p:cNvPr>
          <p:cNvSpPr>
            <a:spLocks noGrp="1"/>
          </p:cNvSpPr>
          <p:nvPr>
            <p:ph idx="1"/>
          </p:nvPr>
        </p:nvSpPr>
        <p:spPr>
          <a:xfrm>
            <a:off x="537955" y="1173856"/>
            <a:ext cx="8068089" cy="3913444"/>
          </a:xfrm>
        </p:spPr>
        <p:txBody>
          <a:bodyPr>
            <a:noAutofit/>
          </a:bodyPr>
          <a:lstStyle/>
          <a:p>
            <a:pPr lvl="0"/>
            <a:r>
              <a:rPr lang="en-US" dirty="0"/>
              <a:t>Housing discrimination by housing providers </a:t>
            </a:r>
          </a:p>
          <a:p>
            <a:pPr lvl="1"/>
            <a:r>
              <a:rPr lang="en-US" sz="2200" dirty="0"/>
              <a:t>Lack of understanding about DV/SA</a:t>
            </a:r>
          </a:p>
          <a:p>
            <a:pPr lvl="1"/>
            <a:r>
              <a:rPr lang="en-US" sz="2200" dirty="0"/>
              <a:t>Bad or no credit history, criminal records, eviction history</a:t>
            </a:r>
          </a:p>
          <a:p>
            <a:pPr lvl="1"/>
            <a:r>
              <a:rPr lang="en-US" sz="2200" dirty="0"/>
              <a:t>Terminations and evictions because of “criminal activity”, nuisance ordinances</a:t>
            </a:r>
          </a:p>
          <a:p>
            <a:pPr lvl="1"/>
            <a:r>
              <a:rPr lang="en-US" sz="2200" dirty="0"/>
              <a:t>Sexual harassment by landlords</a:t>
            </a:r>
          </a:p>
          <a:p>
            <a:r>
              <a:rPr lang="en-US" sz="2600" dirty="0"/>
              <a:t>Additional barriers for BIPOC and immigrant survivors</a:t>
            </a:r>
          </a:p>
          <a:p>
            <a:pPr lvl="1"/>
            <a:r>
              <a:rPr lang="en-US" sz="2200" dirty="0"/>
              <a:t>Race, language access, and immigration status restrictions</a:t>
            </a:r>
          </a:p>
          <a:p>
            <a:r>
              <a:rPr lang="en-US" dirty="0"/>
              <a:t>Lack of affordable housing available</a:t>
            </a:r>
          </a:p>
          <a:p>
            <a:r>
              <a:rPr lang="en-US" dirty="0"/>
              <a:t>Finding “housing” that is safe and appropriate for survivors and their families.</a:t>
            </a:r>
          </a:p>
          <a:p>
            <a:pPr lvl="0"/>
            <a:endParaRPr lang="en-US" dirty="0"/>
          </a:p>
          <a:p>
            <a:pPr>
              <a:lnSpc>
                <a:spcPct val="100000"/>
              </a:lnSpc>
              <a:spcBef>
                <a:spcPts val="500"/>
              </a:spcBef>
            </a:pPr>
            <a:endParaRPr lang="en-US" sz="2200" dirty="0"/>
          </a:p>
        </p:txBody>
      </p:sp>
    </p:spTree>
    <p:extLst>
      <p:ext uri="{BB962C8B-B14F-4D97-AF65-F5344CB8AC3E}">
        <p14:creationId xmlns:p14="http://schemas.microsoft.com/office/powerpoint/2010/main" val="3010197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09561-B8D5-4A0A-9E70-8F485382718E}"/>
              </a:ext>
            </a:extLst>
          </p:cNvPr>
          <p:cNvSpPr>
            <a:spLocks noGrp="1"/>
          </p:cNvSpPr>
          <p:nvPr>
            <p:ph type="title"/>
          </p:nvPr>
        </p:nvSpPr>
        <p:spPr>
          <a:xfrm>
            <a:off x="447261" y="164205"/>
            <a:ext cx="8068089" cy="1009651"/>
          </a:xfrm>
        </p:spPr>
        <p:txBody>
          <a:bodyPr/>
          <a:lstStyle/>
          <a:p>
            <a:r>
              <a:rPr lang="en-US" sz="4000" dirty="0"/>
              <a:t>What are Possible Solutions?</a:t>
            </a:r>
          </a:p>
        </p:txBody>
      </p:sp>
      <p:sp>
        <p:nvSpPr>
          <p:cNvPr id="3" name="Content Placeholder 2">
            <a:extLst>
              <a:ext uri="{FF2B5EF4-FFF2-40B4-BE49-F238E27FC236}">
                <a16:creationId xmlns:a16="http://schemas.microsoft.com/office/drawing/2014/main" id="{33F8225F-7280-4D1C-B965-8FB902AFC13C}"/>
              </a:ext>
            </a:extLst>
          </p:cNvPr>
          <p:cNvSpPr>
            <a:spLocks noGrp="1"/>
          </p:cNvSpPr>
          <p:nvPr>
            <p:ph idx="1"/>
          </p:nvPr>
        </p:nvSpPr>
        <p:spPr>
          <a:xfrm>
            <a:off x="628650" y="1173856"/>
            <a:ext cx="8329999" cy="3913444"/>
          </a:xfrm>
        </p:spPr>
        <p:txBody>
          <a:bodyPr>
            <a:noAutofit/>
          </a:bodyPr>
          <a:lstStyle/>
          <a:p>
            <a:r>
              <a:rPr lang="en-US" dirty="0"/>
              <a:t>Federal government must monitor compliance</a:t>
            </a:r>
          </a:p>
          <a:p>
            <a:r>
              <a:rPr lang="en-US" dirty="0"/>
              <a:t>Private and public enforcement of housing protections</a:t>
            </a:r>
          </a:p>
          <a:p>
            <a:pPr lvl="1"/>
            <a:r>
              <a:rPr lang="en-US" dirty="0"/>
              <a:t>Fair housing laws</a:t>
            </a:r>
          </a:p>
          <a:p>
            <a:pPr lvl="1"/>
            <a:r>
              <a:rPr lang="en-US" dirty="0"/>
              <a:t>State and local landlord-tenant laws</a:t>
            </a:r>
          </a:p>
          <a:p>
            <a:pPr lvl="1"/>
            <a:r>
              <a:rPr lang="en-US" dirty="0"/>
              <a:t>Violence Against Women Act (VAWA)</a:t>
            </a:r>
          </a:p>
          <a:p>
            <a:r>
              <a:rPr lang="en-US" dirty="0"/>
              <a:t>Expanding housing protections</a:t>
            </a:r>
          </a:p>
          <a:p>
            <a:pPr lvl="1"/>
            <a:r>
              <a:rPr lang="en-US" dirty="0"/>
              <a:t>Amending fair housing laws to explicitly include survivors</a:t>
            </a:r>
          </a:p>
          <a:p>
            <a:pPr lvl="1"/>
            <a:r>
              <a:rPr lang="en-US" dirty="0"/>
              <a:t>VAWA 2021</a:t>
            </a:r>
          </a:p>
          <a:p>
            <a:r>
              <a:rPr lang="en-US" dirty="0"/>
              <a:t>Creating a range of housing assistance options </a:t>
            </a:r>
          </a:p>
          <a:p>
            <a:pPr lvl="1"/>
            <a:r>
              <a:rPr lang="en-US" dirty="0"/>
              <a:t>From crisis housing to permanent affordable housing</a:t>
            </a:r>
          </a:p>
          <a:p>
            <a:pPr lvl="1"/>
            <a:r>
              <a:rPr lang="en-US" dirty="0"/>
              <a:t>Housing assistance for immigrants</a:t>
            </a:r>
          </a:p>
          <a:p>
            <a:pPr marL="457200" lvl="1" indent="0">
              <a:buNone/>
            </a:pPr>
            <a:endParaRPr lang="en-US" dirty="0"/>
          </a:p>
          <a:p>
            <a:endParaRPr lang="en-US" dirty="0"/>
          </a:p>
          <a:p>
            <a:endParaRPr lang="en-US" dirty="0"/>
          </a:p>
          <a:p>
            <a:endParaRPr lang="en-US" dirty="0"/>
          </a:p>
          <a:p>
            <a:pPr>
              <a:lnSpc>
                <a:spcPct val="100000"/>
              </a:lnSpc>
              <a:spcBef>
                <a:spcPts val="500"/>
              </a:spcBef>
            </a:pPr>
            <a:endParaRPr lang="en-US" sz="2200" dirty="0"/>
          </a:p>
        </p:txBody>
      </p:sp>
    </p:spTree>
    <p:extLst>
      <p:ext uri="{BB962C8B-B14F-4D97-AF65-F5344CB8AC3E}">
        <p14:creationId xmlns:p14="http://schemas.microsoft.com/office/powerpoint/2010/main" val="3630968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09561-B8D5-4A0A-9E70-8F485382718E}"/>
              </a:ext>
            </a:extLst>
          </p:cNvPr>
          <p:cNvSpPr>
            <a:spLocks noGrp="1"/>
          </p:cNvSpPr>
          <p:nvPr>
            <p:ph type="title"/>
          </p:nvPr>
        </p:nvSpPr>
        <p:spPr>
          <a:xfrm>
            <a:off x="447261" y="164205"/>
            <a:ext cx="8068089" cy="1009651"/>
          </a:xfrm>
        </p:spPr>
        <p:txBody>
          <a:bodyPr/>
          <a:lstStyle/>
          <a:p>
            <a:r>
              <a:rPr lang="en-US" sz="4000" dirty="0"/>
              <a:t>HR 1620: VAWA 2021 Housing Title</a:t>
            </a:r>
          </a:p>
        </p:txBody>
      </p:sp>
      <p:sp>
        <p:nvSpPr>
          <p:cNvPr id="3" name="Content Placeholder 2">
            <a:extLst>
              <a:ext uri="{FF2B5EF4-FFF2-40B4-BE49-F238E27FC236}">
                <a16:creationId xmlns:a16="http://schemas.microsoft.com/office/drawing/2014/main" id="{33F8225F-7280-4D1C-B965-8FB902AFC13C}"/>
              </a:ext>
            </a:extLst>
          </p:cNvPr>
          <p:cNvSpPr>
            <a:spLocks noGrp="1"/>
          </p:cNvSpPr>
          <p:nvPr>
            <p:ph idx="1"/>
          </p:nvPr>
        </p:nvSpPr>
        <p:spPr>
          <a:xfrm>
            <a:off x="447262" y="1173856"/>
            <a:ext cx="8249478" cy="3913444"/>
          </a:xfrm>
        </p:spPr>
        <p:txBody>
          <a:bodyPr>
            <a:noAutofit/>
          </a:bodyPr>
          <a:lstStyle/>
          <a:p>
            <a:pPr>
              <a:lnSpc>
                <a:spcPct val="100000"/>
              </a:lnSpc>
              <a:spcBef>
                <a:spcPts val="0"/>
              </a:spcBef>
            </a:pPr>
            <a:r>
              <a:rPr lang="en-US" sz="2500" dirty="0"/>
              <a:t>Protects survivors </a:t>
            </a:r>
          </a:p>
          <a:p>
            <a:pPr lvl="1">
              <a:lnSpc>
                <a:spcPct val="100000"/>
              </a:lnSpc>
              <a:spcBef>
                <a:spcPts val="0"/>
              </a:spcBef>
            </a:pPr>
            <a:r>
              <a:rPr lang="en-US" sz="2200" dirty="0"/>
              <a:t>from eviction based on criminal actions of perpetrators,</a:t>
            </a:r>
          </a:p>
          <a:p>
            <a:pPr lvl="1">
              <a:lnSpc>
                <a:spcPct val="100000"/>
              </a:lnSpc>
              <a:spcBef>
                <a:spcPts val="0"/>
              </a:spcBef>
            </a:pPr>
            <a:r>
              <a:rPr lang="en-US" sz="2200" dirty="0"/>
              <a:t>who are excluded from housing assistance or from the lease because of their perpetrators, when there is a family breakup, </a:t>
            </a:r>
          </a:p>
          <a:p>
            <a:pPr lvl="1">
              <a:lnSpc>
                <a:spcPct val="100000"/>
              </a:lnSpc>
              <a:spcBef>
                <a:spcPts val="0"/>
              </a:spcBef>
            </a:pPr>
            <a:r>
              <a:rPr lang="en-US" sz="2200" dirty="0"/>
              <a:t>from retaliation by housing providers,</a:t>
            </a:r>
          </a:p>
          <a:p>
            <a:pPr lvl="1">
              <a:lnSpc>
                <a:spcPct val="100000"/>
              </a:lnSpc>
              <a:spcBef>
                <a:spcPts val="0"/>
              </a:spcBef>
            </a:pPr>
            <a:r>
              <a:rPr lang="en-US" sz="2200" dirty="0"/>
              <a:t>right to report crime and emergencies from one's home,</a:t>
            </a:r>
          </a:p>
          <a:p>
            <a:pPr>
              <a:lnSpc>
                <a:spcPct val="100000"/>
              </a:lnSpc>
              <a:spcBef>
                <a:spcPts val="0"/>
              </a:spcBef>
            </a:pPr>
            <a:r>
              <a:rPr lang="en-US" sz="2500" dirty="0"/>
              <a:t>Ensures that survivors can terminate their leases for safety reasons without penalty,</a:t>
            </a:r>
          </a:p>
          <a:p>
            <a:pPr>
              <a:lnSpc>
                <a:spcPct val="100000"/>
              </a:lnSpc>
              <a:spcBef>
                <a:spcPts val="0"/>
              </a:spcBef>
            </a:pPr>
            <a:r>
              <a:rPr lang="en-US" sz="2500" dirty="0"/>
              <a:t>Creates a national pool of emergency transfer vouchers, </a:t>
            </a:r>
          </a:p>
          <a:p>
            <a:pPr>
              <a:lnSpc>
                <a:spcPct val="100000"/>
              </a:lnSpc>
              <a:spcBef>
                <a:spcPts val="0"/>
              </a:spcBef>
            </a:pPr>
            <a:r>
              <a:rPr lang="en-US" sz="2500" dirty="0"/>
              <a:t>Requires trainings for staff of covered housing providers, </a:t>
            </a:r>
          </a:p>
          <a:p>
            <a:pPr>
              <a:lnSpc>
                <a:spcPct val="100000"/>
              </a:lnSpc>
              <a:spcBef>
                <a:spcPts val="0"/>
              </a:spcBef>
            </a:pPr>
            <a:r>
              <a:rPr lang="en-US" sz="2500" dirty="0"/>
              <a:t>Establishes a VAWA Director position at HUD,</a:t>
            </a:r>
          </a:p>
          <a:p>
            <a:pPr>
              <a:lnSpc>
                <a:spcPct val="100000"/>
              </a:lnSpc>
              <a:spcBef>
                <a:spcPts val="0"/>
              </a:spcBef>
            </a:pPr>
            <a:r>
              <a:rPr lang="en-US" sz="2500" dirty="0"/>
              <a:t>Requires federal agencies to ensure housing providers are complying with their VAWA obligations. </a:t>
            </a:r>
          </a:p>
          <a:p>
            <a:pPr>
              <a:lnSpc>
                <a:spcPct val="100000"/>
              </a:lnSpc>
              <a:spcBef>
                <a:spcPts val="500"/>
              </a:spcBef>
            </a:pPr>
            <a:endParaRPr lang="en-US" sz="2000" dirty="0"/>
          </a:p>
        </p:txBody>
      </p:sp>
    </p:spTree>
    <p:extLst>
      <p:ext uri="{BB962C8B-B14F-4D97-AF65-F5344CB8AC3E}">
        <p14:creationId xmlns:p14="http://schemas.microsoft.com/office/powerpoint/2010/main" val="2489725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09561-B8D5-4A0A-9E70-8F485382718E}"/>
              </a:ext>
            </a:extLst>
          </p:cNvPr>
          <p:cNvSpPr>
            <a:spLocks noGrp="1"/>
          </p:cNvSpPr>
          <p:nvPr>
            <p:ph type="title"/>
          </p:nvPr>
        </p:nvSpPr>
        <p:spPr>
          <a:xfrm>
            <a:off x="447261" y="164205"/>
            <a:ext cx="8068089" cy="1009651"/>
          </a:xfrm>
        </p:spPr>
        <p:txBody>
          <a:bodyPr/>
          <a:lstStyle/>
          <a:p>
            <a:r>
              <a:rPr lang="en-US" dirty="0"/>
              <a:t>Safe Housing is Not One Size Fits All</a:t>
            </a:r>
          </a:p>
        </p:txBody>
      </p:sp>
      <p:sp>
        <p:nvSpPr>
          <p:cNvPr id="3" name="Content Placeholder 2">
            <a:extLst>
              <a:ext uri="{FF2B5EF4-FFF2-40B4-BE49-F238E27FC236}">
                <a16:creationId xmlns:a16="http://schemas.microsoft.com/office/drawing/2014/main" id="{33F8225F-7280-4D1C-B965-8FB902AFC13C}"/>
              </a:ext>
            </a:extLst>
          </p:cNvPr>
          <p:cNvSpPr>
            <a:spLocks noGrp="1"/>
          </p:cNvSpPr>
          <p:nvPr>
            <p:ph idx="1"/>
          </p:nvPr>
        </p:nvSpPr>
        <p:spPr>
          <a:xfrm>
            <a:off x="447261" y="1050289"/>
            <a:ext cx="8249478" cy="3913444"/>
          </a:xfrm>
        </p:spPr>
        <p:txBody>
          <a:bodyPr>
            <a:noAutofit/>
          </a:bodyPr>
          <a:lstStyle/>
          <a:p>
            <a:r>
              <a:rPr lang="en-US" sz="2500" dirty="0"/>
              <a:t>Crisis response - shelter and transitional housing</a:t>
            </a:r>
          </a:p>
          <a:p>
            <a:r>
              <a:rPr lang="en-US" sz="2500" dirty="0"/>
              <a:t>Housing assistance must be low barrier and flexible</a:t>
            </a:r>
          </a:p>
          <a:p>
            <a:pPr lvl="1"/>
            <a:r>
              <a:rPr lang="en-US" sz="2200" dirty="0"/>
              <a:t>American Rescue Plan’s emergency vouchers</a:t>
            </a:r>
          </a:p>
          <a:p>
            <a:pPr lvl="2"/>
            <a:r>
              <a:rPr lang="en-US" sz="2000" dirty="0"/>
              <a:t>Limitations to vouchers</a:t>
            </a:r>
          </a:p>
          <a:p>
            <a:pPr lvl="1"/>
            <a:r>
              <a:rPr lang="en-US" sz="2200" dirty="0"/>
              <a:t>Immigration status requirements</a:t>
            </a:r>
          </a:p>
          <a:p>
            <a:pPr lvl="1"/>
            <a:r>
              <a:rPr lang="en-US" sz="2200" dirty="0"/>
              <a:t>Flexible financial assistance</a:t>
            </a:r>
          </a:p>
          <a:p>
            <a:r>
              <a:rPr lang="en-US" sz="2600" dirty="0"/>
              <a:t>Build more affordable housing targeting certain areas, populations, and providing optional supportive services  </a:t>
            </a:r>
          </a:p>
          <a:p>
            <a:pPr lvl="1"/>
            <a:r>
              <a:rPr lang="en-US" sz="2100" dirty="0"/>
              <a:t>Low Income Housing Tax Credit program (federal and state)</a:t>
            </a:r>
          </a:p>
          <a:p>
            <a:pPr lvl="1"/>
            <a:r>
              <a:rPr lang="en-US" sz="2100" dirty="0"/>
              <a:t>Partnerships are key!</a:t>
            </a:r>
            <a:endParaRPr lang="en-US" sz="2600" dirty="0"/>
          </a:p>
          <a:p>
            <a:r>
              <a:rPr lang="en-US" sz="2600" dirty="0"/>
              <a:t>Homeownership assistance</a:t>
            </a:r>
          </a:p>
          <a:p>
            <a:r>
              <a:rPr lang="en-US" sz="2600" dirty="0"/>
              <a:t>Build trust with BIPOC by working with community-based orgs – culturally specific, victim service providers.</a:t>
            </a:r>
          </a:p>
          <a:p>
            <a:endParaRPr lang="en-US" dirty="0"/>
          </a:p>
        </p:txBody>
      </p:sp>
    </p:spTree>
    <p:extLst>
      <p:ext uri="{BB962C8B-B14F-4D97-AF65-F5344CB8AC3E}">
        <p14:creationId xmlns:p14="http://schemas.microsoft.com/office/powerpoint/2010/main" val="881696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09561-B8D5-4A0A-9E70-8F485382718E}"/>
              </a:ext>
            </a:extLst>
          </p:cNvPr>
          <p:cNvSpPr>
            <a:spLocks noGrp="1"/>
          </p:cNvSpPr>
          <p:nvPr>
            <p:ph type="title"/>
          </p:nvPr>
        </p:nvSpPr>
        <p:spPr>
          <a:xfrm>
            <a:off x="447261" y="164205"/>
            <a:ext cx="8068089" cy="1009651"/>
          </a:xfrm>
        </p:spPr>
        <p:txBody>
          <a:bodyPr/>
          <a:lstStyle/>
          <a:p>
            <a:r>
              <a:rPr lang="en-US" sz="4000"/>
              <a:t>Thank You!</a:t>
            </a:r>
            <a:endParaRPr lang="en-US" sz="4000" dirty="0"/>
          </a:p>
        </p:txBody>
      </p:sp>
      <p:sp>
        <p:nvSpPr>
          <p:cNvPr id="3" name="Content Placeholder 2">
            <a:extLst>
              <a:ext uri="{FF2B5EF4-FFF2-40B4-BE49-F238E27FC236}">
                <a16:creationId xmlns:a16="http://schemas.microsoft.com/office/drawing/2014/main" id="{33F8225F-7280-4D1C-B965-8FB902AFC13C}"/>
              </a:ext>
            </a:extLst>
          </p:cNvPr>
          <p:cNvSpPr>
            <a:spLocks noGrp="1"/>
          </p:cNvSpPr>
          <p:nvPr>
            <p:ph idx="1"/>
          </p:nvPr>
        </p:nvSpPr>
        <p:spPr>
          <a:xfrm>
            <a:off x="537955" y="1631056"/>
            <a:ext cx="8068089" cy="3913444"/>
          </a:xfrm>
        </p:spPr>
        <p:txBody>
          <a:bodyPr>
            <a:noAutofit/>
          </a:bodyPr>
          <a:lstStyle/>
          <a:p>
            <a:pPr marL="0" indent="0">
              <a:buNone/>
            </a:pPr>
            <a:r>
              <a:rPr lang="en-US" dirty="0"/>
              <a:t>Karlo Ng</a:t>
            </a:r>
          </a:p>
          <a:p>
            <a:pPr marL="0" indent="0">
              <a:buNone/>
            </a:pPr>
            <a:r>
              <a:rPr lang="en-US" dirty="0"/>
              <a:t>Director of Legal Initiatives</a:t>
            </a:r>
          </a:p>
          <a:p>
            <a:pPr marL="0" indent="0">
              <a:buNone/>
            </a:pPr>
            <a:r>
              <a:rPr lang="en-US" dirty="0"/>
              <a:t>National Alliance for Safe Housing</a:t>
            </a:r>
          </a:p>
          <a:p>
            <a:pPr marL="0" indent="0">
              <a:buNone/>
            </a:pPr>
            <a:r>
              <a:rPr lang="en-US" dirty="0">
                <a:hlinkClick r:id="rId2"/>
              </a:rPr>
              <a:t>kng@nashta.org</a:t>
            </a:r>
            <a:endParaRPr lang="en-US" dirty="0"/>
          </a:p>
          <a:p>
            <a:pPr marL="0" indent="0">
              <a:buNone/>
            </a:pPr>
            <a:r>
              <a:rPr lang="en-US" dirty="0">
                <a:hlinkClick r:id="rId3"/>
              </a:rPr>
              <a:t>www.nashta.org</a:t>
            </a:r>
            <a:r>
              <a:rPr lang="en-US" dirty="0"/>
              <a:t> </a:t>
            </a:r>
          </a:p>
          <a:p>
            <a:pPr marL="0" indent="0">
              <a:buNone/>
            </a:pPr>
            <a:endParaRPr lang="en-US" dirty="0"/>
          </a:p>
          <a:p>
            <a:pPr>
              <a:lnSpc>
                <a:spcPct val="100000"/>
              </a:lnSpc>
              <a:spcBef>
                <a:spcPts val="500"/>
              </a:spcBef>
            </a:pPr>
            <a:endParaRPr lang="en-US" sz="2200" dirty="0"/>
          </a:p>
        </p:txBody>
      </p:sp>
    </p:spTree>
    <p:extLst>
      <p:ext uri="{BB962C8B-B14F-4D97-AF65-F5344CB8AC3E}">
        <p14:creationId xmlns:p14="http://schemas.microsoft.com/office/powerpoint/2010/main" val="380269950"/>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2687F"/>
      </a:dk2>
      <a:lt2>
        <a:srgbClr val="E7E6E6"/>
      </a:lt2>
      <a:accent1>
        <a:srgbClr val="677F10"/>
      </a:accent1>
      <a:accent2>
        <a:srgbClr val="954F72"/>
      </a:accent2>
      <a:accent3>
        <a:srgbClr val="A5A5A5"/>
      </a:accent3>
      <a:accent4>
        <a:srgbClr val="ED7D31"/>
      </a:accent4>
      <a:accent5>
        <a:srgbClr val="42687F"/>
      </a:accent5>
      <a:accent6>
        <a:srgbClr val="FEAA02"/>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mokey Glass">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A95EEBBE-730E-4924-B1D3-DB896E3DB6C9}" vid="{8F1A03CA-0E75-4432-B5D0-C29C560F8C6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430AA80DE9ADF418297425347784E72" ma:contentTypeVersion="12" ma:contentTypeDescription="Create a new document." ma:contentTypeScope="" ma:versionID="842b319083c7223ec1a95126bb2613e2">
  <xsd:schema xmlns:xsd="http://www.w3.org/2001/XMLSchema" xmlns:xs="http://www.w3.org/2001/XMLSchema" xmlns:p="http://schemas.microsoft.com/office/2006/metadata/properties" xmlns:ns2="9c583c1d-9d6e-4886-8536-9721f465a12a" xmlns:ns3="876372d7-2542-4065-ad3b-22612840f7b4" targetNamespace="http://schemas.microsoft.com/office/2006/metadata/properties" ma:root="true" ma:fieldsID="44a11b49327bc1a30cb35c6ca42c0688" ns2:_="" ns3:_="">
    <xsd:import namespace="9c583c1d-9d6e-4886-8536-9721f465a12a"/>
    <xsd:import namespace="876372d7-2542-4065-ad3b-22612840f7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583c1d-9d6e-4886-8536-9721f465a12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76372d7-2542-4065-ad3b-22612840f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14E4DEF-0407-4E2F-BA5C-691DA26FCC22}"/>
</file>

<file path=customXml/itemProps2.xml><?xml version="1.0" encoding="utf-8"?>
<ds:datastoreItem xmlns:ds="http://schemas.openxmlformats.org/officeDocument/2006/customXml" ds:itemID="{B2EB604F-5858-4D0F-B5B0-DD7A2E70FEC8}"/>
</file>

<file path=customXml/itemProps3.xml><?xml version="1.0" encoding="utf-8"?>
<ds:datastoreItem xmlns:ds="http://schemas.openxmlformats.org/officeDocument/2006/customXml" ds:itemID="{6CF5DDFA-26E1-4FA5-9753-9B1BF3533D66}"/>
</file>

<file path=docProps/app.xml><?xml version="1.0" encoding="utf-8"?>
<Properties xmlns="http://schemas.openxmlformats.org/officeDocument/2006/extended-properties" xmlns:vt="http://schemas.openxmlformats.org/officeDocument/2006/docPropsVTypes">
  <TotalTime>2291</TotalTime>
  <Words>910</Words>
  <Application>Microsoft Macintosh PowerPoint</Application>
  <PresentationFormat>On-screen Show (4:3)</PresentationFormat>
  <Paragraphs>96</Paragraphs>
  <Slides>9</Slides>
  <Notes>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Arial</vt:lpstr>
      <vt:lpstr>Calibri</vt:lpstr>
      <vt:lpstr>Calibri Light</vt:lpstr>
      <vt:lpstr>Courier New</vt:lpstr>
      <vt:lpstr>Office Theme</vt:lpstr>
      <vt:lpstr>Custom Design</vt:lpstr>
      <vt:lpstr>2021 RESULTS Conference: Perspectives on Making the Case for Equitable and Affordable Housing  Safe Housing for Survivors of  Domestic Violence and Sexual Assault  June 13, 2021</vt:lpstr>
      <vt:lpstr>National Alliance for Safe Housing</vt:lpstr>
      <vt:lpstr>Why is Safe and Stable Affordable Housing Critical?</vt:lpstr>
      <vt:lpstr>Housing and Homelessness in U.S.</vt:lpstr>
      <vt:lpstr>What Safe Housing Barriers for Survivors?</vt:lpstr>
      <vt:lpstr>What are Possible Solutions?</vt:lpstr>
      <vt:lpstr>HR 1620: VAWA 2021 Housing Title</vt:lpstr>
      <vt:lpstr>Safe Housing is Not One Size Fits All</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Herget</dc:creator>
  <cp:lastModifiedBy>Karlo Ng</cp:lastModifiedBy>
  <cp:revision>78</cp:revision>
  <dcterms:created xsi:type="dcterms:W3CDTF">2019-11-20T22:15:12Z</dcterms:created>
  <dcterms:modified xsi:type="dcterms:W3CDTF">2021-06-13T03:20:24Z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0x0101003430AA80DE9ADF418297425347784E72</vt:lpwstr>
  </property>
</Properties>
</file>