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70" r:id="rId6"/>
  </p:sldMasterIdLst>
  <p:notesMasterIdLst>
    <p:notesMasterId r:id="rId32"/>
  </p:notesMasterIdLst>
  <p:sldIdLst>
    <p:sldId id="260" r:id="rId7"/>
    <p:sldId id="275" r:id="rId8"/>
    <p:sldId id="268" r:id="rId9"/>
    <p:sldId id="284" r:id="rId10"/>
    <p:sldId id="264" r:id="rId11"/>
    <p:sldId id="269" r:id="rId12"/>
    <p:sldId id="279" r:id="rId13"/>
    <p:sldId id="266" r:id="rId14"/>
    <p:sldId id="290" r:id="rId15"/>
    <p:sldId id="277" r:id="rId16"/>
    <p:sldId id="274" r:id="rId17"/>
    <p:sldId id="278" r:id="rId18"/>
    <p:sldId id="288" r:id="rId19"/>
    <p:sldId id="280" r:id="rId20"/>
    <p:sldId id="261" r:id="rId21"/>
    <p:sldId id="270" r:id="rId22"/>
    <p:sldId id="262" r:id="rId23"/>
    <p:sldId id="282" r:id="rId24"/>
    <p:sldId id="283" r:id="rId25"/>
    <p:sldId id="273" r:id="rId26"/>
    <p:sldId id="259" r:id="rId27"/>
    <p:sldId id="276" r:id="rId28"/>
    <p:sldId id="291" r:id="rId29"/>
    <p:sldId id="285" r:id="rId30"/>
    <p:sldId id="27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B1688F-C1DB-4D90-96D0-2C47B6F42374}" v="3" dt="2021-06-09T15:36:39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61789-2B64-46C2-9EF6-30D7A17B6FD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1B5E2A4-017C-4EFD-9AD7-913AECB14504}">
      <dgm:prSet phldr="0"/>
      <dgm:spPr/>
      <dgm:t>
        <a:bodyPr/>
        <a:lstStyle/>
        <a:p>
          <a:pPr algn="l" rtl="0"/>
          <a:r>
            <a:rPr lang="en-US" b="1">
              <a:solidFill>
                <a:schemeClr val="tx1"/>
              </a:solidFill>
            </a:rPr>
            <a:t>RESULTS Volunteer</a:t>
          </a:r>
          <a:r>
            <a:rPr lang="en-US" b="1"/>
            <a:t> – Attends monthly meetings with their RESULTS Advocacy group. They attend meetings with Members of Congress, participate in training webinars, take action on anti-poverty issues. They spend more than a few hours each month advocating.</a:t>
          </a:r>
          <a:r>
            <a:rPr lang="en-US" b="1">
              <a:latin typeface="Calibri"/>
            </a:rPr>
            <a:t> </a:t>
          </a:r>
          <a:endParaRPr lang="en-US">
            <a:latin typeface="Calibri"/>
          </a:endParaRPr>
        </a:p>
      </dgm:t>
    </dgm:pt>
    <dgm:pt modelId="{EC1185DE-549A-4C37-8F52-96943AD95730}" type="parTrans" cxnId="{6AF5055F-E2A1-4B6D-980D-540274FBE72E}">
      <dgm:prSet/>
      <dgm:spPr/>
    </dgm:pt>
    <dgm:pt modelId="{3743E491-A0AC-4DD5-87F8-1A52E3F414DA}" type="sibTrans" cxnId="{6AF5055F-E2A1-4B6D-980D-540274FBE72E}">
      <dgm:prSet/>
      <dgm:spPr/>
      <dgm:t>
        <a:bodyPr/>
        <a:lstStyle/>
        <a:p>
          <a:endParaRPr lang="en-US"/>
        </a:p>
      </dgm:t>
    </dgm:pt>
    <dgm:pt modelId="{7DA7DAB7-DBDB-400B-953B-42A3CB69999B}">
      <dgm:prSet phldr="0"/>
      <dgm:spPr/>
      <dgm:t>
        <a:bodyPr/>
        <a:lstStyle/>
        <a:p>
          <a:pPr algn="l" rtl="0"/>
          <a:r>
            <a:rPr lang="en-US" b="1">
              <a:solidFill>
                <a:schemeClr val="tx1"/>
              </a:solidFill>
            </a:rPr>
            <a:t>Action Network Manager (s)</a:t>
          </a:r>
          <a:r>
            <a:rPr lang="en-US" b="1"/>
            <a:t> — Oversees the email and phone list of people who aren’t in a position to be part of your local group but</a:t>
          </a:r>
          <a:r>
            <a:rPr lang="en-US" b="1">
              <a:latin typeface="Calibri"/>
            </a:rPr>
            <a:t> will</a:t>
          </a:r>
          <a:r>
            <a:rPr lang="en-US" b="1"/>
            <a:t> write letters, take online actions, sign petitions, write letters to the editor, etc. The Action Network Manager will monitor the list as it grows</a:t>
          </a:r>
          <a:r>
            <a:rPr lang="en-US" b="1">
              <a:latin typeface="Calibri"/>
            </a:rPr>
            <a:t> and</a:t>
          </a:r>
          <a:r>
            <a:rPr lang="en-US" b="1"/>
            <a:t> let the members know what impact their action has made.</a:t>
          </a:r>
          <a:r>
            <a:rPr lang="en-US" b="1">
              <a:latin typeface="Calibri"/>
            </a:rPr>
            <a:t> </a:t>
          </a:r>
          <a:endParaRPr lang="en-US"/>
        </a:p>
      </dgm:t>
    </dgm:pt>
    <dgm:pt modelId="{7608132F-9E06-426E-986B-C81176A87C7C}" type="parTrans" cxnId="{B0322952-450A-4669-AE57-C9458C985C8E}">
      <dgm:prSet/>
      <dgm:spPr/>
    </dgm:pt>
    <dgm:pt modelId="{DB37D9E8-0EBA-4C10-B731-F323073CF4A6}" type="sibTrans" cxnId="{B0322952-450A-4669-AE57-C9458C985C8E}">
      <dgm:prSet/>
      <dgm:spPr/>
      <dgm:t>
        <a:bodyPr/>
        <a:lstStyle/>
        <a:p>
          <a:endParaRPr lang="en-US"/>
        </a:p>
      </dgm:t>
    </dgm:pt>
    <dgm:pt modelId="{A08B97D4-2285-4BA9-801F-67D8DFDC9AF4}">
      <dgm:prSet phldr="0"/>
      <dgm:spPr/>
      <dgm:t>
        <a:bodyPr/>
        <a:lstStyle/>
        <a:p>
          <a:pPr algn="l" rtl="0"/>
          <a:r>
            <a:rPr lang="en-US" b="1">
              <a:latin typeface="Calibri"/>
            </a:rPr>
            <a:t> </a:t>
          </a:r>
          <a:r>
            <a:rPr lang="en-US" b="1">
              <a:solidFill>
                <a:schemeClr val="tx1"/>
              </a:solidFill>
            </a:rPr>
            <a:t>Action Network member</a:t>
          </a:r>
          <a:r>
            <a:rPr lang="en-US" b="1"/>
            <a:t> — Takes action from the Manager(s) twice or more a month, online and/or over the phone. They do not participate in RESULTS Group meetings and other tasks like the RESULTS Volunteer, unless they take a personal interest.</a:t>
          </a:r>
          <a:r>
            <a:rPr lang="en-US" b="1">
              <a:latin typeface="Calibri"/>
            </a:rPr>
            <a:t> </a:t>
          </a:r>
          <a:endParaRPr lang="en-US" b="0">
            <a:latin typeface="Calibri"/>
          </a:endParaRPr>
        </a:p>
      </dgm:t>
    </dgm:pt>
    <dgm:pt modelId="{A1F1E52C-1037-4A02-98B9-B5970B6470B6}" type="parTrans" cxnId="{DE56F9AE-CE3A-4929-BCBB-434D380CDD85}">
      <dgm:prSet/>
      <dgm:spPr/>
    </dgm:pt>
    <dgm:pt modelId="{23BCE3B1-6670-46DA-8CDE-91DE327C71B9}" type="sibTrans" cxnId="{DE56F9AE-CE3A-4929-BCBB-434D380CDD85}">
      <dgm:prSet/>
      <dgm:spPr/>
      <dgm:t>
        <a:bodyPr/>
        <a:lstStyle/>
        <a:p>
          <a:endParaRPr lang="en-US"/>
        </a:p>
      </dgm:t>
    </dgm:pt>
    <dgm:pt modelId="{EFD6565C-E9F4-4208-9F22-590058999ECC}" type="pres">
      <dgm:prSet presAssocID="{CB761789-2B64-46C2-9EF6-30D7A17B6FD9}" presName="Name0" presStyleCnt="0">
        <dgm:presLayoutVars>
          <dgm:dir/>
          <dgm:resizeHandles val="exact"/>
        </dgm:presLayoutVars>
      </dgm:prSet>
      <dgm:spPr/>
    </dgm:pt>
    <dgm:pt modelId="{572F7709-CA29-454B-BB53-FB339AFBF10D}" type="pres">
      <dgm:prSet presAssocID="{21B5E2A4-017C-4EFD-9AD7-913AECB14504}" presName="node" presStyleLbl="node1" presStyleIdx="0" presStyleCnt="3">
        <dgm:presLayoutVars>
          <dgm:bulletEnabled val="1"/>
        </dgm:presLayoutVars>
      </dgm:prSet>
      <dgm:spPr/>
    </dgm:pt>
    <dgm:pt modelId="{6D08907E-D271-4C8B-81A4-041C00C81263}" type="pres">
      <dgm:prSet presAssocID="{3743E491-A0AC-4DD5-87F8-1A52E3F414DA}" presName="sibTrans" presStyleLbl="sibTrans2D1" presStyleIdx="0" presStyleCnt="2"/>
      <dgm:spPr/>
    </dgm:pt>
    <dgm:pt modelId="{C939DE5C-BE49-42C1-9FBD-E28848B59720}" type="pres">
      <dgm:prSet presAssocID="{3743E491-A0AC-4DD5-87F8-1A52E3F414DA}" presName="connectorText" presStyleLbl="sibTrans2D1" presStyleIdx="0" presStyleCnt="2"/>
      <dgm:spPr/>
    </dgm:pt>
    <dgm:pt modelId="{5F951C1D-8605-4255-86C0-0AFCEBAF8679}" type="pres">
      <dgm:prSet presAssocID="{7DA7DAB7-DBDB-400B-953B-42A3CB69999B}" presName="node" presStyleLbl="node1" presStyleIdx="1" presStyleCnt="3">
        <dgm:presLayoutVars>
          <dgm:bulletEnabled val="1"/>
        </dgm:presLayoutVars>
      </dgm:prSet>
      <dgm:spPr/>
    </dgm:pt>
    <dgm:pt modelId="{45AF7473-1E28-44E0-AF1F-146E3A47EBF4}" type="pres">
      <dgm:prSet presAssocID="{DB37D9E8-0EBA-4C10-B731-F323073CF4A6}" presName="sibTrans" presStyleLbl="sibTrans2D1" presStyleIdx="1" presStyleCnt="2"/>
      <dgm:spPr/>
    </dgm:pt>
    <dgm:pt modelId="{E9F08C88-8FB2-4E99-97C8-BAB99859A871}" type="pres">
      <dgm:prSet presAssocID="{DB37D9E8-0EBA-4C10-B731-F323073CF4A6}" presName="connectorText" presStyleLbl="sibTrans2D1" presStyleIdx="1" presStyleCnt="2"/>
      <dgm:spPr/>
    </dgm:pt>
    <dgm:pt modelId="{0F194F5A-0DFD-4F32-B4D0-B442EC15EBDE}" type="pres">
      <dgm:prSet presAssocID="{A08B97D4-2285-4BA9-801F-67D8DFDC9AF4}" presName="node" presStyleLbl="node1" presStyleIdx="2" presStyleCnt="3">
        <dgm:presLayoutVars>
          <dgm:bulletEnabled val="1"/>
        </dgm:presLayoutVars>
      </dgm:prSet>
      <dgm:spPr/>
    </dgm:pt>
  </dgm:ptLst>
  <dgm:cxnLst>
    <dgm:cxn modelId="{51738C07-85FE-47B8-9198-A410FE69FA05}" type="presOf" srcId="{21B5E2A4-017C-4EFD-9AD7-913AECB14504}" destId="{572F7709-CA29-454B-BB53-FB339AFBF10D}" srcOrd="0" destOrd="0" presId="urn:microsoft.com/office/officeart/2005/8/layout/process1"/>
    <dgm:cxn modelId="{C89AD71D-3F4A-4061-BF6C-0E6E12410F7A}" type="presOf" srcId="{3743E491-A0AC-4DD5-87F8-1A52E3F414DA}" destId="{6D08907E-D271-4C8B-81A4-041C00C81263}" srcOrd="0" destOrd="0" presId="urn:microsoft.com/office/officeart/2005/8/layout/process1"/>
    <dgm:cxn modelId="{6AF5055F-E2A1-4B6D-980D-540274FBE72E}" srcId="{CB761789-2B64-46C2-9EF6-30D7A17B6FD9}" destId="{21B5E2A4-017C-4EFD-9AD7-913AECB14504}" srcOrd="0" destOrd="0" parTransId="{EC1185DE-549A-4C37-8F52-96943AD95730}" sibTransId="{3743E491-A0AC-4DD5-87F8-1A52E3F414DA}"/>
    <dgm:cxn modelId="{F930634F-63E6-49EF-886F-5200498A8F56}" type="presOf" srcId="{CB761789-2B64-46C2-9EF6-30D7A17B6FD9}" destId="{EFD6565C-E9F4-4208-9F22-590058999ECC}" srcOrd="0" destOrd="0" presId="urn:microsoft.com/office/officeart/2005/8/layout/process1"/>
    <dgm:cxn modelId="{B0322952-450A-4669-AE57-C9458C985C8E}" srcId="{CB761789-2B64-46C2-9EF6-30D7A17B6FD9}" destId="{7DA7DAB7-DBDB-400B-953B-42A3CB69999B}" srcOrd="1" destOrd="0" parTransId="{7608132F-9E06-426E-986B-C81176A87C7C}" sibTransId="{DB37D9E8-0EBA-4C10-B731-F323073CF4A6}"/>
    <dgm:cxn modelId="{91B3C18C-9668-4C01-96D5-A6D1F204F967}" type="presOf" srcId="{DB37D9E8-0EBA-4C10-B731-F323073CF4A6}" destId="{45AF7473-1E28-44E0-AF1F-146E3A47EBF4}" srcOrd="0" destOrd="0" presId="urn:microsoft.com/office/officeart/2005/8/layout/process1"/>
    <dgm:cxn modelId="{43E6A797-733B-4071-A88C-9A7803EB3D94}" type="presOf" srcId="{DB37D9E8-0EBA-4C10-B731-F323073CF4A6}" destId="{E9F08C88-8FB2-4E99-97C8-BAB99859A871}" srcOrd="1" destOrd="0" presId="urn:microsoft.com/office/officeart/2005/8/layout/process1"/>
    <dgm:cxn modelId="{DE56F9AE-CE3A-4929-BCBB-434D380CDD85}" srcId="{CB761789-2B64-46C2-9EF6-30D7A17B6FD9}" destId="{A08B97D4-2285-4BA9-801F-67D8DFDC9AF4}" srcOrd="2" destOrd="0" parTransId="{A1F1E52C-1037-4A02-98B9-B5970B6470B6}" sibTransId="{23BCE3B1-6670-46DA-8CDE-91DE327C71B9}"/>
    <dgm:cxn modelId="{4090CFDE-6C8A-4077-AD6C-F162A0B47D5D}" type="presOf" srcId="{A08B97D4-2285-4BA9-801F-67D8DFDC9AF4}" destId="{0F194F5A-0DFD-4F32-B4D0-B442EC15EBDE}" srcOrd="0" destOrd="0" presId="urn:microsoft.com/office/officeart/2005/8/layout/process1"/>
    <dgm:cxn modelId="{68EA8EE6-138C-4EE5-9917-82E2B189C0A7}" type="presOf" srcId="{3743E491-A0AC-4DD5-87F8-1A52E3F414DA}" destId="{C939DE5C-BE49-42C1-9FBD-E28848B59720}" srcOrd="1" destOrd="0" presId="urn:microsoft.com/office/officeart/2005/8/layout/process1"/>
    <dgm:cxn modelId="{4C6F40F0-051E-4FE6-A980-B42916A9BCE4}" type="presOf" srcId="{7DA7DAB7-DBDB-400B-953B-42A3CB69999B}" destId="{5F951C1D-8605-4255-86C0-0AFCEBAF8679}" srcOrd="0" destOrd="0" presId="urn:microsoft.com/office/officeart/2005/8/layout/process1"/>
    <dgm:cxn modelId="{FB51CAD8-5951-44BA-924E-B595EEC31121}" type="presParOf" srcId="{EFD6565C-E9F4-4208-9F22-590058999ECC}" destId="{572F7709-CA29-454B-BB53-FB339AFBF10D}" srcOrd="0" destOrd="0" presId="urn:microsoft.com/office/officeart/2005/8/layout/process1"/>
    <dgm:cxn modelId="{99CC0780-ED5E-4A41-94D4-AC94899CDB08}" type="presParOf" srcId="{EFD6565C-E9F4-4208-9F22-590058999ECC}" destId="{6D08907E-D271-4C8B-81A4-041C00C81263}" srcOrd="1" destOrd="0" presId="urn:microsoft.com/office/officeart/2005/8/layout/process1"/>
    <dgm:cxn modelId="{3021F95A-2DAD-4A67-B6DC-65539B4CD140}" type="presParOf" srcId="{6D08907E-D271-4C8B-81A4-041C00C81263}" destId="{C939DE5C-BE49-42C1-9FBD-E28848B59720}" srcOrd="0" destOrd="0" presId="urn:microsoft.com/office/officeart/2005/8/layout/process1"/>
    <dgm:cxn modelId="{3F680EEE-8EF3-4952-A20C-4194948894F9}" type="presParOf" srcId="{EFD6565C-E9F4-4208-9F22-590058999ECC}" destId="{5F951C1D-8605-4255-86C0-0AFCEBAF8679}" srcOrd="2" destOrd="0" presId="urn:microsoft.com/office/officeart/2005/8/layout/process1"/>
    <dgm:cxn modelId="{0280D9C7-F015-4CE0-9A94-64414B2EB29A}" type="presParOf" srcId="{EFD6565C-E9F4-4208-9F22-590058999ECC}" destId="{45AF7473-1E28-44E0-AF1F-146E3A47EBF4}" srcOrd="3" destOrd="0" presId="urn:microsoft.com/office/officeart/2005/8/layout/process1"/>
    <dgm:cxn modelId="{5501261B-21D3-413A-AD3B-7BA2F98D6698}" type="presParOf" srcId="{45AF7473-1E28-44E0-AF1F-146E3A47EBF4}" destId="{E9F08C88-8FB2-4E99-97C8-BAB99859A871}" srcOrd="0" destOrd="0" presId="urn:microsoft.com/office/officeart/2005/8/layout/process1"/>
    <dgm:cxn modelId="{F1EF6A11-4561-41D3-96F0-B91902091BE7}" type="presParOf" srcId="{EFD6565C-E9F4-4208-9F22-590058999ECC}" destId="{0F194F5A-0DFD-4F32-B4D0-B442EC15EBD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D97334-B434-444B-BBD3-FB4AB895608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727F8B-1B47-4668-AA67-FE311A18DA9D}">
      <dgm:prSet phldrT="[Text]" phldr="0"/>
      <dgm:spPr/>
      <dgm:t>
        <a:bodyPr/>
        <a:lstStyle/>
        <a:p>
          <a:pPr rtl="0"/>
          <a:r>
            <a:rPr lang="en-US" b="1">
              <a:solidFill>
                <a:schemeClr val="accent2"/>
              </a:solidFill>
              <a:latin typeface="Calibri"/>
            </a:rPr>
            <a:t>Action Network Member</a:t>
          </a:r>
          <a:r>
            <a:rPr lang="en-US">
              <a:solidFill>
                <a:schemeClr val="accent2"/>
              </a:solidFill>
              <a:latin typeface="Calibri"/>
            </a:rPr>
            <a:t> </a:t>
          </a:r>
        </a:p>
      </dgm:t>
    </dgm:pt>
    <dgm:pt modelId="{6A55959D-E3A9-4CC6-83A9-C020A51DE5EA}" type="parTrans" cxnId="{BEB75661-CFF5-4D86-B5F8-FDE897A4A5A8}">
      <dgm:prSet/>
      <dgm:spPr/>
      <dgm:t>
        <a:bodyPr/>
        <a:lstStyle/>
        <a:p>
          <a:endParaRPr lang="en-US"/>
        </a:p>
      </dgm:t>
    </dgm:pt>
    <dgm:pt modelId="{87C7AA52-F49B-4EA0-97A3-EF784F7CD141}" type="sibTrans" cxnId="{BEB75661-CFF5-4D86-B5F8-FDE897A4A5A8}">
      <dgm:prSet/>
      <dgm:spPr/>
      <dgm:t>
        <a:bodyPr/>
        <a:lstStyle/>
        <a:p>
          <a:endParaRPr lang="en-US"/>
        </a:p>
      </dgm:t>
    </dgm:pt>
    <dgm:pt modelId="{503E3F6F-D4F6-413C-8B01-721DD66FF223}">
      <dgm:prSet phldr="0"/>
      <dgm:spPr/>
      <dgm:t>
        <a:bodyPr/>
        <a:lstStyle/>
        <a:p>
          <a:pPr rtl="0"/>
          <a:r>
            <a:rPr lang="en-US" b="1">
              <a:solidFill>
                <a:schemeClr val="accent2"/>
              </a:solidFill>
              <a:latin typeface="Calibri"/>
            </a:rPr>
            <a:t>Grassroots Impact Team Associate</a:t>
          </a:r>
        </a:p>
      </dgm:t>
    </dgm:pt>
    <dgm:pt modelId="{BFACC1A6-393F-460D-AF61-7D4A3B7D144A}" type="parTrans" cxnId="{0FCABE2A-471E-4FA3-A5AC-D84F6BD717FD}">
      <dgm:prSet/>
      <dgm:spPr/>
    </dgm:pt>
    <dgm:pt modelId="{C509EA72-4BA4-4559-8581-B9C9244EC207}" type="sibTrans" cxnId="{0FCABE2A-471E-4FA3-A5AC-D84F6BD717FD}">
      <dgm:prSet/>
      <dgm:spPr/>
    </dgm:pt>
    <dgm:pt modelId="{9E1E70CB-20DD-4313-A96A-576DE3AB459F}">
      <dgm:prSet phldr="0"/>
      <dgm:spPr/>
      <dgm:t>
        <a:bodyPr/>
        <a:lstStyle/>
        <a:p>
          <a:r>
            <a:rPr lang="en-US">
              <a:solidFill>
                <a:schemeClr val="accent2"/>
              </a:solidFill>
              <a:latin typeface="Calibri"/>
            </a:rPr>
            <a:t> </a:t>
          </a:r>
          <a:r>
            <a:rPr lang="en-US" b="1">
              <a:solidFill>
                <a:schemeClr val="accent2"/>
              </a:solidFill>
              <a:latin typeface="Calibri"/>
            </a:rPr>
            <a:t>Action Network Manager(s)</a:t>
          </a:r>
          <a:endParaRPr lang="en-US">
            <a:solidFill>
              <a:schemeClr val="accent2"/>
            </a:solidFill>
          </a:endParaRPr>
        </a:p>
      </dgm:t>
    </dgm:pt>
    <dgm:pt modelId="{C3CBADE9-200B-47A8-B63B-5D4FA2C60394}" type="parTrans" cxnId="{2321A82C-418D-4652-91D5-60754EDCF1AB}">
      <dgm:prSet/>
      <dgm:spPr/>
    </dgm:pt>
    <dgm:pt modelId="{DE24B3D5-2FD9-4A4C-9BA1-23C740F3B253}" type="sibTrans" cxnId="{2321A82C-418D-4652-91D5-60754EDCF1AB}">
      <dgm:prSet/>
      <dgm:spPr/>
    </dgm:pt>
    <dgm:pt modelId="{C31512AC-DC79-47F6-A08F-CD0FF962A896}" type="pres">
      <dgm:prSet presAssocID="{2FD97334-B434-444B-BBD3-FB4AB895608A}" presName="cycle" presStyleCnt="0">
        <dgm:presLayoutVars>
          <dgm:dir/>
          <dgm:resizeHandles val="exact"/>
        </dgm:presLayoutVars>
      </dgm:prSet>
      <dgm:spPr/>
    </dgm:pt>
    <dgm:pt modelId="{4C17A9FE-D0E5-4E92-9115-DB989182C5A7}" type="pres">
      <dgm:prSet presAssocID="{503E3F6F-D4F6-413C-8B01-721DD66FF223}" presName="dummy" presStyleCnt="0"/>
      <dgm:spPr/>
    </dgm:pt>
    <dgm:pt modelId="{F84B0411-2D93-4893-BA12-549A035AF446}" type="pres">
      <dgm:prSet presAssocID="{503E3F6F-D4F6-413C-8B01-721DD66FF223}" presName="node" presStyleLbl="revTx" presStyleIdx="0" presStyleCnt="3">
        <dgm:presLayoutVars>
          <dgm:bulletEnabled val="1"/>
        </dgm:presLayoutVars>
      </dgm:prSet>
      <dgm:spPr/>
    </dgm:pt>
    <dgm:pt modelId="{DBB8C4AF-96AE-4259-AD86-979654FC2E50}" type="pres">
      <dgm:prSet presAssocID="{C509EA72-4BA4-4559-8581-B9C9244EC207}" presName="sibTrans" presStyleLbl="node1" presStyleIdx="0" presStyleCnt="3"/>
      <dgm:spPr/>
    </dgm:pt>
    <dgm:pt modelId="{972E66E2-67AA-4888-A02A-6F42B508DE2E}" type="pres">
      <dgm:prSet presAssocID="{9E1E70CB-20DD-4313-A96A-576DE3AB459F}" presName="dummy" presStyleCnt="0"/>
      <dgm:spPr/>
    </dgm:pt>
    <dgm:pt modelId="{4D91A47B-048D-4107-AB00-0A7038887E0F}" type="pres">
      <dgm:prSet presAssocID="{9E1E70CB-20DD-4313-A96A-576DE3AB459F}" presName="node" presStyleLbl="revTx" presStyleIdx="1" presStyleCnt="3">
        <dgm:presLayoutVars>
          <dgm:bulletEnabled val="1"/>
        </dgm:presLayoutVars>
      </dgm:prSet>
      <dgm:spPr/>
    </dgm:pt>
    <dgm:pt modelId="{24185C65-5EE5-4423-924E-31291B476894}" type="pres">
      <dgm:prSet presAssocID="{DE24B3D5-2FD9-4A4C-9BA1-23C740F3B253}" presName="sibTrans" presStyleLbl="node1" presStyleIdx="1" presStyleCnt="3"/>
      <dgm:spPr/>
    </dgm:pt>
    <dgm:pt modelId="{9ACD905F-EDF6-4B29-9BAC-DADAFBE7497E}" type="pres">
      <dgm:prSet presAssocID="{9D727F8B-1B47-4668-AA67-FE311A18DA9D}" presName="dummy" presStyleCnt="0"/>
      <dgm:spPr/>
    </dgm:pt>
    <dgm:pt modelId="{F24B0FC0-21E6-46B0-BF65-E75E66500A5C}" type="pres">
      <dgm:prSet presAssocID="{9D727F8B-1B47-4668-AA67-FE311A18DA9D}" presName="node" presStyleLbl="revTx" presStyleIdx="2" presStyleCnt="3">
        <dgm:presLayoutVars>
          <dgm:bulletEnabled val="1"/>
        </dgm:presLayoutVars>
      </dgm:prSet>
      <dgm:spPr/>
    </dgm:pt>
    <dgm:pt modelId="{A2D3A51C-2259-4FA4-A39E-6134C960261E}" type="pres">
      <dgm:prSet presAssocID="{87C7AA52-F49B-4EA0-97A3-EF784F7CD141}" presName="sibTrans" presStyleLbl="node1" presStyleIdx="2" presStyleCnt="3"/>
      <dgm:spPr/>
    </dgm:pt>
  </dgm:ptLst>
  <dgm:cxnLst>
    <dgm:cxn modelId="{40218818-B2D2-42AF-8C63-B2EF59E2B208}" type="presOf" srcId="{2FD97334-B434-444B-BBD3-FB4AB895608A}" destId="{C31512AC-DC79-47F6-A08F-CD0FF962A896}" srcOrd="0" destOrd="0" presId="urn:microsoft.com/office/officeart/2005/8/layout/cycle1"/>
    <dgm:cxn modelId="{0FCABE2A-471E-4FA3-A5AC-D84F6BD717FD}" srcId="{2FD97334-B434-444B-BBD3-FB4AB895608A}" destId="{503E3F6F-D4F6-413C-8B01-721DD66FF223}" srcOrd="0" destOrd="0" parTransId="{BFACC1A6-393F-460D-AF61-7D4A3B7D144A}" sibTransId="{C509EA72-4BA4-4559-8581-B9C9244EC207}"/>
    <dgm:cxn modelId="{2321A82C-418D-4652-91D5-60754EDCF1AB}" srcId="{2FD97334-B434-444B-BBD3-FB4AB895608A}" destId="{9E1E70CB-20DD-4313-A96A-576DE3AB459F}" srcOrd="1" destOrd="0" parTransId="{C3CBADE9-200B-47A8-B63B-5D4FA2C60394}" sibTransId="{DE24B3D5-2FD9-4A4C-9BA1-23C740F3B253}"/>
    <dgm:cxn modelId="{BEB75661-CFF5-4D86-B5F8-FDE897A4A5A8}" srcId="{2FD97334-B434-444B-BBD3-FB4AB895608A}" destId="{9D727F8B-1B47-4668-AA67-FE311A18DA9D}" srcOrd="2" destOrd="0" parTransId="{6A55959D-E3A9-4CC6-83A9-C020A51DE5EA}" sibTransId="{87C7AA52-F49B-4EA0-97A3-EF784F7CD141}"/>
    <dgm:cxn modelId="{1F736255-4C61-4EFB-8201-433B09C649D1}" type="presOf" srcId="{9E1E70CB-20DD-4313-A96A-576DE3AB459F}" destId="{4D91A47B-048D-4107-AB00-0A7038887E0F}" srcOrd="0" destOrd="0" presId="urn:microsoft.com/office/officeart/2005/8/layout/cycle1"/>
    <dgm:cxn modelId="{DD190B7C-10F8-4E48-87E2-BB4842F97464}" type="presOf" srcId="{DE24B3D5-2FD9-4A4C-9BA1-23C740F3B253}" destId="{24185C65-5EE5-4423-924E-31291B476894}" srcOrd="0" destOrd="0" presId="urn:microsoft.com/office/officeart/2005/8/layout/cycle1"/>
    <dgm:cxn modelId="{B44D8984-F04A-4BB2-9062-DFB5B38F8435}" type="presOf" srcId="{C509EA72-4BA4-4559-8581-B9C9244EC207}" destId="{DBB8C4AF-96AE-4259-AD86-979654FC2E50}" srcOrd="0" destOrd="0" presId="urn:microsoft.com/office/officeart/2005/8/layout/cycle1"/>
    <dgm:cxn modelId="{17164688-2031-495C-80C8-CC30277B3D11}" type="presOf" srcId="{503E3F6F-D4F6-413C-8B01-721DD66FF223}" destId="{F84B0411-2D93-4893-BA12-549A035AF446}" srcOrd="0" destOrd="0" presId="urn:microsoft.com/office/officeart/2005/8/layout/cycle1"/>
    <dgm:cxn modelId="{F8193397-17EF-466F-80CF-DE6FABCF7524}" type="presOf" srcId="{87C7AA52-F49B-4EA0-97A3-EF784F7CD141}" destId="{A2D3A51C-2259-4FA4-A39E-6134C960261E}" srcOrd="0" destOrd="0" presId="urn:microsoft.com/office/officeart/2005/8/layout/cycle1"/>
    <dgm:cxn modelId="{271EF4EA-59B8-4A2B-9F9D-6381B4517663}" type="presOf" srcId="{9D727F8B-1B47-4668-AA67-FE311A18DA9D}" destId="{F24B0FC0-21E6-46B0-BF65-E75E66500A5C}" srcOrd="0" destOrd="0" presId="urn:microsoft.com/office/officeart/2005/8/layout/cycle1"/>
    <dgm:cxn modelId="{C43D42AA-4E86-43A6-9FE4-04D8B6502EB3}" type="presParOf" srcId="{C31512AC-DC79-47F6-A08F-CD0FF962A896}" destId="{4C17A9FE-D0E5-4E92-9115-DB989182C5A7}" srcOrd="0" destOrd="0" presId="urn:microsoft.com/office/officeart/2005/8/layout/cycle1"/>
    <dgm:cxn modelId="{E7468475-2E4E-473E-8CF1-A65AAAFBE06B}" type="presParOf" srcId="{C31512AC-DC79-47F6-A08F-CD0FF962A896}" destId="{F84B0411-2D93-4893-BA12-549A035AF446}" srcOrd="1" destOrd="0" presId="urn:microsoft.com/office/officeart/2005/8/layout/cycle1"/>
    <dgm:cxn modelId="{E52304CD-32FE-4935-B841-418E761356C3}" type="presParOf" srcId="{C31512AC-DC79-47F6-A08F-CD0FF962A896}" destId="{DBB8C4AF-96AE-4259-AD86-979654FC2E50}" srcOrd="2" destOrd="0" presId="urn:microsoft.com/office/officeart/2005/8/layout/cycle1"/>
    <dgm:cxn modelId="{A24D6AF1-872B-42D5-BBB8-63E14C488956}" type="presParOf" srcId="{C31512AC-DC79-47F6-A08F-CD0FF962A896}" destId="{972E66E2-67AA-4888-A02A-6F42B508DE2E}" srcOrd="3" destOrd="0" presId="urn:microsoft.com/office/officeart/2005/8/layout/cycle1"/>
    <dgm:cxn modelId="{15FEF8CC-7FC4-40C2-BC2C-B1A164293F13}" type="presParOf" srcId="{C31512AC-DC79-47F6-A08F-CD0FF962A896}" destId="{4D91A47B-048D-4107-AB00-0A7038887E0F}" srcOrd="4" destOrd="0" presId="urn:microsoft.com/office/officeart/2005/8/layout/cycle1"/>
    <dgm:cxn modelId="{DBE0F75E-4795-484B-8754-B5EAEF3A52AA}" type="presParOf" srcId="{C31512AC-DC79-47F6-A08F-CD0FF962A896}" destId="{24185C65-5EE5-4423-924E-31291B476894}" srcOrd="5" destOrd="0" presId="urn:microsoft.com/office/officeart/2005/8/layout/cycle1"/>
    <dgm:cxn modelId="{129ED3F4-5BA6-4C26-B9C7-47F367F0CFB2}" type="presParOf" srcId="{C31512AC-DC79-47F6-A08F-CD0FF962A896}" destId="{9ACD905F-EDF6-4B29-9BAC-DADAFBE7497E}" srcOrd="6" destOrd="0" presId="urn:microsoft.com/office/officeart/2005/8/layout/cycle1"/>
    <dgm:cxn modelId="{DA755E8B-DF27-43E2-AA75-C3CC97D4200A}" type="presParOf" srcId="{C31512AC-DC79-47F6-A08F-CD0FF962A896}" destId="{F24B0FC0-21E6-46B0-BF65-E75E66500A5C}" srcOrd="7" destOrd="0" presId="urn:microsoft.com/office/officeart/2005/8/layout/cycle1"/>
    <dgm:cxn modelId="{6B521175-CC43-485F-B91F-D1328668F576}" type="presParOf" srcId="{C31512AC-DC79-47F6-A08F-CD0FF962A896}" destId="{A2D3A51C-2259-4FA4-A39E-6134C960261E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F7709-CA29-454B-BB53-FB339AFBF10D}">
      <dsp:nvSpPr>
        <dsp:cNvPr id="0" name=""/>
        <dsp:cNvSpPr/>
      </dsp:nvSpPr>
      <dsp:spPr>
        <a:xfrm>
          <a:off x="9800" y="1681588"/>
          <a:ext cx="2929210" cy="3837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tx1"/>
              </a:solidFill>
            </a:rPr>
            <a:t>RESULTS Volunteer</a:t>
          </a:r>
          <a:r>
            <a:rPr lang="en-US" sz="1800" b="1" kern="1200"/>
            <a:t> – Attends monthly meetings with their RESULTS Advocacy group. They attend meetings with Members of Congress, participate in training webinars, take action on anti-poverty issues. They spend more than a few hours each month advocating.</a:t>
          </a:r>
          <a:r>
            <a:rPr lang="en-US" sz="1800" b="1" kern="1200">
              <a:latin typeface="Calibri"/>
            </a:rPr>
            <a:t> </a:t>
          </a:r>
          <a:endParaRPr lang="en-US" sz="1800" kern="1200">
            <a:latin typeface="Calibri"/>
          </a:endParaRPr>
        </a:p>
      </dsp:txBody>
      <dsp:txXfrm>
        <a:off x="95594" y="1767382"/>
        <a:ext cx="2757622" cy="3666135"/>
      </dsp:txXfrm>
    </dsp:sp>
    <dsp:sp modelId="{6D08907E-D271-4C8B-81A4-041C00C81263}">
      <dsp:nvSpPr>
        <dsp:cNvPr id="0" name=""/>
        <dsp:cNvSpPr/>
      </dsp:nvSpPr>
      <dsp:spPr>
        <a:xfrm>
          <a:off x="3231931" y="3237227"/>
          <a:ext cx="620992" cy="726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231931" y="3382516"/>
        <a:ext cx="434694" cy="435866"/>
      </dsp:txXfrm>
    </dsp:sp>
    <dsp:sp modelId="{5F951C1D-8605-4255-86C0-0AFCEBAF8679}">
      <dsp:nvSpPr>
        <dsp:cNvPr id="0" name=""/>
        <dsp:cNvSpPr/>
      </dsp:nvSpPr>
      <dsp:spPr>
        <a:xfrm>
          <a:off x="4110694" y="1681588"/>
          <a:ext cx="2929210" cy="3837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tx1"/>
              </a:solidFill>
            </a:rPr>
            <a:t>Action Network Manager (s)</a:t>
          </a:r>
          <a:r>
            <a:rPr lang="en-US" sz="1800" b="1" kern="1200"/>
            <a:t> — Oversees the email and phone list of people who aren’t in a position to be part of your local group but</a:t>
          </a:r>
          <a:r>
            <a:rPr lang="en-US" sz="1800" b="1" kern="1200">
              <a:latin typeface="Calibri"/>
            </a:rPr>
            <a:t> will</a:t>
          </a:r>
          <a:r>
            <a:rPr lang="en-US" sz="1800" b="1" kern="1200"/>
            <a:t> write letters, take online actions, sign petitions, write letters to the editor, etc. The Action Network Manager will monitor the list as it grows</a:t>
          </a:r>
          <a:r>
            <a:rPr lang="en-US" sz="1800" b="1" kern="1200">
              <a:latin typeface="Calibri"/>
            </a:rPr>
            <a:t> and</a:t>
          </a:r>
          <a:r>
            <a:rPr lang="en-US" sz="1800" b="1" kern="1200"/>
            <a:t> let the members know what impact their action has made.</a:t>
          </a:r>
          <a:r>
            <a:rPr lang="en-US" sz="1800" b="1" kern="1200">
              <a:latin typeface="Calibri"/>
            </a:rPr>
            <a:t> </a:t>
          </a:r>
          <a:endParaRPr lang="en-US" sz="1800" kern="1200"/>
        </a:p>
      </dsp:txBody>
      <dsp:txXfrm>
        <a:off x="4196488" y="1767382"/>
        <a:ext cx="2757622" cy="3666135"/>
      </dsp:txXfrm>
    </dsp:sp>
    <dsp:sp modelId="{45AF7473-1E28-44E0-AF1F-146E3A47EBF4}">
      <dsp:nvSpPr>
        <dsp:cNvPr id="0" name=""/>
        <dsp:cNvSpPr/>
      </dsp:nvSpPr>
      <dsp:spPr>
        <a:xfrm>
          <a:off x="7332826" y="3237227"/>
          <a:ext cx="620992" cy="726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332826" y="3382516"/>
        <a:ext cx="434694" cy="435866"/>
      </dsp:txXfrm>
    </dsp:sp>
    <dsp:sp modelId="{0F194F5A-0DFD-4F32-B4D0-B442EC15EBDE}">
      <dsp:nvSpPr>
        <dsp:cNvPr id="0" name=""/>
        <dsp:cNvSpPr/>
      </dsp:nvSpPr>
      <dsp:spPr>
        <a:xfrm>
          <a:off x="8211589" y="1681588"/>
          <a:ext cx="2929210" cy="3837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Calibri"/>
            </a:rPr>
            <a:t> </a:t>
          </a:r>
          <a:r>
            <a:rPr lang="en-US" sz="1800" b="1" kern="1200">
              <a:solidFill>
                <a:schemeClr val="tx1"/>
              </a:solidFill>
            </a:rPr>
            <a:t>Action Network member</a:t>
          </a:r>
          <a:r>
            <a:rPr lang="en-US" sz="1800" b="1" kern="1200"/>
            <a:t> — Takes action from the Manager(s) twice or more a month, online and/or over the phone. They do not participate in RESULTS Group meetings and other tasks like the RESULTS Volunteer, unless they take a personal interest.</a:t>
          </a:r>
          <a:r>
            <a:rPr lang="en-US" sz="1800" b="1" kern="1200">
              <a:latin typeface="Calibri"/>
            </a:rPr>
            <a:t> </a:t>
          </a:r>
          <a:endParaRPr lang="en-US" sz="1800" b="0" kern="1200">
            <a:latin typeface="Calibri"/>
          </a:endParaRPr>
        </a:p>
      </dsp:txBody>
      <dsp:txXfrm>
        <a:off x="8297383" y="1767382"/>
        <a:ext cx="2757622" cy="3666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B0411-2D93-4893-BA12-549A035AF446}">
      <dsp:nvSpPr>
        <dsp:cNvPr id="0" name=""/>
        <dsp:cNvSpPr/>
      </dsp:nvSpPr>
      <dsp:spPr>
        <a:xfrm>
          <a:off x="6498619" y="467138"/>
          <a:ext cx="2375296" cy="2375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>
              <a:solidFill>
                <a:schemeClr val="accent2"/>
              </a:solidFill>
              <a:latin typeface="Calibri"/>
            </a:rPr>
            <a:t>Grassroots Impact Team Associate</a:t>
          </a:r>
        </a:p>
      </dsp:txBody>
      <dsp:txXfrm>
        <a:off x="6498619" y="467138"/>
        <a:ext cx="2375296" cy="2375296"/>
      </dsp:txXfrm>
    </dsp:sp>
    <dsp:sp modelId="{DBB8C4AF-96AE-4259-AD86-979654FC2E50}">
      <dsp:nvSpPr>
        <dsp:cNvPr id="0" name=""/>
        <dsp:cNvSpPr/>
      </dsp:nvSpPr>
      <dsp:spPr>
        <a:xfrm>
          <a:off x="2882265" y="228"/>
          <a:ext cx="5614669" cy="5614669"/>
        </a:xfrm>
        <a:prstGeom prst="circularArrow">
          <a:avLst>
            <a:gd name="adj1" fmla="val 8250"/>
            <a:gd name="adj2" fmla="val 576207"/>
            <a:gd name="adj3" fmla="val 2963444"/>
            <a:gd name="adj4" fmla="val 51998"/>
            <a:gd name="adj5" fmla="val 9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91A47B-048D-4107-AB00-0A7038887E0F}">
      <dsp:nvSpPr>
        <dsp:cNvPr id="0" name=""/>
        <dsp:cNvSpPr/>
      </dsp:nvSpPr>
      <dsp:spPr>
        <a:xfrm>
          <a:off x="4501951" y="3925468"/>
          <a:ext cx="2375296" cy="2375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>
              <a:solidFill>
                <a:schemeClr val="accent2"/>
              </a:solidFill>
              <a:latin typeface="Calibri"/>
            </a:rPr>
            <a:t> </a:t>
          </a:r>
          <a:r>
            <a:rPr lang="en-US" sz="3700" b="1" kern="1200">
              <a:solidFill>
                <a:schemeClr val="accent2"/>
              </a:solidFill>
              <a:latin typeface="Calibri"/>
            </a:rPr>
            <a:t>Action Network Manager(s)</a:t>
          </a:r>
          <a:endParaRPr lang="en-US" sz="3700" kern="1200">
            <a:solidFill>
              <a:schemeClr val="accent2"/>
            </a:solidFill>
          </a:endParaRPr>
        </a:p>
      </dsp:txBody>
      <dsp:txXfrm>
        <a:off x="4501951" y="3925468"/>
        <a:ext cx="2375296" cy="2375296"/>
      </dsp:txXfrm>
    </dsp:sp>
    <dsp:sp modelId="{24185C65-5EE5-4423-924E-31291B476894}">
      <dsp:nvSpPr>
        <dsp:cNvPr id="0" name=""/>
        <dsp:cNvSpPr/>
      </dsp:nvSpPr>
      <dsp:spPr>
        <a:xfrm>
          <a:off x="2882265" y="228"/>
          <a:ext cx="5614669" cy="5614669"/>
        </a:xfrm>
        <a:prstGeom prst="circularArrow">
          <a:avLst>
            <a:gd name="adj1" fmla="val 8250"/>
            <a:gd name="adj2" fmla="val 576207"/>
            <a:gd name="adj3" fmla="val 10171795"/>
            <a:gd name="adj4" fmla="val 7260349"/>
            <a:gd name="adj5" fmla="val 9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B0FC0-21E6-46B0-BF65-E75E66500A5C}">
      <dsp:nvSpPr>
        <dsp:cNvPr id="0" name=""/>
        <dsp:cNvSpPr/>
      </dsp:nvSpPr>
      <dsp:spPr>
        <a:xfrm>
          <a:off x="2505283" y="467138"/>
          <a:ext cx="2375296" cy="2375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>
              <a:solidFill>
                <a:schemeClr val="accent2"/>
              </a:solidFill>
              <a:latin typeface="Calibri"/>
            </a:rPr>
            <a:t>Action Network Member</a:t>
          </a:r>
          <a:r>
            <a:rPr lang="en-US" sz="3700" kern="1200">
              <a:solidFill>
                <a:schemeClr val="accent2"/>
              </a:solidFill>
              <a:latin typeface="Calibri"/>
            </a:rPr>
            <a:t> </a:t>
          </a:r>
        </a:p>
      </dsp:txBody>
      <dsp:txXfrm>
        <a:off x="2505283" y="467138"/>
        <a:ext cx="2375296" cy="2375296"/>
      </dsp:txXfrm>
    </dsp:sp>
    <dsp:sp modelId="{A2D3A51C-2259-4FA4-A39E-6134C960261E}">
      <dsp:nvSpPr>
        <dsp:cNvPr id="0" name=""/>
        <dsp:cNvSpPr/>
      </dsp:nvSpPr>
      <dsp:spPr>
        <a:xfrm>
          <a:off x="2882265" y="228"/>
          <a:ext cx="5614669" cy="5614669"/>
        </a:xfrm>
        <a:prstGeom prst="circularArrow">
          <a:avLst>
            <a:gd name="adj1" fmla="val 8250"/>
            <a:gd name="adj2" fmla="val 576207"/>
            <a:gd name="adj3" fmla="val 16856336"/>
            <a:gd name="adj4" fmla="val 14967457"/>
            <a:gd name="adj5" fmla="val 962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1DA04-E8D5-42E3-8787-92F3DC9FCE7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17755-6FE9-4972-8603-D7DEDD08A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17755-6FE9-4972-8603-D7DEDD08A0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8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17755-6FE9-4972-8603-D7DEDD08A0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17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17755-6FE9-4972-8603-D7DEDD08A0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3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17755-6FE9-4972-8603-D7DEDD08A0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96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17755-6FE9-4972-8603-D7DEDD08A0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26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17755-6FE9-4972-8603-D7DEDD08A0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3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17755-6FE9-4972-8603-D7DEDD08A0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80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17755-6FE9-4972-8603-D7DEDD08A0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29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17755-6FE9-4972-8603-D7DEDD08A0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36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087939"/>
            <a:ext cx="10363200" cy="1362075"/>
          </a:xfrm>
        </p:spPr>
        <p:txBody>
          <a:bodyPr anchor="t"/>
          <a:lstStyle>
            <a:lvl1pPr algn="l">
              <a:defRPr sz="53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63084" y="3725864"/>
            <a:ext cx="10363200" cy="1362075"/>
          </a:xfrm>
          <a:prstGeom prst="rect">
            <a:avLst/>
          </a:prstGeom>
        </p:spPr>
        <p:txBody>
          <a:bodyPr vert="horz" lIns="121920" tIns="60960" rIns="121920" bIns="6096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537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6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1550609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32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950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113352" y="5171108"/>
            <a:ext cx="342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>
                <a:solidFill>
                  <a:schemeClr val="bg1"/>
                </a:solidFill>
              </a:rPr>
              <a:t>/</a:t>
            </a:r>
            <a:r>
              <a:rPr lang="en-US" b="1" baseline="0">
                <a:solidFill>
                  <a:schemeClr val="bg1"/>
                </a:solidFill>
              </a:rPr>
              <a:t>RESULTSEdFund</a:t>
            </a:r>
          </a:p>
        </p:txBody>
      </p:sp>
      <p:pic>
        <p:nvPicPr>
          <p:cNvPr id="6" name="Picture 5" descr="instagram-ic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67" y="5852588"/>
            <a:ext cx="462037" cy="462037"/>
          </a:xfrm>
          <a:prstGeom prst="rect">
            <a:avLst/>
          </a:prstGeom>
        </p:spPr>
      </p:pic>
      <p:pic>
        <p:nvPicPr>
          <p:cNvPr id="7" name="Picture 6" descr="facebook_circ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67" y="5195298"/>
            <a:ext cx="462037" cy="462037"/>
          </a:xfrm>
          <a:prstGeom prst="rect">
            <a:avLst/>
          </a:prstGeom>
        </p:spPr>
      </p:pic>
      <p:pic>
        <p:nvPicPr>
          <p:cNvPr id="8" name="Picture 7" descr="twitter_circl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68" y="4536796"/>
            <a:ext cx="462037" cy="46203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113347" y="4521593"/>
            <a:ext cx="2595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aseline="0">
                <a:solidFill>
                  <a:schemeClr val="bg1"/>
                </a:solidFill>
              </a:rPr>
              <a:t>@</a:t>
            </a:r>
            <a:r>
              <a:rPr lang="en-US" b="1" baseline="0">
                <a:solidFill>
                  <a:schemeClr val="bg1"/>
                </a:solidFill>
              </a:rPr>
              <a:t>RESULTS_Tweets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105506" y="5838761"/>
            <a:ext cx="2262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0">
                <a:solidFill>
                  <a:schemeClr val="bg1"/>
                </a:solidFill>
              </a:rPr>
              <a:t>@</a:t>
            </a:r>
            <a:r>
              <a:rPr lang="en-US" b="1" baseline="0">
                <a:solidFill>
                  <a:schemeClr val="bg1"/>
                </a:solidFill>
              </a:rPr>
              <a:t>voices4results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7027333" y="5571419"/>
            <a:ext cx="455990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300" b="1">
                <a:solidFill>
                  <a:schemeClr val="bg1"/>
                </a:solidFill>
              </a:rPr>
              <a:t>www.results.org</a:t>
            </a:r>
          </a:p>
        </p:txBody>
      </p:sp>
    </p:spTree>
    <p:extLst>
      <p:ext uri="{BB962C8B-B14F-4D97-AF65-F5344CB8AC3E}">
        <p14:creationId xmlns:p14="http://schemas.microsoft.com/office/powerpoint/2010/main" val="3182944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087939"/>
            <a:ext cx="10363200" cy="1362075"/>
          </a:xfrm>
        </p:spPr>
        <p:txBody>
          <a:bodyPr anchor="t"/>
          <a:lstStyle>
            <a:lvl1pPr algn="l">
              <a:defRPr sz="53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63084" y="3725864"/>
            <a:ext cx="10363200" cy="1362075"/>
          </a:xfrm>
          <a:prstGeom prst="rect">
            <a:avLst/>
          </a:prstGeom>
        </p:spPr>
        <p:txBody>
          <a:bodyPr vert="horz" lIns="121920" tIns="60960" rIns="121920" bIns="6096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537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68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43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73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6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68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34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0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961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56472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81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5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63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1550609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3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4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7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6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3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96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56472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8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LTS_logo_EN_CMYK_BIG (flat)2_RESULTS_logo_EN_CMYK_BIG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255" y="107889"/>
            <a:ext cx="1631504" cy="13097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986865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60958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Courier New"/>
        <a:buChar char="o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Courier New"/>
        <a:buChar char="o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41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4307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Asset 1@4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6572" y="991812"/>
            <a:ext cx="3918857" cy="312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7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9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LTS_logo_EN_CMYK_BIG (flat)2_RESULTS_logo_EN_CMYK_BIG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255" y="107889"/>
            <a:ext cx="1631504" cy="13097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986865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588A-5827-4843-A700-508233C9F32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ctr" defTabSz="60958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Courier New"/>
        <a:buChar char="o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Courier New"/>
        <a:buChar char="o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results.org/wp-content/uploads/RESULTS-Grassroots-Roles-2020-1.pdf" TargetMode="External"/><Relationship Id="rId3" Type="http://schemas.openxmlformats.org/officeDocument/2006/relationships/hyperlink" Target="https://results.org/resources/actionnetworkapril/" TargetMode="External"/><Relationship Id="rId7" Type="http://schemas.openxmlformats.org/officeDocument/2006/relationships/hyperlink" Target="https://results.org/resources/how-to-build-your-action-network-101/action-network-role-playing-1/" TargetMode="External"/><Relationship Id="rId2" Type="http://schemas.openxmlformats.org/officeDocument/2006/relationships/hyperlink" Target="https://results.org/resources/how-to-build-your-action-network-101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esults.org/resources/how-to-build-your-action-network-101/sample-action-network-member-list/" TargetMode="External"/><Relationship Id="rId5" Type="http://schemas.openxmlformats.org/officeDocument/2006/relationships/hyperlink" Target="https://results.org/resources/results-action-network-monthly-webinar-may-19th-2021/notes-for-may-webinar/" TargetMode="External"/><Relationship Id="rId4" Type="http://schemas.openxmlformats.org/officeDocument/2006/relationships/hyperlink" Target="https://results.org/resources/results-action-network-monthly-webinar-may-19th-2021/" TargetMode="External"/><Relationship Id="rId9" Type="http://schemas.openxmlformats.org/officeDocument/2006/relationships/hyperlink" Target="https://results.org/resources/supporting-new-advocates-to-grow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kbury@results.org" TargetMode="Externa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972305-2F03-F541-94B8-9D13901228A8}"/>
              </a:ext>
            </a:extLst>
          </p:cNvPr>
          <p:cNvSpPr txBox="1"/>
          <p:nvPr/>
        </p:nvSpPr>
        <p:spPr>
          <a:xfrm>
            <a:off x="1606686" y="4012687"/>
            <a:ext cx="9290304" cy="26604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b="1" i="1">
                <a:solidFill>
                  <a:schemeClr val="bg1"/>
                </a:solidFill>
                <a:latin typeface="Open Sans"/>
                <a:ea typeface="+mn-lt"/>
                <a:cs typeface="+mn-lt"/>
              </a:rPr>
              <a:t>Building a Vibrant Action Network for Greater Influence and Group Growth</a:t>
            </a:r>
          </a:p>
          <a:p>
            <a:pPr algn="ctr">
              <a:lnSpc>
                <a:spcPct val="200000"/>
              </a:lnSpc>
            </a:pPr>
            <a:r>
              <a:rPr lang="en-US" sz="3200" b="1">
                <a:solidFill>
                  <a:schemeClr val="bg1"/>
                </a:solidFill>
                <a:latin typeface="Open Sans"/>
                <a:ea typeface="+mn-lt"/>
                <a:cs typeface="+mn-lt"/>
              </a:rPr>
              <a:t>RESULTS International Conference 2021</a:t>
            </a:r>
            <a:endParaRPr lang="en-US" sz="1400" b="1">
              <a:solidFill>
                <a:schemeClr val="bg1"/>
              </a:solidFill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91175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581C0-D19F-42FF-8254-50C7CF531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00" y="455907"/>
            <a:ext cx="10972800" cy="61953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provide regular, simple actions to Action Network members.</a:t>
            </a:r>
          </a:p>
          <a:p>
            <a:pPr>
              <a:lnSpc>
                <a:spcPct val="150000"/>
              </a:lnSpc>
            </a:pPr>
            <a:r>
              <a:rPr lang="en-US" sz="3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 everyone is ready to be a full member of a RESULTS group, so this is an option for them to take meaningful action and get to know RESULTS better. </a:t>
            </a:r>
          </a:p>
        </p:txBody>
      </p:sp>
    </p:spTree>
    <p:extLst>
      <p:ext uri="{BB962C8B-B14F-4D97-AF65-F5344CB8AC3E}">
        <p14:creationId xmlns:p14="http://schemas.microsoft.com/office/powerpoint/2010/main" val="341925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576A-5ABD-4E63-BE27-22CBA59A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14" y="1065749"/>
            <a:ext cx="9868655" cy="1143000"/>
          </a:xfrm>
        </p:spPr>
        <p:txBody>
          <a:bodyPr>
            <a:normAutofit fontScale="90000"/>
          </a:bodyPr>
          <a:lstStyle/>
          <a:p>
            <a:r>
              <a:rPr lang="en-US" sz="53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our purposes, the Action Network can…</a:t>
            </a:r>
            <a:br>
              <a:rPr lang="en-US">
                <a:solidFill>
                  <a:schemeClr val="bg1"/>
                </a:solidFill>
              </a:rPr>
            </a:b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0012B-2D64-4F49-85AD-A61B1B6A5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8749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1352535" lvl="1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Bolster our relationship-building actions with more transactional actions (taking an online action for example)</a:t>
            </a:r>
          </a:p>
          <a:p>
            <a:pPr marL="1352535" lvl="1" indent="-742950">
              <a:lnSpc>
                <a:spcPct val="150000"/>
              </a:lnSpc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Help us find new leadership among the network of action takers. </a:t>
            </a:r>
          </a:p>
          <a:p>
            <a:pPr marL="1352535" lvl="1" indent="-742950">
              <a:lnSpc>
                <a:spcPct val="150000"/>
              </a:lnSpc>
              <a:buAutoNum type="arabicPeriod"/>
            </a:pPr>
            <a:r>
              <a:rPr lang="en-US" sz="32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Help grow your RESULTS group with a dedicated Action Network manager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8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86A0-A80E-384E-A958-050A5D19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933" y="2546844"/>
            <a:ext cx="12688584" cy="1764312"/>
          </a:xfrm>
        </p:spPr>
        <p:txBody>
          <a:bodyPr>
            <a:noAutofit/>
          </a:bodyPr>
          <a:lstStyle/>
          <a:p>
            <a:pPr algn="l"/>
            <a:r>
              <a:rPr lang="en-US" sz="4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Who facilitates the Action Network? </a:t>
            </a:r>
          </a:p>
        </p:txBody>
      </p:sp>
    </p:spTree>
    <p:extLst>
      <p:ext uri="{BB962C8B-B14F-4D97-AF65-F5344CB8AC3E}">
        <p14:creationId xmlns:p14="http://schemas.microsoft.com/office/powerpoint/2010/main" val="3989684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4EFD53E2-EBD6-44AA-B548-6DEF7193D5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119262"/>
              </p:ext>
            </p:extLst>
          </p:nvPr>
        </p:nvGraphicFramePr>
        <p:xfrm>
          <a:off x="317500" y="279400"/>
          <a:ext cx="11379200" cy="630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26" name="TextBox 3325">
            <a:extLst>
              <a:ext uri="{FF2B5EF4-FFF2-40B4-BE49-F238E27FC236}">
                <a16:creationId xmlns:a16="http://schemas.microsoft.com/office/drawing/2014/main" id="{9DD0211D-E7CA-44BF-86F6-F6D2FAF689B6}"/>
              </a:ext>
            </a:extLst>
          </p:cNvPr>
          <p:cNvSpPr txBox="1"/>
          <p:nvPr/>
        </p:nvSpPr>
        <p:spPr>
          <a:xfrm rot="19920000">
            <a:off x="600843" y="4449304"/>
            <a:ext cx="374650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Open Sans"/>
                <a:ea typeface="Open Sans"/>
                <a:cs typeface="Calibri"/>
              </a:rPr>
              <a:t>Provides Action Alert and informs members of the impact their advocacy has had! </a:t>
            </a:r>
            <a:endParaRPr lang="en-US" sz="2000" b="1" i="1" u="sng">
              <a:solidFill>
                <a:srgbClr val="FF0000"/>
              </a:solidFill>
              <a:latin typeface="Open Sans"/>
              <a:ea typeface="Open Sans"/>
              <a:cs typeface="Calibri"/>
            </a:endParaRPr>
          </a:p>
        </p:txBody>
      </p:sp>
      <p:sp>
        <p:nvSpPr>
          <p:cNvPr id="3327" name="TextBox 3326">
            <a:extLst>
              <a:ext uri="{FF2B5EF4-FFF2-40B4-BE49-F238E27FC236}">
                <a16:creationId xmlns:a16="http://schemas.microsoft.com/office/drawing/2014/main" id="{025226E3-910C-4AD7-B872-D57F65A075C7}"/>
              </a:ext>
            </a:extLst>
          </p:cNvPr>
          <p:cNvSpPr txBox="1"/>
          <p:nvPr/>
        </p:nvSpPr>
        <p:spPr>
          <a:xfrm>
            <a:off x="2317750" y="6286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sp>
        <p:nvSpPr>
          <p:cNvPr id="3329" name="TextBox 3328">
            <a:extLst>
              <a:ext uri="{FF2B5EF4-FFF2-40B4-BE49-F238E27FC236}">
                <a16:creationId xmlns:a16="http://schemas.microsoft.com/office/drawing/2014/main" id="{740CF6B5-33C5-4DEE-B3CE-7B1082E75BBE}"/>
              </a:ext>
            </a:extLst>
          </p:cNvPr>
          <p:cNvSpPr txBox="1"/>
          <p:nvPr/>
        </p:nvSpPr>
        <p:spPr>
          <a:xfrm rot="1680000">
            <a:off x="7988767" y="4427229"/>
            <a:ext cx="43815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Provides Action Alert to Managers to forward to members, </a:t>
            </a:r>
            <a:r>
              <a:rPr lang="en-US" b="1" i="1">
                <a:solidFill>
                  <a:srgbClr val="FF0000"/>
                </a:solidFill>
                <a:latin typeface="Open Sans"/>
                <a:ea typeface="+mn-lt"/>
                <a:cs typeface="+mn-lt"/>
              </a:rPr>
              <a:t>informing Manager(s) if their members have taken action, and sends any</a:t>
            </a:r>
            <a:endParaRPr lang="en-US">
              <a:solidFill>
                <a:srgbClr val="FF0000"/>
              </a:solidFill>
              <a:ea typeface="+mn-lt"/>
              <a:cs typeface="+mn-lt"/>
            </a:endParaRPr>
          </a:p>
          <a:p>
            <a:r>
              <a:rPr lang="en-US" b="1" i="1">
                <a:solidFill>
                  <a:srgbClr val="FF0000"/>
                </a:solidFill>
                <a:latin typeface="Open Sans"/>
                <a:ea typeface="Open Sans"/>
                <a:cs typeface="Open Sans"/>
              </a:rPr>
              <a:t>news about the impact of previous actions, and</a:t>
            </a:r>
            <a:endParaRPr lang="en-US"/>
          </a:p>
        </p:txBody>
      </p:sp>
      <p:sp>
        <p:nvSpPr>
          <p:cNvPr id="3617" name="TextBox 3616">
            <a:extLst>
              <a:ext uri="{FF2B5EF4-FFF2-40B4-BE49-F238E27FC236}">
                <a16:creationId xmlns:a16="http://schemas.microsoft.com/office/drawing/2014/main" id="{DC3542BE-BF78-4B7E-8748-374CD620093C}"/>
              </a:ext>
            </a:extLst>
          </p:cNvPr>
          <p:cNvSpPr txBox="1"/>
          <p:nvPr/>
        </p:nvSpPr>
        <p:spPr>
          <a:xfrm rot="-1920000">
            <a:off x="5014998" y="2209761"/>
            <a:ext cx="1866900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  <a:latin typeface="Open Sans"/>
                <a:ea typeface="Open Sans"/>
                <a:cs typeface="Calibri"/>
              </a:rPr>
              <a:t>Personally, informs Manager(s) if they took an online action</a:t>
            </a:r>
          </a:p>
        </p:txBody>
      </p:sp>
      <p:sp>
        <p:nvSpPr>
          <p:cNvPr id="3722" name="Arrow: Down 3721">
            <a:extLst>
              <a:ext uri="{FF2B5EF4-FFF2-40B4-BE49-F238E27FC236}">
                <a16:creationId xmlns:a16="http://schemas.microsoft.com/office/drawing/2014/main" id="{D39826DB-041F-4000-A800-44992F170FA6}"/>
              </a:ext>
            </a:extLst>
          </p:cNvPr>
          <p:cNvSpPr/>
          <p:nvPr/>
        </p:nvSpPr>
        <p:spPr>
          <a:xfrm rot="19860000">
            <a:off x="4625046" y="2703750"/>
            <a:ext cx="662432" cy="2083308"/>
          </a:xfrm>
          <a:prstGeom prst="down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6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326" grpId="0"/>
      <p:bldP spid="3329" grpId="0"/>
      <p:bldP spid="3617" grpId="0"/>
      <p:bldP spid="37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A3F7DA-70F1-A74B-A8A6-A64547ECCBC6}"/>
              </a:ext>
            </a:extLst>
          </p:cNvPr>
          <p:cNvSpPr txBox="1"/>
          <p:nvPr/>
        </p:nvSpPr>
        <p:spPr>
          <a:xfrm>
            <a:off x="1118973" y="2274838"/>
            <a:ext cx="9954053" cy="26314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55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How do we keep Action Network </a:t>
            </a:r>
            <a:r>
              <a:rPr lang="en-US" sz="5500" b="1" u="sng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members</a:t>
            </a:r>
            <a:r>
              <a:rPr lang="en-US" sz="55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 engaged each month?</a:t>
            </a:r>
          </a:p>
        </p:txBody>
      </p:sp>
    </p:spTree>
    <p:extLst>
      <p:ext uri="{BB962C8B-B14F-4D97-AF65-F5344CB8AC3E}">
        <p14:creationId xmlns:p14="http://schemas.microsoft.com/office/powerpoint/2010/main" val="1267535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B0BCA-9A3B-4BE7-B201-6F6516E7F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71899"/>
            <a:ext cx="9868655" cy="1143000"/>
          </a:xfrm>
        </p:spPr>
        <p:txBody>
          <a:bodyPr/>
          <a:lstStyle/>
          <a:p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Tips &amp; Tricks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A9B58-ABDA-444D-BE83-8CB1A0347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190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Leverage “Track &amp; Resend”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emails earlier in the week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emails between 11am-4pm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Keep emails under 250 words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 1-2 Action Links At Most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 to your Action earlier in the email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86A0-A80E-384E-A958-050A5D19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8292" y="2546844"/>
            <a:ext cx="12688584" cy="17643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54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How do we identify and build leadership among Action Network members?</a:t>
            </a:r>
          </a:p>
        </p:txBody>
      </p:sp>
    </p:spTree>
    <p:extLst>
      <p:ext uri="{BB962C8B-B14F-4D97-AF65-F5344CB8AC3E}">
        <p14:creationId xmlns:p14="http://schemas.microsoft.com/office/powerpoint/2010/main" val="2437723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B24D4-B02F-7243-8082-1A9A0684A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088" y="1456320"/>
            <a:ext cx="10021824" cy="376091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500" b="1">
                <a:latin typeface="Open Sans"/>
                <a:ea typeface="Open Sans"/>
                <a:cs typeface="Open Sans"/>
              </a:rPr>
              <a:t>What’s the First step to creating an Action Network?</a:t>
            </a:r>
          </a:p>
        </p:txBody>
      </p:sp>
    </p:spTree>
    <p:extLst>
      <p:ext uri="{BB962C8B-B14F-4D97-AF65-F5344CB8AC3E}">
        <p14:creationId xmlns:p14="http://schemas.microsoft.com/office/powerpoint/2010/main" val="2674017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86A0-A80E-384E-A958-050A5D19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124" y="2464342"/>
            <a:ext cx="10667168" cy="1764312"/>
          </a:xfrm>
        </p:spPr>
        <p:txBody>
          <a:bodyPr>
            <a:noAutofit/>
          </a:bodyPr>
          <a:lstStyle/>
          <a:p>
            <a:r>
              <a:rPr lang="en-US" sz="60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What’s the Second step in creating an Action Network? </a:t>
            </a:r>
          </a:p>
        </p:txBody>
      </p:sp>
    </p:spTree>
    <p:extLst>
      <p:ext uri="{BB962C8B-B14F-4D97-AF65-F5344CB8AC3E}">
        <p14:creationId xmlns:p14="http://schemas.microsoft.com/office/powerpoint/2010/main" val="3273810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576A-5ABD-4E63-BE27-22CBA59A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672" y="3058936"/>
            <a:ext cx="9868655" cy="1143000"/>
          </a:xfrm>
        </p:spPr>
        <p:txBody>
          <a:bodyPr>
            <a:normAutofit fontScale="90000"/>
          </a:bodyPr>
          <a:lstStyle/>
          <a:p>
            <a:r>
              <a:rPr lang="en-US" sz="7300" b="1">
                <a:latin typeface="Open Sans"/>
                <a:ea typeface="Open Sans"/>
                <a:cs typeface="Open Sans"/>
              </a:rPr>
              <a:t>What's the Third step in creating an Action Network? </a:t>
            </a:r>
            <a:br>
              <a:rPr lang="en-US"/>
            </a:b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6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86A0-A80E-384E-A958-050A5D19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601" y="2092771"/>
            <a:ext cx="11455908" cy="2450654"/>
          </a:xfrm>
        </p:spPr>
        <p:txBody>
          <a:bodyPr>
            <a:noAutofit/>
          </a:bodyPr>
          <a:lstStyle/>
          <a:p>
            <a:pPr algn="l"/>
            <a:r>
              <a:rPr lang="en-US" sz="6000" b="1" i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Thanks to </a:t>
            </a:r>
            <a:r>
              <a:rPr lang="en-US" sz="6000" b="1" i="1" err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CaptionAccess</a:t>
            </a:r>
            <a:r>
              <a:rPr lang="en-US" sz="6000" b="1" i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 for sponsoring this session.</a:t>
            </a:r>
          </a:p>
        </p:txBody>
      </p:sp>
    </p:spTree>
    <p:extLst>
      <p:ext uri="{BB962C8B-B14F-4D97-AF65-F5344CB8AC3E}">
        <p14:creationId xmlns:p14="http://schemas.microsoft.com/office/powerpoint/2010/main" val="3030628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6F90B-F047-4F45-AFAE-25A23B087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434" y="2114550"/>
            <a:ext cx="10621131" cy="2255839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What’s it like to be an Action Network Manager? Let’s hear from some! </a:t>
            </a:r>
          </a:p>
        </p:txBody>
      </p:sp>
    </p:spTree>
    <p:extLst>
      <p:ext uri="{BB962C8B-B14F-4D97-AF65-F5344CB8AC3E}">
        <p14:creationId xmlns:p14="http://schemas.microsoft.com/office/powerpoint/2010/main" val="2620578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86A0-A80E-384E-A958-050A5D19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5668" y="2182910"/>
            <a:ext cx="11756855" cy="2800404"/>
          </a:xfrm>
        </p:spPr>
        <p:txBody>
          <a:bodyPr>
            <a:noAutofit/>
          </a:bodyPr>
          <a:lstStyle/>
          <a:p>
            <a:pPr algn="l"/>
            <a:r>
              <a:rPr lang="en-US" sz="80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476788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066D60D-E4E3-48E1-A06F-732B59D7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868" y="1438382"/>
            <a:ext cx="10578264" cy="453070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If you were meeting a friend for coffee after this training to talk about Action Networks (or have a Facetime call), what would you say?</a:t>
            </a:r>
            <a:r>
              <a:rPr lang="en-US" sz="4800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 </a:t>
            </a:r>
            <a:br>
              <a:rPr lang="en-US" sz="6600"/>
            </a:br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val="3574673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46AA-4FFA-47A5-8543-E634D245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>
                <a:latin typeface="Open Sans"/>
                <a:ea typeface="Open Sans"/>
                <a:cs typeface="Calibri"/>
              </a:rPr>
              <a:t>Action Network Resources</a:t>
            </a:r>
            <a:endParaRPr lang="en-US" sz="5400" b="1">
              <a:latin typeface="Open Sans"/>
              <a:ea typeface="Open San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9A854-9F51-49C6-ACEB-7BC0C7B1A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304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Open Sans"/>
                <a:ea typeface="+mn-lt"/>
                <a:cs typeface="+mn-lt"/>
              </a:rPr>
              <a:t>Training Webinars:</a:t>
            </a:r>
            <a:r>
              <a:rPr lang="en-US" sz="2400" dirty="0">
                <a:latin typeface="Open Sans"/>
                <a:ea typeface="+mn-lt"/>
                <a:cs typeface="+mn-lt"/>
              </a:rPr>
              <a:t> </a:t>
            </a:r>
            <a:endParaRPr lang="en-US" sz="2400" dirty="0">
              <a:latin typeface="Open Sans"/>
              <a:ea typeface="Open Sans"/>
              <a:cs typeface="Calibri"/>
            </a:endParaRPr>
          </a:p>
          <a:p>
            <a:pPr marL="989965" lvl="1" indent="-380365"/>
            <a:r>
              <a:rPr lang="en-US" sz="2000" dirty="0">
                <a:latin typeface="Open Sans"/>
                <a:ea typeface="+mn-lt"/>
                <a:cs typeface="+mn-lt"/>
                <a:hlinkClick r:id="rId2"/>
              </a:rPr>
              <a:t>How to Build Your Action Network 101 -- March 31st, 2021</a:t>
            </a:r>
            <a:r>
              <a:rPr lang="en-US" sz="2000" dirty="0">
                <a:latin typeface="Open Sans"/>
                <a:ea typeface="+mn-lt"/>
                <a:cs typeface="+mn-lt"/>
              </a:rPr>
              <a:t> </a:t>
            </a:r>
            <a:endParaRPr lang="en-US" sz="2000" dirty="0">
              <a:latin typeface="Open Sans"/>
              <a:ea typeface="Open Sans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Open Sans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b="1" dirty="0">
                <a:latin typeface="Open Sans"/>
                <a:ea typeface="+mn-lt"/>
                <a:cs typeface="+mn-lt"/>
              </a:rPr>
              <a:t>Action Network Monthly Webinars:</a:t>
            </a:r>
            <a:r>
              <a:rPr lang="en-US" sz="2400" dirty="0">
                <a:latin typeface="Open Sans"/>
                <a:ea typeface="+mn-lt"/>
                <a:cs typeface="+mn-lt"/>
              </a:rPr>
              <a:t> </a:t>
            </a:r>
            <a:endParaRPr lang="en-US" sz="2400" dirty="0">
              <a:latin typeface="Open Sans"/>
              <a:ea typeface="Open Sans"/>
              <a:cs typeface="Calibri"/>
            </a:endParaRPr>
          </a:p>
          <a:p>
            <a:pPr marL="989965" lvl="1" indent="-380365"/>
            <a:r>
              <a:rPr lang="en-US" sz="2000" dirty="0">
                <a:latin typeface="Open Sans"/>
                <a:ea typeface="+mn-lt"/>
                <a:cs typeface="+mn-lt"/>
                <a:hlinkClick r:id="rId3"/>
              </a:rPr>
              <a:t>RESULTS Action Network Monthly Webinar - April 15th, 2021</a:t>
            </a:r>
            <a:r>
              <a:rPr lang="en-US" sz="2000" dirty="0">
                <a:latin typeface="Open Sans"/>
                <a:ea typeface="+mn-lt"/>
                <a:cs typeface="+mn-lt"/>
              </a:rPr>
              <a:t> </a:t>
            </a:r>
            <a:endParaRPr lang="en-US" sz="2000" dirty="0">
              <a:latin typeface="Open Sans"/>
              <a:ea typeface="Open Sans"/>
              <a:cs typeface="Open Sans"/>
            </a:endParaRPr>
          </a:p>
          <a:p>
            <a:pPr marL="989965" lvl="1" indent="-380365"/>
            <a:r>
              <a:rPr lang="en-US" sz="2000" dirty="0">
                <a:latin typeface="Open Sans"/>
                <a:ea typeface="+mn-lt"/>
                <a:cs typeface="+mn-lt"/>
                <a:hlinkClick r:id="rId4"/>
              </a:rPr>
              <a:t>RESULTS Action Network Monthly Webinar – May 19th, 2021</a:t>
            </a:r>
            <a:r>
              <a:rPr lang="en-US" sz="2000" dirty="0">
                <a:latin typeface="Open Sans"/>
                <a:ea typeface="+mn-lt"/>
                <a:cs typeface="+mn-lt"/>
              </a:rPr>
              <a:t> </a:t>
            </a:r>
            <a:endParaRPr lang="en-US" sz="2000" dirty="0">
              <a:latin typeface="Open Sans"/>
              <a:ea typeface="Open Sans"/>
              <a:cs typeface="+mn-lt"/>
            </a:endParaRPr>
          </a:p>
          <a:p>
            <a:pPr marL="1523365" lvl="2" indent="-304165"/>
            <a:r>
              <a:rPr lang="en-US" sz="2000" dirty="0">
                <a:latin typeface="Open Sans"/>
                <a:ea typeface="+mn-lt"/>
                <a:cs typeface="+mn-lt"/>
                <a:hlinkClick r:id="rId5"/>
              </a:rPr>
              <a:t>Notes from May Webinar </a:t>
            </a:r>
            <a:r>
              <a:rPr lang="en-US" sz="2000" dirty="0">
                <a:latin typeface="Open Sans"/>
                <a:ea typeface="+mn-lt"/>
                <a:cs typeface="+mn-lt"/>
              </a:rPr>
              <a:t>(would recommend taking a look at this)</a:t>
            </a:r>
            <a:endParaRPr lang="en-US" sz="2000" dirty="0">
              <a:latin typeface="Open Sans"/>
              <a:ea typeface="Open Sans"/>
              <a:cs typeface="+mn-lt"/>
            </a:endParaRPr>
          </a:p>
          <a:p>
            <a:pPr marL="1219200" lvl="2" indent="0">
              <a:buNone/>
            </a:pPr>
            <a:endParaRPr lang="en-US" sz="2400" b="1" dirty="0">
              <a:latin typeface="Open Sans"/>
              <a:ea typeface="+mn-lt"/>
              <a:cs typeface="+mn-lt"/>
            </a:endParaRPr>
          </a:p>
          <a:p>
            <a:pPr marL="1219200" lvl="2" indent="0">
              <a:buNone/>
            </a:pPr>
            <a:r>
              <a:rPr lang="en-US" sz="2400" b="1" u="sng" dirty="0">
                <a:latin typeface="Open Sans"/>
                <a:ea typeface="+mn-lt"/>
                <a:cs typeface="+mn-lt"/>
              </a:rPr>
              <a:t>Additional Action Network resources: </a:t>
            </a:r>
            <a:endParaRPr lang="en-US" sz="2400" u="sng" dirty="0">
              <a:latin typeface="Open Sans"/>
              <a:ea typeface="Open Sans"/>
              <a:cs typeface="Calibri"/>
            </a:endParaRPr>
          </a:p>
          <a:p>
            <a:pPr marL="156210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Open Sans"/>
                <a:ea typeface="+mn-lt"/>
                <a:cs typeface="+mn-lt"/>
                <a:hlinkClick r:id="rId6"/>
              </a:rPr>
              <a:t>Sample Excel Spreadsheet for Member List </a:t>
            </a:r>
            <a:r>
              <a:rPr lang="en-US" sz="2000" dirty="0">
                <a:latin typeface="Open Sans"/>
                <a:ea typeface="+mn-lt"/>
                <a:cs typeface="+mn-lt"/>
              </a:rPr>
              <a:t> </a:t>
            </a:r>
            <a:endParaRPr lang="en-US" sz="2000" dirty="0">
              <a:latin typeface="Open Sans"/>
              <a:ea typeface="Open Sans"/>
              <a:cs typeface="Calibri"/>
            </a:endParaRPr>
          </a:p>
          <a:p>
            <a:pPr marL="156210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Open Sans"/>
                <a:ea typeface="+mn-lt"/>
                <a:cs typeface="+mn-lt"/>
                <a:hlinkClick r:id="rId7"/>
              </a:rPr>
              <a:t>Role-Playing Activity</a:t>
            </a:r>
            <a:r>
              <a:rPr lang="en-US" sz="2000" dirty="0">
                <a:latin typeface="Open Sans"/>
                <a:ea typeface="+mn-lt"/>
                <a:cs typeface="+mn-lt"/>
              </a:rPr>
              <a:t> (Identifying Action Network Managers) </a:t>
            </a:r>
            <a:endParaRPr lang="en-US" sz="2000" dirty="0">
              <a:latin typeface="Open Sans"/>
              <a:ea typeface="Open Sans"/>
              <a:cs typeface="Open Sans"/>
            </a:endParaRPr>
          </a:p>
          <a:p>
            <a:pPr marL="156210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Open Sans"/>
                <a:ea typeface="+mn-lt"/>
                <a:cs typeface="+mn-lt"/>
                <a:hlinkClick r:id="rId8"/>
              </a:rPr>
              <a:t>Grassroots Roles</a:t>
            </a:r>
            <a:r>
              <a:rPr lang="en-US" sz="2000" dirty="0">
                <a:latin typeface="Open Sans"/>
                <a:ea typeface="+mn-lt"/>
                <a:cs typeface="+mn-lt"/>
              </a:rPr>
              <a:t> </a:t>
            </a:r>
            <a:endParaRPr lang="en-US" sz="2000" dirty="0">
              <a:latin typeface="Open Sans"/>
              <a:ea typeface="Open Sans"/>
              <a:cs typeface="Open Sans"/>
            </a:endParaRPr>
          </a:p>
          <a:p>
            <a:pPr marL="1562100" lvl="2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Open Sans"/>
                <a:ea typeface="+mn-lt"/>
                <a:cs typeface="+mn-lt"/>
                <a:hlinkClick r:id="rId9"/>
              </a:rPr>
              <a:t>Supporting New Advocates to Grow</a:t>
            </a:r>
            <a:r>
              <a:rPr lang="en-US" sz="2000" dirty="0">
                <a:latin typeface="Open Sans"/>
                <a:ea typeface="+mn-lt"/>
                <a:cs typeface="+mn-lt"/>
              </a:rPr>
              <a:t> </a:t>
            </a:r>
            <a:endParaRPr lang="en-US" sz="2000" dirty="0">
              <a:latin typeface="Open Sans"/>
              <a:ea typeface="Open Sans"/>
              <a:cs typeface="Open Sans"/>
            </a:endParaRPr>
          </a:p>
          <a:p>
            <a:pPr marL="456565" indent="-456565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3180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3C705740-4783-47DD-8DB9-3B54782C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639" y="1193272"/>
            <a:ext cx="9868655" cy="11430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Open Sans"/>
                <a:ea typeface="Open Sans"/>
                <a:cs typeface="Open Sans"/>
              </a:rPr>
              <a:t>Please contact me for questions, comments or additional support: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39670-07B4-41EE-8904-473461C18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5200" y="2332037"/>
            <a:ext cx="716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b="1">
                <a:latin typeface="Open Sans"/>
                <a:ea typeface="Open Sans"/>
                <a:cs typeface="Open Sans"/>
              </a:rPr>
              <a:t>Sarah Leone, BSW</a:t>
            </a:r>
            <a:br>
              <a:rPr lang="en-US" b="1">
                <a:latin typeface="Open Sans"/>
              </a:rPr>
            </a:br>
            <a:r>
              <a:rPr lang="en-US" b="1">
                <a:latin typeface="Open Sans"/>
                <a:ea typeface="Open Sans"/>
                <a:cs typeface="Open Sans"/>
              </a:rPr>
              <a:t>RESULTS Grassroots Impact Team</a:t>
            </a:r>
          </a:p>
          <a:p>
            <a:pPr marL="0" indent="0" algn="ctr">
              <a:buNone/>
            </a:pPr>
            <a:r>
              <a:rPr lang="en-US" b="1">
                <a:latin typeface="Open Sans"/>
                <a:ea typeface="Open Sans"/>
                <a:cs typeface="Open Sans"/>
                <a:hlinkClick r:id="rId2"/>
              </a:rPr>
              <a:t>sleone@results.org</a:t>
            </a:r>
            <a:r>
              <a:rPr lang="en-US" b="1">
                <a:latin typeface="Open Sans"/>
                <a:ea typeface="Open Sans"/>
                <a:cs typeface="Open Sans"/>
              </a:rPr>
              <a:t> </a:t>
            </a:r>
          </a:p>
          <a:p>
            <a:pPr marL="456565" indent="-456565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449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078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A3F7DA-70F1-A74B-A8A6-A64547ECCBC6}"/>
              </a:ext>
            </a:extLst>
          </p:cNvPr>
          <p:cNvSpPr txBox="1"/>
          <p:nvPr/>
        </p:nvSpPr>
        <p:spPr>
          <a:xfrm>
            <a:off x="1181100" y="359094"/>
            <a:ext cx="9572625" cy="57912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Welcome! </a:t>
            </a:r>
            <a:br>
              <a:rPr lang="en-US" sz="4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4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Bienvenidas!</a:t>
            </a:r>
            <a:br>
              <a:rPr lang="en-US" sz="4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4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ar" sz="4800">
                <a:solidFill>
                  <a:schemeClr val="bg1"/>
                </a:solidFill>
                <a:ea typeface="+mn-lt"/>
                <a:cs typeface="+mn-lt"/>
              </a:rPr>
              <a:t>ٱلسَّلَامُ عَلَيْكُمْ</a:t>
            </a:r>
            <a:r>
              <a:rPr lang="en-US" sz="4800">
                <a:solidFill>
                  <a:schemeClr val="bg1"/>
                </a:solidFill>
                <a:ea typeface="+mn-lt"/>
                <a:cs typeface="+mn-lt"/>
              </a:rPr>
              <a:t>‎ </a:t>
            </a:r>
            <a:r>
              <a:rPr lang="en-US" sz="3600">
                <a:solidFill>
                  <a:schemeClr val="bg1"/>
                </a:solidFill>
                <a:ea typeface="+mn-lt"/>
                <a:cs typeface="+mn-lt"/>
              </a:rPr>
              <a:t>(</a:t>
            </a:r>
            <a:r>
              <a:rPr lang="en-US" sz="3600" b="1">
                <a:solidFill>
                  <a:schemeClr val="bg1"/>
                </a:solidFill>
                <a:ea typeface="+mn-lt"/>
                <a:cs typeface="+mn-lt"/>
              </a:rPr>
              <a:t>As-salamu alaykum)</a:t>
            </a:r>
            <a:br>
              <a:rPr lang="ar-AE" sz="3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4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Benvenuta! </a:t>
            </a:r>
            <a:endParaRPr lang="en-US" sz="48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85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, timeline&#10;&#10;Description automatically generated">
            <a:extLst>
              <a:ext uri="{FF2B5EF4-FFF2-40B4-BE49-F238E27FC236}">
                <a16:creationId xmlns:a16="http://schemas.microsoft.com/office/drawing/2014/main" id="{BEC908D2-C079-4530-94F7-5DEDBADD9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" y="1059"/>
            <a:ext cx="12183532" cy="68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7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1654D-1D78-42BC-B628-722A14EC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471" y="111354"/>
            <a:ext cx="9868655" cy="1143000"/>
          </a:xfrm>
        </p:spPr>
        <p:txBody>
          <a:bodyPr anchor="ctr">
            <a:normAutofit/>
          </a:bodyPr>
          <a:lstStyle/>
          <a:p>
            <a:r>
              <a:rPr lang="en-U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Speakers </a:t>
            </a:r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8146C8-14D4-4341-8BE8-724227482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3375" y="4900041"/>
            <a:ext cx="3265714" cy="47545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000" b="1">
                <a:latin typeface="Open Sans"/>
                <a:ea typeface="Open Sans"/>
                <a:cs typeface="Open Sans"/>
              </a:rPr>
              <a:t>Sarah Leone </a:t>
            </a:r>
            <a:r>
              <a:rPr lang="en-US" sz="1800" b="1">
                <a:latin typeface="Open Sans"/>
                <a:ea typeface="Open Sans"/>
                <a:cs typeface="Open Sans"/>
              </a:rPr>
              <a:t>(She/Her) </a:t>
            </a:r>
            <a:endParaRPr lang="en-US" sz="18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200" b="1">
                <a:latin typeface="Open Sans"/>
                <a:ea typeface="Open Sans"/>
                <a:cs typeface="Open Sans"/>
              </a:rPr>
              <a:t> </a:t>
            </a:r>
            <a:r>
              <a:rPr lang="en-US" sz="1400" b="1" i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GRASSROOTS IMPACT ASSOCIATE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600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RESULTS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5211FF4-1BCC-4103-B69D-B704E80B4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3314" y="4768766"/>
            <a:ext cx="3425372" cy="47545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000" b="1">
                <a:latin typeface="Open Sans"/>
                <a:ea typeface="Open Sans"/>
                <a:cs typeface="Open Sans"/>
              </a:rPr>
              <a:t>Sarah Izabel </a:t>
            </a:r>
            <a:r>
              <a:rPr lang="en-US" sz="1800" b="1">
                <a:latin typeface="Open Sans"/>
                <a:ea typeface="Open Sans"/>
                <a:cs typeface="Open Sans"/>
              </a:rPr>
              <a:t>(She/Her)</a:t>
            </a:r>
            <a:endParaRPr lang="en-US" sz="18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n-US" sz="1400" b="1" i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NIH - UGSP Research Fellow (OD-NINDS)</a:t>
            </a:r>
          </a:p>
          <a:p>
            <a:pPr marL="0" indent="0" algn="ctr">
              <a:buNone/>
            </a:pPr>
            <a:r>
              <a:rPr lang="en-US" sz="1600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National Institute of Neurological Disorders and Stroke (NINDS)</a:t>
            </a:r>
            <a:r>
              <a:rPr lang="en-US" sz="1400" i="1"/>
              <a:t>	</a:t>
            </a:r>
            <a:endParaRPr lang="en-US" sz="1200" i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40A459-8988-49B5-BD07-F377FC92903A}"/>
              </a:ext>
            </a:extLst>
          </p:cNvPr>
          <p:cNvSpPr txBox="1"/>
          <p:nvPr/>
        </p:nvSpPr>
        <p:spPr>
          <a:xfrm>
            <a:off x="8451582" y="4763557"/>
            <a:ext cx="3425372" cy="19082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000" b="1">
                <a:latin typeface="Open Sans"/>
                <a:ea typeface="Open Sans"/>
                <a:cs typeface="Open Sans"/>
              </a:rPr>
              <a:t>Cheryl Harris</a:t>
            </a:r>
            <a:endParaRPr lang="en-US" sz="1400" b="1" i="1">
              <a:solidFill>
                <a:srgbClr val="E4103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b="1">
                <a:latin typeface="Open Sans"/>
                <a:ea typeface="Open Sans"/>
                <a:cs typeface="Open Sans"/>
              </a:rPr>
              <a:t>(She/Her)</a:t>
            </a:r>
            <a:r>
              <a:rPr lang="en-US" sz="3000" b="1">
                <a:latin typeface="Open Sans"/>
                <a:ea typeface="Open Sans"/>
                <a:cs typeface="Open Sans"/>
              </a:rPr>
              <a:t> </a:t>
            </a:r>
            <a:endParaRPr lang="en-US" sz="1400" b="1" i="1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400" b="1" i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CO-ACTION NETWORK MANAGER</a:t>
            </a:r>
          </a:p>
          <a:p>
            <a:pPr algn="ctr"/>
            <a:endParaRPr lang="en-US" sz="1400" b="1" i="1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pPr algn="ctr"/>
            <a:r>
              <a:rPr lang="en-US" sz="1600" b="1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RESULTS Albuquerque Group </a:t>
            </a:r>
          </a:p>
          <a:p>
            <a:pPr algn="ctr"/>
            <a:endParaRPr lang="en-US" sz="1400" b="1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 descr="A person smiling for the camera&#10;&#10;Description automatically generated with low confidence">
            <a:extLst>
              <a:ext uri="{FF2B5EF4-FFF2-40B4-BE49-F238E27FC236}">
                <a16:creationId xmlns:a16="http://schemas.microsoft.com/office/drawing/2014/main" id="{88F4089F-A37A-4580-AC53-7581D60893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818" y="1466849"/>
            <a:ext cx="3667775" cy="32003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B9B12AE-5EB6-498A-90F0-6A8A6D722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4" y="1466850"/>
            <a:ext cx="3354129" cy="3200400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9FC46529-5A97-43C8-85F3-8CB8CE3BA5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7913" y="1471613"/>
            <a:ext cx="3025775" cy="320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A3F7DA-70F1-A74B-A8A6-A64547ECCBC6}"/>
              </a:ext>
            </a:extLst>
          </p:cNvPr>
          <p:cNvSpPr txBox="1"/>
          <p:nvPr/>
        </p:nvSpPr>
        <p:spPr>
          <a:xfrm>
            <a:off x="2930456" y="454344"/>
            <a:ext cx="1126540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Session 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8A6196-8510-F74F-8086-F2359D8B518A}"/>
              </a:ext>
            </a:extLst>
          </p:cNvPr>
          <p:cNvSpPr txBox="1"/>
          <p:nvPr/>
        </p:nvSpPr>
        <p:spPr>
          <a:xfrm>
            <a:off x="993648" y="1718131"/>
            <a:ext cx="10204704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Participants will be able to: </a:t>
            </a:r>
          </a:p>
          <a:p>
            <a:endParaRPr lang="en-US" sz="2800"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Build an Action Network and have a decent understanding of how to manage one. 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Identify the skills needed to be an Action Network Manager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Inspire people to act and identify new leaders</a:t>
            </a:r>
          </a:p>
          <a:p>
            <a:endParaRPr lang="en-US" sz="3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38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3D65D-938D-6B49-9954-9F756AED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" y="96839"/>
            <a:ext cx="9868655" cy="1143000"/>
          </a:xfrm>
        </p:spPr>
        <p:txBody>
          <a:bodyPr>
            <a:normAutofit/>
          </a:bodyPr>
          <a:lstStyle/>
          <a:p>
            <a:r>
              <a:rPr lang="en-US" sz="4800" b="1">
                <a:latin typeface="Open Sans"/>
                <a:ea typeface="Open Sans"/>
                <a:cs typeface="Open Sans"/>
              </a:rPr>
              <a:t>Terminology! </a:t>
            </a:r>
            <a:endParaRPr lang="en-US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42" name="Diagram 142">
            <a:extLst>
              <a:ext uri="{FF2B5EF4-FFF2-40B4-BE49-F238E27FC236}">
                <a16:creationId xmlns:a16="http://schemas.microsoft.com/office/drawing/2014/main" id="{A7AEE187-87D1-4AFB-92BC-54975AAC3D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9134824"/>
              </p:ext>
            </p:extLst>
          </p:nvPr>
        </p:nvGraphicFramePr>
        <p:xfrm>
          <a:off x="723900" y="215900"/>
          <a:ext cx="11150600" cy="720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56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graphicEl>
                                              <a:dgm id="{572F7709-CA29-454B-BB53-FB339AFBF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">
                                            <p:graphicEl>
                                              <a:dgm id="{572F7709-CA29-454B-BB53-FB339AFBF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">
                                            <p:graphicEl>
                                              <a:dgm id="{572F7709-CA29-454B-BB53-FB339AFBF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2">
                                            <p:graphicEl>
                                              <a:dgm id="{572F7709-CA29-454B-BB53-FB339AFBF1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2">
                                            <p:graphicEl>
                                              <a:dgm id="{572F7709-CA29-454B-BB53-FB339AFBF1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graphicEl>
                                              <a:dgm id="{6D08907E-D271-4C8B-81A4-041C00C8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2">
                                            <p:graphicEl>
                                              <a:dgm id="{6D08907E-D271-4C8B-81A4-041C00C8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2">
                                            <p:graphicEl>
                                              <a:dgm id="{6D08907E-D271-4C8B-81A4-041C00C8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2">
                                            <p:graphicEl>
                                              <a:dgm id="{6D08907E-D271-4C8B-81A4-041C00C81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2">
                                            <p:graphicEl>
                                              <a:dgm id="{6D08907E-D271-4C8B-81A4-041C00C812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graphicEl>
                                              <a:dgm id="{5F951C1D-8605-4255-86C0-0AFCEBAF8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2">
                                            <p:graphicEl>
                                              <a:dgm id="{5F951C1D-8605-4255-86C0-0AFCEBAF8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2">
                                            <p:graphicEl>
                                              <a:dgm id="{5F951C1D-8605-4255-86C0-0AFCEBAF8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2">
                                            <p:graphicEl>
                                              <a:dgm id="{5F951C1D-8605-4255-86C0-0AFCEBAF8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2">
                                            <p:graphicEl>
                                              <a:dgm id="{5F951C1D-8605-4255-86C0-0AFCEBAF86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graphicEl>
                                              <a:dgm id="{45AF7473-1E28-44E0-AF1F-146E3A47E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2">
                                            <p:graphicEl>
                                              <a:dgm id="{45AF7473-1E28-44E0-AF1F-146E3A47E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2">
                                            <p:graphicEl>
                                              <a:dgm id="{45AF7473-1E28-44E0-AF1F-146E3A47E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2">
                                            <p:graphicEl>
                                              <a:dgm id="{45AF7473-1E28-44E0-AF1F-146E3A47E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2">
                                            <p:graphicEl>
                                              <a:dgm id="{45AF7473-1E28-44E0-AF1F-146E3A47EB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graphicEl>
                                              <a:dgm id="{0F194F5A-0DFD-4F32-B4D0-B442EC15E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2">
                                            <p:graphicEl>
                                              <a:dgm id="{0F194F5A-0DFD-4F32-B4D0-B442EC15E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2">
                                            <p:graphicEl>
                                              <a:dgm id="{0F194F5A-0DFD-4F32-B4D0-B442EC15E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2">
                                            <p:graphicEl>
                                              <a:dgm id="{0F194F5A-0DFD-4F32-B4D0-B442EC15E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2">
                                            <p:graphicEl>
                                              <a:dgm id="{0F194F5A-0DFD-4F32-B4D0-B442EC15E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0012B-2D64-4F49-85AD-A61B1B6A5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65" y="1711362"/>
            <a:ext cx="10972800" cy="48434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6000" b="1">
                <a:latin typeface="Open Sans"/>
                <a:ea typeface="Open Sans"/>
                <a:cs typeface="Open Sans"/>
              </a:rPr>
              <a:t>What keeps you taking action with organizations you’re in touch with?</a:t>
            </a:r>
          </a:p>
        </p:txBody>
      </p:sp>
    </p:spTree>
    <p:extLst>
      <p:ext uri="{BB962C8B-B14F-4D97-AF65-F5344CB8AC3E}">
        <p14:creationId xmlns:p14="http://schemas.microsoft.com/office/powerpoint/2010/main" val="4127720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86A0-A80E-384E-A958-050A5D19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433" y="2546844"/>
            <a:ext cx="12688584" cy="1764312"/>
          </a:xfrm>
        </p:spPr>
        <p:txBody>
          <a:bodyPr>
            <a:noAutofit/>
          </a:bodyPr>
          <a:lstStyle/>
          <a:p>
            <a:pPr algn="l"/>
            <a:r>
              <a:rPr lang="en-US" sz="6000" b="1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What is an Action Network? </a:t>
            </a:r>
          </a:p>
        </p:txBody>
      </p:sp>
    </p:spTree>
    <p:extLst>
      <p:ext uri="{BB962C8B-B14F-4D97-AF65-F5344CB8AC3E}">
        <p14:creationId xmlns:p14="http://schemas.microsoft.com/office/powerpoint/2010/main" val="242045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20 Rebrand Colors">
      <a:dk1>
        <a:srgbClr val="000000"/>
      </a:dk1>
      <a:lt1>
        <a:sysClr val="window" lastClr="FFFFFF"/>
      </a:lt1>
      <a:dk2>
        <a:srgbClr val="E41034"/>
      </a:dk2>
      <a:lt2>
        <a:srgbClr val="F3F0E9"/>
      </a:lt2>
      <a:accent1>
        <a:srgbClr val="45AFD0"/>
      </a:accent1>
      <a:accent2>
        <a:srgbClr val="F0AA19"/>
      </a:accent2>
      <a:accent3>
        <a:srgbClr val="56AB46"/>
      </a:accent3>
      <a:accent4>
        <a:srgbClr val="886BB0"/>
      </a:accent4>
      <a:accent5>
        <a:srgbClr val="C645A4"/>
      </a:accent5>
      <a:accent6>
        <a:srgbClr val="F77024"/>
      </a:accent6>
      <a:hlink>
        <a:srgbClr val="45AFD0"/>
      </a:hlink>
      <a:folHlink>
        <a:srgbClr val="98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020Rebra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2020 Rebrand Colors">
      <a:dk1>
        <a:srgbClr val="000000"/>
      </a:dk1>
      <a:lt1>
        <a:sysClr val="window" lastClr="FFFFFF"/>
      </a:lt1>
      <a:dk2>
        <a:srgbClr val="E41034"/>
      </a:dk2>
      <a:lt2>
        <a:srgbClr val="F3F0E9"/>
      </a:lt2>
      <a:accent1>
        <a:srgbClr val="45AFD0"/>
      </a:accent1>
      <a:accent2>
        <a:srgbClr val="F0AA19"/>
      </a:accent2>
      <a:accent3>
        <a:srgbClr val="56AB46"/>
      </a:accent3>
      <a:accent4>
        <a:srgbClr val="886BB0"/>
      </a:accent4>
      <a:accent5>
        <a:srgbClr val="C645A4"/>
      </a:accent5>
      <a:accent6>
        <a:srgbClr val="F77024"/>
      </a:accent6>
      <a:hlink>
        <a:srgbClr val="45AFD0"/>
      </a:hlink>
      <a:folHlink>
        <a:srgbClr val="98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30AA80DE9ADF418297425347784E72" ma:contentTypeVersion="12" ma:contentTypeDescription="Create a new document." ma:contentTypeScope="" ma:versionID="842b319083c7223ec1a95126bb2613e2">
  <xsd:schema xmlns:xsd="http://www.w3.org/2001/XMLSchema" xmlns:xs="http://www.w3.org/2001/XMLSchema" xmlns:p="http://schemas.microsoft.com/office/2006/metadata/properties" xmlns:ns2="9c583c1d-9d6e-4886-8536-9721f465a12a" xmlns:ns3="876372d7-2542-4065-ad3b-22612840f7b4" targetNamespace="http://schemas.microsoft.com/office/2006/metadata/properties" ma:root="true" ma:fieldsID="44a11b49327bc1a30cb35c6ca42c0688" ns2:_="" ns3:_="">
    <xsd:import namespace="9c583c1d-9d6e-4886-8536-9721f465a12a"/>
    <xsd:import namespace="876372d7-2542-4065-ad3b-22612840f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83c1d-9d6e-4886-8536-9721f465a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372d7-2542-4065-ad3b-22612840f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B5A4CD-A920-4D1E-ADA4-E0014FA263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89875D-A08A-4A23-AB68-EB665B9CA612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9c583c1d-9d6e-4886-8536-9721f465a12a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876372d7-2542-4065-ad3b-22612840f7b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75B8320-DCA2-447F-9290-6FCBB7E028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583c1d-9d6e-4886-8536-9721f465a12a"/>
    <ds:schemaRef ds:uri="876372d7-2542-4065-ad3b-22612840f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742</Words>
  <Application>Microsoft Office PowerPoint</Application>
  <PresentationFormat>Widescreen</PresentationFormat>
  <Paragraphs>85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Open Sans</vt:lpstr>
      <vt:lpstr>Wingdings</vt:lpstr>
      <vt:lpstr>Office Theme</vt:lpstr>
      <vt:lpstr>2020Rebrand</vt:lpstr>
      <vt:lpstr>Office Theme</vt:lpstr>
      <vt:lpstr>PowerPoint Presentation</vt:lpstr>
      <vt:lpstr>Thanks to CaptionAccess for sponsoring this session.</vt:lpstr>
      <vt:lpstr>PowerPoint Presentation</vt:lpstr>
      <vt:lpstr>PowerPoint Presentation</vt:lpstr>
      <vt:lpstr>Speakers </vt:lpstr>
      <vt:lpstr>PowerPoint Presentation</vt:lpstr>
      <vt:lpstr>Terminology! </vt:lpstr>
      <vt:lpstr>PowerPoint Presentation</vt:lpstr>
      <vt:lpstr>What is an Action Network? </vt:lpstr>
      <vt:lpstr>PowerPoint Presentation</vt:lpstr>
      <vt:lpstr>For our purposes, the Action Network can… </vt:lpstr>
      <vt:lpstr>Who facilitates the Action Network? </vt:lpstr>
      <vt:lpstr>PowerPoint Presentation</vt:lpstr>
      <vt:lpstr>PowerPoint Presentation</vt:lpstr>
      <vt:lpstr>Tips &amp; Tricks </vt:lpstr>
      <vt:lpstr>How do we identify and build leadership among Action Network members?</vt:lpstr>
      <vt:lpstr>PowerPoint Presentation</vt:lpstr>
      <vt:lpstr>What’s the Second step in creating an Action Network? </vt:lpstr>
      <vt:lpstr>What's the Third step in creating an Action Network?  </vt:lpstr>
      <vt:lpstr>What’s it like to be an Action Network Manager? Let’s hear from some! </vt:lpstr>
      <vt:lpstr>Questions? </vt:lpstr>
      <vt:lpstr>If you were meeting a friend for coffee after this training to talk about Action Networks (or have a Facetime call), what would you say?  </vt:lpstr>
      <vt:lpstr>Action Network Resources</vt:lpstr>
      <vt:lpstr>Please contact me for questions, comments or additional support: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Leone</dc:creator>
  <cp:lastModifiedBy>Evi Harmon</cp:lastModifiedBy>
  <cp:revision>59</cp:revision>
  <dcterms:created xsi:type="dcterms:W3CDTF">2021-06-07T03:11:12Z</dcterms:created>
  <dcterms:modified xsi:type="dcterms:W3CDTF">2021-06-09T16:29:38Z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0x0101003430AA80DE9ADF418297425347784E72</vt:lpwstr>
  </property>
</Properties>
</file>