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84" r:id="rId6"/>
    <p:sldMasterId id="2147483716" r:id="rId7"/>
  </p:sldMasterIdLst>
  <p:notesMasterIdLst>
    <p:notesMasterId r:id="rId22"/>
  </p:notesMasterIdLst>
  <p:handoutMasterIdLst>
    <p:handoutMasterId r:id="rId23"/>
  </p:handoutMasterIdLst>
  <p:sldIdLst>
    <p:sldId id="817" r:id="rId8"/>
    <p:sldId id="719" r:id="rId9"/>
    <p:sldId id="803" r:id="rId10"/>
    <p:sldId id="731" r:id="rId11"/>
    <p:sldId id="284" r:id="rId12"/>
    <p:sldId id="283" r:id="rId13"/>
    <p:sldId id="267" r:id="rId14"/>
    <p:sldId id="788" r:id="rId15"/>
    <p:sldId id="809" r:id="rId16"/>
    <p:sldId id="814" r:id="rId17"/>
    <p:sldId id="306" r:id="rId18"/>
    <p:sldId id="763" r:id="rId19"/>
    <p:sldId id="792" r:id="rId20"/>
    <p:sldId id="338" r:id="rId21"/>
  </p:sldIdLst>
  <p:sldSz cx="9144000" cy="6858000" type="screen4x3"/>
  <p:notesSz cx="6858000" cy="1485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 Linn" initials="JL" lastIdx="5" clrIdx="0">
    <p:extLst>
      <p:ext uri="{19B8F6BF-5375-455C-9EA6-DF929625EA0E}">
        <p15:presenceInfo xmlns:p15="http://schemas.microsoft.com/office/powerpoint/2012/main" userId="S-1-5-21-967262861-1085306924-157162626-1147" providerId="AD"/>
      </p:ext>
    </p:extLst>
  </p:cmAuthor>
  <p:cmAuthor id="2" name="Mackenzie Aime" initials="MA" lastIdx="1" clrIdx="1">
    <p:extLst>
      <p:ext uri="{19B8F6BF-5375-455C-9EA6-DF929625EA0E}">
        <p15:presenceInfo xmlns:p15="http://schemas.microsoft.com/office/powerpoint/2012/main" userId="S-1-5-21-967262861-1085306924-157162626-14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B"/>
    <a:srgbClr val="B01F2D"/>
    <a:srgbClr val="C00000"/>
    <a:srgbClr val="9F9FA1"/>
    <a:srgbClr val="B02D1F"/>
    <a:srgbClr val="006600"/>
    <a:srgbClr val="F76143"/>
    <a:srgbClr val="F4330C"/>
    <a:srgbClr val="89898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D13241-152B-4381-B652-4C4F5641B358}" v="147" dt="2019-05-29T21:33:09.743"/>
    <p1510:client id="{262B8752-4F83-E383-FD15-F9B9F57A0776}" v="7" dt="2019-05-29T21:29:52.823"/>
    <p1510:client id="{4EDEFF62-9259-423E-9A1F-191E037F9225}" v="5" dt="2019-05-30T21:08:58.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7" autoAdjust="0"/>
    <p:restoredTop sz="75556" autoAdjust="0"/>
  </p:normalViewPr>
  <p:slideViewPr>
    <p:cSldViewPr snapToGrid="0">
      <p:cViewPr varScale="1">
        <p:scale>
          <a:sx n="79" d="100"/>
          <a:sy n="79" d="100"/>
        </p:scale>
        <p:origin x="9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9170C-A913-4156-86F7-3BCFC97C064B}" type="doc">
      <dgm:prSet loTypeId="urn:microsoft.com/office/officeart/2005/8/layout/bProcess3" loCatId="process" qsTypeId="urn:microsoft.com/office/officeart/2005/8/quickstyle/simple1" qsCatId="simple" csTypeId="urn:microsoft.com/office/officeart/2005/8/colors/accent2_3" csCatId="accent2" phldr="1"/>
      <dgm:spPr/>
      <dgm:t>
        <a:bodyPr/>
        <a:lstStyle/>
        <a:p>
          <a:endParaRPr lang="en-US"/>
        </a:p>
      </dgm:t>
    </dgm:pt>
    <dgm:pt modelId="{B0779524-ACE3-42DE-B1E8-322503F0BCE3}">
      <dgm:prSet/>
      <dgm:spPr/>
      <dgm:t>
        <a:bodyPr/>
        <a:lstStyle/>
        <a:p>
          <a:r>
            <a:rPr lang="en-US" b="1" dirty="0">
              <a:latin typeface="Helvetica" panose="020B0604020202020204" pitchFamily="34" charset="0"/>
              <a:cs typeface="Helvetica" panose="020B0604020202020204" pitchFamily="34" charset="0"/>
            </a:rPr>
            <a:t>1865</a:t>
          </a:r>
        </a:p>
        <a:p>
          <a:r>
            <a:rPr lang="en-US" dirty="0">
              <a:latin typeface="Helvetica" panose="020B0604020202020204" pitchFamily="34" charset="0"/>
              <a:cs typeface="Helvetica" panose="020B0604020202020204" pitchFamily="34" charset="0"/>
            </a:rPr>
            <a:t>Land Reversals (1865) and Land Seizures (1865-Present Day)</a:t>
          </a:r>
        </a:p>
      </dgm:t>
    </dgm:pt>
    <dgm:pt modelId="{D790025F-A9D0-40EF-9AB2-B7D481FCB4B1}" type="parTrans" cxnId="{31911707-37D5-40B6-A592-C1427152C1AA}">
      <dgm:prSet/>
      <dgm:spPr/>
      <dgm:t>
        <a:bodyPr/>
        <a:lstStyle/>
        <a:p>
          <a:endParaRPr lang="en-US"/>
        </a:p>
      </dgm:t>
    </dgm:pt>
    <dgm:pt modelId="{67975414-8352-4408-9C12-676B9E7E8551}" type="sibTrans" cxnId="{31911707-37D5-40B6-A592-C1427152C1AA}">
      <dgm:prSet/>
      <dgm:spPr/>
      <dgm:t>
        <a:bodyPr/>
        <a:lstStyle/>
        <a:p>
          <a:endParaRPr lang="en-US"/>
        </a:p>
      </dgm:t>
    </dgm:pt>
    <dgm:pt modelId="{B44FD617-0282-4718-B7F3-E6157A47F46E}">
      <dgm:prSet/>
      <dgm:spPr/>
      <dgm:t>
        <a:bodyPr/>
        <a:lstStyle/>
        <a:p>
          <a:r>
            <a:rPr lang="en-US" b="1" dirty="0">
              <a:latin typeface="Helvetica" panose="020B0604020202020204" pitchFamily="34" charset="0"/>
              <a:cs typeface="Helvetica" panose="020B0604020202020204" pitchFamily="34" charset="0"/>
            </a:rPr>
            <a:t>1933</a:t>
          </a:r>
        </a:p>
        <a:p>
          <a:r>
            <a:rPr lang="en-US" dirty="0">
              <a:latin typeface="Helvetica" panose="020B0604020202020204" pitchFamily="34" charset="0"/>
              <a:cs typeface="Helvetica" panose="020B0604020202020204" pitchFamily="34" charset="0"/>
            </a:rPr>
            <a:t>Public Works Administration</a:t>
          </a:r>
        </a:p>
      </dgm:t>
    </dgm:pt>
    <dgm:pt modelId="{CC6605C6-F25C-463F-B843-907B729E0ACC}" type="parTrans" cxnId="{1D3E0453-A9AA-4DAE-A4E9-15D7F5E94063}">
      <dgm:prSet/>
      <dgm:spPr/>
      <dgm:t>
        <a:bodyPr/>
        <a:lstStyle/>
        <a:p>
          <a:endParaRPr lang="en-US"/>
        </a:p>
      </dgm:t>
    </dgm:pt>
    <dgm:pt modelId="{C7B3249E-6D8E-4BF8-872B-0E64CAF54651}" type="sibTrans" cxnId="{1D3E0453-A9AA-4DAE-A4E9-15D7F5E94063}">
      <dgm:prSet/>
      <dgm:spPr/>
      <dgm:t>
        <a:bodyPr/>
        <a:lstStyle/>
        <a:p>
          <a:endParaRPr lang="en-US"/>
        </a:p>
      </dgm:t>
    </dgm:pt>
    <dgm:pt modelId="{96C0ADCC-1A88-4A18-A5F8-5C5E73B1BB1F}">
      <dgm:prSet/>
      <dgm:spPr/>
      <dgm:t>
        <a:bodyPr/>
        <a:lstStyle/>
        <a:p>
          <a:r>
            <a:rPr lang="en-US" b="1" dirty="0">
              <a:latin typeface="Helvetica" panose="020B0604020202020204" pitchFamily="34" charset="0"/>
              <a:cs typeface="Helvetica" panose="020B0604020202020204" pitchFamily="34" charset="0"/>
            </a:rPr>
            <a:t>1934</a:t>
          </a:r>
        </a:p>
        <a:p>
          <a:r>
            <a:rPr lang="en-US" dirty="0">
              <a:latin typeface="Helvetica" panose="020B0604020202020204" pitchFamily="34" charset="0"/>
              <a:cs typeface="Helvetica" panose="020B0604020202020204" pitchFamily="34" charset="0"/>
            </a:rPr>
            <a:t>National Housing Act</a:t>
          </a:r>
        </a:p>
      </dgm:t>
    </dgm:pt>
    <dgm:pt modelId="{51AA7C08-1ADB-49BC-94EB-1F301AB089FC}" type="parTrans" cxnId="{889F0233-FCCC-44D7-BC2B-27BDA53CD42D}">
      <dgm:prSet/>
      <dgm:spPr/>
      <dgm:t>
        <a:bodyPr/>
        <a:lstStyle/>
        <a:p>
          <a:endParaRPr lang="en-US"/>
        </a:p>
      </dgm:t>
    </dgm:pt>
    <dgm:pt modelId="{79EFA2AF-B227-4212-893E-B7AABFC589AF}" type="sibTrans" cxnId="{889F0233-FCCC-44D7-BC2B-27BDA53CD42D}">
      <dgm:prSet/>
      <dgm:spPr/>
      <dgm:t>
        <a:bodyPr/>
        <a:lstStyle/>
        <a:p>
          <a:endParaRPr lang="en-US"/>
        </a:p>
      </dgm:t>
    </dgm:pt>
    <dgm:pt modelId="{8419C4D7-370E-450E-B179-C171AAE14A52}">
      <dgm:prSet/>
      <dgm:spPr/>
      <dgm:t>
        <a:bodyPr/>
        <a:lstStyle/>
        <a:p>
          <a:r>
            <a:rPr lang="en-US" b="1" dirty="0">
              <a:latin typeface="Helvetica" panose="020B0604020202020204" pitchFamily="34" charset="0"/>
              <a:cs typeface="Helvetica" panose="020B0604020202020204" pitchFamily="34" charset="0"/>
            </a:rPr>
            <a:t>1934</a:t>
          </a:r>
        </a:p>
        <a:p>
          <a:r>
            <a:rPr lang="en-US" dirty="0">
              <a:latin typeface="Helvetica" panose="020B0604020202020204" pitchFamily="34" charset="0"/>
              <a:cs typeface="Helvetica" panose="020B0604020202020204" pitchFamily="34" charset="0"/>
            </a:rPr>
            <a:t>Federal Housing Administration</a:t>
          </a:r>
        </a:p>
      </dgm:t>
    </dgm:pt>
    <dgm:pt modelId="{470EE508-EE71-4043-91CE-A0FDE6E9894A}" type="parTrans" cxnId="{0CCEE494-882B-4CDD-8830-7AB66A36A430}">
      <dgm:prSet/>
      <dgm:spPr/>
      <dgm:t>
        <a:bodyPr/>
        <a:lstStyle/>
        <a:p>
          <a:endParaRPr lang="en-US"/>
        </a:p>
      </dgm:t>
    </dgm:pt>
    <dgm:pt modelId="{66CE95D9-C892-412F-8B82-2791B83E9BE2}" type="sibTrans" cxnId="{0CCEE494-882B-4CDD-8830-7AB66A36A430}">
      <dgm:prSet/>
      <dgm:spPr/>
      <dgm:t>
        <a:bodyPr/>
        <a:lstStyle/>
        <a:p>
          <a:endParaRPr lang="en-US"/>
        </a:p>
      </dgm:t>
    </dgm:pt>
    <dgm:pt modelId="{4FDD9052-4CA8-4AFF-AE0A-916F4C9104A9}">
      <dgm:prSet/>
      <dgm:spPr/>
      <dgm:t>
        <a:bodyPr/>
        <a:lstStyle/>
        <a:p>
          <a:r>
            <a:rPr lang="en-US" b="1" dirty="0">
              <a:latin typeface="Helvetica" panose="020B0604020202020204" pitchFamily="34" charset="0"/>
              <a:cs typeface="Helvetica" panose="020B0604020202020204" pitchFamily="34" charset="0"/>
            </a:rPr>
            <a:t>1935</a:t>
          </a:r>
        </a:p>
        <a:p>
          <a:r>
            <a:rPr lang="en-US" dirty="0">
              <a:latin typeface="Helvetica" panose="020B0604020202020204" pitchFamily="34" charset="0"/>
              <a:cs typeface="Helvetica" panose="020B0604020202020204" pitchFamily="34" charset="0"/>
            </a:rPr>
            <a:t>Social Security Act</a:t>
          </a:r>
        </a:p>
      </dgm:t>
    </dgm:pt>
    <dgm:pt modelId="{C4B529AA-6431-4A27-B29B-60810623E96F}" type="parTrans" cxnId="{D85322D5-7BBE-45C4-9FAC-4E25C4A87A39}">
      <dgm:prSet/>
      <dgm:spPr/>
      <dgm:t>
        <a:bodyPr/>
        <a:lstStyle/>
        <a:p>
          <a:endParaRPr lang="en-US"/>
        </a:p>
      </dgm:t>
    </dgm:pt>
    <dgm:pt modelId="{4EA3AA78-E411-457F-BEBE-C5B7AA97BD09}" type="sibTrans" cxnId="{D85322D5-7BBE-45C4-9FAC-4E25C4A87A39}">
      <dgm:prSet/>
      <dgm:spPr/>
      <dgm:t>
        <a:bodyPr/>
        <a:lstStyle/>
        <a:p>
          <a:endParaRPr lang="en-US"/>
        </a:p>
      </dgm:t>
    </dgm:pt>
    <dgm:pt modelId="{E6D69EFD-2B74-4935-B7F0-BC5E5D0CC9CD}">
      <dgm:prSet/>
      <dgm:spPr/>
      <dgm:t>
        <a:bodyPr/>
        <a:lstStyle/>
        <a:p>
          <a:r>
            <a:rPr lang="en-US" b="1" dirty="0">
              <a:latin typeface="Helvetica" panose="020B0604020202020204" pitchFamily="34" charset="0"/>
              <a:cs typeface="Helvetica" panose="020B0604020202020204" pitchFamily="34" charset="0"/>
            </a:rPr>
            <a:t>1938</a:t>
          </a:r>
        </a:p>
        <a:p>
          <a:r>
            <a:rPr lang="en-US" dirty="0">
              <a:latin typeface="Helvetica" panose="020B0604020202020204" pitchFamily="34" charset="0"/>
              <a:cs typeface="Helvetica" panose="020B0604020202020204" pitchFamily="34" charset="0"/>
            </a:rPr>
            <a:t>Fair Labor Standards Act</a:t>
          </a:r>
        </a:p>
      </dgm:t>
    </dgm:pt>
    <dgm:pt modelId="{59CE0FA6-FFAB-4AEC-AFA0-7DDE044D0DEF}" type="parTrans" cxnId="{B45E143E-20FF-4968-B9C2-ED734AD879AF}">
      <dgm:prSet/>
      <dgm:spPr/>
      <dgm:t>
        <a:bodyPr/>
        <a:lstStyle/>
        <a:p>
          <a:endParaRPr lang="en-US"/>
        </a:p>
      </dgm:t>
    </dgm:pt>
    <dgm:pt modelId="{6D781C85-BA25-4E69-8CE2-9236D7B4D509}" type="sibTrans" cxnId="{B45E143E-20FF-4968-B9C2-ED734AD879AF}">
      <dgm:prSet/>
      <dgm:spPr/>
      <dgm:t>
        <a:bodyPr/>
        <a:lstStyle/>
        <a:p>
          <a:endParaRPr lang="en-US"/>
        </a:p>
      </dgm:t>
    </dgm:pt>
    <dgm:pt modelId="{28A9FD45-A678-42AB-841C-7429D2B7C551}">
      <dgm:prSet/>
      <dgm:spPr>
        <a:solidFill>
          <a:schemeClr val="tx2">
            <a:lumMod val="75000"/>
          </a:schemeClr>
        </a:solidFill>
      </dgm:spPr>
      <dgm:t>
        <a:bodyPr/>
        <a:lstStyle/>
        <a:p>
          <a:r>
            <a:rPr lang="en-US" b="1" dirty="0">
              <a:latin typeface="Helvetica" panose="020B0604020202020204" pitchFamily="34" charset="0"/>
              <a:cs typeface="Helvetica" panose="020B0604020202020204" pitchFamily="34" charset="0"/>
            </a:rPr>
            <a:t>1944</a:t>
          </a:r>
        </a:p>
        <a:p>
          <a:r>
            <a:rPr lang="en-US" dirty="0">
              <a:latin typeface="Helvetica" panose="020B0604020202020204" pitchFamily="34" charset="0"/>
              <a:cs typeface="Helvetica" panose="020B0604020202020204" pitchFamily="34" charset="0"/>
            </a:rPr>
            <a:t>G.I. Bill</a:t>
          </a:r>
        </a:p>
      </dgm:t>
    </dgm:pt>
    <dgm:pt modelId="{B69E7DD1-209E-4DDE-9C09-ED92822250F8}" type="parTrans" cxnId="{2FED0C56-0098-4FDE-9907-B5F038E0232A}">
      <dgm:prSet/>
      <dgm:spPr/>
      <dgm:t>
        <a:bodyPr/>
        <a:lstStyle/>
        <a:p>
          <a:endParaRPr lang="en-US"/>
        </a:p>
      </dgm:t>
    </dgm:pt>
    <dgm:pt modelId="{6EB6A129-2685-41FD-AC65-3FA7244656AC}" type="sibTrans" cxnId="{2FED0C56-0098-4FDE-9907-B5F038E0232A}">
      <dgm:prSet/>
      <dgm:spPr/>
      <dgm:t>
        <a:bodyPr/>
        <a:lstStyle/>
        <a:p>
          <a:endParaRPr lang="en-US"/>
        </a:p>
      </dgm:t>
    </dgm:pt>
    <dgm:pt modelId="{9EB883C1-A31A-4FE2-B569-60DDF4710D9C}">
      <dgm:prSet/>
      <dgm:spPr>
        <a:solidFill>
          <a:schemeClr val="tx2">
            <a:lumMod val="75000"/>
          </a:schemeClr>
        </a:solidFill>
      </dgm:spPr>
      <dgm:t>
        <a:bodyPr/>
        <a:lstStyle/>
        <a:p>
          <a:r>
            <a:rPr lang="en-US" b="1" dirty="0">
              <a:latin typeface="Helvetica" panose="020B0604020202020204" pitchFamily="34" charset="0"/>
              <a:cs typeface="Helvetica" panose="020B0604020202020204" pitchFamily="34" charset="0"/>
            </a:rPr>
            <a:t>1955</a:t>
          </a:r>
        </a:p>
        <a:p>
          <a:r>
            <a:rPr lang="en-US" dirty="0">
              <a:latin typeface="Helvetica" panose="020B0604020202020204" pitchFamily="34" charset="0"/>
              <a:cs typeface="Helvetica" panose="020B0604020202020204" pitchFamily="34" charset="0"/>
            </a:rPr>
            <a:t>Urban Renewal Projects</a:t>
          </a:r>
        </a:p>
      </dgm:t>
    </dgm:pt>
    <dgm:pt modelId="{9BAD493B-985D-4E4C-8B61-A362A794A4BB}" type="parTrans" cxnId="{70172BA6-D7B8-43E4-89F8-4146DCFC20C6}">
      <dgm:prSet/>
      <dgm:spPr/>
      <dgm:t>
        <a:bodyPr/>
        <a:lstStyle/>
        <a:p>
          <a:endParaRPr lang="en-US"/>
        </a:p>
      </dgm:t>
    </dgm:pt>
    <dgm:pt modelId="{3EC5B327-2F7B-42DB-B65A-E5EFD53753C9}" type="sibTrans" cxnId="{70172BA6-D7B8-43E4-89F8-4146DCFC20C6}">
      <dgm:prSet/>
      <dgm:spPr/>
      <dgm:t>
        <a:bodyPr/>
        <a:lstStyle/>
        <a:p>
          <a:endParaRPr lang="en-US"/>
        </a:p>
      </dgm:t>
    </dgm:pt>
    <dgm:pt modelId="{A420E91E-4769-4F77-9B71-CA5CA8650067}">
      <dgm:prSet/>
      <dgm:spPr>
        <a:solidFill>
          <a:schemeClr val="tx2">
            <a:lumMod val="75000"/>
          </a:schemeClr>
        </a:solidFill>
      </dgm:spPr>
      <dgm:t>
        <a:bodyPr/>
        <a:lstStyle/>
        <a:p>
          <a:r>
            <a:rPr lang="en-US" b="1" dirty="0">
              <a:latin typeface="Helvetica" panose="020B0604020202020204" pitchFamily="34" charset="0"/>
              <a:cs typeface="Helvetica" panose="020B0604020202020204" pitchFamily="34" charset="0"/>
            </a:rPr>
            <a:t>1970s-Present</a:t>
          </a:r>
        </a:p>
        <a:p>
          <a:r>
            <a:rPr lang="en-US" dirty="0">
              <a:latin typeface="Helvetica" panose="020B0604020202020204" pitchFamily="34" charset="0"/>
              <a:cs typeface="Helvetica" panose="020B0604020202020204" pitchFamily="34" charset="0"/>
            </a:rPr>
            <a:t>Subprime Loans (1970s-Present Day)</a:t>
          </a:r>
        </a:p>
      </dgm:t>
    </dgm:pt>
    <dgm:pt modelId="{2499B798-D20A-4E9E-B794-DA82FE2983E7}" type="parTrans" cxnId="{5DE62A6B-A1EE-4725-901D-1566203BF3D0}">
      <dgm:prSet/>
      <dgm:spPr/>
      <dgm:t>
        <a:bodyPr/>
        <a:lstStyle/>
        <a:p>
          <a:endParaRPr lang="en-US"/>
        </a:p>
      </dgm:t>
    </dgm:pt>
    <dgm:pt modelId="{A9CD2BD0-E217-4BF2-8699-81A6A42F51C8}" type="sibTrans" cxnId="{5DE62A6B-A1EE-4725-901D-1566203BF3D0}">
      <dgm:prSet/>
      <dgm:spPr/>
      <dgm:t>
        <a:bodyPr/>
        <a:lstStyle/>
        <a:p>
          <a:endParaRPr lang="en-US"/>
        </a:p>
      </dgm:t>
    </dgm:pt>
    <dgm:pt modelId="{C2889B9C-3AB3-4227-9343-2E7146C4A7A3}">
      <dgm:prSet/>
      <dgm:spPr>
        <a:solidFill>
          <a:srgbClr val="A13C0F"/>
        </a:solidFill>
      </dgm:spPr>
      <dgm:t>
        <a:bodyPr/>
        <a:lstStyle/>
        <a:p>
          <a:r>
            <a:rPr lang="en-US" b="1" dirty="0">
              <a:latin typeface="Helvetica" panose="020B0604020202020204" pitchFamily="34" charset="0"/>
              <a:cs typeface="Helvetica" panose="020B0604020202020204" pitchFamily="34" charset="0"/>
            </a:rPr>
            <a:t>1971-Present</a:t>
          </a:r>
        </a:p>
        <a:p>
          <a:r>
            <a:rPr lang="en-US" dirty="0">
              <a:latin typeface="Helvetica" panose="020B0604020202020204" pitchFamily="34" charset="0"/>
              <a:cs typeface="Helvetica" panose="020B0604020202020204" pitchFamily="34" charset="0"/>
            </a:rPr>
            <a:t>"War on Drugs" (1971-Present Day)</a:t>
          </a:r>
        </a:p>
      </dgm:t>
    </dgm:pt>
    <dgm:pt modelId="{6563496E-AA28-4D25-8388-2D0A499469A6}" type="parTrans" cxnId="{D578AD4A-0D71-46A9-B719-3B8D9DD0CD4C}">
      <dgm:prSet/>
      <dgm:spPr/>
      <dgm:t>
        <a:bodyPr/>
        <a:lstStyle/>
        <a:p>
          <a:endParaRPr lang="en-US"/>
        </a:p>
      </dgm:t>
    </dgm:pt>
    <dgm:pt modelId="{AA15AF83-582A-446E-9505-B4036B9E8643}" type="sibTrans" cxnId="{D578AD4A-0D71-46A9-B719-3B8D9DD0CD4C}">
      <dgm:prSet/>
      <dgm:spPr/>
      <dgm:t>
        <a:bodyPr/>
        <a:lstStyle/>
        <a:p>
          <a:endParaRPr lang="en-US"/>
        </a:p>
      </dgm:t>
    </dgm:pt>
    <dgm:pt modelId="{F0D5FED7-5957-4B26-A4F9-0C1AC4E3CA69}">
      <dgm:prSet/>
      <dgm:spPr/>
      <dgm:t>
        <a:bodyPr/>
        <a:lstStyle/>
        <a:p>
          <a:r>
            <a:rPr lang="en-US" dirty="0">
              <a:solidFill>
                <a:schemeClr val="bg2"/>
              </a:solidFill>
              <a:latin typeface="Helvetica" panose="020B0604020202020204" pitchFamily="34" charset="0"/>
              <a:cs typeface="Helvetica" panose="020B0604020202020204" pitchFamily="34" charset="0"/>
            </a:rPr>
            <a:t>1530s-1865</a:t>
          </a:r>
        </a:p>
        <a:p>
          <a:r>
            <a:rPr lang="en-US" dirty="0">
              <a:latin typeface="Helvetica" panose="020B0604020202020204" pitchFamily="34" charset="0"/>
              <a:cs typeface="Helvetica" panose="020B0604020202020204" pitchFamily="34" charset="0"/>
            </a:rPr>
            <a:t>Forced Removal of Native Americans and Slavery in North America</a:t>
          </a:r>
        </a:p>
      </dgm:t>
    </dgm:pt>
    <dgm:pt modelId="{1EA9D10C-E00D-40F3-9411-93194C838EA6}" type="parTrans" cxnId="{0D823DEB-004C-4595-94F6-E3C93413CB09}">
      <dgm:prSet/>
      <dgm:spPr/>
      <dgm:t>
        <a:bodyPr/>
        <a:lstStyle/>
        <a:p>
          <a:endParaRPr lang="en-US"/>
        </a:p>
      </dgm:t>
    </dgm:pt>
    <dgm:pt modelId="{28F16442-F543-4D7F-9980-E596CF8ADE0F}" type="sibTrans" cxnId="{0D823DEB-004C-4595-94F6-E3C93413CB09}">
      <dgm:prSet/>
      <dgm:spPr/>
      <dgm:t>
        <a:bodyPr/>
        <a:lstStyle/>
        <a:p>
          <a:endParaRPr lang="en-US"/>
        </a:p>
      </dgm:t>
    </dgm:pt>
    <dgm:pt modelId="{8F658349-4A2F-4488-84B9-8B21959EBB62}">
      <dgm:prSet/>
      <dgm:spPr>
        <a:solidFill>
          <a:srgbClr val="A13C0F"/>
        </a:solidFill>
      </dgm:spPr>
      <dgm:t>
        <a:bodyPr/>
        <a:lstStyle/>
        <a:p>
          <a:r>
            <a:rPr lang="en-US" b="1" dirty="0">
              <a:latin typeface="Helvetica" panose="020B0604020202020204" pitchFamily="34" charset="0"/>
              <a:cs typeface="Helvetica" panose="020B0604020202020204" pitchFamily="34" charset="0"/>
            </a:rPr>
            <a:t>2005-09</a:t>
          </a:r>
        </a:p>
        <a:p>
          <a:r>
            <a:rPr lang="en-US" dirty="0">
              <a:latin typeface="Helvetica" panose="020B0604020202020204" pitchFamily="34" charset="0"/>
              <a:cs typeface="Helvetica" panose="020B0604020202020204" pitchFamily="34" charset="0"/>
            </a:rPr>
            <a:t>Housing Bubble and Great Recession</a:t>
          </a:r>
        </a:p>
      </dgm:t>
    </dgm:pt>
    <dgm:pt modelId="{773190E5-CD94-4704-B216-9C8D1F6D2F62}" type="parTrans" cxnId="{D8988F77-2FB3-4CAE-9E1F-769B54DD644F}">
      <dgm:prSet/>
      <dgm:spPr/>
      <dgm:t>
        <a:bodyPr/>
        <a:lstStyle/>
        <a:p>
          <a:endParaRPr lang="en-US"/>
        </a:p>
      </dgm:t>
    </dgm:pt>
    <dgm:pt modelId="{D21493BA-1E3B-49F5-8C75-48C09EA089BC}" type="sibTrans" cxnId="{D8988F77-2FB3-4CAE-9E1F-769B54DD644F}">
      <dgm:prSet/>
      <dgm:spPr/>
      <dgm:t>
        <a:bodyPr/>
        <a:lstStyle/>
        <a:p>
          <a:endParaRPr lang="en-US"/>
        </a:p>
      </dgm:t>
    </dgm:pt>
    <dgm:pt modelId="{CFEDF260-5FB8-4640-9CC4-B44759D6AF24}" type="pres">
      <dgm:prSet presAssocID="{91F9170C-A913-4156-86F7-3BCFC97C064B}" presName="Name0" presStyleCnt="0">
        <dgm:presLayoutVars>
          <dgm:dir/>
          <dgm:resizeHandles val="exact"/>
        </dgm:presLayoutVars>
      </dgm:prSet>
      <dgm:spPr/>
    </dgm:pt>
    <dgm:pt modelId="{EF346AE7-5E3F-4D6D-99DC-06EFF06813F8}" type="pres">
      <dgm:prSet presAssocID="{F0D5FED7-5957-4B26-A4F9-0C1AC4E3CA69}" presName="node" presStyleLbl="node1" presStyleIdx="0" presStyleCnt="12">
        <dgm:presLayoutVars>
          <dgm:bulletEnabled val="1"/>
        </dgm:presLayoutVars>
      </dgm:prSet>
      <dgm:spPr/>
    </dgm:pt>
    <dgm:pt modelId="{02B530EC-3AE2-4201-AFD4-A4C230877BDD}" type="pres">
      <dgm:prSet presAssocID="{28F16442-F543-4D7F-9980-E596CF8ADE0F}" presName="sibTrans" presStyleLbl="sibTrans1D1" presStyleIdx="0" presStyleCnt="11"/>
      <dgm:spPr/>
    </dgm:pt>
    <dgm:pt modelId="{BB2D066B-391B-4D49-8A83-89FE2A4F5942}" type="pres">
      <dgm:prSet presAssocID="{28F16442-F543-4D7F-9980-E596CF8ADE0F}" presName="connectorText" presStyleLbl="sibTrans1D1" presStyleIdx="0" presStyleCnt="11"/>
      <dgm:spPr/>
    </dgm:pt>
    <dgm:pt modelId="{FF0365C9-FA51-446F-BEEE-1791BCBF822D}" type="pres">
      <dgm:prSet presAssocID="{B0779524-ACE3-42DE-B1E8-322503F0BCE3}" presName="node" presStyleLbl="node1" presStyleIdx="1" presStyleCnt="12">
        <dgm:presLayoutVars>
          <dgm:bulletEnabled val="1"/>
        </dgm:presLayoutVars>
      </dgm:prSet>
      <dgm:spPr/>
    </dgm:pt>
    <dgm:pt modelId="{99FA9021-1AAD-4C8D-9DEE-0F1CB95C09C9}" type="pres">
      <dgm:prSet presAssocID="{67975414-8352-4408-9C12-676B9E7E8551}" presName="sibTrans" presStyleLbl="sibTrans1D1" presStyleIdx="1" presStyleCnt="11"/>
      <dgm:spPr/>
    </dgm:pt>
    <dgm:pt modelId="{CE8E7E60-9078-4743-AA41-E0689F842F96}" type="pres">
      <dgm:prSet presAssocID="{67975414-8352-4408-9C12-676B9E7E8551}" presName="connectorText" presStyleLbl="sibTrans1D1" presStyleIdx="1" presStyleCnt="11"/>
      <dgm:spPr/>
    </dgm:pt>
    <dgm:pt modelId="{D553399A-0286-4D56-A5AE-2ADEE3C33EBD}" type="pres">
      <dgm:prSet presAssocID="{B44FD617-0282-4718-B7F3-E6157A47F46E}" presName="node" presStyleLbl="node1" presStyleIdx="2" presStyleCnt="12">
        <dgm:presLayoutVars>
          <dgm:bulletEnabled val="1"/>
        </dgm:presLayoutVars>
      </dgm:prSet>
      <dgm:spPr/>
    </dgm:pt>
    <dgm:pt modelId="{74B68C91-D67A-4295-B822-E1C5324D48A3}" type="pres">
      <dgm:prSet presAssocID="{C7B3249E-6D8E-4BF8-872B-0E64CAF54651}" presName="sibTrans" presStyleLbl="sibTrans1D1" presStyleIdx="2" presStyleCnt="11"/>
      <dgm:spPr/>
    </dgm:pt>
    <dgm:pt modelId="{88992228-4493-441C-A8F9-D43FD63966C9}" type="pres">
      <dgm:prSet presAssocID="{C7B3249E-6D8E-4BF8-872B-0E64CAF54651}" presName="connectorText" presStyleLbl="sibTrans1D1" presStyleIdx="2" presStyleCnt="11"/>
      <dgm:spPr/>
    </dgm:pt>
    <dgm:pt modelId="{9B0C8580-099D-4B98-970E-EF6548B18541}" type="pres">
      <dgm:prSet presAssocID="{96C0ADCC-1A88-4A18-A5F8-5C5E73B1BB1F}" presName="node" presStyleLbl="node1" presStyleIdx="3" presStyleCnt="12">
        <dgm:presLayoutVars>
          <dgm:bulletEnabled val="1"/>
        </dgm:presLayoutVars>
      </dgm:prSet>
      <dgm:spPr/>
    </dgm:pt>
    <dgm:pt modelId="{464F768E-076C-49E7-88B0-D8254008C930}" type="pres">
      <dgm:prSet presAssocID="{79EFA2AF-B227-4212-893E-B7AABFC589AF}" presName="sibTrans" presStyleLbl="sibTrans1D1" presStyleIdx="3" presStyleCnt="11"/>
      <dgm:spPr/>
    </dgm:pt>
    <dgm:pt modelId="{74BE20CD-971A-487C-A0D2-4B10CFB4EE29}" type="pres">
      <dgm:prSet presAssocID="{79EFA2AF-B227-4212-893E-B7AABFC589AF}" presName="connectorText" presStyleLbl="sibTrans1D1" presStyleIdx="3" presStyleCnt="11"/>
      <dgm:spPr/>
    </dgm:pt>
    <dgm:pt modelId="{9876749D-2E7F-47AD-A2FA-D6D952B7FE1A}" type="pres">
      <dgm:prSet presAssocID="{8419C4D7-370E-450E-B179-C171AAE14A52}" presName="node" presStyleLbl="node1" presStyleIdx="4" presStyleCnt="12">
        <dgm:presLayoutVars>
          <dgm:bulletEnabled val="1"/>
        </dgm:presLayoutVars>
      </dgm:prSet>
      <dgm:spPr/>
    </dgm:pt>
    <dgm:pt modelId="{28BDB204-6F7C-4A85-94CD-C67DBCAB5D2F}" type="pres">
      <dgm:prSet presAssocID="{66CE95D9-C892-412F-8B82-2791B83E9BE2}" presName="sibTrans" presStyleLbl="sibTrans1D1" presStyleIdx="4" presStyleCnt="11"/>
      <dgm:spPr/>
    </dgm:pt>
    <dgm:pt modelId="{63B3B670-BBF4-489C-BD20-B6E9FC760BDF}" type="pres">
      <dgm:prSet presAssocID="{66CE95D9-C892-412F-8B82-2791B83E9BE2}" presName="connectorText" presStyleLbl="sibTrans1D1" presStyleIdx="4" presStyleCnt="11"/>
      <dgm:spPr/>
    </dgm:pt>
    <dgm:pt modelId="{79A6099A-41E0-457B-91B2-11A5A6CC1B3C}" type="pres">
      <dgm:prSet presAssocID="{4FDD9052-4CA8-4AFF-AE0A-916F4C9104A9}" presName="node" presStyleLbl="node1" presStyleIdx="5" presStyleCnt="12">
        <dgm:presLayoutVars>
          <dgm:bulletEnabled val="1"/>
        </dgm:presLayoutVars>
      </dgm:prSet>
      <dgm:spPr/>
    </dgm:pt>
    <dgm:pt modelId="{AB7D42CA-8485-441F-B68E-CFD05237E9AF}" type="pres">
      <dgm:prSet presAssocID="{4EA3AA78-E411-457F-BEBE-C5B7AA97BD09}" presName="sibTrans" presStyleLbl="sibTrans1D1" presStyleIdx="5" presStyleCnt="11"/>
      <dgm:spPr/>
    </dgm:pt>
    <dgm:pt modelId="{E7DE93A0-ED27-4617-9DB0-75675A0C44F2}" type="pres">
      <dgm:prSet presAssocID="{4EA3AA78-E411-457F-BEBE-C5B7AA97BD09}" presName="connectorText" presStyleLbl="sibTrans1D1" presStyleIdx="5" presStyleCnt="11"/>
      <dgm:spPr/>
    </dgm:pt>
    <dgm:pt modelId="{2FB92436-A73B-45F8-B00E-CCC59AE8B21A}" type="pres">
      <dgm:prSet presAssocID="{E6D69EFD-2B74-4935-B7F0-BC5E5D0CC9CD}" presName="node" presStyleLbl="node1" presStyleIdx="6" presStyleCnt="12">
        <dgm:presLayoutVars>
          <dgm:bulletEnabled val="1"/>
        </dgm:presLayoutVars>
      </dgm:prSet>
      <dgm:spPr/>
    </dgm:pt>
    <dgm:pt modelId="{56D71156-27D2-46DA-8264-113C54A57336}" type="pres">
      <dgm:prSet presAssocID="{6D781C85-BA25-4E69-8CE2-9236D7B4D509}" presName="sibTrans" presStyleLbl="sibTrans1D1" presStyleIdx="6" presStyleCnt="11"/>
      <dgm:spPr/>
    </dgm:pt>
    <dgm:pt modelId="{5BB6253E-E1FD-4F01-9038-306626C58099}" type="pres">
      <dgm:prSet presAssocID="{6D781C85-BA25-4E69-8CE2-9236D7B4D509}" presName="connectorText" presStyleLbl="sibTrans1D1" presStyleIdx="6" presStyleCnt="11"/>
      <dgm:spPr/>
    </dgm:pt>
    <dgm:pt modelId="{064040A3-F676-49ED-B369-3ABC80C4DCFD}" type="pres">
      <dgm:prSet presAssocID="{28A9FD45-A678-42AB-841C-7429D2B7C551}" presName="node" presStyleLbl="node1" presStyleIdx="7" presStyleCnt="12">
        <dgm:presLayoutVars>
          <dgm:bulletEnabled val="1"/>
        </dgm:presLayoutVars>
      </dgm:prSet>
      <dgm:spPr/>
    </dgm:pt>
    <dgm:pt modelId="{B14B31D7-C06F-4993-9733-4FF0F60ACABF}" type="pres">
      <dgm:prSet presAssocID="{6EB6A129-2685-41FD-AC65-3FA7244656AC}" presName="sibTrans" presStyleLbl="sibTrans1D1" presStyleIdx="7" presStyleCnt="11"/>
      <dgm:spPr/>
    </dgm:pt>
    <dgm:pt modelId="{8857B6B9-0D1F-42F6-AA40-82AFF1FF3639}" type="pres">
      <dgm:prSet presAssocID="{6EB6A129-2685-41FD-AC65-3FA7244656AC}" presName="connectorText" presStyleLbl="sibTrans1D1" presStyleIdx="7" presStyleCnt="11"/>
      <dgm:spPr/>
    </dgm:pt>
    <dgm:pt modelId="{1AA4714B-B82D-4EC9-9BE7-F1A57D28A6F1}" type="pres">
      <dgm:prSet presAssocID="{9EB883C1-A31A-4FE2-B569-60DDF4710D9C}" presName="node" presStyleLbl="node1" presStyleIdx="8" presStyleCnt="12">
        <dgm:presLayoutVars>
          <dgm:bulletEnabled val="1"/>
        </dgm:presLayoutVars>
      </dgm:prSet>
      <dgm:spPr/>
    </dgm:pt>
    <dgm:pt modelId="{DFC10AEB-759B-4B9D-B4F0-7DFB62DF9FE8}" type="pres">
      <dgm:prSet presAssocID="{3EC5B327-2F7B-42DB-B65A-E5EFD53753C9}" presName="sibTrans" presStyleLbl="sibTrans1D1" presStyleIdx="8" presStyleCnt="11"/>
      <dgm:spPr/>
    </dgm:pt>
    <dgm:pt modelId="{1A352A84-E62E-4420-9024-3F1A1BB748CB}" type="pres">
      <dgm:prSet presAssocID="{3EC5B327-2F7B-42DB-B65A-E5EFD53753C9}" presName="connectorText" presStyleLbl="sibTrans1D1" presStyleIdx="8" presStyleCnt="11"/>
      <dgm:spPr/>
    </dgm:pt>
    <dgm:pt modelId="{70025476-83FC-47C9-B9F2-AD2E6934E8C7}" type="pres">
      <dgm:prSet presAssocID="{A420E91E-4769-4F77-9B71-CA5CA8650067}" presName="node" presStyleLbl="node1" presStyleIdx="9" presStyleCnt="12">
        <dgm:presLayoutVars>
          <dgm:bulletEnabled val="1"/>
        </dgm:presLayoutVars>
      </dgm:prSet>
      <dgm:spPr/>
    </dgm:pt>
    <dgm:pt modelId="{6BE6510C-8D16-4042-9D7A-F6743821B574}" type="pres">
      <dgm:prSet presAssocID="{A9CD2BD0-E217-4BF2-8699-81A6A42F51C8}" presName="sibTrans" presStyleLbl="sibTrans1D1" presStyleIdx="9" presStyleCnt="11"/>
      <dgm:spPr/>
    </dgm:pt>
    <dgm:pt modelId="{5645C927-5A7D-4753-A169-F0102655658F}" type="pres">
      <dgm:prSet presAssocID="{A9CD2BD0-E217-4BF2-8699-81A6A42F51C8}" presName="connectorText" presStyleLbl="sibTrans1D1" presStyleIdx="9" presStyleCnt="11"/>
      <dgm:spPr/>
    </dgm:pt>
    <dgm:pt modelId="{4757CFFD-4C1F-4398-A3EA-A9C1A2AFB8A5}" type="pres">
      <dgm:prSet presAssocID="{C2889B9C-3AB3-4227-9343-2E7146C4A7A3}" presName="node" presStyleLbl="node1" presStyleIdx="10" presStyleCnt="12">
        <dgm:presLayoutVars>
          <dgm:bulletEnabled val="1"/>
        </dgm:presLayoutVars>
      </dgm:prSet>
      <dgm:spPr/>
    </dgm:pt>
    <dgm:pt modelId="{4489BC3E-3C00-4FAD-AAED-49F7267DBEA5}" type="pres">
      <dgm:prSet presAssocID="{AA15AF83-582A-446E-9505-B4036B9E8643}" presName="sibTrans" presStyleLbl="sibTrans1D1" presStyleIdx="10" presStyleCnt="11"/>
      <dgm:spPr/>
    </dgm:pt>
    <dgm:pt modelId="{043371BA-4355-4518-8469-F64C9EE98663}" type="pres">
      <dgm:prSet presAssocID="{AA15AF83-582A-446E-9505-B4036B9E8643}" presName="connectorText" presStyleLbl="sibTrans1D1" presStyleIdx="10" presStyleCnt="11"/>
      <dgm:spPr/>
    </dgm:pt>
    <dgm:pt modelId="{8F1CB011-3750-4FD0-A9A2-EE12CCDF1723}" type="pres">
      <dgm:prSet presAssocID="{8F658349-4A2F-4488-84B9-8B21959EBB62}" presName="node" presStyleLbl="node1" presStyleIdx="11" presStyleCnt="12">
        <dgm:presLayoutVars>
          <dgm:bulletEnabled val="1"/>
        </dgm:presLayoutVars>
      </dgm:prSet>
      <dgm:spPr/>
    </dgm:pt>
  </dgm:ptLst>
  <dgm:cxnLst>
    <dgm:cxn modelId="{B5D25C02-B38B-4553-872D-4099CE99148E}" type="presOf" srcId="{28F16442-F543-4D7F-9980-E596CF8ADE0F}" destId="{02B530EC-3AE2-4201-AFD4-A4C230877BDD}" srcOrd="0" destOrd="0" presId="urn:microsoft.com/office/officeart/2005/8/layout/bProcess3"/>
    <dgm:cxn modelId="{31911707-37D5-40B6-A592-C1427152C1AA}" srcId="{91F9170C-A913-4156-86F7-3BCFC97C064B}" destId="{B0779524-ACE3-42DE-B1E8-322503F0BCE3}" srcOrd="1" destOrd="0" parTransId="{D790025F-A9D0-40EF-9AB2-B7D481FCB4B1}" sibTransId="{67975414-8352-4408-9C12-676B9E7E8551}"/>
    <dgm:cxn modelId="{2027100A-5F46-41D3-AF33-1C1F3D883240}" type="presOf" srcId="{C2889B9C-3AB3-4227-9343-2E7146C4A7A3}" destId="{4757CFFD-4C1F-4398-A3EA-A9C1A2AFB8A5}" srcOrd="0" destOrd="0" presId="urn:microsoft.com/office/officeart/2005/8/layout/bProcess3"/>
    <dgm:cxn modelId="{42F57918-282A-4749-8D17-506E6F7C84EE}" type="presOf" srcId="{3EC5B327-2F7B-42DB-B65A-E5EFD53753C9}" destId="{1A352A84-E62E-4420-9024-3F1A1BB748CB}" srcOrd="1" destOrd="0" presId="urn:microsoft.com/office/officeart/2005/8/layout/bProcess3"/>
    <dgm:cxn modelId="{E9F35C1B-6139-4EBD-B179-D8C749901523}" type="presOf" srcId="{4EA3AA78-E411-457F-BEBE-C5B7AA97BD09}" destId="{E7DE93A0-ED27-4617-9DB0-75675A0C44F2}" srcOrd="1" destOrd="0" presId="urn:microsoft.com/office/officeart/2005/8/layout/bProcess3"/>
    <dgm:cxn modelId="{BA4FA224-2A1E-48F7-A0D0-4FC223C9BCC5}" type="presOf" srcId="{4EA3AA78-E411-457F-BEBE-C5B7AA97BD09}" destId="{AB7D42CA-8485-441F-B68E-CFD05237E9AF}" srcOrd="0" destOrd="0" presId="urn:microsoft.com/office/officeart/2005/8/layout/bProcess3"/>
    <dgm:cxn modelId="{56DC0A27-76B2-493C-82BD-54878A661FAD}" type="presOf" srcId="{C7B3249E-6D8E-4BF8-872B-0E64CAF54651}" destId="{88992228-4493-441C-A8F9-D43FD63966C9}" srcOrd="1" destOrd="0" presId="urn:microsoft.com/office/officeart/2005/8/layout/bProcess3"/>
    <dgm:cxn modelId="{FB8DF527-768A-40C3-8339-AF9440151CAF}" type="presOf" srcId="{E6D69EFD-2B74-4935-B7F0-BC5E5D0CC9CD}" destId="{2FB92436-A73B-45F8-B00E-CCC59AE8B21A}" srcOrd="0" destOrd="0" presId="urn:microsoft.com/office/officeart/2005/8/layout/bProcess3"/>
    <dgm:cxn modelId="{3035AB28-4E85-46D4-9D2A-3F36AD4143D2}" type="presOf" srcId="{B0779524-ACE3-42DE-B1E8-322503F0BCE3}" destId="{FF0365C9-FA51-446F-BEEE-1791BCBF822D}" srcOrd="0" destOrd="0" presId="urn:microsoft.com/office/officeart/2005/8/layout/bProcess3"/>
    <dgm:cxn modelId="{DCAE8831-67DE-479F-A888-B9406846E899}" type="presOf" srcId="{A420E91E-4769-4F77-9B71-CA5CA8650067}" destId="{70025476-83FC-47C9-B9F2-AD2E6934E8C7}" srcOrd="0" destOrd="0" presId="urn:microsoft.com/office/officeart/2005/8/layout/bProcess3"/>
    <dgm:cxn modelId="{889F0233-FCCC-44D7-BC2B-27BDA53CD42D}" srcId="{91F9170C-A913-4156-86F7-3BCFC97C064B}" destId="{96C0ADCC-1A88-4A18-A5F8-5C5E73B1BB1F}" srcOrd="3" destOrd="0" parTransId="{51AA7C08-1ADB-49BC-94EB-1F301AB089FC}" sibTransId="{79EFA2AF-B227-4212-893E-B7AABFC589AF}"/>
    <dgm:cxn modelId="{B45E143E-20FF-4968-B9C2-ED734AD879AF}" srcId="{91F9170C-A913-4156-86F7-3BCFC97C064B}" destId="{E6D69EFD-2B74-4935-B7F0-BC5E5D0CC9CD}" srcOrd="6" destOrd="0" parTransId="{59CE0FA6-FFAB-4AEC-AFA0-7DDE044D0DEF}" sibTransId="{6D781C85-BA25-4E69-8CE2-9236D7B4D509}"/>
    <dgm:cxn modelId="{C719C85B-A832-44CC-8FB9-9095A9D8AF3D}" type="presOf" srcId="{6D781C85-BA25-4E69-8CE2-9236D7B4D509}" destId="{5BB6253E-E1FD-4F01-9038-306626C58099}" srcOrd="1" destOrd="0" presId="urn:microsoft.com/office/officeart/2005/8/layout/bProcess3"/>
    <dgm:cxn modelId="{75A61C62-B18F-4B36-86A4-B44C3B413FCD}" type="presOf" srcId="{C7B3249E-6D8E-4BF8-872B-0E64CAF54651}" destId="{74B68C91-D67A-4295-B822-E1C5324D48A3}" srcOrd="0" destOrd="0" presId="urn:microsoft.com/office/officeart/2005/8/layout/bProcess3"/>
    <dgm:cxn modelId="{E0B07762-DF65-44AE-A2D8-A898798F0B68}" type="presOf" srcId="{66CE95D9-C892-412F-8B82-2791B83E9BE2}" destId="{28BDB204-6F7C-4A85-94CD-C67DBCAB5D2F}" srcOrd="0" destOrd="0" presId="urn:microsoft.com/office/officeart/2005/8/layout/bProcess3"/>
    <dgm:cxn modelId="{040F6445-DB1F-4D79-8202-4AA24B30B1BA}" type="presOf" srcId="{67975414-8352-4408-9C12-676B9E7E8551}" destId="{99FA9021-1AAD-4C8D-9DEE-0F1CB95C09C9}" srcOrd="0" destOrd="0" presId="urn:microsoft.com/office/officeart/2005/8/layout/bProcess3"/>
    <dgm:cxn modelId="{D578AD4A-0D71-46A9-B719-3B8D9DD0CD4C}" srcId="{91F9170C-A913-4156-86F7-3BCFC97C064B}" destId="{C2889B9C-3AB3-4227-9343-2E7146C4A7A3}" srcOrd="10" destOrd="0" parTransId="{6563496E-AA28-4D25-8388-2D0A499469A6}" sibTransId="{AA15AF83-582A-446E-9505-B4036B9E8643}"/>
    <dgm:cxn modelId="{6077FB4A-94C1-473F-975D-45C2F964C913}" type="presOf" srcId="{4FDD9052-4CA8-4AFF-AE0A-916F4C9104A9}" destId="{79A6099A-41E0-457B-91B2-11A5A6CC1B3C}" srcOrd="0" destOrd="0" presId="urn:microsoft.com/office/officeart/2005/8/layout/bProcess3"/>
    <dgm:cxn modelId="{5DE62A6B-A1EE-4725-901D-1566203BF3D0}" srcId="{91F9170C-A913-4156-86F7-3BCFC97C064B}" destId="{A420E91E-4769-4F77-9B71-CA5CA8650067}" srcOrd="9" destOrd="0" parTransId="{2499B798-D20A-4E9E-B794-DA82FE2983E7}" sibTransId="{A9CD2BD0-E217-4BF2-8699-81A6A42F51C8}"/>
    <dgm:cxn modelId="{1D3E0453-A9AA-4DAE-A4E9-15D7F5E94063}" srcId="{91F9170C-A913-4156-86F7-3BCFC97C064B}" destId="{B44FD617-0282-4718-B7F3-E6157A47F46E}" srcOrd="2" destOrd="0" parTransId="{CC6605C6-F25C-463F-B843-907B729E0ACC}" sibTransId="{C7B3249E-6D8E-4BF8-872B-0E64CAF54651}"/>
    <dgm:cxn modelId="{2FED0C56-0098-4FDE-9907-B5F038E0232A}" srcId="{91F9170C-A913-4156-86F7-3BCFC97C064B}" destId="{28A9FD45-A678-42AB-841C-7429D2B7C551}" srcOrd="7" destOrd="0" parTransId="{B69E7DD1-209E-4DDE-9C09-ED92822250F8}" sibTransId="{6EB6A129-2685-41FD-AC65-3FA7244656AC}"/>
    <dgm:cxn modelId="{EBA6E476-5564-441C-9803-4985E6B8428C}" type="presOf" srcId="{66CE95D9-C892-412F-8B82-2791B83E9BE2}" destId="{63B3B670-BBF4-489C-BD20-B6E9FC760BDF}" srcOrd="1" destOrd="0" presId="urn:microsoft.com/office/officeart/2005/8/layout/bProcess3"/>
    <dgm:cxn modelId="{D8988F77-2FB3-4CAE-9E1F-769B54DD644F}" srcId="{91F9170C-A913-4156-86F7-3BCFC97C064B}" destId="{8F658349-4A2F-4488-84B9-8B21959EBB62}" srcOrd="11" destOrd="0" parTransId="{773190E5-CD94-4704-B216-9C8D1F6D2F62}" sibTransId="{D21493BA-1E3B-49F5-8C75-48C09EA089BC}"/>
    <dgm:cxn modelId="{EC5FC479-6DB1-49F5-B93C-26B359D8F4DB}" type="presOf" srcId="{79EFA2AF-B227-4212-893E-B7AABFC589AF}" destId="{464F768E-076C-49E7-88B0-D8254008C930}" srcOrd="0" destOrd="0" presId="urn:microsoft.com/office/officeart/2005/8/layout/bProcess3"/>
    <dgm:cxn modelId="{2A81C67B-780E-47B9-91C4-D51E749CEB1F}" type="presOf" srcId="{28A9FD45-A678-42AB-841C-7429D2B7C551}" destId="{064040A3-F676-49ED-B369-3ABC80C4DCFD}" srcOrd="0" destOrd="0" presId="urn:microsoft.com/office/officeart/2005/8/layout/bProcess3"/>
    <dgm:cxn modelId="{FB58407E-A82B-44FE-8710-ED690897034C}" type="presOf" srcId="{3EC5B327-2F7B-42DB-B65A-E5EFD53753C9}" destId="{DFC10AEB-759B-4B9D-B4F0-7DFB62DF9FE8}" srcOrd="0" destOrd="0" presId="urn:microsoft.com/office/officeart/2005/8/layout/bProcess3"/>
    <dgm:cxn modelId="{F459CF81-7C6C-4BA4-9573-ED61D4D8CDD3}" type="presOf" srcId="{96C0ADCC-1A88-4A18-A5F8-5C5E73B1BB1F}" destId="{9B0C8580-099D-4B98-970E-EF6548B18541}" srcOrd="0" destOrd="0" presId="urn:microsoft.com/office/officeart/2005/8/layout/bProcess3"/>
    <dgm:cxn modelId="{3BCBDA85-50D2-4DF9-805C-3C33850F449D}" type="presOf" srcId="{6EB6A129-2685-41FD-AC65-3FA7244656AC}" destId="{B14B31D7-C06F-4993-9733-4FF0F60ACABF}" srcOrd="0" destOrd="0" presId="urn:microsoft.com/office/officeart/2005/8/layout/bProcess3"/>
    <dgm:cxn modelId="{F1247B86-AC21-42BA-9D47-2BC02920F86E}" type="presOf" srcId="{F0D5FED7-5957-4B26-A4F9-0C1AC4E3CA69}" destId="{EF346AE7-5E3F-4D6D-99DC-06EFF06813F8}" srcOrd="0" destOrd="0" presId="urn:microsoft.com/office/officeart/2005/8/layout/bProcess3"/>
    <dgm:cxn modelId="{FF7FA68C-893C-4B8B-A159-9FDFAFEA13A4}" type="presOf" srcId="{8F658349-4A2F-4488-84B9-8B21959EBB62}" destId="{8F1CB011-3750-4FD0-A9A2-EE12CCDF1723}" srcOrd="0" destOrd="0" presId="urn:microsoft.com/office/officeart/2005/8/layout/bProcess3"/>
    <dgm:cxn modelId="{E1BB2893-8369-45C0-8E3E-885E0E1EFDF9}" type="presOf" srcId="{A9CD2BD0-E217-4BF2-8699-81A6A42F51C8}" destId="{5645C927-5A7D-4753-A169-F0102655658F}" srcOrd="1" destOrd="0" presId="urn:microsoft.com/office/officeart/2005/8/layout/bProcess3"/>
    <dgm:cxn modelId="{0CCEE494-882B-4CDD-8830-7AB66A36A430}" srcId="{91F9170C-A913-4156-86F7-3BCFC97C064B}" destId="{8419C4D7-370E-450E-B179-C171AAE14A52}" srcOrd="4" destOrd="0" parTransId="{470EE508-EE71-4043-91CE-A0FDE6E9894A}" sibTransId="{66CE95D9-C892-412F-8B82-2791B83E9BE2}"/>
    <dgm:cxn modelId="{ACDBFA94-7CF5-4DE0-8D5A-A118CB661061}" type="presOf" srcId="{28F16442-F543-4D7F-9980-E596CF8ADE0F}" destId="{BB2D066B-391B-4D49-8A83-89FE2A4F5942}" srcOrd="1" destOrd="0" presId="urn:microsoft.com/office/officeart/2005/8/layout/bProcess3"/>
    <dgm:cxn modelId="{C9FF33A1-B12C-41B1-B8C9-F9258FB74FF1}" type="presOf" srcId="{8419C4D7-370E-450E-B179-C171AAE14A52}" destId="{9876749D-2E7F-47AD-A2FA-D6D952B7FE1A}" srcOrd="0" destOrd="0" presId="urn:microsoft.com/office/officeart/2005/8/layout/bProcess3"/>
    <dgm:cxn modelId="{70172BA6-D7B8-43E4-89F8-4146DCFC20C6}" srcId="{91F9170C-A913-4156-86F7-3BCFC97C064B}" destId="{9EB883C1-A31A-4FE2-B569-60DDF4710D9C}" srcOrd="8" destOrd="0" parTransId="{9BAD493B-985D-4E4C-8B61-A362A794A4BB}" sibTransId="{3EC5B327-2F7B-42DB-B65A-E5EFD53753C9}"/>
    <dgm:cxn modelId="{310C9CA7-F4E0-4659-84E9-A8FEE55E4D9D}" type="presOf" srcId="{AA15AF83-582A-446E-9505-B4036B9E8643}" destId="{4489BC3E-3C00-4FAD-AAED-49F7267DBEA5}" srcOrd="0" destOrd="0" presId="urn:microsoft.com/office/officeart/2005/8/layout/bProcess3"/>
    <dgm:cxn modelId="{DBF24DA8-86AB-47F7-AF44-E919D28D98B1}" type="presOf" srcId="{A9CD2BD0-E217-4BF2-8699-81A6A42F51C8}" destId="{6BE6510C-8D16-4042-9D7A-F6743821B574}" srcOrd="0" destOrd="0" presId="urn:microsoft.com/office/officeart/2005/8/layout/bProcess3"/>
    <dgm:cxn modelId="{A4DA10BB-E73A-4AAB-86C5-E0F8D0CA9D15}" type="presOf" srcId="{AA15AF83-582A-446E-9505-B4036B9E8643}" destId="{043371BA-4355-4518-8469-F64C9EE98663}" srcOrd="1" destOrd="0" presId="urn:microsoft.com/office/officeart/2005/8/layout/bProcess3"/>
    <dgm:cxn modelId="{D85322D5-7BBE-45C4-9FAC-4E25C4A87A39}" srcId="{91F9170C-A913-4156-86F7-3BCFC97C064B}" destId="{4FDD9052-4CA8-4AFF-AE0A-916F4C9104A9}" srcOrd="5" destOrd="0" parTransId="{C4B529AA-6431-4A27-B29B-60810623E96F}" sibTransId="{4EA3AA78-E411-457F-BEBE-C5B7AA97BD09}"/>
    <dgm:cxn modelId="{7D5F8DDB-5828-4FBB-A01D-B8990516897F}" type="presOf" srcId="{B44FD617-0282-4718-B7F3-E6157A47F46E}" destId="{D553399A-0286-4D56-A5AE-2ADEE3C33EBD}" srcOrd="0" destOrd="0" presId="urn:microsoft.com/office/officeart/2005/8/layout/bProcess3"/>
    <dgm:cxn modelId="{49650AE7-3B2C-4DC9-8C80-7AF226FD9C7D}" type="presOf" srcId="{6EB6A129-2685-41FD-AC65-3FA7244656AC}" destId="{8857B6B9-0D1F-42F6-AA40-82AFF1FF3639}" srcOrd="1" destOrd="0" presId="urn:microsoft.com/office/officeart/2005/8/layout/bProcess3"/>
    <dgm:cxn modelId="{D399F7E9-B63F-49CC-BFEE-A49C5782B923}" type="presOf" srcId="{9EB883C1-A31A-4FE2-B569-60DDF4710D9C}" destId="{1AA4714B-B82D-4EC9-9BE7-F1A57D28A6F1}" srcOrd="0" destOrd="0" presId="urn:microsoft.com/office/officeart/2005/8/layout/bProcess3"/>
    <dgm:cxn modelId="{0D823DEB-004C-4595-94F6-E3C93413CB09}" srcId="{91F9170C-A913-4156-86F7-3BCFC97C064B}" destId="{F0D5FED7-5957-4B26-A4F9-0C1AC4E3CA69}" srcOrd="0" destOrd="0" parTransId="{1EA9D10C-E00D-40F3-9411-93194C838EA6}" sibTransId="{28F16442-F543-4D7F-9980-E596CF8ADE0F}"/>
    <dgm:cxn modelId="{191700F2-5CBE-45CD-A28A-1420F8AB63F6}" type="presOf" srcId="{67975414-8352-4408-9C12-676B9E7E8551}" destId="{CE8E7E60-9078-4743-AA41-E0689F842F96}" srcOrd="1" destOrd="0" presId="urn:microsoft.com/office/officeart/2005/8/layout/bProcess3"/>
    <dgm:cxn modelId="{EB5D7FF9-BF1A-41DF-8F53-2D2758F12BE7}" type="presOf" srcId="{6D781C85-BA25-4E69-8CE2-9236D7B4D509}" destId="{56D71156-27D2-46DA-8264-113C54A57336}" srcOrd="0" destOrd="0" presId="urn:microsoft.com/office/officeart/2005/8/layout/bProcess3"/>
    <dgm:cxn modelId="{5B6B44FB-9F76-40C7-B3C2-7FA29D20E10C}" type="presOf" srcId="{79EFA2AF-B227-4212-893E-B7AABFC589AF}" destId="{74BE20CD-971A-487C-A0D2-4B10CFB4EE29}" srcOrd="1" destOrd="0" presId="urn:microsoft.com/office/officeart/2005/8/layout/bProcess3"/>
    <dgm:cxn modelId="{6B49ABFB-84F3-429B-9FC4-0CA57314E624}" type="presOf" srcId="{91F9170C-A913-4156-86F7-3BCFC97C064B}" destId="{CFEDF260-5FB8-4640-9CC4-B44759D6AF24}" srcOrd="0" destOrd="0" presId="urn:microsoft.com/office/officeart/2005/8/layout/bProcess3"/>
    <dgm:cxn modelId="{6929489C-D2C6-412E-A91B-9FBDDBEB3522}" type="presParOf" srcId="{CFEDF260-5FB8-4640-9CC4-B44759D6AF24}" destId="{EF346AE7-5E3F-4D6D-99DC-06EFF06813F8}" srcOrd="0" destOrd="0" presId="urn:microsoft.com/office/officeart/2005/8/layout/bProcess3"/>
    <dgm:cxn modelId="{26AC1EF6-7BC0-4A83-B59E-5345156EBC1C}" type="presParOf" srcId="{CFEDF260-5FB8-4640-9CC4-B44759D6AF24}" destId="{02B530EC-3AE2-4201-AFD4-A4C230877BDD}" srcOrd="1" destOrd="0" presId="urn:microsoft.com/office/officeart/2005/8/layout/bProcess3"/>
    <dgm:cxn modelId="{C5B5D488-F1C2-412F-9FDC-8CB0B71AE02E}" type="presParOf" srcId="{02B530EC-3AE2-4201-AFD4-A4C230877BDD}" destId="{BB2D066B-391B-4D49-8A83-89FE2A4F5942}" srcOrd="0" destOrd="0" presId="urn:microsoft.com/office/officeart/2005/8/layout/bProcess3"/>
    <dgm:cxn modelId="{8A747C4B-4732-41E4-8FAA-8DDD2FDD6264}" type="presParOf" srcId="{CFEDF260-5FB8-4640-9CC4-B44759D6AF24}" destId="{FF0365C9-FA51-446F-BEEE-1791BCBF822D}" srcOrd="2" destOrd="0" presId="urn:microsoft.com/office/officeart/2005/8/layout/bProcess3"/>
    <dgm:cxn modelId="{525D0E78-A842-4038-8BB5-C7053BA89E77}" type="presParOf" srcId="{CFEDF260-5FB8-4640-9CC4-B44759D6AF24}" destId="{99FA9021-1AAD-4C8D-9DEE-0F1CB95C09C9}" srcOrd="3" destOrd="0" presId="urn:microsoft.com/office/officeart/2005/8/layout/bProcess3"/>
    <dgm:cxn modelId="{732E001E-E4A3-4CA6-8AE4-0BDA373B8D32}" type="presParOf" srcId="{99FA9021-1AAD-4C8D-9DEE-0F1CB95C09C9}" destId="{CE8E7E60-9078-4743-AA41-E0689F842F96}" srcOrd="0" destOrd="0" presId="urn:microsoft.com/office/officeart/2005/8/layout/bProcess3"/>
    <dgm:cxn modelId="{EA0DAE86-65A4-401E-8ECA-F82CB21145D1}" type="presParOf" srcId="{CFEDF260-5FB8-4640-9CC4-B44759D6AF24}" destId="{D553399A-0286-4D56-A5AE-2ADEE3C33EBD}" srcOrd="4" destOrd="0" presId="urn:microsoft.com/office/officeart/2005/8/layout/bProcess3"/>
    <dgm:cxn modelId="{B266A9AC-D62E-4D99-AD86-FC3B1E740800}" type="presParOf" srcId="{CFEDF260-5FB8-4640-9CC4-B44759D6AF24}" destId="{74B68C91-D67A-4295-B822-E1C5324D48A3}" srcOrd="5" destOrd="0" presId="urn:microsoft.com/office/officeart/2005/8/layout/bProcess3"/>
    <dgm:cxn modelId="{ED6043FC-5274-459D-B720-8C9C28E9BC33}" type="presParOf" srcId="{74B68C91-D67A-4295-B822-E1C5324D48A3}" destId="{88992228-4493-441C-A8F9-D43FD63966C9}" srcOrd="0" destOrd="0" presId="urn:microsoft.com/office/officeart/2005/8/layout/bProcess3"/>
    <dgm:cxn modelId="{8D37B3DE-C2E3-425D-BFAC-EE19A79F2129}" type="presParOf" srcId="{CFEDF260-5FB8-4640-9CC4-B44759D6AF24}" destId="{9B0C8580-099D-4B98-970E-EF6548B18541}" srcOrd="6" destOrd="0" presId="urn:microsoft.com/office/officeart/2005/8/layout/bProcess3"/>
    <dgm:cxn modelId="{03B2C2FE-F8FE-4F54-8055-CF464CC67CFD}" type="presParOf" srcId="{CFEDF260-5FB8-4640-9CC4-B44759D6AF24}" destId="{464F768E-076C-49E7-88B0-D8254008C930}" srcOrd="7" destOrd="0" presId="urn:microsoft.com/office/officeart/2005/8/layout/bProcess3"/>
    <dgm:cxn modelId="{B2E0E9AB-A693-4AFD-8C0A-2ABD97B7ADA7}" type="presParOf" srcId="{464F768E-076C-49E7-88B0-D8254008C930}" destId="{74BE20CD-971A-487C-A0D2-4B10CFB4EE29}" srcOrd="0" destOrd="0" presId="urn:microsoft.com/office/officeart/2005/8/layout/bProcess3"/>
    <dgm:cxn modelId="{64EF3513-FEC6-4C2A-BDE4-A481BA6FC968}" type="presParOf" srcId="{CFEDF260-5FB8-4640-9CC4-B44759D6AF24}" destId="{9876749D-2E7F-47AD-A2FA-D6D952B7FE1A}" srcOrd="8" destOrd="0" presId="urn:microsoft.com/office/officeart/2005/8/layout/bProcess3"/>
    <dgm:cxn modelId="{16BC0904-26E4-459C-A27F-AF70913AA69B}" type="presParOf" srcId="{CFEDF260-5FB8-4640-9CC4-B44759D6AF24}" destId="{28BDB204-6F7C-4A85-94CD-C67DBCAB5D2F}" srcOrd="9" destOrd="0" presId="urn:microsoft.com/office/officeart/2005/8/layout/bProcess3"/>
    <dgm:cxn modelId="{7C84DF62-1829-4428-BBE5-B109BB63C850}" type="presParOf" srcId="{28BDB204-6F7C-4A85-94CD-C67DBCAB5D2F}" destId="{63B3B670-BBF4-489C-BD20-B6E9FC760BDF}" srcOrd="0" destOrd="0" presId="urn:microsoft.com/office/officeart/2005/8/layout/bProcess3"/>
    <dgm:cxn modelId="{768F6BD7-BB29-4718-8745-996FB59D5445}" type="presParOf" srcId="{CFEDF260-5FB8-4640-9CC4-B44759D6AF24}" destId="{79A6099A-41E0-457B-91B2-11A5A6CC1B3C}" srcOrd="10" destOrd="0" presId="urn:microsoft.com/office/officeart/2005/8/layout/bProcess3"/>
    <dgm:cxn modelId="{F1F80F77-0031-43F4-A374-1EBD0FBFA64A}" type="presParOf" srcId="{CFEDF260-5FB8-4640-9CC4-B44759D6AF24}" destId="{AB7D42CA-8485-441F-B68E-CFD05237E9AF}" srcOrd="11" destOrd="0" presId="urn:microsoft.com/office/officeart/2005/8/layout/bProcess3"/>
    <dgm:cxn modelId="{49919C23-AFF1-416A-A524-C036059EA5F5}" type="presParOf" srcId="{AB7D42CA-8485-441F-B68E-CFD05237E9AF}" destId="{E7DE93A0-ED27-4617-9DB0-75675A0C44F2}" srcOrd="0" destOrd="0" presId="urn:microsoft.com/office/officeart/2005/8/layout/bProcess3"/>
    <dgm:cxn modelId="{7A400B21-5658-4906-9E58-30B99061E98C}" type="presParOf" srcId="{CFEDF260-5FB8-4640-9CC4-B44759D6AF24}" destId="{2FB92436-A73B-45F8-B00E-CCC59AE8B21A}" srcOrd="12" destOrd="0" presId="urn:microsoft.com/office/officeart/2005/8/layout/bProcess3"/>
    <dgm:cxn modelId="{A9418686-66A8-49FA-A41B-7427EC3162F3}" type="presParOf" srcId="{CFEDF260-5FB8-4640-9CC4-B44759D6AF24}" destId="{56D71156-27D2-46DA-8264-113C54A57336}" srcOrd="13" destOrd="0" presId="urn:microsoft.com/office/officeart/2005/8/layout/bProcess3"/>
    <dgm:cxn modelId="{939780FD-3F6D-4876-A02F-327E09D24AC6}" type="presParOf" srcId="{56D71156-27D2-46DA-8264-113C54A57336}" destId="{5BB6253E-E1FD-4F01-9038-306626C58099}" srcOrd="0" destOrd="0" presId="urn:microsoft.com/office/officeart/2005/8/layout/bProcess3"/>
    <dgm:cxn modelId="{93602BCA-BC68-4C49-B18F-85B197D87832}" type="presParOf" srcId="{CFEDF260-5FB8-4640-9CC4-B44759D6AF24}" destId="{064040A3-F676-49ED-B369-3ABC80C4DCFD}" srcOrd="14" destOrd="0" presId="urn:microsoft.com/office/officeart/2005/8/layout/bProcess3"/>
    <dgm:cxn modelId="{7C99FACC-4C06-47BD-A58E-9B0CFD72FD82}" type="presParOf" srcId="{CFEDF260-5FB8-4640-9CC4-B44759D6AF24}" destId="{B14B31D7-C06F-4993-9733-4FF0F60ACABF}" srcOrd="15" destOrd="0" presId="urn:microsoft.com/office/officeart/2005/8/layout/bProcess3"/>
    <dgm:cxn modelId="{37F3AD12-395B-4052-ACB3-CBFB94286338}" type="presParOf" srcId="{B14B31D7-C06F-4993-9733-4FF0F60ACABF}" destId="{8857B6B9-0D1F-42F6-AA40-82AFF1FF3639}" srcOrd="0" destOrd="0" presId="urn:microsoft.com/office/officeart/2005/8/layout/bProcess3"/>
    <dgm:cxn modelId="{85249FFE-84FE-4BEB-A0B4-7FB0CDD71332}" type="presParOf" srcId="{CFEDF260-5FB8-4640-9CC4-B44759D6AF24}" destId="{1AA4714B-B82D-4EC9-9BE7-F1A57D28A6F1}" srcOrd="16" destOrd="0" presId="urn:microsoft.com/office/officeart/2005/8/layout/bProcess3"/>
    <dgm:cxn modelId="{92A079E5-E407-4FB4-B24F-D5E9A4712DDC}" type="presParOf" srcId="{CFEDF260-5FB8-4640-9CC4-B44759D6AF24}" destId="{DFC10AEB-759B-4B9D-B4F0-7DFB62DF9FE8}" srcOrd="17" destOrd="0" presId="urn:microsoft.com/office/officeart/2005/8/layout/bProcess3"/>
    <dgm:cxn modelId="{39B28D36-3DB1-437E-87CB-8FDE171A6A29}" type="presParOf" srcId="{DFC10AEB-759B-4B9D-B4F0-7DFB62DF9FE8}" destId="{1A352A84-E62E-4420-9024-3F1A1BB748CB}" srcOrd="0" destOrd="0" presId="urn:microsoft.com/office/officeart/2005/8/layout/bProcess3"/>
    <dgm:cxn modelId="{D9A50D1A-CED2-4CDC-BDE9-9EAD580BF129}" type="presParOf" srcId="{CFEDF260-5FB8-4640-9CC4-B44759D6AF24}" destId="{70025476-83FC-47C9-B9F2-AD2E6934E8C7}" srcOrd="18" destOrd="0" presId="urn:microsoft.com/office/officeart/2005/8/layout/bProcess3"/>
    <dgm:cxn modelId="{C597FFDC-8972-4E9F-A1CF-E1953D8D2925}" type="presParOf" srcId="{CFEDF260-5FB8-4640-9CC4-B44759D6AF24}" destId="{6BE6510C-8D16-4042-9D7A-F6743821B574}" srcOrd="19" destOrd="0" presId="urn:microsoft.com/office/officeart/2005/8/layout/bProcess3"/>
    <dgm:cxn modelId="{52ACF166-6FD1-43AE-85B8-E23E896DFAFD}" type="presParOf" srcId="{6BE6510C-8D16-4042-9D7A-F6743821B574}" destId="{5645C927-5A7D-4753-A169-F0102655658F}" srcOrd="0" destOrd="0" presId="urn:microsoft.com/office/officeart/2005/8/layout/bProcess3"/>
    <dgm:cxn modelId="{BF3746B0-F260-40BA-9DC7-E342AB84B723}" type="presParOf" srcId="{CFEDF260-5FB8-4640-9CC4-B44759D6AF24}" destId="{4757CFFD-4C1F-4398-A3EA-A9C1A2AFB8A5}" srcOrd="20" destOrd="0" presId="urn:microsoft.com/office/officeart/2005/8/layout/bProcess3"/>
    <dgm:cxn modelId="{A7CE1D23-A4BC-4F77-9019-188C1F1C00CE}" type="presParOf" srcId="{CFEDF260-5FB8-4640-9CC4-B44759D6AF24}" destId="{4489BC3E-3C00-4FAD-AAED-49F7267DBEA5}" srcOrd="21" destOrd="0" presId="urn:microsoft.com/office/officeart/2005/8/layout/bProcess3"/>
    <dgm:cxn modelId="{F4128746-1009-4CB0-BC57-D5F1E1BDAF04}" type="presParOf" srcId="{4489BC3E-3C00-4FAD-AAED-49F7267DBEA5}" destId="{043371BA-4355-4518-8469-F64C9EE98663}" srcOrd="0" destOrd="0" presId="urn:microsoft.com/office/officeart/2005/8/layout/bProcess3"/>
    <dgm:cxn modelId="{006769E0-EFC4-4ABE-B67B-929C4730D353}" type="presParOf" srcId="{CFEDF260-5FB8-4640-9CC4-B44759D6AF24}" destId="{8F1CB011-3750-4FD0-A9A2-EE12CCDF1723}" srcOrd="2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530EC-3AE2-4201-AFD4-A4C230877BDD}">
      <dsp:nvSpPr>
        <dsp:cNvPr id="0" name=""/>
        <dsp:cNvSpPr/>
      </dsp:nvSpPr>
      <dsp:spPr>
        <a:xfrm>
          <a:off x="1966858" y="457011"/>
          <a:ext cx="354135" cy="91440"/>
        </a:xfrm>
        <a:custGeom>
          <a:avLst/>
          <a:gdLst/>
          <a:ahLst/>
          <a:cxnLst/>
          <a:rect l="0" t="0" r="0" b="0"/>
          <a:pathLst>
            <a:path>
              <a:moveTo>
                <a:pt x="0" y="45720"/>
              </a:moveTo>
              <a:lnTo>
                <a:pt x="354135" y="45720"/>
              </a:lnTo>
            </a:path>
          </a:pathLst>
        </a:custGeom>
        <a:noFill/>
        <a:ln w="9525" cap="flat" cmpd="sng" algn="ctr">
          <a:solidFill>
            <a:schemeClr val="accent2">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4307" y="500808"/>
        <a:ext cx="19236" cy="3847"/>
      </dsp:txXfrm>
    </dsp:sp>
    <dsp:sp modelId="{EF346AE7-5E3F-4D6D-99DC-06EFF06813F8}">
      <dsp:nvSpPr>
        <dsp:cNvPr id="0" name=""/>
        <dsp:cNvSpPr/>
      </dsp:nvSpPr>
      <dsp:spPr>
        <a:xfrm>
          <a:off x="295895" y="902"/>
          <a:ext cx="1672763" cy="1003657"/>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2"/>
              </a:solidFill>
              <a:latin typeface="Helvetica" panose="020B0604020202020204" pitchFamily="34" charset="0"/>
              <a:cs typeface="Helvetica" panose="020B0604020202020204" pitchFamily="34" charset="0"/>
            </a:rPr>
            <a:t>1530s-1865</a:t>
          </a:r>
        </a:p>
        <a:p>
          <a:pPr marL="0" lvl="0" indent="0" algn="ctr" defTabSz="488950">
            <a:lnSpc>
              <a:spcPct val="90000"/>
            </a:lnSpc>
            <a:spcBef>
              <a:spcPct val="0"/>
            </a:spcBef>
            <a:spcAft>
              <a:spcPct val="35000"/>
            </a:spcAft>
            <a:buNone/>
          </a:pPr>
          <a:r>
            <a:rPr lang="en-US" sz="1100" kern="1200" dirty="0">
              <a:latin typeface="Helvetica" panose="020B0604020202020204" pitchFamily="34" charset="0"/>
              <a:cs typeface="Helvetica" panose="020B0604020202020204" pitchFamily="34" charset="0"/>
            </a:rPr>
            <a:t>Forced Removal of Native Americans and Slavery in North America</a:t>
          </a:r>
        </a:p>
      </dsp:txBody>
      <dsp:txXfrm>
        <a:off x="295895" y="902"/>
        <a:ext cx="1672763" cy="1003657"/>
      </dsp:txXfrm>
    </dsp:sp>
    <dsp:sp modelId="{99FA9021-1AAD-4C8D-9DEE-0F1CB95C09C9}">
      <dsp:nvSpPr>
        <dsp:cNvPr id="0" name=""/>
        <dsp:cNvSpPr/>
      </dsp:nvSpPr>
      <dsp:spPr>
        <a:xfrm>
          <a:off x="4024357" y="457011"/>
          <a:ext cx="354135" cy="91440"/>
        </a:xfrm>
        <a:custGeom>
          <a:avLst/>
          <a:gdLst/>
          <a:ahLst/>
          <a:cxnLst/>
          <a:rect l="0" t="0" r="0" b="0"/>
          <a:pathLst>
            <a:path>
              <a:moveTo>
                <a:pt x="0" y="45720"/>
              </a:moveTo>
              <a:lnTo>
                <a:pt x="354135" y="45720"/>
              </a:lnTo>
            </a:path>
          </a:pathLst>
        </a:custGeom>
        <a:noFill/>
        <a:ln w="9525" cap="flat" cmpd="sng" algn="ctr">
          <a:solidFill>
            <a:schemeClr val="accent2">
              <a:shade val="90000"/>
              <a:hueOff val="20335"/>
              <a:satOff val="-3664"/>
              <a:lumOff val="310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1806" y="500808"/>
        <a:ext cx="19236" cy="3847"/>
      </dsp:txXfrm>
    </dsp:sp>
    <dsp:sp modelId="{FF0365C9-FA51-446F-BEEE-1791BCBF822D}">
      <dsp:nvSpPr>
        <dsp:cNvPr id="0" name=""/>
        <dsp:cNvSpPr/>
      </dsp:nvSpPr>
      <dsp:spPr>
        <a:xfrm>
          <a:off x="2353393" y="902"/>
          <a:ext cx="1672763" cy="1003657"/>
        </a:xfrm>
        <a:prstGeom prst="rect">
          <a:avLst/>
        </a:prstGeom>
        <a:solidFill>
          <a:schemeClr val="accent2">
            <a:shade val="80000"/>
            <a:hueOff val="18483"/>
            <a:satOff val="-3377"/>
            <a:lumOff val="30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panose="020B0604020202020204" pitchFamily="34" charset="0"/>
              <a:cs typeface="Helvetica" panose="020B0604020202020204" pitchFamily="34" charset="0"/>
            </a:rPr>
            <a:t>1865</a:t>
          </a:r>
        </a:p>
        <a:p>
          <a:pPr marL="0" lvl="0" indent="0" algn="ctr" defTabSz="488950">
            <a:lnSpc>
              <a:spcPct val="90000"/>
            </a:lnSpc>
            <a:spcBef>
              <a:spcPct val="0"/>
            </a:spcBef>
            <a:spcAft>
              <a:spcPct val="35000"/>
            </a:spcAft>
            <a:buNone/>
          </a:pPr>
          <a:r>
            <a:rPr lang="en-US" sz="1100" kern="1200" dirty="0">
              <a:latin typeface="Helvetica" panose="020B0604020202020204" pitchFamily="34" charset="0"/>
              <a:cs typeface="Helvetica" panose="020B0604020202020204" pitchFamily="34" charset="0"/>
            </a:rPr>
            <a:t>Land Reversals (1865) and Land Seizures (1865-Present Day)</a:t>
          </a:r>
        </a:p>
      </dsp:txBody>
      <dsp:txXfrm>
        <a:off x="2353393" y="902"/>
        <a:ext cx="1672763" cy="1003657"/>
      </dsp:txXfrm>
    </dsp:sp>
    <dsp:sp modelId="{74B68C91-D67A-4295-B822-E1C5324D48A3}">
      <dsp:nvSpPr>
        <dsp:cNvPr id="0" name=""/>
        <dsp:cNvSpPr/>
      </dsp:nvSpPr>
      <dsp:spPr>
        <a:xfrm>
          <a:off x="1132276" y="1002760"/>
          <a:ext cx="4114997" cy="354135"/>
        </a:xfrm>
        <a:custGeom>
          <a:avLst/>
          <a:gdLst/>
          <a:ahLst/>
          <a:cxnLst/>
          <a:rect l="0" t="0" r="0" b="0"/>
          <a:pathLst>
            <a:path>
              <a:moveTo>
                <a:pt x="4114997" y="0"/>
              </a:moveTo>
              <a:lnTo>
                <a:pt x="4114997" y="194167"/>
              </a:lnTo>
              <a:lnTo>
                <a:pt x="0" y="194167"/>
              </a:lnTo>
              <a:lnTo>
                <a:pt x="0" y="354135"/>
              </a:lnTo>
            </a:path>
          </a:pathLst>
        </a:custGeom>
        <a:noFill/>
        <a:ln w="9525" cap="flat" cmpd="sng" algn="ctr">
          <a:solidFill>
            <a:schemeClr val="accent2">
              <a:shade val="90000"/>
              <a:hueOff val="40670"/>
              <a:satOff val="-7328"/>
              <a:lumOff val="621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86451" y="1177904"/>
        <a:ext cx="206647" cy="3847"/>
      </dsp:txXfrm>
    </dsp:sp>
    <dsp:sp modelId="{D553399A-0286-4D56-A5AE-2ADEE3C33EBD}">
      <dsp:nvSpPr>
        <dsp:cNvPr id="0" name=""/>
        <dsp:cNvSpPr/>
      </dsp:nvSpPr>
      <dsp:spPr>
        <a:xfrm>
          <a:off x="4410892" y="902"/>
          <a:ext cx="1672763" cy="1003657"/>
        </a:xfrm>
        <a:prstGeom prst="rect">
          <a:avLst/>
        </a:prstGeom>
        <a:solidFill>
          <a:schemeClr val="accent2">
            <a:shade val="80000"/>
            <a:hueOff val="36967"/>
            <a:satOff val="-6755"/>
            <a:lumOff val="60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panose="020B0604020202020204" pitchFamily="34" charset="0"/>
              <a:cs typeface="Helvetica" panose="020B0604020202020204" pitchFamily="34" charset="0"/>
            </a:rPr>
            <a:t>1933</a:t>
          </a:r>
        </a:p>
        <a:p>
          <a:pPr marL="0" lvl="0" indent="0" algn="ctr" defTabSz="488950">
            <a:lnSpc>
              <a:spcPct val="90000"/>
            </a:lnSpc>
            <a:spcBef>
              <a:spcPct val="0"/>
            </a:spcBef>
            <a:spcAft>
              <a:spcPct val="35000"/>
            </a:spcAft>
            <a:buNone/>
          </a:pPr>
          <a:r>
            <a:rPr lang="en-US" sz="1100" kern="1200" dirty="0">
              <a:latin typeface="Helvetica" panose="020B0604020202020204" pitchFamily="34" charset="0"/>
              <a:cs typeface="Helvetica" panose="020B0604020202020204" pitchFamily="34" charset="0"/>
            </a:rPr>
            <a:t>Public Works Administration</a:t>
          </a:r>
        </a:p>
      </dsp:txBody>
      <dsp:txXfrm>
        <a:off x="4410892" y="902"/>
        <a:ext cx="1672763" cy="1003657"/>
      </dsp:txXfrm>
    </dsp:sp>
    <dsp:sp modelId="{464F768E-076C-49E7-88B0-D8254008C930}">
      <dsp:nvSpPr>
        <dsp:cNvPr id="0" name=""/>
        <dsp:cNvSpPr/>
      </dsp:nvSpPr>
      <dsp:spPr>
        <a:xfrm>
          <a:off x="1966858" y="1845405"/>
          <a:ext cx="354135" cy="91440"/>
        </a:xfrm>
        <a:custGeom>
          <a:avLst/>
          <a:gdLst/>
          <a:ahLst/>
          <a:cxnLst/>
          <a:rect l="0" t="0" r="0" b="0"/>
          <a:pathLst>
            <a:path>
              <a:moveTo>
                <a:pt x="0" y="45720"/>
              </a:moveTo>
              <a:lnTo>
                <a:pt x="354135" y="45720"/>
              </a:lnTo>
            </a:path>
          </a:pathLst>
        </a:custGeom>
        <a:noFill/>
        <a:ln w="9525" cap="flat" cmpd="sng" algn="ctr">
          <a:solidFill>
            <a:schemeClr val="accent2">
              <a:shade val="90000"/>
              <a:hueOff val="61005"/>
              <a:satOff val="-10992"/>
              <a:lumOff val="932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4307" y="1889201"/>
        <a:ext cx="19236" cy="3847"/>
      </dsp:txXfrm>
    </dsp:sp>
    <dsp:sp modelId="{9B0C8580-099D-4B98-970E-EF6548B18541}">
      <dsp:nvSpPr>
        <dsp:cNvPr id="0" name=""/>
        <dsp:cNvSpPr/>
      </dsp:nvSpPr>
      <dsp:spPr>
        <a:xfrm>
          <a:off x="295895" y="1389296"/>
          <a:ext cx="1672763" cy="1003657"/>
        </a:xfrm>
        <a:prstGeom prst="rect">
          <a:avLst/>
        </a:prstGeom>
        <a:solidFill>
          <a:schemeClr val="accent2">
            <a:shade val="80000"/>
            <a:hueOff val="55450"/>
            <a:satOff val="-10132"/>
            <a:lumOff val="90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panose="020B0604020202020204" pitchFamily="34" charset="0"/>
              <a:cs typeface="Helvetica" panose="020B0604020202020204" pitchFamily="34" charset="0"/>
            </a:rPr>
            <a:t>1934</a:t>
          </a:r>
        </a:p>
        <a:p>
          <a:pPr marL="0" lvl="0" indent="0" algn="ctr" defTabSz="488950">
            <a:lnSpc>
              <a:spcPct val="90000"/>
            </a:lnSpc>
            <a:spcBef>
              <a:spcPct val="0"/>
            </a:spcBef>
            <a:spcAft>
              <a:spcPct val="35000"/>
            </a:spcAft>
            <a:buNone/>
          </a:pPr>
          <a:r>
            <a:rPr lang="en-US" sz="1100" kern="1200" dirty="0">
              <a:latin typeface="Helvetica" panose="020B0604020202020204" pitchFamily="34" charset="0"/>
              <a:cs typeface="Helvetica" panose="020B0604020202020204" pitchFamily="34" charset="0"/>
            </a:rPr>
            <a:t>National Housing Act</a:t>
          </a:r>
        </a:p>
      </dsp:txBody>
      <dsp:txXfrm>
        <a:off x="295895" y="1389296"/>
        <a:ext cx="1672763" cy="1003657"/>
      </dsp:txXfrm>
    </dsp:sp>
    <dsp:sp modelId="{28BDB204-6F7C-4A85-94CD-C67DBCAB5D2F}">
      <dsp:nvSpPr>
        <dsp:cNvPr id="0" name=""/>
        <dsp:cNvSpPr/>
      </dsp:nvSpPr>
      <dsp:spPr>
        <a:xfrm>
          <a:off x="4024357" y="1845405"/>
          <a:ext cx="354135" cy="91440"/>
        </a:xfrm>
        <a:custGeom>
          <a:avLst/>
          <a:gdLst/>
          <a:ahLst/>
          <a:cxnLst/>
          <a:rect l="0" t="0" r="0" b="0"/>
          <a:pathLst>
            <a:path>
              <a:moveTo>
                <a:pt x="0" y="45720"/>
              </a:moveTo>
              <a:lnTo>
                <a:pt x="354135" y="45720"/>
              </a:lnTo>
            </a:path>
          </a:pathLst>
        </a:custGeom>
        <a:noFill/>
        <a:ln w="9525" cap="flat" cmpd="sng" algn="ctr">
          <a:solidFill>
            <a:schemeClr val="accent2">
              <a:shade val="90000"/>
              <a:hueOff val="81340"/>
              <a:satOff val="-14656"/>
              <a:lumOff val="1243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1806" y="1889201"/>
        <a:ext cx="19236" cy="3847"/>
      </dsp:txXfrm>
    </dsp:sp>
    <dsp:sp modelId="{9876749D-2E7F-47AD-A2FA-D6D952B7FE1A}">
      <dsp:nvSpPr>
        <dsp:cNvPr id="0" name=""/>
        <dsp:cNvSpPr/>
      </dsp:nvSpPr>
      <dsp:spPr>
        <a:xfrm>
          <a:off x="2353393" y="1389296"/>
          <a:ext cx="1672763" cy="1003657"/>
        </a:xfrm>
        <a:prstGeom prst="rect">
          <a:avLst/>
        </a:prstGeom>
        <a:solidFill>
          <a:schemeClr val="accent2">
            <a:shade val="80000"/>
            <a:hueOff val="73933"/>
            <a:satOff val="-13509"/>
            <a:lumOff val="120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panose="020B0604020202020204" pitchFamily="34" charset="0"/>
              <a:cs typeface="Helvetica" panose="020B0604020202020204" pitchFamily="34" charset="0"/>
            </a:rPr>
            <a:t>1934</a:t>
          </a:r>
        </a:p>
        <a:p>
          <a:pPr marL="0" lvl="0" indent="0" algn="ctr" defTabSz="488950">
            <a:lnSpc>
              <a:spcPct val="90000"/>
            </a:lnSpc>
            <a:spcBef>
              <a:spcPct val="0"/>
            </a:spcBef>
            <a:spcAft>
              <a:spcPct val="35000"/>
            </a:spcAft>
            <a:buNone/>
          </a:pPr>
          <a:r>
            <a:rPr lang="en-US" sz="1100" kern="1200" dirty="0">
              <a:latin typeface="Helvetica" panose="020B0604020202020204" pitchFamily="34" charset="0"/>
              <a:cs typeface="Helvetica" panose="020B0604020202020204" pitchFamily="34" charset="0"/>
            </a:rPr>
            <a:t>Federal Housing Administration</a:t>
          </a:r>
        </a:p>
      </dsp:txBody>
      <dsp:txXfrm>
        <a:off x="2353393" y="1389296"/>
        <a:ext cx="1672763" cy="1003657"/>
      </dsp:txXfrm>
    </dsp:sp>
    <dsp:sp modelId="{AB7D42CA-8485-441F-B68E-CFD05237E9AF}">
      <dsp:nvSpPr>
        <dsp:cNvPr id="0" name=""/>
        <dsp:cNvSpPr/>
      </dsp:nvSpPr>
      <dsp:spPr>
        <a:xfrm>
          <a:off x="1132276" y="2391154"/>
          <a:ext cx="4114997" cy="354135"/>
        </a:xfrm>
        <a:custGeom>
          <a:avLst/>
          <a:gdLst/>
          <a:ahLst/>
          <a:cxnLst/>
          <a:rect l="0" t="0" r="0" b="0"/>
          <a:pathLst>
            <a:path>
              <a:moveTo>
                <a:pt x="4114997" y="0"/>
              </a:moveTo>
              <a:lnTo>
                <a:pt x="4114997" y="194167"/>
              </a:lnTo>
              <a:lnTo>
                <a:pt x="0" y="194167"/>
              </a:lnTo>
              <a:lnTo>
                <a:pt x="0" y="354135"/>
              </a:lnTo>
            </a:path>
          </a:pathLst>
        </a:custGeom>
        <a:noFill/>
        <a:ln w="9525" cap="flat" cmpd="sng" algn="ctr">
          <a:solidFill>
            <a:schemeClr val="accent2">
              <a:shade val="90000"/>
              <a:hueOff val="101675"/>
              <a:satOff val="-18320"/>
              <a:lumOff val="1554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86451" y="2566298"/>
        <a:ext cx="206647" cy="3847"/>
      </dsp:txXfrm>
    </dsp:sp>
    <dsp:sp modelId="{79A6099A-41E0-457B-91B2-11A5A6CC1B3C}">
      <dsp:nvSpPr>
        <dsp:cNvPr id="0" name=""/>
        <dsp:cNvSpPr/>
      </dsp:nvSpPr>
      <dsp:spPr>
        <a:xfrm>
          <a:off x="4410892" y="1389296"/>
          <a:ext cx="1672763" cy="1003657"/>
        </a:xfrm>
        <a:prstGeom prst="rect">
          <a:avLst/>
        </a:prstGeom>
        <a:solidFill>
          <a:schemeClr val="accent2">
            <a:shade val="80000"/>
            <a:hueOff val="92417"/>
            <a:satOff val="-16886"/>
            <a:lumOff val="150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panose="020B0604020202020204" pitchFamily="34" charset="0"/>
              <a:cs typeface="Helvetica" panose="020B0604020202020204" pitchFamily="34" charset="0"/>
            </a:rPr>
            <a:t>1935</a:t>
          </a:r>
        </a:p>
        <a:p>
          <a:pPr marL="0" lvl="0" indent="0" algn="ctr" defTabSz="488950">
            <a:lnSpc>
              <a:spcPct val="90000"/>
            </a:lnSpc>
            <a:spcBef>
              <a:spcPct val="0"/>
            </a:spcBef>
            <a:spcAft>
              <a:spcPct val="35000"/>
            </a:spcAft>
            <a:buNone/>
          </a:pPr>
          <a:r>
            <a:rPr lang="en-US" sz="1100" kern="1200" dirty="0">
              <a:latin typeface="Helvetica" panose="020B0604020202020204" pitchFamily="34" charset="0"/>
              <a:cs typeface="Helvetica" panose="020B0604020202020204" pitchFamily="34" charset="0"/>
            </a:rPr>
            <a:t>Social Security Act</a:t>
          </a:r>
        </a:p>
      </dsp:txBody>
      <dsp:txXfrm>
        <a:off x="4410892" y="1389296"/>
        <a:ext cx="1672763" cy="1003657"/>
      </dsp:txXfrm>
    </dsp:sp>
    <dsp:sp modelId="{56D71156-27D2-46DA-8264-113C54A57336}">
      <dsp:nvSpPr>
        <dsp:cNvPr id="0" name=""/>
        <dsp:cNvSpPr/>
      </dsp:nvSpPr>
      <dsp:spPr>
        <a:xfrm>
          <a:off x="1966858" y="3233798"/>
          <a:ext cx="354135" cy="91440"/>
        </a:xfrm>
        <a:custGeom>
          <a:avLst/>
          <a:gdLst/>
          <a:ahLst/>
          <a:cxnLst/>
          <a:rect l="0" t="0" r="0" b="0"/>
          <a:pathLst>
            <a:path>
              <a:moveTo>
                <a:pt x="0" y="45720"/>
              </a:moveTo>
              <a:lnTo>
                <a:pt x="354135" y="45720"/>
              </a:lnTo>
            </a:path>
          </a:pathLst>
        </a:custGeom>
        <a:noFill/>
        <a:ln w="9525" cap="flat" cmpd="sng" algn="ctr">
          <a:solidFill>
            <a:schemeClr val="accent2">
              <a:shade val="90000"/>
              <a:hueOff val="122010"/>
              <a:satOff val="-21984"/>
              <a:lumOff val="1864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4307" y="3277595"/>
        <a:ext cx="19236" cy="3847"/>
      </dsp:txXfrm>
    </dsp:sp>
    <dsp:sp modelId="{2FB92436-A73B-45F8-B00E-CCC59AE8B21A}">
      <dsp:nvSpPr>
        <dsp:cNvPr id="0" name=""/>
        <dsp:cNvSpPr/>
      </dsp:nvSpPr>
      <dsp:spPr>
        <a:xfrm>
          <a:off x="295895" y="2777689"/>
          <a:ext cx="1672763" cy="1003657"/>
        </a:xfrm>
        <a:prstGeom prst="rect">
          <a:avLst/>
        </a:prstGeom>
        <a:solidFill>
          <a:schemeClr val="accent2">
            <a:shade val="80000"/>
            <a:hueOff val="110900"/>
            <a:satOff val="-20264"/>
            <a:lumOff val="18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panose="020B0604020202020204" pitchFamily="34" charset="0"/>
              <a:cs typeface="Helvetica" panose="020B0604020202020204" pitchFamily="34" charset="0"/>
            </a:rPr>
            <a:t>1938</a:t>
          </a:r>
        </a:p>
        <a:p>
          <a:pPr marL="0" lvl="0" indent="0" algn="ctr" defTabSz="488950">
            <a:lnSpc>
              <a:spcPct val="90000"/>
            </a:lnSpc>
            <a:spcBef>
              <a:spcPct val="0"/>
            </a:spcBef>
            <a:spcAft>
              <a:spcPct val="35000"/>
            </a:spcAft>
            <a:buNone/>
          </a:pPr>
          <a:r>
            <a:rPr lang="en-US" sz="1100" kern="1200" dirty="0">
              <a:latin typeface="Helvetica" panose="020B0604020202020204" pitchFamily="34" charset="0"/>
              <a:cs typeface="Helvetica" panose="020B0604020202020204" pitchFamily="34" charset="0"/>
            </a:rPr>
            <a:t>Fair Labor Standards Act</a:t>
          </a:r>
        </a:p>
      </dsp:txBody>
      <dsp:txXfrm>
        <a:off x="295895" y="2777689"/>
        <a:ext cx="1672763" cy="1003657"/>
      </dsp:txXfrm>
    </dsp:sp>
    <dsp:sp modelId="{B14B31D7-C06F-4993-9733-4FF0F60ACABF}">
      <dsp:nvSpPr>
        <dsp:cNvPr id="0" name=""/>
        <dsp:cNvSpPr/>
      </dsp:nvSpPr>
      <dsp:spPr>
        <a:xfrm>
          <a:off x="4024357" y="3233798"/>
          <a:ext cx="354135" cy="91440"/>
        </a:xfrm>
        <a:custGeom>
          <a:avLst/>
          <a:gdLst/>
          <a:ahLst/>
          <a:cxnLst/>
          <a:rect l="0" t="0" r="0" b="0"/>
          <a:pathLst>
            <a:path>
              <a:moveTo>
                <a:pt x="0" y="45720"/>
              </a:moveTo>
              <a:lnTo>
                <a:pt x="354135" y="45720"/>
              </a:lnTo>
            </a:path>
          </a:pathLst>
        </a:custGeom>
        <a:noFill/>
        <a:ln w="9525" cap="flat" cmpd="sng" algn="ctr">
          <a:solidFill>
            <a:schemeClr val="accent2">
              <a:shade val="90000"/>
              <a:hueOff val="142345"/>
              <a:satOff val="-25648"/>
              <a:lumOff val="2175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1806" y="3277595"/>
        <a:ext cx="19236" cy="3847"/>
      </dsp:txXfrm>
    </dsp:sp>
    <dsp:sp modelId="{064040A3-F676-49ED-B369-3ABC80C4DCFD}">
      <dsp:nvSpPr>
        <dsp:cNvPr id="0" name=""/>
        <dsp:cNvSpPr/>
      </dsp:nvSpPr>
      <dsp:spPr>
        <a:xfrm>
          <a:off x="2353393" y="2777689"/>
          <a:ext cx="1672763" cy="1003657"/>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panose="020B0604020202020204" pitchFamily="34" charset="0"/>
              <a:cs typeface="Helvetica" panose="020B0604020202020204" pitchFamily="34" charset="0"/>
            </a:rPr>
            <a:t>1944</a:t>
          </a:r>
        </a:p>
        <a:p>
          <a:pPr marL="0" lvl="0" indent="0" algn="ctr" defTabSz="488950">
            <a:lnSpc>
              <a:spcPct val="90000"/>
            </a:lnSpc>
            <a:spcBef>
              <a:spcPct val="0"/>
            </a:spcBef>
            <a:spcAft>
              <a:spcPct val="35000"/>
            </a:spcAft>
            <a:buNone/>
          </a:pPr>
          <a:r>
            <a:rPr lang="en-US" sz="1100" kern="1200" dirty="0">
              <a:latin typeface="Helvetica" panose="020B0604020202020204" pitchFamily="34" charset="0"/>
              <a:cs typeface="Helvetica" panose="020B0604020202020204" pitchFamily="34" charset="0"/>
            </a:rPr>
            <a:t>G.I. Bill</a:t>
          </a:r>
        </a:p>
      </dsp:txBody>
      <dsp:txXfrm>
        <a:off x="2353393" y="2777689"/>
        <a:ext cx="1672763" cy="1003657"/>
      </dsp:txXfrm>
    </dsp:sp>
    <dsp:sp modelId="{DFC10AEB-759B-4B9D-B4F0-7DFB62DF9FE8}">
      <dsp:nvSpPr>
        <dsp:cNvPr id="0" name=""/>
        <dsp:cNvSpPr/>
      </dsp:nvSpPr>
      <dsp:spPr>
        <a:xfrm>
          <a:off x="1132276" y="3779547"/>
          <a:ext cx="4114997" cy="354135"/>
        </a:xfrm>
        <a:custGeom>
          <a:avLst/>
          <a:gdLst/>
          <a:ahLst/>
          <a:cxnLst/>
          <a:rect l="0" t="0" r="0" b="0"/>
          <a:pathLst>
            <a:path>
              <a:moveTo>
                <a:pt x="4114997" y="0"/>
              </a:moveTo>
              <a:lnTo>
                <a:pt x="4114997" y="194167"/>
              </a:lnTo>
              <a:lnTo>
                <a:pt x="0" y="194167"/>
              </a:lnTo>
              <a:lnTo>
                <a:pt x="0" y="354135"/>
              </a:lnTo>
            </a:path>
          </a:pathLst>
        </a:custGeom>
        <a:noFill/>
        <a:ln w="9525" cap="flat" cmpd="sng" algn="ctr">
          <a:solidFill>
            <a:schemeClr val="accent2">
              <a:shade val="90000"/>
              <a:hueOff val="162680"/>
              <a:satOff val="-29312"/>
              <a:lumOff val="2486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86451" y="3954691"/>
        <a:ext cx="206647" cy="3847"/>
      </dsp:txXfrm>
    </dsp:sp>
    <dsp:sp modelId="{1AA4714B-B82D-4EC9-9BE7-F1A57D28A6F1}">
      <dsp:nvSpPr>
        <dsp:cNvPr id="0" name=""/>
        <dsp:cNvSpPr/>
      </dsp:nvSpPr>
      <dsp:spPr>
        <a:xfrm>
          <a:off x="4410892" y="2777689"/>
          <a:ext cx="1672763" cy="1003657"/>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panose="020B0604020202020204" pitchFamily="34" charset="0"/>
              <a:cs typeface="Helvetica" panose="020B0604020202020204" pitchFamily="34" charset="0"/>
            </a:rPr>
            <a:t>1955</a:t>
          </a:r>
        </a:p>
        <a:p>
          <a:pPr marL="0" lvl="0" indent="0" algn="ctr" defTabSz="488950">
            <a:lnSpc>
              <a:spcPct val="90000"/>
            </a:lnSpc>
            <a:spcBef>
              <a:spcPct val="0"/>
            </a:spcBef>
            <a:spcAft>
              <a:spcPct val="35000"/>
            </a:spcAft>
            <a:buNone/>
          </a:pPr>
          <a:r>
            <a:rPr lang="en-US" sz="1100" kern="1200" dirty="0">
              <a:latin typeface="Helvetica" panose="020B0604020202020204" pitchFamily="34" charset="0"/>
              <a:cs typeface="Helvetica" panose="020B0604020202020204" pitchFamily="34" charset="0"/>
            </a:rPr>
            <a:t>Urban Renewal Projects</a:t>
          </a:r>
        </a:p>
      </dsp:txBody>
      <dsp:txXfrm>
        <a:off x="4410892" y="2777689"/>
        <a:ext cx="1672763" cy="1003657"/>
      </dsp:txXfrm>
    </dsp:sp>
    <dsp:sp modelId="{6BE6510C-8D16-4042-9D7A-F6743821B574}">
      <dsp:nvSpPr>
        <dsp:cNvPr id="0" name=""/>
        <dsp:cNvSpPr/>
      </dsp:nvSpPr>
      <dsp:spPr>
        <a:xfrm>
          <a:off x="1966858" y="4622192"/>
          <a:ext cx="354135" cy="91440"/>
        </a:xfrm>
        <a:custGeom>
          <a:avLst/>
          <a:gdLst/>
          <a:ahLst/>
          <a:cxnLst/>
          <a:rect l="0" t="0" r="0" b="0"/>
          <a:pathLst>
            <a:path>
              <a:moveTo>
                <a:pt x="0" y="45720"/>
              </a:moveTo>
              <a:lnTo>
                <a:pt x="354135" y="45720"/>
              </a:lnTo>
            </a:path>
          </a:pathLst>
        </a:custGeom>
        <a:noFill/>
        <a:ln w="9525" cap="flat" cmpd="sng" algn="ctr">
          <a:solidFill>
            <a:schemeClr val="accent2">
              <a:shade val="90000"/>
              <a:hueOff val="183015"/>
              <a:satOff val="-32976"/>
              <a:lumOff val="2797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4307" y="4665988"/>
        <a:ext cx="19236" cy="3847"/>
      </dsp:txXfrm>
    </dsp:sp>
    <dsp:sp modelId="{70025476-83FC-47C9-B9F2-AD2E6934E8C7}">
      <dsp:nvSpPr>
        <dsp:cNvPr id="0" name=""/>
        <dsp:cNvSpPr/>
      </dsp:nvSpPr>
      <dsp:spPr>
        <a:xfrm>
          <a:off x="295895" y="4166083"/>
          <a:ext cx="1672763" cy="1003657"/>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panose="020B0604020202020204" pitchFamily="34" charset="0"/>
              <a:cs typeface="Helvetica" panose="020B0604020202020204" pitchFamily="34" charset="0"/>
            </a:rPr>
            <a:t>1970s-Present</a:t>
          </a:r>
        </a:p>
        <a:p>
          <a:pPr marL="0" lvl="0" indent="0" algn="ctr" defTabSz="488950">
            <a:lnSpc>
              <a:spcPct val="90000"/>
            </a:lnSpc>
            <a:spcBef>
              <a:spcPct val="0"/>
            </a:spcBef>
            <a:spcAft>
              <a:spcPct val="35000"/>
            </a:spcAft>
            <a:buNone/>
          </a:pPr>
          <a:r>
            <a:rPr lang="en-US" sz="1100" kern="1200" dirty="0">
              <a:latin typeface="Helvetica" panose="020B0604020202020204" pitchFamily="34" charset="0"/>
              <a:cs typeface="Helvetica" panose="020B0604020202020204" pitchFamily="34" charset="0"/>
            </a:rPr>
            <a:t>Subprime Loans (1970s-Present Day)</a:t>
          </a:r>
        </a:p>
      </dsp:txBody>
      <dsp:txXfrm>
        <a:off x="295895" y="4166083"/>
        <a:ext cx="1672763" cy="1003657"/>
      </dsp:txXfrm>
    </dsp:sp>
    <dsp:sp modelId="{4489BC3E-3C00-4FAD-AAED-49F7267DBEA5}">
      <dsp:nvSpPr>
        <dsp:cNvPr id="0" name=""/>
        <dsp:cNvSpPr/>
      </dsp:nvSpPr>
      <dsp:spPr>
        <a:xfrm>
          <a:off x="4024357" y="4622192"/>
          <a:ext cx="354135" cy="91440"/>
        </a:xfrm>
        <a:custGeom>
          <a:avLst/>
          <a:gdLst/>
          <a:ahLst/>
          <a:cxnLst/>
          <a:rect l="0" t="0" r="0" b="0"/>
          <a:pathLst>
            <a:path>
              <a:moveTo>
                <a:pt x="0" y="45720"/>
              </a:moveTo>
              <a:lnTo>
                <a:pt x="354135" y="45720"/>
              </a:lnTo>
            </a:path>
          </a:pathLst>
        </a:custGeom>
        <a:noFill/>
        <a:ln w="9525" cap="flat" cmpd="sng" algn="ctr">
          <a:solidFill>
            <a:schemeClr val="accent2">
              <a:shade val="90000"/>
              <a:hueOff val="203350"/>
              <a:satOff val="-36640"/>
              <a:lumOff val="3108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1806" y="4665988"/>
        <a:ext cx="19236" cy="3847"/>
      </dsp:txXfrm>
    </dsp:sp>
    <dsp:sp modelId="{4757CFFD-4C1F-4398-A3EA-A9C1A2AFB8A5}">
      <dsp:nvSpPr>
        <dsp:cNvPr id="0" name=""/>
        <dsp:cNvSpPr/>
      </dsp:nvSpPr>
      <dsp:spPr>
        <a:xfrm>
          <a:off x="2353393" y="4166083"/>
          <a:ext cx="1672763" cy="1003657"/>
        </a:xfrm>
        <a:prstGeom prst="rect">
          <a:avLst/>
        </a:prstGeom>
        <a:solidFill>
          <a:srgbClr val="A13C0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panose="020B0604020202020204" pitchFamily="34" charset="0"/>
              <a:cs typeface="Helvetica" panose="020B0604020202020204" pitchFamily="34" charset="0"/>
            </a:rPr>
            <a:t>1971-Present</a:t>
          </a:r>
        </a:p>
        <a:p>
          <a:pPr marL="0" lvl="0" indent="0" algn="ctr" defTabSz="488950">
            <a:lnSpc>
              <a:spcPct val="90000"/>
            </a:lnSpc>
            <a:spcBef>
              <a:spcPct val="0"/>
            </a:spcBef>
            <a:spcAft>
              <a:spcPct val="35000"/>
            </a:spcAft>
            <a:buNone/>
          </a:pPr>
          <a:r>
            <a:rPr lang="en-US" sz="1100" kern="1200" dirty="0">
              <a:latin typeface="Helvetica" panose="020B0604020202020204" pitchFamily="34" charset="0"/>
              <a:cs typeface="Helvetica" panose="020B0604020202020204" pitchFamily="34" charset="0"/>
            </a:rPr>
            <a:t>"War on Drugs" (1971-Present Day)</a:t>
          </a:r>
        </a:p>
      </dsp:txBody>
      <dsp:txXfrm>
        <a:off x="2353393" y="4166083"/>
        <a:ext cx="1672763" cy="1003657"/>
      </dsp:txXfrm>
    </dsp:sp>
    <dsp:sp modelId="{8F1CB011-3750-4FD0-A9A2-EE12CCDF1723}">
      <dsp:nvSpPr>
        <dsp:cNvPr id="0" name=""/>
        <dsp:cNvSpPr/>
      </dsp:nvSpPr>
      <dsp:spPr>
        <a:xfrm>
          <a:off x="4410892" y="4166083"/>
          <a:ext cx="1672763" cy="1003657"/>
        </a:xfrm>
        <a:prstGeom prst="rect">
          <a:avLst/>
        </a:prstGeom>
        <a:solidFill>
          <a:srgbClr val="A13C0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Helvetica" panose="020B0604020202020204" pitchFamily="34" charset="0"/>
              <a:cs typeface="Helvetica" panose="020B0604020202020204" pitchFamily="34" charset="0"/>
            </a:rPr>
            <a:t>2005-09</a:t>
          </a:r>
        </a:p>
        <a:p>
          <a:pPr marL="0" lvl="0" indent="0" algn="ctr" defTabSz="488950">
            <a:lnSpc>
              <a:spcPct val="90000"/>
            </a:lnSpc>
            <a:spcBef>
              <a:spcPct val="0"/>
            </a:spcBef>
            <a:spcAft>
              <a:spcPct val="35000"/>
            </a:spcAft>
            <a:buNone/>
          </a:pPr>
          <a:r>
            <a:rPr lang="en-US" sz="1100" kern="1200" dirty="0">
              <a:latin typeface="Helvetica" panose="020B0604020202020204" pitchFamily="34" charset="0"/>
              <a:cs typeface="Helvetica" panose="020B0604020202020204" pitchFamily="34" charset="0"/>
            </a:rPr>
            <a:t>Housing Bubble and Great Recession</a:t>
          </a:r>
        </a:p>
      </dsp:txBody>
      <dsp:txXfrm>
        <a:off x="4410892" y="4166083"/>
        <a:ext cx="1672763" cy="100365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AEEAA9A-F5A8-4341-B776-2F6CDBEF6FFA}" type="datetimeFigureOut">
              <a:rPr lang="en-US" smtClean="0"/>
              <a:t>5/30/2019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005275D-303A-417E-9A01-FA10F403DBAE}" type="slidenum">
              <a:rPr lang="en-US" smtClean="0"/>
              <a:t>‹#›</a:t>
            </a:fld>
            <a:endParaRPr lang="en-US"/>
          </a:p>
        </p:txBody>
      </p:sp>
    </p:spTree>
    <p:extLst>
      <p:ext uri="{BB962C8B-B14F-4D97-AF65-F5344CB8AC3E}">
        <p14:creationId xmlns:p14="http://schemas.microsoft.com/office/powerpoint/2010/main" val="213917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F8C0E6-F0C7-478E-8A01-4B7094FD38FC}" type="datetimeFigureOut">
              <a:rPr lang="en-US" smtClean="0"/>
              <a:t>5/30/2019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492179-49F8-43CF-BF00-5960C382394E}" type="slidenum">
              <a:rPr lang="en-US" smtClean="0"/>
              <a:t>‹#›</a:t>
            </a:fld>
            <a:endParaRPr lang="en-US"/>
          </a:p>
        </p:txBody>
      </p:sp>
    </p:spTree>
    <p:extLst>
      <p:ext uri="{BB962C8B-B14F-4D97-AF65-F5344CB8AC3E}">
        <p14:creationId xmlns:p14="http://schemas.microsoft.com/office/powerpoint/2010/main" val="385873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witter.com/hashtag/RacialEquity?src=has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bpp.org/three-out-of-four-low-income-at-risk-renters-do-not-receive-federal-rental-assistanc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ensus.gov/content/census/en/library/publications/2018/demo/p60-265.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bpp.org/new-federal-renters-credit-proposa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bpp.org/new-federal-renters-credit-proposa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rosperitynow.org/sites/default/files/resources/ITEP-Prosperity_Now-Race_Wealth_and_Taxes-FULL%20REPORT-FINAL_6.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pportunityhome.org/wp-content/uploads/2019/03/Full-Report-PPT-NoEM.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pportunityhome.org/wp-content/uploads/2019/03/Full-Report-PPT-NoEM.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Households of color are still twice as likely to live below the poverty line and earn the lowest wages.</a:t>
            </a:r>
            <a:r>
              <a:rPr lang="en-US" sz="1200" b="0" i="0" u="none" strike="noStrike" kern="1200">
                <a:solidFill>
                  <a:schemeClr val="tx1"/>
                </a:solidFill>
                <a:effectLst/>
                <a:latin typeface="+mn-lt"/>
                <a:ea typeface="+mn-ea"/>
                <a:cs typeface="+mn-cs"/>
                <a:hlinkClick r:id="rId3"/>
              </a:rPr>
              <a:t> </a:t>
            </a:r>
            <a:r>
              <a:rPr lang="en-US" sz="1200" b="0" i="0" u="sng" strike="noStrike" kern="1200">
                <a:solidFill>
                  <a:schemeClr val="tx1"/>
                </a:solidFill>
                <a:effectLst/>
                <a:latin typeface="+mn-lt"/>
                <a:ea typeface="+mn-ea"/>
                <a:cs typeface="+mn-cs"/>
                <a:hlinkClick r:id="rId3"/>
              </a:rPr>
              <a:t>#</a:t>
            </a:r>
            <a:r>
              <a:rPr lang="en-US" sz="1200" b="0" i="0" u="sng" strike="noStrike" kern="1200" err="1">
                <a:solidFill>
                  <a:schemeClr val="tx1"/>
                </a:solidFill>
                <a:effectLst/>
                <a:latin typeface="+mn-lt"/>
                <a:ea typeface="+mn-ea"/>
                <a:cs typeface="+mn-cs"/>
                <a:hlinkClick r:id="rId3"/>
              </a:rPr>
              <a:t>RacialEquity</a:t>
            </a:r>
            <a:r>
              <a:rPr lang="en-US" sz="1200" b="0" i="0" u="none" strike="noStrike" kern="1200">
                <a:solidFill>
                  <a:schemeClr val="tx1"/>
                </a:solidFill>
                <a:effectLst/>
                <a:latin typeface="+mn-lt"/>
                <a:ea typeface="+mn-ea"/>
                <a:cs typeface="+mn-cs"/>
              </a:rPr>
              <a:t> in policies are needed. </a:t>
            </a:r>
          </a:p>
          <a:p>
            <a:r>
              <a:rPr lang="en-US" sz="1200" b="0" i="0" u="none" strike="noStrike" kern="1200">
                <a:solidFill>
                  <a:schemeClr val="tx1"/>
                </a:solidFill>
                <a:effectLst/>
                <a:latin typeface="+mn-lt"/>
                <a:ea typeface="+mn-ea"/>
                <a:cs typeface="+mn-cs"/>
              </a:rPr>
              <a:t>EPI Economist and Director of the Program on Race, Ethnicity, and the Economy Valerie Wilson. “In 2015 and 2016, income growth was stronger for black and Hispanic households than for white households, but that trend has not continued. Today’s release shows that while in 2017, growth in Hispanic median household income continued to outpace that of white non-Hispanics, resulting in a slight narrowing of the Hispanic-white income gap, income growth stalled for median black households, reversing recent progress in closing the black-white income gap.”</a:t>
            </a:r>
            <a:endParaRPr lang="en-US"/>
          </a:p>
        </p:txBody>
      </p:sp>
      <p:sp>
        <p:nvSpPr>
          <p:cNvPr id="4" name="Slide Number Placeholder 3"/>
          <p:cNvSpPr>
            <a:spLocks noGrp="1"/>
          </p:cNvSpPr>
          <p:nvPr>
            <p:ph type="sldNum" sz="quarter" idx="10"/>
          </p:nvPr>
        </p:nvSpPr>
        <p:spPr/>
        <p:txBody>
          <a:bodyPr/>
          <a:lstStyle/>
          <a:p>
            <a:fld id="{47492179-49F8-43CF-BF00-5960C382394E}" type="slidenum">
              <a:rPr lang="en-US" smtClean="0"/>
              <a:t>2</a:t>
            </a:fld>
            <a:endParaRPr lang="en-US"/>
          </a:p>
        </p:txBody>
      </p:sp>
    </p:spTree>
    <p:extLst>
      <p:ext uri="{BB962C8B-B14F-4D97-AF65-F5344CB8AC3E}">
        <p14:creationId xmlns:p14="http://schemas.microsoft.com/office/powerpoint/2010/main" val="410022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Luckily, we have housing assistance programs that help people with lower-incomes afford housing. The programs include: Housing Choice Vouchers, Public Housing, Section 8 Project Based Housing, and more. This chart shows the number of Households that are assisted by federal housing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-Center on Budget and Policy Priorities</a:t>
            </a:r>
            <a:r>
              <a:rPr lang="en-US" dirty="0"/>
              <a:t>: Graphic on 3 in 4 low income renters do not receive assistance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anose="020B0604020202020204" pitchFamily="34" charset="0"/>
                <a:cs typeface="Helvetica" panose="020B0604020202020204" pitchFamily="34" charset="0"/>
              </a:rPr>
              <a:t>Housing assistance programs </a:t>
            </a:r>
            <a:r>
              <a:rPr lang="en-US" sz="1200" dirty="0">
                <a:latin typeface="Helvetica" panose="020B0604020202020204" pitchFamily="34" charset="0"/>
                <a:cs typeface="Helvetica" panose="020B0604020202020204" pitchFamily="34" charset="0"/>
                <a:hlinkClick r:id="rId4"/>
              </a:rPr>
              <a:t>lifted 2.9 million people above the federal poverty line in 2017 </a:t>
            </a:r>
            <a:r>
              <a:rPr lang="en-US" sz="1200" dirty="0">
                <a:latin typeface="Helvetica" panose="020B0604020202020204" pitchFamily="34" charset="0"/>
                <a:cs typeface="Helvetica" panose="020B0604020202020204" pitchFamily="34" charset="0"/>
              </a:rPr>
              <a:t> </a:t>
            </a:r>
            <a:r>
              <a:rPr lang="en-US" sz="1200" dirty="0"/>
              <a:t>Source: </a:t>
            </a:r>
            <a:r>
              <a:rPr lang="en-US" sz="1200" dirty="0">
                <a:hlinkClick r:id="rId4"/>
              </a:rPr>
              <a:t>United States Census Bureau</a:t>
            </a: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288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More: https://nlihc.org/sites/default/files/Factsheet_08022018.pdf and</a:t>
            </a:r>
          </a:p>
          <a:p>
            <a:r>
              <a:rPr lang="en-US" sz="1200" u="sng" kern="1200" dirty="0">
                <a:solidFill>
                  <a:schemeClr val="tx1"/>
                </a:solidFill>
                <a:effectLst/>
                <a:latin typeface="+mn-lt"/>
                <a:ea typeface="+mn-ea"/>
                <a:cs typeface="+mn-cs"/>
              </a:rPr>
              <a:t>S. 3250: Rent Relief Act of 2018 (Sen. Kamala Harris)</a:t>
            </a:r>
            <a:r>
              <a:rPr lang="en-US" sz="1200" kern="1200" dirty="0">
                <a:solidFill>
                  <a:schemeClr val="tx1"/>
                </a:solidFill>
                <a:effectLst/>
                <a:latin typeface="+mn-lt"/>
                <a:ea typeface="+mn-ea"/>
                <a:cs typeface="+mn-cs"/>
              </a:rPr>
              <a:t> | 115th Congress (2017-2018)</a:t>
            </a:r>
          </a:p>
          <a:p>
            <a:r>
              <a:rPr lang="en-US" sz="1200" u="sng" kern="1200" dirty="0">
                <a:solidFill>
                  <a:schemeClr val="tx1"/>
                </a:solidFill>
                <a:effectLst/>
                <a:latin typeface="+mn-lt"/>
                <a:ea typeface="+mn-ea"/>
                <a:cs typeface="+mn-cs"/>
              </a:rPr>
              <a:t>S 3342: Housing, Opportunity, Mobility, and Equity Act of 2018 (Sen Cory Booker)</a:t>
            </a:r>
            <a:r>
              <a:rPr lang="en-US" sz="1200" kern="1200" dirty="0">
                <a:solidFill>
                  <a:schemeClr val="tx1"/>
                </a:solidFill>
                <a:effectLst/>
                <a:latin typeface="+mn-lt"/>
                <a:ea typeface="+mn-ea"/>
                <a:cs typeface="+mn-cs"/>
              </a:rPr>
              <a:t> | 115th Congress (2017-2018)</a:t>
            </a:r>
          </a:p>
          <a:p>
            <a:r>
              <a:rPr lang="en-US" sz="1200" u="sng" kern="1200" dirty="0">
                <a:solidFill>
                  <a:schemeClr val="tx1"/>
                </a:solidFill>
                <a:effectLst/>
                <a:latin typeface="+mn-lt"/>
                <a:ea typeface="+mn-ea"/>
                <a:cs typeface="+mn-cs"/>
              </a:rPr>
              <a:t>H.R. 5793: Housing Choice Voucher Mobility Demonstration Act of 2018</a:t>
            </a:r>
            <a:r>
              <a:rPr lang="en-US" sz="1200" kern="1200" dirty="0">
                <a:solidFill>
                  <a:schemeClr val="tx1"/>
                </a:solidFill>
                <a:effectLst/>
                <a:latin typeface="+mn-lt"/>
                <a:ea typeface="+mn-ea"/>
                <a:cs typeface="+mn-cs"/>
              </a:rPr>
              <a:t> | 115th Congress (2017-2018)</a:t>
            </a:r>
          </a:p>
          <a:p>
            <a:r>
              <a:rPr lang="en-US" sz="1200" kern="1200" dirty="0">
                <a:solidFill>
                  <a:schemeClr val="tx1"/>
                </a:solidFill>
                <a:effectLst/>
                <a:latin typeface="+mn-lt"/>
                <a:ea typeface="+mn-ea"/>
                <a:cs typeface="+mn-cs"/>
              </a:rPr>
              <a:t>Also: </a:t>
            </a:r>
          </a:p>
          <a:p>
            <a:r>
              <a:rPr lang="en-US" sz="1200" u="sng" kern="1200" dirty="0">
                <a:solidFill>
                  <a:schemeClr val="tx1"/>
                </a:solidFill>
                <a:effectLst/>
                <a:latin typeface="+mn-lt"/>
                <a:ea typeface="+mn-ea"/>
                <a:cs typeface="+mn-cs"/>
              </a:rPr>
              <a:t>H.R. 7050: Housing, Opportunity, Mobility, and Equity Act of 2018 (Rep. Clyburn)</a:t>
            </a:r>
            <a:r>
              <a:rPr lang="en-US" sz="1200" kern="1200" dirty="0">
                <a:solidFill>
                  <a:schemeClr val="tx1"/>
                </a:solidFill>
                <a:effectLst/>
                <a:latin typeface="+mn-lt"/>
                <a:ea typeface="+mn-ea"/>
                <a:cs typeface="+mn-cs"/>
              </a:rPr>
              <a:t> | 115th Congress (2017-2018)</a:t>
            </a:r>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S. 2945: Housing Choice Voucher Mobility Demonstration Act of 2018</a:t>
            </a:r>
            <a:r>
              <a:rPr lang="en-US" sz="1200" kern="1200" dirty="0">
                <a:solidFill>
                  <a:schemeClr val="tx1"/>
                </a:solidFill>
                <a:effectLst/>
                <a:latin typeface="+mn-lt"/>
                <a:ea typeface="+mn-ea"/>
                <a:cs typeface="+mn-cs"/>
              </a:rPr>
              <a:t> | 115th Congress (2017-2018)</a:t>
            </a:r>
          </a:p>
          <a:p>
            <a:pPr rtl="0" fontAlgn="base"/>
            <a:r>
              <a:rPr lang="en-US" sz="1200" b="0" i="0" u="none" strike="noStrike" kern="1200" dirty="0">
                <a:solidFill>
                  <a:schemeClr val="tx1"/>
                </a:solidFill>
                <a:effectLst/>
                <a:latin typeface="+mn-lt"/>
                <a:ea typeface="+mn-ea"/>
                <a:cs typeface="+mn-cs"/>
              </a:rPr>
              <a:t>Related: CBPP </a:t>
            </a:r>
            <a:r>
              <a:rPr lang="en-US" sz="1200" b="0" i="0" u="none" strike="noStrike" kern="1200" dirty="0" err="1">
                <a:solidFill>
                  <a:schemeClr val="tx1"/>
                </a:solidFill>
                <a:effectLst/>
                <a:latin typeface="+mn-lt"/>
                <a:ea typeface="+mn-ea"/>
                <a:cs typeface="+mn-cs"/>
              </a:rPr>
              <a:t>proprosal</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https://www.cbpp.org/new-federal-renters-credit-proposal</a:t>
            </a:r>
            <a:r>
              <a:rPr lang="en-US" sz="1200" b="0" i="0" u="none" strike="noStrike" kern="1200" dirty="0">
                <a:solidFill>
                  <a:schemeClr val="tx1"/>
                </a:solidFill>
                <a:effectLst/>
                <a:latin typeface="+mn-lt"/>
                <a:ea typeface="+mn-ea"/>
                <a:cs typeface="+mn-cs"/>
              </a:rPr>
              <a:t> The CBPP has, in the past, supported (and still does support) renter’s credits that states could give directly to tenants, but the project-based approach outlined in this recent report has the advantage of being much easier to administer and so “a good starting point for rebalancing federal housing tax policy.”</a:t>
            </a:r>
          </a:p>
          <a:p>
            <a:pPr rtl="0" fontAlgn="base"/>
            <a:r>
              <a:rPr lang="en-US" sz="1200" b="0" i="0" u="none" strike="noStrike" kern="1200" dirty="0">
                <a:solidFill>
                  <a:schemeClr val="tx1"/>
                </a:solidFill>
                <a:effectLst/>
                <a:latin typeface="+mn-lt"/>
                <a:ea typeface="+mn-ea"/>
                <a:cs typeface="+mn-cs"/>
              </a:rPr>
              <a:t>In 2016, the University of California, Berkeley’s </a:t>
            </a:r>
            <a:r>
              <a:rPr lang="en-US" sz="1200" b="0" i="0" u="none" strike="noStrike" kern="1200" dirty="0" err="1">
                <a:solidFill>
                  <a:schemeClr val="tx1"/>
                </a:solidFill>
                <a:effectLst/>
                <a:latin typeface="+mn-lt"/>
                <a:ea typeface="+mn-ea"/>
                <a:cs typeface="+mn-cs"/>
              </a:rPr>
              <a:t>Terner</a:t>
            </a:r>
            <a:r>
              <a:rPr lang="en-US" sz="1200" b="0" i="0" u="none" strike="noStrike" kern="1200" dirty="0">
                <a:solidFill>
                  <a:schemeClr val="tx1"/>
                </a:solidFill>
                <a:effectLst/>
                <a:latin typeface="+mn-lt"/>
                <a:ea typeface="+mn-ea"/>
                <a:cs typeface="+mn-cs"/>
              </a:rPr>
              <a:t> Center for Housing Innovation issued a report presenting three renters’ tax credit options. One of these would provide an entitlement, tenant-claimed credit sufficient to reduce all renters’ housing costs to 30% of their incomes, at an estimated cost of $76 billion per year. The second would provide a shallower tenant-claimed entitlement credit at an annual cost of $41 billion. The third is a “composite option” that would include a $5 billion capped, owner-claimed credit for extremely low-income families similar to that proposed by CBPP, and a smaller tenant-claimed credit for other renters costing $38 billion. The idea of a federal renters’ credit has received growing attention in recent years. The Bipartisan Policy Center, Center for American Progress, Urban Institute, Enterprise Community Partners, Center for Global Policy Solutions, Mortgage Bankers Association, and others have highlighted a renters’ credit as a promising strategy to address poverty, homelessness, and high rent burdens. In addition, legislation to establish a capped, state-administered renters’ credit has been introduced in the last two sessions of Congress: Representative Charles Rangel (D-NY) introduced the Renters Tax Credit Act in 2014; and Representative Barbara Lee (D-CA) included a renters’ credit in the Pathways Out of Poverty Act she introduced in 2014 and again in 2015. </a:t>
            </a:r>
          </a:p>
          <a:p>
            <a:endParaRPr lang="en-US" dirty="0"/>
          </a:p>
        </p:txBody>
      </p:sp>
      <p:sp>
        <p:nvSpPr>
          <p:cNvPr id="4" name="Slide Number Placeholder 3"/>
          <p:cNvSpPr>
            <a:spLocks noGrp="1"/>
          </p:cNvSpPr>
          <p:nvPr>
            <p:ph type="sldNum" sz="quarter" idx="10"/>
          </p:nvPr>
        </p:nvSpPr>
        <p:spPr/>
        <p:txBody>
          <a:bodyPr/>
          <a:lstStyle/>
          <a:p>
            <a:fld id="{47492179-49F8-43CF-BF00-5960C382394E}" type="slidenum">
              <a:rPr lang="en-US" smtClean="0"/>
              <a:t>12</a:t>
            </a:fld>
            <a:endParaRPr lang="en-US"/>
          </a:p>
        </p:txBody>
      </p:sp>
    </p:spTree>
    <p:extLst>
      <p:ext uri="{BB962C8B-B14F-4D97-AF65-F5344CB8AC3E}">
        <p14:creationId xmlns:p14="http://schemas.microsoft.com/office/powerpoint/2010/main" val="3370564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From Vox: https://www.vox.com/future-perfect/2019/1/30/18183769/democrat-poverty-plans-2020-presidential-kamala-harris-booker-gillibrand. </a:t>
            </a:r>
          </a:p>
          <a:p>
            <a:r>
              <a:rPr lang="en-US" sz="1200" u="sng" kern="1200" dirty="0">
                <a:solidFill>
                  <a:schemeClr val="tx1"/>
                </a:solidFill>
                <a:effectLst/>
                <a:latin typeface="+mn-lt"/>
                <a:ea typeface="+mn-ea"/>
                <a:cs typeface="+mn-cs"/>
              </a:rPr>
              <a:t>We must address this housing crisis -- and we can begin to do so by shifting tax resources to support a “Renters Tax Credit” for low- and moderate-income renters. Several policymakers have introduced legislation that does this (H.R. 2169 and S. 1106, H.R. 7050 and S. 3342 in the last Congress). </a:t>
            </a:r>
          </a:p>
          <a:p>
            <a:r>
              <a:rPr lang="en-US" sz="1200" u="sng" kern="1200" dirty="0">
                <a:solidFill>
                  <a:schemeClr val="tx1"/>
                </a:solidFill>
                <a:effectLst/>
                <a:latin typeface="+mn-lt"/>
                <a:ea typeface="+mn-ea"/>
                <a:cs typeface="+mn-cs"/>
              </a:rPr>
              <a:t>More: https://nlihc.org/sites/default/files/Factsheet_08022018.pdf and</a:t>
            </a:r>
          </a:p>
          <a:p>
            <a:r>
              <a:rPr lang="en-US" sz="1200" u="sng" kern="1200" dirty="0">
                <a:solidFill>
                  <a:schemeClr val="tx1"/>
                </a:solidFill>
                <a:effectLst/>
                <a:latin typeface="+mn-lt"/>
                <a:ea typeface="+mn-ea"/>
                <a:cs typeface="+mn-cs"/>
              </a:rPr>
              <a:t>S. 3250: Rent Relief Act of 2018 (Sen. Kamala Harris)</a:t>
            </a:r>
            <a:r>
              <a:rPr lang="en-US" sz="1200" kern="1200" dirty="0">
                <a:solidFill>
                  <a:schemeClr val="tx1"/>
                </a:solidFill>
                <a:effectLst/>
                <a:latin typeface="+mn-lt"/>
                <a:ea typeface="+mn-ea"/>
                <a:cs typeface="+mn-cs"/>
              </a:rPr>
              <a:t> | 115th Congress (2017-2018)</a:t>
            </a:r>
          </a:p>
          <a:p>
            <a:r>
              <a:rPr lang="en-US" sz="1200" u="sng" kern="1200" dirty="0">
                <a:solidFill>
                  <a:schemeClr val="tx1"/>
                </a:solidFill>
                <a:effectLst/>
                <a:latin typeface="+mn-lt"/>
                <a:ea typeface="+mn-ea"/>
                <a:cs typeface="+mn-cs"/>
              </a:rPr>
              <a:t>S 3342: Housing, Opportunity, Mobility, and Equity Act of 2018 (Sen Cory Booker)</a:t>
            </a:r>
            <a:r>
              <a:rPr lang="en-US" sz="1200" kern="1200" dirty="0">
                <a:solidFill>
                  <a:schemeClr val="tx1"/>
                </a:solidFill>
                <a:effectLst/>
                <a:latin typeface="+mn-lt"/>
                <a:ea typeface="+mn-ea"/>
                <a:cs typeface="+mn-cs"/>
              </a:rPr>
              <a:t> | 115th Congress (2017-2018)</a:t>
            </a:r>
          </a:p>
          <a:p>
            <a:r>
              <a:rPr lang="en-US" sz="1200" u="sng" kern="1200" dirty="0">
                <a:solidFill>
                  <a:schemeClr val="tx1"/>
                </a:solidFill>
                <a:effectLst/>
                <a:latin typeface="+mn-lt"/>
                <a:ea typeface="+mn-ea"/>
                <a:cs typeface="+mn-cs"/>
              </a:rPr>
              <a:t>H.R. 5793: Housing Choice Voucher Mobility Demonstration Act of 2018</a:t>
            </a:r>
            <a:r>
              <a:rPr lang="en-US" sz="1200" kern="1200" dirty="0">
                <a:solidFill>
                  <a:schemeClr val="tx1"/>
                </a:solidFill>
                <a:effectLst/>
                <a:latin typeface="+mn-lt"/>
                <a:ea typeface="+mn-ea"/>
                <a:cs typeface="+mn-cs"/>
              </a:rPr>
              <a:t> | 115th Congress (2017-2018)</a:t>
            </a:r>
          </a:p>
          <a:p>
            <a:r>
              <a:rPr lang="en-US" sz="1200" kern="1200" dirty="0">
                <a:solidFill>
                  <a:schemeClr val="tx1"/>
                </a:solidFill>
                <a:effectLst/>
                <a:latin typeface="+mn-lt"/>
                <a:ea typeface="+mn-ea"/>
                <a:cs typeface="+mn-cs"/>
              </a:rPr>
              <a:t>Also: </a:t>
            </a:r>
          </a:p>
          <a:p>
            <a:r>
              <a:rPr lang="en-US" sz="1200" u="sng" kern="1200" dirty="0">
                <a:solidFill>
                  <a:schemeClr val="tx1"/>
                </a:solidFill>
                <a:effectLst/>
                <a:latin typeface="+mn-lt"/>
                <a:ea typeface="+mn-ea"/>
                <a:cs typeface="+mn-cs"/>
              </a:rPr>
              <a:t>H.R. 7050: Housing, Opportunity, Mobility, and Equity Act of 2018 (Rep. Clyburn)</a:t>
            </a:r>
            <a:r>
              <a:rPr lang="en-US" sz="1200" kern="1200" dirty="0">
                <a:solidFill>
                  <a:schemeClr val="tx1"/>
                </a:solidFill>
                <a:effectLst/>
                <a:latin typeface="+mn-lt"/>
                <a:ea typeface="+mn-ea"/>
                <a:cs typeface="+mn-cs"/>
              </a:rPr>
              <a:t> | 115th Congress (2017-2018)</a:t>
            </a:r>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S. 2945: Housing Choice Voucher Mobility Demonstration Act of 2018</a:t>
            </a:r>
            <a:r>
              <a:rPr lang="en-US" sz="1200" kern="1200" dirty="0">
                <a:solidFill>
                  <a:schemeClr val="tx1"/>
                </a:solidFill>
                <a:effectLst/>
                <a:latin typeface="+mn-lt"/>
                <a:ea typeface="+mn-ea"/>
                <a:cs typeface="+mn-cs"/>
              </a:rPr>
              <a:t> | 115th Congress (2017-2018)</a:t>
            </a:r>
          </a:p>
          <a:p>
            <a:pPr rtl="0" fontAlgn="base"/>
            <a:r>
              <a:rPr lang="en-US" sz="1200" b="0" i="0" u="none" strike="noStrike" kern="1200" dirty="0">
                <a:solidFill>
                  <a:schemeClr val="tx1"/>
                </a:solidFill>
                <a:effectLst/>
                <a:latin typeface="+mn-lt"/>
                <a:ea typeface="+mn-ea"/>
                <a:cs typeface="+mn-cs"/>
              </a:rPr>
              <a:t>Related: CBPP </a:t>
            </a:r>
            <a:r>
              <a:rPr lang="en-US" sz="1200" b="0" i="0" u="none" strike="noStrike" kern="1200" dirty="0" err="1">
                <a:solidFill>
                  <a:schemeClr val="tx1"/>
                </a:solidFill>
                <a:effectLst/>
                <a:latin typeface="+mn-lt"/>
                <a:ea typeface="+mn-ea"/>
                <a:cs typeface="+mn-cs"/>
              </a:rPr>
              <a:t>proprosal</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https://www.cbpp.org/new-federal-renters-credit-proposal</a:t>
            </a:r>
            <a:r>
              <a:rPr lang="en-US" sz="1200" b="0" i="0" u="none" strike="noStrike" kern="1200" dirty="0">
                <a:solidFill>
                  <a:schemeClr val="tx1"/>
                </a:solidFill>
                <a:effectLst/>
                <a:latin typeface="+mn-lt"/>
                <a:ea typeface="+mn-ea"/>
                <a:cs typeface="+mn-cs"/>
              </a:rPr>
              <a:t> The CBPP has, in the past, supported (and still does support) renter’s credits that states could give directly to tenants, but the project-based approach outlined in this recent report has the advantage of being much easier to administer and so “a good starting point for rebalancing federal housing tax policy.”</a:t>
            </a:r>
          </a:p>
          <a:p>
            <a:pPr rtl="0" fontAlgn="base"/>
            <a:r>
              <a:rPr lang="en-US" sz="1200" b="0" i="0" u="none" strike="noStrike" kern="1200" dirty="0">
                <a:solidFill>
                  <a:schemeClr val="tx1"/>
                </a:solidFill>
                <a:effectLst/>
                <a:latin typeface="+mn-lt"/>
                <a:ea typeface="+mn-ea"/>
                <a:cs typeface="+mn-cs"/>
              </a:rPr>
              <a:t>In 2016, the University of California, Berkeley’s </a:t>
            </a:r>
            <a:r>
              <a:rPr lang="en-US" sz="1200" b="0" i="0" u="none" strike="noStrike" kern="1200" dirty="0" err="1">
                <a:solidFill>
                  <a:schemeClr val="tx1"/>
                </a:solidFill>
                <a:effectLst/>
                <a:latin typeface="+mn-lt"/>
                <a:ea typeface="+mn-ea"/>
                <a:cs typeface="+mn-cs"/>
              </a:rPr>
              <a:t>Terner</a:t>
            </a:r>
            <a:r>
              <a:rPr lang="en-US" sz="1200" b="0" i="0" u="none" strike="noStrike" kern="1200" dirty="0">
                <a:solidFill>
                  <a:schemeClr val="tx1"/>
                </a:solidFill>
                <a:effectLst/>
                <a:latin typeface="+mn-lt"/>
                <a:ea typeface="+mn-ea"/>
                <a:cs typeface="+mn-cs"/>
              </a:rPr>
              <a:t> Center for Housing Innovation issued a report presenting three renters’ tax credit options. One of these would provide an entitlement, tenant-claimed credit sufficient to reduce all renters’ housing costs to 30% of their incomes, at an estimated cost of $76 billion per year. The second would provide a shallower tenant-claimed entitlement credit at an annual cost of $41 billion. The third is a “composite option” that would include a $5 billion capped, owner-claimed credit for extremely low-income families similar to that proposed by CBPP, and a smaller tenant-claimed credit for other renters costing $38 billion. The idea of a federal renters’ credit has received growing attention in recent years. The Bipartisan Policy Center, Center for American Progress, Urban Institute, Enterprise Community Partners, Center for Global Policy Solutions, Mortgage Bankers Association, and others have highlighted a renters’ credit as a promising strategy to address poverty, homelessness, and high rent burdens. In addition, legislation to establish a capped, state-administered renters’ credit has been introduced in the last two sessions of Congress: Representative Charles Rangel (D-NY) introduced the Renters Tax Credit Act in 2014; and Representative Barbara Lee (D-CA) included a renters’ credit in the Pathways Out of Poverty Act she introduced in 2014 and again in 2015. </a:t>
            </a:r>
          </a:p>
          <a:p>
            <a:endParaRPr lang="en-US" dirty="0"/>
          </a:p>
        </p:txBody>
      </p:sp>
      <p:sp>
        <p:nvSpPr>
          <p:cNvPr id="4" name="Slide Number Placeholder 3"/>
          <p:cNvSpPr>
            <a:spLocks noGrp="1"/>
          </p:cNvSpPr>
          <p:nvPr>
            <p:ph type="sldNum" sz="quarter" idx="10"/>
          </p:nvPr>
        </p:nvSpPr>
        <p:spPr/>
        <p:txBody>
          <a:bodyPr/>
          <a:lstStyle/>
          <a:p>
            <a:fld id="{47492179-49F8-43CF-BF00-5960C382394E}" type="slidenum">
              <a:rPr lang="en-US" smtClean="0"/>
              <a:t>13</a:t>
            </a:fld>
            <a:endParaRPr lang="en-US"/>
          </a:p>
        </p:txBody>
      </p:sp>
    </p:spTree>
    <p:extLst>
      <p:ext uri="{BB962C8B-B14F-4D97-AF65-F5344CB8AC3E}">
        <p14:creationId xmlns:p14="http://schemas.microsoft.com/office/powerpoint/2010/main" val="4261816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1363" indent="-284163">
              <a:spcBef>
                <a:spcPct val="30000"/>
              </a:spcBef>
              <a:defRPr sz="1200">
                <a:solidFill>
                  <a:schemeClr val="tx1"/>
                </a:solidFill>
                <a:latin typeface="Calibri" panose="020F0502020204030204" pitchFamily="34" charset="0"/>
                <a:ea typeface="MS PGothic" panose="020B0600070205080204" pitchFamily="34" charset="-128"/>
              </a:defRPr>
            </a:lvl2pPr>
            <a:lvl3pPr marL="1141413" indent="-227013">
              <a:spcBef>
                <a:spcPct val="30000"/>
              </a:spcBef>
              <a:defRPr sz="1200">
                <a:solidFill>
                  <a:schemeClr val="tx1"/>
                </a:solidFill>
                <a:latin typeface="Calibri" panose="020F0502020204030204" pitchFamily="34" charset="0"/>
                <a:ea typeface="MS PGothic" panose="020B0600070205080204" pitchFamily="34" charset="-128"/>
              </a:defRPr>
            </a:lvl3pPr>
            <a:lvl4pPr marL="1598613" indent="-227013">
              <a:spcBef>
                <a:spcPct val="30000"/>
              </a:spcBef>
              <a:defRPr sz="1200">
                <a:solidFill>
                  <a:schemeClr val="tx1"/>
                </a:solidFill>
                <a:latin typeface="Calibri" panose="020F0502020204030204" pitchFamily="34" charset="0"/>
                <a:ea typeface="MS PGothic" panose="020B0600070205080204" pitchFamily="34" charset="-128"/>
              </a:defRPr>
            </a:lvl4pPr>
            <a:lvl5pPr marL="2055813" indent="-227013">
              <a:spcBef>
                <a:spcPct val="30000"/>
              </a:spcBef>
              <a:defRPr sz="1200">
                <a:solidFill>
                  <a:schemeClr val="tx1"/>
                </a:solidFill>
                <a:latin typeface="Calibri" panose="020F0502020204030204" pitchFamily="34" charset="0"/>
                <a:ea typeface="MS PGothic" panose="020B0600070205080204" pitchFamily="34" charset="-128"/>
              </a:defRPr>
            </a:lvl5pPr>
            <a:lvl6pPr marL="2513013"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0213"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7413"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4613"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F312B6E-0FBA-422E-90BF-1F4B623EFD6C}"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94044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When families have more wealth they are better able to weather financial storms and stay out of poverty. Yet, people of color in the US do not have even close to the wealth of white families. </a:t>
            </a:r>
            <a:endParaRPr lang="en-US"/>
          </a:p>
          <a:p>
            <a:r>
              <a:rPr lang="en-US">
                <a:hlinkClick r:id="rId3"/>
              </a:rPr>
              <a:t>https://prosperitynow.org/sites/default/files/resources/ITEP-Prosperity_Now-Race_Wealth_and_Taxes-FULL%20REPORT-FINAL_6.pdf</a:t>
            </a:r>
            <a:endParaRPr lang="en-US"/>
          </a:p>
          <a:p>
            <a:endParaRPr lang="en-US"/>
          </a:p>
        </p:txBody>
      </p:sp>
      <p:sp>
        <p:nvSpPr>
          <p:cNvPr id="4" name="Slide Number Placeholder 3"/>
          <p:cNvSpPr>
            <a:spLocks noGrp="1"/>
          </p:cNvSpPr>
          <p:nvPr>
            <p:ph type="sldNum" sz="quarter" idx="10"/>
          </p:nvPr>
        </p:nvSpPr>
        <p:spPr/>
        <p:txBody>
          <a:bodyPr/>
          <a:lstStyle/>
          <a:p>
            <a:fld id="{2B63BD23-AD11-45AB-8D65-44990A1EF1FD}" type="slidenum">
              <a:rPr lang="en-US" smtClean="0"/>
              <a:t>3</a:t>
            </a:fld>
            <a:endParaRPr lang="en-US"/>
          </a:p>
        </p:txBody>
      </p:sp>
    </p:spTree>
    <p:extLst>
      <p:ext uri="{BB962C8B-B14F-4D97-AF65-F5344CB8AC3E}">
        <p14:creationId xmlns:p14="http://schemas.microsoft.com/office/powerpoint/2010/main" val="53805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Wealth is unequal especially along racial lines and across several measures of wealth such as homeownership and liquid assets. Housing is seen as one of the primary drivers of the wealth divide </a:t>
            </a:r>
          </a:p>
        </p:txBody>
      </p:sp>
      <p:sp>
        <p:nvSpPr>
          <p:cNvPr id="4" name="Slide Number Placeholder 3"/>
          <p:cNvSpPr>
            <a:spLocks noGrp="1"/>
          </p:cNvSpPr>
          <p:nvPr>
            <p:ph type="sldNum" sz="quarter" idx="10"/>
          </p:nvPr>
        </p:nvSpPr>
        <p:spPr/>
        <p:txBody>
          <a:bodyPr/>
          <a:lstStyle/>
          <a:p>
            <a:fld id="{2B63BD23-AD11-45AB-8D65-44990A1EF1FD}" type="slidenum">
              <a:rPr lang="en-US" smtClean="0"/>
              <a:t>4</a:t>
            </a:fld>
            <a:endParaRPr lang="en-US"/>
          </a:p>
        </p:txBody>
      </p:sp>
    </p:spTree>
    <p:extLst>
      <p:ext uri="{BB962C8B-B14F-4D97-AF65-F5344CB8AC3E}">
        <p14:creationId xmlns:p14="http://schemas.microsoft.com/office/powerpoint/2010/main" val="228078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Each of these policies played a role in contributing to and exacerbating racial wealth inequality through: </a:t>
            </a:r>
          </a:p>
          <a:p>
            <a:r>
              <a:rPr lang="en-US" sz="1200" b="0" i="0" u="none" strike="noStrike" kern="1200">
                <a:solidFill>
                  <a:schemeClr val="tx1"/>
                </a:solidFill>
                <a:effectLst/>
                <a:latin typeface="+mn-lt"/>
                <a:ea typeface="+mn-ea"/>
                <a:cs typeface="+mn-cs"/>
              </a:rPr>
              <a:t>Forced removal and slavery: https://www.smithsonianmag.com/history/misguided-focus-1619-beginning-slavery-us-damages-our-understanding-american-history-180964873/</a:t>
            </a:r>
          </a:p>
          <a:p>
            <a:r>
              <a:rPr lang="en-US" sz="1200" b="0" i="0" u="none" strike="noStrike" kern="1200">
                <a:solidFill>
                  <a:schemeClr val="tx1"/>
                </a:solidFill>
                <a:effectLst/>
                <a:latin typeface="+mn-lt"/>
                <a:ea typeface="+mn-ea"/>
                <a:cs typeface="+mn-cs"/>
              </a:rPr>
              <a:t>Stripping wealth building resources- land reversals/land seizures</a:t>
            </a:r>
          </a:p>
          <a:p>
            <a:r>
              <a:rPr lang="en-US" sz="1200" b="0" i="0" u="none" strike="noStrike" kern="1200">
                <a:solidFill>
                  <a:schemeClr val="tx1"/>
                </a:solidFill>
                <a:effectLst/>
                <a:latin typeface="+mn-lt"/>
                <a:ea typeface="+mn-ea"/>
                <a:cs typeface="+mn-cs"/>
              </a:rPr>
              <a:t>Instituting homeownership discrimination/residential segregation – PWA, NHA, FHA, G.I. Bill essentially subsidized homeownership and movement into the suburbs primarily for white Americans, especially in the post-war era</a:t>
            </a:r>
          </a:p>
          <a:p>
            <a:r>
              <a:rPr lang="en-US" sz="1200" b="0" i="0" u="none" strike="noStrike" kern="1200">
                <a:solidFill>
                  <a:schemeClr val="tx1"/>
                </a:solidFill>
                <a:effectLst/>
                <a:latin typeface="+mn-lt"/>
                <a:ea typeface="+mn-ea"/>
                <a:cs typeface="+mn-cs"/>
              </a:rPr>
              <a:t>Barring or limiting economic opportunity and financial security – SSA, FLSA, Subprime Loans</a:t>
            </a:r>
          </a:p>
          <a:p>
            <a:r>
              <a:rPr lang="en-US" sz="1200" b="0" i="0" u="none" strike="noStrike" kern="1200">
                <a:solidFill>
                  <a:schemeClr val="tx1"/>
                </a:solidFill>
                <a:effectLst/>
                <a:latin typeface="+mn-lt"/>
                <a:ea typeface="+mn-ea"/>
                <a:cs typeface="+mn-cs"/>
              </a:rPr>
              <a:t>Displacing or disrupting communities of color – Urban renewal projects, War on drugs, housing bubble and foreclosures - </a:t>
            </a:r>
            <a:r>
              <a:rPr lang="en-US" sz="1200" b="0" i="0" kern="1200">
                <a:solidFill>
                  <a:schemeClr val="tx1"/>
                </a:solidFill>
                <a:effectLst/>
                <a:latin typeface="+mn-lt"/>
                <a:ea typeface="+mn-ea"/>
                <a:cs typeface="+mn-cs"/>
              </a:rPr>
              <a:t>Black median net worth decreased 61 percent from 2005 to 2009. Whites, in contrast, lost 21 percent of their wealth (US Census Data).</a:t>
            </a:r>
          </a:p>
          <a:p>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63BD23-AD11-45AB-8D65-44990A1EF1FD}" type="slidenum">
              <a:rPr lang="en-US" smtClean="0"/>
              <a:t>5</a:t>
            </a:fld>
            <a:endParaRPr lang="en-US"/>
          </a:p>
        </p:txBody>
      </p:sp>
    </p:spTree>
    <p:extLst>
      <p:ext uri="{BB962C8B-B14F-4D97-AF65-F5344CB8AC3E}">
        <p14:creationId xmlns:p14="http://schemas.microsoft.com/office/powerpoint/2010/main" val="3717787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Why is RESULTS taking this on?</a:t>
            </a:r>
          </a:p>
          <a:p>
            <a:pPr rtl="0" fontAlgn="base"/>
            <a:r>
              <a:rPr lang="en-US" sz="1200" b="0" i="0" u="none" strike="noStrike" kern="1200">
                <a:solidFill>
                  <a:schemeClr val="tx1"/>
                </a:solidFill>
                <a:effectLst/>
                <a:latin typeface="+mn-lt"/>
                <a:ea typeface="+mn-ea"/>
                <a:cs typeface="+mn-cs"/>
              </a:rPr>
              <a:t>Why these specific portions of Housing Policy?</a:t>
            </a:r>
          </a:p>
          <a:p>
            <a:pPr rtl="0" fontAlgn="base"/>
            <a:r>
              <a:rPr lang="en-US" sz="1200" b="0" i="0" u="none" strike="noStrike" kern="1200">
                <a:solidFill>
                  <a:schemeClr val="tx1"/>
                </a:solidFill>
                <a:effectLst/>
                <a:latin typeface="+mn-lt"/>
                <a:ea typeface="+mn-ea"/>
                <a:cs typeface="+mn-cs"/>
              </a:rPr>
              <a:t>How does this relate to broader racial justice and economic justice work in America</a:t>
            </a:r>
          </a:p>
          <a:p>
            <a:pPr rtl="0" fontAlgn="base"/>
            <a:r>
              <a:rPr lang="en-US" sz="1200" b="0" i="0" u="none" strike="noStrike" kern="1200">
                <a:solidFill>
                  <a:schemeClr val="tx1"/>
                </a:solidFill>
                <a:effectLst/>
                <a:latin typeface="+mn-lt"/>
                <a:ea typeface="+mn-ea"/>
                <a:cs typeface="+mn-cs"/>
              </a:rPr>
              <a:t>How will this campaign grow over the next 2 years?</a:t>
            </a:r>
          </a:p>
          <a:p>
            <a:endParaRPr lang="en-US"/>
          </a:p>
          <a:p>
            <a:r>
              <a:rPr lang="en-US"/>
              <a:t>Not only is housing a common form of wealth, it’s a reflection of wealth, and it is also linked to other factors that indirectly affect wealth such as quality education, economic activity and health</a:t>
            </a:r>
          </a:p>
        </p:txBody>
      </p:sp>
      <p:sp>
        <p:nvSpPr>
          <p:cNvPr id="4" name="Slide Number Placeholder 3"/>
          <p:cNvSpPr>
            <a:spLocks noGrp="1"/>
          </p:cNvSpPr>
          <p:nvPr>
            <p:ph type="sldNum" sz="quarter" idx="10"/>
          </p:nvPr>
        </p:nvSpPr>
        <p:spPr/>
        <p:txBody>
          <a:bodyPr/>
          <a:lstStyle/>
          <a:p>
            <a:fld id="{2B63BD23-AD11-45AB-8D65-44990A1EF1FD}" type="slidenum">
              <a:rPr lang="en-US" smtClean="0"/>
              <a:t>6</a:t>
            </a:fld>
            <a:endParaRPr lang="en-US"/>
          </a:p>
        </p:txBody>
      </p:sp>
    </p:spTree>
    <p:extLst>
      <p:ext uri="{BB962C8B-B14F-4D97-AF65-F5344CB8AC3E}">
        <p14:creationId xmlns:p14="http://schemas.microsoft.com/office/powerpoint/2010/main" val="1509149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research shows that there is no state in the U.S. where a person making the prevailing minimum wage ($7.25/hour) can afford to buy a two bedroom on average. This graph shows the number of affordable and available rental homes in the by state. Dig into the data here https://nlihc.org/gap </a:t>
            </a:r>
          </a:p>
        </p:txBody>
      </p:sp>
      <p:sp>
        <p:nvSpPr>
          <p:cNvPr id="4" name="Slide Number Placeholder 3"/>
          <p:cNvSpPr>
            <a:spLocks noGrp="1"/>
          </p:cNvSpPr>
          <p:nvPr>
            <p:ph type="sldNum" sz="quarter" idx="10"/>
          </p:nvPr>
        </p:nvSpPr>
        <p:spPr/>
        <p:txBody>
          <a:bodyPr/>
          <a:lstStyle/>
          <a:p>
            <a:fld id="{2B63BD23-AD11-45AB-8D65-44990A1EF1FD}" type="slidenum">
              <a:rPr lang="en-US" smtClean="0"/>
              <a:t>7</a:t>
            </a:fld>
            <a:endParaRPr lang="en-US"/>
          </a:p>
        </p:txBody>
      </p:sp>
    </p:spTree>
    <p:extLst>
      <p:ext uri="{BB962C8B-B14F-4D97-AF65-F5344CB8AC3E}">
        <p14:creationId xmlns:p14="http://schemas.microsoft.com/office/powerpoint/2010/main" val="318744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This shows that there are only 37 affordable and available rental homes for extremely low income renters nation-wide. </a:t>
            </a:r>
            <a:r>
              <a:rPr lang="en-US" dirty="0"/>
              <a:t>Dig into the data here https://nlihc.org/gap </a:t>
            </a:r>
          </a:p>
          <a:p>
            <a:pPr>
              <a:defRPr/>
            </a:pPr>
            <a:r>
              <a:rPr lang="en-US" dirty="0">
                <a:cs typeface="Calibri"/>
              </a:rPr>
              <a:t>A few quick definitions: </a:t>
            </a:r>
          </a:p>
          <a:p>
            <a:pPr marL="171450" indent="-171450">
              <a:buFont typeface="Arial"/>
              <a:buChar char="•"/>
              <a:defRPr/>
            </a:pPr>
            <a:r>
              <a:rPr lang="en-US" dirty="0">
                <a:cs typeface="Calibri"/>
              </a:rPr>
              <a:t>Area Median Income (AMI) is </a:t>
            </a:r>
            <a:r>
              <a:rPr lang="en-US" dirty="0"/>
              <a:t>the median family incomes in the metropolitan or nonmetropolitan area</a:t>
            </a:r>
          </a:p>
          <a:p>
            <a:pPr marL="171450" indent="-171450">
              <a:buFont typeface="Arial"/>
              <a:buChar char="•"/>
              <a:defRPr/>
            </a:pPr>
            <a:r>
              <a:rPr lang="en-US" dirty="0"/>
              <a:t>An extremely low income renter is a households with incomes at or below the Poverty Guideline or 30% of AMI, whichever is higher. The AMI is calculated by location, to find your home's AMI go to your local HUD website. </a:t>
            </a:r>
            <a:endParaRPr lang="en-US" dirty="0">
              <a:cs typeface="Calibri"/>
            </a:endParaRPr>
          </a:p>
          <a:p>
            <a:pPr lvl="1" indent="-171450">
              <a:buFont typeface="Arial"/>
              <a:buChar char="•"/>
              <a:defRPr/>
            </a:pPr>
            <a:r>
              <a:rPr lang="en-US" dirty="0"/>
              <a:t>(ex: for a family of 3 the federal poverty line is $21,330 but in LA county the Area Median Income is much higher so extremely low income is defined as a household of 3 making $28,220 which is higher than the poverty line)</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E212D-149B-4724-A105-48A08D835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37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following slides show what public support looks like for housing. </a:t>
            </a:r>
            <a:endParaRPr lang="en-US"/>
          </a:p>
          <a:p>
            <a:r>
              <a:rPr lang="en-US">
                <a:hlinkClick r:id="rId3"/>
              </a:rPr>
              <a:t>https://www.opportunityhome.org/wp-content/uploads/2019/03/Full-Report-PPT-NoEM.pdf</a:t>
            </a:r>
            <a:endParaRPr lang="en-US">
              <a:cs typeface="Calibri"/>
            </a:endParaRPr>
          </a:p>
        </p:txBody>
      </p:sp>
      <p:sp>
        <p:nvSpPr>
          <p:cNvPr id="4" name="Slide Number Placeholder 3"/>
          <p:cNvSpPr>
            <a:spLocks noGrp="1"/>
          </p:cNvSpPr>
          <p:nvPr>
            <p:ph type="sldNum" sz="quarter" idx="5"/>
          </p:nvPr>
        </p:nvSpPr>
        <p:spPr/>
        <p:txBody>
          <a:bodyPr/>
          <a:lstStyle/>
          <a:p>
            <a:fld id="{47492179-49F8-43CF-BF00-5960C382394E}" type="slidenum">
              <a:rPr lang="en-US" smtClean="0"/>
              <a:t>9</a:t>
            </a:fld>
            <a:endParaRPr lang="en-US"/>
          </a:p>
        </p:txBody>
      </p:sp>
    </p:spTree>
    <p:extLst>
      <p:ext uri="{BB962C8B-B14F-4D97-AF65-F5344CB8AC3E}">
        <p14:creationId xmlns:p14="http://schemas.microsoft.com/office/powerpoint/2010/main" val="539118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https://www.opportunityhome.org/wp-content/uploads/2019/03/Full-Report-PPT-NoEM.pdf</a:t>
            </a:r>
            <a:endParaRPr lang="en-US"/>
          </a:p>
        </p:txBody>
      </p:sp>
      <p:sp>
        <p:nvSpPr>
          <p:cNvPr id="4" name="Slide Number Placeholder 3"/>
          <p:cNvSpPr>
            <a:spLocks noGrp="1"/>
          </p:cNvSpPr>
          <p:nvPr>
            <p:ph type="sldNum" sz="quarter" idx="5"/>
          </p:nvPr>
        </p:nvSpPr>
        <p:spPr/>
        <p:txBody>
          <a:bodyPr/>
          <a:lstStyle/>
          <a:p>
            <a:fld id="{47492179-49F8-43CF-BF00-5960C382394E}" type="slidenum">
              <a:rPr lang="en-US" smtClean="0"/>
              <a:t>10</a:t>
            </a:fld>
            <a:endParaRPr lang="en-US"/>
          </a:p>
        </p:txBody>
      </p:sp>
    </p:spTree>
    <p:extLst>
      <p:ext uri="{BB962C8B-B14F-4D97-AF65-F5344CB8AC3E}">
        <p14:creationId xmlns:p14="http://schemas.microsoft.com/office/powerpoint/2010/main" val="2292263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a:t>Click to edit title</a:t>
            </a:r>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a:t>Click to edit text</a:t>
            </a:r>
          </a:p>
          <a:p>
            <a:pPr lvl="1"/>
            <a:r>
              <a:rPr lang="en-US"/>
              <a:t>Second level</a:t>
            </a:r>
          </a:p>
          <a:p>
            <a:pPr lvl="2"/>
            <a:r>
              <a:rPr lang="en-US"/>
              <a:t>Third level</a:t>
            </a:r>
          </a:p>
          <a:p>
            <a:pPr lvl="3"/>
            <a:r>
              <a:rPr lang="en-US"/>
              <a:t>Fourth level</a:t>
            </a:r>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pPr/>
              <a:t>‹#›</a:t>
            </a:fld>
            <a:endParaRPr lang="en-US"/>
          </a:p>
        </p:txBody>
      </p:sp>
    </p:spTree>
    <p:extLst>
      <p:ext uri="{BB962C8B-B14F-4D97-AF65-F5344CB8AC3E}">
        <p14:creationId xmlns:p14="http://schemas.microsoft.com/office/powerpoint/2010/main" val="290829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p>
        </p:txBody>
      </p:sp>
      <p:sp>
        <p:nvSpPr>
          <p:cNvPr id="8" name="Text Placeholder 2"/>
          <p:cNvSpPr>
            <a:spLocks noGrp="1"/>
          </p:cNvSpPr>
          <p:nvPr>
            <p:ph idx="1"/>
          </p:nvPr>
        </p:nvSpPr>
        <p:spPr>
          <a:xfrm>
            <a:off x="304800" y="1752601"/>
            <a:ext cx="8534400" cy="4373563"/>
          </a:xfrm>
          <a:prstGeom prst="rect">
            <a:avLst/>
          </a:prstGeom>
        </p:spPr>
        <p:txBody>
          <a:bodyPr rtlCol="0">
            <a:normAutofit/>
          </a:bodyPr>
          <a:lstStyle>
            <a:lvl1pPr>
              <a:spcBef>
                <a:spcPts val="800"/>
              </a:spcBef>
              <a:buFont typeface="Arial" pitchFamily="34" charset="0"/>
              <a:buChar char="•"/>
              <a:defRPr sz="2800">
                <a:latin typeface="Arial" pitchFamily="34" charset="0"/>
                <a:cs typeface="Arial" pitchFamily="34" charset="0"/>
              </a:defRPr>
            </a:lvl1pPr>
            <a:lvl2pPr>
              <a:spcBef>
                <a:spcPts val="800"/>
              </a:spcBef>
              <a:buFont typeface="Wingdings" pitchFamily="2" charset="2"/>
              <a:buChar char="§"/>
              <a:defRPr sz="2400">
                <a:latin typeface="Arial" pitchFamily="34" charset="0"/>
                <a:cs typeface="Arial" pitchFamily="34" charset="0"/>
              </a:defRPr>
            </a:lvl2pPr>
            <a:lvl3pPr>
              <a:spcBef>
                <a:spcPts val="800"/>
              </a:spcBef>
              <a:buFont typeface="Courier New" pitchFamily="49" charset="0"/>
              <a:buChar char="o"/>
              <a:defRPr sz="2000">
                <a:latin typeface="Arial" pitchFamily="34" charset="0"/>
                <a:cs typeface="Arial" pitchFamily="34" charset="0"/>
              </a:defRPr>
            </a:lvl3pPr>
            <a:lvl4pPr>
              <a:spcBef>
                <a:spcPts val="800"/>
              </a:spcBef>
              <a:buFont typeface="Wingdings" pitchFamily="2" charset="2"/>
              <a:buChar char="§"/>
              <a:defRPr sz="1800">
                <a:latin typeface="Arial" pitchFamily="34" charset="0"/>
                <a:cs typeface="Arial" pitchFamily="34" charset="0"/>
              </a:defRPr>
            </a:lvl4pPr>
            <a:lvl5pPr>
              <a:spcBef>
                <a:spcPts val="800"/>
              </a:spcBef>
              <a:buFont typeface="Arial" pitchFamily="34" charset="0"/>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6553200" y="6400802"/>
            <a:ext cx="2133600" cy="365125"/>
          </a:xfrm>
        </p:spPr>
        <p:txBody>
          <a:bodyPr/>
          <a:lstStyle>
            <a:lvl1pPr>
              <a:defRPr>
                <a:solidFill>
                  <a:srgbClr val="660000"/>
                </a:solidFill>
              </a:defRPr>
            </a:lvl1pPr>
          </a:lstStyle>
          <a:p>
            <a:fld id="{67BAA746-E8F4-43C6-AE0B-0C907953BEAF}" type="slidenum">
              <a:rPr lang="en-US" altLang="en-US"/>
              <a:pPr/>
              <a:t>‹#›</a:t>
            </a:fld>
            <a:endParaRPr lang="en-US" altLang="en-US"/>
          </a:p>
        </p:txBody>
      </p:sp>
    </p:spTree>
    <p:extLst>
      <p:ext uri="{BB962C8B-B14F-4D97-AF65-F5344CB8AC3E}">
        <p14:creationId xmlns:p14="http://schemas.microsoft.com/office/powerpoint/2010/main" val="227502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dirty="0">
                <a:solidFill>
                  <a:srgbClr val="560000"/>
                </a:solidFill>
                <a:latin typeface="+mn-lt"/>
                <a:cs typeface="+mn-cs"/>
              </a:defRPr>
            </a:lvl1pPr>
          </a:lstStyle>
          <a:p>
            <a:pPr defTabSz="914400">
              <a:defRPr/>
            </a:pPr>
            <a:endParaRPr lang="en-US"/>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solidFill>
                  <a:srgbClr val="560000"/>
                </a:solidFill>
                <a:latin typeface="+mn-lt"/>
                <a:cs typeface="+mn-cs"/>
              </a:defRPr>
            </a:lvl1pPr>
          </a:lstStyle>
          <a:p>
            <a:pPr defTabSz="914400">
              <a:defRPr/>
            </a:pPr>
            <a:endParaRPr lang="en-US"/>
          </a:p>
        </p:txBody>
      </p:sp>
      <p:sp>
        <p:nvSpPr>
          <p:cNvPr id="4" name="Slide Number Placeholder 5"/>
          <p:cNvSpPr>
            <a:spLocks noGrp="1"/>
          </p:cNvSpPr>
          <p:nvPr>
            <p:ph type="sldNum" sz="quarter" idx="12"/>
          </p:nvPr>
        </p:nvSpPr>
        <p:spPr/>
        <p:txBody>
          <a:bodyPr/>
          <a:lstStyle>
            <a:lvl1pPr>
              <a:defRPr/>
            </a:lvl1pPr>
          </a:lstStyle>
          <a:p>
            <a:fld id="{CB4CCC71-9D8E-4BB4-9CDB-A0DD738B6F0D}" type="slidenum">
              <a:rPr lang="en-US" altLang="en-US"/>
              <a:pPr/>
              <a:t>‹#›</a:t>
            </a:fld>
            <a:endParaRPr lang="en-US" altLang="en-US"/>
          </a:p>
        </p:txBody>
      </p:sp>
    </p:spTree>
    <p:extLst>
      <p:ext uri="{BB962C8B-B14F-4D97-AF65-F5344CB8AC3E}">
        <p14:creationId xmlns:p14="http://schemas.microsoft.com/office/powerpoint/2010/main" val="145186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11766" y="4984276"/>
            <a:ext cx="8218851" cy="1564477"/>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text</a:t>
            </a:r>
          </a:p>
        </p:txBody>
      </p:sp>
      <p:sp>
        <p:nvSpPr>
          <p:cNvPr id="12" name="Picture Placeholder 11"/>
          <p:cNvSpPr>
            <a:spLocks noGrp="1"/>
          </p:cNvSpPr>
          <p:nvPr>
            <p:ph type="pic" sz="quarter" idx="10"/>
          </p:nvPr>
        </p:nvSpPr>
        <p:spPr>
          <a:xfrm>
            <a:off x="0" y="0"/>
            <a:ext cx="9144000" cy="4683125"/>
          </a:xfrm>
        </p:spPr>
        <p:txBody>
          <a:bodyPr/>
          <a:lstStyle/>
          <a:p>
            <a:endParaRPr lang="en-US"/>
          </a:p>
        </p:txBody>
      </p:sp>
    </p:spTree>
    <p:extLst>
      <p:ext uri="{BB962C8B-B14F-4D97-AF65-F5344CB8AC3E}">
        <p14:creationId xmlns:p14="http://schemas.microsoft.com/office/powerpoint/2010/main" val="1503998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154" name="Group 154" descr="Slide Template.png"/>
          <p:cNvGrpSpPr/>
          <p:nvPr/>
        </p:nvGrpSpPr>
        <p:grpSpPr>
          <a:xfrm>
            <a:off x="1" y="6126162"/>
            <a:ext cx="9157511" cy="154551"/>
            <a:chOff x="0" y="0"/>
            <a:chExt cx="9157510" cy="154550"/>
          </a:xfrm>
        </p:grpSpPr>
        <p:sp>
          <p:nvSpPr>
            <p:cNvPr id="152" name="Shape 152"/>
            <p:cNvSpPr/>
            <p:nvPr/>
          </p:nvSpPr>
          <p:spPr>
            <a:xfrm>
              <a:off x="0" y="0"/>
              <a:ext cx="9157511" cy="154551"/>
            </a:xfrm>
            <a:prstGeom prst="rect">
              <a:avLst/>
            </a:prstGeom>
            <a:solidFill>
              <a:srgbClr val="AF1F2C"/>
            </a:solidFill>
            <a:ln w="12700" cap="flat">
              <a:noFill/>
              <a:miter lim="400000"/>
            </a:ln>
            <a:effectLst/>
          </p:spPr>
          <p:txBody>
            <a:bodyPr wrap="square" lIns="45719" tIns="45719" rIns="45719" bIns="45719" numCol="1" anchor="ctr">
              <a:noAutofit/>
            </a:bodyPr>
            <a:lstStyle/>
            <a:p>
              <a:pPr defTabSz="457200" fontAlgn="auto">
                <a:spcBef>
                  <a:spcPts val="0"/>
                </a:spcBef>
                <a:spcAft>
                  <a:spcPts val="0"/>
                </a:spcAft>
              </a:pPr>
              <a:endParaRPr>
                <a:solidFill>
                  <a:prstClr val="black"/>
                </a:solidFill>
                <a:latin typeface="Calibri"/>
                <a:cs typeface="+mn-cs"/>
              </a:endParaRPr>
            </a:p>
          </p:txBody>
        </p:sp>
        <p:pic>
          <p:nvPicPr>
            <p:cNvPr id="153" name="image1.png"/>
            <p:cNvPicPr>
              <a:picLocks noChangeAspect="1"/>
            </p:cNvPicPr>
            <p:nvPr/>
          </p:nvPicPr>
          <p:blipFill>
            <a:blip r:embed="rId2"/>
            <a:srcRect b="61852"/>
            <a:stretch>
              <a:fillRect/>
            </a:stretch>
          </p:blipFill>
          <p:spPr>
            <a:xfrm>
              <a:off x="0" y="0"/>
              <a:ext cx="9157511" cy="154551"/>
            </a:xfrm>
            <a:prstGeom prst="rect">
              <a:avLst/>
            </a:prstGeom>
            <a:ln w="12700" cap="flat">
              <a:noFill/>
              <a:miter lim="400000"/>
            </a:ln>
            <a:effectLst/>
          </p:spPr>
        </p:pic>
      </p:grpSp>
      <p:sp>
        <p:nvSpPr>
          <p:cNvPr id="155" name="Shape 155"/>
          <p:cNvSpPr>
            <a:spLocks noGrp="1"/>
          </p:cNvSpPr>
          <p:nvPr>
            <p:ph type="sldNum" sz="quarter" idx="2"/>
          </p:nvPr>
        </p:nvSpPr>
        <p:spPr>
          <a:xfrm>
            <a:off x="6553200" y="6385242"/>
            <a:ext cx="301908" cy="307341"/>
          </a:xfrm>
          <a:prstGeom prst="rect">
            <a:avLst/>
          </a:prstGeom>
        </p:spPr>
        <p:txBody>
          <a:bodyPr/>
          <a:lstStyle>
            <a:lvl1pPr>
              <a:defRPr>
                <a:solidFill>
                  <a:srgbClr val="000000"/>
                </a:solidFill>
              </a:defRPr>
            </a:lvl1pPr>
          </a:lstStyle>
          <a:p>
            <a:pPr defTabSz="457200" fontAlgn="auto">
              <a:spcBef>
                <a:spcPts val="0"/>
              </a:spcBef>
              <a:spcAft>
                <a:spcPts val="0"/>
              </a:spcAft>
            </a:pPr>
            <a:fld id="{86CB4B4D-7CA3-9044-876B-883B54F8677D}" type="slidenum">
              <a:rPr>
                <a:latin typeface="Calibri"/>
                <a:cs typeface="+mn-cs"/>
              </a:rPr>
              <a:pPr defTabSz="457200" fontAlgn="auto">
                <a:spcBef>
                  <a:spcPts val="0"/>
                </a:spcBef>
                <a:spcAft>
                  <a:spcPts val="0"/>
                </a:spcAft>
              </a:pPr>
              <a:t>‹#›</a:t>
            </a:fld>
            <a:endParaRPr>
              <a:latin typeface="Calibri"/>
              <a:cs typeface="+mn-cs"/>
            </a:endParaRPr>
          </a:p>
        </p:txBody>
      </p:sp>
    </p:spTree>
    <p:extLst>
      <p:ext uri="{BB962C8B-B14F-4D97-AF65-F5344CB8AC3E}">
        <p14:creationId xmlns:p14="http://schemas.microsoft.com/office/powerpoint/2010/main" val="34299372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4852" y="4402163"/>
            <a:ext cx="7772400" cy="1470025"/>
          </a:xfrm>
        </p:spPr>
        <p:txBody>
          <a:bodyPr anchor="t"/>
          <a:lstStyle>
            <a:lvl1pPr algn="l">
              <a:defRPr>
                <a:solidFill>
                  <a:srgbClr val="58585B"/>
                </a:solidFill>
                <a:latin typeface="Helvetica"/>
              </a:defRPr>
            </a:lvl1pPr>
          </a:lstStyle>
          <a:p>
            <a:r>
              <a:rPr lang="en-US"/>
              <a:t>Click to edit title</a:t>
            </a:r>
          </a:p>
        </p:txBody>
      </p:sp>
      <p:sp>
        <p:nvSpPr>
          <p:cNvPr id="3" name="Slide Number Placeholder 4"/>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pPr/>
              <a:t>‹#›</a:t>
            </a:fld>
            <a:endParaRPr lang="en-US"/>
          </a:p>
        </p:txBody>
      </p:sp>
    </p:spTree>
    <p:extLst>
      <p:ext uri="{BB962C8B-B14F-4D97-AF65-F5344CB8AC3E}">
        <p14:creationId xmlns:p14="http://schemas.microsoft.com/office/powerpoint/2010/main" val="43044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b="1">
              <a:solidFill>
                <a:srgbClr val="560000"/>
              </a:solidFill>
            </a:endParaRPr>
          </a:p>
        </p:txBody>
      </p:sp>
      <p:sp>
        <p:nvSpPr>
          <p:cNvPr id="4" name="Rectangle 3"/>
          <p:cNvSpPr/>
          <p:nvPr/>
        </p:nvSpPr>
        <p:spPr>
          <a:xfrm>
            <a:off x="0" y="3733800"/>
            <a:ext cx="9144000" cy="31242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56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22477"/>
            <a:ext cx="33528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flipV="1">
            <a:off x="0" y="6811965"/>
            <a:ext cx="9144000" cy="46037"/>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560000"/>
              </a:solidFill>
            </a:endParaRPr>
          </a:p>
        </p:txBody>
      </p:sp>
      <p:sp>
        <p:nvSpPr>
          <p:cNvPr id="13" name="Title Placeholder 1"/>
          <p:cNvSpPr>
            <a:spLocks noGrp="1"/>
          </p:cNvSpPr>
          <p:nvPr>
            <p:ph type="title"/>
          </p:nvPr>
        </p:nvSpPr>
        <p:spPr>
          <a:xfrm>
            <a:off x="304800" y="4038600"/>
            <a:ext cx="8534400" cy="609600"/>
          </a:xfrm>
          <a:prstGeom prst="rect">
            <a:avLst/>
          </a:prstGeom>
        </p:spPr>
        <p:txBody>
          <a:bodyPr anchor="b" anchorCtr="0"/>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386645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6553200" y="6400800"/>
            <a:ext cx="2133600" cy="349250"/>
          </a:xfrm>
        </p:spPr>
        <p:txBody>
          <a:bodyPr/>
          <a:lstStyle>
            <a:lvl1pPr>
              <a:defRPr>
                <a:solidFill>
                  <a:srgbClr val="701400"/>
                </a:solidFill>
              </a:defRPr>
            </a:lvl1pPr>
          </a:lstStyle>
          <a:p>
            <a:fld id="{647F7E6F-8FB5-4F6C-B5FB-1C8A02FA70CA}" type="slidenum">
              <a:rPr lang="en-US" altLang="en-US"/>
              <a:pPr/>
              <a:t>‹#›</a:t>
            </a:fld>
            <a:endParaRPr lang="en-US" altLang="en-US"/>
          </a:p>
        </p:txBody>
      </p:sp>
    </p:spTree>
    <p:extLst>
      <p:ext uri="{BB962C8B-B14F-4D97-AF65-F5344CB8AC3E}">
        <p14:creationId xmlns:p14="http://schemas.microsoft.com/office/powerpoint/2010/main" val="241512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defRPr>
            </a:lvl1p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0"/>
          </p:nvPr>
        </p:nvSpPr>
        <p:spPr>
          <a:xfrm>
            <a:off x="6553200" y="6400802"/>
            <a:ext cx="2133600" cy="288925"/>
          </a:xfrm>
        </p:spPr>
        <p:txBody>
          <a:bodyPr/>
          <a:lstStyle>
            <a:lvl1pPr>
              <a:defRPr>
                <a:solidFill>
                  <a:srgbClr val="701400"/>
                </a:solidFill>
              </a:defRPr>
            </a:lvl1pPr>
          </a:lstStyle>
          <a:p>
            <a:fld id="{0F89E143-FC6E-46C4-A3EB-D7507DA59D45}" type="slidenum">
              <a:rPr lang="en-US" altLang="en-US"/>
              <a:pPr/>
              <a:t>‹#›</a:t>
            </a:fld>
            <a:endParaRPr lang="en-US" altLang="en-US"/>
          </a:p>
        </p:txBody>
      </p:sp>
    </p:spTree>
    <p:extLst>
      <p:ext uri="{BB962C8B-B14F-4D97-AF65-F5344CB8AC3E}">
        <p14:creationId xmlns:p14="http://schemas.microsoft.com/office/powerpoint/2010/main" val="361901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p>
        </p:txBody>
      </p:sp>
      <p:sp>
        <p:nvSpPr>
          <p:cNvPr id="4" name="Slide Number Placeholder 4"/>
          <p:cNvSpPr>
            <a:spLocks noGrp="1"/>
          </p:cNvSpPr>
          <p:nvPr>
            <p:ph type="sldNum" sz="quarter" idx="10"/>
          </p:nvPr>
        </p:nvSpPr>
        <p:spPr>
          <a:xfrm>
            <a:off x="6553200" y="6400802"/>
            <a:ext cx="2133600" cy="365125"/>
          </a:xfrm>
        </p:spPr>
        <p:txBody>
          <a:bodyPr/>
          <a:lstStyle>
            <a:lvl1pPr>
              <a:defRPr>
                <a:solidFill>
                  <a:srgbClr val="701400"/>
                </a:solidFill>
              </a:defRPr>
            </a:lvl1pPr>
          </a:lstStyle>
          <a:p>
            <a:fld id="{3C57D8CA-CA83-470A-9009-27B4C3C56187}" type="slidenum">
              <a:rPr lang="en-US" altLang="en-US"/>
              <a:pPr/>
              <a:t>‹#›</a:t>
            </a:fld>
            <a:endParaRPr lang="en-US" altLang="en-US"/>
          </a:p>
        </p:txBody>
      </p:sp>
    </p:spTree>
    <p:extLst>
      <p:ext uri="{BB962C8B-B14F-4D97-AF65-F5344CB8AC3E}">
        <p14:creationId xmlns:p14="http://schemas.microsoft.com/office/powerpoint/2010/main" val="389246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457200" y="1371600"/>
            <a:ext cx="3017838"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560000"/>
              </a:solidFill>
            </a:endParaRPr>
          </a:p>
        </p:txBody>
      </p:sp>
      <p:sp>
        <p:nvSpPr>
          <p:cNvPr id="2" name="Title 1"/>
          <p:cNvSpPr>
            <a:spLocks noGrp="1"/>
          </p:cNvSpPr>
          <p:nvPr>
            <p:ph type="title"/>
          </p:nvPr>
        </p:nvSpPr>
        <p:spPr>
          <a:xfrm>
            <a:off x="457201" y="273050"/>
            <a:ext cx="3008313" cy="1162050"/>
          </a:xfrm>
        </p:spPr>
        <p:txBody>
          <a:bodyPr anchor="b">
            <a:scene3d>
              <a:camera prst="orthographicFront"/>
              <a:lightRig rig="threePt" dir="t"/>
            </a:scene3d>
            <a:sp3d extrusionH="57150">
              <a:bevelT w="38100" h="38100"/>
            </a:sp3d>
          </a:bodyPr>
          <a:lstStyle>
            <a:lvl1pPr algn="l">
              <a:defRPr sz="2000" b="1">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fld id="{DE38C1CC-FB0E-439C-8620-CE9CC387FFEE}" type="datetimeFigureOut">
              <a:rPr lang="en-US"/>
              <a:pPr defTabSz="914400">
                <a:defRPr/>
              </a:pPr>
              <a:t>5/30/2019</a:t>
            </a:fld>
            <a:endParaRPr lang="en-US"/>
          </a:p>
        </p:txBody>
      </p:sp>
      <p:sp>
        <p:nvSpPr>
          <p:cNvPr id="7"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a:p>
        </p:txBody>
      </p:sp>
      <p:sp>
        <p:nvSpPr>
          <p:cNvPr id="8" name="Slide Number Placeholder 6"/>
          <p:cNvSpPr>
            <a:spLocks noGrp="1"/>
          </p:cNvSpPr>
          <p:nvPr>
            <p:ph type="sldNum" sz="quarter" idx="12"/>
          </p:nvPr>
        </p:nvSpPr>
        <p:spPr>
          <a:xfrm>
            <a:off x="6553200" y="6400802"/>
            <a:ext cx="2133600" cy="365125"/>
          </a:xfrm>
        </p:spPr>
        <p:txBody>
          <a:bodyPr/>
          <a:lstStyle>
            <a:lvl1pPr>
              <a:defRPr>
                <a:solidFill>
                  <a:srgbClr val="701400"/>
                </a:solidFill>
              </a:defRPr>
            </a:lvl1pPr>
          </a:lstStyle>
          <a:p>
            <a:fld id="{28846A7E-2974-4423-B0A7-0999C14D0A9F}" type="slidenum">
              <a:rPr lang="en-US" altLang="en-US"/>
              <a:pPr/>
              <a:t>‹#›</a:t>
            </a:fld>
            <a:endParaRPr lang="en-US" altLang="en-US"/>
          </a:p>
        </p:txBody>
      </p:sp>
    </p:spTree>
    <p:extLst>
      <p:ext uri="{BB962C8B-B14F-4D97-AF65-F5344CB8AC3E}">
        <p14:creationId xmlns:p14="http://schemas.microsoft.com/office/powerpoint/2010/main" val="244341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endParaRPr lang="en-US" altLang="en-US" sz="2400">
                <a:solidFill>
                  <a:srgbClr val="560000"/>
                </a:solidFill>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endParaRPr lang="en-US" altLang="en-US" sz="2400">
                <a:solidFill>
                  <a:srgbClr val="560000"/>
                </a:solidFill>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4416 w 4917"/>
                <a:gd name="T3" fmla="*/ 0 h 1000"/>
                <a:gd name="T4" fmla="*/ 4917 w 4917"/>
                <a:gd name="T5" fmla="*/ 500 h 1000"/>
                <a:gd name="T6" fmla="*/ 4417 w 4917"/>
                <a:gd name="T7" fmla="*/ 1000 h 1000"/>
                <a:gd name="T8" fmla="*/ 0 w 4917"/>
                <a:gd name="T9" fmla="*/ 1000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a:solidFill>
                  <a:srgbClr val="560000"/>
                </a:solidFill>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US">
                <a:solidFill>
                  <a:srgbClr val="560000"/>
                </a:solidFill>
              </a:endParaRPr>
            </a:p>
          </p:txBody>
        </p:sp>
      </p:grpSp>
      <p:sp>
        <p:nvSpPr>
          <p:cNvPr id="8199" name="Rectangle 7"/>
          <p:cNvSpPr>
            <a:spLocks noGrp="1" noChangeArrowheads="1"/>
          </p:cNvSpPr>
          <p:nvPr>
            <p:ph type="ctrTitle"/>
          </p:nvPr>
        </p:nvSpPr>
        <p:spPr>
          <a:xfrm>
            <a:off x="228600" y="1427165"/>
            <a:ext cx="8077200" cy="1609725"/>
          </a:xfrm>
        </p:spPr>
        <p:txBody>
          <a:bodyPr/>
          <a:lstStyle>
            <a:lvl1pPr>
              <a:defRPr sz="4600"/>
            </a:lvl1pPr>
          </a:lstStyle>
          <a:p>
            <a:r>
              <a:rPr lang="en-US"/>
              <a:t>Click to edit Master title style</a:t>
            </a:r>
          </a:p>
        </p:txBody>
      </p:sp>
      <p:sp>
        <p:nvSpPr>
          <p:cNvPr id="820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a:p>
        </p:txBody>
      </p:sp>
      <p:sp>
        <p:nvSpPr>
          <p:cNvPr id="10" name="Rectangle 10"/>
          <p:cNvSpPr>
            <a:spLocks noGrp="1" noChangeArrowheads="1"/>
          </p:cNvSpPr>
          <p:nvPr>
            <p:ph type="ftr" sz="quarter" idx="11"/>
          </p:nvPr>
        </p:nvSpPr>
        <p:spPr>
          <a:xfrm>
            <a:off x="3124200" y="6253163"/>
            <a:ext cx="2895600" cy="457200"/>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fld id="{1537EA35-FCD0-4DBA-BEDB-75C08A295805}" type="slidenum">
              <a:rPr lang="en-US" altLang="en-US"/>
              <a:pPr/>
              <a:t>‹#›</a:t>
            </a:fld>
            <a:endParaRPr lang="en-US" altLang="en-US"/>
          </a:p>
        </p:txBody>
      </p:sp>
    </p:spTree>
    <p:extLst>
      <p:ext uri="{BB962C8B-B14F-4D97-AF65-F5344CB8AC3E}">
        <p14:creationId xmlns:p14="http://schemas.microsoft.com/office/powerpoint/2010/main" val="2629743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4.png"/><Relationship Id="rId5" Type="http://schemas.openxmlformats.org/officeDocument/2006/relationships/slideLayout" Target="../slideLayouts/slideLayout8.xml"/><Relationship Id="rId10" Type="http://schemas.openxmlformats.org/officeDocument/2006/relationships/image" Target="../media/image3.jpeg"/><Relationship Id="rId4" Type="http://schemas.openxmlformats.org/officeDocument/2006/relationships/slideLayout" Target="../slideLayouts/slideLayout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0"/>
            <a:endParaRPr lang="en-US"/>
          </a:p>
        </p:txBody>
      </p:sp>
      <p:pic>
        <p:nvPicPr>
          <p:cNvPr id="7" name="Picture 6" descr="Slide Template.png"/>
          <p:cNvPicPr>
            <a:picLocks noChangeAspect="1"/>
          </p:cNvPicPr>
          <p:nvPr userDrawn="1"/>
        </p:nvPicPr>
        <p:blipFill rotWithShape="1">
          <a:blip r:embed="rId4">
            <a:extLst>
              <a:ext uri="{28A0092B-C50C-407E-A947-70E740481C1C}">
                <a14:useLocalDpi xmlns:a14="http://schemas.microsoft.com/office/drawing/2010/main" val="0"/>
              </a:ext>
            </a:extLst>
          </a:blip>
          <a:srcRect b="61852"/>
          <a:stretch/>
        </p:blipFill>
        <p:spPr>
          <a:xfrm>
            <a:off x="1" y="6126163"/>
            <a:ext cx="9157511" cy="154550"/>
          </a:xfrm>
          <a:prstGeom prst="rect">
            <a:avLst/>
          </a:prstGeom>
          <a:solidFill>
            <a:srgbClr val="AF1F2C"/>
          </a:solidFill>
        </p:spPr>
      </p:pic>
      <p:sp>
        <p:nvSpPr>
          <p:cNvPr id="5"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B84E56B-342A-4DC0-9920-D07A8AAB6938}" type="slidenum">
              <a:rPr lang="en-US" smtClean="0"/>
              <a:pPr/>
              <a:t>‹#›</a:t>
            </a:fld>
            <a:endParaRPr lang="en-US"/>
          </a:p>
        </p:txBody>
      </p:sp>
    </p:spTree>
    <p:extLst>
      <p:ext uri="{BB962C8B-B14F-4D97-AF65-F5344CB8AC3E}">
        <p14:creationId xmlns:p14="http://schemas.microsoft.com/office/powerpoint/2010/main" val="1190331377"/>
      </p:ext>
    </p:extLst>
  </p:cSld>
  <p:clrMap bg1="lt1" tx1="dk1" bg2="lt2" tx2="dk2" accent1="accent1" accent2="accent2" accent3="accent3" accent4="accent4" accent5="accent5" accent6="accent6" hlink="hlink" folHlink="folHlink"/>
  <p:sldLayoutIdLst>
    <p:sldLayoutId id="2147483650" r:id="rId1"/>
    <p:sldLayoutId id="2147483697" r:id="rId2"/>
  </p:sldLayoutIdLst>
  <p:hf hdr="0" ftr="0" dt="0"/>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01128" y="4379065"/>
            <a:ext cx="7885672" cy="1747098"/>
          </a:xfrm>
          <a:prstGeom prst="rect">
            <a:avLst/>
          </a:prstGeom>
        </p:spPr>
        <p:txBody>
          <a:bodyPr vert="horz" lIns="91440" tIns="45720" rIns="91440" bIns="45720" rtlCol="0">
            <a:normAutofit/>
          </a:bodyPr>
          <a:lstStyle/>
          <a:p>
            <a:pPr lvl="0"/>
            <a:r>
              <a:rPr lang="en-US"/>
              <a:t>Click to edit title</a:t>
            </a:r>
          </a:p>
        </p:txBody>
      </p:sp>
      <p:pic>
        <p:nvPicPr>
          <p:cNvPr id="7" name="Picture 6" descr="Slide Template.png"/>
          <p:cNvPicPr>
            <a:picLocks noChangeAspect="1"/>
          </p:cNvPicPr>
          <p:nvPr userDrawn="1"/>
        </p:nvPicPr>
        <p:blipFill rotWithShape="1">
          <a:blip r:embed="rId3">
            <a:extLst>
              <a:ext uri="{28A0092B-C50C-407E-A947-70E740481C1C}">
                <a14:useLocalDpi xmlns:a14="http://schemas.microsoft.com/office/drawing/2010/main" val="0"/>
              </a:ext>
            </a:extLst>
          </a:blip>
          <a:srcRect b="4613"/>
          <a:stretch/>
        </p:blipFill>
        <p:spPr>
          <a:xfrm>
            <a:off x="-40536" y="-13510"/>
            <a:ext cx="9211560" cy="4246843"/>
          </a:xfrm>
          <a:prstGeom prst="rect">
            <a:avLst/>
          </a:prstGeom>
          <a:solidFill>
            <a:srgbClr val="B11F30"/>
          </a:solidFill>
        </p:spPr>
      </p:pic>
      <p:sp>
        <p:nvSpPr>
          <p:cNvPr id="4" name="Slide Number Placeholder 3"/>
          <p:cNvSpPr>
            <a:spLocks noGrp="1"/>
          </p:cNvSpPr>
          <p:nvPr>
            <p:ph type="sldNum" sz="quarter" idx="4"/>
          </p:nvPr>
        </p:nvSpPr>
        <p:spPr>
          <a:xfrm>
            <a:off x="0" y="6492875"/>
            <a:ext cx="3429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35D4A53D-EB96-447E-9477-8A7CA2AD73C7}" type="slidenum">
              <a:rPr lang="en-US" smtClean="0"/>
              <a:pPr/>
              <a:t>‹#›</a:t>
            </a:fld>
            <a:endParaRPr lang="en-US"/>
          </a:p>
        </p:txBody>
      </p:sp>
    </p:spTree>
    <p:extLst>
      <p:ext uri="{BB962C8B-B14F-4D97-AF65-F5344CB8AC3E}">
        <p14:creationId xmlns:p14="http://schemas.microsoft.com/office/powerpoint/2010/main" val="1678178126"/>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400" kern="1200">
          <a:solidFill>
            <a:srgbClr val="58585B"/>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98989"/>
                </a:solidFill>
              </a:defRPr>
            </a:lvl1pPr>
          </a:lstStyle>
          <a:p>
            <a:pPr defTabSz="914400"/>
            <a:fld id="{F907C71B-639C-487D-98C9-6D7F7391A03D}" type="slidenum">
              <a:rPr lang="en-US" altLang="en-US"/>
              <a:pPr defTabSz="914400"/>
              <a:t>‹#›</a:t>
            </a:fld>
            <a:endParaRPr lang="en-US" altLang="en-US"/>
          </a:p>
        </p:txBody>
      </p:sp>
      <p:sp>
        <p:nvSpPr>
          <p:cNvPr id="7" name="Rectangle 6"/>
          <p:cNvSpPr/>
          <p:nvPr/>
        </p:nvSpPr>
        <p:spPr>
          <a:xfrm>
            <a:off x="0" y="6461125"/>
            <a:ext cx="3733800" cy="2286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560000"/>
              </a:solidFill>
            </a:endParaRPr>
          </a:p>
        </p:txBody>
      </p:sp>
      <p:sp>
        <p:nvSpPr>
          <p:cNvPr id="9" name="Rectangle 8"/>
          <p:cNvSpPr/>
          <p:nvPr/>
        </p:nvSpPr>
        <p:spPr>
          <a:xfrm>
            <a:off x="5867400" y="6461125"/>
            <a:ext cx="3276600" cy="2286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560000"/>
              </a:solidFill>
            </a:endParaRPr>
          </a:p>
        </p:txBody>
      </p:sp>
      <p:pic>
        <p:nvPicPr>
          <p:cNvPr id="2055" name="Picture 9" descr="clasp-primary.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38601" y="6072188"/>
            <a:ext cx="15382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flipV="1">
            <a:off x="0" y="0"/>
            <a:ext cx="9144000" cy="46038"/>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560000"/>
              </a:solidFill>
            </a:endParaRPr>
          </a:p>
        </p:txBody>
      </p:sp>
      <p:sp>
        <p:nvSpPr>
          <p:cNvPr id="2057" name="Rectangle 11"/>
          <p:cNvSpPr>
            <a:spLocks noChangeArrowheads="1"/>
          </p:cNvSpPr>
          <p:nvPr/>
        </p:nvSpPr>
        <p:spPr bwMode="auto">
          <a:xfrm>
            <a:off x="152401" y="6492875"/>
            <a:ext cx="1244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a:r>
              <a:rPr lang="en-US" altLang="en-US" sz="1000">
                <a:solidFill>
                  <a:srgbClr val="660000"/>
                </a:solidFill>
              </a:rPr>
              <a:t>www.clasp.org</a:t>
            </a:r>
          </a:p>
        </p:txBody>
      </p:sp>
    </p:spTree>
    <p:extLst>
      <p:ext uri="{BB962C8B-B14F-4D97-AF65-F5344CB8AC3E}">
        <p14:creationId xmlns:p14="http://schemas.microsoft.com/office/powerpoint/2010/main" val="70112822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ctr" rtl="0" eaLnBrk="1" fontAlgn="base" hangingPunct="1">
        <a:spcBef>
          <a:spcPct val="0"/>
        </a:spcBef>
        <a:spcAft>
          <a:spcPct val="0"/>
        </a:spcAft>
        <a:defRPr sz="4000" b="1" kern="1200">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1" fontAlgn="base" hangingPunct="1">
        <a:spcBef>
          <a:spcPct val="0"/>
        </a:spcBef>
        <a:spcAft>
          <a:spcPct val="0"/>
        </a:spcAft>
        <a:defRPr sz="4000" b="1">
          <a:solidFill>
            <a:schemeClr val="accent1"/>
          </a:solidFill>
          <a:latin typeface="Arial" panose="020B0604020202020204" pitchFamily="34" charset="0"/>
        </a:defRPr>
      </a:lvl2pPr>
      <a:lvl3pPr algn="ctr" rtl="0" eaLnBrk="1" fontAlgn="base" hangingPunct="1">
        <a:spcBef>
          <a:spcPct val="0"/>
        </a:spcBef>
        <a:spcAft>
          <a:spcPct val="0"/>
        </a:spcAft>
        <a:defRPr sz="4000" b="1">
          <a:solidFill>
            <a:schemeClr val="accent1"/>
          </a:solidFill>
          <a:latin typeface="Arial" panose="020B0604020202020204" pitchFamily="34" charset="0"/>
        </a:defRPr>
      </a:lvl3pPr>
      <a:lvl4pPr algn="ctr" rtl="0" eaLnBrk="1" fontAlgn="base" hangingPunct="1">
        <a:spcBef>
          <a:spcPct val="0"/>
        </a:spcBef>
        <a:spcAft>
          <a:spcPct val="0"/>
        </a:spcAft>
        <a:defRPr sz="4000" b="1">
          <a:solidFill>
            <a:schemeClr val="accent1"/>
          </a:solidFill>
          <a:latin typeface="Arial" panose="020B0604020202020204" pitchFamily="34" charset="0"/>
        </a:defRPr>
      </a:lvl4pPr>
      <a:lvl5pPr algn="ctr" rtl="0" eaLnBrk="1" fontAlgn="base" hangingPunct="1">
        <a:spcBef>
          <a:spcPct val="0"/>
        </a:spcBef>
        <a:spcAft>
          <a:spcPct val="0"/>
        </a:spcAft>
        <a:defRPr sz="4000" b="1">
          <a:solidFill>
            <a:schemeClr val="accent1"/>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accent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400" kern="1200">
          <a:solidFill>
            <a:schemeClr val="accent1"/>
          </a:solidFill>
          <a:latin typeface="+mn-lt"/>
          <a:ea typeface="+mn-ea"/>
          <a:cs typeface="+mn-cs"/>
        </a:defRPr>
      </a:lvl2pPr>
      <a:lvl3pPr marL="1143000" indent="-228600" algn="l" rtl="0" eaLnBrk="1" fontAlgn="base" hangingPunct="1">
        <a:spcBef>
          <a:spcPct val="20000"/>
        </a:spcBef>
        <a:spcAft>
          <a:spcPct val="0"/>
        </a:spcAft>
        <a:buFont typeface="Courier New" panose="02070309020205020404" pitchFamily="49" charset="0"/>
        <a:buChar char="o"/>
        <a:defRPr sz="2000" kern="1200">
          <a:solidFill>
            <a:schemeClr val="accent1"/>
          </a:solidFill>
          <a:latin typeface="+mn-lt"/>
          <a:ea typeface="+mn-ea"/>
          <a:cs typeface="+mn-cs"/>
        </a:defRPr>
      </a:lvl3pPr>
      <a:lvl4pPr marL="1600200" indent="-228600" algn="l" rtl="0" eaLnBrk="1" fontAlgn="base" hangingPunct="1">
        <a:spcBef>
          <a:spcPct val="20000"/>
        </a:spcBef>
        <a:spcAft>
          <a:spcPct val="0"/>
        </a:spcAft>
        <a:buFont typeface="Wingdings" panose="05000000000000000000" pitchFamily="2" charset="2"/>
        <a:buChar char="§"/>
        <a:defRPr kern="1200">
          <a:solidFill>
            <a:schemeClr val="accent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Content Placeholder 3" descr="Slide Templat.png"/>
          <p:cNvPicPr>
            <a:picLocks noChangeAspect="1"/>
          </p:cNvPicPr>
          <p:nvPr userDrawn="1"/>
        </p:nvPicPr>
        <p:blipFill>
          <a:blip r:embed="rId3">
            <a:extLst>
              <a:ext uri="{28A0092B-C50C-407E-A947-70E740481C1C}">
                <a14:useLocalDpi xmlns:a14="http://schemas.microsoft.com/office/drawing/2010/main" val="0"/>
              </a:ext>
            </a:extLst>
          </a:blip>
          <a:srcRect t="13336" b="13336"/>
          <a:stretch>
            <a:fillRect/>
          </a:stretch>
        </p:blipFill>
        <p:spPr>
          <a:xfrm>
            <a:off x="0" y="4669897"/>
            <a:ext cx="9174161" cy="2201333"/>
          </a:xfrm>
          <a:prstGeom prst="rect">
            <a:avLst/>
          </a:prstGeom>
          <a:solidFill>
            <a:schemeClr val="tx2"/>
          </a:solidFill>
        </p:spPr>
      </p:pic>
      <p:sp>
        <p:nvSpPr>
          <p:cNvPr id="3" name="Text Placeholder 2"/>
          <p:cNvSpPr>
            <a:spLocks noGrp="1"/>
          </p:cNvSpPr>
          <p:nvPr>
            <p:ph type="body" idx="1"/>
          </p:nvPr>
        </p:nvSpPr>
        <p:spPr>
          <a:xfrm>
            <a:off x="499227" y="4987637"/>
            <a:ext cx="8229600" cy="1455278"/>
          </a:xfrm>
          <a:prstGeom prst="rect">
            <a:avLst/>
          </a:prstGeom>
        </p:spPr>
        <p:txBody>
          <a:bodyPr vert="horz" lIns="91440" tIns="45720" rIns="91440" bIns="45720" rtlCol="0">
            <a:normAutofit/>
          </a:bodyPr>
          <a:lstStyle/>
          <a:p>
            <a:pPr lvl="0"/>
            <a:r>
              <a:rPr lang="en-US"/>
              <a:t>Click to edit text</a:t>
            </a:r>
          </a:p>
        </p:txBody>
      </p:sp>
    </p:spTree>
    <p:extLst>
      <p:ext uri="{BB962C8B-B14F-4D97-AF65-F5344CB8AC3E}">
        <p14:creationId xmlns:p14="http://schemas.microsoft.com/office/powerpoint/2010/main" val="457188560"/>
      </p:ext>
    </p:extLst>
  </p:cSld>
  <p:clrMap bg1="lt1" tx1="dk1" bg2="lt2" tx2="dk2" accent1="accent1" accent2="accent2" accent3="accent3" accent4="accent4" accent5="accent5" accent6="accent6" hlink="hlink" folHlink="folHlink"/>
  <p:sldLayoutIdLst>
    <p:sldLayoutId id="214748371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chemeClr val="bg1"/>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opportunityhome.org/resources/poll20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s://aspe.hhs.gov/2019-poverty-guidelines" TargetMode="External"/><Relationship Id="rId4" Type="http://schemas.openxmlformats.org/officeDocument/2006/relationships/hyperlink" Target="https://www.census.gov/content/census/en/library/publications/2018/demo/p60-265.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vox.com/future-perfect/2019/1/30/18183769/democrat-poverty-plans-2020-presidential-kamala-harris-booker-gillibrand"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tinyurl.com/RESULTShousing"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bloomberg.com/news/articles/2017-02-13/the-best-way-to-influence-congress-according-to-staffer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www.census.gov/newsroom/press-releases/2018/income-poverty.html?cid=cbsm+18IPH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hyperlink" Target="https://prosperitynow.org/blog/wealth-building-wealthy-through-tax-code-continues-families-color-fall-further-behind"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files.bread.org/institute/simulation/Racial-Wealth-Gap-Policy-Packet.pdf?_ga=2.173776483.1379330038.1527869504-1245075713.1527869504"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opportunityhom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opportunityhome.org/resources/poll2019/"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74B3-7821-4689-8CA5-C26C386CEF1B}"/>
              </a:ext>
            </a:extLst>
          </p:cNvPr>
          <p:cNvSpPr>
            <a:spLocks noGrp="1"/>
          </p:cNvSpPr>
          <p:nvPr>
            <p:ph type="title"/>
          </p:nvPr>
        </p:nvSpPr>
        <p:spPr>
          <a:xfrm>
            <a:off x="576376" y="3199851"/>
            <a:ext cx="8229600" cy="1143000"/>
          </a:xfrm>
        </p:spPr>
        <p:txBody>
          <a:bodyPr>
            <a:normAutofit fontScale="90000"/>
          </a:bodyPr>
          <a:lstStyle/>
          <a:p>
            <a:r>
              <a:rPr lang="en-US" dirty="0">
                <a:solidFill>
                  <a:schemeClr val="tx1"/>
                </a:solidFill>
              </a:rPr>
              <a:t>Overview of Housing and Racial Wealth Equity</a:t>
            </a:r>
          </a:p>
        </p:txBody>
      </p:sp>
      <p:sp>
        <p:nvSpPr>
          <p:cNvPr id="3" name="Content Placeholder 2">
            <a:extLst>
              <a:ext uri="{FF2B5EF4-FFF2-40B4-BE49-F238E27FC236}">
                <a16:creationId xmlns:a16="http://schemas.microsoft.com/office/drawing/2014/main" id="{906CBD54-5666-4D25-BC61-CFA8E9956E58}"/>
              </a:ext>
            </a:extLst>
          </p:cNvPr>
          <p:cNvSpPr>
            <a:spLocks noGrp="1"/>
          </p:cNvSpPr>
          <p:nvPr>
            <p:ph idx="1"/>
          </p:nvPr>
        </p:nvSpPr>
        <p:spPr>
          <a:xfrm>
            <a:off x="3133229" y="4590419"/>
            <a:ext cx="5954434" cy="1579081"/>
          </a:xfrm>
        </p:spPr>
        <p:txBody>
          <a:bodyPr vert="horz" lIns="91440" tIns="45720" rIns="91440" bIns="45720" rtlCol="0" anchor="ctr">
            <a:normAutofit/>
          </a:bodyPr>
          <a:lstStyle/>
          <a:p>
            <a:pPr marL="0" indent="0" algn="ctr">
              <a:buNone/>
            </a:pPr>
            <a:r>
              <a:rPr lang="en-US">
                <a:solidFill>
                  <a:schemeClr val="tx2"/>
                </a:solidFill>
              </a:rPr>
              <a:t>RESULTS Advocates Participate in Housing Week of Action </a:t>
            </a:r>
          </a:p>
        </p:txBody>
      </p:sp>
      <p:sp>
        <p:nvSpPr>
          <p:cNvPr id="4" name="Slide Number Placeholder 3">
            <a:extLst>
              <a:ext uri="{FF2B5EF4-FFF2-40B4-BE49-F238E27FC236}">
                <a16:creationId xmlns:a16="http://schemas.microsoft.com/office/drawing/2014/main" id="{C6CD8062-C66A-4E79-9431-741CF066F7E7}"/>
              </a:ext>
            </a:extLst>
          </p:cNvPr>
          <p:cNvSpPr>
            <a:spLocks noGrp="1"/>
          </p:cNvSpPr>
          <p:nvPr>
            <p:ph type="sldNum" sz="quarter" idx="4"/>
          </p:nvPr>
        </p:nvSpPr>
        <p:spPr/>
        <p:txBody>
          <a:bodyPr/>
          <a:lstStyle/>
          <a:p>
            <a:fld id="{CB84E56B-342A-4DC0-9920-D07A8AAB6938}" type="slidenum">
              <a:rPr lang="en-US" smtClean="0"/>
              <a:pPr/>
              <a:t>1</a:t>
            </a:fld>
            <a:endParaRPr lang="en-US"/>
          </a:p>
        </p:txBody>
      </p:sp>
      <p:pic>
        <p:nvPicPr>
          <p:cNvPr id="7" name="Picture 7">
            <a:extLst>
              <a:ext uri="{FF2B5EF4-FFF2-40B4-BE49-F238E27FC236}">
                <a16:creationId xmlns:a16="http://schemas.microsoft.com/office/drawing/2014/main" id="{D7171572-6FEA-4951-AE98-C72C816297A4}"/>
              </a:ext>
            </a:extLst>
          </p:cNvPr>
          <p:cNvPicPr>
            <a:picLocks noChangeAspect="1"/>
          </p:cNvPicPr>
          <p:nvPr/>
        </p:nvPicPr>
        <p:blipFill>
          <a:blip r:embed="rId2"/>
          <a:stretch>
            <a:fillRect/>
          </a:stretch>
        </p:blipFill>
        <p:spPr>
          <a:xfrm>
            <a:off x="979405" y="123754"/>
            <a:ext cx="7423541" cy="2883553"/>
          </a:xfrm>
          <a:prstGeom prst="rect">
            <a:avLst/>
          </a:prstGeom>
        </p:spPr>
      </p:pic>
      <p:pic>
        <p:nvPicPr>
          <p:cNvPr id="5" name="Picture 5" descr="A screenshot of a cell phone&#10;&#10;Description generated with very high confidence">
            <a:extLst>
              <a:ext uri="{FF2B5EF4-FFF2-40B4-BE49-F238E27FC236}">
                <a16:creationId xmlns:a16="http://schemas.microsoft.com/office/drawing/2014/main" id="{D8C44A86-FC9C-46EB-8042-4535412FA3DE}"/>
              </a:ext>
            </a:extLst>
          </p:cNvPr>
          <p:cNvPicPr>
            <a:picLocks noChangeAspect="1"/>
          </p:cNvPicPr>
          <p:nvPr/>
        </p:nvPicPr>
        <p:blipFill>
          <a:blip r:embed="rId3"/>
          <a:stretch>
            <a:fillRect/>
          </a:stretch>
        </p:blipFill>
        <p:spPr>
          <a:xfrm>
            <a:off x="4333" y="4528104"/>
            <a:ext cx="3122394" cy="2330455"/>
          </a:xfrm>
          <a:prstGeom prst="rect">
            <a:avLst/>
          </a:prstGeom>
        </p:spPr>
      </p:pic>
    </p:spTree>
    <p:extLst>
      <p:ext uri="{BB962C8B-B14F-4D97-AF65-F5344CB8AC3E}">
        <p14:creationId xmlns:p14="http://schemas.microsoft.com/office/powerpoint/2010/main" val="89735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592F-50FD-4117-BCA9-C51AD17A34E8}"/>
              </a:ext>
            </a:extLst>
          </p:cNvPr>
          <p:cNvSpPr>
            <a:spLocks noGrp="1"/>
          </p:cNvSpPr>
          <p:nvPr>
            <p:ph type="title"/>
          </p:nvPr>
        </p:nvSpPr>
        <p:spPr>
          <a:xfrm>
            <a:off x="-112174" y="2697"/>
            <a:ext cx="9495821" cy="1143000"/>
          </a:xfrm>
        </p:spPr>
        <p:txBody>
          <a:bodyPr>
            <a:normAutofit fontScale="90000"/>
          </a:bodyPr>
          <a:lstStyle/>
          <a:p>
            <a:r>
              <a:rPr lang="en-US" dirty="0">
                <a:solidFill>
                  <a:schemeClr val="tx2"/>
                </a:solidFill>
              </a:rPr>
              <a:t>Public Support for Governmental Action </a:t>
            </a:r>
          </a:p>
        </p:txBody>
      </p:sp>
      <p:sp>
        <p:nvSpPr>
          <p:cNvPr id="4" name="Slide Number Placeholder 3">
            <a:extLst>
              <a:ext uri="{FF2B5EF4-FFF2-40B4-BE49-F238E27FC236}">
                <a16:creationId xmlns:a16="http://schemas.microsoft.com/office/drawing/2014/main" id="{3CD9AB49-63C5-4B86-8B85-28A759621925}"/>
              </a:ext>
            </a:extLst>
          </p:cNvPr>
          <p:cNvSpPr>
            <a:spLocks noGrp="1"/>
          </p:cNvSpPr>
          <p:nvPr>
            <p:ph type="sldNum" sz="quarter" idx="4"/>
          </p:nvPr>
        </p:nvSpPr>
        <p:spPr/>
        <p:txBody>
          <a:bodyPr/>
          <a:lstStyle/>
          <a:p>
            <a:fld id="{CB84E56B-342A-4DC0-9920-D07A8AAB6938}" type="slidenum">
              <a:rPr lang="en-US" smtClean="0"/>
              <a:pPr/>
              <a:t>10</a:t>
            </a:fld>
            <a:endParaRPr lang="en-US"/>
          </a:p>
        </p:txBody>
      </p:sp>
      <p:pic>
        <p:nvPicPr>
          <p:cNvPr id="6" name="Picture 7" descr="A screenshot of a cell phone&#10;&#10;Description generated with very high confidence">
            <a:extLst>
              <a:ext uri="{FF2B5EF4-FFF2-40B4-BE49-F238E27FC236}">
                <a16:creationId xmlns:a16="http://schemas.microsoft.com/office/drawing/2014/main" id="{7DEB81C9-4A84-4ACF-9594-6E81D2BD7DCF}"/>
              </a:ext>
            </a:extLst>
          </p:cNvPr>
          <p:cNvPicPr>
            <a:picLocks noGrp="1" noChangeAspect="1"/>
          </p:cNvPicPr>
          <p:nvPr>
            <p:ph idx="1"/>
          </p:nvPr>
        </p:nvPicPr>
        <p:blipFill>
          <a:blip r:embed="rId3"/>
          <a:stretch>
            <a:fillRect/>
          </a:stretch>
        </p:blipFill>
        <p:spPr>
          <a:xfrm>
            <a:off x="31501" y="1154744"/>
            <a:ext cx="9080998" cy="5124877"/>
          </a:xfrm>
          <a:prstGeom prst="rect">
            <a:avLst/>
          </a:prstGeom>
        </p:spPr>
      </p:pic>
      <p:sp>
        <p:nvSpPr>
          <p:cNvPr id="5" name="TextBox 4">
            <a:extLst>
              <a:ext uri="{FF2B5EF4-FFF2-40B4-BE49-F238E27FC236}">
                <a16:creationId xmlns:a16="http://schemas.microsoft.com/office/drawing/2014/main" id="{AA23BAA5-381D-496D-914E-776092A71C5D}"/>
              </a:ext>
            </a:extLst>
          </p:cNvPr>
          <p:cNvSpPr txBox="1"/>
          <p:nvPr/>
        </p:nvSpPr>
        <p:spPr>
          <a:xfrm>
            <a:off x="2806262" y="6323530"/>
            <a:ext cx="4237057" cy="369332"/>
          </a:xfrm>
          <a:prstGeom prst="rect">
            <a:avLst/>
          </a:prstGeom>
          <a:noFill/>
        </p:spPr>
        <p:txBody>
          <a:bodyPr wrap="none" rtlCol="0" anchor="t">
            <a:spAutoFit/>
          </a:bodyPr>
          <a:lstStyle/>
          <a:p>
            <a:r>
              <a:rPr lang="en-US" dirty="0">
                <a:latin typeface="Helvetica"/>
                <a:cs typeface="Helvetica"/>
                <a:hlinkClick r:id="rId4"/>
              </a:rPr>
              <a:t>-Opportunity Starts at Home Campaign </a:t>
            </a:r>
            <a:endParaRPr lang="en-US">
              <a:latin typeface="Helvetica"/>
              <a:cs typeface="Helvetica"/>
            </a:endParaRPr>
          </a:p>
        </p:txBody>
      </p:sp>
    </p:spTree>
    <p:extLst>
      <p:ext uri="{BB962C8B-B14F-4D97-AF65-F5344CB8AC3E}">
        <p14:creationId xmlns:p14="http://schemas.microsoft.com/office/powerpoint/2010/main" val="246127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21D2C0-32EF-43EE-B273-3E5E72E1B459}"/>
              </a:ext>
            </a:extLst>
          </p:cNvPr>
          <p:cNvPicPr>
            <a:picLocks noChangeAspect="1"/>
          </p:cNvPicPr>
          <p:nvPr/>
        </p:nvPicPr>
        <p:blipFill rotWithShape="1">
          <a:blip r:embed="rId3"/>
          <a:srcRect t="15785"/>
          <a:stretch/>
        </p:blipFill>
        <p:spPr>
          <a:xfrm>
            <a:off x="-244205" y="1063210"/>
            <a:ext cx="9121264" cy="3150064"/>
          </a:xfrm>
          <a:prstGeom prst="rect">
            <a:avLst/>
          </a:prstGeom>
        </p:spPr>
      </p:pic>
      <p:sp>
        <p:nvSpPr>
          <p:cNvPr id="2" name="Title 1">
            <a:extLst>
              <a:ext uri="{FF2B5EF4-FFF2-40B4-BE49-F238E27FC236}">
                <a16:creationId xmlns:a16="http://schemas.microsoft.com/office/drawing/2014/main" id="{16CB6A0C-4527-4C07-A1EC-9AD8E9A73E76}"/>
              </a:ext>
            </a:extLst>
          </p:cNvPr>
          <p:cNvSpPr>
            <a:spLocks noGrp="1"/>
          </p:cNvSpPr>
          <p:nvPr>
            <p:ph type="title"/>
          </p:nvPr>
        </p:nvSpPr>
        <p:spPr>
          <a:xfrm>
            <a:off x="509589" y="35218"/>
            <a:ext cx="8124821" cy="1325563"/>
          </a:xfrm>
        </p:spPr>
        <p:txBody>
          <a:bodyPr>
            <a:normAutofit fontScale="90000"/>
          </a:bodyPr>
          <a:lstStyle/>
          <a:p>
            <a:r>
              <a:rPr lang="en-US" dirty="0">
                <a:solidFill>
                  <a:schemeClr val="tx2"/>
                </a:solidFill>
              </a:rPr>
              <a:t>Major Federal Rental Assistance Programs</a:t>
            </a:r>
          </a:p>
        </p:txBody>
      </p:sp>
      <p:sp>
        <p:nvSpPr>
          <p:cNvPr id="4" name="Slide Number Placeholder 3">
            <a:extLst>
              <a:ext uri="{FF2B5EF4-FFF2-40B4-BE49-F238E27FC236}">
                <a16:creationId xmlns:a16="http://schemas.microsoft.com/office/drawing/2014/main" id="{2FF2E469-1C4F-4772-820B-8F096AD57CF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000" b="0" i="0" u="none" strike="noStrike" kern="1200" cap="none" spc="0" normalizeH="0" baseline="0" noProof="0" smtClean="0">
                <a:ln>
                  <a:noFill/>
                </a:ln>
                <a:solidFill>
                  <a:srgbClr val="0076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76BF"/>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0B27B65D-2121-4890-9098-00A44C5F19FF}"/>
              </a:ext>
            </a:extLst>
          </p:cNvPr>
          <p:cNvSpPr txBox="1"/>
          <p:nvPr/>
        </p:nvSpPr>
        <p:spPr>
          <a:xfrm>
            <a:off x="119984" y="4406446"/>
            <a:ext cx="4196443" cy="2215991"/>
          </a:xfrm>
          <a:prstGeom prst="rect">
            <a:avLst/>
          </a:prstGeom>
          <a:noFill/>
        </p:spPr>
        <p:txBody>
          <a:bodyPr wrap="square" rtlCol="0">
            <a:spAutoFit/>
          </a:bodyPr>
          <a:lstStyle/>
          <a:p>
            <a:r>
              <a:rPr lang="en-US" sz="2000" dirty="0">
                <a:latin typeface="Helvetica" panose="020B0604020202020204" pitchFamily="34" charset="0"/>
                <a:cs typeface="Helvetica" panose="020B0604020202020204" pitchFamily="34" charset="0"/>
              </a:rPr>
              <a:t>Housing assistance programs </a:t>
            </a:r>
            <a:r>
              <a:rPr lang="en-US" sz="2000" dirty="0">
                <a:latin typeface="Helvetica" panose="020B0604020202020204" pitchFamily="34" charset="0"/>
                <a:cs typeface="Helvetica" panose="020B0604020202020204" pitchFamily="34" charset="0"/>
                <a:hlinkClick r:id="rId4"/>
              </a:rPr>
              <a:t>lifted 2.9 million people above the federal poverty line in </a:t>
            </a:r>
            <a:r>
              <a:rPr lang="en-US" sz="2000">
                <a:latin typeface="Helvetica" panose="020B0604020202020204" pitchFamily="34" charset="0"/>
                <a:cs typeface="Helvetica" panose="020B0604020202020204" pitchFamily="34" charset="0"/>
                <a:hlinkClick r:id="rId4"/>
              </a:rPr>
              <a:t>2017 </a:t>
            </a:r>
            <a:endParaRPr lang="en-US" sz="2000">
              <a:latin typeface="Helvetica" panose="020B0604020202020204" pitchFamily="34" charset="0"/>
              <a:cs typeface="Helvetica" panose="020B0604020202020204" pitchFamily="34" charset="0"/>
            </a:endParaRPr>
          </a:p>
          <a:p>
            <a:endParaRPr lang="en-US" sz="2000" dirty="0">
              <a:latin typeface="Helvetica" panose="020B0604020202020204" pitchFamily="34" charset="0"/>
              <a:cs typeface="Helvetica" panose="020B0604020202020204" pitchFamily="34" charset="0"/>
            </a:endParaRPr>
          </a:p>
          <a:p>
            <a:r>
              <a:rPr lang="en-US" sz="2000" dirty="0">
                <a:latin typeface="Helvetica" panose="020B0604020202020204" pitchFamily="34" charset="0"/>
                <a:cs typeface="Helvetica" panose="020B0604020202020204" pitchFamily="34" charset="0"/>
              </a:rPr>
              <a:t>But only one in four who need assistance receive it </a:t>
            </a:r>
            <a:endParaRPr lang="en-US" sz="2000" dirty="0">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endParaRPr>
          </a:p>
          <a:p>
            <a:endParaRPr lang="en-US" dirty="0"/>
          </a:p>
        </p:txBody>
      </p:sp>
      <p:pic>
        <p:nvPicPr>
          <p:cNvPr id="7" name="Picture 2" descr="https://northcentralus1-mediap.svc.ms/transform/thumbnail?provider=spo&amp;inputFormat=png&amp;cs=fFNQTw&amp;docid=https%3A%2F%2F365cbpp.sharepoint.com%3A443%2F_api%2Fv2.0%2Fdrives%2Fb!EYKZdICJd06-j4zQq122uy4xhDypTMxHnKLcdYPdwZnMZ5bQsOeKTov9T4TeUtKc%2Fitems%2F01VKJYL2NCCCPDXBV2GNGYARDEO472C7GZ%3Fversion%3DPublished&amp;access_token=eyJ0eXAiOiJKV1QiLCJhbGciOiJub25lIn0.eyJhdWQiOiIwMDAwMDAwMy0wMDAwLTBmZjEtY2UwMC0wMDAwMDAwMDAwMDAvMzY1Y2JwcC5zaGFyZXBvaW50LmNvbUA4ODI4YjFkNi0zYzQ0LTQ2OWUtYTZjMi1mYWUyMWNjZDhiYjYiLCJpc3MiOiIwMDAwMDAwMy0wMDAwLTBmZjEtY2UwMC0wMDAwMDAwMDAwMDAiLCJuYmYiOiIxNTM5NjE3ODgzIiwiZXhwIjoiMTUzOTYzOTQ4MyIsImVuZHBvaW50dXJsIjoiNGU2UlptcU8yYUNGYi92akUrc2tpNmlCYTlaMUp6UEIzb0ZncURRZ3g3WT0iLCJlbmRwb2ludHVybExlbmd0aCI6IjExNCIsImlzbG9vcGJhY2siOiJUcnVlIiwiY2lkIjoiWkRWaE9EazRPV1V0WkRBME5pMDNNREF3TFRJelpUSXRZbUU1WXpsbU1Ua3paR0UxIiwidmVyIjoiaGFzaGVkcHJvb2Z0b2tlbiIsInNpdGVpZCI6Ik56UTVPVGd5TVRFdE9EazRNQzAwWlRjM0xXSmxPR1l0T0dOa01HRmlOV1JpTm1KaSIsIm5hbWVpZCI6IjAjLmZ8bWVtYmVyc2hpcHxhYmVsbEBjYnBwLm9yZyIsIm5paSI6Im1pY3Jvc29mdC5zaGFyZXBvaW50IiwiaXN1c2VyIjoidHJ1ZSIsImNhY2hla2V5IjoiMGguZnxtZW1iZXJzaGlwfDEwMDMzZmZmYThjYzRmNDRAbGl2ZS5jb20iLCJ0dCI6IjAiLCJ1c2VQZXJzaXN0ZW50Q29va2llIjoiMiJ9.K1lnc2dBNGVPdnJsNGd4Rm4zMlc5NkIzR2E5UUw2bjM4Y3M5MjAwTk84cz0&amp;encodeFailures=1&amp;width=1680&amp;height=899&amp;srcWidth=&amp;srcHeight=">
            <a:extLst>
              <a:ext uri="{FF2B5EF4-FFF2-40B4-BE49-F238E27FC236}">
                <a16:creationId xmlns:a16="http://schemas.microsoft.com/office/drawing/2014/main" id="{630D2BFC-65C3-4DBA-AD98-15D744CDF93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63" b="-3782"/>
          <a:stretch/>
        </p:blipFill>
        <p:spPr bwMode="auto">
          <a:xfrm>
            <a:off x="4555200" y="3429000"/>
            <a:ext cx="4588800" cy="483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71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1366" y="70503"/>
            <a:ext cx="8884350" cy="593668"/>
          </a:xfrm>
        </p:spPr>
        <p:txBody>
          <a:bodyPr>
            <a:noAutofit/>
          </a:bodyPr>
          <a:lstStyle/>
          <a:p>
            <a:pPr>
              <a:spcBef>
                <a:spcPts val="600"/>
              </a:spcBef>
              <a:spcAft>
                <a:spcPts val="1200"/>
              </a:spcAft>
            </a:pPr>
            <a:r>
              <a:rPr lang="en-US" altLang="en-US" sz="3600" dirty="0">
                <a:solidFill>
                  <a:srgbClr val="C00000"/>
                </a:solidFill>
              </a:rPr>
              <a:t>One Solution: Renters Tax Credits</a:t>
            </a:r>
          </a:p>
        </p:txBody>
      </p:sp>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descr="Factsheet_08022018.pdf - Google Chrome">
            <a:extLst>
              <a:ext uri="{FF2B5EF4-FFF2-40B4-BE49-F238E27FC236}">
                <a16:creationId xmlns:a16="http://schemas.microsoft.com/office/drawing/2014/main" id="{800E84E6-F5BC-4004-B655-635F8A2E1FBC}"/>
              </a:ext>
            </a:extLst>
          </p:cNvPr>
          <p:cNvPicPr>
            <a:picLocks noChangeAspect="1"/>
          </p:cNvPicPr>
          <p:nvPr/>
        </p:nvPicPr>
        <p:blipFill rotWithShape="1">
          <a:blip r:embed="rId3"/>
          <a:srcRect l="31550" t="28557" r="31366" b="12666"/>
          <a:stretch/>
        </p:blipFill>
        <p:spPr>
          <a:xfrm>
            <a:off x="1016971" y="664172"/>
            <a:ext cx="7130567" cy="6164968"/>
          </a:xfrm>
          <a:prstGeom prst="rect">
            <a:avLst/>
          </a:prstGeom>
        </p:spPr>
      </p:pic>
    </p:spTree>
    <p:extLst>
      <p:ext uri="{BB962C8B-B14F-4D97-AF65-F5344CB8AC3E}">
        <p14:creationId xmlns:p14="http://schemas.microsoft.com/office/powerpoint/2010/main" val="138382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9699" y="70504"/>
            <a:ext cx="9320859" cy="923330"/>
          </a:xfrm>
        </p:spPr>
        <p:txBody>
          <a:bodyPr>
            <a:noAutofit/>
          </a:bodyPr>
          <a:lstStyle/>
          <a:p>
            <a:pPr>
              <a:spcBef>
                <a:spcPts val="600"/>
              </a:spcBef>
              <a:spcAft>
                <a:spcPts val="1200"/>
              </a:spcAft>
            </a:pPr>
            <a:r>
              <a:rPr lang="en-US" altLang="en-US" sz="3200">
                <a:solidFill>
                  <a:srgbClr val="C00000"/>
                </a:solidFill>
              </a:rPr>
              <a:t>Expand Affordable Rental Housing via Tax Credits</a:t>
            </a:r>
          </a:p>
        </p:txBody>
      </p:sp>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hlinkClick r:id="rId3"/>
            <a:extLst>
              <a:ext uri="{FF2B5EF4-FFF2-40B4-BE49-F238E27FC236}">
                <a16:creationId xmlns:a16="http://schemas.microsoft.com/office/drawing/2014/main" id="{55F3FA26-7413-43DB-89A3-1ACBB95E1BE5}"/>
              </a:ext>
            </a:extLst>
          </p:cNvPr>
          <p:cNvPicPr>
            <a:picLocks noChangeAspect="1"/>
          </p:cNvPicPr>
          <p:nvPr/>
        </p:nvPicPr>
        <p:blipFill>
          <a:blip r:embed="rId4"/>
          <a:stretch>
            <a:fillRect/>
          </a:stretch>
        </p:blipFill>
        <p:spPr>
          <a:xfrm>
            <a:off x="0" y="936760"/>
            <a:ext cx="6927180" cy="5768840"/>
          </a:xfrm>
          <a:prstGeom prst="rect">
            <a:avLst/>
          </a:prstGeom>
        </p:spPr>
      </p:pic>
      <p:sp>
        <p:nvSpPr>
          <p:cNvPr id="4" name="Rectangle 3">
            <a:extLst>
              <a:ext uri="{FF2B5EF4-FFF2-40B4-BE49-F238E27FC236}">
                <a16:creationId xmlns:a16="http://schemas.microsoft.com/office/drawing/2014/main" id="{993756BD-7A52-43AA-98BD-852105754D43}"/>
              </a:ext>
            </a:extLst>
          </p:cNvPr>
          <p:cNvSpPr/>
          <p:nvPr/>
        </p:nvSpPr>
        <p:spPr>
          <a:xfrm>
            <a:off x="6740770" y="1005024"/>
            <a:ext cx="2157046" cy="5632311"/>
          </a:xfrm>
          <a:prstGeom prst="rect">
            <a:avLst/>
          </a:prstGeom>
        </p:spPr>
        <p:txBody>
          <a:bodyPr wrap="square">
            <a:spAutoFit/>
          </a:bodyPr>
          <a:lstStyle/>
          <a:p>
            <a:r>
              <a:rPr lang="en-US" dirty="0"/>
              <a:t>We must address this housing crisis -- and we can begin to do so by shifting tax resources to support a “Renters Tax Credit” for low- and moderate-income renters. Several policymakers have introduced legislation that does this (H.R. 2169 and S. 1106, H.R. 7050 and S. 3342 in the last Congress). </a:t>
            </a:r>
          </a:p>
          <a:p>
            <a:endParaRPr lang="en-US" dirty="0"/>
          </a:p>
          <a:p>
            <a:r>
              <a:rPr lang="en-US" b="1" dirty="0"/>
              <a:t>TAKE ACTION: </a:t>
            </a:r>
            <a:r>
              <a:rPr lang="en-US" dirty="0">
                <a:hlinkClick r:id="rId5"/>
              </a:rPr>
              <a:t>https://tinyurl.com/RESULTShousing</a:t>
            </a:r>
            <a:r>
              <a:rPr lang="en-US" dirty="0"/>
              <a:t> </a:t>
            </a:r>
          </a:p>
        </p:txBody>
      </p:sp>
    </p:spTree>
    <p:extLst>
      <p:ext uri="{BB962C8B-B14F-4D97-AF65-F5344CB8AC3E}">
        <p14:creationId xmlns:p14="http://schemas.microsoft.com/office/powerpoint/2010/main" val="3531048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34938"/>
            <a:ext cx="8229600" cy="666750"/>
          </a:xfrm>
        </p:spPr>
        <p:txBody>
          <a:bodyPr>
            <a:noAutofit/>
          </a:bodyPr>
          <a:lstStyle/>
          <a:p>
            <a:pPr eaLnBrk="1" hangingPunct="1">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solidFill>
                  <a:schemeClr val="tx2"/>
                </a:solidFill>
              </a:rPr>
              <a:t>Advocacy Works!</a:t>
            </a:r>
          </a:p>
        </p:txBody>
      </p:sp>
      <p:sp>
        <p:nvSpPr>
          <p:cNvPr id="24579" name="Rectangle 5"/>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800"/>
              <a:pPr>
                <a:spcBef>
                  <a:spcPct val="0"/>
                </a:spcBef>
                <a:buFontTx/>
                <a:buNone/>
              </a:pPr>
              <a:t>14</a:t>
            </a:fld>
            <a:endParaRPr lang="en-US" altLang="en-US" sz="1800"/>
          </a:p>
        </p:txBody>
      </p:sp>
      <p:pic>
        <p:nvPicPr>
          <p:cNvPr id="24580" name="Picture 2" descr="https://assets.bwbx.io/images/users/iqjWHBFdfxIU/i1ZtBnklKYw0/v1/-1x-1.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6463"/>
            <a:ext cx="9144000"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6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14B06C-FE17-42C9-BA1B-5D49B45AD84C}"/>
              </a:ext>
            </a:extLst>
          </p:cNvPr>
          <p:cNvSpPr txBox="1">
            <a:spLocks/>
          </p:cNvSpPr>
          <p:nvPr/>
        </p:nvSpPr>
        <p:spPr>
          <a:xfrm>
            <a:off x="304800" y="142902"/>
            <a:ext cx="8413072" cy="798132"/>
          </a:xfrm>
          <a:prstGeom prst="rect">
            <a:avLst/>
          </a:prstGeom>
        </p:spPr>
        <p:txBody>
          <a:bodyPr anchor="t">
            <a:noAutofit/>
          </a:bodyPr>
          <a:lstStyle>
            <a:lvl1pPr algn="ctr" defTabSz="457200" rtl="0" eaLnBrk="1" latinLnBrk="0" hangingPunct="1">
              <a:spcBef>
                <a:spcPct val="0"/>
              </a:spcBef>
              <a:buNone/>
              <a:defRPr sz="4400" kern="1200">
                <a:solidFill>
                  <a:schemeClr val="accent4"/>
                </a:solidFill>
                <a:latin typeface="Helvetica"/>
                <a:ea typeface="+mj-ea"/>
                <a:cs typeface="+mj-cs"/>
              </a:defRPr>
            </a:lvl1pPr>
          </a:lstStyle>
          <a:p>
            <a:pPr>
              <a:spcBef>
                <a:spcPts val="600"/>
              </a:spcBef>
            </a:pPr>
            <a:r>
              <a:rPr lang="en-US" altLang="en-US" sz="3600">
                <a:solidFill>
                  <a:schemeClr val="tx2"/>
                </a:solidFill>
                <a:cs typeface="Helvetica"/>
              </a:rPr>
              <a:t>Poverty: Huge Disparities by Race</a:t>
            </a:r>
          </a:p>
        </p:txBody>
      </p:sp>
      <p:sp>
        <p:nvSpPr>
          <p:cNvPr id="6" name="TextBox 5">
            <a:extLst>
              <a:ext uri="{FF2B5EF4-FFF2-40B4-BE49-F238E27FC236}">
                <a16:creationId xmlns:a16="http://schemas.microsoft.com/office/drawing/2014/main" id="{B4DC59F7-548D-4E1E-BA67-3DEEE95B1BF8}"/>
              </a:ext>
            </a:extLst>
          </p:cNvPr>
          <p:cNvSpPr txBox="1"/>
          <p:nvPr/>
        </p:nvSpPr>
        <p:spPr>
          <a:xfrm>
            <a:off x="647699" y="6429375"/>
            <a:ext cx="3495675" cy="461665"/>
          </a:xfrm>
          <a:prstGeom prst="rect">
            <a:avLst/>
          </a:prstGeom>
          <a:noFill/>
        </p:spPr>
        <p:txBody>
          <a:bodyPr wrap="square" rtlCol="0">
            <a:spAutoFit/>
          </a:bodyPr>
          <a:lstStyle/>
          <a:p>
            <a:r>
              <a:rPr lang="en-US" sz="1200"/>
              <a:t>Source: </a:t>
            </a:r>
            <a:r>
              <a:rPr lang="en-US" sz="1200">
                <a:hlinkClick r:id="rId3"/>
              </a:rPr>
              <a:t>United States Census Bureau</a:t>
            </a:r>
            <a:endParaRPr lang="en-US" sz="1200"/>
          </a:p>
          <a:p>
            <a:r>
              <a:rPr lang="en-US" sz="1200"/>
              <a:t> </a:t>
            </a:r>
          </a:p>
        </p:txBody>
      </p:sp>
      <p:pic>
        <p:nvPicPr>
          <p:cNvPr id="7" name="Picture 6">
            <a:extLst>
              <a:ext uri="{FF2B5EF4-FFF2-40B4-BE49-F238E27FC236}">
                <a16:creationId xmlns:a16="http://schemas.microsoft.com/office/drawing/2014/main" id="{25E2A1D5-884A-4FAC-B146-ABA0FC564115}"/>
              </a:ext>
            </a:extLst>
          </p:cNvPr>
          <p:cNvPicPr>
            <a:picLocks noChangeAspect="1"/>
          </p:cNvPicPr>
          <p:nvPr/>
        </p:nvPicPr>
        <p:blipFill>
          <a:blip r:embed="rId4"/>
          <a:stretch>
            <a:fillRect/>
          </a:stretch>
        </p:blipFill>
        <p:spPr>
          <a:xfrm>
            <a:off x="152400" y="1119187"/>
            <a:ext cx="8839200" cy="4619625"/>
          </a:xfrm>
          <a:prstGeom prst="rect">
            <a:avLst/>
          </a:prstGeom>
        </p:spPr>
      </p:pic>
      <p:sp>
        <p:nvSpPr>
          <p:cNvPr id="8" name="Slide Number Placeholder 1">
            <a:extLst>
              <a:ext uri="{FF2B5EF4-FFF2-40B4-BE49-F238E27FC236}">
                <a16:creationId xmlns:a16="http://schemas.microsoft.com/office/drawing/2014/main" id="{B088CEE5-95D3-4006-A4F6-479BA1609C0D}"/>
              </a:ext>
            </a:extLst>
          </p:cNvPr>
          <p:cNvSpPr txBox="1">
            <a:spLocks/>
          </p:cNvSpPr>
          <p:nvPr/>
        </p:nvSpPr>
        <p:spPr>
          <a:xfrm>
            <a:off x="2891" y="19435"/>
            <a:ext cx="447095" cy="396201"/>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rgbClr val="000000"/>
                </a:solidFill>
                <a:latin typeface="Helvetica" panose="020B0604020202020204" pitchFamily="34" charset="0"/>
                <a:ea typeface="+mn-ea"/>
                <a:cs typeface="Helvetica"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58585B"/>
                </a:solidFill>
              </a:rPr>
              <a:pPr/>
              <a:t>2</a:t>
            </a:fld>
            <a:endParaRPr lang="en-US">
              <a:solidFill>
                <a:srgbClr val="58585B"/>
              </a:solidFill>
            </a:endParaRPr>
          </a:p>
        </p:txBody>
      </p:sp>
    </p:spTree>
    <p:extLst>
      <p:ext uri="{BB962C8B-B14F-4D97-AF65-F5344CB8AC3E}">
        <p14:creationId xmlns:p14="http://schemas.microsoft.com/office/powerpoint/2010/main" val="18124206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5788-909B-42D8-8B4A-5B0442B36006}"/>
              </a:ext>
            </a:extLst>
          </p:cNvPr>
          <p:cNvSpPr>
            <a:spLocks noGrp="1"/>
          </p:cNvSpPr>
          <p:nvPr>
            <p:ph type="title"/>
          </p:nvPr>
        </p:nvSpPr>
        <p:spPr>
          <a:xfrm>
            <a:off x="464201" y="14533"/>
            <a:ext cx="8229600" cy="846601"/>
          </a:xfrm>
        </p:spPr>
        <p:txBody>
          <a:bodyPr>
            <a:normAutofit/>
          </a:bodyPr>
          <a:lstStyle/>
          <a:p>
            <a:r>
              <a:rPr lang="en-US" sz="4000">
                <a:solidFill>
                  <a:schemeClr val="tx2"/>
                </a:solidFill>
              </a:rPr>
              <a:t>Racial Wealth Inequality </a:t>
            </a:r>
          </a:p>
        </p:txBody>
      </p:sp>
      <p:sp>
        <p:nvSpPr>
          <p:cNvPr id="5" name="TextBox 4">
            <a:extLst>
              <a:ext uri="{FF2B5EF4-FFF2-40B4-BE49-F238E27FC236}">
                <a16:creationId xmlns:a16="http://schemas.microsoft.com/office/drawing/2014/main" id="{6360762C-692E-4818-831A-F978F41554E1}"/>
              </a:ext>
            </a:extLst>
          </p:cNvPr>
          <p:cNvSpPr txBox="1"/>
          <p:nvPr/>
        </p:nvSpPr>
        <p:spPr>
          <a:xfrm>
            <a:off x="1793664" y="6286126"/>
            <a:ext cx="5570672" cy="430887"/>
          </a:xfrm>
          <a:prstGeom prst="rect">
            <a:avLst/>
          </a:prstGeom>
          <a:noFill/>
        </p:spPr>
        <p:txBody>
          <a:bodyPr wrap="square" rtlCol="0" anchor="t">
            <a:spAutoFit/>
          </a:bodyPr>
          <a:lstStyle/>
          <a:p>
            <a:r>
              <a:rPr lang="en-US" sz="1100" dirty="0">
                <a:latin typeface="Helvetica"/>
                <a:cs typeface="Helvetica"/>
              </a:rPr>
              <a:t>- “Wealth Building for the Wealthy through the Tax Code Continues as Families of Color Fall Farther Behind.” </a:t>
            </a:r>
            <a:r>
              <a:rPr lang="en-US" sz="1100" dirty="0">
                <a:latin typeface="Helvetica"/>
                <a:cs typeface="Helvetica"/>
                <a:hlinkClick r:id="rId3"/>
              </a:rPr>
              <a:t>Prosperity Now</a:t>
            </a:r>
            <a:endParaRPr lang="en-US" sz="1100" dirty="0">
              <a:latin typeface="Helvetica"/>
              <a:cs typeface="Helvetica"/>
            </a:endParaRPr>
          </a:p>
        </p:txBody>
      </p:sp>
      <p:pic>
        <p:nvPicPr>
          <p:cNvPr id="4" name="Picture 5" descr="A screenshot of a cell phone&#10;&#10;Description generated with very high confidence">
            <a:extLst>
              <a:ext uri="{FF2B5EF4-FFF2-40B4-BE49-F238E27FC236}">
                <a16:creationId xmlns:a16="http://schemas.microsoft.com/office/drawing/2014/main" id="{EAED9CB7-FA5C-4115-94E0-66AE4A6B5A22}"/>
              </a:ext>
            </a:extLst>
          </p:cNvPr>
          <p:cNvPicPr>
            <a:picLocks noChangeAspect="1"/>
          </p:cNvPicPr>
          <p:nvPr/>
        </p:nvPicPr>
        <p:blipFill>
          <a:blip r:embed="rId4"/>
          <a:stretch>
            <a:fillRect/>
          </a:stretch>
        </p:blipFill>
        <p:spPr>
          <a:xfrm>
            <a:off x="75114" y="1165044"/>
            <a:ext cx="9009844" cy="4370981"/>
          </a:xfrm>
          <a:prstGeom prst="rect">
            <a:avLst/>
          </a:prstGeom>
        </p:spPr>
      </p:pic>
    </p:spTree>
    <p:extLst>
      <p:ext uri="{BB962C8B-B14F-4D97-AF65-F5344CB8AC3E}">
        <p14:creationId xmlns:p14="http://schemas.microsoft.com/office/powerpoint/2010/main" val="2016067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58CA-1C5F-4CBE-9976-763CF5F9001A}"/>
              </a:ext>
            </a:extLst>
          </p:cNvPr>
          <p:cNvSpPr>
            <a:spLocks noGrp="1"/>
          </p:cNvSpPr>
          <p:nvPr>
            <p:ph type="title"/>
          </p:nvPr>
        </p:nvSpPr>
        <p:spPr>
          <a:xfrm>
            <a:off x="457200" y="0"/>
            <a:ext cx="8229600" cy="1143000"/>
          </a:xfrm>
        </p:spPr>
        <p:txBody>
          <a:bodyPr>
            <a:normAutofit/>
          </a:bodyPr>
          <a:lstStyle/>
          <a:p>
            <a:r>
              <a:rPr lang="en-US" sz="4000">
                <a:solidFill>
                  <a:schemeClr val="tx2"/>
                </a:solidFill>
              </a:rPr>
              <a:t>Race and Assets</a:t>
            </a:r>
          </a:p>
        </p:txBody>
      </p:sp>
      <p:sp>
        <p:nvSpPr>
          <p:cNvPr id="4" name="Content Placeholder 3">
            <a:extLst>
              <a:ext uri="{FF2B5EF4-FFF2-40B4-BE49-F238E27FC236}">
                <a16:creationId xmlns:a16="http://schemas.microsoft.com/office/drawing/2014/main" id="{7F9B2E5F-7170-4EFD-BBA6-C6824B2CD772}"/>
              </a:ext>
            </a:extLst>
          </p:cNvPr>
          <p:cNvSpPr>
            <a:spLocks noGrp="1"/>
          </p:cNvSpPr>
          <p:nvPr>
            <p:ph idx="1"/>
          </p:nvPr>
        </p:nvSpPr>
        <p:spPr>
          <a:xfrm>
            <a:off x="457200" y="1417638"/>
            <a:ext cx="3626528" cy="4582793"/>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buNone/>
            </a:pPr>
            <a:r>
              <a:rPr lang="en-US" sz="2800" b="1">
                <a:solidFill>
                  <a:srgbClr val="AF1F2C"/>
                </a:solidFill>
                <a:latin typeface="Helvetica"/>
                <a:cs typeface="Calibri"/>
              </a:rPr>
              <a:t>In 2016</a:t>
            </a:r>
            <a:r>
              <a:rPr lang="en-US" sz="2800" b="1">
                <a:solidFill>
                  <a:srgbClr val="000000"/>
                </a:solidFill>
                <a:latin typeface="Helvetica"/>
                <a:cs typeface="Calibri"/>
              </a:rPr>
              <a:t>, the median wealth for white families was </a:t>
            </a:r>
            <a:r>
              <a:rPr lang="en-US" sz="2800" b="1">
                <a:solidFill>
                  <a:srgbClr val="AF1F2C"/>
                </a:solidFill>
                <a:latin typeface="Helvetica"/>
                <a:cs typeface="Calibri"/>
              </a:rPr>
              <a:t>10 times greater</a:t>
            </a:r>
            <a:r>
              <a:rPr lang="en-US" sz="2800" b="1">
                <a:solidFill>
                  <a:srgbClr val="000000"/>
                </a:solidFill>
                <a:latin typeface="Helvetica"/>
                <a:cs typeface="Calibri"/>
              </a:rPr>
              <a:t> than black families’ wealth and </a:t>
            </a:r>
            <a:r>
              <a:rPr lang="en-US" sz="2800" b="1">
                <a:solidFill>
                  <a:srgbClr val="AF1F2C"/>
                </a:solidFill>
                <a:latin typeface="Helvetica"/>
                <a:cs typeface="Calibri"/>
              </a:rPr>
              <a:t>8 times greater </a:t>
            </a:r>
            <a:r>
              <a:rPr lang="en-US" sz="2800" b="1">
                <a:solidFill>
                  <a:srgbClr val="000000"/>
                </a:solidFill>
                <a:latin typeface="Helvetica"/>
                <a:cs typeface="Calibri"/>
              </a:rPr>
              <a:t>than Hispanic families’ wealth. </a:t>
            </a:r>
            <a:endParaRPr lang="en-US"/>
          </a:p>
          <a:p>
            <a:pPr indent="0" algn="ctr">
              <a:buNone/>
            </a:pPr>
            <a:endParaRPr lang="en-US" sz="1200" b="1">
              <a:solidFill>
                <a:srgbClr val="000000"/>
              </a:solidFill>
              <a:latin typeface="Helvetica"/>
              <a:cs typeface="Calibri"/>
            </a:endParaRPr>
          </a:p>
          <a:p>
            <a:pPr indent="0">
              <a:buNone/>
            </a:pPr>
            <a:r>
              <a:rPr lang="en-US" sz="1100">
                <a:solidFill>
                  <a:srgbClr val="000000"/>
                </a:solidFill>
                <a:latin typeface="Helvetica"/>
                <a:cs typeface="Calibri"/>
              </a:rPr>
              <a:t>-</a:t>
            </a:r>
            <a:r>
              <a:rPr lang="en-US" sz="1200" b="1">
                <a:solidFill>
                  <a:srgbClr val="000000"/>
                </a:solidFill>
                <a:latin typeface="Helvetica"/>
                <a:cs typeface="Calibri"/>
              </a:rPr>
              <a:t> </a:t>
            </a:r>
            <a:r>
              <a:rPr lang="en-US" sz="1100">
                <a:solidFill>
                  <a:srgbClr val="000000"/>
                </a:solidFill>
                <a:latin typeface="Helvetica"/>
                <a:cs typeface="Calibri"/>
              </a:rPr>
              <a:t>Urban Institute, "Nine Charts About Wealth Inequality in America."</a:t>
            </a:r>
          </a:p>
        </p:txBody>
      </p:sp>
      <p:pic>
        <p:nvPicPr>
          <p:cNvPr id="5" name="Picture 5" descr="A screenshot of a cell phone&#10;&#10;Description generated with very high confidence">
            <a:extLst>
              <a:ext uri="{FF2B5EF4-FFF2-40B4-BE49-F238E27FC236}">
                <a16:creationId xmlns:a16="http://schemas.microsoft.com/office/drawing/2014/main" id="{73F8F7A3-8CCC-47A9-AC6D-4662DE2EBE10}"/>
              </a:ext>
            </a:extLst>
          </p:cNvPr>
          <p:cNvPicPr>
            <a:picLocks noChangeAspect="1"/>
          </p:cNvPicPr>
          <p:nvPr/>
        </p:nvPicPr>
        <p:blipFill>
          <a:blip r:embed="rId3"/>
          <a:stretch>
            <a:fillRect/>
          </a:stretch>
        </p:blipFill>
        <p:spPr>
          <a:xfrm>
            <a:off x="4354717" y="1906005"/>
            <a:ext cx="4332083" cy="3498914"/>
          </a:xfrm>
          <a:prstGeom prst="rect">
            <a:avLst/>
          </a:prstGeom>
        </p:spPr>
      </p:pic>
    </p:spTree>
    <p:extLst>
      <p:ext uri="{BB962C8B-B14F-4D97-AF65-F5344CB8AC3E}">
        <p14:creationId xmlns:p14="http://schemas.microsoft.com/office/powerpoint/2010/main" val="305872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3E1B-54E9-49A5-AA62-033F63B96EB6}"/>
              </a:ext>
            </a:extLst>
          </p:cNvPr>
          <p:cNvSpPr>
            <a:spLocks noGrp="1"/>
          </p:cNvSpPr>
          <p:nvPr>
            <p:ph type="title"/>
          </p:nvPr>
        </p:nvSpPr>
        <p:spPr>
          <a:xfrm>
            <a:off x="443952" y="104956"/>
            <a:ext cx="8229600" cy="575399"/>
          </a:xfrm>
        </p:spPr>
        <p:txBody>
          <a:bodyPr>
            <a:noAutofit/>
          </a:bodyPr>
          <a:lstStyle/>
          <a:p>
            <a:r>
              <a:rPr lang="en-US" sz="3200" dirty="0">
                <a:solidFill>
                  <a:schemeClr val="tx2"/>
                </a:solidFill>
              </a:rPr>
              <a:t>The History Behind Racial Wealth Inequality</a:t>
            </a:r>
          </a:p>
        </p:txBody>
      </p:sp>
      <p:graphicFrame>
        <p:nvGraphicFramePr>
          <p:cNvPr id="8" name="Content Placeholder 5">
            <a:extLst>
              <a:ext uri="{FF2B5EF4-FFF2-40B4-BE49-F238E27FC236}">
                <a16:creationId xmlns:a16="http://schemas.microsoft.com/office/drawing/2014/main" id="{2D03C142-BD43-4E4C-A581-30B15E3F9655}"/>
              </a:ext>
            </a:extLst>
          </p:cNvPr>
          <p:cNvGraphicFramePr>
            <a:graphicFrameLocks noGrp="1"/>
          </p:cNvGraphicFramePr>
          <p:nvPr>
            <p:ph idx="1"/>
            <p:extLst>
              <p:ext uri="{D42A27DB-BD31-4B8C-83A1-F6EECF244321}">
                <p14:modId xmlns:p14="http://schemas.microsoft.com/office/powerpoint/2010/main" val="1844938854"/>
              </p:ext>
            </p:extLst>
          </p:nvPr>
        </p:nvGraphicFramePr>
        <p:xfrm>
          <a:off x="1463459" y="736390"/>
          <a:ext cx="6379551" cy="5170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CE751185-E7B6-45E0-B303-A86861F9351F}"/>
              </a:ext>
            </a:extLst>
          </p:cNvPr>
          <p:cNvSpPr/>
          <p:nvPr/>
        </p:nvSpPr>
        <p:spPr>
          <a:xfrm>
            <a:off x="2044998" y="6340635"/>
            <a:ext cx="5239611" cy="244682"/>
          </a:xfrm>
          <a:prstGeom prst="rect">
            <a:avLst/>
          </a:prstGeom>
        </p:spPr>
        <p:txBody>
          <a:bodyPr wrap="square" anchor="t">
            <a:spAutoFit/>
          </a:bodyPr>
          <a:lstStyle/>
          <a:p>
            <a:pPr algn="ctr">
              <a:lnSpc>
                <a:spcPct val="90000"/>
              </a:lnSpc>
              <a:spcBef>
                <a:spcPts val="1200"/>
              </a:spcBef>
              <a:spcAft>
                <a:spcPts val="200"/>
              </a:spcAft>
            </a:pPr>
            <a:r>
              <a:rPr lang="en-US" sz="1100">
                <a:latin typeface="Helvetica"/>
                <a:cs typeface="Calibri"/>
              </a:rPr>
              <a:t>  Adapted from </a:t>
            </a:r>
            <a:r>
              <a:rPr lang="en-US" sz="1100">
                <a:latin typeface="Helvetica"/>
                <a:cs typeface="Calibri"/>
                <a:hlinkClick r:id="rId8"/>
              </a:rPr>
              <a:t>Bread For the World Racial Wealth Gap Simulation Policy Packet</a:t>
            </a:r>
          </a:p>
        </p:txBody>
      </p:sp>
    </p:spTree>
    <p:extLst>
      <p:ext uri="{BB962C8B-B14F-4D97-AF65-F5344CB8AC3E}">
        <p14:creationId xmlns:p14="http://schemas.microsoft.com/office/powerpoint/2010/main" val="302974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D92D3-63C2-4C5C-80A0-32BD50CEB4D7}"/>
              </a:ext>
            </a:extLst>
          </p:cNvPr>
          <p:cNvSpPr>
            <a:spLocks noGrp="1"/>
          </p:cNvSpPr>
          <p:nvPr>
            <p:ph type="title"/>
          </p:nvPr>
        </p:nvSpPr>
        <p:spPr>
          <a:xfrm>
            <a:off x="457200" y="0"/>
            <a:ext cx="8229600" cy="1143000"/>
          </a:xfrm>
        </p:spPr>
        <p:txBody>
          <a:bodyPr>
            <a:normAutofit/>
          </a:bodyPr>
          <a:lstStyle/>
          <a:p>
            <a:r>
              <a:rPr lang="en-US" sz="4000">
                <a:solidFill>
                  <a:schemeClr val="tx2"/>
                </a:solidFill>
              </a:rPr>
              <a:t>Why is Housing Important? </a:t>
            </a:r>
            <a:endParaRPr lang="en-US">
              <a:solidFill>
                <a:schemeClr val="tx2"/>
              </a:solidFill>
            </a:endParaRPr>
          </a:p>
        </p:txBody>
      </p:sp>
      <p:sp>
        <p:nvSpPr>
          <p:cNvPr id="3" name="Content Placeholder 2">
            <a:extLst>
              <a:ext uri="{FF2B5EF4-FFF2-40B4-BE49-F238E27FC236}">
                <a16:creationId xmlns:a16="http://schemas.microsoft.com/office/drawing/2014/main" id="{F75F5C93-A579-4FBA-8C01-BC01DE083B85}"/>
              </a:ext>
            </a:extLst>
          </p:cNvPr>
          <p:cNvSpPr>
            <a:spLocks noGrp="1"/>
          </p:cNvSpPr>
          <p:nvPr>
            <p:ph idx="1"/>
          </p:nvPr>
        </p:nvSpPr>
        <p:spPr>
          <a:xfrm>
            <a:off x="4519521" y="1417639"/>
            <a:ext cx="4327076" cy="4219682"/>
          </a:xfrm>
        </p:spPr>
        <p:txBody>
          <a:bodyPr vert="horz" lIns="91440" tIns="45720" rIns="91440" bIns="45720" rtlCol="0" anchor="t">
            <a:normAutofit fontScale="85000" lnSpcReduction="10000"/>
          </a:bodyPr>
          <a:lstStyle/>
          <a:p>
            <a:pPr>
              <a:lnSpc>
                <a:spcPct val="125000"/>
              </a:lnSpc>
              <a:spcAft>
                <a:spcPts val="100"/>
              </a:spcAft>
            </a:pPr>
            <a:r>
              <a:rPr lang="en-US" sz="1900">
                <a:solidFill>
                  <a:schemeClr val="tx1">
                    <a:lumMod val="65000"/>
                    <a:lumOff val="35000"/>
                  </a:schemeClr>
                </a:solidFill>
              </a:rPr>
              <a:t>Housing is a major source of wealth for many middle-class Americans and remains a common path to wealth building</a:t>
            </a:r>
            <a:endParaRPr lang="en-US">
              <a:solidFill>
                <a:schemeClr val="tx1">
                  <a:lumMod val="65000"/>
                  <a:lumOff val="35000"/>
                </a:schemeClr>
              </a:solidFill>
            </a:endParaRPr>
          </a:p>
          <a:p>
            <a:pPr>
              <a:lnSpc>
                <a:spcPct val="125000"/>
              </a:lnSpc>
              <a:spcAft>
                <a:spcPts val="100"/>
              </a:spcAft>
            </a:pPr>
            <a:r>
              <a:rPr lang="en-US" sz="1900">
                <a:solidFill>
                  <a:schemeClr val="tx1">
                    <a:lumMod val="65000"/>
                    <a:lumOff val="35000"/>
                  </a:schemeClr>
                </a:solidFill>
              </a:rPr>
              <a:t>Where you live has implications for health, education, job access and security outcomes that all affect overall economic well being</a:t>
            </a:r>
          </a:p>
          <a:p>
            <a:pPr>
              <a:lnSpc>
                <a:spcPct val="125000"/>
              </a:lnSpc>
              <a:spcAft>
                <a:spcPts val="100"/>
              </a:spcAft>
            </a:pPr>
            <a:r>
              <a:rPr lang="en-US" sz="1900">
                <a:solidFill>
                  <a:schemeClr val="tx1">
                    <a:lumMod val="65000"/>
                    <a:lumOff val="35000"/>
                  </a:schemeClr>
                </a:solidFill>
              </a:rPr>
              <a:t>The history of housing policy in the U.S. has been one where federal policies provided white Americans opportunities to build wealth while excluding Americans of color, particularly Blacks, from doing the same</a:t>
            </a:r>
          </a:p>
        </p:txBody>
      </p:sp>
      <p:pic>
        <p:nvPicPr>
          <p:cNvPr id="4" name="Picture 3" descr="A close up of a logo&#10;&#10;Description generated with high confidence">
            <a:extLst>
              <a:ext uri="{FF2B5EF4-FFF2-40B4-BE49-F238E27FC236}">
                <a16:creationId xmlns:a16="http://schemas.microsoft.com/office/drawing/2014/main" id="{1B928A78-4FBD-473E-9128-907044661E63}"/>
              </a:ext>
            </a:extLst>
          </p:cNvPr>
          <p:cNvPicPr>
            <a:picLocks noChangeAspect="1"/>
          </p:cNvPicPr>
          <p:nvPr/>
        </p:nvPicPr>
        <p:blipFill rotWithShape="1">
          <a:blip r:embed="rId3"/>
          <a:srcRect l="9431" r="9298" b="2"/>
          <a:stretch/>
        </p:blipFill>
        <p:spPr>
          <a:xfrm>
            <a:off x="297403" y="1417638"/>
            <a:ext cx="4062321" cy="4219682"/>
          </a:xfrm>
          <a:prstGeom prst="rect">
            <a:avLst/>
          </a:prstGeom>
        </p:spPr>
      </p:pic>
      <p:sp>
        <p:nvSpPr>
          <p:cNvPr id="5" name="TextBox 4">
            <a:extLst>
              <a:ext uri="{FF2B5EF4-FFF2-40B4-BE49-F238E27FC236}">
                <a16:creationId xmlns:a16="http://schemas.microsoft.com/office/drawing/2014/main" id="{67E9529B-BE5A-4151-950C-EF97831D6CFE}"/>
              </a:ext>
            </a:extLst>
          </p:cNvPr>
          <p:cNvSpPr txBox="1"/>
          <p:nvPr/>
        </p:nvSpPr>
        <p:spPr>
          <a:xfrm>
            <a:off x="3511804" y="6394830"/>
            <a:ext cx="4429957" cy="261610"/>
          </a:xfrm>
          <a:prstGeom prst="rect">
            <a:avLst/>
          </a:prstGeom>
          <a:noFill/>
        </p:spPr>
        <p:txBody>
          <a:bodyPr wrap="square" rtlCol="0" anchor="t">
            <a:spAutoFit/>
          </a:bodyPr>
          <a:lstStyle/>
          <a:p>
            <a:r>
              <a:rPr lang="en-US" sz="1100" dirty="0">
                <a:latin typeface="Helvetica"/>
                <a:cs typeface="Helvetica"/>
              </a:rPr>
              <a:t>- </a:t>
            </a:r>
            <a:r>
              <a:rPr lang="en-US" sz="1100" dirty="0">
                <a:latin typeface="Helvetica"/>
                <a:cs typeface="Helvetica"/>
                <a:hlinkClick r:id="rId4"/>
              </a:rPr>
              <a:t>Opportunity Starts at Home Campaign</a:t>
            </a:r>
            <a:endParaRPr lang="en-US" sz="1100" dirty="0">
              <a:latin typeface="Helvetica"/>
              <a:cs typeface="Helvetica"/>
            </a:endParaRPr>
          </a:p>
        </p:txBody>
      </p:sp>
    </p:spTree>
    <p:extLst>
      <p:ext uri="{BB962C8B-B14F-4D97-AF65-F5344CB8AC3E}">
        <p14:creationId xmlns:p14="http://schemas.microsoft.com/office/powerpoint/2010/main" val="422312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80FE60-9B46-4BF1-B2F3-F1D3D4CF05D4}"/>
              </a:ext>
            </a:extLst>
          </p:cNvPr>
          <p:cNvPicPr>
            <a:picLocks noChangeAspect="1"/>
          </p:cNvPicPr>
          <p:nvPr/>
        </p:nvPicPr>
        <p:blipFill rotWithShape="1">
          <a:blip r:embed="rId3"/>
          <a:srcRect l="266" t="10791" r="-133" b="-10791"/>
          <a:stretch/>
        </p:blipFill>
        <p:spPr>
          <a:xfrm>
            <a:off x="920699" y="695420"/>
            <a:ext cx="7460722" cy="6890362"/>
          </a:xfrm>
          <a:prstGeom prst="rect">
            <a:avLst/>
          </a:prstGeom>
        </p:spPr>
      </p:pic>
      <p:sp>
        <p:nvSpPr>
          <p:cNvPr id="2" name="Title 1">
            <a:extLst>
              <a:ext uri="{FF2B5EF4-FFF2-40B4-BE49-F238E27FC236}">
                <a16:creationId xmlns:a16="http://schemas.microsoft.com/office/drawing/2014/main" id="{E42B3F04-E229-4B0A-9A8D-4E8B87B263BD}"/>
              </a:ext>
            </a:extLst>
          </p:cNvPr>
          <p:cNvSpPr>
            <a:spLocks noGrp="1"/>
          </p:cNvSpPr>
          <p:nvPr>
            <p:ph type="title"/>
          </p:nvPr>
        </p:nvSpPr>
        <p:spPr>
          <a:xfrm>
            <a:off x="457200" y="26063"/>
            <a:ext cx="8229600" cy="820075"/>
          </a:xfrm>
        </p:spPr>
        <p:txBody>
          <a:bodyPr>
            <a:normAutofit/>
          </a:bodyPr>
          <a:lstStyle/>
          <a:p>
            <a:r>
              <a:rPr lang="en-US" sz="3600">
                <a:solidFill>
                  <a:schemeClr val="tx2"/>
                </a:solidFill>
              </a:rPr>
              <a:t>Affordable Housing Crisis</a:t>
            </a:r>
          </a:p>
        </p:txBody>
      </p:sp>
    </p:spTree>
    <p:extLst>
      <p:ext uri="{BB962C8B-B14F-4D97-AF65-F5344CB8AC3E}">
        <p14:creationId xmlns:p14="http://schemas.microsoft.com/office/powerpoint/2010/main" val="621359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9" descr="A screenshot of a cell phone&#10;&#10;Description generated with high confidence">
            <a:extLst>
              <a:ext uri="{FF2B5EF4-FFF2-40B4-BE49-F238E27FC236}">
                <a16:creationId xmlns:a16="http://schemas.microsoft.com/office/drawing/2014/main" id="{BF727FA8-76CE-4DDC-895B-7F2F9AD08144}"/>
              </a:ext>
            </a:extLst>
          </p:cNvPr>
          <p:cNvPicPr>
            <a:picLocks noChangeAspect="1"/>
          </p:cNvPicPr>
          <p:nvPr/>
        </p:nvPicPr>
        <p:blipFill rotWithShape="1">
          <a:blip r:embed="rId3"/>
          <a:srcRect t="13402" r="-482" b="344"/>
          <a:stretch/>
        </p:blipFill>
        <p:spPr>
          <a:xfrm>
            <a:off x="1575583" y="632338"/>
            <a:ext cx="5993449" cy="3602541"/>
          </a:xfrm>
          <a:prstGeom prst="rect">
            <a:avLst/>
          </a:prstGeom>
        </p:spPr>
      </p:pic>
      <p:sp>
        <p:nvSpPr>
          <p:cNvPr id="9" name="Title 1">
            <a:extLst>
              <a:ext uri="{FF2B5EF4-FFF2-40B4-BE49-F238E27FC236}">
                <a16:creationId xmlns:a16="http://schemas.microsoft.com/office/drawing/2014/main" id="{AE702D39-9087-4152-890E-8E8A235EF0CF}"/>
              </a:ext>
            </a:extLst>
          </p:cNvPr>
          <p:cNvSpPr txBox="1">
            <a:spLocks/>
          </p:cNvSpPr>
          <p:nvPr/>
        </p:nvSpPr>
        <p:spPr>
          <a:xfrm>
            <a:off x="-1" y="63332"/>
            <a:ext cx="9144001" cy="7883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defRPr/>
            </a:pPr>
            <a:r>
              <a:rPr lang="en-US" sz="4000">
                <a:solidFill>
                  <a:srgbClr val="AF1F2C"/>
                </a:solidFill>
              </a:rPr>
              <a:t>Affordable Housing Crisis</a:t>
            </a:r>
            <a:endParaRPr lang="en-US"/>
          </a:p>
        </p:txBody>
      </p:sp>
      <p:sp>
        <p:nvSpPr>
          <p:cNvPr id="2" name="TextBox 1">
            <a:extLst>
              <a:ext uri="{FF2B5EF4-FFF2-40B4-BE49-F238E27FC236}">
                <a16:creationId xmlns:a16="http://schemas.microsoft.com/office/drawing/2014/main" id="{609C8451-7064-4983-802B-B17E4F89FD15}"/>
              </a:ext>
            </a:extLst>
          </p:cNvPr>
          <p:cNvSpPr txBox="1"/>
          <p:nvPr/>
        </p:nvSpPr>
        <p:spPr>
          <a:xfrm>
            <a:off x="5658928" y="4494362"/>
            <a:ext cx="3059502" cy="1938992"/>
          </a:xfrm>
          <a:prstGeom prst="rect">
            <a:avLst/>
          </a:prstGeom>
          <a:ln w="57150">
            <a:solidFill>
              <a:schemeClr val="tx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1"/>
                </a:solidFill>
                <a:latin typeface="Helvetica"/>
                <a:cs typeface="Helvetica"/>
              </a:rPr>
              <a:t>Since 1960, renter's incomes have gone up by 5% while rental cost has gone up by 61%. </a:t>
            </a:r>
          </a:p>
        </p:txBody>
      </p:sp>
      <p:sp>
        <p:nvSpPr>
          <p:cNvPr id="4" name="TextBox 3">
            <a:extLst>
              <a:ext uri="{FF2B5EF4-FFF2-40B4-BE49-F238E27FC236}">
                <a16:creationId xmlns:a16="http://schemas.microsoft.com/office/drawing/2014/main" id="{53919983-82D1-447D-A409-9086F6BF2920}"/>
              </a:ext>
            </a:extLst>
          </p:cNvPr>
          <p:cNvSpPr txBox="1"/>
          <p:nvPr/>
        </p:nvSpPr>
        <p:spPr>
          <a:xfrm>
            <a:off x="466904" y="4506941"/>
            <a:ext cx="4842294" cy="1938992"/>
          </a:xfrm>
          <a:prstGeom prst="rect">
            <a:avLst/>
          </a:prstGeom>
          <a:noFill/>
          <a:ln w="5715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Helvetica"/>
                <a:cs typeface="Helvetica"/>
              </a:rPr>
              <a:t>72.5% of extremely low-income renters are severely cost burdened, meaning they spend more than half their income on housing </a:t>
            </a:r>
          </a:p>
        </p:txBody>
      </p:sp>
    </p:spTree>
    <p:extLst>
      <p:ext uri="{BB962C8B-B14F-4D97-AF65-F5344CB8AC3E}">
        <p14:creationId xmlns:p14="http://schemas.microsoft.com/office/powerpoint/2010/main" val="148962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592F-50FD-4117-BCA9-C51AD17A34E8}"/>
              </a:ext>
            </a:extLst>
          </p:cNvPr>
          <p:cNvSpPr>
            <a:spLocks noGrp="1"/>
          </p:cNvSpPr>
          <p:nvPr>
            <p:ph type="title"/>
          </p:nvPr>
        </p:nvSpPr>
        <p:spPr/>
        <p:txBody>
          <a:bodyPr>
            <a:normAutofit fontScale="90000"/>
          </a:bodyPr>
          <a:lstStyle/>
          <a:p>
            <a:r>
              <a:rPr lang="en-US">
                <a:solidFill>
                  <a:schemeClr val="tx2"/>
                </a:solidFill>
              </a:rPr>
              <a:t>Public Support for Housing Is Growing</a:t>
            </a:r>
          </a:p>
        </p:txBody>
      </p:sp>
      <p:sp>
        <p:nvSpPr>
          <p:cNvPr id="4" name="Slide Number Placeholder 3">
            <a:extLst>
              <a:ext uri="{FF2B5EF4-FFF2-40B4-BE49-F238E27FC236}">
                <a16:creationId xmlns:a16="http://schemas.microsoft.com/office/drawing/2014/main" id="{3CD9AB49-63C5-4B86-8B85-28A759621925}"/>
              </a:ext>
            </a:extLst>
          </p:cNvPr>
          <p:cNvSpPr>
            <a:spLocks noGrp="1"/>
          </p:cNvSpPr>
          <p:nvPr>
            <p:ph type="sldNum" sz="quarter" idx="4"/>
          </p:nvPr>
        </p:nvSpPr>
        <p:spPr/>
        <p:txBody>
          <a:bodyPr/>
          <a:lstStyle/>
          <a:p>
            <a:fld id="{CB84E56B-342A-4DC0-9920-D07A8AAB6938}" type="slidenum">
              <a:rPr lang="en-US" smtClean="0"/>
              <a:pPr/>
              <a:t>9</a:t>
            </a:fld>
            <a:endParaRPr lang="en-US"/>
          </a:p>
        </p:txBody>
      </p:sp>
      <p:pic>
        <p:nvPicPr>
          <p:cNvPr id="9" name="Picture 9" descr="A screenshot of a cell phone&#10;&#10;Description generated with high confidence">
            <a:extLst>
              <a:ext uri="{FF2B5EF4-FFF2-40B4-BE49-F238E27FC236}">
                <a16:creationId xmlns:a16="http://schemas.microsoft.com/office/drawing/2014/main" id="{78883530-BFA0-46F6-8EE5-0A847F4E56DE}"/>
              </a:ext>
            </a:extLst>
          </p:cNvPr>
          <p:cNvPicPr>
            <a:picLocks noGrp="1" noChangeAspect="1"/>
          </p:cNvPicPr>
          <p:nvPr>
            <p:ph idx="1"/>
          </p:nvPr>
        </p:nvPicPr>
        <p:blipFill rotWithShape="1">
          <a:blip r:embed="rId3"/>
          <a:srcRect t="5473" r="-1135"/>
          <a:stretch/>
        </p:blipFill>
        <p:spPr>
          <a:xfrm>
            <a:off x="97213" y="1417637"/>
            <a:ext cx="8861934" cy="4659605"/>
          </a:xfrm>
          <a:prstGeom prst="rect">
            <a:avLst/>
          </a:prstGeom>
        </p:spPr>
      </p:pic>
      <p:sp>
        <p:nvSpPr>
          <p:cNvPr id="5" name="TextBox 4">
            <a:extLst>
              <a:ext uri="{FF2B5EF4-FFF2-40B4-BE49-F238E27FC236}">
                <a16:creationId xmlns:a16="http://schemas.microsoft.com/office/drawing/2014/main" id="{C457807A-D7C7-4EA4-9B8E-BF5986C813DE}"/>
              </a:ext>
            </a:extLst>
          </p:cNvPr>
          <p:cNvSpPr txBox="1"/>
          <p:nvPr/>
        </p:nvSpPr>
        <p:spPr>
          <a:xfrm>
            <a:off x="2624255" y="6328250"/>
            <a:ext cx="4237057" cy="369332"/>
          </a:xfrm>
          <a:prstGeom prst="rect">
            <a:avLst/>
          </a:prstGeom>
          <a:noFill/>
        </p:spPr>
        <p:txBody>
          <a:bodyPr wrap="none" rtlCol="0" anchor="t">
            <a:spAutoFit/>
          </a:bodyPr>
          <a:lstStyle/>
          <a:p>
            <a:r>
              <a:rPr lang="en-US" dirty="0">
                <a:latin typeface="Helvetica"/>
                <a:cs typeface="Helvetica"/>
                <a:hlinkClick r:id="rId4"/>
              </a:rPr>
              <a:t>-Opportunity Starts at Home Campaign </a:t>
            </a:r>
            <a:endParaRPr lang="en-US">
              <a:latin typeface="Helvetica"/>
              <a:cs typeface="Helvetica"/>
            </a:endParaRPr>
          </a:p>
        </p:txBody>
      </p:sp>
    </p:spTree>
    <p:extLst>
      <p:ext uri="{BB962C8B-B14F-4D97-AF65-F5344CB8AC3E}">
        <p14:creationId xmlns:p14="http://schemas.microsoft.com/office/powerpoint/2010/main" val="4109594304"/>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LASPStyleSet">
  <a:themeElements>
    <a:clrScheme name="powerpoint">
      <a:dk1>
        <a:srgbClr val="FFFFFF"/>
      </a:dk1>
      <a:lt1>
        <a:srgbClr val="560000"/>
      </a:lt1>
      <a:dk2>
        <a:srgbClr val="E6E3D9"/>
      </a:dk2>
      <a:lt2>
        <a:srgbClr val="701400"/>
      </a:lt2>
      <a:accent1>
        <a:srgbClr val="701400"/>
      </a:accent1>
      <a:accent2>
        <a:srgbClr val="9B5338"/>
      </a:accent2>
      <a:accent3>
        <a:srgbClr val="CB9C87"/>
      </a:accent3>
      <a:accent4>
        <a:srgbClr val="D0CAB7"/>
      </a:accent4>
      <a:accent5>
        <a:srgbClr val="E6E3D9"/>
      </a:accent5>
      <a:accent6>
        <a:srgbClr val="FFFFFF"/>
      </a:accent6>
      <a:hlink>
        <a:srgbClr val="701400"/>
      </a:hlink>
      <a:folHlink>
        <a:srgbClr val="56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0AB9154C171E409E0131327301D05C" ma:contentTypeVersion="10" ma:contentTypeDescription="Create a new document." ma:contentTypeScope="" ma:versionID="870989d31917cec3ab7ec6b0cb92b48c">
  <xsd:schema xmlns:xsd="http://www.w3.org/2001/XMLSchema" xmlns:xs="http://www.w3.org/2001/XMLSchema" xmlns:p="http://schemas.microsoft.com/office/2006/metadata/properties" xmlns:ns2="876372d7-2542-4065-ad3b-22612840f7b4" xmlns:ns3="552b8659-eb92-470e-b40f-1c994b2ac523" targetNamespace="http://schemas.microsoft.com/office/2006/metadata/properties" ma:root="true" ma:fieldsID="f9618f2c0a7410779e25fd641f8ff861" ns2:_="" ns3:_="">
    <xsd:import namespace="876372d7-2542-4065-ad3b-22612840f7b4"/>
    <xsd:import namespace="552b8659-eb92-470e-b40f-1c994b2ac5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2b8659-eb92-470e-b40f-1c994b2ac52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76372d7-2542-4065-ad3b-22612840f7b4">
      <UserInfo>
        <DisplayName>Amy Kazanegras</DisplayName>
        <AccountId>132</AccountId>
        <AccountType/>
      </UserInfo>
      <UserInfo>
        <DisplayName>Mea Geizhals</DisplayName>
        <AccountId>205</AccountId>
        <AccountType/>
      </UserInfo>
    </SharedWithUsers>
  </documentManagement>
</p:properties>
</file>

<file path=customXml/itemProps1.xml><?xml version="1.0" encoding="utf-8"?>
<ds:datastoreItem xmlns:ds="http://schemas.openxmlformats.org/officeDocument/2006/customXml" ds:itemID="{C85BB800-5A70-4E4E-9E28-3648C75100C9}">
  <ds:schemaRefs>
    <ds:schemaRef ds:uri="http://schemas.microsoft.com/sharepoint/v3/contenttype/forms"/>
  </ds:schemaRefs>
</ds:datastoreItem>
</file>

<file path=customXml/itemProps2.xml><?xml version="1.0" encoding="utf-8"?>
<ds:datastoreItem xmlns:ds="http://schemas.openxmlformats.org/officeDocument/2006/customXml" ds:itemID="{341DFE68-6C3A-4A66-A6C2-79EB1FBF6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372d7-2542-4065-ad3b-22612840f7b4"/>
    <ds:schemaRef ds:uri="552b8659-eb92-470e-b40f-1c994b2ac5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F1B832-EE5A-4032-AEB4-4AE550B845BF}">
  <ds:schemaRefs>
    <ds:schemaRef ds:uri="http://purl.org/dc/elements/1.1/"/>
    <ds:schemaRef ds:uri="http://purl.org/dc/terms/"/>
    <ds:schemaRef ds:uri="http://schemas.microsoft.com/office/infopath/2007/PartnerControls"/>
    <ds:schemaRef ds:uri="http://www.w3.org/XML/1998/namespace"/>
    <ds:schemaRef ds:uri="http://schemas.microsoft.com/office/2006/documentManagement/types"/>
    <ds:schemaRef ds:uri="552b8659-eb92-470e-b40f-1c994b2ac523"/>
    <ds:schemaRef ds:uri="http://schemas.microsoft.com/office/2006/metadata/properties"/>
    <ds:schemaRef ds:uri="http://schemas.openxmlformats.org/package/2006/metadata/core-properties"/>
    <ds:schemaRef ds:uri="876372d7-2542-4065-ad3b-22612840f7b4"/>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143</TotalTime>
  <Words>1233</Words>
  <Application>Microsoft Office PowerPoint</Application>
  <PresentationFormat>On-screen Show (4:3)</PresentationFormat>
  <Paragraphs>128</Paragraphs>
  <Slides>14</Slides>
  <Notes>13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MS PGothic</vt:lpstr>
      <vt:lpstr>Arial</vt:lpstr>
      <vt:lpstr>Calibri</vt:lpstr>
      <vt:lpstr>Courier New</vt:lpstr>
      <vt:lpstr>Helvetica</vt:lpstr>
      <vt:lpstr>Times New Roman</vt:lpstr>
      <vt:lpstr>Wingdings</vt:lpstr>
      <vt:lpstr>Office Theme</vt:lpstr>
      <vt:lpstr>2_Custom Design</vt:lpstr>
      <vt:lpstr>1_CLASPStyleSet</vt:lpstr>
      <vt:lpstr>Custom Design</vt:lpstr>
      <vt:lpstr>Overview of Housing and Racial Wealth Equity</vt:lpstr>
      <vt:lpstr>PowerPoint Presentation</vt:lpstr>
      <vt:lpstr>Racial Wealth Inequality </vt:lpstr>
      <vt:lpstr>Race and Assets</vt:lpstr>
      <vt:lpstr>The History Behind Racial Wealth Inequality</vt:lpstr>
      <vt:lpstr>Why is Housing Important? </vt:lpstr>
      <vt:lpstr>Affordable Housing Crisis</vt:lpstr>
      <vt:lpstr>PowerPoint Presentation</vt:lpstr>
      <vt:lpstr>Public Support for Housing Is Growing</vt:lpstr>
      <vt:lpstr>Public Support for Governmental Action </vt:lpstr>
      <vt:lpstr>Major Federal Rental Assistance Programs</vt:lpstr>
      <vt:lpstr>One Solution: Renters Tax Credits</vt:lpstr>
      <vt:lpstr>Expand Affordable Rental Housing via Tax Credits</vt:lpstr>
      <vt:lpstr>Advocacy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Linn</dc:creator>
  <cp:lastModifiedBy>Jos Linn</cp:lastModifiedBy>
  <cp:revision>86</cp:revision>
  <dcterms:modified xsi:type="dcterms:W3CDTF">2019-05-30T21:08:58Z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0x0101003D0AB9154C171E409E0131327301D05C</vt:lpwstr>
  </property>
  <property fmtid="{D5CDD505-2E9C-101B-9397-08002B2CF9AE}" pid="3" name="AuthorIds_UIVersion_2048">
    <vt:lpwstr>64</vt:lpwstr>
  </property>
  <property fmtid="{D5CDD505-2E9C-101B-9397-08002B2CF9AE}" pid="4" name="AuthorIds_UIVersion_512">
    <vt:lpwstr>64</vt:lpwstr>
  </property>
</Properties>
</file>