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Open Sans" panose="020B0606030504020204" pitchFamily="34" charset="0"/>
      <p:regular r:id="rId20"/>
      <p:bold r:id="rId21"/>
      <p:italic r:id="rId22"/>
      <p:boldItalic r:id="rId23"/>
    </p:embeddedFon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yyoW1Lg72PKG59y/eho12ejcH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597" autoAdjust="0"/>
  </p:normalViewPr>
  <p:slideViewPr>
    <p:cSldViewPr snapToGrid="0">
      <p:cViewPr varScale="1">
        <p:scale>
          <a:sx n="45" d="100"/>
          <a:sy n="45" d="100"/>
        </p:scale>
        <p:origin x="1120" y="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customschemas.google.com/relationships/presentationmetadata" Target="metadata"/><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results.zoom.us/meeting/register/tJ0pc-2spjkiY3WkF4QbtgAWikteQvMT2A"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results.salsalabs.org/globalalliesprogra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oons.senate.gov/news/press-releases/sens-coons-wicker-kaine-boozman-introduce-legislation-to-address-global-malnutrit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oons.senate.gov/news/press-releases/sens-coons-wicker-kaine-boozman-introduce-legislation-to-address-global-malnutri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oons.senate.gov/news/press-releases/sens-coons-wicker-kaine-boozman-introduce-legislation-to-address-global-malnutritio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1hzysy_U7IA"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fightfoodcrises.net/fileadmin/user_upload/fightfoodcrises/doc/resources/GRFC_2022_FINAl_REPORT.pdf" TargetMode="External"/><Relationship Id="rId5" Type="http://schemas.openxmlformats.org/officeDocument/2006/relationships/hyperlink" Target="https://results.org/wp-content/uploads/2022-05-Global-Poverty-Action-Nutrition-Final-Copy.pdf" TargetMode="External"/><Relationship Id="rId4" Type="http://schemas.openxmlformats.org/officeDocument/2006/relationships/hyperlink" Target="https://results.org/wp-content/uploads/FY23-Nutrition-Appropriations-Memo.pdf"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results.org/wp-content/uploads/2021-Global-Poverty-Laser-Talk-Worksheet-Nov-2021.pdf"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congress.gov/bill/117th-congress/senate-bill/2956?q=%7B%22search%22%3A%5B%22Global+Malnutrition+Prevention+and+Treatment+Act%22%2C%22Global%22%2C%22Malnutrition%22%2C%22Prevention%22%2C%22and%22%2C%22Treatment%22%2C%22Act%22%5D%7D&amp;s=1&amp;r=2" TargetMode="External"/><Relationship Id="rId4" Type="http://schemas.openxmlformats.org/officeDocument/2006/relationships/hyperlink" Target="https://docs.google.com/document/d/1PmI0YTYHuD079UAR2eGAeh3tSQHp8K4e7hfzTk_wTow/edi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120df93a0f_1_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RSVP here: </a:t>
            </a:r>
            <a:r>
              <a:rPr lang="en-US" u="sng">
                <a:solidFill>
                  <a:schemeClr val="hlink"/>
                </a:solidFill>
                <a:hlinkClick r:id="rId3"/>
              </a:rPr>
              <a:t>https://results.zoom.us/meeting/register/tJ0pc-2spjkiY3WkF4QbtgAWikteQvMT2A</a:t>
            </a:r>
            <a:r>
              <a:rPr lang="en-US"/>
              <a:t> </a:t>
            </a:r>
            <a:endParaRPr/>
          </a:p>
        </p:txBody>
      </p:sp>
      <p:sp>
        <p:nvSpPr>
          <p:cNvPr id="169" name="Google Shape;169;g1120df93a0f_1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Sign Up - </a:t>
            </a:r>
            <a:r>
              <a:rPr lang="en-US" sz="1100" u="sng">
                <a:solidFill>
                  <a:schemeClr val="hlink"/>
                </a:solidFill>
                <a:highlight>
                  <a:srgbClr val="FFFFFF"/>
                </a:highlight>
                <a:latin typeface="Arial"/>
                <a:ea typeface="Arial"/>
                <a:cs typeface="Arial"/>
                <a:sym typeface="Arial"/>
                <a:hlinkClick r:id="rId3"/>
              </a:rPr>
              <a:t>https://results.salsalabs.org/globalalliesprogram</a:t>
            </a:r>
            <a:r>
              <a:rPr lang="en-US" sz="1100">
                <a:solidFill>
                  <a:srgbClr val="222222"/>
                </a:solidFill>
                <a:highlight>
                  <a:srgbClr val="FFFFFF"/>
                </a:highlight>
                <a:latin typeface="Arial"/>
                <a:ea typeface="Arial"/>
                <a:cs typeface="Arial"/>
                <a:sym typeface="Arial"/>
              </a:rPr>
              <a:t> </a:t>
            </a:r>
            <a:endParaRPr sz="1100">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solidFill>
                <a:srgbClr val="222222"/>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r>
              <a:rPr lang="en-US"/>
              <a:t> </a:t>
            </a:r>
            <a:endParaRPr/>
          </a:p>
        </p:txBody>
      </p:sp>
      <p:sp>
        <p:nvSpPr>
          <p:cNvPr id="178" name="Google Shape;17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Play video – link: https://youtu.be/M_f-svFMTzo </a:t>
            </a:r>
            <a:endParaRPr/>
          </a:p>
        </p:txBody>
      </p:sp>
      <p:sp>
        <p:nvSpPr>
          <p:cNvPr id="101" name="Google Shape;10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f1e6cf0b08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f1e6cf0b08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Overview of the agenda</a:t>
            </a:r>
            <a:endParaRPr/>
          </a:p>
        </p:txBody>
      </p:sp>
      <p:sp>
        <p:nvSpPr>
          <p:cNvPr id="110" name="Google Shape;110;gf1e6cf0b08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1beae007b3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11beae007b3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9" name="Google Shape;119;g11beae007b3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30cd591fa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Sen Coons: </a:t>
            </a:r>
            <a:r>
              <a:rPr lang="en-US" u="sng">
                <a:solidFill>
                  <a:schemeClr val="hlink"/>
                </a:solidFill>
                <a:hlinkClick r:id="rId3"/>
              </a:rPr>
              <a:t>https://www.coons.senate.gov/news/press-releases/sens-coons-wicker-kaine-boozman-introduce-legislation-to-address-global-malnutrition</a:t>
            </a:r>
            <a:r>
              <a:rPr lang="en-US"/>
              <a:t> </a:t>
            </a:r>
            <a:endParaRPr/>
          </a:p>
        </p:txBody>
      </p:sp>
      <p:sp>
        <p:nvSpPr>
          <p:cNvPr id="127" name="Google Shape;127;g130cd591fa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30cd591fab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Sen Coons: </a:t>
            </a:r>
            <a:r>
              <a:rPr lang="en-US" u="sng">
                <a:solidFill>
                  <a:schemeClr val="hlink"/>
                </a:solidFill>
                <a:hlinkClick r:id="rId3"/>
              </a:rPr>
              <a:t>https://www.coons.senate.gov/news/press-releases/sens-coons-wicker-kaine-boozman-introduce-legislation-to-address-global-malnutrition</a:t>
            </a:r>
            <a:r>
              <a:rPr lang="en-US"/>
              <a:t> </a:t>
            </a:r>
            <a:endParaRPr/>
          </a:p>
        </p:txBody>
      </p:sp>
      <p:sp>
        <p:nvSpPr>
          <p:cNvPr id="136" name="Google Shape;136;g130cd591fab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30cd591fab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Sen Coons: </a:t>
            </a:r>
            <a:r>
              <a:rPr lang="en-US" u="sng">
                <a:solidFill>
                  <a:schemeClr val="hlink"/>
                </a:solidFill>
                <a:hlinkClick r:id="rId3"/>
              </a:rPr>
              <a:t>https://www.coons.senate.gov/news/press-releases/sens-coons-wicker-kaine-boozman-introduce-legislation-to-address-global-malnutrition</a:t>
            </a:r>
            <a:r>
              <a:rPr lang="en-US"/>
              <a:t> </a:t>
            </a:r>
            <a:endParaRPr/>
          </a:p>
        </p:txBody>
      </p:sp>
      <p:sp>
        <p:nvSpPr>
          <p:cNvPr id="145" name="Google Shape;145;g130cd591fab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30cd591fab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Ken will ask for their experiences with malnutrition during their service in the Peace Corps, instead of the video</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100" b="1" u="sng">
                <a:solidFill>
                  <a:schemeClr val="hlink"/>
                </a:solidFill>
                <a:latin typeface="Arial"/>
                <a:ea typeface="Arial"/>
                <a:cs typeface="Arial"/>
                <a:sym typeface="Arial"/>
                <a:hlinkClick r:id="rId3"/>
              </a:rPr>
              <a:t>https://youtu.be/1hzysy_U7IA</a:t>
            </a:r>
            <a:r>
              <a:rPr lang="en-US" sz="1100" b="1">
                <a:latin typeface="Arial"/>
                <a:ea typeface="Arial"/>
                <a:cs typeface="Arial"/>
                <a:sym typeface="Arial"/>
              </a:rPr>
              <a:t> </a:t>
            </a:r>
            <a:br>
              <a:rPr lang="en-US" sz="1100" b="1">
                <a:latin typeface="Arial"/>
                <a:ea typeface="Arial"/>
                <a:cs typeface="Arial"/>
                <a:sym typeface="Arial"/>
              </a:rPr>
            </a:br>
            <a:br>
              <a:rPr lang="en-US" sz="1100" b="1">
                <a:latin typeface="Arial"/>
                <a:ea typeface="Arial"/>
                <a:cs typeface="Arial"/>
                <a:sym typeface="Arial"/>
              </a:rPr>
            </a:br>
            <a:r>
              <a:rPr lang="en-US" sz="1100" b="1">
                <a:latin typeface="Arial"/>
                <a:ea typeface="Arial"/>
                <a:cs typeface="Arial"/>
                <a:sym typeface="Arial"/>
              </a:rPr>
              <a:t>Additional resources:</a:t>
            </a:r>
            <a:br>
              <a:rPr lang="en-US" sz="1100" b="1">
                <a:latin typeface="Arial"/>
                <a:ea typeface="Arial"/>
                <a:cs typeface="Arial"/>
                <a:sym typeface="Arial"/>
              </a:rPr>
            </a:br>
            <a:r>
              <a:rPr lang="en-US" sz="1100" b="1" u="sng">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https://results.org/wp-content/uploads/FY23-Nutrition-Appropriations-Memo.pdf</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1" u="sng">
                <a:solidFill>
                  <a:srgbClr val="1155CC"/>
                </a:solidFill>
                <a:latin typeface="Arial"/>
                <a:ea typeface="Arial"/>
                <a:cs typeface="Arial"/>
                <a:sym typeface="Arial"/>
                <a:hlinkClick r:id="rId5">
                  <a:extLst>
                    <a:ext uri="{A12FA001-AC4F-418D-AE19-62706E023703}">
                      <ahyp:hlinkClr xmlns:ahyp="http://schemas.microsoft.com/office/drawing/2018/hyperlinkcolor" val="tx"/>
                    </a:ext>
                  </a:extLst>
                </a:hlinkClick>
              </a:rPr>
              <a:t>https://results.org/wp-content/uploads/2022-05-Global-Poverty-Action-Nutrition-Final-Copy.pdf</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100" u="sng">
                <a:solidFill>
                  <a:srgbClr val="1155CC"/>
                </a:solidFill>
                <a:latin typeface="Arial"/>
                <a:ea typeface="Arial"/>
                <a:cs typeface="Arial"/>
                <a:sym typeface="Arial"/>
                <a:hlinkClick r:id="rId6">
                  <a:extLst>
                    <a:ext uri="{A12FA001-AC4F-418D-AE19-62706E023703}">
                      <ahyp:hlinkClr xmlns:ahyp="http://schemas.microsoft.com/office/drawing/2018/hyperlinkcolor" val="tx"/>
                    </a:ext>
                  </a:extLst>
                </a:hlinkClick>
              </a:rPr>
              <a:t>http://www.fightfoodcrises.net/fileadmin/user_upload/fightfoodcrises/doc/resources/GRFC_2022_FINAl_REPORT.pdf</a:t>
            </a:r>
            <a:r>
              <a:rPr lang="en-US" sz="1100" b="1">
                <a:latin typeface="Arial"/>
                <a:ea typeface="Arial"/>
                <a:cs typeface="Arial"/>
                <a:sym typeface="Arial"/>
              </a:rPr>
              <a:t> </a:t>
            </a:r>
            <a:endParaRPr sz="1100" b="1">
              <a:latin typeface="Arial"/>
              <a:ea typeface="Arial"/>
              <a:cs typeface="Arial"/>
              <a:sym typeface="Arial"/>
            </a:endParaRPr>
          </a:p>
        </p:txBody>
      </p:sp>
      <p:sp>
        <p:nvSpPr>
          <p:cNvPr id="154" name="Google Shape;154;g130cd591fab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21c4bf891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Draw on their experience in the Peace Corps to edit the letter to their member of congress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Encourage advocates to set a goal  - We’ve got 9 Senators on it, ask out loud who their senators are and see if they cosponsored or not what is your goal for getting your Senator on this bill, by when do you think we can get them on it?</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We can ask the Senators to go sponsor, but one way they can also support is to follow up with their House members in they voted in favor of it to thank them and ask them to speak to the Senators to get them on board with it: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Updated Laser Talk: </a:t>
            </a:r>
            <a:r>
              <a:rPr lang="en-US" u="sng" dirty="0">
                <a:solidFill>
                  <a:schemeClr val="hlink"/>
                </a:solidFill>
                <a:hlinkClick r:id="rId3"/>
              </a:rPr>
              <a:t>https://results.org/wp-content/uploads/2021-Global-Poverty-Laser-Talk-Worksheet-Nov-2021.pdf</a:t>
            </a:r>
            <a:r>
              <a:rPr lang="en-US" dirty="0"/>
              <a:t>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Ask document for GAP, part of advocacy month, we have multiple requests: </a:t>
            </a:r>
            <a:r>
              <a:rPr lang="en-US" u="sng" dirty="0">
                <a:solidFill>
                  <a:schemeClr val="hlink"/>
                </a:solidFill>
                <a:hlinkClick r:id="rId4"/>
              </a:rPr>
              <a:t>https://docs.google.com/document/d/1PmI0YTYHuD079UAR2eGAeh3tSQHp8K4e7hfzTk_wTow/edit</a:t>
            </a:r>
            <a:r>
              <a:rPr lang="en-US" dirty="0"/>
              <a:t>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Link to bill: </a:t>
            </a:r>
            <a:r>
              <a:rPr lang="en-US" u="sng" dirty="0">
                <a:solidFill>
                  <a:schemeClr val="hlink"/>
                </a:solidFill>
                <a:hlinkClick r:id="rId5"/>
              </a:rPr>
              <a:t>https://www.congress.gov/bill/117th-congress/senate-bill/2956?q=%7B%22search%22%3A%5B%22Global+Malnutrition+Prevention+and+Treatment+Act%22%2C%22Global%22%2C%22Malnutrition%22%2C%22Prevention%22%2C%22and%22%2C%22Treatment%22%2C%22Act%22%5D%7D&amp;s=1&amp;r=2</a:t>
            </a:r>
            <a:r>
              <a:rPr lang="en-US" dirty="0"/>
              <a:t> </a:t>
            </a:r>
            <a:endParaRPr dirty="0"/>
          </a:p>
        </p:txBody>
      </p:sp>
      <p:sp>
        <p:nvSpPr>
          <p:cNvPr id="161" name="Google Shape;161;g121c4bf891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13"/>
        <p:cNvGrpSpPr/>
        <p:nvPr/>
      </p:nvGrpSpPr>
      <p:grpSpPr>
        <a:xfrm>
          <a:off x="0" y="0"/>
          <a:ext cx="0" cy="0"/>
          <a:chOff x="0" y="0"/>
          <a:chExt cx="0" cy="0"/>
        </a:xfrm>
      </p:grpSpPr>
      <p:sp>
        <p:nvSpPr>
          <p:cNvPr id="14" name="Google Shape;14;p2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1" name="Google Shape;61;p33"/>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2" name="Google Shape;62;p33"/>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3" name="Google Shape;63;p33"/>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4" name="Google Shape;64;p3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6"/>
        <p:cNvGrpSpPr/>
        <p:nvPr/>
      </p:nvGrpSpPr>
      <p:grpSpPr>
        <a:xfrm>
          <a:off x="0" y="0"/>
          <a:ext cx="0" cy="0"/>
          <a:chOff x="0" y="0"/>
          <a:chExt cx="0" cy="0"/>
        </a:xfrm>
      </p:grpSpPr>
      <p:sp>
        <p:nvSpPr>
          <p:cNvPr id="67" name="Google Shape;67;p35"/>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36"/>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6"/>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1" name="Google Shape;71;p36"/>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2" name="Google Shape;72;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37"/>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7"/>
          <p:cNvSpPr>
            <a:spLocks noGrp="1"/>
          </p:cNvSpPr>
          <p:nvPr>
            <p:ph type="pic" idx="2"/>
          </p:nvPr>
        </p:nvSpPr>
        <p:spPr>
          <a:xfrm>
            <a:off x="1792288" y="459581"/>
            <a:ext cx="5486400" cy="3086100"/>
          </a:xfrm>
          <a:prstGeom prst="rect">
            <a:avLst/>
          </a:prstGeom>
          <a:noFill/>
          <a:ln>
            <a:noFill/>
          </a:ln>
        </p:spPr>
      </p:sp>
      <p:sp>
        <p:nvSpPr>
          <p:cNvPr id="77" name="Google Shape;77;p37"/>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8" name="Google Shape;78;p3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38"/>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8"/>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39"/>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9"/>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8" name="Google Shape;88;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
        <p:cNvGrpSpPr/>
        <p:nvPr/>
      </p:nvGrpSpPr>
      <p:grpSpPr>
        <a:xfrm>
          <a:off x="0" y="0"/>
          <a:ext cx="0" cy="0"/>
          <a:chOff x="0" y="0"/>
          <a:chExt cx="0" cy="0"/>
        </a:xfrm>
      </p:grpSpPr>
      <p:sp>
        <p:nvSpPr>
          <p:cNvPr id="16" name="Google Shape;16;p31"/>
          <p:cNvSpPr txBox="1"/>
          <p:nvPr/>
        </p:nvSpPr>
        <p:spPr>
          <a:xfrm>
            <a:off x="835014" y="3878331"/>
            <a:ext cx="25672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r>
              <a:rPr lang="en-US" sz="1800" b="1" i="0" u="none" strike="noStrike" cap="none">
                <a:solidFill>
                  <a:schemeClr val="lt1"/>
                </a:solidFill>
                <a:latin typeface="Calibri"/>
                <a:ea typeface="Calibri"/>
                <a:cs typeface="Calibri"/>
                <a:sym typeface="Calibri"/>
              </a:rPr>
              <a:t>RESULTSEdFund</a:t>
            </a:r>
            <a:endParaRPr sz="1400" b="0" i="0" u="none" strike="noStrike" cap="none">
              <a:solidFill>
                <a:srgbClr val="000000"/>
              </a:solidFill>
              <a:latin typeface="Arial"/>
              <a:ea typeface="Arial"/>
              <a:cs typeface="Arial"/>
              <a:sym typeface="Arial"/>
            </a:endParaRPr>
          </a:p>
        </p:txBody>
      </p:sp>
      <p:pic>
        <p:nvPicPr>
          <p:cNvPr id="17" name="Google Shape;17;p31" descr="instagram-icon.png"/>
          <p:cNvPicPr preferRelativeResize="0"/>
          <p:nvPr/>
        </p:nvPicPr>
        <p:blipFill rotWithShape="1">
          <a:blip r:embed="rId2">
            <a:alphaModFix/>
          </a:blip>
          <a:srcRect/>
          <a:stretch/>
        </p:blipFill>
        <p:spPr>
          <a:xfrm>
            <a:off x="482600" y="4389441"/>
            <a:ext cx="346528" cy="346528"/>
          </a:xfrm>
          <a:prstGeom prst="rect">
            <a:avLst/>
          </a:prstGeom>
          <a:noFill/>
          <a:ln>
            <a:noFill/>
          </a:ln>
        </p:spPr>
      </p:pic>
      <p:pic>
        <p:nvPicPr>
          <p:cNvPr id="18" name="Google Shape;18;p31" descr="facebook_circle.png"/>
          <p:cNvPicPr preferRelativeResize="0"/>
          <p:nvPr/>
        </p:nvPicPr>
        <p:blipFill rotWithShape="1">
          <a:blip r:embed="rId3">
            <a:alphaModFix/>
          </a:blip>
          <a:srcRect/>
          <a:stretch/>
        </p:blipFill>
        <p:spPr>
          <a:xfrm>
            <a:off x="482600" y="3896473"/>
            <a:ext cx="346528" cy="346528"/>
          </a:xfrm>
          <a:prstGeom prst="rect">
            <a:avLst/>
          </a:prstGeom>
          <a:noFill/>
          <a:ln>
            <a:noFill/>
          </a:ln>
        </p:spPr>
      </p:pic>
      <p:pic>
        <p:nvPicPr>
          <p:cNvPr id="19" name="Google Shape;19;p31" descr="twitter_circle.png"/>
          <p:cNvPicPr preferRelativeResize="0"/>
          <p:nvPr/>
        </p:nvPicPr>
        <p:blipFill rotWithShape="1">
          <a:blip r:embed="rId4">
            <a:alphaModFix/>
          </a:blip>
          <a:srcRect/>
          <a:stretch/>
        </p:blipFill>
        <p:spPr>
          <a:xfrm>
            <a:off x="482601" y="3402597"/>
            <a:ext cx="346528" cy="346528"/>
          </a:xfrm>
          <a:prstGeom prst="rect">
            <a:avLst/>
          </a:prstGeom>
          <a:noFill/>
          <a:ln>
            <a:noFill/>
          </a:ln>
        </p:spPr>
      </p:pic>
      <p:sp>
        <p:nvSpPr>
          <p:cNvPr id="20" name="Google Shape;20;p31"/>
          <p:cNvSpPr/>
          <p:nvPr/>
        </p:nvSpPr>
        <p:spPr>
          <a:xfrm>
            <a:off x="835010" y="3391195"/>
            <a:ext cx="202016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r>
              <a:rPr lang="en-US" sz="1800" b="1" i="0" u="none" strike="noStrike" cap="none">
                <a:solidFill>
                  <a:schemeClr val="lt1"/>
                </a:solidFill>
                <a:latin typeface="Calibri"/>
                <a:ea typeface="Calibri"/>
                <a:cs typeface="Calibri"/>
                <a:sym typeface="Calibri"/>
              </a:rPr>
              <a:t>RESULTS_Tweets</a:t>
            </a:r>
            <a:endParaRPr sz="1400" b="0" i="0" u="none" strike="noStrike" cap="none">
              <a:solidFill>
                <a:srgbClr val="000000"/>
              </a:solidFill>
              <a:latin typeface="Arial"/>
              <a:ea typeface="Arial"/>
              <a:cs typeface="Arial"/>
              <a:sym typeface="Arial"/>
            </a:endParaRPr>
          </a:p>
        </p:txBody>
      </p:sp>
      <p:sp>
        <p:nvSpPr>
          <p:cNvPr id="21" name="Google Shape;21;p31"/>
          <p:cNvSpPr/>
          <p:nvPr/>
        </p:nvSpPr>
        <p:spPr>
          <a:xfrm>
            <a:off x="829129" y="4379071"/>
            <a:ext cx="174919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r>
              <a:rPr lang="en-US" sz="1800" b="1" i="0" u="none" strike="noStrike" cap="none">
                <a:solidFill>
                  <a:schemeClr val="lt1"/>
                </a:solidFill>
                <a:latin typeface="Calibri"/>
                <a:ea typeface="Calibri"/>
                <a:cs typeface="Calibri"/>
                <a:sym typeface="Calibri"/>
              </a:rPr>
              <a:t>voices4results</a:t>
            </a:r>
            <a:endParaRPr sz="1800" b="1" i="0" u="none" strike="noStrike" cap="none">
              <a:solidFill>
                <a:schemeClr val="lt1"/>
              </a:solidFill>
              <a:latin typeface="Calibri"/>
              <a:ea typeface="Calibri"/>
              <a:cs typeface="Calibri"/>
              <a:sym typeface="Calibri"/>
            </a:endParaRPr>
          </a:p>
        </p:txBody>
      </p:sp>
      <p:sp>
        <p:nvSpPr>
          <p:cNvPr id="22" name="Google Shape;22;p31"/>
          <p:cNvSpPr txBox="1"/>
          <p:nvPr/>
        </p:nvSpPr>
        <p:spPr>
          <a:xfrm>
            <a:off x="5270500" y="4178564"/>
            <a:ext cx="3419930" cy="58477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Calibri"/>
                <a:ea typeface="Calibri"/>
                <a:cs typeface="Calibri"/>
                <a:sym typeface="Calibri"/>
              </a:rPr>
              <a:t>www.results.org</a:t>
            </a:r>
            <a:endParaRPr sz="1400" b="0" i="0" u="none" strike="noStrike" cap="none">
              <a:solidFill>
                <a:srgbClr val="000000"/>
              </a:solidFill>
              <a:latin typeface="Arial"/>
              <a:ea typeface="Arial"/>
              <a:cs typeface="Arial"/>
              <a:sym typeface="Arial"/>
            </a:endParaRPr>
          </a:p>
        </p:txBody>
      </p:sp>
      <p:sp>
        <p:nvSpPr>
          <p:cNvPr id="23" name="Google Shape;23;p3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27"/>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7"/>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3" name="Google Shape;33;p2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43"/>
        <p:cNvGrpSpPr/>
        <p:nvPr/>
      </p:nvGrpSpPr>
      <p:grpSpPr>
        <a:xfrm>
          <a:off x="0" y="0"/>
          <a:ext cx="0" cy="0"/>
          <a:chOff x="0" y="0"/>
          <a:chExt cx="0" cy="0"/>
        </a:xfrm>
      </p:grpSpPr>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28"/>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8"/>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7" name="Google Shape;47;p28"/>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8" name="Google Shape;48;p2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34"/>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
        <p:nvSpPr>
          <p:cNvPr id="57" name="Google Shape;57;p32"/>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5.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41034"/>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4007304"/>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a:buNone/>
              <a:defRPr sz="44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 name="Google Shape;11;p24" descr="Asset 1@4x.png"/>
          <p:cNvPicPr preferRelativeResize="0"/>
          <p:nvPr/>
        </p:nvPicPr>
        <p:blipFill rotWithShape="1">
          <a:blip r:embed="rId4">
            <a:alphaModFix/>
          </a:blip>
          <a:srcRect/>
          <a:stretch/>
        </p:blipFill>
        <p:spPr>
          <a:xfrm>
            <a:off x="3102428" y="743859"/>
            <a:ext cx="2939143" cy="2342602"/>
          </a:xfrm>
          <a:prstGeom prst="rect">
            <a:avLst/>
          </a:prstGeom>
          <a:noFill/>
          <a:ln>
            <a:noFill/>
          </a:ln>
        </p:spPr>
      </p:pic>
      <p:sp>
        <p:nvSpPr>
          <p:cNvPr id="12" name="Google Shape;12;p2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pic>
        <p:nvPicPr>
          <p:cNvPr id="25" name="Google Shape;25;p26" descr="RESULTS_logo_EN_CMYK_BIG (flat)2_RESULTS_logo_EN_CMYK_BIG.png"/>
          <p:cNvPicPr preferRelativeResize="0"/>
          <p:nvPr/>
        </p:nvPicPr>
        <p:blipFill rotWithShape="1">
          <a:blip r:embed="rId15">
            <a:alphaModFix/>
          </a:blip>
          <a:srcRect/>
          <a:stretch/>
        </p:blipFill>
        <p:spPr>
          <a:xfrm>
            <a:off x="7858691" y="80916"/>
            <a:ext cx="1223628" cy="982313"/>
          </a:xfrm>
          <a:prstGeom prst="rect">
            <a:avLst/>
          </a:prstGeom>
          <a:noFill/>
          <a:ln>
            <a:noFill/>
          </a:ln>
        </p:spPr>
      </p:pic>
      <p:sp>
        <p:nvSpPr>
          <p:cNvPr id="26" name="Google Shape;26;p26"/>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2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2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2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results.org/volunteers/anti-oppression/"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coons.senate.gov/news/press-releases/sens-coons-wicker-kaine-boozman-introduce-legislation-to-address-global-malnutrition"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1hzysy_U7IA"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1"/>
          <p:cNvSpPr txBox="1"/>
          <p:nvPr/>
        </p:nvSpPr>
        <p:spPr>
          <a:xfrm>
            <a:off x="0" y="4240725"/>
            <a:ext cx="9144000" cy="892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a:solidFill>
                  <a:schemeClr val="dk1"/>
                </a:solidFill>
                <a:latin typeface="Open Sans"/>
                <a:ea typeface="Open Sans"/>
                <a:cs typeface="Open Sans"/>
                <a:sym typeface="Open Sans"/>
              </a:rPr>
              <a:t>June 9</a:t>
            </a:r>
            <a:r>
              <a:rPr lang="en-US" sz="2400" b="1" i="0" u="none" strike="noStrike" cap="none">
                <a:solidFill>
                  <a:schemeClr val="dk1"/>
                </a:solidFill>
                <a:latin typeface="Open Sans"/>
                <a:ea typeface="Open Sans"/>
                <a:cs typeface="Open Sans"/>
                <a:sym typeface="Open Sans"/>
              </a:rPr>
              <a:t>, 2022</a:t>
            </a:r>
            <a:endParaRPr sz="2400" b="1" i="0" u="none" strike="noStrike" cap="none">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800"/>
              <a:buFont typeface="Arial"/>
              <a:buNone/>
            </a:pPr>
            <a:endParaRPr sz="2800" b="1" i="1" u="none" strike="noStrike" cap="none">
              <a:solidFill>
                <a:srgbClr val="FF0000"/>
              </a:solidFill>
              <a:latin typeface="Open Sans"/>
              <a:ea typeface="Open Sans"/>
              <a:cs typeface="Open Sans"/>
              <a:sym typeface="Open Sans"/>
            </a:endParaRPr>
          </a:p>
        </p:txBody>
      </p:sp>
      <p:pic>
        <p:nvPicPr>
          <p:cNvPr id="96" name="Google Shape;96;p1" descr="Logo&#10;&#10;Description automatically generated"/>
          <p:cNvPicPr preferRelativeResize="0"/>
          <p:nvPr/>
        </p:nvPicPr>
        <p:blipFill rotWithShape="1">
          <a:blip r:embed="rId3">
            <a:alphaModFix/>
          </a:blip>
          <a:srcRect/>
          <a:stretch/>
        </p:blipFill>
        <p:spPr>
          <a:xfrm>
            <a:off x="3097160" y="654556"/>
            <a:ext cx="3226452" cy="2571556"/>
          </a:xfrm>
          <a:prstGeom prst="rect">
            <a:avLst/>
          </a:prstGeom>
          <a:noFill/>
          <a:ln>
            <a:noFill/>
          </a:ln>
        </p:spPr>
      </p:pic>
      <p:pic>
        <p:nvPicPr>
          <p:cNvPr id="97" name="Google Shape;97;p1" descr="Text, application&#10;&#10;Description automatically generated"/>
          <p:cNvPicPr preferRelativeResize="0"/>
          <p:nvPr/>
        </p:nvPicPr>
        <p:blipFill rotWithShape="1">
          <a:blip r:embed="rId4">
            <a:alphaModFix/>
          </a:blip>
          <a:srcRect/>
          <a:stretch/>
        </p:blipFill>
        <p:spPr>
          <a:xfrm>
            <a:off x="2664655" y="815920"/>
            <a:ext cx="3814690" cy="2783541"/>
          </a:xfrm>
          <a:prstGeom prst="rect">
            <a:avLst/>
          </a:prstGeom>
          <a:noFill/>
          <a:ln>
            <a:noFill/>
          </a:ln>
        </p:spPr>
      </p:pic>
      <p:sp>
        <p:nvSpPr>
          <p:cNvPr id="98" name="Google Shape;9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1120df93a0f_1_74"/>
          <p:cNvSpPr txBox="1">
            <a:spLocks noGrp="1"/>
          </p:cNvSpPr>
          <p:nvPr>
            <p:ph type="title"/>
          </p:nvPr>
        </p:nvSpPr>
        <p:spPr>
          <a:xfrm>
            <a:off x="2892750" y="1178700"/>
            <a:ext cx="5950800" cy="3734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Open Sans"/>
              <a:buNone/>
            </a:pPr>
            <a:endParaRPr sz="3200" b="1">
              <a:latin typeface="Open Sans"/>
              <a:ea typeface="Open Sans"/>
              <a:cs typeface="Open Sans"/>
              <a:sym typeface="Open Sans"/>
            </a:endParaRPr>
          </a:p>
          <a:p>
            <a:pPr marL="0" lvl="0" indent="0" algn="ctr" rtl="0">
              <a:lnSpc>
                <a:spcPct val="100000"/>
              </a:lnSpc>
              <a:spcBef>
                <a:spcPts val="0"/>
              </a:spcBef>
              <a:spcAft>
                <a:spcPts val="0"/>
              </a:spcAft>
              <a:buClr>
                <a:schemeClr val="dk1"/>
              </a:buClr>
              <a:buSzPts val="3200"/>
              <a:buFont typeface="Open Sans"/>
              <a:buNone/>
            </a:pPr>
            <a:r>
              <a:rPr lang="en-US" sz="3200" b="1">
                <a:latin typeface="Open Sans"/>
                <a:ea typeface="Open Sans"/>
                <a:cs typeface="Open Sans"/>
                <a:sym typeface="Open Sans"/>
              </a:rPr>
              <a:t>July 14 - 8:00 PM ET</a:t>
            </a:r>
            <a:endParaRPr sz="3200" b="1">
              <a:latin typeface="Open Sans"/>
              <a:ea typeface="Open Sans"/>
              <a:cs typeface="Open Sans"/>
              <a:sym typeface="Open Sans"/>
            </a:endParaRPr>
          </a:p>
          <a:p>
            <a:pPr marL="0" lvl="0" indent="0" algn="ctr" rtl="0">
              <a:lnSpc>
                <a:spcPct val="100000"/>
              </a:lnSpc>
              <a:spcBef>
                <a:spcPts val="0"/>
              </a:spcBef>
              <a:spcAft>
                <a:spcPts val="0"/>
              </a:spcAft>
              <a:buClr>
                <a:schemeClr val="dk1"/>
              </a:buClr>
              <a:buSzPts val="3200"/>
              <a:buFont typeface="Open Sans"/>
              <a:buNone/>
            </a:pPr>
            <a:endParaRPr sz="3200" b="1">
              <a:latin typeface="Open Sans"/>
              <a:ea typeface="Open Sans"/>
              <a:cs typeface="Open Sans"/>
              <a:sym typeface="Open Sans"/>
            </a:endParaRPr>
          </a:p>
          <a:p>
            <a:pPr marL="0" lvl="0" indent="0" algn="ctr" rtl="0">
              <a:lnSpc>
                <a:spcPct val="100000"/>
              </a:lnSpc>
              <a:spcBef>
                <a:spcPts val="0"/>
              </a:spcBef>
              <a:spcAft>
                <a:spcPts val="0"/>
              </a:spcAft>
              <a:buClr>
                <a:schemeClr val="dk1"/>
              </a:buClr>
              <a:buSzPts val="3200"/>
              <a:buFont typeface="Open Sans"/>
              <a:buNone/>
            </a:pPr>
            <a:r>
              <a:rPr lang="en-US" sz="3200" b="1" i="1">
                <a:latin typeface="Open Sans"/>
                <a:ea typeface="Open Sans"/>
                <a:cs typeface="Open Sans"/>
                <a:sym typeface="Open Sans"/>
              </a:rPr>
              <a:t>Virtual Gathering via Zoom</a:t>
            </a:r>
            <a:endParaRPr sz="3200" b="1" i="1">
              <a:latin typeface="Open Sans"/>
              <a:ea typeface="Open Sans"/>
              <a:cs typeface="Open Sans"/>
              <a:sym typeface="Open Sans"/>
            </a:endParaRPr>
          </a:p>
          <a:p>
            <a:pPr marL="0" lvl="0" indent="0" algn="ctr" rtl="0">
              <a:lnSpc>
                <a:spcPct val="100000"/>
              </a:lnSpc>
              <a:spcBef>
                <a:spcPts val="0"/>
              </a:spcBef>
              <a:spcAft>
                <a:spcPts val="0"/>
              </a:spcAft>
              <a:buClr>
                <a:schemeClr val="dk1"/>
              </a:buClr>
              <a:buSzPts val="3200"/>
              <a:buFont typeface="Open Sans"/>
              <a:buNone/>
            </a:pPr>
            <a:endParaRPr sz="3200" b="1">
              <a:latin typeface="Open Sans"/>
              <a:ea typeface="Open Sans"/>
              <a:cs typeface="Open Sans"/>
              <a:sym typeface="Open Sans"/>
            </a:endParaRPr>
          </a:p>
        </p:txBody>
      </p:sp>
      <p:sp>
        <p:nvSpPr>
          <p:cNvPr id="172" name="Google Shape;172;g1120df93a0f_1_7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pic>
        <p:nvPicPr>
          <p:cNvPr id="173" name="Google Shape;173;g1120df93a0f_1_74"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pic>
        <p:nvPicPr>
          <p:cNvPr id="174" name="Google Shape;174;g1120df93a0f_1_74"/>
          <p:cNvPicPr preferRelativeResize="0"/>
          <p:nvPr/>
        </p:nvPicPr>
        <p:blipFill>
          <a:blip r:embed="rId4">
            <a:alphaModFix/>
          </a:blip>
          <a:stretch>
            <a:fillRect/>
          </a:stretch>
        </p:blipFill>
        <p:spPr>
          <a:xfrm>
            <a:off x="403575" y="1178700"/>
            <a:ext cx="2489173" cy="3734702"/>
          </a:xfrm>
          <a:prstGeom prst="rect">
            <a:avLst/>
          </a:prstGeom>
          <a:noFill/>
          <a:ln>
            <a:noFill/>
          </a:ln>
        </p:spPr>
      </p:pic>
      <p:sp>
        <p:nvSpPr>
          <p:cNvPr id="175" name="Google Shape;175;g1120df93a0f_1_74"/>
          <p:cNvSpPr txBox="1"/>
          <p:nvPr/>
        </p:nvSpPr>
        <p:spPr>
          <a:xfrm>
            <a:off x="580725" y="42600"/>
            <a:ext cx="7234200" cy="116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3200"/>
              <a:buFont typeface="Open Sans"/>
              <a:buNone/>
            </a:pPr>
            <a:r>
              <a:rPr lang="en-US" sz="3200" b="1">
                <a:solidFill>
                  <a:schemeClr val="dk1"/>
                </a:solidFill>
                <a:latin typeface="Open Sans"/>
                <a:ea typeface="Open Sans"/>
                <a:cs typeface="Open Sans"/>
                <a:sym typeface="Open Sans"/>
              </a:rPr>
              <a:t>Join us for Advocacy Month Celebrations</a:t>
            </a: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1"/>
          <p:cNvSpPr txBox="1">
            <a:spLocks noGrp="1"/>
          </p:cNvSpPr>
          <p:nvPr>
            <p:ph type="title"/>
          </p:nvPr>
        </p:nvSpPr>
        <p:spPr>
          <a:xfrm>
            <a:off x="0" y="76200"/>
            <a:ext cx="78894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Open Sans"/>
              <a:buNone/>
            </a:pPr>
            <a:r>
              <a:rPr lang="en-US" sz="2800" b="1">
                <a:latin typeface="Open Sans"/>
                <a:ea typeface="Open Sans"/>
                <a:cs typeface="Open Sans"/>
                <a:sym typeface="Open Sans"/>
              </a:rPr>
              <a:t>Global Allies Program Coaching Support </a:t>
            </a:r>
            <a:endParaRPr sz="4000"/>
          </a:p>
        </p:txBody>
      </p:sp>
      <p:sp>
        <p:nvSpPr>
          <p:cNvPr id="181" name="Google Shape;181;p21"/>
          <p:cNvSpPr txBox="1">
            <a:spLocks noGrp="1"/>
          </p:cNvSpPr>
          <p:nvPr>
            <p:ph type="body" idx="1"/>
          </p:nvPr>
        </p:nvSpPr>
        <p:spPr>
          <a:xfrm>
            <a:off x="513300" y="1032650"/>
            <a:ext cx="4058700" cy="4099800"/>
          </a:xfrm>
          <a:prstGeom prst="rect">
            <a:avLst/>
          </a:prstGeom>
          <a:noFill/>
          <a:ln>
            <a:noFill/>
          </a:ln>
        </p:spPr>
        <p:txBody>
          <a:bodyPr spcFirstLastPara="1" wrap="square" lIns="91425" tIns="45700" rIns="91425" bIns="45700" anchor="t" anchorCtr="0">
            <a:normAutofit fontScale="25000" lnSpcReduction="10000"/>
          </a:bodyPr>
          <a:lstStyle/>
          <a:p>
            <a:pPr marL="0" lvl="0" indent="0" algn="l" rtl="0">
              <a:lnSpc>
                <a:spcPct val="115000"/>
              </a:lnSpc>
              <a:spcBef>
                <a:spcPts val="448"/>
              </a:spcBef>
              <a:spcAft>
                <a:spcPts val="0"/>
              </a:spcAft>
              <a:buSzPct val="78260"/>
              <a:buNone/>
            </a:pPr>
            <a:br>
              <a:rPr lang="en-US" sz="9200">
                <a:latin typeface="Open Sans"/>
                <a:ea typeface="Open Sans"/>
                <a:cs typeface="Open Sans"/>
                <a:sym typeface="Open Sans"/>
              </a:rPr>
            </a:br>
            <a:endParaRPr sz="9200">
              <a:latin typeface="Open Sans"/>
              <a:ea typeface="Open Sans"/>
              <a:cs typeface="Open Sans"/>
              <a:sym typeface="Open Sans"/>
            </a:endParaRPr>
          </a:p>
          <a:p>
            <a:pPr marL="0" lvl="0" indent="0" algn="ctr" rtl="0">
              <a:lnSpc>
                <a:spcPct val="100000"/>
              </a:lnSpc>
              <a:spcBef>
                <a:spcPts val="448"/>
              </a:spcBef>
              <a:spcAft>
                <a:spcPts val="0"/>
              </a:spcAft>
              <a:buNone/>
            </a:pPr>
            <a:r>
              <a:rPr lang="en-US" sz="11200" b="1">
                <a:latin typeface="Open Sans"/>
                <a:ea typeface="Open Sans"/>
                <a:cs typeface="Open Sans"/>
                <a:sym typeface="Open Sans"/>
              </a:rPr>
              <a:t>Sign up for additional coaching support between webinars! </a:t>
            </a:r>
            <a:br>
              <a:rPr lang="en-US" sz="9200">
                <a:latin typeface="Open Sans"/>
                <a:ea typeface="Open Sans"/>
                <a:cs typeface="Open Sans"/>
                <a:sym typeface="Open Sans"/>
              </a:rPr>
            </a:br>
            <a:endParaRPr sz="9200">
              <a:latin typeface="Open Sans"/>
              <a:ea typeface="Open Sans"/>
              <a:cs typeface="Open Sans"/>
              <a:sym typeface="Open Sans"/>
            </a:endParaRPr>
          </a:p>
          <a:p>
            <a:pPr marL="0" lvl="0" indent="0" algn="l" rtl="0">
              <a:lnSpc>
                <a:spcPct val="115000"/>
              </a:lnSpc>
              <a:spcBef>
                <a:spcPts val="448"/>
              </a:spcBef>
              <a:spcAft>
                <a:spcPts val="0"/>
              </a:spcAft>
              <a:buNone/>
            </a:pPr>
            <a:endParaRPr sz="9200" b="1">
              <a:latin typeface="Open Sans"/>
              <a:ea typeface="Open Sans"/>
              <a:cs typeface="Open Sans"/>
              <a:sym typeface="Open Sans"/>
            </a:endParaRPr>
          </a:p>
          <a:p>
            <a:pPr marL="342900" lvl="0" indent="-200660" algn="l" rtl="0">
              <a:lnSpc>
                <a:spcPct val="115000"/>
              </a:lnSpc>
              <a:spcBef>
                <a:spcPts val="448"/>
              </a:spcBef>
              <a:spcAft>
                <a:spcPts val="0"/>
              </a:spcAft>
              <a:buClr>
                <a:schemeClr val="dk1"/>
              </a:buClr>
              <a:buSzPct val="34782"/>
              <a:buNone/>
            </a:pPr>
            <a:endParaRPr sz="9200">
              <a:latin typeface="Open Sans"/>
              <a:ea typeface="Open Sans"/>
              <a:cs typeface="Open Sans"/>
              <a:sym typeface="Open Sans"/>
            </a:endParaRPr>
          </a:p>
          <a:p>
            <a:pPr marL="0" lvl="0" indent="0" algn="l" rtl="0">
              <a:lnSpc>
                <a:spcPct val="115000"/>
              </a:lnSpc>
              <a:spcBef>
                <a:spcPts val="448"/>
              </a:spcBef>
              <a:spcAft>
                <a:spcPts val="0"/>
              </a:spcAft>
              <a:buSzPct val="78260"/>
              <a:buNone/>
            </a:pPr>
            <a:endParaRPr sz="9200"/>
          </a:p>
          <a:p>
            <a:pPr marL="342900" lvl="0" indent="-200660" algn="l" rtl="0">
              <a:lnSpc>
                <a:spcPct val="100000"/>
              </a:lnSpc>
              <a:spcBef>
                <a:spcPts val="448"/>
              </a:spcBef>
              <a:spcAft>
                <a:spcPts val="0"/>
              </a:spcAft>
              <a:buClr>
                <a:schemeClr val="dk1"/>
              </a:buClr>
              <a:buSzPct val="100000"/>
              <a:buNone/>
            </a:pPr>
            <a:endParaRPr>
              <a:latin typeface="Open Sans"/>
              <a:ea typeface="Open Sans"/>
              <a:cs typeface="Open Sans"/>
              <a:sym typeface="Open Sans"/>
            </a:endParaRPr>
          </a:p>
          <a:p>
            <a:pPr marL="0" lvl="0" indent="0" algn="l" rtl="0">
              <a:lnSpc>
                <a:spcPct val="100000"/>
              </a:lnSpc>
              <a:spcBef>
                <a:spcPts val="448"/>
              </a:spcBef>
              <a:spcAft>
                <a:spcPts val="0"/>
              </a:spcAft>
              <a:buClr>
                <a:schemeClr val="dk1"/>
              </a:buClr>
              <a:buSzPct val="100000"/>
              <a:buNone/>
            </a:pPr>
            <a:endParaRPr/>
          </a:p>
        </p:txBody>
      </p:sp>
      <p:sp>
        <p:nvSpPr>
          <p:cNvPr id="182" name="Google Shape;182;p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pic>
        <p:nvPicPr>
          <p:cNvPr id="183" name="Google Shape;183;p21"/>
          <p:cNvPicPr preferRelativeResize="0"/>
          <p:nvPr/>
        </p:nvPicPr>
        <p:blipFill>
          <a:blip r:embed="rId3">
            <a:alphaModFix/>
          </a:blip>
          <a:stretch>
            <a:fillRect/>
          </a:stretch>
        </p:blipFill>
        <p:spPr>
          <a:xfrm>
            <a:off x="4625637" y="1032650"/>
            <a:ext cx="2921288" cy="3895050"/>
          </a:xfrm>
          <a:prstGeom prst="rect">
            <a:avLst/>
          </a:prstGeom>
          <a:noFill/>
          <a:ln>
            <a:noFill/>
          </a:ln>
        </p:spPr>
      </p:pic>
      <p:pic>
        <p:nvPicPr>
          <p:cNvPr id="184" name="Google Shape;184;p21" descr="Text, application&#10;&#10;Description automatically generated"/>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12</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5"/>
          <p:cNvSpPr txBox="1">
            <a:spLocks noGrp="1"/>
          </p:cNvSpPr>
          <p:nvPr>
            <p:ph type="ctrTitle"/>
          </p:nvPr>
        </p:nvSpPr>
        <p:spPr>
          <a:xfrm>
            <a:off x="0" y="152401"/>
            <a:ext cx="7772400" cy="70617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200"/>
              <a:buFont typeface="Open Sans"/>
              <a:buNone/>
            </a:pPr>
            <a:r>
              <a:rPr lang="en-US" sz="3200" b="1">
                <a:latin typeface="Open Sans"/>
                <a:ea typeface="Open Sans"/>
                <a:cs typeface="Open Sans"/>
                <a:sym typeface="Open Sans"/>
              </a:rPr>
              <a:t>Our Anti-Oppression Values</a:t>
            </a:r>
            <a:endParaRPr/>
          </a:p>
        </p:txBody>
      </p:sp>
      <p:sp>
        <p:nvSpPr>
          <p:cNvPr id="104" name="Google Shape;104;p5"/>
          <p:cNvSpPr txBox="1"/>
          <p:nvPr/>
        </p:nvSpPr>
        <p:spPr>
          <a:xfrm>
            <a:off x="228601" y="911856"/>
            <a:ext cx="8589475" cy="4068358"/>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a:t>
            </a:r>
            <a:r>
              <a:rPr lang="en-US" sz="1450" b="0" i="1" u="none" strike="noStrike" cap="none">
                <a:solidFill>
                  <a:srgbClr val="000000"/>
                </a:solidFill>
                <a:latin typeface="Open Sans"/>
                <a:ea typeface="Open Sans"/>
                <a:cs typeface="Open Sans"/>
                <a:sym typeface="Open Sans"/>
              </a:rPr>
              <a:t>RESULTS is a movement of passionate, committed everyday people. Together we use our voices to influence political decisions that will bring an end to poverty. Poverty cannot end as long as oppression exists. We commit to opposing all forms of oppression, including ableism, ageism, biphobia, classism, colonialism, homophobia, racism, religious discrimination, sexism, transphobia, white saviorism, and xenophobia.</a:t>
            </a:r>
            <a:endParaRPr sz="1400" b="0" i="0" u="none" strike="noStrike" cap="none">
              <a:solidFill>
                <a:srgbClr val="000000"/>
              </a:solidFill>
              <a:latin typeface="Arial"/>
              <a:ea typeface="Arial"/>
              <a:cs typeface="Arial"/>
              <a:sym typeface="Arial"/>
            </a:endParaRPr>
          </a:p>
          <a:p>
            <a:pPr marL="0" marR="0" lvl="0" indent="0" algn="l" rtl="0">
              <a:lnSpc>
                <a:spcPct val="114000"/>
              </a:lnSpc>
              <a:spcBef>
                <a:spcPts val="600"/>
              </a:spcBef>
              <a:spcAft>
                <a:spcPts val="0"/>
              </a:spcAft>
              <a:buClr>
                <a:srgbClr val="000000"/>
              </a:buClr>
              <a:buSzPts val="1450"/>
              <a:buFont typeface="Arial"/>
              <a:buNone/>
            </a:pPr>
            <a:r>
              <a:rPr lang="en-US" sz="1450" b="0" i="1" u="none" strike="noStrike" cap="none">
                <a:solidFill>
                  <a:srgbClr val="000000"/>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sz="1400" b="0" i="0" u="none" strike="noStrike" cap="none">
              <a:solidFill>
                <a:srgbClr val="000000"/>
              </a:solidFill>
              <a:latin typeface="Arial"/>
              <a:ea typeface="Arial"/>
              <a:cs typeface="Arial"/>
              <a:sym typeface="Arial"/>
            </a:endParaRPr>
          </a:p>
          <a:p>
            <a:pPr marL="0" marR="0" lvl="0" indent="0" algn="l" rtl="0">
              <a:lnSpc>
                <a:spcPct val="114000"/>
              </a:lnSpc>
              <a:spcBef>
                <a:spcPts val="600"/>
              </a:spcBef>
              <a:spcAft>
                <a:spcPts val="0"/>
              </a:spcAft>
              <a:buClr>
                <a:srgbClr val="000000"/>
              </a:buClr>
              <a:buSzPts val="1450"/>
              <a:buFont typeface="Arial"/>
              <a:buNone/>
            </a:pPr>
            <a:r>
              <a:rPr lang="en-US" sz="1450" b="0" i="1" u="none" strike="noStrike" cap="none">
                <a:solidFill>
                  <a:srgbClr val="000000"/>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sz="1400" b="0" i="0" u="none" strike="noStrike" cap="none">
              <a:solidFill>
                <a:srgbClr val="000000"/>
              </a:solidFill>
              <a:latin typeface="Arial"/>
              <a:ea typeface="Arial"/>
              <a:cs typeface="Arial"/>
              <a:sym typeface="Arial"/>
            </a:endParaRPr>
          </a:p>
          <a:p>
            <a:pPr marL="0" marR="0" lvl="0" indent="0" algn="l" rtl="0">
              <a:lnSpc>
                <a:spcPct val="114000"/>
              </a:lnSpc>
              <a:spcBef>
                <a:spcPts val="600"/>
              </a:spcBef>
              <a:spcAft>
                <a:spcPts val="0"/>
              </a:spcAft>
              <a:buClr>
                <a:srgbClr val="000000"/>
              </a:buClr>
              <a:buSzPts val="1450"/>
              <a:buFont typeface="Arial"/>
              <a:buNone/>
            </a:pPr>
            <a:r>
              <a:rPr lang="en-US" sz="1450" b="0" i="1" u="none" strike="noStrike" cap="none">
                <a:solidFill>
                  <a:srgbClr val="000000"/>
                </a:solidFill>
                <a:latin typeface="Open Sans"/>
                <a:ea typeface="Open Sans"/>
                <a:cs typeface="Open Sans"/>
                <a:sym typeface="Open Sans"/>
              </a:rPr>
              <a:t>There are no saviors — only partners, advocates, and allies. We agree to help make the RESULTS movement a respectful, inclusive space.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450"/>
              <a:buFont typeface="Arial"/>
              <a:buNone/>
            </a:pPr>
            <a:r>
              <a:rPr lang="en-US" sz="1450" b="0" i="0" u="none" strike="noStrike" cap="none">
                <a:solidFill>
                  <a:srgbClr val="000000"/>
                </a:solidFill>
                <a:latin typeface="Open Sans"/>
                <a:ea typeface="Open Sans"/>
                <a:cs typeface="Open Sans"/>
                <a:sym typeface="Open Sans"/>
              </a:rPr>
              <a:t>Find all our anti-oppression resources at:  </a:t>
            </a:r>
            <a:r>
              <a:rPr lang="en-US" sz="1450" b="0" i="0" u="sng" strike="noStrike" cap="none">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https://results.org/volunteers/anti-oppression/</a:t>
            </a:r>
            <a:r>
              <a:rPr lang="en-US" sz="1450" b="0" i="0" u="none" strike="noStrike" cap="none">
                <a:solidFill>
                  <a:srgbClr val="000000"/>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p:txBody>
      </p:sp>
      <p:sp>
        <p:nvSpPr>
          <p:cNvPr id="105" name="Google Shape;105;p5"/>
          <p:cNvSpPr/>
          <p:nvPr/>
        </p:nvSpPr>
        <p:spPr>
          <a:xfrm>
            <a:off x="0" y="7802"/>
            <a:ext cx="284052"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fld id="{00000000-1234-1234-1234-123412341234}" type="slidenum">
              <a:rPr lang="en-US" sz="1350" b="0" i="0" u="none" strike="noStrike" cap="none">
                <a:solidFill>
                  <a:srgbClr val="000000"/>
                </a:solidFill>
                <a:latin typeface="Open Sans"/>
                <a:ea typeface="Open Sans"/>
                <a:cs typeface="Open Sans"/>
                <a:sym typeface="Open Sans"/>
              </a:rPr>
              <a:t>2</a:t>
            </a:fld>
            <a:endParaRPr sz="1350" b="0" i="0" u="none" strike="noStrike" cap="none">
              <a:solidFill>
                <a:srgbClr val="000000"/>
              </a:solidFill>
              <a:latin typeface="Open Sans"/>
              <a:ea typeface="Open Sans"/>
              <a:cs typeface="Open Sans"/>
              <a:sym typeface="Open Sans"/>
            </a:endParaRPr>
          </a:p>
        </p:txBody>
      </p:sp>
      <p:sp>
        <p:nvSpPr>
          <p:cNvPr id="106" name="Google Shape;106;p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f1e6cf0b08_0_6"/>
          <p:cNvSpPr txBox="1">
            <a:spLocks noGrp="1"/>
          </p:cNvSpPr>
          <p:nvPr>
            <p:ph type="subTitle" idx="1"/>
          </p:nvPr>
        </p:nvSpPr>
        <p:spPr>
          <a:xfrm>
            <a:off x="1138125" y="176650"/>
            <a:ext cx="6400800" cy="1314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b="1">
                <a:solidFill>
                  <a:schemeClr val="dk1"/>
                </a:solidFill>
                <a:latin typeface="Open Sans"/>
                <a:ea typeface="Open Sans"/>
                <a:cs typeface="Open Sans"/>
                <a:sym typeface="Open Sans"/>
              </a:rPr>
              <a:t>Tonight’s Webinar</a:t>
            </a:r>
            <a:endParaRPr b="1">
              <a:solidFill>
                <a:schemeClr val="dk1"/>
              </a:solidFill>
              <a:latin typeface="Open Sans"/>
              <a:ea typeface="Open Sans"/>
              <a:cs typeface="Open Sans"/>
              <a:sym typeface="Open Sans"/>
            </a:endParaRPr>
          </a:p>
        </p:txBody>
      </p:sp>
      <p:sp>
        <p:nvSpPr>
          <p:cNvPr id="113" name="Google Shape;113;gf1e6cf0b08_0_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
        <p:nvSpPr>
          <p:cNvPr id="114" name="Google Shape;114;gf1e6cf0b08_0_6"/>
          <p:cNvSpPr txBox="1"/>
          <p:nvPr/>
        </p:nvSpPr>
        <p:spPr>
          <a:xfrm>
            <a:off x="0" y="1338750"/>
            <a:ext cx="8943300" cy="2789400"/>
          </a:xfrm>
          <a:prstGeom prst="rect">
            <a:avLst/>
          </a:prstGeom>
          <a:noFill/>
          <a:ln>
            <a:noFill/>
          </a:ln>
        </p:spPr>
        <p:txBody>
          <a:bodyPr spcFirstLastPara="1" wrap="square" lIns="91425" tIns="45700" rIns="91425" bIns="45700" anchor="t" anchorCtr="0">
            <a:normAutofit fontScale="25000" lnSpcReduction="20000"/>
          </a:bodyPr>
          <a:lstStyle/>
          <a:p>
            <a:pPr marL="482600" marR="0" lvl="0" indent="-411708" algn="l" rtl="0">
              <a:lnSpc>
                <a:spcPct val="100000"/>
              </a:lnSpc>
              <a:spcBef>
                <a:spcPts val="640"/>
              </a:spcBef>
              <a:spcAft>
                <a:spcPts val="0"/>
              </a:spcAft>
              <a:buClr>
                <a:schemeClr val="dk1"/>
              </a:buClr>
              <a:buSzPct val="100000"/>
              <a:buChar char="•"/>
            </a:pPr>
            <a:r>
              <a:rPr lang="en-US" sz="9907" b="1" i="0" u="none" strike="noStrike" cap="none">
                <a:solidFill>
                  <a:schemeClr val="dk1"/>
                </a:solidFill>
                <a:latin typeface="Open Sans"/>
                <a:ea typeface="Open Sans"/>
                <a:cs typeface="Open Sans"/>
                <a:sym typeface="Open Sans"/>
              </a:rPr>
              <a:t>Welcome and Introductions</a:t>
            </a:r>
            <a:endParaRPr sz="9907" b="1" i="0" u="none" strike="noStrike" cap="none">
              <a:solidFill>
                <a:schemeClr val="dk1"/>
              </a:solidFill>
              <a:latin typeface="Open Sans"/>
              <a:ea typeface="Open Sans"/>
              <a:cs typeface="Open Sans"/>
              <a:sym typeface="Open Sans"/>
            </a:endParaRPr>
          </a:p>
          <a:p>
            <a:pPr marL="0" marR="0" lvl="0" indent="0" algn="l" rtl="0">
              <a:lnSpc>
                <a:spcPct val="100000"/>
              </a:lnSpc>
              <a:spcBef>
                <a:spcPts val="640"/>
              </a:spcBef>
              <a:spcAft>
                <a:spcPts val="0"/>
              </a:spcAft>
              <a:buClr>
                <a:srgbClr val="000000"/>
              </a:buClr>
              <a:buSzPct val="100000"/>
              <a:buFont typeface="Arial"/>
              <a:buNone/>
            </a:pPr>
            <a:endParaRPr sz="9907" b="1" i="0" u="none" strike="noStrike" cap="none">
              <a:solidFill>
                <a:schemeClr val="dk1"/>
              </a:solidFill>
              <a:latin typeface="Open Sans"/>
              <a:ea typeface="Open Sans"/>
              <a:cs typeface="Open Sans"/>
              <a:sym typeface="Open Sans"/>
            </a:endParaRPr>
          </a:p>
          <a:p>
            <a:pPr marL="482600" marR="0" lvl="0" indent="-411707" algn="l" rtl="0">
              <a:lnSpc>
                <a:spcPct val="100000"/>
              </a:lnSpc>
              <a:spcBef>
                <a:spcPts val="640"/>
              </a:spcBef>
              <a:spcAft>
                <a:spcPts val="0"/>
              </a:spcAft>
              <a:buClr>
                <a:schemeClr val="dk1"/>
              </a:buClr>
              <a:buSzPct val="100000"/>
              <a:buFont typeface="Arial"/>
              <a:buChar char="•"/>
            </a:pPr>
            <a:r>
              <a:rPr lang="en-US" sz="9907" b="1">
                <a:solidFill>
                  <a:schemeClr val="dk1"/>
                </a:solidFill>
                <a:latin typeface="Open Sans"/>
                <a:ea typeface="Open Sans"/>
                <a:cs typeface="Open Sans"/>
                <a:sym typeface="Open Sans"/>
              </a:rPr>
              <a:t>Issue Deep Dive: Global Malnutrition</a:t>
            </a:r>
            <a:br>
              <a:rPr lang="en-US" sz="9907" b="1" i="0" u="none" strike="noStrike" cap="none">
                <a:solidFill>
                  <a:schemeClr val="dk1"/>
                </a:solidFill>
                <a:latin typeface="Open Sans"/>
                <a:ea typeface="Open Sans"/>
                <a:cs typeface="Open Sans"/>
                <a:sym typeface="Open Sans"/>
              </a:rPr>
            </a:br>
            <a:endParaRPr sz="9907" b="1" i="0" u="none" strike="noStrike" cap="none">
              <a:solidFill>
                <a:schemeClr val="dk1"/>
              </a:solidFill>
              <a:latin typeface="Open Sans"/>
              <a:ea typeface="Open Sans"/>
              <a:cs typeface="Open Sans"/>
              <a:sym typeface="Open Sans"/>
            </a:endParaRPr>
          </a:p>
          <a:p>
            <a:pPr marL="482600" marR="0" lvl="0" indent="-411708" algn="l" rtl="0">
              <a:lnSpc>
                <a:spcPct val="100000"/>
              </a:lnSpc>
              <a:spcBef>
                <a:spcPts val="640"/>
              </a:spcBef>
              <a:spcAft>
                <a:spcPts val="0"/>
              </a:spcAft>
              <a:buClr>
                <a:schemeClr val="dk1"/>
              </a:buClr>
              <a:buSzPct val="100000"/>
              <a:buFont typeface="Open Sans"/>
              <a:buChar char="•"/>
            </a:pPr>
            <a:r>
              <a:rPr lang="en-US" sz="9907" b="1">
                <a:solidFill>
                  <a:schemeClr val="dk1"/>
                </a:solidFill>
                <a:latin typeface="Open Sans"/>
                <a:ea typeface="Open Sans"/>
                <a:cs typeface="Open Sans"/>
                <a:sym typeface="Open Sans"/>
              </a:rPr>
              <a:t>June </a:t>
            </a:r>
            <a:r>
              <a:rPr lang="en-US" sz="9907" b="1" i="0" u="none" strike="noStrike" cap="none">
                <a:solidFill>
                  <a:schemeClr val="dk1"/>
                </a:solidFill>
                <a:latin typeface="Open Sans"/>
                <a:ea typeface="Open Sans"/>
                <a:cs typeface="Open Sans"/>
                <a:sym typeface="Open Sans"/>
              </a:rPr>
              <a:t>Advocacy Action: </a:t>
            </a:r>
            <a:br>
              <a:rPr lang="en-US" sz="9907" b="1" i="0" u="none" strike="noStrike" cap="none">
                <a:solidFill>
                  <a:schemeClr val="dk1"/>
                </a:solidFill>
                <a:latin typeface="Open Sans"/>
                <a:ea typeface="Open Sans"/>
                <a:cs typeface="Open Sans"/>
                <a:sym typeface="Open Sans"/>
              </a:rPr>
            </a:br>
            <a:r>
              <a:rPr lang="en-US" sz="9907" b="1" i="0" u="none" strike="noStrike" cap="none">
                <a:solidFill>
                  <a:schemeClr val="dk1"/>
                </a:solidFill>
                <a:latin typeface="Open Sans"/>
                <a:ea typeface="Open Sans"/>
                <a:cs typeface="Open Sans"/>
                <a:sym typeface="Open Sans"/>
              </a:rPr>
              <a:t>Global Malnutrition Prevention and Treatment Act (S. 2956)</a:t>
            </a:r>
            <a:endParaRPr sz="9907" b="1" i="0" u="none" strike="noStrike" cap="none">
              <a:solidFill>
                <a:schemeClr val="dk1"/>
              </a:solidFill>
              <a:latin typeface="Open Sans"/>
              <a:ea typeface="Open Sans"/>
              <a:cs typeface="Open Sans"/>
              <a:sym typeface="Open Sans"/>
            </a:endParaRPr>
          </a:p>
          <a:p>
            <a:pPr marL="457200" marR="0" lvl="0" indent="0" algn="l" rtl="0">
              <a:lnSpc>
                <a:spcPct val="50000"/>
              </a:lnSpc>
              <a:spcBef>
                <a:spcPts val="640"/>
              </a:spcBef>
              <a:spcAft>
                <a:spcPts val="0"/>
              </a:spcAft>
              <a:buClr>
                <a:srgbClr val="000000"/>
              </a:buClr>
              <a:buSzPct val="100000"/>
              <a:buFont typeface="Arial"/>
              <a:buNone/>
            </a:pPr>
            <a:br>
              <a:rPr lang="en-US" sz="9907" b="0" i="0" u="none" strike="noStrike" cap="none">
                <a:solidFill>
                  <a:schemeClr val="dk1"/>
                </a:solidFill>
                <a:latin typeface="Open Sans"/>
                <a:ea typeface="Open Sans"/>
                <a:cs typeface="Open Sans"/>
                <a:sym typeface="Open Sans"/>
              </a:rPr>
            </a:br>
            <a:endParaRPr sz="9907" b="0" i="0" u="none" strike="noStrike" cap="none">
              <a:solidFill>
                <a:schemeClr val="dk1"/>
              </a:solidFill>
              <a:latin typeface="Open Sans"/>
              <a:ea typeface="Open Sans"/>
              <a:cs typeface="Open Sans"/>
              <a:sym typeface="Open Sans"/>
            </a:endParaRPr>
          </a:p>
          <a:p>
            <a:pPr marL="457200" marR="0" lvl="0" indent="0" algn="l" rtl="0">
              <a:lnSpc>
                <a:spcPct val="50000"/>
              </a:lnSpc>
              <a:spcBef>
                <a:spcPts val="640"/>
              </a:spcBef>
              <a:spcAft>
                <a:spcPts val="0"/>
              </a:spcAft>
              <a:buClr>
                <a:srgbClr val="000000"/>
              </a:buClr>
              <a:buSzPct val="100000"/>
              <a:buFont typeface="Arial"/>
              <a:buNone/>
            </a:pPr>
            <a:endParaRPr sz="9907" b="0" i="0" u="none" strike="noStrike" cap="none">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9907" b="0" i="0" u="none" strike="noStrike" cap="none">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1"/>
              <a:buFont typeface="Arial"/>
              <a:buNone/>
            </a:pPr>
            <a:endParaRPr sz="3200" b="0" i="0" u="none" strike="noStrike" cap="none">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1"/>
              <a:buFont typeface="Arial"/>
              <a:buNone/>
            </a:pPr>
            <a:endParaRPr sz="3200" b="0" i="0" u="none" strike="noStrike" cap="none">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1"/>
              <a:buFont typeface="Arial"/>
              <a:buNone/>
            </a:pPr>
            <a:endParaRPr sz="3200" b="0" i="0" u="none" strike="noStrike" cap="none">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1"/>
              <a:buFont typeface="Arial"/>
              <a:buNone/>
            </a:pPr>
            <a:endParaRPr sz="3200" b="0" i="0" u="none" strike="noStrike" cap="none">
              <a:solidFill>
                <a:schemeClr val="dk1"/>
              </a:solidFill>
              <a:latin typeface="Calibri"/>
              <a:ea typeface="Calibri"/>
              <a:cs typeface="Calibri"/>
              <a:sym typeface="Calibri"/>
            </a:endParaRPr>
          </a:p>
        </p:txBody>
      </p:sp>
      <p:pic>
        <p:nvPicPr>
          <p:cNvPr id="115" name="Google Shape;115;gf1e6cf0b08_0_6"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11beae007b3_0_19"/>
          <p:cNvSpPr txBox="1">
            <a:spLocks noGrp="1"/>
          </p:cNvSpPr>
          <p:nvPr>
            <p:ph type="title"/>
          </p:nvPr>
        </p:nvSpPr>
        <p:spPr>
          <a:xfrm>
            <a:off x="969300" y="76204"/>
            <a:ext cx="7401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en-US" b="1">
                <a:latin typeface="Open Sans"/>
                <a:ea typeface="Open Sans"/>
                <a:cs typeface="Open Sans"/>
                <a:sym typeface="Open Sans"/>
              </a:rPr>
              <a:t>Celebrations!</a:t>
            </a:r>
            <a:endParaRPr b="1">
              <a:latin typeface="Open Sans"/>
              <a:ea typeface="Open Sans"/>
              <a:cs typeface="Open Sans"/>
              <a:sym typeface="Open Sans"/>
            </a:endParaRPr>
          </a:p>
        </p:txBody>
      </p:sp>
      <p:sp>
        <p:nvSpPr>
          <p:cNvPr id="122" name="Google Shape;122;g11beae007b3_0_19"/>
          <p:cNvSpPr txBox="1">
            <a:spLocks noGrp="1"/>
          </p:cNvSpPr>
          <p:nvPr>
            <p:ph type="body" idx="1"/>
          </p:nvPr>
        </p:nvSpPr>
        <p:spPr>
          <a:xfrm>
            <a:off x="-76200" y="1331100"/>
            <a:ext cx="8723700" cy="3797700"/>
          </a:xfrm>
          <a:prstGeom prst="rect">
            <a:avLst/>
          </a:prstGeom>
          <a:noFill/>
          <a:ln>
            <a:noFill/>
          </a:ln>
        </p:spPr>
        <p:txBody>
          <a:bodyPr spcFirstLastPara="1" wrap="square" lIns="91425" tIns="45700" rIns="91425" bIns="45700" anchor="t" anchorCtr="0">
            <a:normAutofit lnSpcReduction="20000"/>
          </a:bodyPr>
          <a:lstStyle/>
          <a:p>
            <a:pPr marL="0" marR="0" lvl="0" indent="0" algn="ctr" rtl="0">
              <a:lnSpc>
                <a:spcPct val="100000"/>
              </a:lnSpc>
              <a:spcBef>
                <a:spcPts val="360"/>
              </a:spcBef>
              <a:spcAft>
                <a:spcPts val="0"/>
              </a:spcAft>
              <a:buSzPts val="1800"/>
              <a:buNone/>
            </a:pPr>
            <a:r>
              <a:rPr lang="en-US" sz="3691">
                <a:latin typeface="Open Sans"/>
                <a:ea typeface="Open Sans"/>
                <a:cs typeface="Open Sans"/>
                <a:sym typeface="Open Sans"/>
              </a:rPr>
              <a:t>Global Malnutrition Prevention and Treatment act (H.R. 4693) </a:t>
            </a:r>
            <a:br>
              <a:rPr lang="en-US" sz="3691">
                <a:latin typeface="Open Sans"/>
                <a:ea typeface="Open Sans"/>
                <a:cs typeface="Open Sans"/>
                <a:sym typeface="Open Sans"/>
              </a:rPr>
            </a:br>
            <a:r>
              <a:rPr lang="en-US" sz="3691">
                <a:latin typeface="Open Sans"/>
                <a:ea typeface="Open Sans"/>
                <a:cs typeface="Open Sans"/>
                <a:sym typeface="Open Sans"/>
              </a:rPr>
              <a:t>passed the House!</a:t>
            </a:r>
            <a:br>
              <a:rPr lang="en-US" sz="3691">
                <a:latin typeface="Open Sans"/>
                <a:ea typeface="Open Sans"/>
                <a:cs typeface="Open Sans"/>
                <a:sym typeface="Open Sans"/>
              </a:rPr>
            </a:br>
            <a:br>
              <a:rPr lang="en-US" sz="3691">
                <a:latin typeface="Open Sans"/>
                <a:ea typeface="Open Sans"/>
                <a:cs typeface="Open Sans"/>
                <a:sym typeface="Open Sans"/>
              </a:rPr>
            </a:br>
            <a:br>
              <a:rPr lang="en-US">
                <a:latin typeface="Open Sans"/>
                <a:ea typeface="Open Sans"/>
                <a:cs typeface="Open Sans"/>
                <a:sym typeface="Open Sans"/>
              </a:rPr>
            </a:br>
            <a:r>
              <a:rPr lang="en-US">
                <a:latin typeface="Open Sans"/>
                <a:ea typeface="Open Sans"/>
                <a:cs typeface="Open Sans"/>
                <a:sym typeface="Open Sans"/>
              </a:rPr>
              <a:t>Bipartisan Effort:</a:t>
            </a:r>
            <a:br>
              <a:rPr lang="en-US">
                <a:latin typeface="Open Sans"/>
                <a:ea typeface="Open Sans"/>
                <a:cs typeface="Open Sans"/>
                <a:sym typeface="Open Sans"/>
              </a:rPr>
            </a:br>
            <a:r>
              <a:rPr lang="en-US">
                <a:latin typeface="Open Sans"/>
                <a:ea typeface="Open Sans"/>
                <a:cs typeface="Open Sans"/>
                <a:sym typeface="Open Sans"/>
              </a:rPr>
              <a:t> 220 Democrats, 164 Republicans</a:t>
            </a:r>
            <a:endParaRPr>
              <a:latin typeface="Open Sans"/>
              <a:ea typeface="Open Sans"/>
              <a:cs typeface="Open Sans"/>
              <a:sym typeface="Open Sans"/>
            </a:endParaRPr>
          </a:p>
          <a:p>
            <a:pPr marL="0" lvl="0" indent="0" algn="l" rtl="0">
              <a:lnSpc>
                <a:spcPct val="100000"/>
              </a:lnSpc>
              <a:spcBef>
                <a:spcPts val="360"/>
              </a:spcBef>
              <a:spcAft>
                <a:spcPts val="0"/>
              </a:spcAft>
              <a:buSzPts val="1800"/>
              <a:buNone/>
            </a:pPr>
            <a:endParaRPr/>
          </a:p>
        </p:txBody>
      </p:sp>
      <p:sp>
        <p:nvSpPr>
          <p:cNvPr id="123" name="Google Shape;123;g11beae007b3_0_1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pic>
        <p:nvPicPr>
          <p:cNvPr id="124" name="Google Shape;124;g11beae007b3_0_19"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130cd591fab_0_0"/>
          <p:cNvSpPr txBox="1"/>
          <p:nvPr/>
        </p:nvSpPr>
        <p:spPr>
          <a:xfrm>
            <a:off x="266275" y="135025"/>
            <a:ext cx="7728000" cy="109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1620"/>
              <a:buFont typeface="Arial"/>
              <a:buNone/>
            </a:pPr>
            <a:r>
              <a:rPr lang="en-US" sz="3160" b="1">
                <a:solidFill>
                  <a:schemeClr val="dk1"/>
                </a:solidFill>
                <a:latin typeface="Calibri"/>
                <a:ea typeface="Calibri"/>
                <a:cs typeface="Calibri"/>
                <a:sym typeface="Calibri"/>
              </a:rPr>
              <a:t>Global Malnutrition Prevention </a:t>
            </a:r>
            <a:endParaRPr sz="3160" b="1">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620"/>
              <a:buFont typeface="Arial"/>
              <a:buNone/>
            </a:pPr>
            <a:r>
              <a:rPr lang="en-US" sz="3160" b="1">
                <a:solidFill>
                  <a:schemeClr val="dk1"/>
                </a:solidFill>
                <a:latin typeface="Calibri"/>
                <a:ea typeface="Calibri"/>
                <a:cs typeface="Calibri"/>
                <a:sym typeface="Calibri"/>
              </a:rPr>
              <a:t>and Treatment Act (S. 2956)</a:t>
            </a:r>
            <a:endParaRPr sz="33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1C1819"/>
              </a:buClr>
              <a:buSzPts val="3160"/>
              <a:buFont typeface="Helvetica Neue"/>
              <a:buNone/>
            </a:pPr>
            <a:endParaRPr sz="3300" b="1">
              <a:solidFill>
                <a:schemeClr val="dk1"/>
              </a:solidFill>
              <a:latin typeface="Open Sans"/>
              <a:ea typeface="Open Sans"/>
              <a:cs typeface="Open Sans"/>
              <a:sym typeface="Open Sans"/>
            </a:endParaRPr>
          </a:p>
        </p:txBody>
      </p:sp>
      <p:sp>
        <p:nvSpPr>
          <p:cNvPr id="130" name="Google Shape;130;g130cd591fab_0_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
        <p:nvSpPr>
          <p:cNvPr id="131" name="Google Shape;131;g130cd591fab_0_0"/>
          <p:cNvSpPr txBox="1"/>
          <p:nvPr/>
        </p:nvSpPr>
        <p:spPr>
          <a:xfrm>
            <a:off x="1380925" y="1024850"/>
            <a:ext cx="83424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100">
              <a:latin typeface="Open Sans"/>
              <a:ea typeface="Open Sans"/>
              <a:cs typeface="Open Sans"/>
              <a:sym typeface="Open Sans"/>
            </a:endParaRPr>
          </a:p>
        </p:txBody>
      </p:sp>
      <p:sp>
        <p:nvSpPr>
          <p:cNvPr id="132" name="Google Shape;132;g130cd591fab_0_0"/>
          <p:cNvSpPr txBox="1"/>
          <p:nvPr/>
        </p:nvSpPr>
        <p:spPr>
          <a:xfrm>
            <a:off x="405425" y="1433200"/>
            <a:ext cx="7968300" cy="32325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Calibri"/>
              <a:buChar char="●"/>
            </a:pPr>
            <a:r>
              <a:rPr lang="en-US" sz="1800" u="sng">
                <a:solidFill>
                  <a:schemeClr val="hlink"/>
                </a:solidFill>
                <a:latin typeface="Calibri"/>
                <a:ea typeface="Calibri"/>
                <a:cs typeface="Calibri"/>
                <a:sym typeface="Calibri"/>
                <a:hlinkClick r:id="rId3"/>
              </a:rPr>
              <a:t>Global Malnutrition Prevention and Treatment Act of 2021</a:t>
            </a:r>
            <a:r>
              <a:rPr lang="en-US" sz="1800">
                <a:latin typeface="Calibri"/>
                <a:ea typeface="Calibri"/>
                <a:cs typeface="Calibri"/>
                <a:sym typeface="Calibri"/>
              </a:rPr>
              <a:t> - introduced on 10/8/2021: “To advance targeted, high-impact, and evidence-based interventions for the prevention and treatment of global malnutrition, to improve the coordination of such programs, and for other purposes.”</a:t>
            </a:r>
            <a:br>
              <a:rPr lang="en-US" sz="1800">
                <a:latin typeface="Calibri"/>
                <a:ea typeface="Calibri"/>
                <a:cs typeface="Calibri"/>
                <a:sym typeface="Calibri"/>
              </a:rPr>
            </a:b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solidFill>
                  <a:schemeClr val="dk1"/>
                </a:solidFill>
                <a:latin typeface="Calibri"/>
                <a:ea typeface="Calibri"/>
                <a:cs typeface="Calibri"/>
                <a:sym typeface="Calibri"/>
              </a:rPr>
              <a:t>Senator Coons: </a:t>
            </a:r>
            <a:r>
              <a:rPr lang="en-US" sz="1800">
                <a:latin typeface="Calibri"/>
                <a:ea typeface="Calibri"/>
                <a:cs typeface="Calibri"/>
                <a:sym typeface="Calibri"/>
              </a:rPr>
              <a:t>“COVID-19 has further underscored the need for continued U.S. leadership in addressing access to nutritious food around the world.” </a:t>
            </a:r>
            <a:br>
              <a:rPr lang="en-US" sz="1800">
                <a:latin typeface="Calibri"/>
                <a:ea typeface="Calibri"/>
                <a:cs typeface="Calibri"/>
                <a:sym typeface="Calibri"/>
              </a:rPr>
            </a:b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solidFill>
                  <a:schemeClr val="dk1"/>
                </a:solidFill>
                <a:latin typeface="Calibri"/>
                <a:ea typeface="Calibri"/>
                <a:cs typeface="Calibri"/>
                <a:sym typeface="Calibri"/>
              </a:rPr>
              <a:t>Senator Wicker: </a:t>
            </a:r>
            <a:r>
              <a:rPr lang="en-US" sz="1800">
                <a:latin typeface="Calibri"/>
                <a:ea typeface="Calibri"/>
                <a:cs typeface="Calibri"/>
                <a:sym typeface="Calibri"/>
              </a:rPr>
              <a:t>“Malnutrition is one of the world’s greatest burdens on public health. It affects millions of people per year, especially pregnant women and children under five.” </a:t>
            </a:r>
            <a:endParaRPr sz="1800">
              <a:latin typeface="Calibri"/>
              <a:ea typeface="Calibri"/>
              <a:cs typeface="Calibri"/>
              <a:sym typeface="Calibri"/>
            </a:endParaRPr>
          </a:p>
        </p:txBody>
      </p:sp>
      <p:pic>
        <p:nvPicPr>
          <p:cNvPr id="133" name="Google Shape;133;g130cd591fab_0_0" descr="Text, application&#10;&#10;Description automatically generated"/>
          <p:cNvPicPr preferRelativeResize="0"/>
          <p:nvPr/>
        </p:nvPicPr>
        <p:blipFill rotWithShape="1">
          <a:blip r:embed="rId4">
            <a:alphaModFix/>
          </a:blip>
          <a:srcRect/>
          <a:stretch/>
        </p:blipFill>
        <p:spPr>
          <a:xfrm>
            <a:off x="7633093" y="132925"/>
            <a:ext cx="1510907" cy="1102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130cd591fab_0_8"/>
          <p:cNvSpPr txBox="1"/>
          <p:nvPr/>
        </p:nvSpPr>
        <p:spPr>
          <a:xfrm>
            <a:off x="238250" y="135025"/>
            <a:ext cx="7806900" cy="1497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1620"/>
              <a:buFont typeface="Arial"/>
              <a:buNone/>
            </a:pPr>
            <a:r>
              <a:rPr lang="en-US" sz="3160" b="1">
                <a:solidFill>
                  <a:schemeClr val="dk1"/>
                </a:solidFill>
                <a:latin typeface="Calibri"/>
                <a:ea typeface="Calibri"/>
                <a:cs typeface="Calibri"/>
                <a:sym typeface="Calibri"/>
              </a:rPr>
              <a:t>Global Malnutrition Prevention </a:t>
            </a:r>
            <a:endParaRPr sz="3160" b="1">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620"/>
              <a:buFont typeface="Arial"/>
              <a:buNone/>
            </a:pPr>
            <a:r>
              <a:rPr lang="en-US" sz="3160" b="1">
                <a:solidFill>
                  <a:schemeClr val="dk1"/>
                </a:solidFill>
                <a:latin typeface="Calibri"/>
                <a:ea typeface="Calibri"/>
                <a:cs typeface="Calibri"/>
                <a:sym typeface="Calibri"/>
              </a:rPr>
              <a:t>and Treatment Act (S. 2956)</a:t>
            </a:r>
            <a:endParaRPr sz="33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1C1819"/>
              </a:buClr>
              <a:buSzPts val="3160"/>
              <a:buFont typeface="Helvetica Neue"/>
              <a:buNone/>
            </a:pPr>
            <a:endParaRPr sz="3300" b="1">
              <a:solidFill>
                <a:schemeClr val="dk1"/>
              </a:solidFill>
              <a:latin typeface="Open Sans"/>
              <a:ea typeface="Open Sans"/>
              <a:cs typeface="Open Sans"/>
              <a:sym typeface="Open Sans"/>
            </a:endParaRPr>
          </a:p>
        </p:txBody>
      </p:sp>
      <p:sp>
        <p:nvSpPr>
          <p:cNvPr id="139" name="Google Shape;139;g130cd591fab_0_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
        <p:nvSpPr>
          <p:cNvPr id="140" name="Google Shape;140;g130cd591fab_0_8"/>
          <p:cNvSpPr txBox="1"/>
          <p:nvPr/>
        </p:nvSpPr>
        <p:spPr>
          <a:xfrm>
            <a:off x="1380925" y="1024850"/>
            <a:ext cx="83424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100">
              <a:latin typeface="Open Sans"/>
              <a:ea typeface="Open Sans"/>
              <a:cs typeface="Open Sans"/>
              <a:sym typeface="Open Sans"/>
            </a:endParaRPr>
          </a:p>
        </p:txBody>
      </p:sp>
      <p:sp>
        <p:nvSpPr>
          <p:cNvPr id="141" name="Google Shape;141;g130cd591fab_0_8"/>
          <p:cNvSpPr txBox="1"/>
          <p:nvPr/>
        </p:nvSpPr>
        <p:spPr>
          <a:xfrm>
            <a:off x="349675" y="1287275"/>
            <a:ext cx="7968300" cy="3906300"/>
          </a:xfrm>
          <a:prstGeom prst="rect">
            <a:avLst/>
          </a:prstGeom>
          <a:noFill/>
          <a:ln>
            <a:noFill/>
          </a:ln>
        </p:spPr>
        <p:txBody>
          <a:bodyPr spcFirstLastPara="1" wrap="square" lIns="91425" tIns="91425" rIns="91425" bIns="91425" anchor="t" anchorCtr="0">
            <a:spAutoFit/>
          </a:bodyPr>
          <a:lstStyle/>
          <a:p>
            <a:pPr marL="457200" lvl="0" indent="-346075" algn="l" rtl="0">
              <a:lnSpc>
                <a:spcPct val="115000"/>
              </a:lnSpc>
              <a:spcBef>
                <a:spcPts val="0"/>
              </a:spcBef>
              <a:spcAft>
                <a:spcPts val="0"/>
              </a:spcAft>
              <a:buClr>
                <a:srgbClr val="252525"/>
              </a:buClr>
              <a:buSzPts val="1850"/>
              <a:buFont typeface="Open Sans"/>
              <a:buChar char="●"/>
            </a:pPr>
            <a:r>
              <a:rPr lang="en-US" sz="1850">
                <a:solidFill>
                  <a:srgbClr val="252525"/>
                </a:solidFill>
                <a:highlight>
                  <a:srgbClr val="FFFFFF"/>
                </a:highlight>
                <a:latin typeface="Open Sans"/>
                <a:ea typeface="Open Sans"/>
                <a:cs typeface="Open Sans"/>
                <a:sym typeface="Open Sans"/>
              </a:rPr>
              <a:t>Authorizes the USAID administrator to scale up the prevention and treatment of global malnutrition and coordinate with relevant public and private partners on these efforts;</a:t>
            </a:r>
            <a:br>
              <a:rPr lang="en-US" sz="1850">
                <a:solidFill>
                  <a:srgbClr val="252525"/>
                </a:solidFill>
                <a:highlight>
                  <a:srgbClr val="FFFFFF"/>
                </a:highlight>
                <a:latin typeface="Open Sans"/>
                <a:ea typeface="Open Sans"/>
                <a:cs typeface="Open Sans"/>
                <a:sym typeface="Open Sans"/>
              </a:rPr>
            </a:br>
            <a:endParaRPr sz="1850">
              <a:solidFill>
                <a:srgbClr val="252525"/>
              </a:solidFill>
              <a:highlight>
                <a:srgbClr val="FFFFFF"/>
              </a:highlight>
              <a:latin typeface="Open Sans"/>
              <a:ea typeface="Open Sans"/>
              <a:cs typeface="Open Sans"/>
              <a:sym typeface="Open Sans"/>
            </a:endParaRPr>
          </a:p>
          <a:p>
            <a:pPr marL="457200" lvl="0" indent="-346075" algn="l" rtl="0">
              <a:lnSpc>
                <a:spcPct val="115000"/>
              </a:lnSpc>
              <a:spcBef>
                <a:spcPts val="0"/>
              </a:spcBef>
              <a:spcAft>
                <a:spcPts val="0"/>
              </a:spcAft>
              <a:buClr>
                <a:srgbClr val="252525"/>
              </a:buClr>
              <a:buSzPts val="1850"/>
              <a:buFont typeface="Open Sans"/>
              <a:buChar char="●"/>
            </a:pPr>
            <a:r>
              <a:rPr lang="en-US" sz="1850">
                <a:solidFill>
                  <a:srgbClr val="252525"/>
                </a:solidFill>
                <a:highlight>
                  <a:srgbClr val="FFFFFF"/>
                </a:highlight>
                <a:latin typeface="Open Sans"/>
                <a:ea typeface="Open Sans"/>
                <a:cs typeface="Open Sans"/>
                <a:sym typeface="Open Sans"/>
              </a:rPr>
              <a:t>Directs the USAID administrator to select priority countries that would receive prioritized nutrition assistance;</a:t>
            </a:r>
            <a:br>
              <a:rPr lang="en-US" sz="1850">
                <a:solidFill>
                  <a:srgbClr val="252525"/>
                </a:solidFill>
                <a:highlight>
                  <a:srgbClr val="FFFFFF"/>
                </a:highlight>
                <a:latin typeface="Open Sans"/>
                <a:ea typeface="Open Sans"/>
                <a:cs typeface="Open Sans"/>
                <a:sym typeface="Open Sans"/>
              </a:rPr>
            </a:br>
            <a:endParaRPr sz="1850">
              <a:solidFill>
                <a:srgbClr val="252525"/>
              </a:solidFill>
              <a:highlight>
                <a:srgbClr val="FFFFFF"/>
              </a:highlight>
              <a:latin typeface="Open Sans"/>
              <a:ea typeface="Open Sans"/>
              <a:cs typeface="Open Sans"/>
              <a:sym typeface="Open Sans"/>
            </a:endParaRPr>
          </a:p>
          <a:p>
            <a:pPr marL="457200" lvl="0" indent="-346075" algn="l" rtl="0">
              <a:lnSpc>
                <a:spcPct val="115000"/>
              </a:lnSpc>
              <a:spcBef>
                <a:spcPts val="0"/>
              </a:spcBef>
              <a:spcAft>
                <a:spcPts val="0"/>
              </a:spcAft>
              <a:buClr>
                <a:srgbClr val="252525"/>
              </a:buClr>
              <a:buSzPts val="1850"/>
              <a:buFont typeface="Open Sans"/>
              <a:buChar char="●"/>
            </a:pPr>
            <a:r>
              <a:rPr lang="en-US" sz="1850">
                <a:solidFill>
                  <a:srgbClr val="252525"/>
                </a:solidFill>
                <a:highlight>
                  <a:srgbClr val="FFFFFF"/>
                </a:highlight>
                <a:latin typeface="Open Sans"/>
                <a:ea typeface="Open Sans"/>
                <a:cs typeface="Open Sans"/>
                <a:sym typeface="Open Sans"/>
              </a:rPr>
              <a:t>Establishes clear goals for increasing coverage of high-impact, evidence-based interventions in priority countries;</a:t>
            </a:r>
            <a:endParaRPr sz="1850">
              <a:solidFill>
                <a:srgbClr val="252525"/>
              </a:solidFill>
              <a:highlight>
                <a:srgbClr val="FFFFFF"/>
              </a:highlight>
              <a:latin typeface="Open Sans"/>
              <a:ea typeface="Open Sans"/>
              <a:cs typeface="Open Sans"/>
              <a:sym typeface="Open Sans"/>
            </a:endParaRPr>
          </a:p>
          <a:p>
            <a:pPr marL="457200" lvl="0" indent="0" algn="l" rtl="0">
              <a:lnSpc>
                <a:spcPct val="115000"/>
              </a:lnSpc>
              <a:spcBef>
                <a:spcPts val="800"/>
              </a:spcBef>
              <a:spcAft>
                <a:spcPts val="0"/>
              </a:spcAft>
              <a:buNone/>
            </a:pPr>
            <a:endParaRPr sz="1650">
              <a:solidFill>
                <a:srgbClr val="252525"/>
              </a:solidFill>
              <a:highlight>
                <a:srgbClr val="FFFFFF"/>
              </a:highlight>
              <a:latin typeface="Roboto"/>
              <a:ea typeface="Roboto"/>
              <a:cs typeface="Roboto"/>
              <a:sym typeface="Roboto"/>
            </a:endParaRPr>
          </a:p>
          <a:p>
            <a:pPr marL="457200" lvl="0" indent="0" algn="l" rtl="0">
              <a:spcBef>
                <a:spcPts val="800"/>
              </a:spcBef>
              <a:spcAft>
                <a:spcPts val="0"/>
              </a:spcAft>
              <a:buNone/>
            </a:pPr>
            <a:endParaRPr sz="1800">
              <a:latin typeface="Calibri"/>
              <a:ea typeface="Calibri"/>
              <a:cs typeface="Calibri"/>
              <a:sym typeface="Calibri"/>
            </a:endParaRPr>
          </a:p>
        </p:txBody>
      </p:sp>
      <p:pic>
        <p:nvPicPr>
          <p:cNvPr id="142" name="Google Shape;142;g130cd591fab_0_8"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130cd591fab_0_16"/>
          <p:cNvSpPr txBox="1"/>
          <p:nvPr/>
        </p:nvSpPr>
        <p:spPr>
          <a:xfrm>
            <a:off x="246525" y="35450"/>
            <a:ext cx="7968300" cy="1497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1620"/>
              <a:buFont typeface="Arial"/>
              <a:buNone/>
            </a:pPr>
            <a:r>
              <a:rPr lang="en-US" sz="3160" b="1">
                <a:solidFill>
                  <a:schemeClr val="dk1"/>
                </a:solidFill>
                <a:latin typeface="Calibri"/>
                <a:ea typeface="Calibri"/>
                <a:cs typeface="Calibri"/>
                <a:sym typeface="Calibri"/>
              </a:rPr>
              <a:t>Global Malnutrition Prevention </a:t>
            </a:r>
            <a:endParaRPr sz="3160" b="1">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620"/>
              <a:buFont typeface="Arial"/>
              <a:buNone/>
            </a:pPr>
            <a:r>
              <a:rPr lang="en-US" sz="3160" b="1">
                <a:solidFill>
                  <a:schemeClr val="dk1"/>
                </a:solidFill>
                <a:latin typeface="Calibri"/>
                <a:ea typeface="Calibri"/>
                <a:cs typeface="Calibri"/>
                <a:sym typeface="Calibri"/>
              </a:rPr>
              <a:t>and Treatment Act (S. 2956)</a:t>
            </a:r>
            <a:endParaRPr sz="33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1C1819"/>
              </a:buClr>
              <a:buSzPts val="3160"/>
              <a:buFont typeface="Helvetica Neue"/>
              <a:buNone/>
            </a:pPr>
            <a:endParaRPr sz="3300" b="1">
              <a:solidFill>
                <a:schemeClr val="dk1"/>
              </a:solidFill>
              <a:latin typeface="Open Sans"/>
              <a:ea typeface="Open Sans"/>
              <a:cs typeface="Open Sans"/>
              <a:sym typeface="Open Sans"/>
            </a:endParaRPr>
          </a:p>
        </p:txBody>
      </p:sp>
      <p:sp>
        <p:nvSpPr>
          <p:cNvPr id="148" name="Google Shape;148;g130cd591fab_0_1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
        <p:nvSpPr>
          <p:cNvPr id="149" name="Google Shape;149;g130cd591fab_0_16"/>
          <p:cNvSpPr txBox="1"/>
          <p:nvPr/>
        </p:nvSpPr>
        <p:spPr>
          <a:xfrm>
            <a:off x="1380925" y="1024850"/>
            <a:ext cx="83424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100">
              <a:latin typeface="Open Sans"/>
              <a:ea typeface="Open Sans"/>
              <a:cs typeface="Open Sans"/>
              <a:sym typeface="Open Sans"/>
            </a:endParaRPr>
          </a:p>
        </p:txBody>
      </p:sp>
      <p:sp>
        <p:nvSpPr>
          <p:cNvPr id="150" name="Google Shape;150;g130cd591fab_0_16"/>
          <p:cNvSpPr txBox="1"/>
          <p:nvPr/>
        </p:nvSpPr>
        <p:spPr>
          <a:xfrm>
            <a:off x="417525" y="1171000"/>
            <a:ext cx="7968300" cy="4233900"/>
          </a:xfrm>
          <a:prstGeom prst="rect">
            <a:avLst/>
          </a:prstGeom>
          <a:noFill/>
          <a:ln>
            <a:noFill/>
          </a:ln>
        </p:spPr>
        <p:txBody>
          <a:bodyPr spcFirstLastPara="1" wrap="square" lIns="91425" tIns="91425" rIns="91425" bIns="91425" anchor="t" anchorCtr="0">
            <a:spAutoFit/>
          </a:bodyPr>
          <a:lstStyle/>
          <a:p>
            <a:pPr marL="457200" lvl="0" indent="-346075" algn="l" rtl="0">
              <a:lnSpc>
                <a:spcPct val="115000"/>
              </a:lnSpc>
              <a:spcBef>
                <a:spcPts val="0"/>
              </a:spcBef>
              <a:spcAft>
                <a:spcPts val="0"/>
              </a:spcAft>
              <a:buClr>
                <a:srgbClr val="252525"/>
              </a:buClr>
              <a:buSzPts val="1850"/>
              <a:buFont typeface="Open Sans"/>
              <a:buChar char="●"/>
            </a:pPr>
            <a:r>
              <a:rPr lang="en-US" sz="1850">
                <a:solidFill>
                  <a:srgbClr val="252525"/>
                </a:solidFill>
                <a:highlight>
                  <a:srgbClr val="FFFFFF"/>
                </a:highlight>
                <a:latin typeface="Open Sans"/>
                <a:ea typeface="Open Sans"/>
                <a:cs typeface="Open Sans"/>
                <a:sym typeface="Open Sans"/>
              </a:rPr>
              <a:t>Establishes the Nutrition Leadership Council to coordinate USAID’s efforts on preventing and treating malnutrition, with representatives from relevant inter- and intra-agency offices;</a:t>
            </a:r>
            <a:br>
              <a:rPr lang="en-US" sz="1850">
                <a:solidFill>
                  <a:srgbClr val="252525"/>
                </a:solidFill>
                <a:highlight>
                  <a:srgbClr val="FFFFFF"/>
                </a:highlight>
                <a:latin typeface="Open Sans"/>
                <a:ea typeface="Open Sans"/>
                <a:cs typeface="Open Sans"/>
                <a:sym typeface="Open Sans"/>
              </a:rPr>
            </a:br>
            <a:endParaRPr sz="1850">
              <a:solidFill>
                <a:srgbClr val="252525"/>
              </a:solidFill>
              <a:highlight>
                <a:srgbClr val="FFFFFF"/>
              </a:highlight>
              <a:latin typeface="Open Sans"/>
              <a:ea typeface="Open Sans"/>
              <a:cs typeface="Open Sans"/>
              <a:sym typeface="Open Sans"/>
            </a:endParaRPr>
          </a:p>
          <a:p>
            <a:pPr marL="457200" lvl="0" indent="-346075" algn="l" rtl="0">
              <a:lnSpc>
                <a:spcPct val="115000"/>
              </a:lnSpc>
              <a:spcBef>
                <a:spcPts val="0"/>
              </a:spcBef>
              <a:spcAft>
                <a:spcPts val="0"/>
              </a:spcAft>
              <a:buClr>
                <a:srgbClr val="252525"/>
              </a:buClr>
              <a:buSzPts val="1850"/>
              <a:buFont typeface="Open Sans"/>
              <a:buChar char="●"/>
            </a:pPr>
            <a:r>
              <a:rPr lang="en-US" sz="1850">
                <a:solidFill>
                  <a:srgbClr val="252525"/>
                </a:solidFill>
                <a:highlight>
                  <a:srgbClr val="FFFFFF"/>
                </a:highlight>
                <a:latin typeface="Open Sans"/>
                <a:ea typeface="Open Sans"/>
                <a:cs typeface="Open Sans"/>
                <a:sym typeface="Open Sans"/>
              </a:rPr>
              <a:t>Directs USAID to develop and submit an implementation plan to prevent and treat global malnutrition; and</a:t>
            </a:r>
            <a:br>
              <a:rPr lang="en-US" sz="1850">
                <a:solidFill>
                  <a:srgbClr val="252525"/>
                </a:solidFill>
                <a:highlight>
                  <a:srgbClr val="FFFFFF"/>
                </a:highlight>
                <a:latin typeface="Open Sans"/>
                <a:ea typeface="Open Sans"/>
                <a:cs typeface="Open Sans"/>
                <a:sym typeface="Open Sans"/>
              </a:rPr>
            </a:br>
            <a:endParaRPr sz="1850">
              <a:solidFill>
                <a:srgbClr val="252525"/>
              </a:solidFill>
              <a:highlight>
                <a:srgbClr val="FFFFFF"/>
              </a:highlight>
              <a:latin typeface="Open Sans"/>
              <a:ea typeface="Open Sans"/>
              <a:cs typeface="Open Sans"/>
              <a:sym typeface="Open Sans"/>
            </a:endParaRPr>
          </a:p>
          <a:p>
            <a:pPr marL="457200" lvl="0" indent="-346075" algn="l" rtl="0">
              <a:lnSpc>
                <a:spcPct val="115000"/>
              </a:lnSpc>
              <a:spcBef>
                <a:spcPts val="0"/>
              </a:spcBef>
              <a:spcAft>
                <a:spcPts val="0"/>
              </a:spcAft>
              <a:buClr>
                <a:srgbClr val="252525"/>
              </a:buClr>
              <a:buSzPts val="1850"/>
              <a:buFont typeface="Open Sans"/>
              <a:buChar char="●"/>
            </a:pPr>
            <a:r>
              <a:rPr lang="en-US" sz="1850">
                <a:solidFill>
                  <a:srgbClr val="252525"/>
                </a:solidFill>
                <a:highlight>
                  <a:srgbClr val="FFFFFF"/>
                </a:highlight>
                <a:latin typeface="Open Sans"/>
                <a:ea typeface="Open Sans"/>
                <a:cs typeface="Open Sans"/>
                <a:sym typeface="Open Sans"/>
              </a:rPr>
              <a:t>Requires USAID to submit an annual report to Congress on the progress made towards preventing and treating global malnutrition.</a:t>
            </a:r>
            <a:endParaRPr sz="1850">
              <a:solidFill>
                <a:srgbClr val="252525"/>
              </a:solidFill>
              <a:highlight>
                <a:srgbClr val="FFFFFF"/>
              </a:highlight>
              <a:latin typeface="Open Sans"/>
              <a:ea typeface="Open Sans"/>
              <a:cs typeface="Open Sans"/>
              <a:sym typeface="Open Sans"/>
            </a:endParaRPr>
          </a:p>
          <a:p>
            <a:pPr marL="457200" lvl="0" indent="0" algn="l" rtl="0">
              <a:lnSpc>
                <a:spcPct val="115000"/>
              </a:lnSpc>
              <a:spcBef>
                <a:spcPts val="800"/>
              </a:spcBef>
              <a:spcAft>
                <a:spcPts val="0"/>
              </a:spcAft>
              <a:buNone/>
            </a:pPr>
            <a:endParaRPr sz="1650">
              <a:solidFill>
                <a:srgbClr val="252525"/>
              </a:solidFill>
              <a:highlight>
                <a:srgbClr val="FFFFFF"/>
              </a:highlight>
              <a:latin typeface="Roboto"/>
              <a:ea typeface="Roboto"/>
              <a:cs typeface="Roboto"/>
              <a:sym typeface="Roboto"/>
            </a:endParaRPr>
          </a:p>
          <a:p>
            <a:pPr marL="457200" lvl="0" indent="0" algn="l" rtl="0">
              <a:spcBef>
                <a:spcPts val="800"/>
              </a:spcBef>
              <a:spcAft>
                <a:spcPts val="0"/>
              </a:spcAft>
              <a:buNone/>
            </a:pPr>
            <a:endParaRPr sz="1800">
              <a:latin typeface="Calibri"/>
              <a:ea typeface="Calibri"/>
              <a:cs typeface="Calibri"/>
              <a:sym typeface="Calibri"/>
            </a:endParaRPr>
          </a:p>
        </p:txBody>
      </p:sp>
      <p:pic>
        <p:nvPicPr>
          <p:cNvPr id="151" name="Google Shape;151;g130cd591fab_0_16"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155"/>
        <p:cNvGrpSpPr/>
        <p:nvPr/>
      </p:nvGrpSpPr>
      <p:grpSpPr>
        <a:xfrm>
          <a:off x="0" y="0"/>
          <a:ext cx="0" cy="0"/>
          <a:chOff x="0" y="0"/>
          <a:chExt cx="0" cy="0"/>
        </a:xfrm>
      </p:grpSpPr>
      <p:sp>
        <p:nvSpPr>
          <p:cNvPr id="156" name="Google Shape;156;g130cd591fab_0_24"/>
          <p:cNvSpPr txBox="1">
            <a:spLocks noGrp="1"/>
          </p:cNvSpPr>
          <p:nvPr>
            <p:ph type="title"/>
          </p:nvPr>
        </p:nvSpPr>
        <p:spPr>
          <a:xfrm>
            <a:off x="112125" y="94925"/>
            <a:ext cx="81801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620"/>
              <a:buNone/>
            </a:pPr>
            <a:r>
              <a:rPr lang="en-US" sz="3160" b="1"/>
              <a:t>Global Malnutrition Prevention </a:t>
            </a:r>
            <a:endParaRPr sz="3160" b="1"/>
          </a:p>
          <a:p>
            <a:pPr marL="0" lvl="0" indent="0" algn="ctr" rtl="0">
              <a:spcBef>
                <a:spcPts val="0"/>
              </a:spcBef>
              <a:spcAft>
                <a:spcPts val="0"/>
              </a:spcAft>
              <a:buClr>
                <a:schemeClr val="dk1"/>
              </a:buClr>
              <a:buSzPts val="1620"/>
              <a:buNone/>
            </a:pPr>
            <a:r>
              <a:rPr lang="en-US" sz="3160" b="1"/>
              <a:t>and Treatment Act (S. 2956)</a:t>
            </a:r>
            <a:endParaRPr sz="3160" b="1"/>
          </a:p>
        </p:txBody>
      </p:sp>
      <p:pic>
        <p:nvPicPr>
          <p:cNvPr id="157" name="Google Shape;157;g130cd591fab_0_24" title="A Legislative Update: Global Malnutrition Prevention and Treatment Act of 2021">
            <a:hlinkClick r:id="rId3"/>
          </p:cNvPr>
          <p:cNvPicPr preferRelativeResize="0"/>
          <p:nvPr/>
        </p:nvPicPr>
        <p:blipFill>
          <a:blip r:embed="rId4">
            <a:alphaModFix/>
          </a:blip>
          <a:stretch>
            <a:fillRect/>
          </a:stretch>
        </p:blipFill>
        <p:spPr>
          <a:xfrm>
            <a:off x="1707550" y="1062250"/>
            <a:ext cx="5204066" cy="3903050"/>
          </a:xfrm>
          <a:prstGeom prst="rect">
            <a:avLst/>
          </a:prstGeom>
          <a:noFill/>
          <a:ln>
            <a:noFill/>
          </a:ln>
        </p:spPr>
      </p:pic>
      <p:pic>
        <p:nvPicPr>
          <p:cNvPr id="158" name="Google Shape;158;g130cd591fab_0_24" descr="Text, application&#10;&#10;Description automatically generated"/>
          <p:cNvPicPr preferRelativeResize="0"/>
          <p:nvPr/>
        </p:nvPicPr>
        <p:blipFill rotWithShape="1">
          <a:blip r:embed="rId5">
            <a:alphaModFix/>
          </a:blip>
          <a:srcRect/>
          <a:stretch/>
        </p:blipFill>
        <p:spPr>
          <a:xfrm>
            <a:off x="7600568" y="76200"/>
            <a:ext cx="1510907" cy="11025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10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121c4bf8913_0_0"/>
          <p:cNvSpPr txBox="1">
            <a:spLocks noGrp="1"/>
          </p:cNvSpPr>
          <p:nvPr>
            <p:ph type="title"/>
          </p:nvPr>
        </p:nvSpPr>
        <p:spPr>
          <a:xfrm>
            <a:off x="369950" y="198750"/>
            <a:ext cx="74961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Open Sans"/>
              <a:buNone/>
            </a:pPr>
            <a:r>
              <a:rPr lang="en-US" sz="3200" b="1">
                <a:latin typeface="Open Sans"/>
                <a:ea typeface="Open Sans"/>
                <a:cs typeface="Open Sans"/>
                <a:sym typeface="Open Sans"/>
              </a:rPr>
              <a:t>June Advocacy Action </a:t>
            </a:r>
            <a:endParaRPr/>
          </a:p>
        </p:txBody>
      </p:sp>
      <p:sp>
        <p:nvSpPr>
          <p:cNvPr id="164" name="Google Shape;164;g121c4bf8913_0_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pic>
        <p:nvPicPr>
          <p:cNvPr id="165" name="Google Shape;165;g121c4bf8913_0_0"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166" name="Google Shape;166;g121c4bf8913_0_0"/>
          <p:cNvSpPr txBox="1">
            <a:spLocks noGrp="1"/>
          </p:cNvSpPr>
          <p:nvPr>
            <p:ph type="body" idx="1"/>
          </p:nvPr>
        </p:nvSpPr>
        <p:spPr>
          <a:xfrm>
            <a:off x="189225" y="880800"/>
            <a:ext cx="8229600" cy="33819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448"/>
              </a:spcBef>
              <a:spcAft>
                <a:spcPts val="0"/>
              </a:spcAft>
              <a:buSzPct val="78260"/>
              <a:buNone/>
            </a:pPr>
            <a:endParaRPr sz="9200">
              <a:latin typeface="Open Sans"/>
              <a:ea typeface="Open Sans"/>
              <a:cs typeface="Open Sans"/>
              <a:sym typeface="Open Sans"/>
            </a:endParaRPr>
          </a:p>
          <a:p>
            <a:pPr marL="0" lvl="0" indent="0" algn="l" rtl="0">
              <a:lnSpc>
                <a:spcPct val="115000"/>
              </a:lnSpc>
              <a:spcBef>
                <a:spcPts val="448"/>
              </a:spcBef>
              <a:spcAft>
                <a:spcPts val="0"/>
              </a:spcAft>
              <a:buSzPct val="64285"/>
              <a:buNone/>
            </a:pPr>
            <a:r>
              <a:rPr lang="en-US" sz="11200" u="sng">
                <a:latin typeface="Open Sans"/>
                <a:ea typeface="Open Sans"/>
                <a:cs typeface="Open Sans"/>
                <a:sym typeface="Open Sans"/>
              </a:rPr>
              <a:t>Steps:</a:t>
            </a:r>
            <a:endParaRPr sz="11200" u="sng">
              <a:latin typeface="Open Sans"/>
              <a:ea typeface="Open Sans"/>
              <a:cs typeface="Open Sans"/>
              <a:sym typeface="Open Sans"/>
            </a:endParaRPr>
          </a:p>
          <a:p>
            <a:pPr marL="457200" lvl="0" indent="-406400" algn="l" rtl="0">
              <a:lnSpc>
                <a:spcPct val="115000"/>
              </a:lnSpc>
              <a:spcBef>
                <a:spcPts val="448"/>
              </a:spcBef>
              <a:spcAft>
                <a:spcPts val="0"/>
              </a:spcAft>
              <a:buSzPct val="100000"/>
              <a:buFont typeface="Open Sans"/>
              <a:buAutoNum type="arabicPeriod"/>
            </a:pPr>
            <a:r>
              <a:rPr lang="en-US" sz="11200">
                <a:latin typeface="Open Sans"/>
                <a:ea typeface="Open Sans"/>
                <a:cs typeface="Open Sans"/>
                <a:sym typeface="Open Sans"/>
              </a:rPr>
              <a:t>Review Congressional scorecard (only 9 Senators have signed thus far!)</a:t>
            </a:r>
            <a:br>
              <a:rPr lang="en-US" sz="11200">
                <a:latin typeface="Open Sans"/>
                <a:ea typeface="Open Sans"/>
                <a:cs typeface="Open Sans"/>
                <a:sym typeface="Open Sans"/>
              </a:rPr>
            </a:br>
            <a:endParaRPr sz="11200">
              <a:latin typeface="Open Sans"/>
              <a:ea typeface="Open Sans"/>
              <a:cs typeface="Open Sans"/>
              <a:sym typeface="Open Sans"/>
            </a:endParaRPr>
          </a:p>
          <a:p>
            <a:pPr marL="457200" lvl="0" indent="-406400" algn="l" rtl="0">
              <a:lnSpc>
                <a:spcPct val="115000"/>
              </a:lnSpc>
              <a:spcBef>
                <a:spcPts val="0"/>
              </a:spcBef>
              <a:spcAft>
                <a:spcPts val="0"/>
              </a:spcAft>
              <a:buSzPct val="100000"/>
              <a:buFont typeface="Open Sans"/>
              <a:buAutoNum type="arabicPeriod"/>
            </a:pPr>
            <a:r>
              <a:rPr lang="en-US" sz="11200" i="1">
                <a:latin typeface="Open Sans"/>
                <a:ea typeface="Open Sans"/>
                <a:cs typeface="Open Sans"/>
                <a:sym typeface="Open Sans"/>
              </a:rPr>
              <a:t>Legislator Lookup</a:t>
            </a:r>
            <a:r>
              <a:rPr lang="en-US" sz="11200">
                <a:latin typeface="Open Sans"/>
                <a:ea typeface="Open Sans"/>
                <a:cs typeface="Open Sans"/>
                <a:sym typeface="Open Sans"/>
              </a:rPr>
              <a:t>: Find foreign policy aide</a:t>
            </a:r>
            <a:br>
              <a:rPr lang="en-US" sz="11200">
                <a:latin typeface="Open Sans"/>
                <a:ea typeface="Open Sans"/>
                <a:cs typeface="Open Sans"/>
                <a:sym typeface="Open Sans"/>
              </a:rPr>
            </a:br>
            <a:endParaRPr sz="11200">
              <a:latin typeface="Open Sans"/>
              <a:ea typeface="Open Sans"/>
              <a:cs typeface="Open Sans"/>
              <a:sym typeface="Open Sans"/>
            </a:endParaRPr>
          </a:p>
          <a:p>
            <a:pPr marL="457200" lvl="0" indent="-406400" algn="l" rtl="0">
              <a:lnSpc>
                <a:spcPct val="115000"/>
              </a:lnSpc>
              <a:spcBef>
                <a:spcPts val="0"/>
              </a:spcBef>
              <a:spcAft>
                <a:spcPts val="0"/>
              </a:spcAft>
              <a:buSzPct val="100000"/>
              <a:buFont typeface="Open Sans"/>
              <a:buAutoNum type="arabicPeriod"/>
            </a:pPr>
            <a:r>
              <a:rPr lang="en-US" sz="11200">
                <a:latin typeface="Open Sans"/>
                <a:ea typeface="Open Sans"/>
                <a:cs typeface="Open Sans"/>
                <a:sym typeface="Open Sans"/>
              </a:rPr>
              <a:t>Personalize your letter and hit send!</a:t>
            </a:r>
            <a:br>
              <a:rPr lang="en-US" sz="11200">
                <a:latin typeface="Open Sans"/>
                <a:ea typeface="Open Sans"/>
                <a:cs typeface="Open Sans"/>
                <a:sym typeface="Open Sans"/>
              </a:rPr>
            </a:br>
            <a:endParaRPr sz="11200">
              <a:latin typeface="Open Sans"/>
              <a:ea typeface="Open Sans"/>
              <a:cs typeface="Open Sans"/>
              <a:sym typeface="Open Sans"/>
            </a:endParaRPr>
          </a:p>
          <a:p>
            <a:pPr marL="457200" lvl="0" indent="-374650" algn="l" rtl="0">
              <a:lnSpc>
                <a:spcPct val="115000"/>
              </a:lnSpc>
              <a:spcBef>
                <a:spcPts val="0"/>
              </a:spcBef>
              <a:spcAft>
                <a:spcPts val="0"/>
              </a:spcAft>
              <a:buSzPct val="82142"/>
              <a:buFont typeface="Open Sans"/>
              <a:buAutoNum type="arabicPeriod"/>
            </a:pPr>
            <a:r>
              <a:rPr lang="en-US" sz="11200">
                <a:latin typeface="Open Sans"/>
                <a:ea typeface="Open Sans"/>
                <a:cs typeface="Open Sans"/>
                <a:sym typeface="Open Sans"/>
              </a:rPr>
              <a:t>Follow up!</a:t>
            </a:r>
            <a:br>
              <a:rPr lang="en-US" sz="9200">
                <a:latin typeface="Open Sans"/>
                <a:ea typeface="Open Sans"/>
                <a:cs typeface="Open Sans"/>
                <a:sym typeface="Open Sans"/>
              </a:rPr>
            </a:br>
            <a:endParaRPr sz="9200">
              <a:latin typeface="Open Sans"/>
              <a:ea typeface="Open Sans"/>
              <a:cs typeface="Open Sans"/>
              <a:sym typeface="Open Sans"/>
            </a:endParaRPr>
          </a:p>
          <a:p>
            <a:pPr marL="457200" lvl="0" indent="0" algn="l" rtl="0">
              <a:lnSpc>
                <a:spcPct val="115000"/>
              </a:lnSpc>
              <a:spcBef>
                <a:spcPts val="448"/>
              </a:spcBef>
              <a:spcAft>
                <a:spcPts val="0"/>
              </a:spcAft>
              <a:buSzPct val="78260"/>
              <a:buNone/>
            </a:pPr>
            <a:endParaRPr sz="9200">
              <a:latin typeface="Open Sans"/>
              <a:ea typeface="Open Sans"/>
              <a:cs typeface="Open Sans"/>
              <a:sym typeface="Open Sans"/>
            </a:endParaRPr>
          </a:p>
          <a:p>
            <a:pPr marL="457200" lvl="0" indent="0" algn="l" rtl="0">
              <a:lnSpc>
                <a:spcPct val="115000"/>
              </a:lnSpc>
              <a:spcBef>
                <a:spcPts val="448"/>
              </a:spcBef>
              <a:spcAft>
                <a:spcPts val="0"/>
              </a:spcAft>
              <a:buSzPct val="78260"/>
              <a:buNone/>
            </a:pPr>
            <a:endParaRPr sz="9200">
              <a:latin typeface="Open Sans"/>
              <a:ea typeface="Open Sans"/>
              <a:cs typeface="Open Sans"/>
              <a:sym typeface="Open Sans"/>
            </a:endParaRPr>
          </a:p>
          <a:p>
            <a:pPr marL="342900" lvl="0" indent="-200660" algn="l" rtl="0">
              <a:lnSpc>
                <a:spcPct val="115000"/>
              </a:lnSpc>
              <a:spcBef>
                <a:spcPts val="448"/>
              </a:spcBef>
              <a:spcAft>
                <a:spcPts val="0"/>
              </a:spcAft>
              <a:buClr>
                <a:schemeClr val="dk1"/>
              </a:buClr>
              <a:buSzPct val="34780"/>
              <a:buNone/>
            </a:pPr>
            <a:endParaRPr sz="9200">
              <a:latin typeface="Open Sans"/>
              <a:ea typeface="Open Sans"/>
              <a:cs typeface="Open Sans"/>
              <a:sym typeface="Open Sans"/>
            </a:endParaRPr>
          </a:p>
          <a:p>
            <a:pPr marL="0" lvl="0" indent="0" algn="l" rtl="0">
              <a:lnSpc>
                <a:spcPct val="115000"/>
              </a:lnSpc>
              <a:spcBef>
                <a:spcPts val="448"/>
              </a:spcBef>
              <a:spcAft>
                <a:spcPts val="0"/>
              </a:spcAft>
              <a:buSzPct val="78260"/>
              <a:buNone/>
            </a:pPr>
            <a:endParaRPr sz="9200"/>
          </a:p>
          <a:p>
            <a:pPr marL="342900" lvl="0" indent="-200660" algn="l" rtl="0">
              <a:lnSpc>
                <a:spcPct val="100000"/>
              </a:lnSpc>
              <a:spcBef>
                <a:spcPts val="448"/>
              </a:spcBef>
              <a:spcAft>
                <a:spcPts val="0"/>
              </a:spcAft>
              <a:buClr>
                <a:schemeClr val="dk1"/>
              </a:buClr>
              <a:buSzPct val="100000"/>
              <a:buNone/>
            </a:pPr>
            <a:endParaRPr>
              <a:latin typeface="Open Sans"/>
              <a:ea typeface="Open Sans"/>
              <a:cs typeface="Open Sans"/>
              <a:sym typeface="Open Sans"/>
            </a:endParaRPr>
          </a:p>
          <a:p>
            <a:pPr marL="0" lvl="0" indent="0" algn="l" rtl="0">
              <a:lnSpc>
                <a:spcPct val="100000"/>
              </a:lnSpc>
              <a:spcBef>
                <a:spcPts val="448"/>
              </a:spcBef>
              <a:spcAft>
                <a:spcPts val="0"/>
              </a:spcAft>
              <a:buClr>
                <a:schemeClr val="dk1"/>
              </a:buClr>
              <a:buSzPct val="100000"/>
              <a:buNone/>
            </a:pPr>
            <a:endParaRPr/>
          </a:p>
        </p:txBody>
      </p:sp>
    </p:spTree>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1086</Words>
  <Application>Microsoft Office PowerPoint</Application>
  <PresentationFormat>On-screen Show (16:9)</PresentationFormat>
  <Paragraphs>98</Paragraphs>
  <Slides>12</Slides>
  <Notes>12</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Calibri</vt:lpstr>
      <vt:lpstr>Noto Sans Symbols</vt:lpstr>
      <vt:lpstr>Roboto</vt:lpstr>
      <vt:lpstr>Open Sans</vt:lpstr>
      <vt:lpstr>Arial</vt:lpstr>
      <vt:lpstr>Helvetica Neue</vt:lpstr>
      <vt:lpstr>Courier New</vt:lpstr>
      <vt:lpstr>Custom Design</vt:lpstr>
      <vt:lpstr>Office Theme</vt:lpstr>
      <vt:lpstr>PowerPoint Presentation</vt:lpstr>
      <vt:lpstr>Our Anti-Oppression Values</vt:lpstr>
      <vt:lpstr>PowerPoint Presentation</vt:lpstr>
      <vt:lpstr>Celebrations!</vt:lpstr>
      <vt:lpstr>PowerPoint Presentation</vt:lpstr>
      <vt:lpstr>PowerPoint Presentation</vt:lpstr>
      <vt:lpstr>PowerPoint Presentation</vt:lpstr>
      <vt:lpstr>Global Malnutrition Prevention  and Treatment Act (S. 2956)</vt:lpstr>
      <vt:lpstr>June Advocacy Action </vt:lpstr>
      <vt:lpstr> July 14 - 8:00 PM ET  Virtual Gathering via Zoom </vt:lpstr>
      <vt:lpstr>Global Allies Program Coaching Support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Beals</dc:creator>
  <cp:lastModifiedBy>Karyne Bury</cp:lastModifiedBy>
  <cp:revision>1</cp:revision>
  <dcterms:created xsi:type="dcterms:W3CDTF">2020-06-08T22:05:02Z</dcterms:created>
  <dcterms:modified xsi:type="dcterms:W3CDTF">2022-06-10T01:28:23Z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0x010100187C4F8466E1834FB2722B7EC1D9E46D</vt:lpwstr>
  </property>
</Properties>
</file>