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w3vUT90XsGzICHP3u+wXxaaQ1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1068"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7.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esults.zoom.us/meeting/register/tJwtde6hqjwsGtwwYumEcUHmArRmahFcmdv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b804ed56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cb804ed563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cb804ed563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cb804ed56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cb804ed563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cb804ed563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b804ed563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cb804ed563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cb804ed563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4e2e78ee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 - 20 mins, advocacy action</a:t>
            </a:r>
            <a:endParaRPr/>
          </a:p>
          <a:p>
            <a:pPr marL="0" lvl="0" indent="0" algn="l" rtl="0">
              <a:lnSpc>
                <a:spcPct val="100000"/>
              </a:lnSpc>
              <a:spcBef>
                <a:spcPts val="0"/>
              </a:spcBef>
              <a:spcAft>
                <a:spcPts val="0"/>
              </a:spcAft>
              <a:buSzPts val="1400"/>
              <a:buNone/>
            </a:pPr>
            <a:r>
              <a:rPr lang="en-US"/>
              <a:t>If time permits, let’s take a quick action together</a:t>
            </a:r>
            <a:endParaRPr/>
          </a:p>
          <a:p>
            <a:pPr marL="0" lvl="0" indent="0" algn="l" rtl="0">
              <a:lnSpc>
                <a:spcPct val="100000"/>
              </a:lnSpc>
              <a:spcBef>
                <a:spcPts val="0"/>
              </a:spcBef>
              <a:spcAft>
                <a:spcPts val="0"/>
              </a:spcAft>
              <a:buSzPts val="1400"/>
              <a:buNone/>
            </a:pPr>
            <a:r>
              <a:rPr lang="en-US"/>
              <a:t>Linked to campaign- </a:t>
            </a:r>
            <a:r>
              <a:rPr lang="en-US" i="1"/>
              <a:t>Malnutrition is a fixable crisis</a:t>
            </a:r>
            <a:br>
              <a:rPr lang="en-US"/>
            </a:br>
            <a:r>
              <a:rPr lang="en-US"/>
              <a:t> </a:t>
            </a:r>
            <a:r>
              <a:rPr lang="en-US" u="sng">
                <a:solidFill>
                  <a:schemeClr val="hlink"/>
                </a:solidFill>
                <a:hlinkClick r:id="rId3"/>
              </a:rPr>
              <a:t>https://results.org/volunteers/action-center/action-alerts/?vvsrc=%2fCampaigns</a:t>
            </a:r>
            <a:r>
              <a:rPr lang="en-US"/>
              <a:t> </a:t>
            </a:r>
            <a:endParaRPr/>
          </a:p>
          <a:p>
            <a:pPr marL="457200" lvl="0" indent="-228600" algn="l" rtl="0">
              <a:lnSpc>
                <a:spcPct val="100000"/>
              </a:lnSpc>
              <a:spcBef>
                <a:spcPts val="0"/>
              </a:spcBef>
              <a:spcAft>
                <a:spcPts val="0"/>
              </a:spcAft>
              <a:buSzPts val="1400"/>
              <a:buNone/>
            </a:pPr>
            <a:endParaRPr/>
          </a:p>
        </p:txBody>
      </p:sp>
      <p:sp>
        <p:nvSpPr>
          <p:cNvPr id="191" name="Google Shape;191;ge4e2e78ee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0da5d69ad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10da5d69ad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0da5d69ad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10da5d69ad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0da5d69ad2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10da5d69ad2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0da5d69ad2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10da5d69ad2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0da5d69ad2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10da5d69ad2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da5d69ad2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10da5d69ad2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0d7e48ba13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0d7e48ba13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10d7e48ba13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34c8d5d1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RSVP: </a:t>
            </a:r>
            <a:r>
              <a:rPr lang="en-US" sz="1100" b="1" u="sng">
                <a:solidFill>
                  <a:schemeClr val="hlink"/>
                </a:solidFill>
                <a:latin typeface="Arial"/>
                <a:ea typeface="Arial"/>
                <a:cs typeface="Arial"/>
                <a:sym typeface="Arial"/>
                <a:hlinkClick r:id="rId3"/>
              </a:rPr>
              <a:t>https://results.zoom.us/meeting/register/tJwtde6hqjwsGtwwYumEcUHmArRmahFcmdvo</a:t>
            </a:r>
            <a:endParaRPr/>
          </a:p>
        </p:txBody>
      </p:sp>
      <p:sp>
        <p:nvSpPr>
          <p:cNvPr id="256" name="Google Shape;256;gf34c8d5d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Play video – link: https://youtu.be/M_f-svFMTzo </a:t>
            </a: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1e6cf0b0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f1e6cf0b0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 - intro 5 mins</a:t>
            </a:r>
            <a:endParaRPr/>
          </a:p>
        </p:txBody>
      </p:sp>
      <p:sp>
        <p:nvSpPr>
          <p:cNvPr id="118" name="Google Shape;118;gf1e6cf0b0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d7e48ba13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0d7e48ba13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 - Future Global Advocacy campaigns will involved pandemic response, appropriations for education, nutrition and eradicating TB, nutrition legislation that we will hear more about tonight, and Global Fund replenishment</a:t>
            </a:r>
            <a:endParaRPr/>
          </a:p>
        </p:txBody>
      </p:sp>
      <p:sp>
        <p:nvSpPr>
          <p:cNvPr id="126" name="Google Shape;126;g10d7e48ba13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82385e270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b82385e270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a:solidFill>
                  <a:srgbClr val="0E101A"/>
                </a:solidFill>
                <a:latin typeface="Open Sans"/>
                <a:ea typeface="Open Sans"/>
                <a:cs typeface="Open Sans"/>
                <a:sym typeface="Open Sans"/>
              </a:rPr>
              <a:t>John - 20 mins presentation + 5 mins Q&amp;A</a:t>
            </a:r>
            <a:endParaRPr sz="1100">
              <a:solidFill>
                <a:srgbClr val="0E101A"/>
              </a:solidFill>
              <a:latin typeface="Open Sans"/>
              <a:ea typeface="Open Sans"/>
              <a:cs typeface="Open Sans"/>
              <a:sym typeface="Open Sans"/>
            </a:endParaRPr>
          </a:p>
          <a:p>
            <a:pPr marL="457200" lvl="0" indent="-228600" algn="l" rtl="0">
              <a:lnSpc>
                <a:spcPct val="115000"/>
              </a:lnSpc>
              <a:spcBef>
                <a:spcPts val="0"/>
              </a:spcBef>
              <a:spcAft>
                <a:spcPts val="0"/>
              </a:spcAft>
              <a:buClr>
                <a:srgbClr val="0E101A"/>
              </a:buClr>
              <a:buSzPts val="1100"/>
              <a:buFont typeface="Open Sans"/>
              <a:buNone/>
            </a:pPr>
            <a:endParaRPr sz="1100">
              <a:solidFill>
                <a:srgbClr val="0E101A"/>
              </a:solidFill>
              <a:latin typeface="Open Sans"/>
              <a:ea typeface="Open Sans"/>
              <a:cs typeface="Open Sans"/>
              <a:sym typeface="Open Sans"/>
            </a:endParaRPr>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b804ed56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cb804ed56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Do we keep these slides?</a:t>
            </a:r>
            <a:endParaRPr/>
          </a:p>
        </p:txBody>
      </p:sp>
      <p:sp>
        <p:nvSpPr>
          <p:cNvPr id="157" name="Google Shape;157;gcb804ed56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b804ed56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cb804ed56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5.2 million under 5, preventable deaths. 2 million from malnutrition</a:t>
            </a:r>
            <a:endParaRPr/>
          </a:p>
        </p:txBody>
      </p:sp>
      <p:sp>
        <p:nvSpPr>
          <p:cNvPr id="164" name="Google Shape;164;gcb804ed563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3"/>
        <p:cNvGrpSpPr/>
        <p:nvPr/>
      </p:nvGrpSpPr>
      <p:grpSpPr>
        <a:xfrm>
          <a:off x="0" y="0"/>
          <a:ext cx="0" cy="0"/>
          <a:chOff x="0" y="0"/>
          <a:chExt cx="0" cy="0"/>
        </a:xfrm>
      </p:grpSpPr>
      <p:sp>
        <p:nvSpPr>
          <p:cNvPr id="14" name="Google Shape;14;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3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3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3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6"/>
        <p:cNvGrpSpPr/>
        <p:nvPr/>
      </p:nvGrpSpPr>
      <p:grpSpPr>
        <a:xfrm>
          <a:off x="0" y="0"/>
          <a:ext cx="0" cy="0"/>
          <a:chOff x="0" y="0"/>
          <a:chExt cx="0" cy="0"/>
        </a:xfrm>
      </p:grpSpPr>
      <p:sp>
        <p:nvSpPr>
          <p:cNvPr id="67" name="Google Shape;67;p3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1" name="Google Shape;71;p3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a:spLocks noGrp="1"/>
          </p:cNvSpPr>
          <p:nvPr>
            <p:ph type="pic" idx="2"/>
          </p:nvPr>
        </p:nvSpPr>
        <p:spPr>
          <a:xfrm>
            <a:off x="1792288" y="459581"/>
            <a:ext cx="5486400" cy="3086100"/>
          </a:xfrm>
          <a:prstGeom prst="rect">
            <a:avLst/>
          </a:prstGeom>
          <a:noFill/>
          <a:ln>
            <a:noFill/>
          </a:ln>
        </p:spPr>
      </p:sp>
      <p:sp>
        <p:nvSpPr>
          <p:cNvPr id="77" name="Google Shape;77;p3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31"/>
          <p:cNvSpPr txBox="1"/>
          <p:nvPr/>
        </p:nvSpPr>
        <p:spPr>
          <a:xfrm>
            <a:off x="835014" y="3878331"/>
            <a:ext cx="25672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RESULTSEdFund</a:t>
            </a:r>
            <a:endParaRPr sz="1400" b="0" i="0" u="none" strike="noStrike" cap="none">
              <a:solidFill>
                <a:srgbClr val="000000"/>
              </a:solidFill>
              <a:latin typeface="Arial"/>
              <a:ea typeface="Arial"/>
              <a:cs typeface="Arial"/>
              <a:sym typeface="Arial"/>
            </a:endParaRPr>
          </a:p>
        </p:txBody>
      </p:sp>
      <p:pic>
        <p:nvPicPr>
          <p:cNvPr id="17" name="Google Shape;17;p31" descr="instagram-icon.png"/>
          <p:cNvPicPr preferRelativeResize="0"/>
          <p:nvPr/>
        </p:nvPicPr>
        <p:blipFill rotWithShape="1">
          <a:blip r:embed="rId2">
            <a:alphaModFix/>
          </a:blip>
          <a:srcRect/>
          <a:stretch/>
        </p:blipFill>
        <p:spPr>
          <a:xfrm>
            <a:off x="482600" y="4389441"/>
            <a:ext cx="346528" cy="346528"/>
          </a:xfrm>
          <a:prstGeom prst="rect">
            <a:avLst/>
          </a:prstGeom>
          <a:noFill/>
          <a:ln>
            <a:noFill/>
          </a:ln>
        </p:spPr>
      </p:pic>
      <p:pic>
        <p:nvPicPr>
          <p:cNvPr id="18" name="Google Shape;18;p31" descr="facebook_circle.png"/>
          <p:cNvPicPr preferRelativeResize="0"/>
          <p:nvPr/>
        </p:nvPicPr>
        <p:blipFill rotWithShape="1">
          <a:blip r:embed="rId3">
            <a:alphaModFix/>
          </a:blip>
          <a:srcRect/>
          <a:stretch/>
        </p:blipFill>
        <p:spPr>
          <a:xfrm>
            <a:off x="482600" y="3896473"/>
            <a:ext cx="346528" cy="346528"/>
          </a:xfrm>
          <a:prstGeom prst="rect">
            <a:avLst/>
          </a:prstGeom>
          <a:noFill/>
          <a:ln>
            <a:noFill/>
          </a:ln>
        </p:spPr>
      </p:pic>
      <p:pic>
        <p:nvPicPr>
          <p:cNvPr id="19" name="Google Shape;19;p31" descr="twitter_circle.png"/>
          <p:cNvPicPr preferRelativeResize="0"/>
          <p:nvPr/>
        </p:nvPicPr>
        <p:blipFill rotWithShape="1">
          <a:blip r:embed="rId4">
            <a:alphaModFix/>
          </a:blip>
          <a:srcRect/>
          <a:stretch/>
        </p:blipFill>
        <p:spPr>
          <a:xfrm>
            <a:off x="482601" y="3402597"/>
            <a:ext cx="346528" cy="346528"/>
          </a:xfrm>
          <a:prstGeom prst="rect">
            <a:avLst/>
          </a:prstGeom>
          <a:noFill/>
          <a:ln>
            <a:noFill/>
          </a:ln>
        </p:spPr>
      </p:pic>
      <p:sp>
        <p:nvSpPr>
          <p:cNvPr id="20" name="Google Shape;20;p31"/>
          <p:cNvSpPr/>
          <p:nvPr/>
        </p:nvSpPr>
        <p:spPr>
          <a:xfrm>
            <a:off x="835010" y="3391195"/>
            <a:ext cx="20201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RESULTS_Tweets</a:t>
            </a:r>
            <a:endParaRPr sz="1400" b="0" i="0" u="none" strike="noStrike" cap="none">
              <a:solidFill>
                <a:srgbClr val="000000"/>
              </a:solidFill>
              <a:latin typeface="Arial"/>
              <a:ea typeface="Arial"/>
              <a:cs typeface="Arial"/>
              <a:sym typeface="Arial"/>
            </a:endParaRPr>
          </a:p>
        </p:txBody>
      </p:sp>
      <p:sp>
        <p:nvSpPr>
          <p:cNvPr id="21" name="Google Shape;21;p31"/>
          <p:cNvSpPr/>
          <p:nvPr/>
        </p:nvSpPr>
        <p:spPr>
          <a:xfrm>
            <a:off x="829129" y="4379071"/>
            <a:ext cx="17491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voices4results</a:t>
            </a:r>
            <a:endParaRPr sz="1800" b="1" i="0" u="none" strike="noStrike" cap="none">
              <a:solidFill>
                <a:schemeClr val="lt1"/>
              </a:solidFill>
              <a:latin typeface="Calibri"/>
              <a:ea typeface="Calibri"/>
              <a:cs typeface="Calibri"/>
              <a:sym typeface="Calibri"/>
            </a:endParaRPr>
          </a:p>
        </p:txBody>
      </p:sp>
      <p:sp>
        <p:nvSpPr>
          <p:cNvPr id="22" name="Google Shape;22;p31"/>
          <p:cNvSpPr txBox="1"/>
          <p:nvPr/>
        </p:nvSpPr>
        <p:spPr>
          <a:xfrm>
            <a:off x="5270500" y="4178564"/>
            <a:ext cx="3419930" cy="58477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www.results.org</a:t>
            </a:r>
            <a:endParaRPr sz="1400" b="0" i="0" u="none" strike="noStrike" cap="none">
              <a:solidFill>
                <a:srgbClr val="000000"/>
              </a:solidFill>
              <a:latin typeface="Arial"/>
              <a:ea typeface="Arial"/>
              <a:cs typeface="Arial"/>
              <a:sym typeface="Arial"/>
            </a:endParaRPr>
          </a:p>
        </p:txBody>
      </p:sp>
      <p:sp>
        <p:nvSpPr>
          <p:cNvPr id="23" name="Google Shape;23;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43"/>
        <p:cNvGrpSpPr/>
        <p:nvPr/>
      </p:nvGrpSpPr>
      <p:grpSpPr>
        <a:xfrm>
          <a:off x="0" y="0"/>
          <a:ext cx="0" cy="0"/>
          <a:chOff x="0" y="0"/>
          <a:chExt cx="0" cy="0"/>
        </a:xfrm>
      </p:grpSpPr>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
        <p:nvSpPr>
          <p:cNvPr id="57" name="Google Shape;57;p3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1034"/>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4007304"/>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24" descr="Asset 1@4x.png"/>
          <p:cNvPicPr preferRelativeResize="0"/>
          <p:nvPr/>
        </p:nvPicPr>
        <p:blipFill rotWithShape="1">
          <a:blip r:embed="rId4">
            <a:alphaModFix/>
          </a:blip>
          <a:srcRect/>
          <a:stretch/>
        </p:blipFill>
        <p:spPr>
          <a:xfrm>
            <a:off x="3102428" y="743859"/>
            <a:ext cx="2939143" cy="2342602"/>
          </a:xfrm>
          <a:prstGeom prst="rect">
            <a:avLst/>
          </a:prstGeom>
          <a:noFill/>
          <a:ln>
            <a:noFill/>
          </a:ln>
        </p:spPr>
      </p:pic>
      <p:sp>
        <p:nvSpPr>
          <p:cNvPr id="12" name="Google Shape;12;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26" descr="RESULTS_logo_EN_CMYK_BIG (flat)2_RESULTS_logo_EN_CMYK_BIG.png"/>
          <p:cNvPicPr preferRelativeResize="0"/>
          <p:nvPr/>
        </p:nvPicPr>
        <p:blipFill rotWithShape="1">
          <a:blip r:embed="rId15">
            <a:alphaModFix/>
          </a:blip>
          <a:srcRect/>
          <a:stretch/>
        </p:blipFill>
        <p:spPr>
          <a:xfrm>
            <a:off x="7858691" y="80916"/>
            <a:ext cx="1223628" cy="982313"/>
          </a:xfrm>
          <a:prstGeom prst="rect">
            <a:avLst/>
          </a:prstGeom>
          <a:noFill/>
          <a:ln>
            <a:noFill/>
          </a:ln>
        </p:spPr>
      </p:pic>
      <p:sp>
        <p:nvSpPr>
          <p:cNvPr id="26" name="Google Shape;26;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results.org/volunteers/training-webinar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ongress.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results.org/?post_type=attachment&amp;p=112372" TargetMode="External"/><Relationship Id="rId4" Type="http://schemas.openxmlformats.org/officeDocument/2006/relationships/hyperlink" Target="https://results.org/volunteers/legislator-looku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
          <p:cNvSpPr txBox="1"/>
          <p:nvPr/>
        </p:nvSpPr>
        <p:spPr>
          <a:xfrm>
            <a:off x="0" y="4240725"/>
            <a:ext cx="91440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dk1"/>
                </a:solidFill>
                <a:latin typeface="Open Sans"/>
                <a:ea typeface="Open Sans"/>
                <a:cs typeface="Open Sans"/>
                <a:sym typeface="Open Sans"/>
              </a:rPr>
              <a:t>January 13</a:t>
            </a:r>
            <a:r>
              <a:rPr lang="en-US" sz="2400" b="1" i="0" u="none" strike="noStrike" cap="none">
                <a:solidFill>
                  <a:schemeClr val="dk1"/>
                </a:solidFill>
                <a:latin typeface="Open Sans"/>
                <a:ea typeface="Open Sans"/>
                <a:cs typeface="Open Sans"/>
                <a:sym typeface="Open Sans"/>
              </a:rPr>
              <a:t>, 202</a:t>
            </a:r>
            <a:r>
              <a:rPr lang="en-US" sz="2400" b="1">
                <a:solidFill>
                  <a:schemeClr val="dk1"/>
                </a:solidFill>
                <a:latin typeface="Open Sans"/>
                <a:ea typeface="Open Sans"/>
                <a:cs typeface="Open Sans"/>
                <a:sym typeface="Open Sans"/>
              </a:rPr>
              <a:t>2</a:t>
            </a:r>
            <a:endParaRPr sz="24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800"/>
              <a:buFont typeface="Arial"/>
              <a:buNone/>
            </a:pPr>
            <a:endParaRPr sz="2800" b="1" i="1" u="none" strike="noStrike" cap="none">
              <a:solidFill>
                <a:srgbClr val="FF0000"/>
              </a:solidFill>
              <a:latin typeface="Open Sans"/>
              <a:ea typeface="Open Sans"/>
              <a:cs typeface="Open Sans"/>
              <a:sym typeface="Open Sans"/>
            </a:endParaRPr>
          </a:p>
        </p:txBody>
      </p:sp>
      <p:pic>
        <p:nvPicPr>
          <p:cNvPr id="96" name="Google Shape;96;p1" descr="Logo&#10;&#10;Description automatically generated"/>
          <p:cNvPicPr preferRelativeResize="0"/>
          <p:nvPr/>
        </p:nvPicPr>
        <p:blipFill rotWithShape="1">
          <a:blip r:embed="rId3">
            <a:alphaModFix/>
          </a:blip>
          <a:srcRect/>
          <a:stretch/>
        </p:blipFill>
        <p:spPr>
          <a:xfrm>
            <a:off x="3097160" y="654556"/>
            <a:ext cx="3226452" cy="2571556"/>
          </a:xfrm>
          <a:prstGeom prst="rect">
            <a:avLst/>
          </a:prstGeom>
          <a:noFill/>
          <a:ln>
            <a:noFill/>
          </a:ln>
        </p:spPr>
      </p:pic>
      <p:pic>
        <p:nvPicPr>
          <p:cNvPr id="97" name="Google Shape;97;p1" descr="Text, application&#10;&#10;Description automatically generated"/>
          <p:cNvPicPr preferRelativeResize="0"/>
          <p:nvPr/>
        </p:nvPicPr>
        <p:blipFill rotWithShape="1">
          <a:blip r:embed="rId4">
            <a:alphaModFix/>
          </a:blip>
          <a:srcRect/>
          <a:stretch/>
        </p:blipFill>
        <p:spPr>
          <a:xfrm>
            <a:off x="2664655" y="815920"/>
            <a:ext cx="3814690" cy="2783541"/>
          </a:xfrm>
          <a:prstGeom prst="rect">
            <a:avLst/>
          </a:prstGeom>
          <a:noFill/>
          <a:ln>
            <a:noFill/>
          </a:ln>
        </p:spPr>
      </p:pic>
      <p:sp>
        <p:nvSpPr>
          <p:cNvPr id="98" name="Google Shape;9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cb804ed563_0_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174" name="Google Shape;174;gcb804ed563_0_13"/>
          <p:cNvPicPr preferRelativeResize="0"/>
          <p:nvPr/>
        </p:nvPicPr>
        <p:blipFill rotWithShape="1">
          <a:blip r:embed="rId3">
            <a:alphaModFix/>
          </a:blip>
          <a:srcRect/>
          <a:stretch/>
        </p:blipFill>
        <p:spPr>
          <a:xfrm>
            <a:off x="152400" y="152400"/>
            <a:ext cx="8873052" cy="499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cb804ed563_0_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181" name="Google Shape;181;gcb804ed563_0_19"/>
          <p:cNvPicPr preferRelativeResize="0"/>
          <p:nvPr/>
        </p:nvPicPr>
        <p:blipFill rotWithShape="1">
          <a:blip r:embed="rId3">
            <a:alphaModFix/>
          </a:blip>
          <a:srcRect/>
          <a:stretch/>
        </p:blipFill>
        <p:spPr>
          <a:xfrm>
            <a:off x="283300" y="127363"/>
            <a:ext cx="8691139" cy="488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cb804ed563_0_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pic>
        <p:nvPicPr>
          <p:cNvPr id="188" name="Google Shape;188;gcb804ed563_0_25"/>
          <p:cNvPicPr preferRelativeResize="0"/>
          <p:nvPr/>
        </p:nvPicPr>
        <p:blipFill rotWithShape="1">
          <a:blip r:embed="rId3">
            <a:alphaModFix/>
          </a:blip>
          <a:srcRect/>
          <a:stretch/>
        </p:blipFill>
        <p:spPr>
          <a:xfrm>
            <a:off x="152400" y="152400"/>
            <a:ext cx="8873052" cy="4991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e4e2e78eef_0_4"/>
          <p:cNvSpPr/>
          <p:nvPr/>
        </p:nvSpPr>
        <p:spPr>
          <a:xfrm>
            <a:off x="-44448" y="-24021"/>
            <a:ext cx="9144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3600"/>
              <a:buFont typeface="Arial"/>
              <a:buNone/>
            </a:pPr>
            <a:endParaRPr sz="3600" b="1" i="0" u="none" strike="noStrike" cap="none">
              <a:solidFill>
                <a:schemeClr val="accent2"/>
              </a:solidFill>
              <a:latin typeface="Open Sans"/>
              <a:ea typeface="Open Sans"/>
              <a:cs typeface="Open Sans"/>
              <a:sym typeface="Open Sans"/>
            </a:endParaRPr>
          </a:p>
        </p:txBody>
      </p:sp>
      <p:sp>
        <p:nvSpPr>
          <p:cNvPr id="194" name="Google Shape;194;ge4e2e78eef_0_4"/>
          <p:cNvSpPr txBox="1">
            <a:spLocks noGrp="1"/>
          </p:cNvSpPr>
          <p:nvPr>
            <p:ph type="ctrTitle"/>
          </p:nvPr>
        </p:nvSpPr>
        <p:spPr>
          <a:xfrm>
            <a:off x="676825" y="239367"/>
            <a:ext cx="7790400" cy="1017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Open Sans"/>
              <a:buNone/>
            </a:pPr>
            <a:r>
              <a:rPr lang="en-US" sz="3200" b="1">
                <a:solidFill>
                  <a:srgbClr val="000000"/>
                </a:solidFill>
                <a:latin typeface="Open Sans"/>
                <a:ea typeface="Open Sans"/>
                <a:cs typeface="Open Sans"/>
                <a:sym typeface="Open Sans"/>
              </a:rPr>
              <a:t>2021 Global Policy Priority</a:t>
            </a:r>
            <a:endParaRPr>
              <a:solidFill>
                <a:srgbClr val="000000"/>
              </a:solidFill>
            </a:endParaRPr>
          </a:p>
        </p:txBody>
      </p:sp>
      <p:sp>
        <p:nvSpPr>
          <p:cNvPr id="195" name="Google Shape;195;ge4e2e78eef_0_4"/>
          <p:cNvSpPr txBox="1">
            <a:spLocks noGrp="1"/>
          </p:cNvSpPr>
          <p:nvPr>
            <p:ph type="sldNum" idx="12"/>
          </p:nvPr>
        </p:nvSpPr>
        <p:spPr>
          <a:xfrm>
            <a:off x="0" y="2092"/>
            <a:ext cx="4572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13</a:t>
            </a:fld>
            <a:endParaRPr>
              <a:solidFill>
                <a:schemeClr val="dk1"/>
              </a:solidFill>
            </a:endParaRPr>
          </a:p>
        </p:txBody>
      </p:sp>
      <p:sp>
        <p:nvSpPr>
          <p:cNvPr id="196" name="Google Shape;196;ge4e2e78eef_0_4"/>
          <p:cNvSpPr txBox="1"/>
          <p:nvPr/>
        </p:nvSpPr>
        <p:spPr>
          <a:xfrm>
            <a:off x="1037230" y="3053463"/>
            <a:ext cx="7192500" cy="1707900"/>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Clr>
                <a:srgbClr val="000000"/>
              </a:buClr>
              <a:buSzPts val="3200"/>
              <a:buFont typeface="Arial"/>
              <a:buNone/>
            </a:pPr>
            <a:r>
              <a:rPr lang="en-US" sz="3200" b="1" i="0" u="sng" strike="noStrike" cap="none">
                <a:solidFill>
                  <a:schemeClr val="lt2"/>
                </a:solidFill>
                <a:latin typeface="Arial"/>
                <a:ea typeface="Arial"/>
                <a:cs typeface="Arial"/>
                <a:sym typeface="Arial"/>
                <a:hlinkClick r:id="rId3">
                  <a:extLst>
                    <a:ext uri="{A12FA001-AC4F-418D-AE19-62706E023703}">
                      <ahyp:hlinkClr xmlns:ahyp="http://schemas.microsoft.com/office/drawing/2018/hyperlinkcolor" val="tx"/>
                    </a:ext>
                  </a:extLst>
                </a:hlinkClick>
              </a:rPr>
              <a:t>Malnutrition is a fixable crisis</a:t>
            </a:r>
            <a:br>
              <a:rPr lang="en-US" sz="3200" b="0" i="0" u="none" strike="noStrike" cap="none">
                <a:solidFill>
                  <a:schemeClr val="lt2"/>
                </a:solidFill>
                <a:latin typeface="Calibri"/>
                <a:ea typeface="Calibri"/>
                <a:cs typeface="Calibri"/>
                <a:sym typeface="Calibri"/>
              </a:rPr>
            </a:br>
            <a:r>
              <a:rPr lang="en-US" sz="3200" b="0" i="0" u="none" strike="noStrike" cap="none">
                <a:solidFill>
                  <a:srgbClr val="000000"/>
                </a:solidFill>
                <a:latin typeface="Calibri"/>
                <a:ea typeface="Calibri"/>
                <a:cs typeface="Calibri"/>
                <a:sym typeface="Calibri"/>
              </a:rPr>
              <a:t>Ask your member of Congress to cosponsor S.2956/H.R.4693</a:t>
            </a:r>
            <a:endParaRPr sz="3200" b="0" i="0" u="none" strike="noStrike" cap="none">
              <a:solidFill>
                <a:srgbClr val="000000"/>
              </a:solidFill>
              <a:latin typeface="Calibri"/>
              <a:ea typeface="Calibri"/>
              <a:cs typeface="Calibri"/>
              <a:sym typeface="Calibri"/>
            </a:endParaRPr>
          </a:p>
        </p:txBody>
      </p:sp>
      <p:pic>
        <p:nvPicPr>
          <p:cNvPr id="197" name="Google Shape;197;ge4e2e78eef_0_4" descr="Apple with solid fill"/>
          <p:cNvPicPr preferRelativeResize="0"/>
          <p:nvPr/>
        </p:nvPicPr>
        <p:blipFill rotWithShape="1">
          <a:blip r:embed="rId4">
            <a:alphaModFix/>
          </a:blip>
          <a:srcRect/>
          <a:stretch/>
        </p:blipFill>
        <p:spPr>
          <a:xfrm flipH="1">
            <a:off x="4027225" y="1671782"/>
            <a:ext cx="1212500" cy="121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Next Steps</a:t>
            </a:r>
            <a:endParaRPr/>
          </a:p>
        </p:txBody>
      </p:sp>
      <p:sp>
        <p:nvSpPr>
          <p:cNvPr id="203" name="Google Shape;203;p21"/>
          <p:cNvSpPr txBox="1">
            <a:spLocks noGrp="1"/>
          </p:cNvSpPr>
          <p:nvPr>
            <p:ph type="body" idx="1"/>
          </p:nvPr>
        </p:nvSpPr>
        <p:spPr>
          <a:xfrm>
            <a:off x="238700" y="827895"/>
            <a:ext cx="8229600" cy="3586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2"/>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Take action with us on ending malnutrition,</a:t>
            </a:r>
            <a:r>
              <a:rPr lang="en-US" sz="9200">
                <a:latin typeface="Open Sans"/>
                <a:ea typeface="Open Sans"/>
                <a:cs typeface="Open Sans"/>
                <a:sym typeface="Open Sans"/>
              </a:rPr>
              <a:t> then share with your network.</a:t>
            </a: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Stay connected with GAP for upcoming trainings and actions.</a:t>
            </a: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Join us for additional actions on global malnutrition:</a:t>
            </a:r>
            <a:br>
              <a:rPr lang="en-US" sz="9200">
                <a:latin typeface="Open Sans"/>
                <a:ea typeface="Open Sans"/>
                <a:cs typeface="Open Sans"/>
                <a:sym typeface="Open Sans"/>
              </a:rPr>
            </a:br>
            <a:r>
              <a:rPr lang="en-US" sz="9200">
                <a:latin typeface="Open Sans"/>
                <a:ea typeface="Open Sans"/>
                <a:cs typeface="Open Sans"/>
                <a:sym typeface="Open Sans"/>
              </a:rPr>
              <a:t>Next meeting - </a:t>
            </a:r>
            <a:r>
              <a:rPr lang="en-US" sz="9200" b="1">
                <a:latin typeface="Open Sans"/>
                <a:ea typeface="Open Sans"/>
                <a:cs typeface="Open Sans"/>
                <a:sym typeface="Open Sans"/>
              </a:rPr>
              <a:t>February 10 at 8:30pm ET</a:t>
            </a: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2"/>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04" name="Google Shape;204;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0da5d69ad2_0_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Deepening Our Action</a:t>
            </a:r>
            <a:endParaRPr/>
          </a:p>
        </p:txBody>
      </p:sp>
      <p:sp>
        <p:nvSpPr>
          <p:cNvPr id="210" name="Google Shape;210;g10da5d69ad2_0_0"/>
          <p:cNvSpPr txBox="1">
            <a:spLocks noGrp="1"/>
          </p:cNvSpPr>
          <p:nvPr>
            <p:ph type="body" idx="1"/>
          </p:nvPr>
        </p:nvSpPr>
        <p:spPr>
          <a:xfrm>
            <a:off x="214950" y="1063370"/>
            <a:ext cx="8229600" cy="3586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1"/>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December: </a:t>
            </a:r>
            <a:r>
              <a:rPr lang="en-US" sz="9200">
                <a:latin typeface="Open Sans"/>
                <a:ea typeface="Open Sans"/>
                <a:cs typeface="Open Sans"/>
                <a:sym typeface="Open Sans"/>
              </a:rPr>
              <a:t>Learned laser talk on global nutrition, made calls to our members of Congress to cosponsor S.2956 &amp; HR4693.</a:t>
            </a:r>
            <a:endParaRPr sz="9200">
              <a:latin typeface="Open Sans"/>
              <a:ea typeface="Open Sans"/>
              <a:cs typeface="Open Sans"/>
              <a:sym typeface="Open Sans"/>
            </a:endParaRPr>
          </a:p>
          <a:p>
            <a:pPr marL="914400" lvl="1" indent="-374650" algn="l" rtl="0">
              <a:lnSpc>
                <a:spcPct val="115000"/>
              </a:lnSpc>
              <a:spcBef>
                <a:spcPts val="448"/>
              </a:spcBef>
              <a:spcAft>
                <a:spcPts val="0"/>
              </a:spcAft>
              <a:buSzPct val="100000"/>
              <a:buFont typeface="Open Sans"/>
              <a:buChar char="o"/>
            </a:pPr>
            <a:r>
              <a:rPr lang="en-US" sz="9200">
                <a:latin typeface="Open Sans"/>
                <a:ea typeface="Open Sans"/>
                <a:cs typeface="Open Sans"/>
                <a:sym typeface="Open Sans"/>
              </a:rPr>
              <a:t>Find recording here: </a:t>
            </a:r>
            <a:r>
              <a:rPr lang="en-US" sz="9200" u="sng">
                <a:solidFill>
                  <a:schemeClr val="hlink"/>
                </a:solidFill>
                <a:latin typeface="Open Sans"/>
                <a:ea typeface="Open Sans"/>
                <a:cs typeface="Open Sans"/>
                <a:sym typeface="Open Sans"/>
                <a:hlinkClick r:id="rId3"/>
              </a:rPr>
              <a:t>https://results.org/volunteers/training-webinars/</a:t>
            </a:r>
            <a:r>
              <a:rPr lang="en-US" sz="9200">
                <a:latin typeface="Open Sans"/>
                <a:ea typeface="Open Sans"/>
                <a:cs typeface="Open Sans"/>
                <a:sym typeface="Open Sans"/>
              </a:rPr>
              <a:t> </a:t>
            </a:r>
            <a:endParaRPr sz="9200">
              <a:latin typeface="Open Sans"/>
              <a:ea typeface="Open Sans"/>
              <a:cs typeface="Open Sans"/>
              <a:sym typeface="Open Sans"/>
            </a:endParaRPr>
          </a:p>
          <a:p>
            <a:pPr marL="0" lvl="0" indent="0" algn="l" rtl="0">
              <a:lnSpc>
                <a:spcPct val="115000"/>
              </a:lnSpc>
              <a:spcBef>
                <a:spcPts val="448"/>
              </a:spcBef>
              <a:spcAft>
                <a:spcPts val="0"/>
              </a:spcAft>
              <a:buNone/>
            </a:pPr>
            <a:endParaRPr sz="9200" b="1">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January: </a:t>
            </a:r>
            <a:r>
              <a:rPr lang="en-US" sz="9200">
                <a:latin typeface="Open Sans"/>
                <a:ea typeface="Open Sans"/>
                <a:cs typeface="Open Sans"/>
                <a:sym typeface="Open Sans"/>
              </a:rPr>
              <a:t>Take deeper action: reach out directly to the Foreign Policy aides for our Rep. and Senators, start building a relationship, follow up until we get an answer.</a:t>
            </a: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11" name="Google Shape;211;g10da5d69ad2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0da5d69ad2_0_7"/>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Deepening Our Action</a:t>
            </a:r>
            <a:endParaRPr/>
          </a:p>
        </p:txBody>
      </p:sp>
      <p:sp>
        <p:nvSpPr>
          <p:cNvPr id="217" name="Google Shape;217;g10da5d69ad2_0_7"/>
          <p:cNvSpPr txBox="1">
            <a:spLocks noGrp="1"/>
          </p:cNvSpPr>
          <p:nvPr>
            <p:ph type="body" idx="1"/>
          </p:nvPr>
        </p:nvSpPr>
        <p:spPr>
          <a:xfrm>
            <a:off x="214950" y="1063375"/>
            <a:ext cx="8229600" cy="3889500"/>
          </a:xfrm>
          <a:prstGeom prst="rect">
            <a:avLst/>
          </a:prstGeom>
          <a:noFill/>
          <a:ln>
            <a:noFill/>
          </a:ln>
        </p:spPr>
        <p:txBody>
          <a:bodyPr spcFirstLastPara="1" wrap="square" lIns="91425" tIns="45700" rIns="91425" bIns="45700" anchor="t" anchorCtr="0">
            <a:normAutofit lnSpcReduction="20000"/>
          </a:bodyPr>
          <a:lstStyle/>
          <a:p>
            <a:pPr marL="457200" lvl="0" indent="-374650" algn="l" rtl="0">
              <a:lnSpc>
                <a:spcPct val="115000"/>
              </a:lnSpc>
              <a:spcBef>
                <a:spcPts val="448"/>
              </a:spcBef>
              <a:spcAft>
                <a:spcPts val="0"/>
              </a:spcAft>
              <a:buSzPts val="2300"/>
              <a:buFont typeface="Open Sans"/>
              <a:buAutoNum type="arabicPeriod"/>
            </a:pPr>
            <a:r>
              <a:rPr lang="en-US" sz="2300">
                <a:latin typeface="Open Sans"/>
                <a:ea typeface="Open Sans"/>
                <a:cs typeface="Open Sans"/>
                <a:sym typeface="Open Sans"/>
              </a:rPr>
              <a:t>Check the cosponsor list on </a:t>
            </a:r>
            <a:r>
              <a:rPr lang="en-US" sz="2300" u="sng">
                <a:solidFill>
                  <a:schemeClr val="hlink"/>
                </a:solidFill>
                <a:latin typeface="Open Sans"/>
                <a:ea typeface="Open Sans"/>
                <a:cs typeface="Open Sans"/>
                <a:sym typeface="Open Sans"/>
                <a:hlinkClick r:id="rId3"/>
              </a:rPr>
              <a:t>www.Congress.gov</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Look up the staff for members of Congress on Legislator Lookup: </a:t>
            </a:r>
            <a:r>
              <a:rPr lang="en-US" sz="2300" u="sng">
                <a:solidFill>
                  <a:schemeClr val="hlink"/>
                </a:solidFill>
                <a:latin typeface="Open Sans"/>
                <a:ea typeface="Open Sans"/>
                <a:cs typeface="Open Sans"/>
                <a:sym typeface="Open Sans"/>
                <a:hlinkClick r:id="rId4"/>
              </a:rPr>
              <a:t>https://results.org/volunteers/legislator-lookup/</a:t>
            </a:r>
            <a:r>
              <a:rPr lang="en-US" sz="2300">
                <a:latin typeface="Open Sans"/>
                <a:ea typeface="Open Sans"/>
                <a:cs typeface="Open Sans"/>
                <a:sym typeface="Open Sans"/>
              </a:rPr>
              <a:t> or get support from GAP staff (Karyne and Ken) </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Craft your message and request to the foreign policy aides by combining your conconcerns, experience around the issue and RESULTS’ global nutrition laser talk in the RESULTS Action Center. Include one-page summary: </a:t>
            </a:r>
            <a:r>
              <a:rPr lang="en-US" sz="2300" u="sng">
                <a:solidFill>
                  <a:schemeClr val="hlink"/>
                </a:solidFill>
                <a:latin typeface="Open Sans"/>
                <a:ea typeface="Open Sans"/>
                <a:cs typeface="Open Sans"/>
                <a:sym typeface="Open Sans"/>
                <a:hlinkClick r:id="rId5"/>
              </a:rPr>
              <a:t>https://results.org/?post_type=attachment&amp;p=112372</a:t>
            </a:r>
            <a:r>
              <a:rPr lang="en-US" sz="2300">
                <a:latin typeface="Open Sans"/>
                <a:ea typeface="Open Sans"/>
                <a:cs typeface="Open Sans"/>
                <a:sym typeface="Open Sans"/>
              </a:rPr>
              <a:t> </a:t>
            </a:r>
            <a:endParaRPr sz="2300"/>
          </a:p>
        </p:txBody>
      </p:sp>
      <p:sp>
        <p:nvSpPr>
          <p:cNvPr id="218" name="Google Shape;218;g10da5d69ad2_0_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0da5d69ad2_0_2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Deepening Our Action</a:t>
            </a:r>
            <a:endParaRPr/>
          </a:p>
        </p:txBody>
      </p:sp>
      <p:sp>
        <p:nvSpPr>
          <p:cNvPr id="224" name="Google Shape;224;g10da5d69ad2_0_20"/>
          <p:cNvSpPr txBox="1">
            <a:spLocks noGrp="1"/>
          </p:cNvSpPr>
          <p:nvPr>
            <p:ph type="body" idx="1"/>
          </p:nvPr>
        </p:nvSpPr>
        <p:spPr>
          <a:xfrm>
            <a:off x="214950" y="1154449"/>
            <a:ext cx="8229600" cy="3750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448"/>
              </a:spcBef>
              <a:spcAft>
                <a:spcPts val="0"/>
              </a:spcAft>
              <a:buNone/>
            </a:pPr>
            <a:r>
              <a:rPr lang="en-US" sz="2300">
                <a:latin typeface="Open Sans"/>
                <a:ea typeface="Open Sans"/>
                <a:cs typeface="Open Sans"/>
                <a:sym typeface="Open Sans"/>
              </a:rPr>
              <a:t>Email formula for reaching congressional staff:</a:t>
            </a:r>
            <a:endParaRPr sz="2300">
              <a:latin typeface="Open Sans"/>
              <a:ea typeface="Open Sans"/>
              <a:cs typeface="Open Sans"/>
              <a:sym typeface="Open Sans"/>
            </a:endParaRPr>
          </a:p>
          <a:p>
            <a:pPr marL="0" lvl="0" indent="0" algn="l" rtl="0">
              <a:lnSpc>
                <a:spcPct val="115000"/>
              </a:lnSpc>
              <a:spcBef>
                <a:spcPts val="448"/>
              </a:spcBef>
              <a:spcAft>
                <a:spcPts val="0"/>
              </a:spcAft>
              <a:buNone/>
            </a:pPr>
            <a:endParaRPr sz="2300">
              <a:latin typeface="Open Sans"/>
              <a:ea typeface="Open Sans"/>
              <a:cs typeface="Open Sans"/>
              <a:sym typeface="Open Sans"/>
            </a:endParaRPr>
          </a:p>
          <a:p>
            <a:pPr marL="0" lvl="0" indent="0" algn="l" rtl="0">
              <a:lnSpc>
                <a:spcPct val="115000"/>
              </a:lnSpc>
              <a:spcBef>
                <a:spcPts val="448"/>
              </a:spcBef>
              <a:spcAft>
                <a:spcPts val="0"/>
              </a:spcAft>
              <a:buNone/>
            </a:pPr>
            <a:r>
              <a:rPr lang="en-US" sz="2300">
                <a:latin typeface="Open Sans"/>
                <a:ea typeface="Open Sans"/>
                <a:cs typeface="Open Sans"/>
                <a:sym typeface="Open Sans"/>
              </a:rPr>
              <a:t>Senate: firstname_lastname@SenatorLastName.senate.gov</a:t>
            </a:r>
            <a:endParaRPr sz="2300">
              <a:latin typeface="Open Sans"/>
              <a:ea typeface="Open Sans"/>
              <a:cs typeface="Open Sans"/>
              <a:sym typeface="Open Sans"/>
            </a:endParaRPr>
          </a:p>
          <a:p>
            <a:pPr marL="0" lvl="0" indent="0" algn="l" rtl="0">
              <a:lnSpc>
                <a:spcPct val="115000"/>
              </a:lnSpc>
              <a:spcBef>
                <a:spcPts val="448"/>
              </a:spcBef>
              <a:spcAft>
                <a:spcPts val="0"/>
              </a:spcAft>
              <a:buNone/>
            </a:pPr>
            <a:endParaRPr sz="2300">
              <a:latin typeface="Open Sans"/>
              <a:ea typeface="Open Sans"/>
              <a:cs typeface="Open Sans"/>
              <a:sym typeface="Open Sans"/>
            </a:endParaRPr>
          </a:p>
          <a:p>
            <a:pPr marL="0" lvl="0" indent="0" algn="l" rtl="0">
              <a:lnSpc>
                <a:spcPct val="115000"/>
              </a:lnSpc>
              <a:spcBef>
                <a:spcPts val="448"/>
              </a:spcBef>
              <a:spcAft>
                <a:spcPts val="0"/>
              </a:spcAft>
              <a:buNone/>
            </a:pPr>
            <a:r>
              <a:rPr lang="en-US" sz="2300">
                <a:latin typeface="Open Sans"/>
                <a:ea typeface="Open Sans"/>
                <a:cs typeface="Open Sans"/>
                <a:sym typeface="Open Sans"/>
              </a:rPr>
              <a:t>House: firstname.lastname@mail.house.gov</a:t>
            </a:r>
            <a:endParaRPr sz="2300">
              <a:latin typeface="Open Sans"/>
              <a:ea typeface="Open Sans"/>
              <a:cs typeface="Open Sans"/>
              <a:sym typeface="Open Sans"/>
            </a:endParaRPr>
          </a:p>
        </p:txBody>
      </p:sp>
      <p:sp>
        <p:nvSpPr>
          <p:cNvPr id="225" name="Google Shape;225;g10da5d69ad2_0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0da5d69ad2_0_14"/>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Building a Relationship</a:t>
            </a:r>
            <a:endParaRPr/>
          </a:p>
        </p:txBody>
      </p:sp>
      <p:sp>
        <p:nvSpPr>
          <p:cNvPr id="231" name="Google Shape;231;g10da5d69ad2_0_14"/>
          <p:cNvSpPr txBox="1">
            <a:spLocks noGrp="1"/>
          </p:cNvSpPr>
          <p:nvPr>
            <p:ph type="body" idx="1"/>
          </p:nvPr>
        </p:nvSpPr>
        <p:spPr>
          <a:xfrm>
            <a:off x="914400" y="2054425"/>
            <a:ext cx="6507600" cy="2850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448"/>
              </a:spcBef>
              <a:spcAft>
                <a:spcPts val="0"/>
              </a:spcAft>
              <a:buNone/>
            </a:pPr>
            <a:r>
              <a:rPr lang="en-US" sz="2300">
                <a:latin typeface="Open Sans"/>
                <a:ea typeface="Open Sans"/>
                <a:cs typeface="Open Sans"/>
                <a:sym typeface="Open Sans"/>
              </a:rPr>
              <a:t>What works in developing a relationship with someone?</a:t>
            </a:r>
            <a:endParaRPr sz="2300">
              <a:latin typeface="Open Sans"/>
              <a:ea typeface="Open Sans"/>
              <a:cs typeface="Open Sans"/>
              <a:sym typeface="Open Sans"/>
            </a:endParaRPr>
          </a:p>
        </p:txBody>
      </p:sp>
      <p:sp>
        <p:nvSpPr>
          <p:cNvPr id="232" name="Google Shape;232;g10da5d69ad2_0_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0da5d69ad2_0_26"/>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Building an Effective Relationship</a:t>
            </a:r>
            <a:endParaRPr/>
          </a:p>
        </p:txBody>
      </p:sp>
      <p:sp>
        <p:nvSpPr>
          <p:cNvPr id="238" name="Google Shape;238;g10da5d69ad2_0_26"/>
          <p:cNvSpPr txBox="1">
            <a:spLocks noGrp="1"/>
          </p:cNvSpPr>
          <p:nvPr>
            <p:ph type="body" idx="1"/>
          </p:nvPr>
        </p:nvSpPr>
        <p:spPr>
          <a:xfrm>
            <a:off x="404950" y="1235025"/>
            <a:ext cx="8229600" cy="3645600"/>
          </a:xfrm>
          <a:prstGeom prst="rect">
            <a:avLst/>
          </a:prstGeom>
          <a:noFill/>
          <a:ln>
            <a:noFill/>
          </a:ln>
        </p:spPr>
        <p:txBody>
          <a:bodyPr spcFirstLastPara="1" wrap="square" lIns="91425" tIns="45700" rIns="91425" bIns="45700" anchor="t" anchorCtr="0">
            <a:normAutofit lnSpcReduction="20000"/>
          </a:bodyPr>
          <a:lstStyle/>
          <a:p>
            <a:pPr marL="457200" lvl="0" indent="-374650" algn="l" rtl="0">
              <a:lnSpc>
                <a:spcPct val="115000"/>
              </a:lnSpc>
              <a:spcBef>
                <a:spcPts val="448"/>
              </a:spcBef>
              <a:spcAft>
                <a:spcPts val="0"/>
              </a:spcAft>
              <a:buSzPts val="2300"/>
              <a:buFont typeface="Open Sans"/>
              <a:buAutoNum type="arabicPeriod"/>
            </a:pPr>
            <a:r>
              <a:rPr lang="en-US" sz="2300">
                <a:latin typeface="Open Sans"/>
                <a:ea typeface="Open Sans"/>
                <a:cs typeface="Open Sans"/>
                <a:sym typeface="Open Sans"/>
              </a:rPr>
              <a:t>Communicate directly with the aide via email, phone, Zoom. Always be respectful and friendly.</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Ask for a phone conversation in your email.</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Make your communication personal–share a bit about yourself, ask questions, learn about the aide.</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Don’t let a lack of response deter you–it is their job to related to constituents. Help them do their job.</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Share additional information, videos, articles to reinforce your conversation.</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Get to yes or no answers on your requests.</a:t>
            </a:r>
            <a:endParaRPr sz="2300">
              <a:latin typeface="Open Sans"/>
              <a:ea typeface="Open Sans"/>
              <a:cs typeface="Open Sans"/>
              <a:sym typeface="Open Sans"/>
            </a:endParaRPr>
          </a:p>
        </p:txBody>
      </p:sp>
      <p:sp>
        <p:nvSpPr>
          <p:cNvPr id="239" name="Google Shape;239;g10da5d69ad2_0_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685800" y="63664"/>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latin typeface="Open Sans"/>
                <a:ea typeface="Open Sans"/>
                <a:cs typeface="Open Sans"/>
                <a:sym typeface="Open Sans"/>
              </a:rPr>
              <a:t>Welcome everyone!</a:t>
            </a:r>
            <a:endParaRPr/>
          </a:p>
        </p:txBody>
      </p:sp>
      <p:sp>
        <p:nvSpPr>
          <p:cNvPr id="104" name="Google Shape;104;p15"/>
          <p:cNvSpPr txBox="1">
            <a:spLocks noGrp="1"/>
          </p:cNvSpPr>
          <p:nvPr>
            <p:ph type="subTitle" idx="1"/>
          </p:nvPr>
        </p:nvSpPr>
        <p:spPr>
          <a:xfrm>
            <a:off x="941294" y="1111903"/>
            <a:ext cx="7261411" cy="1314450"/>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a:solidFill>
                  <a:schemeClr val="dk1"/>
                </a:solidFill>
                <a:latin typeface="Open Sans"/>
                <a:ea typeface="Open Sans"/>
                <a:cs typeface="Open Sans"/>
                <a:sym typeface="Open Sans"/>
              </a:rPr>
              <a:t>Please introduce yourself in the chat!</a:t>
            </a:r>
            <a:endParaRPr/>
          </a:p>
          <a:p>
            <a:pPr marL="457200" lvl="0" indent="-431800" algn="ctr" rtl="0">
              <a:lnSpc>
                <a:spcPct val="100000"/>
              </a:lnSpc>
              <a:spcBef>
                <a:spcPts val="640"/>
              </a:spcBef>
              <a:spcAft>
                <a:spcPts val="0"/>
              </a:spcAft>
              <a:buClr>
                <a:srgbClr val="888888"/>
              </a:buClr>
              <a:buSzPts val="3200"/>
              <a:buNone/>
            </a:pPr>
            <a:endParaRPr>
              <a:latin typeface="Open Sans"/>
              <a:ea typeface="Open Sans"/>
              <a:cs typeface="Open Sans"/>
              <a:sym typeface="Open Sans"/>
            </a:endParaRPr>
          </a:p>
          <a:p>
            <a:pPr marL="457200" lvl="0" indent="-431800" algn="l" rtl="0">
              <a:lnSpc>
                <a:spcPct val="100000"/>
              </a:lnSpc>
              <a:spcBef>
                <a:spcPts val="640"/>
              </a:spcBef>
              <a:spcAft>
                <a:spcPts val="0"/>
              </a:spcAft>
              <a:buSzPts val="3200"/>
              <a:buNone/>
            </a:pPr>
            <a:endParaRPr>
              <a:latin typeface="Open Sans"/>
              <a:ea typeface="Open Sans"/>
              <a:cs typeface="Open Sans"/>
              <a:sym typeface="Open Sans"/>
            </a:endParaRPr>
          </a:p>
          <a:p>
            <a:pPr marL="457200" lvl="0" indent="-431800" algn="ctr" rtl="0">
              <a:lnSpc>
                <a:spcPct val="100000"/>
              </a:lnSpc>
              <a:spcBef>
                <a:spcPts val="640"/>
              </a:spcBef>
              <a:spcAft>
                <a:spcPts val="0"/>
              </a:spcAft>
              <a:buClr>
                <a:srgbClr val="888888"/>
              </a:buClr>
              <a:buSzPts val="3200"/>
              <a:buNone/>
            </a:pPr>
            <a:endParaRPr/>
          </a:p>
        </p:txBody>
      </p:sp>
      <p:sp>
        <p:nvSpPr>
          <p:cNvPr id="105" name="Google Shape;105;p15"/>
          <p:cNvSpPr txBox="1"/>
          <p:nvPr/>
        </p:nvSpPr>
        <p:spPr>
          <a:xfrm>
            <a:off x="685799" y="1877264"/>
            <a:ext cx="7953600" cy="27894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472" algn="l" rtl="0">
              <a:lnSpc>
                <a:spcPct val="120000"/>
              </a:lnSpc>
              <a:spcBef>
                <a:spcPts val="640"/>
              </a:spcBef>
              <a:spcAft>
                <a:spcPts val="0"/>
              </a:spcAft>
              <a:buClr>
                <a:schemeClr val="dk1"/>
              </a:buClr>
              <a:buSzPct val="100000"/>
              <a:buFont typeface="Arial"/>
              <a:buChar char="•"/>
            </a:pPr>
            <a:r>
              <a:rPr lang="en-US" sz="9907" b="0" i="0" u="none" strike="noStrike" cap="none">
                <a:solidFill>
                  <a:schemeClr val="dk1"/>
                </a:solidFill>
                <a:latin typeface="Open Sans"/>
                <a:ea typeface="Open Sans"/>
                <a:cs typeface="Open Sans"/>
                <a:sym typeface="Open Sans"/>
              </a:rPr>
              <a:t>Name and pronouns</a:t>
            </a:r>
            <a:br>
              <a:rPr lang="en-US" sz="9907" b="0" i="0" u="none" strike="noStrike" cap="none">
                <a:solidFill>
                  <a:schemeClr val="dk1"/>
                </a:solidFill>
                <a:latin typeface="Open Sans"/>
                <a:ea typeface="Open Sans"/>
                <a:cs typeface="Open Sans"/>
                <a:sym typeface="Open Sans"/>
              </a:rPr>
            </a:br>
            <a:endParaRPr sz="9907" b="0" i="0" u="none" strike="noStrike" cap="none">
              <a:solidFill>
                <a:srgbClr val="000000"/>
              </a:solidFill>
              <a:latin typeface="Arial"/>
              <a:ea typeface="Arial"/>
              <a:cs typeface="Arial"/>
              <a:sym typeface="Arial"/>
            </a:endParaRPr>
          </a:p>
          <a:p>
            <a:pPr marL="482600" marR="0" lvl="0" indent="-411472" algn="l" rtl="0">
              <a:lnSpc>
                <a:spcPct val="120000"/>
              </a:lnSpc>
              <a:spcBef>
                <a:spcPts val="640"/>
              </a:spcBef>
              <a:spcAft>
                <a:spcPts val="0"/>
              </a:spcAft>
              <a:buClr>
                <a:schemeClr val="dk1"/>
              </a:buClr>
              <a:buSzPct val="100000"/>
              <a:buFont typeface="Arial"/>
              <a:buChar char="•"/>
            </a:pPr>
            <a:r>
              <a:rPr lang="en-US" sz="9907" b="0" i="0" u="none" strike="noStrike" cap="none">
                <a:solidFill>
                  <a:schemeClr val="dk1"/>
                </a:solidFill>
                <a:latin typeface="Open Sans"/>
                <a:ea typeface="Open Sans"/>
                <a:cs typeface="Open Sans"/>
                <a:sym typeface="Open Sans"/>
              </a:rPr>
              <a:t>Location</a:t>
            </a:r>
            <a:br>
              <a:rPr lang="en-US" sz="9907" b="0" i="0" u="none" strike="noStrike" cap="none">
                <a:solidFill>
                  <a:schemeClr val="dk1"/>
                </a:solidFill>
                <a:latin typeface="Open Sans"/>
                <a:ea typeface="Open Sans"/>
                <a:cs typeface="Open Sans"/>
                <a:sym typeface="Open Sans"/>
              </a:rPr>
            </a:br>
            <a:endParaRPr sz="9907" b="0" i="0" u="none" strike="noStrike" cap="none">
              <a:solidFill>
                <a:srgbClr val="000000"/>
              </a:solidFill>
              <a:latin typeface="Arial"/>
              <a:ea typeface="Arial"/>
              <a:cs typeface="Arial"/>
              <a:sym typeface="Arial"/>
            </a:endParaRPr>
          </a:p>
          <a:p>
            <a:pPr marL="482600" marR="0" lvl="0" indent="-411472" algn="l" rtl="0">
              <a:lnSpc>
                <a:spcPct val="120000"/>
              </a:lnSpc>
              <a:spcBef>
                <a:spcPts val="640"/>
              </a:spcBef>
              <a:spcAft>
                <a:spcPts val="0"/>
              </a:spcAft>
              <a:buClr>
                <a:schemeClr val="dk1"/>
              </a:buClr>
              <a:buSzPct val="100000"/>
              <a:buFont typeface="Arial"/>
              <a:buChar char="•"/>
            </a:pPr>
            <a:r>
              <a:rPr lang="en-US" sz="9907" b="0" i="0" u="none" strike="noStrike" cap="none">
                <a:solidFill>
                  <a:schemeClr val="dk1"/>
                </a:solidFill>
                <a:latin typeface="Open Sans"/>
                <a:ea typeface="Open Sans"/>
                <a:cs typeface="Open Sans"/>
                <a:sym typeface="Open Sans"/>
              </a:rPr>
              <a:t>Country of Service in the Peace Corps</a:t>
            </a:r>
            <a:endParaRPr sz="9907" b="0" i="0" u="none" strike="noStrike" cap="none">
              <a:solidFill>
                <a:srgbClr val="000000"/>
              </a:solidFill>
              <a:latin typeface="Arial"/>
              <a:ea typeface="Arial"/>
              <a:cs typeface="Arial"/>
              <a:sym typeface="Arial"/>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Calibri"/>
              <a:ea typeface="Calibri"/>
              <a:cs typeface="Calibri"/>
              <a:sym typeface="Calibri"/>
            </a:endParaRPr>
          </a:p>
        </p:txBody>
      </p:sp>
      <p:sp>
        <p:nvSpPr>
          <p:cNvPr id="106" name="Google Shape;106;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0da5d69ad2_0_32"/>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Building an Effective Relationship</a:t>
            </a:r>
            <a:endParaRPr/>
          </a:p>
        </p:txBody>
      </p:sp>
      <p:sp>
        <p:nvSpPr>
          <p:cNvPr id="245" name="Google Shape;245;g10da5d69ad2_0_32"/>
          <p:cNvSpPr txBox="1">
            <a:spLocks noGrp="1"/>
          </p:cNvSpPr>
          <p:nvPr>
            <p:ph type="body" idx="1"/>
          </p:nvPr>
        </p:nvSpPr>
        <p:spPr>
          <a:xfrm>
            <a:off x="404950" y="1484425"/>
            <a:ext cx="8229600" cy="3396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448"/>
              </a:spcBef>
              <a:spcAft>
                <a:spcPts val="0"/>
              </a:spcAft>
              <a:buNone/>
            </a:pPr>
            <a:r>
              <a:rPr lang="en-US" sz="2300">
                <a:latin typeface="Open Sans"/>
                <a:ea typeface="Open Sans"/>
                <a:cs typeface="Open Sans"/>
                <a:sym typeface="Open Sans"/>
              </a:rPr>
              <a:t>Let’s write our messages and share them</a:t>
            </a:r>
            <a:endParaRPr sz="2300">
              <a:latin typeface="Open Sans"/>
              <a:ea typeface="Open Sans"/>
              <a:cs typeface="Open Sans"/>
              <a:sym typeface="Open Sans"/>
            </a:endParaRPr>
          </a:p>
        </p:txBody>
      </p:sp>
      <p:sp>
        <p:nvSpPr>
          <p:cNvPr id="246" name="Google Shape;246;g10da5d69ad2_0_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0d7e48ba13_0_186"/>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pic>
        <p:nvPicPr>
          <p:cNvPr id="253" name="Google Shape;253;g10d7e48ba13_0_186"/>
          <p:cNvPicPr preferRelativeResize="0"/>
          <p:nvPr/>
        </p:nvPicPr>
        <p:blipFill>
          <a:blip r:embed="rId3">
            <a:alphaModFix/>
          </a:blip>
          <a:stretch>
            <a:fillRect/>
          </a:stretch>
        </p:blipFill>
        <p:spPr>
          <a:xfrm>
            <a:off x="1475600" y="263500"/>
            <a:ext cx="5494875" cy="46623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f34c8d5d1b_0_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Upcoming Events</a:t>
            </a:r>
            <a:endParaRPr/>
          </a:p>
        </p:txBody>
      </p:sp>
      <p:sp>
        <p:nvSpPr>
          <p:cNvPr id="259" name="Google Shape;259;gf34c8d5d1b_0_0"/>
          <p:cNvSpPr txBox="1">
            <a:spLocks noGrp="1"/>
          </p:cNvSpPr>
          <p:nvPr>
            <p:ph type="body" idx="1"/>
          </p:nvPr>
        </p:nvSpPr>
        <p:spPr>
          <a:xfrm>
            <a:off x="351800" y="891433"/>
            <a:ext cx="8229600" cy="3586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1"/>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January 25, 2022 - 8:30pm ET</a:t>
            </a:r>
            <a:br>
              <a:rPr lang="en-US" sz="9200" b="1">
                <a:latin typeface="Open Sans"/>
                <a:ea typeface="Open Sans"/>
                <a:cs typeface="Open Sans"/>
                <a:sym typeface="Open Sans"/>
              </a:rPr>
            </a:br>
            <a:r>
              <a:rPr lang="en-US" sz="9200" b="1">
                <a:latin typeface="Open Sans"/>
                <a:ea typeface="Open Sans"/>
                <a:cs typeface="Open Sans"/>
                <a:sym typeface="Open Sans"/>
              </a:rPr>
              <a:t> “At the intersection of climate change, health, and poverty”</a:t>
            </a:r>
            <a:br>
              <a:rPr lang="en-US" sz="9200" b="1">
                <a:latin typeface="Open Sans"/>
                <a:ea typeface="Open Sans"/>
                <a:cs typeface="Open Sans"/>
                <a:sym typeface="Open Sans"/>
              </a:rPr>
            </a:br>
            <a:endParaRPr sz="9200" b="1">
              <a:latin typeface="Open Sans"/>
              <a:ea typeface="Open Sans"/>
              <a:cs typeface="Open Sans"/>
              <a:sym typeface="Open Sans"/>
            </a:endParaRPr>
          </a:p>
          <a:p>
            <a:pPr marL="457200" lvl="0" indent="0" algn="l" rtl="0">
              <a:lnSpc>
                <a:spcPct val="115000"/>
              </a:lnSpc>
              <a:spcBef>
                <a:spcPts val="448"/>
              </a:spcBef>
              <a:spcAft>
                <a:spcPts val="0"/>
              </a:spcAft>
              <a:buSzPct val="78260"/>
              <a:buNone/>
            </a:pPr>
            <a:r>
              <a:rPr lang="en-US" sz="9200" b="1">
                <a:latin typeface="Open Sans"/>
                <a:ea typeface="Open Sans"/>
                <a:cs typeface="Open Sans"/>
                <a:sym typeface="Open Sans"/>
              </a:rPr>
              <a:t>Speaker: Dr. Cheryl Holder</a:t>
            </a:r>
            <a:br>
              <a:rPr lang="en-US" sz="9200" b="1">
                <a:latin typeface="Open Sans"/>
                <a:ea typeface="Open Sans"/>
                <a:cs typeface="Open Sans"/>
                <a:sym typeface="Open Sans"/>
              </a:rPr>
            </a:br>
            <a:r>
              <a:rPr lang="en-US" sz="9200">
                <a:latin typeface="Open Sans"/>
                <a:ea typeface="Open Sans"/>
                <a:cs typeface="Open Sans"/>
                <a:sym typeface="Open Sans"/>
              </a:rPr>
              <a:t>Associate Professor, and Associate Dean for Diversity, Equity, Inclusivity, and Community Initiatives at Florida International University, and Co-Chair, Florida Medical Society Consortium on Climate Change and Health</a:t>
            </a:r>
            <a:endParaRPr sz="9200">
              <a:latin typeface="Open Sans"/>
              <a:ea typeface="Open Sans"/>
              <a:cs typeface="Open Sans"/>
              <a:sym typeface="Open Sans"/>
            </a:endParaRPr>
          </a:p>
          <a:p>
            <a:pPr marL="457200" lvl="0" indent="0" algn="l" rtl="0">
              <a:lnSpc>
                <a:spcPct val="115000"/>
              </a:lnSpc>
              <a:spcBef>
                <a:spcPts val="448"/>
              </a:spcBef>
              <a:spcAft>
                <a:spcPts val="0"/>
              </a:spcAft>
              <a:buSzPct val="90000"/>
              <a:buNone/>
            </a:pPr>
            <a:endParaRPr sz="80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1"/>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60" name="Google Shape;260;gf34c8d5d1b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pic>
        <p:nvPicPr>
          <p:cNvPr id="261" name="Google Shape;261;gf34c8d5d1b_0_0"/>
          <p:cNvPicPr preferRelativeResize="0"/>
          <p:nvPr/>
        </p:nvPicPr>
        <p:blipFill>
          <a:blip r:embed="rId3">
            <a:alphaModFix/>
          </a:blip>
          <a:stretch>
            <a:fillRect/>
          </a:stretch>
        </p:blipFill>
        <p:spPr>
          <a:xfrm>
            <a:off x="6721850" y="142813"/>
            <a:ext cx="983725" cy="983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pic>
        <p:nvPicPr>
          <p:cNvPr id="266" name="Google Shape;266;p44" descr="Logo&#10;&#10;Description automatically generated"/>
          <p:cNvPicPr preferRelativeResize="0"/>
          <p:nvPr/>
        </p:nvPicPr>
        <p:blipFill rotWithShape="1">
          <a:blip r:embed="rId3">
            <a:alphaModFix/>
          </a:blip>
          <a:srcRect/>
          <a:stretch/>
        </p:blipFill>
        <p:spPr>
          <a:xfrm>
            <a:off x="3097160" y="654556"/>
            <a:ext cx="3226452" cy="2571556"/>
          </a:xfrm>
          <a:prstGeom prst="rect">
            <a:avLst/>
          </a:prstGeom>
          <a:noFill/>
          <a:ln>
            <a:noFill/>
          </a:ln>
        </p:spPr>
      </p:pic>
      <p:pic>
        <p:nvPicPr>
          <p:cNvPr id="267" name="Google Shape;267;p44" descr="Text, application&#10;&#10;Description automatically generated"/>
          <p:cNvPicPr preferRelativeResize="0"/>
          <p:nvPr/>
        </p:nvPicPr>
        <p:blipFill rotWithShape="1">
          <a:blip r:embed="rId4">
            <a:alphaModFix/>
          </a:blip>
          <a:srcRect/>
          <a:stretch/>
        </p:blipFill>
        <p:spPr>
          <a:xfrm>
            <a:off x="2664655" y="1179979"/>
            <a:ext cx="3814690" cy="2783541"/>
          </a:xfrm>
          <a:prstGeom prst="rect">
            <a:avLst/>
          </a:prstGeom>
          <a:noFill/>
          <a:ln>
            <a:noFill/>
          </a:ln>
        </p:spPr>
      </p:pic>
      <p:sp>
        <p:nvSpPr>
          <p:cNvPr id="268" name="Google Shape;268;p4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ctrTitle"/>
          </p:nvPr>
        </p:nvSpPr>
        <p:spPr>
          <a:xfrm>
            <a:off x="0" y="152401"/>
            <a:ext cx="7772400" cy="7061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Our Anti-Oppression Values</a:t>
            </a:r>
            <a:endParaRPr/>
          </a:p>
        </p:txBody>
      </p:sp>
      <p:sp>
        <p:nvSpPr>
          <p:cNvPr id="112" name="Google Shape;112;p5"/>
          <p:cNvSpPr txBox="1"/>
          <p:nvPr/>
        </p:nvSpPr>
        <p:spPr>
          <a:xfrm>
            <a:off x="228601" y="911856"/>
            <a:ext cx="8589475" cy="4068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450" b="0" i="1" u="none" strike="noStrike" cap="none">
                <a:solidFill>
                  <a:srgbClr val="000000"/>
                </a:solidFill>
                <a:latin typeface="Open Sans"/>
                <a:ea typeface="Open Sans"/>
                <a:cs typeface="Open Sans"/>
                <a:sym typeface="Open Sans"/>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biphobia, classism, colonialism, homophobia, racism, religious discrimination, sexism, transphobia, white saviorism, and xenophobia.</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There are no saviors — only partners, advocates, and allies. We agree to help make the RESULTS movement a respectful, inclusive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50"/>
              <a:buFont typeface="Arial"/>
              <a:buNone/>
            </a:pPr>
            <a:r>
              <a:rPr lang="en-US" sz="1450" b="0" i="0" u="none" strike="noStrike" cap="none">
                <a:solidFill>
                  <a:srgbClr val="000000"/>
                </a:solidFill>
                <a:latin typeface="Open Sans"/>
                <a:ea typeface="Open Sans"/>
                <a:cs typeface="Open Sans"/>
                <a:sym typeface="Open Sans"/>
              </a:rPr>
              <a:t>Find all our anti-oppression resources at:  </a:t>
            </a:r>
            <a:r>
              <a:rPr lang="en-US" sz="145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https://results.org/volunteers/anti-oppression/</a:t>
            </a:r>
            <a:r>
              <a:rPr lang="en-US" sz="1450"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113" name="Google Shape;113;p5"/>
          <p:cNvSpPr/>
          <p:nvPr/>
        </p:nvSpPr>
        <p:spPr>
          <a:xfrm>
            <a:off x="0" y="7802"/>
            <a:ext cx="28405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sp>
        <p:nvSpPr>
          <p:cNvPr id="114" name="Google Shape;114;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f1e6cf0b08_0_6"/>
          <p:cNvSpPr txBox="1">
            <a:spLocks noGrp="1"/>
          </p:cNvSpPr>
          <p:nvPr>
            <p:ph type="subTitle" idx="1"/>
          </p:nvPr>
        </p:nvSpPr>
        <p:spPr>
          <a:xfrm>
            <a:off x="1138125" y="17665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a:solidFill>
                  <a:schemeClr val="dk1"/>
                </a:solidFill>
              </a:rPr>
              <a:t>Tonight’s Webinar</a:t>
            </a:r>
            <a:endParaRPr>
              <a:solidFill>
                <a:schemeClr val="dk1"/>
              </a:solidFill>
            </a:endParaRPr>
          </a:p>
        </p:txBody>
      </p:sp>
      <p:sp>
        <p:nvSpPr>
          <p:cNvPr id="121" name="Google Shape;121;gf1e6cf0b08_0_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122" name="Google Shape;122;gf1e6cf0b08_0_6"/>
          <p:cNvSpPr txBox="1"/>
          <p:nvPr/>
        </p:nvSpPr>
        <p:spPr>
          <a:xfrm>
            <a:off x="56125" y="1346650"/>
            <a:ext cx="8943300" cy="27894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473" algn="l" rtl="0">
              <a:lnSpc>
                <a:spcPct val="50000"/>
              </a:lnSpc>
              <a:spcBef>
                <a:spcPts val="640"/>
              </a:spcBef>
              <a:spcAft>
                <a:spcPts val="0"/>
              </a:spcAft>
              <a:buClr>
                <a:schemeClr val="dk1"/>
              </a:buClr>
              <a:buSzPct val="100000"/>
              <a:buFont typeface="Arial"/>
              <a:buChar char="•"/>
            </a:pPr>
            <a:r>
              <a:rPr lang="en-US" sz="9907" b="0" i="0" u="none" strike="noStrike" cap="none" dirty="0">
                <a:solidFill>
                  <a:schemeClr val="dk1"/>
                </a:solidFill>
                <a:latin typeface="Open Sans"/>
                <a:ea typeface="Open Sans"/>
                <a:cs typeface="Open Sans"/>
                <a:sym typeface="Open Sans"/>
              </a:rPr>
              <a:t>Welcome and Introductions</a:t>
            </a:r>
            <a:endParaRPr sz="9907" b="0" i="0" u="none" strike="noStrike" cap="none" dirty="0">
              <a:solidFill>
                <a:schemeClr val="dk1"/>
              </a:solidFill>
              <a:latin typeface="Open Sans"/>
              <a:ea typeface="Open Sans"/>
              <a:cs typeface="Open Sans"/>
              <a:sym typeface="Open Sans"/>
            </a:endParaRPr>
          </a:p>
          <a:p>
            <a:pPr marL="457200" marR="0" lvl="0" indent="0" algn="l" rtl="0">
              <a:lnSpc>
                <a:spcPct val="10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82600" marR="0" lvl="0" indent="-411473" algn="l" rtl="0">
              <a:lnSpc>
                <a:spcPct val="100000"/>
              </a:lnSpc>
              <a:spcBef>
                <a:spcPts val="640"/>
              </a:spcBef>
              <a:spcAft>
                <a:spcPts val="0"/>
              </a:spcAft>
              <a:buClr>
                <a:schemeClr val="dk1"/>
              </a:buClr>
              <a:buSzPct val="100000"/>
              <a:buFont typeface="Arial"/>
              <a:buChar char="•"/>
            </a:pPr>
            <a:r>
              <a:rPr lang="en-US" sz="9907" b="0" i="0" u="none" strike="noStrike" cap="none" dirty="0">
                <a:solidFill>
                  <a:schemeClr val="dk1"/>
                </a:solidFill>
                <a:latin typeface="Open Sans"/>
                <a:ea typeface="Open Sans"/>
                <a:cs typeface="Open Sans"/>
                <a:sym typeface="Open Sans"/>
              </a:rPr>
              <a:t>Speaker: John Fawcett, VP Policy &amp; Advocacy, RESULTS</a:t>
            </a:r>
            <a:endParaRPr sz="9907" b="0" i="0" u="none" strike="noStrike" cap="none" dirty="0">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endParaRPr lang="en-US" sz="9907" b="0" i="0" u="none" strike="noStrike" cap="none" dirty="0">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r>
              <a:rPr lang="en-US" sz="9907" b="0" i="1" u="none" strike="noStrike" cap="none" dirty="0">
                <a:solidFill>
                  <a:schemeClr val="dk1"/>
                </a:solidFill>
                <a:latin typeface="Open Sans"/>
                <a:ea typeface="Open Sans"/>
                <a:cs typeface="Open Sans"/>
                <a:sym typeface="Open Sans"/>
              </a:rPr>
              <a:t>Deep dive on global nutrition</a:t>
            </a:r>
            <a:endParaRPr sz="9907" b="0" i="1" u="none" strike="noStrike" cap="none" dirty="0">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br>
              <a:rPr lang="en-US" sz="9907" b="0" i="0" u="none" strike="noStrike" cap="none" dirty="0">
                <a:solidFill>
                  <a:schemeClr val="dk1"/>
                </a:solidFill>
                <a:latin typeface="Open Sans"/>
                <a:ea typeface="Open Sans"/>
                <a:cs typeface="Open Sans"/>
                <a:sym typeface="Open Sans"/>
              </a:rPr>
            </a:br>
            <a:endParaRPr sz="9907" b="0" i="0" u="none" strike="noStrike" cap="none" dirty="0">
              <a:solidFill>
                <a:schemeClr val="dk1"/>
              </a:solidFill>
              <a:latin typeface="Open Sans"/>
              <a:ea typeface="Open Sans"/>
              <a:cs typeface="Open Sans"/>
              <a:sym typeface="Open Sans"/>
            </a:endParaRPr>
          </a:p>
          <a:p>
            <a:pPr marL="482600" marR="0" lvl="0" indent="-411473" algn="l" rtl="0">
              <a:lnSpc>
                <a:spcPct val="50000"/>
              </a:lnSpc>
              <a:spcBef>
                <a:spcPts val="640"/>
              </a:spcBef>
              <a:spcAft>
                <a:spcPts val="0"/>
              </a:spcAft>
              <a:buClr>
                <a:schemeClr val="dk1"/>
              </a:buClr>
              <a:buSzPct val="100000"/>
              <a:buFont typeface="Open Sans"/>
              <a:buChar char="•"/>
            </a:pPr>
            <a:r>
              <a:rPr lang="en-US" sz="9907" b="0" i="0" u="none" strike="noStrike" cap="none" dirty="0">
                <a:solidFill>
                  <a:schemeClr val="dk1"/>
                </a:solidFill>
                <a:latin typeface="Open Sans"/>
                <a:ea typeface="Open Sans"/>
                <a:cs typeface="Open Sans"/>
                <a:sym typeface="Open Sans"/>
              </a:rPr>
              <a:t>Advocacy actions</a:t>
            </a:r>
            <a:endParaRPr sz="9907" b="0" i="0" u="none" strike="noStrike" cap="none" dirty="0">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br>
              <a:rPr lang="en-US" sz="9907" b="0" i="0" u="none" strike="noStrike" cap="none" dirty="0">
                <a:solidFill>
                  <a:schemeClr val="dk1"/>
                </a:solidFill>
                <a:latin typeface="Open Sans"/>
                <a:ea typeface="Open Sans"/>
                <a:cs typeface="Open Sans"/>
                <a:sym typeface="Open Sans"/>
              </a:rPr>
            </a:br>
            <a:endParaRPr sz="9907" b="0" i="0" u="none" strike="noStrike" cap="none" dirty="0">
              <a:solidFill>
                <a:schemeClr val="dk1"/>
              </a:solidFill>
              <a:latin typeface="Open Sans"/>
              <a:ea typeface="Open Sans"/>
              <a:cs typeface="Open Sans"/>
              <a:sym typeface="Open Sans"/>
            </a:endParaRPr>
          </a:p>
          <a:p>
            <a:pPr marL="482600" marR="0" lvl="0" indent="-411473" algn="l" rtl="0">
              <a:lnSpc>
                <a:spcPct val="50000"/>
              </a:lnSpc>
              <a:spcBef>
                <a:spcPts val="640"/>
              </a:spcBef>
              <a:spcAft>
                <a:spcPts val="0"/>
              </a:spcAft>
              <a:buClr>
                <a:schemeClr val="dk1"/>
              </a:buClr>
              <a:buSzPct val="100000"/>
              <a:buFont typeface="Open Sans"/>
              <a:buChar char="•"/>
            </a:pPr>
            <a:r>
              <a:rPr lang="en-US" sz="9907" b="0" i="0" u="none" strike="noStrike" cap="none" dirty="0">
                <a:solidFill>
                  <a:schemeClr val="dk1"/>
                </a:solidFill>
                <a:latin typeface="Open Sans"/>
                <a:ea typeface="Open Sans"/>
                <a:cs typeface="Open Sans"/>
                <a:sym typeface="Open Sans"/>
              </a:rPr>
              <a:t>Upcoming events </a:t>
            </a: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0d7e48ba13_0_16"/>
          <p:cNvSpPr/>
          <p:nvPr/>
        </p:nvSpPr>
        <p:spPr>
          <a:xfrm>
            <a:off x="7637" y="0"/>
            <a:ext cx="9136500" cy="5143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3600"/>
              <a:buFont typeface="Arial"/>
              <a:buNone/>
            </a:pPr>
            <a:endParaRPr sz="3600" b="1" i="0" u="none" strike="noStrike" cap="none">
              <a:solidFill>
                <a:schemeClr val="accent2"/>
              </a:solidFill>
              <a:latin typeface="Open Sans"/>
              <a:ea typeface="Open Sans"/>
              <a:cs typeface="Open Sans"/>
              <a:sym typeface="Open Sans"/>
            </a:endParaRPr>
          </a:p>
        </p:txBody>
      </p:sp>
      <p:sp>
        <p:nvSpPr>
          <p:cNvPr id="129" name="Google Shape;129;g10d7e48ba13_0_16"/>
          <p:cNvSpPr txBox="1">
            <a:spLocks noGrp="1"/>
          </p:cNvSpPr>
          <p:nvPr>
            <p:ph type="ctrTitle"/>
          </p:nvPr>
        </p:nvSpPr>
        <p:spPr>
          <a:xfrm>
            <a:off x="457200" y="153472"/>
            <a:ext cx="7182000" cy="1017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Open Sans"/>
              <a:buNone/>
            </a:pPr>
            <a:r>
              <a:rPr lang="en-US" sz="3200" b="1">
                <a:solidFill>
                  <a:schemeClr val="dk2"/>
                </a:solidFill>
                <a:latin typeface="Open Sans"/>
                <a:ea typeface="Open Sans"/>
                <a:cs typeface="Open Sans"/>
                <a:sym typeface="Open Sans"/>
              </a:rPr>
              <a:t>2022 Global Policy Priorities</a:t>
            </a:r>
            <a:endParaRPr>
              <a:solidFill>
                <a:schemeClr val="dk2"/>
              </a:solidFill>
            </a:endParaRPr>
          </a:p>
        </p:txBody>
      </p:sp>
      <p:sp>
        <p:nvSpPr>
          <p:cNvPr id="130" name="Google Shape;130;g10d7e48ba13_0_16"/>
          <p:cNvSpPr txBox="1">
            <a:spLocks noGrp="1"/>
          </p:cNvSpPr>
          <p:nvPr>
            <p:ph type="sldNum" idx="12"/>
          </p:nvPr>
        </p:nvSpPr>
        <p:spPr>
          <a:xfrm>
            <a:off x="0" y="2092"/>
            <a:ext cx="4572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
        <p:nvSpPr>
          <p:cNvPr id="131" name="Google Shape;131;g10d7e48ba13_0_16"/>
          <p:cNvSpPr txBox="1"/>
          <p:nvPr/>
        </p:nvSpPr>
        <p:spPr>
          <a:xfrm>
            <a:off x="2594876" y="1109176"/>
            <a:ext cx="5301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Pandemic response</a:t>
            </a:r>
            <a:endParaRPr sz="3200" b="0" i="0" u="none" strike="noStrike" cap="none">
              <a:solidFill>
                <a:schemeClr val="dk1"/>
              </a:solidFill>
              <a:latin typeface="Calibri"/>
              <a:ea typeface="Calibri"/>
              <a:cs typeface="Calibri"/>
              <a:sym typeface="Calibri"/>
            </a:endParaRPr>
          </a:p>
        </p:txBody>
      </p:sp>
      <p:sp>
        <p:nvSpPr>
          <p:cNvPr id="132" name="Google Shape;132;g10d7e48ba13_0_16"/>
          <p:cNvSpPr txBox="1"/>
          <p:nvPr/>
        </p:nvSpPr>
        <p:spPr>
          <a:xfrm>
            <a:off x="2594874" y="2951225"/>
            <a:ext cx="4849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Nutrition L</a:t>
            </a:r>
            <a:r>
              <a:rPr lang="en-US" sz="3200" b="1">
                <a:solidFill>
                  <a:schemeClr val="dk1"/>
                </a:solidFill>
                <a:latin typeface="Open Sans"/>
                <a:ea typeface="Open Sans"/>
                <a:cs typeface="Open Sans"/>
                <a:sym typeface="Open Sans"/>
              </a:rPr>
              <a:t>egislation</a:t>
            </a:r>
            <a:endParaRPr sz="3200" b="0" i="0" u="none" strike="noStrike" cap="none">
              <a:solidFill>
                <a:schemeClr val="dk1"/>
              </a:solidFill>
              <a:latin typeface="Calibri"/>
              <a:ea typeface="Calibri"/>
              <a:cs typeface="Calibri"/>
              <a:sym typeface="Calibri"/>
            </a:endParaRPr>
          </a:p>
        </p:txBody>
      </p:sp>
      <p:pic>
        <p:nvPicPr>
          <p:cNvPr id="133" name="Google Shape;133;g10d7e48ba13_0_16" descr="Apple with solid fill"/>
          <p:cNvPicPr preferRelativeResize="0"/>
          <p:nvPr/>
        </p:nvPicPr>
        <p:blipFill rotWithShape="1">
          <a:blip r:embed="rId3">
            <a:alphaModFix/>
          </a:blip>
          <a:srcRect/>
          <a:stretch/>
        </p:blipFill>
        <p:spPr>
          <a:xfrm>
            <a:off x="1712976" y="2902289"/>
            <a:ext cx="670203" cy="670203"/>
          </a:xfrm>
          <a:prstGeom prst="rect">
            <a:avLst/>
          </a:prstGeom>
          <a:noFill/>
          <a:ln>
            <a:noFill/>
          </a:ln>
        </p:spPr>
      </p:pic>
      <p:pic>
        <p:nvPicPr>
          <p:cNvPr id="134" name="Google Shape;134;g10d7e48ba13_0_16" descr="RESULTS_logo_EN_CMYK_BIG (flat)2_RESULTS_logo_EN_CMYK_BIG.png"/>
          <p:cNvPicPr preferRelativeResize="0"/>
          <p:nvPr/>
        </p:nvPicPr>
        <p:blipFill rotWithShape="1">
          <a:blip r:embed="rId4">
            <a:alphaModFix/>
          </a:blip>
          <a:srcRect/>
          <a:stretch/>
        </p:blipFill>
        <p:spPr>
          <a:xfrm>
            <a:off x="7858691" y="80916"/>
            <a:ext cx="1223625" cy="982311"/>
          </a:xfrm>
          <a:prstGeom prst="rect">
            <a:avLst/>
          </a:prstGeom>
          <a:noFill/>
          <a:ln>
            <a:noFill/>
          </a:ln>
        </p:spPr>
      </p:pic>
      <p:sp>
        <p:nvSpPr>
          <p:cNvPr id="135" name="Google Shape;135;g10d7e48ba13_0_16"/>
          <p:cNvSpPr txBox="1"/>
          <p:nvPr/>
        </p:nvSpPr>
        <p:spPr>
          <a:xfrm>
            <a:off x="2594875" y="3834150"/>
            <a:ext cx="6350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a:solidFill>
                  <a:schemeClr val="dk1"/>
                </a:solidFill>
                <a:latin typeface="Open Sans"/>
                <a:ea typeface="Open Sans"/>
                <a:cs typeface="Open Sans"/>
                <a:sym typeface="Open Sans"/>
              </a:rPr>
              <a:t>Global Fund Replenishment</a:t>
            </a:r>
            <a:endParaRPr sz="3200" b="0" i="0" u="none" strike="noStrike" cap="none">
              <a:solidFill>
                <a:schemeClr val="dk1"/>
              </a:solidFill>
              <a:latin typeface="Calibri"/>
              <a:ea typeface="Calibri"/>
              <a:cs typeface="Calibri"/>
              <a:sym typeface="Calibri"/>
            </a:endParaRPr>
          </a:p>
        </p:txBody>
      </p:sp>
      <p:pic>
        <p:nvPicPr>
          <p:cNvPr id="136" name="Google Shape;136;g10d7e48ba13_0_16" descr="Covid-19 with solid fill"/>
          <p:cNvPicPr preferRelativeResize="0"/>
          <p:nvPr/>
        </p:nvPicPr>
        <p:blipFill rotWithShape="1">
          <a:blip r:embed="rId5">
            <a:alphaModFix/>
          </a:blip>
          <a:srcRect/>
          <a:stretch/>
        </p:blipFill>
        <p:spPr>
          <a:xfrm>
            <a:off x="1648190" y="1029918"/>
            <a:ext cx="799772" cy="799772"/>
          </a:xfrm>
          <a:prstGeom prst="rect">
            <a:avLst/>
          </a:prstGeom>
          <a:noFill/>
          <a:ln>
            <a:noFill/>
          </a:ln>
        </p:spPr>
      </p:pic>
      <p:pic>
        <p:nvPicPr>
          <p:cNvPr id="137" name="Google Shape;137;g10d7e48ba13_0_16" descr="Medical with solid fill"/>
          <p:cNvPicPr preferRelativeResize="0"/>
          <p:nvPr/>
        </p:nvPicPr>
        <p:blipFill rotWithShape="1">
          <a:blip r:embed="rId6">
            <a:alphaModFix/>
          </a:blip>
          <a:srcRect/>
          <a:stretch/>
        </p:blipFill>
        <p:spPr>
          <a:xfrm>
            <a:off x="1648190" y="3785217"/>
            <a:ext cx="753914" cy="753914"/>
          </a:xfrm>
          <a:prstGeom prst="rect">
            <a:avLst/>
          </a:prstGeom>
          <a:noFill/>
          <a:ln>
            <a:noFill/>
          </a:ln>
        </p:spPr>
      </p:pic>
      <p:sp>
        <p:nvSpPr>
          <p:cNvPr id="138" name="Google Shape;138;g10d7e48ba13_0_16"/>
          <p:cNvSpPr txBox="1"/>
          <p:nvPr/>
        </p:nvSpPr>
        <p:spPr>
          <a:xfrm>
            <a:off x="2594876" y="1947376"/>
            <a:ext cx="5301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a:solidFill>
                  <a:schemeClr val="dk1"/>
                </a:solidFill>
                <a:latin typeface="Open Sans"/>
                <a:ea typeface="Open Sans"/>
                <a:cs typeface="Open Sans"/>
                <a:sym typeface="Open Sans"/>
              </a:rPr>
              <a:t>Appropriations</a:t>
            </a:r>
            <a:endParaRPr sz="3200" b="0" i="0" u="none" strike="noStrike" cap="none">
              <a:solidFill>
                <a:schemeClr val="dk1"/>
              </a:solidFill>
              <a:latin typeface="Calibri"/>
              <a:ea typeface="Calibri"/>
              <a:cs typeface="Calibri"/>
              <a:sym typeface="Calibri"/>
            </a:endParaRPr>
          </a:p>
        </p:txBody>
      </p:sp>
      <p:pic>
        <p:nvPicPr>
          <p:cNvPr id="139" name="Google Shape;139;g10d7e48ba13_0_16"/>
          <p:cNvPicPr preferRelativeResize="0"/>
          <p:nvPr/>
        </p:nvPicPr>
        <p:blipFill>
          <a:blip r:embed="rId7">
            <a:alphaModFix/>
          </a:blip>
          <a:stretch>
            <a:fillRect/>
          </a:stretch>
        </p:blipFill>
        <p:spPr>
          <a:xfrm>
            <a:off x="1712975" y="1960625"/>
            <a:ext cx="670200" cy="67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b82385e270_0_5"/>
          <p:cNvSpPr txBox="1"/>
          <p:nvPr/>
        </p:nvSpPr>
        <p:spPr>
          <a:xfrm>
            <a:off x="0" y="1895118"/>
            <a:ext cx="9144000" cy="1542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C1819"/>
              </a:buClr>
              <a:buSzPts val="3160"/>
              <a:buFont typeface="Helvetica Neue"/>
              <a:buNone/>
            </a:pPr>
            <a:r>
              <a:rPr lang="en-US" sz="3600" b="1" i="0" u="none" strike="noStrike" cap="none" dirty="0">
                <a:solidFill>
                  <a:schemeClr val="dk2"/>
                </a:solidFill>
                <a:latin typeface="Open Sans"/>
                <a:ea typeface="Open Sans"/>
                <a:cs typeface="Open Sans"/>
                <a:sym typeface="Open Sans"/>
              </a:rPr>
              <a:t>Issue Deep Dive:</a:t>
            </a:r>
            <a:br>
              <a:rPr lang="en-US" sz="3600" b="1" i="0" u="none" strike="noStrike" cap="none" dirty="0">
                <a:solidFill>
                  <a:schemeClr val="dk2"/>
                </a:solidFill>
                <a:latin typeface="Open Sans"/>
                <a:ea typeface="Open Sans"/>
                <a:cs typeface="Open Sans"/>
                <a:sym typeface="Open Sans"/>
              </a:rPr>
            </a:br>
            <a:r>
              <a:rPr lang="en-US" sz="3600" b="1" i="0" u="none" strike="noStrike" cap="none" dirty="0">
                <a:solidFill>
                  <a:schemeClr val="dk2"/>
                </a:solidFill>
                <a:latin typeface="Open Sans"/>
                <a:ea typeface="Open Sans"/>
                <a:cs typeface="Open Sans"/>
                <a:sym typeface="Open Sans"/>
              </a:rPr>
              <a:t>Global Nutrition</a:t>
            </a:r>
            <a:endParaRPr sz="1400" b="0" i="0" u="none" strike="noStrike" cap="none" dirty="0">
              <a:solidFill>
                <a:schemeClr val="dk2"/>
              </a:solidFill>
              <a:latin typeface="Arial"/>
              <a:ea typeface="Arial"/>
              <a:cs typeface="Arial"/>
              <a:sym typeface="Arial"/>
            </a:endParaRPr>
          </a:p>
        </p:txBody>
      </p:sp>
      <p:sp>
        <p:nvSpPr>
          <p:cNvPr id="145" name="Google Shape;145;gb82385e270_0_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3968964" y="2118412"/>
            <a:ext cx="4830300" cy="1331400"/>
          </a:xfrm>
          <a:prstGeom prst="rect">
            <a:avLst/>
          </a:prstGeom>
          <a:noFill/>
          <a:ln>
            <a:noFill/>
          </a:ln>
        </p:spPr>
        <p:txBody>
          <a:bodyPr spcFirstLastPara="1" wrap="square" lIns="68575" tIns="34275" rIns="68575" bIns="34275" anchor="t" anchorCtr="0">
            <a:spAutoFit/>
          </a:bodyPr>
          <a:lstStyle/>
          <a:p>
            <a:pPr marL="0" marR="0" lvl="0" indent="0" algn="ctr" rtl="0">
              <a:lnSpc>
                <a:spcPct val="114000"/>
              </a:lnSpc>
              <a:spcBef>
                <a:spcPts val="0"/>
              </a:spcBef>
              <a:spcAft>
                <a:spcPts val="0"/>
              </a:spcAft>
              <a:buClr>
                <a:srgbClr val="000000"/>
              </a:buClr>
              <a:buSzPts val="2500"/>
              <a:buFont typeface="Arial"/>
              <a:buNone/>
            </a:pPr>
            <a:r>
              <a:rPr lang="en-US" sz="2500" b="1" i="0" u="none" strike="noStrike" cap="none">
                <a:solidFill>
                  <a:schemeClr val="dk1"/>
                </a:solidFill>
                <a:latin typeface="Open Sans"/>
                <a:ea typeface="Open Sans"/>
                <a:cs typeface="Open Sans"/>
                <a:sym typeface="Open Sans"/>
              </a:rPr>
              <a:t>John Fawcett</a:t>
            </a:r>
            <a:br>
              <a:rPr lang="en-US" sz="2500" b="1" i="0" u="none" strike="noStrike" cap="none">
                <a:solidFill>
                  <a:schemeClr val="dk1"/>
                </a:solidFill>
                <a:latin typeface="Open Sans"/>
                <a:ea typeface="Open Sans"/>
                <a:cs typeface="Open Sans"/>
                <a:sym typeface="Open Sans"/>
              </a:rPr>
            </a:br>
            <a:r>
              <a:rPr lang="en-US" sz="2500" b="1" i="0" u="none" strike="noStrike" cap="none">
                <a:solidFill>
                  <a:schemeClr val="dk1"/>
                </a:solidFill>
                <a:latin typeface="Open Sans"/>
                <a:ea typeface="Open Sans"/>
                <a:cs typeface="Open Sans"/>
                <a:sym typeface="Open Sans"/>
              </a:rPr>
              <a:t>VP, Policy &amp; Advocacy</a:t>
            </a:r>
            <a:br>
              <a:rPr lang="en-US" sz="2500" b="1" i="0" u="none" strike="noStrike" cap="none">
                <a:solidFill>
                  <a:schemeClr val="dk1"/>
                </a:solidFill>
                <a:latin typeface="Open Sans"/>
                <a:ea typeface="Open Sans"/>
                <a:cs typeface="Open Sans"/>
                <a:sym typeface="Open Sans"/>
              </a:rPr>
            </a:br>
            <a:r>
              <a:rPr lang="en-US" sz="2500" b="1" i="0" u="none" strike="noStrike" cap="none">
                <a:solidFill>
                  <a:schemeClr val="dk1"/>
                </a:solidFill>
                <a:latin typeface="Open Sans"/>
                <a:ea typeface="Open Sans"/>
                <a:cs typeface="Open Sans"/>
                <a:sym typeface="Open Sans"/>
              </a:rPr>
              <a:t>RESULTS </a:t>
            </a:r>
            <a:endParaRPr sz="2500" b="1" i="0" u="none" strike="noStrike" cap="none">
              <a:solidFill>
                <a:schemeClr val="dk1"/>
              </a:solidFill>
              <a:latin typeface="Open Sans"/>
              <a:ea typeface="Open Sans"/>
              <a:cs typeface="Open Sans"/>
              <a:sym typeface="Open Sans"/>
            </a:endParaRPr>
          </a:p>
        </p:txBody>
      </p:sp>
      <p:sp>
        <p:nvSpPr>
          <p:cNvPr id="152" name="Google Shape;152;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153" name="Google Shape;153;p6"/>
          <p:cNvPicPr preferRelativeResize="0"/>
          <p:nvPr/>
        </p:nvPicPr>
        <p:blipFill rotWithShape="1">
          <a:blip r:embed="rId3">
            <a:alphaModFix/>
          </a:blip>
          <a:srcRect/>
          <a:stretch/>
        </p:blipFill>
        <p:spPr>
          <a:xfrm>
            <a:off x="1517750" y="1594625"/>
            <a:ext cx="2255700" cy="2255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cb804ed563_0_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160" name="Google Shape;160;gcb804ed563_0_1"/>
          <p:cNvPicPr preferRelativeResize="0"/>
          <p:nvPr/>
        </p:nvPicPr>
        <p:blipFill rotWithShape="1">
          <a:blip r:embed="rId3">
            <a:alphaModFix/>
          </a:blip>
          <a:srcRect/>
          <a:stretch/>
        </p:blipFill>
        <p:spPr>
          <a:xfrm>
            <a:off x="152400" y="152412"/>
            <a:ext cx="8954201" cy="50367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cb804ed563_0_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167" name="Google Shape;167;gcb804ed563_0_7"/>
          <p:cNvPicPr preferRelativeResize="0"/>
          <p:nvPr/>
        </p:nvPicPr>
        <p:blipFill rotWithShape="1">
          <a:blip r:embed="rId3">
            <a:alphaModFix/>
          </a:blip>
          <a:srcRect/>
          <a:stretch/>
        </p:blipFill>
        <p:spPr>
          <a:xfrm>
            <a:off x="255250" y="108600"/>
            <a:ext cx="8757850" cy="4926300"/>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945</Words>
  <Application>Microsoft Office PowerPoint</Application>
  <PresentationFormat>On-screen Show (16:9)</PresentationFormat>
  <Paragraphs>124</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Courier New</vt:lpstr>
      <vt:lpstr>Open Sans</vt:lpstr>
      <vt:lpstr>Calibri</vt:lpstr>
      <vt:lpstr>Arial</vt:lpstr>
      <vt:lpstr>Noto Sans Symbols</vt:lpstr>
      <vt:lpstr>Helvetica Neue</vt:lpstr>
      <vt:lpstr>Custom Design</vt:lpstr>
      <vt:lpstr>Office Theme</vt:lpstr>
      <vt:lpstr>PowerPoint Presentation</vt:lpstr>
      <vt:lpstr>Welcome everyone!</vt:lpstr>
      <vt:lpstr>Our Anti-Oppression Values</vt:lpstr>
      <vt:lpstr>PowerPoint Presentation</vt:lpstr>
      <vt:lpstr>2022 Global Policy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 Global Policy Priority</vt:lpstr>
      <vt:lpstr>Next Steps</vt:lpstr>
      <vt:lpstr>Deepening Our Action</vt:lpstr>
      <vt:lpstr>Deepening Our Action</vt:lpstr>
      <vt:lpstr>Deepening Our Action</vt:lpstr>
      <vt:lpstr>Building a Relationship</vt:lpstr>
      <vt:lpstr>Building an Effective Relationship</vt:lpstr>
      <vt:lpstr>Building an Effective Relationship</vt:lpstr>
      <vt:lpstr>PowerPoint Presentation</vt:lpstr>
      <vt:lpstr>Upcoming Events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Beals</dc:creator>
  <cp:lastModifiedBy>Karyne Bury</cp:lastModifiedBy>
  <cp:revision>2</cp:revision>
  <dcterms:created xsi:type="dcterms:W3CDTF">2020-06-08T22:05:02Z</dcterms:created>
  <dcterms:modified xsi:type="dcterms:W3CDTF">2022-01-14T21:00:09Z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ies>
</file>