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84wUjqLlQnD50hFh1V1evirwW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038"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_nFFq72UgQjUNikp0_HPwfH0yOe1CNqaISYDra_vLdA/edi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ongress.go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results.org/volunteers/legislator-lookup/"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_nFFq72UgQjUNikp0_HPwfH0yOe1CNqaISYDra_vLdA/ed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cs.google.com/document/d/1_nFFq72UgQjUNikp0_HPwfH0yOe1CNqaISYDra_vLdA/edi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20df93a0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20df93a0f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Karyne - Overview of GF</a:t>
            </a:r>
            <a:endParaRPr/>
          </a:p>
        </p:txBody>
      </p:sp>
      <p:sp>
        <p:nvSpPr>
          <p:cNvPr id="171" name="Google Shape;171;g1120df93a0f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20df93a0f_1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120df93a0f_1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120df93a0f_1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0df00b72e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0df00b72ee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How to take action on GF, let’s do so together tonight!</a:t>
            </a:r>
            <a:br>
              <a:rPr lang="en-US"/>
            </a:br>
            <a:r>
              <a:rPr lang="en-US"/>
              <a:t>Link to sample email to Foreign Relations aide - </a:t>
            </a:r>
            <a:r>
              <a:rPr lang="en-US">
                <a:highlight>
                  <a:srgbClr val="FFF2CC"/>
                </a:highlight>
              </a:rPr>
              <a:t>Google Doc Link: </a:t>
            </a:r>
            <a:r>
              <a:rPr lang="en-US" u="sng">
                <a:solidFill>
                  <a:schemeClr val="hlink"/>
                </a:solidFill>
                <a:highlight>
                  <a:srgbClr val="FFF2CC"/>
                </a:highlight>
                <a:hlinkClick r:id="rId3"/>
              </a:rPr>
              <a:t>https://docs.google.com/document/d/1_nFFq72UgQjUNikp0_HPwfH0yOe1CNqaISYDra_vLdA/edit</a:t>
            </a:r>
            <a:r>
              <a:rPr lang="en-US">
                <a:highlight>
                  <a:srgbClr val="FFF2CC"/>
                </a:highlight>
              </a:rPr>
              <a:t> </a:t>
            </a:r>
            <a:br>
              <a:rPr lang="en-US">
                <a:highlight>
                  <a:srgbClr val="FFF2CC"/>
                </a:highlight>
              </a:rPr>
            </a:br>
            <a:r>
              <a:rPr lang="en-US">
                <a:highlight>
                  <a:srgbClr val="FFFFFF"/>
                </a:highlight>
              </a:rPr>
              <a:t>Personalize the message, share some experience you have had in your past work in the Peace Corps, facing diseases such as HIV AIDS, TB and Malaria</a:t>
            </a:r>
            <a:br>
              <a:rPr lang="en-US">
                <a:highlight>
                  <a:srgbClr val="FFFFFF"/>
                </a:highlight>
              </a:rPr>
            </a:br>
            <a:r>
              <a:rPr lang="en-US">
                <a:highlight>
                  <a:srgbClr val="FFFFFF"/>
                </a:highlight>
              </a:rPr>
              <a:t>What insights can you share with the office based on your experience?</a:t>
            </a:r>
            <a:endParaRPr>
              <a:highlight>
                <a:srgbClr val="FFFFFF"/>
              </a:highlight>
            </a:endParaRPr>
          </a:p>
        </p:txBody>
      </p:sp>
      <p:sp>
        <p:nvSpPr>
          <p:cNvPr id="186" name="Google Shape;186;g10df00b72ee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0da5d69ad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74650" algn="l" rtl="0">
              <a:lnSpc>
                <a:spcPct val="115000"/>
              </a:lnSpc>
              <a:spcBef>
                <a:spcPts val="448"/>
              </a:spcBef>
              <a:spcAft>
                <a:spcPts val="0"/>
              </a:spcAft>
              <a:buClr>
                <a:schemeClr val="dk1"/>
              </a:buClr>
              <a:buSzPts val="2300"/>
              <a:buFont typeface="Open Sans"/>
              <a:buAutoNum type="arabicPeriod"/>
            </a:pPr>
            <a:r>
              <a:rPr lang="en-US" sz="2300">
                <a:latin typeface="Open Sans"/>
                <a:ea typeface="Open Sans"/>
                <a:cs typeface="Open Sans"/>
                <a:sym typeface="Open Sans"/>
              </a:rPr>
              <a:t>Check the cosponsor list on </a:t>
            </a:r>
            <a:r>
              <a:rPr lang="en-US" sz="2300" u="sng">
                <a:solidFill>
                  <a:srgbClr val="45AFD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www.Congress.gov</a:t>
            </a:r>
            <a:endParaRPr sz="2300">
              <a:latin typeface="Open Sans"/>
              <a:ea typeface="Open Sans"/>
              <a:cs typeface="Open Sans"/>
              <a:sym typeface="Open Sans"/>
            </a:endParaRPr>
          </a:p>
          <a:p>
            <a:pPr marL="457200" lvl="0" indent="-374650" algn="l" rtl="0">
              <a:lnSpc>
                <a:spcPct val="115000"/>
              </a:lnSpc>
              <a:spcBef>
                <a:spcPts val="0"/>
              </a:spcBef>
              <a:spcAft>
                <a:spcPts val="0"/>
              </a:spcAft>
              <a:buClr>
                <a:schemeClr val="dk1"/>
              </a:buClr>
              <a:buSzPts val="2300"/>
              <a:buFont typeface="Open Sans"/>
              <a:buAutoNum type="arabicPeriod"/>
            </a:pPr>
            <a:r>
              <a:rPr lang="en-US" sz="2300">
                <a:latin typeface="Open Sans"/>
                <a:ea typeface="Open Sans"/>
                <a:cs typeface="Open Sans"/>
                <a:sym typeface="Open Sans"/>
              </a:rPr>
              <a:t>Look up congressional staff on Legislator Lookup: </a:t>
            </a:r>
            <a:r>
              <a:rPr lang="en-US" sz="2300" u="sng">
                <a:solidFill>
                  <a:srgbClr val="45AFD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https://results.org/volunteers/legislator-lookup/</a:t>
            </a:r>
            <a:r>
              <a:rPr lang="en-US" sz="2300">
                <a:latin typeface="Open Sans"/>
                <a:ea typeface="Open Sans"/>
                <a:cs typeface="Open Sans"/>
                <a:sym typeface="Open Sans"/>
              </a:rPr>
              <a:t> (or ask Karyne and Ken for help)</a:t>
            </a:r>
            <a:endParaRPr sz="2300">
              <a:latin typeface="Open Sans"/>
              <a:ea typeface="Open Sans"/>
              <a:cs typeface="Open Sans"/>
              <a:sym typeface="Open Sans"/>
            </a:endParaRPr>
          </a:p>
          <a:p>
            <a:pPr marL="457200" lvl="0" indent="-374650" algn="l" rtl="0">
              <a:lnSpc>
                <a:spcPct val="115000"/>
              </a:lnSpc>
              <a:spcBef>
                <a:spcPts val="0"/>
              </a:spcBef>
              <a:spcAft>
                <a:spcPts val="0"/>
              </a:spcAft>
              <a:buClr>
                <a:schemeClr val="dk1"/>
              </a:buClr>
              <a:buSzPts val="2300"/>
              <a:buFont typeface="Open Sans"/>
              <a:buAutoNum type="arabicPeriod"/>
            </a:pPr>
            <a:r>
              <a:rPr lang="en-US" sz="2300">
                <a:latin typeface="Open Sans"/>
                <a:ea typeface="Open Sans"/>
                <a:cs typeface="Open Sans"/>
                <a:sym typeface="Open Sans"/>
              </a:rPr>
              <a:t>Craft your message and request to foreign policy aides by combining your concerns, and experiences.</a:t>
            </a:r>
            <a:endParaRPr sz="2300">
              <a:latin typeface="Open Sans"/>
              <a:ea typeface="Open Sans"/>
              <a:cs typeface="Open Sans"/>
              <a:sym typeface="Open Sans"/>
            </a:endParaRPr>
          </a:p>
          <a:p>
            <a:pPr marL="457200" lvl="0" indent="-374650" algn="l" rtl="0">
              <a:lnSpc>
                <a:spcPct val="115000"/>
              </a:lnSpc>
              <a:spcBef>
                <a:spcPts val="0"/>
              </a:spcBef>
              <a:spcAft>
                <a:spcPts val="0"/>
              </a:spcAft>
              <a:buClr>
                <a:schemeClr val="dk1"/>
              </a:buClr>
              <a:buSzPts val="2300"/>
              <a:buFont typeface="Open Sans"/>
              <a:buAutoNum type="arabicPeriod"/>
            </a:pPr>
            <a:r>
              <a:rPr lang="en-US" sz="2300">
                <a:latin typeface="Open Sans"/>
                <a:ea typeface="Open Sans"/>
                <a:cs typeface="Open Sans"/>
                <a:sym typeface="Open Sans"/>
              </a:rPr>
              <a:t>Hit send!</a:t>
            </a:r>
            <a:endParaRPr sz="2300">
              <a:latin typeface="Open Sans"/>
              <a:ea typeface="Open Sans"/>
              <a:cs typeface="Open Sans"/>
              <a:sym typeface="Open Sans"/>
            </a:endParaRPr>
          </a:p>
          <a:p>
            <a:pPr marL="457200" lvl="0" indent="-374650" algn="l" rtl="0">
              <a:lnSpc>
                <a:spcPct val="115000"/>
              </a:lnSpc>
              <a:spcBef>
                <a:spcPts val="0"/>
              </a:spcBef>
              <a:spcAft>
                <a:spcPts val="0"/>
              </a:spcAft>
              <a:buClr>
                <a:schemeClr val="dk1"/>
              </a:buClr>
              <a:buSzPts val="2300"/>
              <a:buFont typeface="Open Sans"/>
              <a:buAutoNum type="arabicPeriod"/>
            </a:pPr>
            <a:r>
              <a:rPr lang="en-US" sz="2300">
                <a:latin typeface="Open Sans"/>
                <a:ea typeface="Open Sans"/>
                <a:cs typeface="Open Sans"/>
                <a:sym typeface="Open Sans"/>
              </a:rPr>
              <a:t>Follow Up</a:t>
            </a:r>
            <a:endParaRPr/>
          </a:p>
        </p:txBody>
      </p:sp>
      <p:sp>
        <p:nvSpPr>
          <p:cNvPr id="192" name="Google Shape;192;g10da5d69ad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20df93a0f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20df93a0f_1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ighlight>
                  <a:srgbClr val="FFFFFF"/>
                </a:highlight>
                <a:hlinkClick r:id="rId3"/>
              </a:rPr>
              <a:t>https://docs.google.com/document/d/1_nFFq72UgQjUNikp0_HPwfH0yOe1CNqaISYDra_vLdA/edit</a:t>
            </a:r>
            <a:r>
              <a:rPr lang="en-US">
                <a:highlight>
                  <a:srgbClr val="FFFFFF"/>
                </a:highlight>
              </a:rPr>
              <a:t> </a:t>
            </a:r>
            <a:endParaRPr>
              <a:highlight>
                <a:srgbClr val="FFFFFF"/>
              </a:highlight>
            </a:endParaRPr>
          </a:p>
        </p:txBody>
      </p:sp>
      <p:sp>
        <p:nvSpPr>
          <p:cNvPr id="200" name="Google Shape;200;g1120df93a0f_1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20df93a0f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g1120df93a0f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da5d69ad2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10da5d69ad2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20df93a0f_1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g1120df93a0f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120df93a0f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120df93a0f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Legislator Lookup Tool, can show it live</a:t>
            </a:r>
            <a:endParaRPr/>
          </a:p>
        </p:txBody>
      </p:sp>
      <p:sp>
        <p:nvSpPr>
          <p:cNvPr id="247" name="Google Shape;247;g1120df93a0f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120df93a0f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120df93a0f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Legislator Lookup Tool</a:t>
            </a:r>
            <a:endParaRPr/>
          </a:p>
        </p:txBody>
      </p:sp>
      <p:sp>
        <p:nvSpPr>
          <p:cNvPr id="256" name="Google Shape;256;g1120df93a0f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20df93a0f_1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20df93a0f_1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Legislator Lookup Tool</a:t>
            </a:r>
            <a:endParaRPr/>
          </a:p>
        </p:txBody>
      </p:sp>
      <p:sp>
        <p:nvSpPr>
          <p:cNvPr id="265" name="Google Shape;265;g1120df93a0f_1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120df93a0f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120df93a0f_1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Legislator Lookup Tool</a:t>
            </a:r>
            <a:endParaRPr/>
          </a:p>
        </p:txBody>
      </p:sp>
      <p:sp>
        <p:nvSpPr>
          <p:cNvPr id="274" name="Google Shape;274;g1120df93a0f_1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0da5d69ad2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https://docs.google.com/document/d/1_nFFq72UgQjUNikp0_HPwfH0yOe1CNqaISYDra_vLdA/edit</a:t>
            </a:r>
            <a:r>
              <a:rPr lang="en-US"/>
              <a:t> </a:t>
            </a:r>
            <a:endParaRPr/>
          </a:p>
        </p:txBody>
      </p:sp>
      <p:sp>
        <p:nvSpPr>
          <p:cNvPr id="283" name="Google Shape;283;g10da5d69ad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Play video – link: https://youtu.be/M_f-svFMTzo </a:t>
            </a: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f1e6cf0b08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f1e6cf0b08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Karyne - intro 5 mins</a:t>
            </a:r>
            <a:endParaRPr/>
          </a:p>
        </p:txBody>
      </p:sp>
      <p:sp>
        <p:nvSpPr>
          <p:cNvPr id="118" name="Google Shape;118;gf1e6cf0b08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0d7e48ba13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10d7e48ba13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10d7e48ba13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0df00b72e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10df00b72e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82385e270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gb82385e270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df00b72ee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10df00b72ee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da5d69ad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10da5d69ad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3"/>
        <p:cNvGrpSpPr/>
        <p:nvPr/>
      </p:nvGrpSpPr>
      <p:grpSpPr>
        <a:xfrm>
          <a:off x="0" y="0"/>
          <a:ext cx="0" cy="0"/>
          <a:chOff x="0" y="0"/>
          <a:chExt cx="0" cy="0"/>
        </a:xfrm>
      </p:grpSpPr>
      <p:sp>
        <p:nvSpPr>
          <p:cNvPr id="14" name="Google Shape;14;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3" name="Google Shape;63;p3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o"/>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o"/>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4" name="Google Shape;64;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3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3575050" y="204788"/>
            <a:ext cx="42354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o"/>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o"/>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1" name="Google Shape;71;p3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a:spLocks noGrp="1"/>
          </p:cNvSpPr>
          <p:nvPr>
            <p:ph type="pic" idx="2"/>
          </p:nvPr>
        </p:nvSpPr>
        <p:spPr>
          <a:xfrm>
            <a:off x="1792288" y="459581"/>
            <a:ext cx="5486400" cy="3086100"/>
          </a:xfrm>
          <a:prstGeom prst="rect">
            <a:avLst/>
          </a:prstGeom>
          <a:noFill/>
          <a:ln>
            <a:noFill/>
          </a:ln>
        </p:spPr>
      </p:sp>
      <p:sp>
        <p:nvSpPr>
          <p:cNvPr id="77" name="Google Shape;77;p3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3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3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5016557" y="1818822"/>
            <a:ext cx="4388644" cy="116295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31"/>
          <p:cNvSpPr txBox="1"/>
          <p:nvPr/>
        </p:nvSpPr>
        <p:spPr>
          <a:xfrm>
            <a:off x="835014" y="3878331"/>
            <a:ext cx="25672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RESULTSEdFund</a:t>
            </a:r>
            <a:endParaRPr sz="1400" b="0" i="0" u="none" strike="noStrike" cap="none">
              <a:solidFill>
                <a:srgbClr val="000000"/>
              </a:solidFill>
              <a:latin typeface="Arial"/>
              <a:ea typeface="Arial"/>
              <a:cs typeface="Arial"/>
              <a:sym typeface="Arial"/>
            </a:endParaRPr>
          </a:p>
        </p:txBody>
      </p:sp>
      <p:pic>
        <p:nvPicPr>
          <p:cNvPr id="17" name="Google Shape;17;p31" descr="instagram-icon.png"/>
          <p:cNvPicPr preferRelativeResize="0"/>
          <p:nvPr/>
        </p:nvPicPr>
        <p:blipFill rotWithShape="1">
          <a:blip r:embed="rId2">
            <a:alphaModFix/>
          </a:blip>
          <a:srcRect/>
          <a:stretch/>
        </p:blipFill>
        <p:spPr>
          <a:xfrm>
            <a:off x="482600" y="4389441"/>
            <a:ext cx="346528" cy="346528"/>
          </a:xfrm>
          <a:prstGeom prst="rect">
            <a:avLst/>
          </a:prstGeom>
          <a:noFill/>
          <a:ln>
            <a:noFill/>
          </a:ln>
        </p:spPr>
      </p:pic>
      <p:pic>
        <p:nvPicPr>
          <p:cNvPr id="18" name="Google Shape;18;p31" descr="facebook_circle.png"/>
          <p:cNvPicPr preferRelativeResize="0"/>
          <p:nvPr/>
        </p:nvPicPr>
        <p:blipFill rotWithShape="1">
          <a:blip r:embed="rId3">
            <a:alphaModFix/>
          </a:blip>
          <a:srcRect/>
          <a:stretch/>
        </p:blipFill>
        <p:spPr>
          <a:xfrm>
            <a:off x="482600" y="3896473"/>
            <a:ext cx="346528" cy="346528"/>
          </a:xfrm>
          <a:prstGeom prst="rect">
            <a:avLst/>
          </a:prstGeom>
          <a:noFill/>
          <a:ln>
            <a:noFill/>
          </a:ln>
        </p:spPr>
      </p:pic>
      <p:pic>
        <p:nvPicPr>
          <p:cNvPr id="19" name="Google Shape;19;p31" descr="twitter_circle.png"/>
          <p:cNvPicPr preferRelativeResize="0"/>
          <p:nvPr/>
        </p:nvPicPr>
        <p:blipFill rotWithShape="1">
          <a:blip r:embed="rId4">
            <a:alphaModFix/>
          </a:blip>
          <a:srcRect/>
          <a:stretch/>
        </p:blipFill>
        <p:spPr>
          <a:xfrm>
            <a:off x="482601" y="3402597"/>
            <a:ext cx="346528" cy="346528"/>
          </a:xfrm>
          <a:prstGeom prst="rect">
            <a:avLst/>
          </a:prstGeom>
          <a:noFill/>
          <a:ln>
            <a:noFill/>
          </a:ln>
        </p:spPr>
      </p:pic>
      <p:sp>
        <p:nvSpPr>
          <p:cNvPr id="20" name="Google Shape;20;p31"/>
          <p:cNvSpPr/>
          <p:nvPr/>
        </p:nvSpPr>
        <p:spPr>
          <a:xfrm>
            <a:off x="835010" y="3391195"/>
            <a:ext cx="202016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RESULTS_Tweets</a:t>
            </a:r>
            <a:endParaRPr sz="1400" b="0" i="0" u="none" strike="noStrike" cap="none">
              <a:solidFill>
                <a:srgbClr val="000000"/>
              </a:solidFill>
              <a:latin typeface="Arial"/>
              <a:ea typeface="Arial"/>
              <a:cs typeface="Arial"/>
              <a:sym typeface="Arial"/>
            </a:endParaRPr>
          </a:p>
        </p:txBody>
      </p:sp>
      <p:sp>
        <p:nvSpPr>
          <p:cNvPr id="21" name="Google Shape;21;p31"/>
          <p:cNvSpPr/>
          <p:nvPr/>
        </p:nvSpPr>
        <p:spPr>
          <a:xfrm>
            <a:off x="829129" y="4379071"/>
            <a:ext cx="174919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r>
              <a:rPr lang="en-US" sz="1800" b="1" i="0" u="none" strike="noStrike" cap="none">
                <a:solidFill>
                  <a:schemeClr val="lt1"/>
                </a:solidFill>
                <a:latin typeface="Calibri"/>
                <a:ea typeface="Calibri"/>
                <a:cs typeface="Calibri"/>
                <a:sym typeface="Calibri"/>
              </a:rPr>
              <a:t>voices4results</a:t>
            </a:r>
            <a:endParaRPr sz="1800" b="1" i="0" u="none" strike="noStrike" cap="none">
              <a:solidFill>
                <a:schemeClr val="lt1"/>
              </a:solidFill>
              <a:latin typeface="Calibri"/>
              <a:ea typeface="Calibri"/>
              <a:cs typeface="Calibri"/>
              <a:sym typeface="Calibri"/>
            </a:endParaRPr>
          </a:p>
        </p:txBody>
      </p:sp>
      <p:sp>
        <p:nvSpPr>
          <p:cNvPr id="22" name="Google Shape;22;p31"/>
          <p:cNvSpPr txBox="1"/>
          <p:nvPr/>
        </p:nvSpPr>
        <p:spPr>
          <a:xfrm>
            <a:off x="5270500" y="4178564"/>
            <a:ext cx="3419930" cy="58477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www.results.org</a:t>
            </a:r>
            <a:endParaRPr sz="1400" b="0" i="0" u="none" strike="noStrike" cap="none">
              <a:solidFill>
                <a:srgbClr val="000000"/>
              </a:solidFill>
              <a:latin typeface="Arial"/>
              <a:ea typeface="Arial"/>
              <a:cs typeface="Arial"/>
              <a:sym typeface="Arial"/>
            </a:endParaRPr>
          </a:p>
        </p:txBody>
      </p:sp>
      <p:sp>
        <p:nvSpPr>
          <p:cNvPr id="23" name="Google Shape;23;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2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 name="Google Shape;33;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30"/>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o"/>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o"/>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43"/>
        <p:cNvGrpSpPr/>
        <p:nvPr/>
      </p:nvGrpSpPr>
      <p:grpSpPr>
        <a:xfrm>
          <a:off x="0" y="0"/>
          <a:ext cx="0" cy="0"/>
          <a:chOff x="0" y="0"/>
          <a:chExt cx="0" cy="0"/>
        </a:xfrm>
      </p:grpSpPr>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28"/>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o"/>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o"/>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8" name="Google Shape;48;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722313" y="3815954"/>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p:nvPr/>
        </p:nvSpPr>
        <p:spPr>
          <a:xfrm>
            <a:off x="722313" y="2794398"/>
            <a:ext cx="7772400" cy="102155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CLICK TO EDIT MASTER TITLE STYLE</a:t>
            </a:r>
            <a:endParaRPr sz="1400" b="0" i="0" u="none" strike="noStrike" cap="none">
              <a:solidFill>
                <a:srgbClr val="000000"/>
              </a:solidFill>
              <a:latin typeface="Arial"/>
              <a:ea typeface="Arial"/>
              <a:cs typeface="Arial"/>
              <a:sym typeface="Arial"/>
            </a:endParaRPr>
          </a:p>
        </p:txBody>
      </p:sp>
      <p:sp>
        <p:nvSpPr>
          <p:cNvPr id="57" name="Google Shape;57;p3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5.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1034"/>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4007304"/>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4" descr="Asset 1@4x.png"/>
          <p:cNvPicPr preferRelativeResize="0"/>
          <p:nvPr/>
        </p:nvPicPr>
        <p:blipFill rotWithShape="1">
          <a:blip r:embed="rId4">
            <a:alphaModFix/>
          </a:blip>
          <a:srcRect/>
          <a:stretch/>
        </p:blipFill>
        <p:spPr>
          <a:xfrm>
            <a:off x="3102428" y="743859"/>
            <a:ext cx="2939143" cy="2342602"/>
          </a:xfrm>
          <a:prstGeom prst="rect">
            <a:avLst/>
          </a:prstGeom>
          <a:noFill/>
          <a:ln>
            <a:noFill/>
          </a:ln>
        </p:spPr>
      </p:pic>
      <p:sp>
        <p:nvSpPr>
          <p:cNvPr id="12" name="Google Shape;12;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26" descr="RESULTS_logo_EN_CMYK_BIG (flat)2_RESULTS_logo_EN_CMYK_BIG.png"/>
          <p:cNvPicPr preferRelativeResize="0"/>
          <p:nvPr/>
        </p:nvPicPr>
        <p:blipFill rotWithShape="1">
          <a:blip r:embed="rId15">
            <a:alphaModFix/>
          </a:blip>
          <a:srcRect/>
          <a:stretch/>
        </p:blipFill>
        <p:spPr>
          <a:xfrm>
            <a:off x="7858691" y="80916"/>
            <a:ext cx="1223628" cy="982313"/>
          </a:xfrm>
          <a:prstGeom prst="rect">
            <a:avLst/>
          </a:prstGeom>
          <a:noFill/>
          <a:ln>
            <a:noFill/>
          </a:ln>
        </p:spPr>
      </p:pic>
      <p:sp>
        <p:nvSpPr>
          <p:cNvPr id="26" name="Google Shape;26;p26"/>
          <p:cNvSpPr txBox="1">
            <a:spLocks noGrp="1"/>
          </p:cNvSpPr>
          <p:nvPr>
            <p:ph type="title"/>
          </p:nvPr>
        </p:nvSpPr>
        <p:spPr>
          <a:xfrm>
            <a:off x="457200" y="205979"/>
            <a:ext cx="7401491"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2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mGSRvMZMKXE"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results.org/volunteers/legislator-lookup/"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results.org/volunteers/training-webinar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1"/>
          <p:cNvSpPr txBox="1"/>
          <p:nvPr/>
        </p:nvSpPr>
        <p:spPr>
          <a:xfrm>
            <a:off x="0" y="4240725"/>
            <a:ext cx="9144000" cy="892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a:solidFill>
                  <a:schemeClr val="dk1"/>
                </a:solidFill>
                <a:latin typeface="Open Sans"/>
                <a:ea typeface="Open Sans"/>
                <a:cs typeface="Open Sans"/>
                <a:sym typeface="Open Sans"/>
              </a:rPr>
              <a:t>February 10</a:t>
            </a:r>
            <a:r>
              <a:rPr lang="en-US" sz="2400" b="1" i="0" u="none" strike="noStrike" cap="none">
                <a:solidFill>
                  <a:schemeClr val="dk1"/>
                </a:solidFill>
                <a:latin typeface="Open Sans"/>
                <a:ea typeface="Open Sans"/>
                <a:cs typeface="Open Sans"/>
                <a:sym typeface="Open Sans"/>
              </a:rPr>
              <a:t>, 2022</a:t>
            </a:r>
            <a:endParaRPr sz="2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endParaRPr sz="2800" b="1" i="1" u="none" strike="noStrike" cap="none">
              <a:solidFill>
                <a:srgbClr val="FF0000"/>
              </a:solidFill>
              <a:latin typeface="Open Sans"/>
              <a:ea typeface="Open Sans"/>
              <a:cs typeface="Open Sans"/>
              <a:sym typeface="Open Sans"/>
            </a:endParaRPr>
          </a:p>
        </p:txBody>
      </p:sp>
      <p:pic>
        <p:nvPicPr>
          <p:cNvPr id="96" name="Google Shape;96;p1" descr="Logo&#10;&#10;Description automatically generated"/>
          <p:cNvPicPr preferRelativeResize="0"/>
          <p:nvPr/>
        </p:nvPicPr>
        <p:blipFill rotWithShape="1">
          <a:blip r:embed="rId3">
            <a:alphaModFix/>
          </a:blip>
          <a:srcRect/>
          <a:stretch/>
        </p:blipFill>
        <p:spPr>
          <a:xfrm>
            <a:off x="3097160" y="654556"/>
            <a:ext cx="3226452" cy="2571556"/>
          </a:xfrm>
          <a:prstGeom prst="rect">
            <a:avLst/>
          </a:prstGeom>
          <a:noFill/>
          <a:ln>
            <a:noFill/>
          </a:ln>
        </p:spPr>
      </p:pic>
      <p:pic>
        <p:nvPicPr>
          <p:cNvPr id="97" name="Google Shape;97;p1" descr="Text, application&#10;&#10;Description automatically generated"/>
          <p:cNvPicPr preferRelativeResize="0"/>
          <p:nvPr/>
        </p:nvPicPr>
        <p:blipFill rotWithShape="1">
          <a:blip r:embed="rId4">
            <a:alphaModFix/>
          </a:blip>
          <a:srcRect/>
          <a:stretch/>
        </p:blipFill>
        <p:spPr>
          <a:xfrm>
            <a:off x="2664655" y="815920"/>
            <a:ext cx="3814690" cy="2783541"/>
          </a:xfrm>
          <a:prstGeom prst="rect">
            <a:avLst/>
          </a:prstGeom>
          <a:noFill/>
          <a:ln>
            <a:noFill/>
          </a:ln>
        </p:spPr>
      </p:pic>
      <p:sp>
        <p:nvSpPr>
          <p:cNvPr id="98" name="Google Shape;9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120df93a0f_1_0"/>
          <p:cNvSpPr txBox="1">
            <a:spLocks noGrp="1"/>
          </p:cNvSpPr>
          <p:nvPr>
            <p:ph type="title"/>
          </p:nvPr>
        </p:nvSpPr>
        <p:spPr>
          <a:xfrm>
            <a:off x="135100" y="1932075"/>
            <a:ext cx="8551800" cy="857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latin typeface="Open Sans"/>
                <a:ea typeface="Open Sans"/>
                <a:cs typeface="Open Sans"/>
                <a:sym typeface="Open Sans"/>
              </a:rPr>
              <a:t>Overview:</a:t>
            </a:r>
            <a:br>
              <a:rPr lang="en-US" b="1">
                <a:latin typeface="Open Sans"/>
                <a:ea typeface="Open Sans"/>
                <a:cs typeface="Open Sans"/>
                <a:sym typeface="Open Sans"/>
              </a:rPr>
            </a:br>
            <a:r>
              <a:rPr lang="en-US" b="1">
                <a:latin typeface="Open Sans"/>
                <a:ea typeface="Open Sans"/>
                <a:cs typeface="Open Sans"/>
                <a:sym typeface="Open Sans"/>
              </a:rPr>
              <a:t>Global Fund to Fight AIDS, TB, and Malaria</a:t>
            </a:r>
            <a:endParaRPr b="1">
              <a:latin typeface="Open Sans"/>
              <a:ea typeface="Open Sans"/>
              <a:cs typeface="Open Sans"/>
              <a:sym typeface="Open Sans"/>
            </a:endParaRPr>
          </a:p>
        </p:txBody>
      </p:sp>
      <p:sp>
        <p:nvSpPr>
          <p:cNvPr id="174" name="Google Shape;174;g1120df93a0f_1_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120df93a0f_1_64"/>
          <p:cNvSpPr txBox="1">
            <a:spLocks noGrp="1"/>
          </p:cNvSpPr>
          <p:nvPr>
            <p:ph type="title"/>
          </p:nvPr>
        </p:nvSpPr>
        <p:spPr>
          <a:xfrm>
            <a:off x="512300" y="242704"/>
            <a:ext cx="7401600" cy="857400"/>
          </a:xfrm>
          <a:prstGeom prst="rect">
            <a:avLst/>
          </a:prstGeom>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None/>
            </a:pPr>
            <a:r>
              <a:rPr lang="en-US" b="1" i="1">
                <a:latin typeface="Open Sans"/>
                <a:ea typeface="Open Sans"/>
                <a:cs typeface="Open Sans"/>
                <a:sym typeface="Open Sans"/>
              </a:rPr>
              <a:t>We cannot afford to go backwards  </a:t>
            </a:r>
            <a:endParaRPr/>
          </a:p>
        </p:txBody>
      </p:sp>
      <p:sp>
        <p:nvSpPr>
          <p:cNvPr id="181" name="Google Shape;181;g1120df93a0f_1_64"/>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pic>
        <p:nvPicPr>
          <p:cNvPr id="182" name="Google Shape;182;g1120df93a0f_1_64" descr="COVID-19 has had a devastating impact on the fight against HIV, TB and malaria. For the first time in the Global Fund’s 20-year history we have seen declines in our key results. We responded immediately to COVID-19 – and are now urging for a global push to save lives, protect two decades of progress against HIV, TB and malaria and to reverse the catastrophic impact caused by COVID-19 pandemic." title="We can't go backwards">
            <a:hlinkClick r:id="rId3"/>
          </p:cNvPr>
          <p:cNvPicPr preferRelativeResize="0"/>
          <p:nvPr/>
        </p:nvPicPr>
        <p:blipFill>
          <a:blip r:embed="rId4">
            <a:alphaModFix/>
          </a:blip>
          <a:stretch>
            <a:fillRect/>
          </a:stretch>
        </p:blipFill>
        <p:spPr>
          <a:xfrm>
            <a:off x="2204450" y="1449554"/>
            <a:ext cx="4568395" cy="342629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0df00b72ee_0_20"/>
          <p:cNvSpPr txBox="1">
            <a:spLocks noGrp="1"/>
          </p:cNvSpPr>
          <p:nvPr>
            <p:ph type="title"/>
          </p:nvPr>
        </p:nvSpPr>
        <p:spPr>
          <a:xfrm>
            <a:off x="135100" y="1932075"/>
            <a:ext cx="8551800" cy="857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i="1">
                <a:latin typeface="Open Sans"/>
                <a:ea typeface="Open Sans"/>
                <a:cs typeface="Open Sans"/>
                <a:sym typeface="Open Sans"/>
              </a:rPr>
              <a:t>Let’s Hit Send!</a:t>
            </a:r>
            <a:br>
              <a:rPr lang="en-US" b="1" i="1">
                <a:latin typeface="Open Sans"/>
                <a:ea typeface="Open Sans"/>
                <a:cs typeface="Open Sans"/>
                <a:sym typeface="Open Sans"/>
              </a:rPr>
            </a:br>
            <a:r>
              <a:rPr lang="en-US" b="1">
                <a:latin typeface="Open Sans"/>
                <a:ea typeface="Open Sans"/>
                <a:cs typeface="Open Sans"/>
                <a:sym typeface="Open Sans"/>
              </a:rPr>
              <a:t>Take Action on the Global Fund</a:t>
            </a:r>
            <a:endParaRPr b="1">
              <a:latin typeface="Open Sans"/>
              <a:ea typeface="Open Sans"/>
              <a:cs typeface="Open Sans"/>
              <a:sym typeface="Open Sans"/>
            </a:endParaRPr>
          </a:p>
        </p:txBody>
      </p:sp>
      <p:sp>
        <p:nvSpPr>
          <p:cNvPr id="189" name="Google Shape;189;g10df00b72ee_0_2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da5d69ad2_0_7"/>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b="1" i="1">
                <a:latin typeface="Open Sans"/>
                <a:ea typeface="Open Sans"/>
                <a:cs typeface="Open Sans"/>
                <a:sym typeface="Open Sans"/>
              </a:rPr>
              <a:t>Let’s Hit Send!</a:t>
            </a:r>
            <a:endParaRPr/>
          </a:p>
        </p:txBody>
      </p:sp>
      <p:sp>
        <p:nvSpPr>
          <p:cNvPr id="195" name="Google Shape;195;g10da5d69ad2_0_7"/>
          <p:cNvSpPr txBox="1">
            <a:spLocks noGrp="1"/>
          </p:cNvSpPr>
          <p:nvPr>
            <p:ph type="body" idx="1"/>
          </p:nvPr>
        </p:nvSpPr>
        <p:spPr>
          <a:xfrm>
            <a:off x="233325" y="1151675"/>
            <a:ext cx="8229600" cy="3889500"/>
          </a:xfrm>
          <a:prstGeom prst="rect">
            <a:avLst/>
          </a:prstGeom>
          <a:noFill/>
          <a:ln>
            <a:noFill/>
          </a:ln>
        </p:spPr>
        <p:txBody>
          <a:bodyPr spcFirstLastPara="1" wrap="square" lIns="91425" tIns="45700" rIns="91425" bIns="45700" anchor="t" anchorCtr="0">
            <a:normAutofit/>
          </a:bodyPr>
          <a:lstStyle/>
          <a:p>
            <a:pPr marL="457200" lvl="0" indent="-374650" algn="l" rtl="0">
              <a:lnSpc>
                <a:spcPct val="115000"/>
              </a:lnSpc>
              <a:spcBef>
                <a:spcPts val="448"/>
              </a:spcBef>
              <a:spcAft>
                <a:spcPts val="0"/>
              </a:spcAft>
              <a:buSzPts val="2300"/>
              <a:buFont typeface="Open Sans"/>
              <a:buAutoNum type="arabicPeriod"/>
            </a:pPr>
            <a:r>
              <a:rPr lang="en-US" sz="2300">
                <a:latin typeface="Open Sans"/>
                <a:ea typeface="Open Sans"/>
                <a:cs typeface="Open Sans"/>
                <a:sym typeface="Open Sans"/>
              </a:rPr>
              <a:t>Check if your member of congress has signed the Global Fund letter.</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Look up congressional staff on Legislator Lookup: </a:t>
            </a:r>
            <a:r>
              <a:rPr lang="en-US" sz="2300" u="sng">
                <a:solidFill>
                  <a:schemeClr val="hlink"/>
                </a:solidFill>
                <a:latin typeface="Open Sans"/>
                <a:ea typeface="Open Sans"/>
                <a:cs typeface="Open Sans"/>
                <a:sym typeface="Open Sans"/>
                <a:hlinkClick r:id="rId3"/>
              </a:rPr>
              <a:t>https://results.org/volunteers/legislator-lookup/</a:t>
            </a:r>
            <a:r>
              <a:rPr lang="en-US" sz="2300">
                <a:latin typeface="Open Sans"/>
                <a:ea typeface="Open Sans"/>
                <a:cs typeface="Open Sans"/>
                <a:sym typeface="Open Sans"/>
              </a:rPr>
              <a:t> (or ask Karyne and Ken for help)</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Craft your message and request to foreign policy aides by combining your concerns, and experiences.</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Hit send!</a:t>
            </a:r>
            <a:endParaRPr sz="2300">
              <a:latin typeface="Open Sans"/>
              <a:ea typeface="Open Sans"/>
              <a:cs typeface="Open Sans"/>
              <a:sym typeface="Open Sans"/>
            </a:endParaRPr>
          </a:p>
          <a:p>
            <a:pPr marL="457200" lvl="0" indent="-374650" algn="l" rtl="0">
              <a:lnSpc>
                <a:spcPct val="115000"/>
              </a:lnSpc>
              <a:spcBef>
                <a:spcPts val="0"/>
              </a:spcBef>
              <a:spcAft>
                <a:spcPts val="0"/>
              </a:spcAft>
              <a:buSzPts val="2300"/>
              <a:buFont typeface="Open Sans"/>
              <a:buAutoNum type="arabicPeriod"/>
            </a:pPr>
            <a:r>
              <a:rPr lang="en-US" sz="2300">
                <a:latin typeface="Open Sans"/>
                <a:ea typeface="Open Sans"/>
                <a:cs typeface="Open Sans"/>
                <a:sym typeface="Open Sans"/>
              </a:rPr>
              <a:t>Follow Up</a:t>
            </a:r>
            <a:endParaRPr sz="2300">
              <a:latin typeface="Open Sans"/>
              <a:ea typeface="Open Sans"/>
              <a:cs typeface="Open Sans"/>
              <a:sym typeface="Open Sans"/>
            </a:endParaRPr>
          </a:p>
        </p:txBody>
      </p:sp>
      <p:sp>
        <p:nvSpPr>
          <p:cNvPr id="196" name="Google Shape;196;g10da5d69ad2_0_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120df93a0f_1_57"/>
          <p:cNvSpPr txBox="1">
            <a:spLocks noGrp="1"/>
          </p:cNvSpPr>
          <p:nvPr>
            <p:ph type="title"/>
          </p:nvPr>
        </p:nvSpPr>
        <p:spPr>
          <a:xfrm>
            <a:off x="135100" y="1932075"/>
            <a:ext cx="8551800" cy="857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i="1">
                <a:latin typeface="Open Sans"/>
                <a:ea typeface="Open Sans"/>
                <a:cs typeface="Open Sans"/>
                <a:sym typeface="Open Sans"/>
              </a:rPr>
              <a:t>Let’s Hit Send!</a:t>
            </a:r>
            <a:br>
              <a:rPr lang="en-US" b="1" i="1">
                <a:latin typeface="Open Sans"/>
                <a:ea typeface="Open Sans"/>
                <a:cs typeface="Open Sans"/>
                <a:sym typeface="Open Sans"/>
              </a:rPr>
            </a:br>
            <a:r>
              <a:rPr lang="en-US" b="1">
                <a:latin typeface="Open Sans"/>
                <a:ea typeface="Open Sans"/>
                <a:cs typeface="Open Sans"/>
                <a:sym typeface="Open Sans"/>
              </a:rPr>
              <a:t>Take Action on the Global Fund</a:t>
            </a:r>
            <a:endParaRPr b="1">
              <a:latin typeface="Open Sans"/>
              <a:ea typeface="Open Sans"/>
              <a:cs typeface="Open Sans"/>
              <a:sym typeface="Open Sans"/>
            </a:endParaRPr>
          </a:p>
        </p:txBody>
      </p:sp>
      <p:sp>
        <p:nvSpPr>
          <p:cNvPr id="203" name="Google Shape;203;g1120df93a0f_1_57"/>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120df93a0f_1_51"/>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Next Steps on Taking Action</a:t>
            </a:r>
            <a:endParaRPr/>
          </a:p>
        </p:txBody>
      </p:sp>
      <p:sp>
        <p:nvSpPr>
          <p:cNvPr id="209" name="Google Shape;209;g1120df93a0f_1_51"/>
          <p:cNvSpPr txBox="1">
            <a:spLocks noGrp="1"/>
          </p:cNvSpPr>
          <p:nvPr>
            <p:ph type="body" idx="1"/>
          </p:nvPr>
        </p:nvSpPr>
        <p:spPr>
          <a:xfrm>
            <a:off x="238700" y="827900"/>
            <a:ext cx="8398800" cy="3690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1"/>
              <a:buNone/>
            </a:pPr>
            <a:endParaRPr sz="9200">
              <a:latin typeface="Open Sans"/>
              <a:ea typeface="Open Sans"/>
              <a:cs typeface="Open Sans"/>
              <a:sym typeface="Open Sans"/>
            </a:endParaRPr>
          </a:p>
          <a:p>
            <a:pPr marL="342900" lvl="0" indent="-368300" algn="l" rtl="0">
              <a:lnSpc>
                <a:spcPct val="115000"/>
              </a:lnSpc>
              <a:spcBef>
                <a:spcPts val="448"/>
              </a:spcBef>
              <a:spcAft>
                <a:spcPts val="0"/>
              </a:spcAft>
              <a:buClr>
                <a:schemeClr val="dk1"/>
              </a:buClr>
              <a:buSzPct val="100000"/>
              <a:buChar char="•"/>
            </a:pPr>
            <a:r>
              <a:rPr lang="en-US" sz="10800">
                <a:latin typeface="Open Sans"/>
                <a:ea typeface="Open Sans"/>
                <a:cs typeface="Open Sans"/>
                <a:sym typeface="Open Sans"/>
              </a:rPr>
              <a:t>Follow up, follow up, follow up!</a:t>
            </a:r>
            <a:endParaRPr sz="10800">
              <a:latin typeface="Open Sans"/>
              <a:ea typeface="Open Sans"/>
              <a:cs typeface="Open Sans"/>
              <a:sym typeface="Open Sans"/>
            </a:endParaRPr>
          </a:p>
          <a:p>
            <a:pPr marL="914400" lvl="1" indent="-400050" algn="l" rtl="0">
              <a:lnSpc>
                <a:spcPct val="115000"/>
              </a:lnSpc>
              <a:spcBef>
                <a:spcPts val="448"/>
              </a:spcBef>
              <a:spcAft>
                <a:spcPts val="0"/>
              </a:spcAft>
              <a:buClr>
                <a:schemeClr val="dk1"/>
              </a:buClr>
              <a:buSzPct val="100000"/>
              <a:buChar char="o"/>
            </a:pPr>
            <a:r>
              <a:rPr lang="en-US" sz="10800">
                <a:latin typeface="Open Sans"/>
                <a:ea typeface="Open Sans"/>
                <a:cs typeface="Open Sans"/>
                <a:sym typeface="Open Sans"/>
              </a:rPr>
              <a:t>Send follow up email</a:t>
            </a:r>
            <a:endParaRPr sz="10800">
              <a:latin typeface="Open Sans"/>
              <a:ea typeface="Open Sans"/>
              <a:cs typeface="Open Sans"/>
              <a:sym typeface="Open Sans"/>
            </a:endParaRPr>
          </a:p>
          <a:p>
            <a:pPr marL="914400" lvl="1" indent="-400050" algn="l" rtl="0">
              <a:lnSpc>
                <a:spcPct val="115000"/>
              </a:lnSpc>
              <a:spcBef>
                <a:spcPts val="448"/>
              </a:spcBef>
              <a:spcAft>
                <a:spcPts val="0"/>
              </a:spcAft>
              <a:buClr>
                <a:schemeClr val="dk1"/>
              </a:buClr>
              <a:buSzPct val="100000"/>
              <a:buChar char="o"/>
            </a:pPr>
            <a:r>
              <a:rPr lang="en-US" sz="10800">
                <a:latin typeface="Open Sans"/>
                <a:ea typeface="Open Sans"/>
                <a:cs typeface="Open Sans"/>
                <a:sym typeface="Open Sans"/>
              </a:rPr>
              <a:t>Call and leave message - (202) 224-3121</a:t>
            </a:r>
            <a:endParaRPr sz="10800">
              <a:latin typeface="Open Sans"/>
              <a:ea typeface="Open Sans"/>
              <a:cs typeface="Open Sans"/>
              <a:sym typeface="Open Sans"/>
            </a:endParaRPr>
          </a:p>
          <a:p>
            <a:pPr marL="914400" lvl="1" indent="-400050" algn="l" rtl="0">
              <a:lnSpc>
                <a:spcPct val="115000"/>
              </a:lnSpc>
              <a:spcBef>
                <a:spcPts val="448"/>
              </a:spcBef>
              <a:spcAft>
                <a:spcPts val="0"/>
              </a:spcAft>
              <a:buClr>
                <a:schemeClr val="dk1"/>
              </a:buClr>
              <a:buSzPct val="100000"/>
              <a:buChar char="o"/>
            </a:pPr>
            <a:r>
              <a:rPr lang="en-US" sz="10800">
                <a:latin typeface="Open Sans"/>
                <a:ea typeface="Open Sans"/>
                <a:cs typeface="Open Sans"/>
                <a:sym typeface="Open Sans"/>
              </a:rPr>
              <a:t>Helps them do their job</a:t>
            </a:r>
            <a:endParaRPr sz="10800">
              <a:latin typeface="Open Sans"/>
              <a:ea typeface="Open Sans"/>
              <a:cs typeface="Open Sans"/>
              <a:sym typeface="Open Sans"/>
            </a:endParaRPr>
          </a:p>
          <a:p>
            <a:pPr marL="914400" lvl="1" indent="-400050" algn="l" rtl="0">
              <a:lnSpc>
                <a:spcPct val="115000"/>
              </a:lnSpc>
              <a:spcBef>
                <a:spcPts val="448"/>
              </a:spcBef>
              <a:spcAft>
                <a:spcPts val="0"/>
              </a:spcAft>
              <a:buClr>
                <a:schemeClr val="dk1"/>
              </a:buClr>
              <a:buSzPct val="100000"/>
              <a:buChar char="o"/>
            </a:pPr>
            <a:r>
              <a:rPr lang="en-US" sz="10800">
                <a:latin typeface="Open Sans"/>
                <a:ea typeface="Open Sans"/>
                <a:cs typeface="Open Sans"/>
                <a:sym typeface="Open Sans"/>
              </a:rPr>
              <a:t>They owe you an answer as a constituent</a:t>
            </a:r>
            <a:br>
              <a:rPr lang="en-US" sz="10800">
                <a:latin typeface="Open Sans"/>
                <a:ea typeface="Open Sans"/>
                <a:cs typeface="Open Sans"/>
                <a:sym typeface="Open Sans"/>
              </a:rPr>
            </a:br>
            <a:endParaRPr sz="10800">
              <a:latin typeface="Open Sans"/>
              <a:ea typeface="Open Sans"/>
              <a:cs typeface="Open Sans"/>
              <a:sym typeface="Open Sans"/>
            </a:endParaRPr>
          </a:p>
          <a:p>
            <a:pPr marL="342900" lvl="0" indent="-368300" algn="l" rtl="0">
              <a:lnSpc>
                <a:spcPct val="115000"/>
              </a:lnSpc>
              <a:spcBef>
                <a:spcPts val="448"/>
              </a:spcBef>
              <a:spcAft>
                <a:spcPts val="0"/>
              </a:spcAft>
              <a:buClr>
                <a:schemeClr val="dk1"/>
              </a:buClr>
              <a:buSzPct val="100000"/>
              <a:buChar char="•"/>
            </a:pPr>
            <a:r>
              <a:rPr lang="en-US" sz="10800">
                <a:latin typeface="Open Sans"/>
                <a:ea typeface="Open Sans"/>
                <a:cs typeface="Open Sans"/>
                <a:sym typeface="Open Sans"/>
              </a:rPr>
              <a:t>Get friend, family and followers to take action with you!</a:t>
            </a:r>
            <a:endParaRPr sz="108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10" name="Google Shape;210;g1120df93a0f_1_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0da5d69ad2_0_26"/>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Building an Effective Relationship</a:t>
            </a:r>
            <a:endParaRPr/>
          </a:p>
        </p:txBody>
      </p:sp>
      <p:sp>
        <p:nvSpPr>
          <p:cNvPr id="216" name="Google Shape;216;g10da5d69ad2_0_26"/>
          <p:cNvSpPr txBox="1">
            <a:spLocks noGrp="1"/>
          </p:cNvSpPr>
          <p:nvPr>
            <p:ph type="body" idx="1"/>
          </p:nvPr>
        </p:nvSpPr>
        <p:spPr>
          <a:xfrm>
            <a:off x="404950" y="1235025"/>
            <a:ext cx="8229600" cy="3645600"/>
          </a:xfrm>
          <a:prstGeom prst="rect">
            <a:avLst/>
          </a:prstGeom>
          <a:noFill/>
          <a:ln>
            <a:noFill/>
          </a:ln>
        </p:spPr>
        <p:txBody>
          <a:bodyPr spcFirstLastPara="1" wrap="square" lIns="91425" tIns="45700" rIns="91425" bIns="45700" anchor="t" anchorCtr="0">
            <a:normAutofit fontScale="77500" lnSpcReduction="20000"/>
          </a:bodyPr>
          <a:lstStyle/>
          <a:p>
            <a:pPr marL="457200" lvl="0" indent="-341788" algn="l" rtl="0">
              <a:lnSpc>
                <a:spcPct val="100000"/>
              </a:lnSpc>
              <a:spcBef>
                <a:spcPts val="448"/>
              </a:spcBef>
              <a:spcAft>
                <a:spcPts val="0"/>
              </a:spcAft>
              <a:buSzPct val="100000"/>
              <a:buFont typeface="Open Sans"/>
              <a:buAutoNum type="arabicPeriod"/>
            </a:pPr>
            <a:r>
              <a:rPr lang="en-US" sz="2300" dirty="0">
                <a:latin typeface="Open Sans"/>
                <a:ea typeface="Open Sans"/>
                <a:cs typeface="Open Sans"/>
                <a:sym typeface="Open Sans"/>
              </a:rPr>
              <a:t>Communicate directly with the aide via email, phone, Zoom. Always be respectful and friendly.</a:t>
            </a:r>
            <a:endParaRPr sz="2300" dirty="0">
              <a:latin typeface="Open Sans"/>
              <a:ea typeface="Open Sans"/>
              <a:cs typeface="Open Sans"/>
              <a:sym typeface="Open Sans"/>
            </a:endParaRPr>
          </a:p>
          <a:p>
            <a:pPr marL="914400" lvl="0" indent="-457200" algn="l" rtl="0">
              <a:lnSpc>
                <a:spcPct val="100000"/>
              </a:lnSpc>
              <a:spcBef>
                <a:spcPts val="448"/>
              </a:spcBef>
              <a:spcAft>
                <a:spcPts val="0"/>
              </a:spcAft>
              <a:buFont typeface="+mj-lt"/>
              <a:buAutoNum type="arabicPeriod"/>
            </a:pPr>
            <a:endParaRPr sz="2300" dirty="0">
              <a:latin typeface="Open Sans"/>
              <a:ea typeface="Open Sans"/>
              <a:cs typeface="Open Sans"/>
              <a:sym typeface="Open Sans"/>
            </a:endParaRPr>
          </a:p>
          <a:p>
            <a:pPr marL="457200" lvl="0" indent="-341788" algn="l" rtl="0">
              <a:lnSpc>
                <a:spcPct val="100000"/>
              </a:lnSpc>
              <a:spcBef>
                <a:spcPts val="0"/>
              </a:spcBef>
              <a:spcAft>
                <a:spcPts val="0"/>
              </a:spcAft>
              <a:buSzPct val="100000"/>
              <a:buFont typeface="Open Sans"/>
              <a:buAutoNum type="arabicPeriod"/>
            </a:pPr>
            <a:r>
              <a:rPr lang="en-US" sz="2300" dirty="0">
                <a:latin typeface="Open Sans"/>
                <a:ea typeface="Open Sans"/>
                <a:cs typeface="Open Sans"/>
                <a:sym typeface="Open Sans"/>
              </a:rPr>
              <a:t>Ask for a phone conversation in your email.</a:t>
            </a:r>
            <a:endParaRPr sz="2300" dirty="0">
              <a:latin typeface="Open Sans"/>
              <a:ea typeface="Open Sans"/>
              <a:cs typeface="Open Sans"/>
              <a:sym typeface="Open Sans"/>
            </a:endParaRPr>
          </a:p>
          <a:p>
            <a:pPr marL="914400" lvl="0" indent="-457200" algn="l" rtl="0">
              <a:lnSpc>
                <a:spcPct val="100000"/>
              </a:lnSpc>
              <a:spcBef>
                <a:spcPts val="0"/>
              </a:spcBef>
              <a:spcAft>
                <a:spcPts val="0"/>
              </a:spcAft>
              <a:buFont typeface="+mj-lt"/>
              <a:buAutoNum type="arabicPeriod"/>
            </a:pPr>
            <a:endParaRPr sz="2300" dirty="0">
              <a:latin typeface="Open Sans"/>
              <a:ea typeface="Open Sans"/>
              <a:cs typeface="Open Sans"/>
              <a:sym typeface="Open Sans"/>
            </a:endParaRPr>
          </a:p>
          <a:p>
            <a:pPr marL="457200" lvl="0" indent="-341788" algn="l" rtl="0">
              <a:lnSpc>
                <a:spcPct val="100000"/>
              </a:lnSpc>
              <a:spcBef>
                <a:spcPts val="0"/>
              </a:spcBef>
              <a:spcAft>
                <a:spcPts val="0"/>
              </a:spcAft>
              <a:buSzPct val="100000"/>
              <a:buFont typeface="Open Sans"/>
              <a:buAutoNum type="arabicPeriod"/>
            </a:pPr>
            <a:r>
              <a:rPr lang="en-US" sz="2300" dirty="0">
                <a:latin typeface="Open Sans"/>
                <a:ea typeface="Open Sans"/>
                <a:cs typeface="Open Sans"/>
                <a:sym typeface="Open Sans"/>
              </a:rPr>
              <a:t>Make your communication personal–share a bit about yourself, ask questions, learn about the aide.</a:t>
            </a:r>
            <a:endParaRPr sz="2300" dirty="0">
              <a:latin typeface="Open Sans"/>
              <a:ea typeface="Open Sans"/>
              <a:cs typeface="Open Sans"/>
              <a:sym typeface="Open Sans"/>
            </a:endParaRPr>
          </a:p>
          <a:p>
            <a:pPr marL="914400" lvl="0" indent="-457200" algn="l" rtl="0">
              <a:lnSpc>
                <a:spcPct val="100000"/>
              </a:lnSpc>
              <a:spcBef>
                <a:spcPts val="0"/>
              </a:spcBef>
              <a:spcAft>
                <a:spcPts val="0"/>
              </a:spcAft>
              <a:buFont typeface="+mj-lt"/>
              <a:buAutoNum type="arabicPeriod"/>
            </a:pPr>
            <a:endParaRPr sz="2300" dirty="0">
              <a:latin typeface="Open Sans"/>
              <a:ea typeface="Open Sans"/>
              <a:cs typeface="Open Sans"/>
              <a:sym typeface="Open Sans"/>
            </a:endParaRPr>
          </a:p>
          <a:p>
            <a:pPr marL="457200" lvl="0" indent="-341788" algn="l" rtl="0">
              <a:lnSpc>
                <a:spcPct val="100000"/>
              </a:lnSpc>
              <a:spcBef>
                <a:spcPts val="0"/>
              </a:spcBef>
              <a:spcAft>
                <a:spcPts val="0"/>
              </a:spcAft>
              <a:buSzPct val="100000"/>
              <a:buFont typeface="Open Sans"/>
              <a:buAutoNum type="arabicPeriod"/>
            </a:pPr>
            <a:r>
              <a:rPr lang="en-US" sz="2300" b="1" dirty="0">
                <a:latin typeface="Open Sans"/>
                <a:ea typeface="Open Sans"/>
                <a:cs typeface="Open Sans"/>
                <a:sym typeface="Open Sans"/>
              </a:rPr>
              <a:t>Don’t let a lack of response deter you–it is their job to relate to constituents. Help them do their job.</a:t>
            </a:r>
            <a:endParaRPr sz="2300" b="1" dirty="0">
              <a:latin typeface="Open Sans"/>
              <a:ea typeface="Open Sans"/>
              <a:cs typeface="Open Sans"/>
              <a:sym typeface="Open Sans"/>
            </a:endParaRPr>
          </a:p>
          <a:p>
            <a:pPr marL="914400" lvl="0" indent="-457200" algn="l" rtl="0">
              <a:lnSpc>
                <a:spcPct val="100000"/>
              </a:lnSpc>
              <a:spcBef>
                <a:spcPts val="0"/>
              </a:spcBef>
              <a:spcAft>
                <a:spcPts val="0"/>
              </a:spcAft>
              <a:buFont typeface="+mj-lt"/>
              <a:buAutoNum type="arabicPeriod"/>
            </a:pPr>
            <a:endParaRPr sz="2300" dirty="0">
              <a:latin typeface="Open Sans"/>
              <a:ea typeface="Open Sans"/>
              <a:cs typeface="Open Sans"/>
              <a:sym typeface="Open Sans"/>
            </a:endParaRPr>
          </a:p>
          <a:p>
            <a:pPr marL="457200" lvl="0" indent="-341788" algn="l" rtl="0">
              <a:lnSpc>
                <a:spcPct val="100000"/>
              </a:lnSpc>
              <a:spcBef>
                <a:spcPts val="0"/>
              </a:spcBef>
              <a:spcAft>
                <a:spcPts val="0"/>
              </a:spcAft>
              <a:buSzPct val="100000"/>
              <a:buFont typeface="Open Sans"/>
              <a:buAutoNum type="arabicPeriod"/>
            </a:pPr>
            <a:r>
              <a:rPr lang="en-US" sz="2300" dirty="0">
                <a:latin typeface="Open Sans"/>
                <a:ea typeface="Open Sans"/>
                <a:cs typeface="Open Sans"/>
                <a:sym typeface="Open Sans"/>
              </a:rPr>
              <a:t>Share additional information, videos, articles to reinforce your conversation.</a:t>
            </a:r>
            <a:endParaRPr sz="2300" dirty="0">
              <a:latin typeface="Open Sans"/>
              <a:ea typeface="Open Sans"/>
              <a:cs typeface="Open Sans"/>
              <a:sym typeface="Open Sans"/>
            </a:endParaRPr>
          </a:p>
          <a:p>
            <a:pPr marL="914400" lvl="0" indent="-457200" algn="l" rtl="0">
              <a:lnSpc>
                <a:spcPct val="100000"/>
              </a:lnSpc>
              <a:spcBef>
                <a:spcPts val="0"/>
              </a:spcBef>
              <a:spcAft>
                <a:spcPts val="0"/>
              </a:spcAft>
              <a:buFont typeface="+mj-lt"/>
              <a:buAutoNum type="arabicPeriod"/>
            </a:pPr>
            <a:endParaRPr sz="2300" dirty="0">
              <a:latin typeface="Open Sans"/>
              <a:ea typeface="Open Sans"/>
              <a:cs typeface="Open Sans"/>
              <a:sym typeface="Open Sans"/>
            </a:endParaRPr>
          </a:p>
          <a:p>
            <a:pPr marL="457200" lvl="0" indent="-341788" algn="l" rtl="0">
              <a:lnSpc>
                <a:spcPct val="100000"/>
              </a:lnSpc>
              <a:spcBef>
                <a:spcPts val="0"/>
              </a:spcBef>
              <a:spcAft>
                <a:spcPts val="0"/>
              </a:spcAft>
              <a:buSzPct val="100000"/>
              <a:buFont typeface="Open Sans"/>
              <a:buAutoNum type="arabicPeriod"/>
            </a:pPr>
            <a:r>
              <a:rPr lang="en-US" sz="2300" b="1" dirty="0">
                <a:latin typeface="Open Sans"/>
                <a:ea typeface="Open Sans"/>
                <a:cs typeface="Open Sans"/>
                <a:sym typeface="Open Sans"/>
              </a:rPr>
              <a:t>Get to yes or no answers on your requests.</a:t>
            </a:r>
            <a:endParaRPr sz="2300" b="1" dirty="0">
              <a:latin typeface="Open Sans"/>
              <a:ea typeface="Open Sans"/>
              <a:cs typeface="Open Sans"/>
              <a:sym typeface="Open Sans"/>
            </a:endParaRPr>
          </a:p>
        </p:txBody>
      </p:sp>
      <p:sp>
        <p:nvSpPr>
          <p:cNvPr id="217" name="Google Shape;217;g10da5d69ad2_0_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1"/>
          <p:cNvSpPr txBox="1">
            <a:spLocks noGrp="1"/>
          </p:cNvSpPr>
          <p:nvPr>
            <p:ph type="title"/>
          </p:nvPr>
        </p:nvSpPr>
        <p:spPr>
          <a:xfrm>
            <a:off x="238700" y="17525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Next Steps for Global Allies Program</a:t>
            </a:r>
            <a:endParaRPr/>
          </a:p>
        </p:txBody>
      </p:sp>
      <p:sp>
        <p:nvSpPr>
          <p:cNvPr id="223" name="Google Shape;223;p21"/>
          <p:cNvSpPr txBox="1">
            <a:spLocks noGrp="1"/>
          </p:cNvSpPr>
          <p:nvPr>
            <p:ph type="body" idx="1"/>
          </p:nvPr>
        </p:nvSpPr>
        <p:spPr>
          <a:xfrm>
            <a:off x="238700" y="827895"/>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2"/>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Stay connected with GAP for upcoming trainings and actions.</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Join us for additional actions on global malnutrition:</a:t>
            </a:r>
            <a:br>
              <a:rPr lang="en-US" sz="9200">
                <a:latin typeface="Open Sans"/>
                <a:ea typeface="Open Sans"/>
                <a:cs typeface="Open Sans"/>
                <a:sym typeface="Open Sans"/>
              </a:rPr>
            </a:br>
            <a:r>
              <a:rPr lang="en-US" sz="9200">
                <a:latin typeface="Open Sans"/>
                <a:ea typeface="Open Sans"/>
                <a:cs typeface="Open Sans"/>
                <a:sym typeface="Open Sans"/>
              </a:rPr>
              <a:t>Next meeting - </a:t>
            </a:r>
            <a:r>
              <a:rPr lang="en-US" sz="9200" b="1">
                <a:latin typeface="Open Sans"/>
                <a:ea typeface="Open Sans"/>
                <a:cs typeface="Open Sans"/>
                <a:sym typeface="Open Sans"/>
              </a:rPr>
              <a:t>March 10 at 8:30pm ET</a:t>
            </a: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2"/>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24" name="Google Shape;224;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120df93a0f_1_74"/>
          <p:cNvSpPr txBox="1">
            <a:spLocks noGrp="1"/>
          </p:cNvSpPr>
          <p:nvPr>
            <p:ph type="title"/>
          </p:nvPr>
        </p:nvSpPr>
        <p:spPr>
          <a:xfrm>
            <a:off x="238700" y="175250"/>
            <a:ext cx="78894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Upcoming Events</a:t>
            </a:r>
            <a:endParaRPr/>
          </a:p>
        </p:txBody>
      </p:sp>
      <p:sp>
        <p:nvSpPr>
          <p:cNvPr id="230" name="Google Shape;230;g1120df93a0f_1_74"/>
          <p:cNvSpPr txBox="1">
            <a:spLocks noGrp="1"/>
          </p:cNvSpPr>
          <p:nvPr>
            <p:ph type="body" idx="1"/>
          </p:nvPr>
        </p:nvSpPr>
        <p:spPr>
          <a:xfrm>
            <a:off x="238700" y="827895"/>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1"/>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Peace Corps Week - February 27 to March 5</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a:latin typeface="Open Sans"/>
                <a:ea typeface="Open Sans"/>
                <a:cs typeface="Open Sans"/>
                <a:sym typeface="Open Sans"/>
              </a:rPr>
              <a:t>Celebrate </a:t>
            </a:r>
            <a:r>
              <a:rPr lang="en-US" sz="9200" b="1">
                <a:latin typeface="Open Sans"/>
                <a:ea typeface="Open Sans"/>
                <a:cs typeface="Open Sans"/>
                <a:sym typeface="Open Sans"/>
              </a:rPr>
              <a:t>Anne Baker’s retirement! - March 1 at 7:00PM ET</a:t>
            </a:r>
            <a:br>
              <a:rPr lang="en-US" sz="9200">
                <a:latin typeface="Open Sans"/>
                <a:ea typeface="Open Sans"/>
                <a:cs typeface="Open Sans"/>
                <a:sym typeface="Open Sans"/>
              </a:rPr>
            </a:b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Women of Peace Corps Legacy, “Continuing Connection through Virtual Service” - March 2</a:t>
            </a:r>
            <a:br>
              <a:rPr lang="en-US" sz="9200" b="1">
                <a:latin typeface="Open Sans"/>
                <a:ea typeface="Open Sans"/>
                <a:cs typeface="Open Sans"/>
                <a:sym typeface="Open Sans"/>
              </a:rPr>
            </a:br>
            <a:endParaRPr sz="9200" b="1">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National Days of Advocacy in Support of the Peace Corps - March 3</a:t>
            </a:r>
            <a:br>
              <a:rPr lang="en-US" sz="9200">
                <a:latin typeface="Open Sans"/>
                <a:ea typeface="Open Sans"/>
                <a:cs typeface="Open Sans"/>
                <a:sym typeface="Open Sans"/>
              </a:rPr>
            </a:br>
            <a:endParaRPr sz="9200">
              <a:latin typeface="Open Sans"/>
              <a:ea typeface="Open Sans"/>
              <a:cs typeface="Open Sans"/>
              <a:sym typeface="Open Sans"/>
            </a:endParaRPr>
          </a:p>
          <a:p>
            <a:pPr marL="457200" lvl="0" indent="0" algn="l" rtl="0">
              <a:lnSpc>
                <a:spcPct val="115000"/>
              </a:lnSpc>
              <a:spcBef>
                <a:spcPts val="448"/>
              </a:spcBef>
              <a:spcAft>
                <a:spcPts val="0"/>
              </a:spcAft>
              <a:buNone/>
            </a:pPr>
            <a:endParaRPr sz="9200" b="1">
              <a:latin typeface="Open Sans"/>
              <a:ea typeface="Open Sans"/>
              <a:cs typeface="Open Sans"/>
              <a:sym typeface="Open Sans"/>
            </a:endParaRPr>
          </a:p>
          <a:p>
            <a:pPr marL="342900" lvl="0" indent="-200660" algn="l" rtl="0">
              <a:lnSpc>
                <a:spcPct val="115000"/>
              </a:lnSpc>
              <a:spcBef>
                <a:spcPts val="448"/>
              </a:spcBef>
              <a:spcAft>
                <a:spcPts val="0"/>
              </a:spcAft>
              <a:buClr>
                <a:schemeClr val="dk1"/>
              </a:buClr>
              <a:buSzPct val="34781"/>
              <a:buNone/>
            </a:pP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231" name="Google Shape;231;g1120df93a0f_1_7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pic>
        <p:nvPicPr>
          <p:cNvPr id="236" name="Google Shape;236;p44" descr="Logo&#10;&#10;Description automatically generated"/>
          <p:cNvPicPr preferRelativeResize="0"/>
          <p:nvPr/>
        </p:nvPicPr>
        <p:blipFill rotWithShape="1">
          <a:blip r:embed="rId3">
            <a:alphaModFix/>
          </a:blip>
          <a:srcRect/>
          <a:stretch/>
        </p:blipFill>
        <p:spPr>
          <a:xfrm>
            <a:off x="3097160" y="654556"/>
            <a:ext cx="3226452" cy="2571556"/>
          </a:xfrm>
          <a:prstGeom prst="rect">
            <a:avLst/>
          </a:prstGeom>
          <a:noFill/>
          <a:ln>
            <a:noFill/>
          </a:ln>
        </p:spPr>
      </p:pic>
      <p:pic>
        <p:nvPicPr>
          <p:cNvPr id="237" name="Google Shape;237;p44" descr="Text, application&#10;&#10;Description automatically generated"/>
          <p:cNvPicPr preferRelativeResize="0"/>
          <p:nvPr/>
        </p:nvPicPr>
        <p:blipFill rotWithShape="1">
          <a:blip r:embed="rId4">
            <a:alphaModFix/>
          </a:blip>
          <a:srcRect/>
          <a:stretch/>
        </p:blipFill>
        <p:spPr>
          <a:xfrm>
            <a:off x="2664655" y="1179979"/>
            <a:ext cx="3814690" cy="2783541"/>
          </a:xfrm>
          <a:prstGeom prst="rect">
            <a:avLst/>
          </a:prstGeom>
          <a:noFill/>
          <a:ln>
            <a:noFill/>
          </a:ln>
        </p:spPr>
      </p:pic>
      <p:sp>
        <p:nvSpPr>
          <p:cNvPr id="238" name="Google Shape;238;p4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ctrTitle"/>
          </p:nvPr>
        </p:nvSpPr>
        <p:spPr>
          <a:xfrm>
            <a:off x="685800" y="63664"/>
            <a:ext cx="7772400" cy="1102519"/>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800"/>
              <a:buNone/>
            </a:pPr>
            <a:r>
              <a:rPr lang="en-US">
                <a:latin typeface="Open Sans"/>
                <a:ea typeface="Open Sans"/>
                <a:cs typeface="Open Sans"/>
                <a:sym typeface="Open Sans"/>
              </a:rPr>
              <a:t>Welcome everyone!</a:t>
            </a:r>
            <a:endParaRPr/>
          </a:p>
        </p:txBody>
      </p:sp>
      <p:sp>
        <p:nvSpPr>
          <p:cNvPr id="104" name="Google Shape;104;p15"/>
          <p:cNvSpPr txBox="1">
            <a:spLocks noGrp="1"/>
          </p:cNvSpPr>
          <p:nvPr>
            <p:ph type="subTitle" idx="1"/>
          </p:nvPr>
        </p:nvSpPr>
        <p:spPr>
          <a:xfrm>
            <a:off x="941294" y="1111903"/>
            <a:ext cx="7261411" cy="1314450"/>
          </a:xfrm>
          <a:prstGeom prst="rect">
            <a:avLst/>
          </a:prstGeom>
          <a:noFill/>
          <a:ln>
            <a:noFill/>
          </a:ln>
        </p:spPr>
        <p:txBody>
          <a:bodyPr spcFirstLastPara="1" wrap="square" lIns="91425" tIns="45700" rIns="91425" bIns="45700" anchor="t" anchorCtr="0">
            <a:normAutofit/>
          </a:bodyPr>
          <a:lstStyle/>
          <a:p>
            <a:pPr marL="457200" lvl="0" indent="-431800" algn="ctr" rtl="0">
              <a:lnSpc>
                <a:spcPct val="100000"/>
              </a:lnSpc>
              <a:spcBef>
                <a:spcPts val="640"/>
              </a:spcBef>
              <a:spcAft>
                <a:spcPts val="0"/>
              </a:spcAft>
              <a:buClr>
                <a:srgbClr val="888888"/>
              </a:buClr>
              <a:buSzPts val="3200"/>
              <a:buNone/>
            </a:pPr>
            <a:r>
              <a:rPr lang="en-US">
                <a:solidFill>
                  <a:schemeClr val="dk1"/>
                </a:solidFill>
                <a:latin typeface="Open Sans"/>
                <a:ea typeface="Open Sans"/>
                <a:cs typeface="Open Sans"/>
                <a:sym typeface="Open Sans"/>
              </a:rPr>
              <a:t>Please introduce yourself in the chat!</a:t>
            </a:r>
            <a:endParaRPr/>
          </a:p>
          <a:p>
            <a:pPr marL="457200" lvl="0" indent="-431800" algn="ctr" rtl="0">
              <a:lnSpc>
                <a:spcPct val="100000"/>
              </a:lnSpc>
              <a:spcBef>
                <a:spcPts val="640"/>
              </a:spcBef>
              <a:spcAft>
                <a:spcPts val="0"/>
              </a:spcAft>
              <a:buClr>
                <a:srgbClr val="888888"/>
              </a:buClr>
              <a:buSzPts val="3200"/>
              <a:buNone/>
            </a:pPr>
            <a:endParaRPr>
              <a:latin typeface="Open Sans"/>
              <a:ea typeface="Open Sans"/>
              <a:cs typeface="Open Sans"/>
              <a:sym typeface="Open Sans"/>
            </a:endParaRPr>
          </a:p>
          <a:p>
            <a:pPr marL="457200" lvl="0" indent="-431800" algn="l" rtl="0">
              <a:lnSpc>
                <a:spcPct val="100000"/>
              </a:lnSpc>
              <a:spcBef>
                <a:spcPts val="640"/>
              </a:spcBef>
              <a:spcAft>
                <a:spcPts val="0"/>
              </a:spcAft>
              <a:buSzPts val="3200"/>
              <a:buNone/>
            </a:pPr>
            <a:endParaRPr>
              <a:latin typeface="Open Sans"/>
              <a:ea typeface="Open Sans"/>
              <a:cs typeface="Open Sans"/>
              <a:sym typeface="Open Sans"/>
            </a:endParaRPr>
          </a:p>
          <a:p>
            <a:pPr marL="457200" lvl="0" indent="-431800" algn="ctr" rtl="0">
              <a:lnSpc>
                <a:spcPct val="100000"/>
              </a:lnSpc>
              <a:spcBef>
                <a:spcPts val="640"/>
              </a:spcBef>
              <a:spcAft>
                <a:spcPts val="0"/>
              </a:spcAft>
              <a:buClr>
                <a:srgbClr val="888888"/>
              </a:buClr>
              <a:buSzPts val="3200"/>
              <a:buNone/>
            </a:pPr>
            <a:endParaRPr/>
          </a:p>
        </p:txBody>
      </p:sp>
      <p:sp>
        <p:nvSpPr>
          <p:cNvPr id="105" name="Google Shape;105;p15"/>
          <p:cNvSpPr txBox="1"/>
          <p:nvPr/>
        </p:nvSpPr>
        <p:spPr>
          <a:xfrm>
            <a:off x="685799" y="1877264"/>
            <a:ext cx="7953600" cy="27894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519"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Name and pronouns</a:t>
            </a:r>
            <a:br>
              <a:rPr lang="en-US" sz="9907" b="0" i="0" u="none" strike="noStrike" cap="none">
                <a:solidFill>
                  <a:schemeClr val="dk1"/>
                </a:solidFill>
                <a:latin typeface="Open Sans"/>
                <a:ea typeface="Open Sans"/>
                <a:cs typeface="Open Sans"/>
                <a:sym typeface="Open Sans"/>
              </a:rPr>
            </a:br>
            <a:endParaRPr sz="9907" b="0" i="0" u="none" strike="noStrike" cap="none">
              <a:solidFill>
                <a:srgbClr val="000000"/>
              </a:solidFill>
              <a:latin typeface="Arial"/>
              <a:ea typeface="Arial"/>
              <a:cs typeface="Arial"/>
              <a:sym typeface="Arial"/>
            </a:endParaRPr>
          </a:p>
          <a:p>
            <a:pPr marL="482600" marR="0" lvl="0" indent="-411519"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Location</a:t>
            </a:r>
            <a:br>
              <a:rPr lang="en-US" sz="9907" b="0" i="0" u="none" strike="noStrike" cap="none">
                <a:solidFill>
                  <a:schemeClr val="dk1"/>
                </a:solidFill>
                <a:latin typeface="Open Sans"/>
                <a:ea typeface="Open Sans"/>
                <a:cs typeface="Open Sans"/>
                <a:sym typeface="Open Sans"/>
              </a:rPr>
            </a:br>
            <a:endParaRPr sz="9907" b="0" i="0" u="none" strike="noStrike" cap="none">
              <a:solidFill>
                <a:srgbClr val="000000"/>
              </a:solidFill>
              <a:latin typeface="Arial"/>
              <a:ea typeface="Arial"/>
              <a:cs typeface="Arial"/>
              <a:sym typeface="Arial"/>
            </a:endParaRPr>
          </a:p>
          <a:p>
            <a:pPr marL="482600" marR="0" lvl="0" indent="-411519" algn="l" rtl="0">
              <a:lnSpc>
                <a:spcPct val="120000"/>
              </a:lnSpc>
              <a:spcBef>
                <a:spcPts val="640"/>
              </a:spcBef>
              <a:spcAft>
                <a:spcPts val="0"/>
              </a:spcAft>
              <a:buClr>
                <a:schemeClr val="dk1"/>
              </a:buClr>
              <a:buSzPct val="100000"/>
              <a:buFont typeface="Arial"/>
              <a:buChar char="•"/>
            </a:pPr>
            <a:r>
              <a:rPr lang="en-US" sz="9907" b="0" i="0" u="none" strike="noStrike" cap="none">
                <a:solidFill>
                  <a:schemeClr val="dk1"/>
                </a:solidFill>
                <a:latin typeface="Open Sans"/>
                <a:ea typeface="Open Sans"/>
                <a:cs typeface="Open Sans"/>
                <a:sym typeface="Open Sans"/>
              </a:rPr>
              <a:t>Country of Service in the Peace Corps</a:t>
            </a:r>
            <a:endParaRPr sz="9907" b="0" i="0" u="none" strike="noStrike" cap="none">
              <a:solidFill>
                <a:srgbClr val="000000"/>
              </a:solidFill>
              <a:latin typeface="Arial"/>
              <a:ea typeface="Arial"/>
              <a:cs typeface="Arial"/>
              <a:sym typeface="Arial"/>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2"/>
              <a:buFont typeface="Arial"/>
              <a:buNone/>
            </a:pPr>
            <a:endParaRPr sz="3200" b="0" i="0" u="none" strike="noStrike" cap="none">
              <a:solidFill>
                <a:schemeClr val="dk1"/>
              </a:solidFill>
              <a:latin typeface="Calibri"/>
              <a:ea typeface="Calibri"/>
              <a:cs typeface="Calibri"/>
              <a:sym typeface="Calibri"/>
            </a:endParaRPr>
          </a:p>
        </p:txBody>
      </p:sp>
      <p:sp>
        <p:nvSpPr>
          <p:cNvPr id="106" name="Google Shape;10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1120df93a0f_1_12"/>
          <p:cNvSpPr txBox="1">
            <a:spLocks noGrp="1"/>
          </p:cNvSpPr>
          <p:nvPr>
            <p:ph type="title"/>
          </p:nvPr>
        </p:nvSpPr>
        <p:spPr>
          <a:xfrm>
            <a:off x="457200" y="205979"/>
            <a:ext cx="7401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i="1">
                <a:latin typeface="Open Sans"/>
                <a:ea typeface="Open Sans"/>
                <a:cs typeface="Open Sans"/>
                <a:sym typeface="Open Sans"/>
              </a:rPr>
              <a:t>Let’s Hit Send!</a:t>
            </a:r>
            <a:endParaRPr b="1" i="1">
              <a:latin typeface="Open Sans"/>
              <a:ea typeface="Open Sans"/>
              <a:cs typeface="Open Sans"/>
              <a:sym typeface="Open Sans"/>
            </a:endParaRPr>
          </a:p>
        </p:txBody>
      </p:sp>
      <p:sp>
        <p:nvSpPr>
          <p:cNvPr id="250" name="Google Shape;250;g1120df93a0f_1_12"/>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pic>
        <p:nvPicPr>
          <p:cNvPr id="251" name="Google Shape;251;g1120df93a0f_1_12"/>
          <p:cNvPicPr preferRelativeResize="0"/>
          <p:nvPr/>
        </p:nvPicPr>
        <p:blipFill rotWithShape="1">
          <a:blip r:embed="rId3">
            <a:alphaModFix/>
          </a:blip>
          <a:srcRect l="711" t="7150" r="51879" b="4244"/>
          <a:stretch/>
        </p:blipFill>
        <p:spPr>
          <a:xfrm>
            <a:off x="409850" y="1157775"/>
            <a:ext cx="8022625" cy="4217301"/>
          </a:xfrm>
          <a:prstGeom prst="rect">
            <a:avLst/>
          </a:prstGeom>
          <a:noFill/>
          <a:ln>
            <a:noFill/>
          </a:ln>
        </p:spPr>
      </p:pic>
      <p:sp>
        <p:nvSpPr>
          <p:cNvPr id="252" name="Google Shape;252;g1120df93a0f_1_12"/>
          <p:cNvSpPr/>
          <p:nvPr/>
        </p:nvSpPr>
        <p:spPr>
          <a:xfrm>
            <a:off x="942625" y="3668075"/>
            <a:ext cx="1188600" cy="604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120df93a0f_1_21"/>
          <p:cNvSpPr txBox="1">
            <a:spLocks noGrp="1"/>
          </p:cNvSpPr>
          <p:nvPr>
            <p:ph type="title"/>
          </p:nvPr>
        </p:nvSpPr>
        <p:spPr>
          <a:xfrm>
            <a:off x="457200" y="205979"/>
            <a:ext cx="7401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i="1">
                <a:latin typeface="Open Sans"/>
                <a:ea typeface="Open Sans"/>
                <a:cs typeface="Open Sans"/>
                <a:sym typeface="Open Sans"/>
              </a:rPr>
              <a:t>Let’s Hit Send!</a:t>
            </a:r>
            <a:endParaRPr b="1" i="1">
              <a:latin typeface="Open Sans"/>
              <a:ea typeface="Open Sans"/>
              <a:cs typeface="Open Sans"/>
              <a:sym typeface="Open Sans"/>
            </a:endParaRPr>
          </a:p>
        </p:txBody>
      </p:sp>
      <p:sp>
        <p:nvSpPr>
          <p:cNvPr id="259" name="Google Shape;259;g1120df93a0f_1_21"/>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260" name="Google Shape;260;g1120df93a0f_1_21"/>
          <p:cNvPicPr preferRelativeResize="0"/>
          <p:nvPr/>
        </p:nvPicPr>
        <p:blipFill rotWithShape="1">
          <a:blip r:embed="rId3">
            <a:alphaModFix/>
          </a:blip>
          <a:srcRect t="5946" r="50617" b="6341"/>
          <a:stretch/>
        </p:blipFill>
        <p:spPr>
          <a:xfrm>
            <a:off x="429431" y="1258975"/>
            <a:ext cx="7571067" cy="3782200"/>
          </a:xfrm>
          <a:prstGeom prst="rect">
            <a:avLst/>
          </a:prstGeom>
          <a:noFill/>
          <a:ln>
            <a:noFill/>
          </a:ln>
        </p:spPr>
      </p:pic>
      <p:sp>
        <p:nvSpPr>
          <p:cNvPr id="261" name="Google Shape;261;g1120df93a0f_1_21"/>
          <p:cNvSpPr/>
          <p:nvPr/>
        </p:nvSpPr>
        <p:spPr>
          <a:xfrm>
            <a:off x="840175" y="3565600"/>
            <a:ext cx="1188600" cy="604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120df93a0f_1_30"/>
          <p:cNvSpPr txBox="1">
            <a:spLocks noGrp="1"/>
          </p:cNvSpPr>
          <p:nvPr>
            <p:ph type="title"/>
          </p:nvPr>
        </p:nvSpPr>
        <p:spPr>
          <a:xfrm>
            <a:off x="457200" y="205979"/>
            <a:ext cx="7401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i="1">
                <a:latin typeface="Open Sans"/>
                <a:ea typeface="Open Sans"/>
                <a:cs typeface="Open Sans"/>
                <a:sym typeface="Open Sans"/>
              </a:rPr>
              <a:t>Let’s Hit Send!</a:t>
            </a:r>
            <a:endParaRPr b="1" i="1">
              <a:latin typeface="Open Sans"/>
              <a:ea typeface="Open Sans"/>
              <a:cs typeface="Open Sans"/>
              <a:sym typeface="Open Sans"/>
            </a:endParaRPr>
          </a:p>
        </p:txBody>
      </p:sp>
      <p:sp>
        <p:nvSpPr>
          <p:cNvPr id="268" name="Google Shape;268;g1120df93a0f_1_3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269" name="Google Shape;269;g1120df93a0f_1_30"/>
          <p:cNvPicPr preferRelativeResize="0"/>
          <p:nvPr/>
        </p:nvPicPr>
        <p:blipFill rotWithShape="1">
          <a:blip r:embed="rId3">
            <a:alphaModFix/>
          </a:blip>
          <a:srcRect t="7558" r="51996" b="3836"/>
          <a:stretch/>
        </p:blipFill>
        <p:spPr>
          <a:xfrm>
            <a:off x="531525" y="1127075"/>
            <a:ext cx="7921449" cy="4112551"/>
          </a:xfrm>
          <a:prstGeom prst="rect">
            <a:avLst/>
          </a:prstGeom>
          <a:noFill/>
          <a:ln>
            <a:noFill/>
          </a:ln>
        </p:spPr>
      </p:pic>
      <p:sp>
        <p:nvSpPr>
          <p:cNvPr id="270" name="Google Shape;270;g1120df93a0f_1_30"/>
          <p:cNvSpPr/>
          <p:nvPr/>
        </p:nvSpPr>
        <p:spPr>
          <a:xfrm>
            <a:off x="1280750" y="4313550"/>
            <a:ext cx="1188600" cy="604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120df93a0f_1_40"/>
          <p:cNvSpPr txBox="1">
            <a:spLocks noGrp="1"/>
          </p:cNvSpPr>
          <p:nvPr>
            <p:ph type="title"/>
          </p:nvPr>
        </p:nvSpPr>
        <p:spPr>
          <a:xfrm>
            <a:off x="457200" y="205979"/>
            <a:ext cx="74016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i="1">
                <a:latin typeface="Open Sans"/>
                <a:ea typeface="Open Sans"/>
                <a:cs typeface="Open Sans"/>
                <a:sym typeface="Open Sans"/>
              </a:rPr>
              <a:t>Let’s Hit Send!</a:t>
            </a:r>
            <a:endParaRPr b="1" i="1">
              <a:latin typeface="Open Sans"/>
              <a:ea typeface="Open Sans"/>
              <a:cs typeface="Open Sans"/>
              <a:sym typeface="Open Sans"/>
            </a:endParaRPr>
          </a:p>
        </p:txBody>
      </p:sp>
      <p:sp>
        <p:nvSpPr>
          <p:cNvPr id="277" name="Google Shape;277;g1120df93a0f_1_40"/>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78" name="Google Shape;278;g1120df93a0f_1_40"/>
          <p:cNvPicPr preferRelativeResize="0"/>
          <p:nvPr/>
        </p:nvPicPr>
        <p:blipFill rotWithShape="1">
          <a:blip r:embed="rId3">
            <a:alphaModFix/>
          </a:blip>
          <a:srcRect t="6327" r="52344" b="3411"/>
          <a:stretch/>
        </p:blipFill>
        <p:spPr>
          <a:xfrm>
            <a:off x="1197500" y="1076163"/>
            <a:ext cx="6905298" cy="3678324"/>
          </a:xfrm>
          <a:prstGeom prst="rect">
            <a:avLst/>
          </a:prstGeom>
          <a:noFill/>
          <a:ln>
            <a:noFill/>
          </a:ln>
        </p:spPr>
      </p:pic>
      <p:sp>
        <p:nvSpPr>
          <p:cNvPr id="279" name="Google Shape;279;g1120df93a0f_1_40"/>
          <p:cNvSpPr/>
          <p:nvPr/>
        </p:nvSpPr>
        <p:spPr>
          <a:xfrm>
            <a:off x="2827900" y="2674425"/>
            <a:ext cx="1035000" cy="481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1120df93a0f_1_40"/>
          <p:cNvSpPr/>
          <p:nvPr/>
        </p:nvSpPr>
        <p:spPr>
          <a:xfrm>
            <a:off x="4846375" y="1844275"/>
            <a:ext cx="399600" cy="604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0da5d69ad2_0_2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b="1" i="1">
                <a:latin typeface="Open Sans"/>
                <a:ea typeface="Open Sans"/>
                <a:cs typeface="Open Sans"/>
                <a:sym typeface="Open Sans"/>
              </a:rPr>
              <a:t>Let’s Hit Send!</a:t>
            </a:r>
            <a:endParaRPr sz="3200" b="1">
              <a:latin typeface="Open Sans"/>
              <a:ea typeface="Open Sans"/>
              <a:cs typeface="Open Sans"/>
              <a:sym typeface="Open Sans"/>
            </a:endParaRPr>
          </a:p>
        </p:txBody>
      </p:sp>
      <p:sp>
        <p:nvSpPr>
          <p:cNvPr id="286" name="Google Shape;286;g10da5d69ad2_0_20"/>
          <p:cNvSpPr txBox="1">
            <a:spLocks noGrp="1"/>
          </p:cNvSpPr>
          <p:nvPr>
            <p:ph type="body" idx="1"/>
          </p:nvPr>
        </p:nvSpPr>
        <p:spPr>
          <a:xfrm>
            <a:off x="214950" y="1154449"/>
            <a:ext cx="8229600" cy="3750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448"/>
              </a:spcBef>
              <a:spcAft>
                <a:spcPts val="0"/>
              </a:spcAft>
              <a:buSzPts val="1800"/>
              <a:buNone/>
            </a:pPr>
            <a:r>
              <a:rPr lang="en-US" sz="2300">
                <a:latin typeface="Open Sans"/>
                <a:ea typeface="Open Sans"/>
                <a:cs typeface="Open Sans"/>
                <a:sym typeface="Open Sans"/>
              </a:rPr>
              <a:t>Email formula for reaching congressional staff:</a:t>
            </a:r>
            <a:endParaRPr sz="2300">
              <a:latin typeface="Open Sans"/>
              <a:ea typeface="Open Sans"/>
              <a:cs typeface="Open Sans"/>
              <a:sym typeface="Open Sans"/>
            </a:endParaRPr>
          </a:p>
          <a:p>
            <a:pPr marL="0" lvl="0" indent="0" algn="l" rtl="0">
              <a:lnSpc>
                <a:spcPct val="115000"/>
              </a:lnSpc>
              <a:spcBef>
                <a:spcPts val="448"/>
              </a:spcBef>
              <a:spcAft>
                <a:spcPts val="0"/>
              </a:spcAft>
              <a:buSzPts val="1800"/>
              <a:buNone/>
            </a:pPr>
            <a:endParaRPr sz="2300">
              <a:latin typeface="Open Sans"/>
              <a:ea typeface="Open Sans"/>
              <a:cs typeface="Open Sans"/>
              <a:sym typeface="Open Sans"/>
            </a:endParaRPr>
          </a:p>
          <a:p>
            <a:pPr marL="0" lvl="0" indent="0" algn="l" rtl="0">
              <a:lnSpc>
                <a:spcPct val="115000"/>
              </a:lnSpc>
              <a:spcBef>
                <a:spcPts val="448"/>
              </a:spcBef>
              <a:spcAft>
                <a:spcPts val="0"/>
              </a:spcAft>
              <a:buSzPts val="1800"/>
              <a:buNone/>
            </a:pPr>
            <a:r>
              <a:rPr lang="en-US" sz="2300">
                <a:latin typeface="Open Sans"/>
                <a:ea typeface="Open Sans"/>
                <a:cs typeface="Open Sans"/>
                <a:sym typeface="Open Sans"/>
              </a:rPr>
              <a:t>Senate: firstname_lastname@SenatorLastName.senate.gov</a:t>
            </a:r>
            <a:endParaRPr sz="2300">
              <a:latin typeface="Open Sans"/>
              <a:ea typeface="Open Sans"/>
              <a:cs typeface="Open Sans"/>
              <a:sym typeface="Open Sans"/>
            </a:endParaRPr>
          </a:p>
          <a:p>
            <a:pPr marL="0" lvl="0" indent="0" algn="l" rtl="0">
              <a:lnSpc>
                <a:spcPct val="115000"/>
              </a:lnSpc>
              <a:spcBef>
                <a:spcPts val="448"/>
              </a:spcBef>
              <a:spcAft>
                <a:spcPts val="0"/>
              </a:spcAft>
              <a:buSzPts val="1800"/>
              <a:buNone/>
            </a:pPr>
            <a:endParaRPr sz="2300">
              <a:latin typeface="Open Sans"/>
              <a:ea typeface="Open Sans"/>
              <a:cs typeface="Open Sans"/>
              <a:sym typeface="Open Sans"/>
            </a:endParaRPr>
          </a:p>
          <a:p>
            <a:pPr marL="0" lvl="0" indent="0" algn="l" rtl="0">
              <a:lnSpc>
                <a:spcPct val="115000"/>
              </a:lnSpc>
              <a:spcBef>
                <a:spcPts val="448"/>
              </a:spcBef>
              <a:spcAft>
                <a:spcPts val="0"/>
              </a:spcAft>
              <a:buSzPts val="1800"/>
              <a:buNone/>
            </a:pPr>
            <a:r>
              <a:rPr lang="en-US" sz="2300" b="1">
                <a:latin typeface="Open Sans"/>
                <a:ea typeface="Open Sans"/>
                <a:cs typeface="Open Sans"/>
                <a:sym typeface="Open Sans"/>
              </a:rPr>
              <a:t>House: firstname.lastname@mail.house.gov</a:t>
            </a:r>
            <a:endParaRPr sz="2300" b="1">
              <a:latin typeface="Open Sans"/>
              <a:ea typeface="Open Sans"/>
              <a:cs typeface="Open Sans"/>
              <a:sym typeface="Open Sans"/>
            </a:endParaRPr>
          </a:p>
        </p:txBody>
      </p:sp>
      <p:sp>
        <p:nvSpPr>
          <p:cNvPr id="287" name="Google Shape;287;g10da5d69ad2_0_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ctrTitle"/>
          </p:nvPr>
        </p:nvSpPr>
        <p:spPr>
          <a:xfrm>
            <a:off x="0" y="152401"/>
            <a:ext cx="7772400" cy="70617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Our Anti-Oppression Values</a:t>
            </a:r>
            <a:endParaRPr/>
          </a:p>
        </p:txBody>
      </p:sp>
      <p:sp>
        <p:nvSpPr>
          <p:cNvPr id="112" name="Google Shape;112;p5"/>
          <p:cNvSpPr txBox="1"/>
          <p:nvPr/>
        </p:nvSpPr>
        <p:spPr>
          <a:xfrm>
            <a:off x="228601" y="911856"/>
            <a:ext cx="8589475" cy="4068358"/>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t>
            </a:r>
            <a:r>
              <a:rPr lang="en-US" sz="1450" b="0" i="1" u="none" strike="noStrike" cap="none">
                <a:solidFill>
                  <a:srgbClr val="000000"/>
                </a:solidFill>
                <a:latin typeface="Open Sans"/>
                <a:ea typeface="Open Sans"/>
                <a:cs typeface="Open Sans"/>
                <a:sym typeface="Open Sans"/>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biphobia, classism, colonialism, homophobia, racism, religious discrimination, sexism, transphobia, white saviorism, and xenophobia.</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1400" b="0" i="0" u="none" strike="noStrike" cap="none">
              <a:solidFill>
                <a:srgbClr val="000000"/>
              </a:solidFill>
              <a:latin typeface="Arial"/>
              <a:ea typeface="Arial"/>
              <a:cs typeface="Arial"/>
              <a:sym typeface="Arial"/>
            </a:endParaRPr>
          </a:p>
          <a:p>
            <a:pPr marL="0" marR="0" lvl="0" indent="0" algn="l" rtl="0">
              <a:lnSpc>
                <a:spcPct val="114000"/>
              </a:lnSpc>
              <a:spcBef>
                <a:spcPts val="600"/>
              </a:spcBef>
              <a:spcAft>
                <a:spcPts val="0"/>
              </a:spcAft>
              <a:buClr>
                <a:srgbClr val="000000"/>
              </a:buClr>
              <a:buSzPts val="1450"/>
              <a:buFont typeface="Arial"/>
              <a:buNone/>
            </a:pPr>
            <a:r>
              <a:rPr lang="en-US" sz="1450" b="0" i="1" u="none" strike="noStrike" cap="none">
                <a:solidFill>
                  <a:srgbClr val="000000"/>
                </a:solidFill>
                <a:latin typeface="Open Sans"/>
                <a:ea typeface="Open Sans"/>
                <a:cs typeface="Open Sans"/>
                <a:sym typeface="Open Sans"/>
              </a:rPr>
              <a:t>There are no saviors — only partners, advocates, and allies. We agree to help make the RESULTS movement a respectful, inclusive space.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1450"/>
              <a:buFont typeface="Arial"/>
              <a:buNone/>
            </a:pPr>
            <a:r>
              <a:rPr lang="en-US" sz="1450" b="0" i="0" u="none" strike="noStrike" cap="none">
                <a:solidFill>
                  <a:srgbClr val="000000"/>
                </a:solidFill>
                <a:latin typeface="Open Sans"/>
                <a:ea typeface="Open Sans"/>
                <a:cs typeface="Open Sans"/>
                <a:sym typeface="Open Sans"/>
              </a:rPr>
              <a:t>Find all our anti-oppression resources at:  </a:t>
            </a:r>
            <a:r>
              <a:rPr lang="en-US" sz="1450" b="0" i="0" u="sng" strike="noStrike" cap="none">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https://results.org/volunteers/anti-oppression/</a:t>
            </a:r>
            <a:r>
              <a:rPr lang="en-US" sz="1450"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
        <p:nvSpPr>
          <p:cNvPr id="113" name="Google Shape;113;p5"/>
          <p:cNvSpPr/>
          <p:nvPr/>
        </p:nvSpPr>
        <p:spPr>
          <a:xfrm>
            <a:off x="0" y="7802"/>
            <a:ext cx="28405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fld id="{00000000-1234-1234-1234-123412341234}" type="slidenum">
              <a:rPr lang="en-US" sz="1350" b="0" i="0" u="none" strike="noStrike" cap="none">
                <a:solidFill>
                  <a:srgbClr val="000000"/>
                </a:solidFill>
                <a:latin typeface="Open Sans"/>
                <a:ea typeface="Open Sans"/>
                <a:cs typeface="Open Sans"/>
                <a:sym typeface="Open Sans"/>
              </a:rPr>
              <a:t>3</a:t>
            </a:fld>
            <a:endParaRPr sz="1350" b="0" i="0" u="none" strike="noStrike" cap="none">
              <a:solidFill>
                <a:srgbClr val="000000"/>
              </a:solidFill>
              <a:latin typeface="Open Sans"/>
              <a:ea typeface="Open Sans"/>
              <a:cs typeface="Open Sans"/>
              <a:sym typeface="Open Sans"/>
            </a:endParaRPr>
          </a:p>
        </p:txBody>
      </p:sp>
      <p:sp>
        <p:nvSpPr>
          <p:cNvPr id="114" name="Google Shape;114;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f1e6cf0b08_0_6"/>
          <p:cNvSpPr txBox="1">
            <a:spLocks noGrp="1"/>
          </p:cNvSpPr>
          <p:nvPr>
            <p:ph type="subTitle" idx="1"/>
          </p:nvPr>
        </p:nvSpPr>
        <p:spPr>
          <a:xfrm>
            <a:off x="1138125" y="176650"/>
            <a:ext cx="6400800" cy="13143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640"/>
              </a:spcBef>
              <a:spcAft>
                <a:spcPts val="0"/>
              </a:spcAft>
              <a:buSzPts val="3200"/>
              <a:buNone/>
            </a:pPr>
            <a:r>
              <a:rPr lang="en-US">
                <a:solidFill>
                  <a:schemeClr val="dk1"/>
                </a:solidFill>
              </a:rPr>
              <a:t>Tonight’s Webinar</a:t>
            </a:r>
            <a:endParaRPr>
              <a:solidFill>
                <a:schemeClr val="dk1"/>
              </a:solidFill>
            </a:endParaRPr>
          </a:p>
        </p:txBody>
      </p:sp>
      <p:sp>
        <p:nvSpPr>
          <p:cNvPr id="121" name="Google Shape;121;gf1e6cf0b08_0_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
        <p:nvSpPr>
          <p:cNvPr id="122" name="Google Shape;122;gf1e6cf0b08_0_6"/>
          <p:cNvSpPr txBox="1"/>
          <p:nvPr/>
        </p:nvSpPr>
        <p:spPr>
          <a:xfrm>
            <a:off x="100350" y="1045450"/>
            <a:ext cx="8943300" cy="2789400"/>
          </a:xfrm>
          <a:prstGeom prst="rect">
            <a:avLst/>
          </a:prstGeom>
          <a:noFill/>
          <a:ln>
            <a:noFill/>
          </a:ln>
        </p:spPr>
        <p:txBody>
          <a:bodyPr spcFirstLastPara="1" wrap="square" lIns="91425" tIns="45700" rIns="91425" bIns="45700" anchor="t" anchorCtr="0">
            <a:normAutofit fontScale="25000" lnSpcReduction="20000"/>
          </a:bodyPr>
          <a:lstStyle/>
          <a:p>
            <a:pPr marL="482600" marR="0" lvl="0" indent="-411520" algn="l" rtl="0">
              <a:lnSpc>
                <a:spcPct val="50000"/>
              </a:lnSpc>
              <a:spcBef>
                <a:spcPts val="640"/>
              </a:spcBef>
              <a:spcAft>
                <a:spcPts val="0"/>
              </a:spcAft>
              <a:buClr>
                <a:schemeClr val="dk1"/>
              </a:buClr>
              <a:buSzPct val="100000"/>
              <a:buFont typeface="Arial"/>
              <a:buChar char="•"/>
            </a:pPr>
            <a:r>
              <a:rPr lang="en-US" sz="9907" b="0" i="0" u="none" strike="noStrike" cap="none" dirty="0">
                <a:solidFill>
                  <a:schemeClr val="dk1"/>
                </a:solidFill>
                <a:latin typeface="Open Sans"/>
                <a:ea typeface="Open Sans"/>
                <a:cs typeface="Open Sans"/>
                <a:sym typeface="Open Sans"/>
              </a:rPr>
              <a:t>Welcome and Introductions</a:t>
            </a:r>
            <a:endParaRPr sz="9907" b="0" i="0" u="none" strike="noStrike" cap="none" dirty="0">
              <a:solidFill>
                <a:schemeClr val="dk1"/>
              </a:solidFill>
              <a:latin typeface="Open Sans"/>
              <a:ea typeface="Open Sans"/>
              <a:cs typeface="Open Sans"/>
              <a:sym typeface="Open Sans"/>
            </a:endParaRPr>
          </a:p>
          <a:p>
            <a:pPr marL="457200" marR="0" lvl="0" indent="0" algn="l" rtl="0">
              <a:lnSpc>
                <a:spcPct val="100000"/>
              </a:lnSpc>
              <a:spcBef>
                <a:spcPts val="640"/>
              </a:spcBef>
              <a:spcAft>
                <a:spcPts val="0"/>
              </a:spcAft>
              <a:buClr>
                <a:srgbClr val="000000"/>
              </a:buClr>
              <a:buSzPct val="100000"/>
              <a:buFont typeface="Arial"/>
              <a:buNone/>
            </a:pPr>
            <a:endParaRPr sz="9907" b="0" i="0" u="none" strike="noStrike" cap="none" dirty="0">
              <a:solidFill>
                <a:schemeClr val="dk1"/>
              </a:solidFill>
              <a:latin typeface="Open Sans"/>
              <a:ea typeface="Open Sans"/>
              <a:cs typeface="Open Sans"/>
              <a:sym typeface="Open Sans"/>
            </a:endParaRPr>
          </a:p>
          <a:p>
            <a:pPr marL="482600" marR="0" lvl="0" indent="-411520" algn="l" rtl="0">
              <a:lnSpc>
                <a:spcPct val="150000"/>
              </a:lnSpc>
              <a:spcBef>
                <a:spcPts val="640"/>
              </a:spcBef>
              <a:spcAft>
                <a:spcPts val="0"/>
              </a:spcAft>
              <a:buClr>
                <a:schemeClr val="dk1"/>
              </a:buClr>
              <a:buSzPct val="100000"/>
              <a:buFont typeface="Arial"/>
              <a:buChar char="•"/>
            </a:pPr>
            <a:r>
              <a:rPr lang="en-US" sz="9907" dirty="0">
                <a:solidFill>
                  <a:schemeClr val="dk1"/>
                </a:solidFill>
                <a:latin typeface="Open Sans"/>
                <a:ea typeface="Open Sans"/>
                <a:cs typeface="Open Sans"/>
                <a:sym typeface="Open Sans"/>
              </a:rPr>
              <a:t>Update on priority Global poverty campaigns:</a:t>
            </a:r>
            <a:br>
              <a:rPr lang="en-US" sz="9907" dirty="0">
                <a:solidFill>
                  <a:schemeClr val="dk1"/>
                </a:solidFill>
                <a:latin typeface="Open Sans"/>
                <a:ea typeface="Open Sans"/>
                <a:cs typeface="Open Sans"/>
                <a:sym typeface="Open Sans"/>
              </a:rPr>
            </a:br>
            <a:r>
              <a:rPr lang="en-US" sz="9907" dirty="0">
                <a:solidFill>
                  <a:schemeClr val="dk1"/>
                </a:solidFill>
                <a:latin typeface="Open Sans"/>
                <a:ea typeface="Open Sans"/>
                <a:cs typeface="Open Sans"/>
                <a:sym typeface="Open Sans"/>
              </a:rPr>
              <a:t>- COVID-19 Vaccine Equity</a:t>
            </a:r>
            <a:br>
              <a:rPr lang="en-US" sz="9907" dirty="0">
                <a:solidFill>
                  <a:schemeClr val="dk1"/>
                </a:solidFill>
                <a:latin typeface="Open Sans"/>
                <a:ea typeface="Open Sans"/>
                <a:cs typeface="Open Sans"/>
                <a:sym typeface="Open Sans"/>
              </a:rPr>
            </a:br>
            <a:r>
              <a:rPr lang="en-US" sz="9907" dirty="0">
                <a:solidFill>
                  <a:schemeClr val="dk1"/>
                </a:solidFill>
                <a:latin typeface="Open Sans"/>
                <a:ea typeface="Open Sans"/>
                <a:cs typeface="Open Sans"/>
                <a:sym typeface="Open Sans"/>
              </a:rPr>
              <a:t>- Global Fund to Fight AIDS, TB, and Malaria</a:t>
            </a:r>
            <a:br>
              <a:rPr lang="en-US" sz="9907" dirty="0">
                <a:solidFill>
                  <a:schemeClr val="dk1"/>
                </a:solidFill>
                <a:latin typeface="Open Sans"/>
                <a:ea typeface="Open Sans"/>
                <a:cs typeface="Open Sans"/>
                <a:sym typeface="Open Sans"/>
              </a:rPr>
            </a:br>
            <a:r>
              <a:rPr lang="en-US" sz="9907" dirty="0">
                <a:solidFill>
                  <a:schemeClr val="dk1"/>
                </a:solidFill>
                <a:latin typeface="Open Sans"/>
                <a:ea typeface="Open Sans"/>
                <a:cs typeface="Open Sans"/>
                <a:sym typeface="Open Sans"/>
              </a:rPr>
              <a:t>- Global Malnutrition Prevention and Treatment Act</a:t>
            </a:r>
            <a:endParaRPr sz="9907" dirty="0">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br>
              <a:rPr lang="en-US" sz="9907" b="0" i="0" u="none" strike="noStrike" cap="none" dirty="0">
                <a:solidFill>
                  <a:schemeClr val="dk1"/>
                </a:solidFill>
                <a:latin typeface="Open Sans"/>
                <a:ea typeface="Open Sans"/>
                <a:cs typeface="Open Sans"/>
                <a:sym typeface="Open Sans"/>
              </a:rPr>
            </a:br>
            <a:endParaRPr sz="9907" b="0" i="0" u="none" strike="noStrike" cap="none" dirty="0">
              <a:solidFill>
                <a:schemeClr val="dk1"/>
              </a:solidFill>
              <a:latin typeface="Open Sans"/>
              <a:ea typeface="Open Sans"/>
              <a:cs typeface="Open Sans"/>
              <a:sym typeface="Open Sans"/>
            </a:endParaRPr>
          </a:p>
          <a:p>
            <a:pPr marL="482600" marR="0" lvl="0" indent="-411520" algn="l" rtl="0">
              <a:lnSpc>
                <a:spcPct val="50000"/>
              </a:lnSpc>
              <a:spcBef>
                <a:spcPts val="640"/>
              </a:spcBef>
              <a:spcAft>
                <a:spcPts val="0"/>
              </a:spcAft>
              <a:buClr>
                <a:schemeClr val="dk1"/>
              </a:buClr>
              <a:buSzPct val="100000"/>
              <a:buFont typeface="Open Sans"/>
              <a:buChar char="•"/>
            </a:pPr>
            <a:r>
              <a:rPr lang="en-US" sz="9907" b="0" i="0" u="none" strike="noStrike" cap="none" dirty="0">
                <a:solidFill>
                  <a:schemeClr val="dk1"/>
                </a:solidFill>
                <a:latin typeface="Open Sans"/>
                <a:ea typeface="Open Sans"/>
                <a:cs typeface="Open Sans"/>
                <a:sym typeface="Open Sans"/>
              </a:rPr>
              <a:t>Advocacy action</a:t>
            </a:r>
            <a:r>
              <a:rPr lang="en-US" sz="9907" dirty="0">
                <a:solidFill>
                  <a:schemeClr val="dk1"/>
                </a:solidFill>
                <a:latin typeface="Open Sans"/>
                <a:ea typeface="Open Sans"/>
                <a:cs typeface="Open Sans"/>
                <a:sym typeface="Open Sans"/>
              </a:rPr>
              <a:t> on the Global Fund</a:t>
            </a:r>
            <a:endParaRPr sz="9907" b="0" i="0" u="none" strike="noStrike" cap="none" dirty="0">
              <a:solidFill>
                <a:schemeClr val="dk1"/>
              </a:solidFill>
              <a:latin typeface="Open Sans"/>
              <a:ea typeface="Open Sans"/>
              <a:cs typeface="Open Sans"/>
              <a:sym typeface="Open Sans"/>
            </a:endParaRPr>
          </a:p>
          <a:p>
            <a:pPr marL="457200" marR="0" lvl="0" indent="0" algn="l" rtl="0">
              <a:lnSpc>
                <a:spcPct val="50000"/>
              </a:lnSpc>
              <a:spcBef>
                <a:spcPts val="640"/>
              </a:spcBef>
              <a:spcAft>
                <a:spcPts val="0"/>
              </a:spcAft>
              <a:buClr>
                <a:srgbClr val="000000"/>
              </a:buClr>
              <a:buSzPct val="100000"/>
              <a:buFont typeface="Arial"/>
              <a:buNone/>
            </a:pPr>
            <a:br>
              <a:rPr lang="en-US" sz="9907" b="0" i="0" u="none" strike="noStrike" cap="none" dirty="0">
                <a:solidFill>
                  <a:schemeClr val="dk1"/>
                </a:solidFill>
                <a:latin typeface="Open Sans"/>
                <a:ea typeface="Open Sans"/>
                <a:cs typeface="Open Sans"/>
                <a:sym typeface="Open Sans"/>
              </a:rPr>
            </a:br>
            <a:endParaRPr sz="9907" b="0" i="0" u="none" strike="noStrike" cap="none" dirty="0">
              <a:solidFill>
                <a:schemeClr val="dk1"/>
              </a:solidFill>
              <a:latin typeface="Open Sans"/>
              <a:ea typeface="Open Sans"/>
              <a:cs typeface="Open Sans"/>
              <a:sym typeface="Open Sans"/>
            </a:endParaRPr>
          </a:p>
          <a:p>
            <a:pPr marL="482600" marR="0" lvl="0" indent="-411520" algn="l" rtl="0">
              <a:lnSpc>
                <a:spcPct val="50000"/>
              </a:lnSpc>
              <a:spcBef>
                <a:spcPts val="640"/>
              </a:spcBef>
              <a:spcAft>
                <a:spcPts val="0"/>
              </a:spcAft>
              <a:buClr>
                <a:schemeClr val="dk1"/>
              </a:buClr>
              <a:buSzPct val="100000"/>
              <a:buFont typeface="Open Sans"/>
              <a:buChar char="•"/>
            </a:pPr>
            <a:r>
              <a:rPr lang="en-US" sz="9907" b="0" i="0" u="none" strike="noStrike" cap="none" dirty="0">
                <a:solidFill>
                  <a:schemeClr val="dk1"/>
                </a:solidFill>
                <a:latin typeface="Open Sans"/>
                <a:ea typeface="Open Sans"/>
                <a:cs typeface="Open Sans"/>
                <a:sym typeface="Open Sans"/>
              </a:rPr>
              <a:t>Upcoming events </a:t>
            </a:r>
            <a:endParaRPr sz="9907" b="0" i="0" u="none" strike="noStrike" cap="none" dirty="0">
              <a:solidFill>
                <a:schemeClr val="dk1"/>
              </a:solidFill>
              <a:latin typeface="Open Sans"/>
              <a:ea typeface="Open Sans"/>
              <a:cs typeface="Open Sans"/>
              <a:sym typeface="Open Sans"/>
            </a:endParaRPr>
          </a:p>
          <a:p>
            <a:pPr marL="457200" marR="0" lvl="0" indent="0" algn="l" rtl="0">
              <a:lnSpc>
                <a:spcPct val="120000"/>
              </a:lnSpc>
              <a:spcBef>
                <a:spcPts val="640"/>
              </a:spcBef>
              <a:spcAft>
                <a:spcPts val="0"/>
              </a:spcAft>
              <a:buClr>
                <a:srgbClr val="000000"/>
              </a:buClr>
              <a:buSzPct val="100000"/>
              <a:buFont typeface="Arial"/>
              <a:buNone/>
            </a:pPr>
            <a:endParaRPr sz="9907" b="0" i="0" u="none" strike="noStrike" cap="none" dirty="0">
              <a:solidFill>
                <a:srgbClr val="000000"/>
              </a:solidFill>
              <a:latin typeface="Arial"/>
              <a:ea typeface="Arial"/>
              <a:cs typeface="Arial"/>
              <a:sym typeface="Arial"/>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l"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Open Sans"/>
              <a:ea typeface="Open Sans"/>
              <a:cs typeface="Open Sans"/>
              <a:sym typeface="Open Sans"/>
            </a:endParaRPr>
          </a:p>
          <a:p>
            <a:pPr marL="539750" marR="0" lvl="0" indent="-311150" algn="ctr" rtl="0">
              <a:lnSpc>
                <a:spcPct val="100000"/>
              </a:lnSpc>
              <a:spcBef>
                <a:spcPts val="640"/>
              </a:spcBef>
              <a:spcAft>
                <a:spcPts val="0"/>
              </a:spcAft>
              <a:buClr>
                <a:srgbClr val="888888"/>
              </a:buClr>
              <a:buSzPct val="129031"/>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0d7e48ba13_0_16"/>
          <p:cNvSpPr/>
          <p:nvPr/>
        </p:nvSpPr>
        <p:spPr>
          <a:xfrm>
            <a:off x="7637" y="0"/>
            <a:ext cx="9136500" cy="51435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4000"/>
              </a:lnSpc>
              <a:spcBef>
                <a:spcPts val="0"/>
              </a:spcBef>
              <a:spcAft>
                <a:spcPts val="0"/>
              </a:spcAft>
              <a:buClr>
                <a:srgbClr val="000000"/>
              </a:buClr>
              <a:buSzPts val="3600"/>
              <a:buFont typeface="Arial"/>
              <a:buNone/>
            </a:pPr>
            <a:endParaRPr sz="3600" b="1" i="0" u="none" strike="noStrike" cap="none">
              <a:solidFill>
                <a:schemeClr val="accent2"/>
              </a:solidFill>
              <a:latin typeface="Open Sans"/>
              <a:ea typeface="Open Sans"/>
              <a:cs typeface="Open Sans"/>
              <a:sym typeface="Open Sans"/>
            </a:endParaRPr>
          </a:p>
        </p:txBody>
      </p:sp>
      <p:sp>
        <p:nvSpPr>
          <p:cNvPr id="129" name="Google Shape;129;g10d7e48ba13_0_16"/>
          <p:cNvSpPr txBox="1">
            <a:spLocks noGrp="1"/>
          </p:cNvSpPr>
          <p:nvPr>
            <p:ph type="ctrTitle"/>
          </p:nvPr>
        </p:nvSpPr>
        <p:spPr>
          <a:xfrm>
            <a:off x="457200" y="153472"/>
            <a:ext cx="7182000" cy="1017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Open Sans"/>
              <a:buNone/>
            </a:pPr>
            <a:r>
              <a:rPr lang="en-US" sz="3200" b="1">
                <a:solidFill>
                  <a:schemeClr val="dk2"/>
                </a:solidFill>
                <a:latin typeface="Open Sans"/>
                <a:ea typeface="Open Sans"/>
                <a:cs typeface="Open Sans"/>
                <a:sym typeface="Open Sans"/>
              </a:rPr>
              <a:t>2022 Global Policy Priorities</a:t>
            </a:r>
            <a:endParaRPr>
              <a:solidFill>
                <a:schemeClr val="dk2"/>
              </a:solidFill>
            </a:endParaRPr>
          </a:p>
        </p:txBody>
      </p:sp>
      <p:sp>
        <p:nvSpPr>
          <p:cNvPr id="130" name="Google Shape;130;g10d7e48ba13_0_16"/>
          <p:cNvSpPr txBox="1">
            <a:spLocks noGrp="1"/>
          </p:cNvSpPr>
          <p:nvPr>
            <p:ph type="sldNum" idx="12"/>
          </p:nvPr>
        </p:nvSpPr>
        <p:spPr>
          <a:xfrm>
            <a:off x="0" y="2092"/>
            <a:ext cx="4572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
        <p:nvSpPr>
          <p:cNvPr id="131" name="Google Shape;131;g10d7e48ba13_0_16"/>
          <p:cNvSpPr txBox="1"/>
          <p:nvPr/>
        </p:nvSpPr>
        <p:spPr>
          <a:xfrm>
            <a:off x="2594876" y="1109176"/>
            <a:ext cx="5301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Pandemic response</a:t>
            </a:r>
            <a:endParaRPr sz="3200" b="0" i="0" u="none" strike="noStrike" cap="none">
              <a:solidFill>
                <a:schemeClr val="dk1"/>
              </a:solidFill>
              <a:latin typeface="Calibri"/>
              <a:ea typeface="Calibri"/>
              <a:cs typeface="Calibri"/>
              <a:sym typeface="Calibri"/>
            </a:endParaRPr>
          </a:p>
        </p:txBody>
      </p:sp>
      <p:sp>
        <p:nvSpPr>
          <p:cNvPr id="132" name="Google Shape;132;g10d7e48ba13_0_16"/>
          <p:cNvSpPr txBox="1"/>
          <p:nvPr/>
        </p:nvSpPr>
        <p:spPr>
          <a:xfrm>
            <a:off x="2594874" y="2951225"/>
            <a:ext cx="4849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Nutrition Legislation</a:t>
            </a:r>
            <a:endParaRPr sz="3200" b="0" i="0" u="none" strike="noStrike" cap="none">
              <a:solidFill>
                <a:schemeClr val="dk1"/>
              </a:solidFill>
              <a:latin typeface="Calibri"/>
              <a:ea typeface="Calibri"/>
              <a:cs typeface="Calibri"/>
              <a:sym typeface="Calibri"/>
            </a:endParaRPr>
          </a:p>
        </p:txBody>
      </p:sp>
      <p:pic>
        <p:nvPicPr>
          <p:cNvPr id="133" name="Google Shape;133;g10d7e48ba13_0_16" descr="Apple with solid fill"/>
          <p:cNvPicPr preferRelativeResize="0"/>
          <p:nvPr/>
        </p:nvPicPr>
        <p:blipFill rotWithShape="1">
          <a:blip r:embed="rId3">
            <a:alphaModFix/>
          </a:blip>
          <a:srcRect/>
          <a:stretch/>
        </p:blipFill>
        <p:spPr>
          <a:xfrm>
            <a:off x="1712976" y="2902289"/>
            <a:ext cx="670203" cy="670203"/>
          </a:xfrm>
          <a:prstGeom prst="rect">
            <a:avLst/>
          </a:prstGeom>
          <a:noFill/>
          <a:ln>
            <a:noFill/>
          </a:ln>
        </p:spPr>
      </p:pic>
      <p:pic>
        <p:nvPicPr>
          <p:cNvPr id="134" name="Google Shape;134;g10d7e48ba13_0_16" descr="RESULTS_logo_EN_CMYK_BIG (flat)2_RESULTS_logo_EN_CMYK_BIG.png"/>
          <p:cNvPicPr preferRelativeResize="0"/>
          <p:nvPr/>
        </p:nvPicPr>
        <p:blipFill rotWithShape="1">
          <a:blip r:embed="rId4">
            <a:alphaModFix/>
          </a:blip>
          <a:srcRect/>
          <a:stretch/>
        </p:blipFill>
        <p:spPr>
          <a:xfrm>
            <a:off x="7858691" y="80916"/>
            <a:ext cx="1223625" cy="982311"/>
          </a:xfrm>
          <a:prstGeom prst="rect">
            <a:avLst/>
          </a:prstGeom>
          <a:noFill/>
          <a:ln>
            <a:noFill/>
          </a:ln>
        </p:spPr>
      </p:pic>
      <p:sp>
        <p:nvSpPr>
          <p:cNvPr id="135" name="Google Shape;135;g10d7e48ba13_0_16"/>
          <p:cNvSpPr txBox="1"/>
          <p:nvPr/>
        </p:nvSpPr>
        <p:spPr>
          <a:xfrm>
            <a:off x="2594875" y="3834150"/>
            <a:ext cx="63504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Global Fund Replenishment</a:t>
            </a:r>
            <a:endParaRPr sz="3200" b="0" i="0" u="none" strike="noStrike" cap="none">
              <a:solidFill>
                <a:schemeClr val="dk1"/>
              </a:solidFill>
              <a:latin typeface="Calibri"/>
              <a:ea typeface="Calibri"/>
              <a:cs typeface="Calibri"/>
              <a:sym typeface="Calibri"/>
            </a:endParaRPr>
          </a:p>
        </p:txBody>
      </p:sp>
      <p:pic>
        <p:nvPicPr>
          <p:cNvPr id="136" name="Google Shape;136;g10d7e48ba13_0_16" descr="Covid-19 with solid fill"/>
          <p:cNvPicPr preferRelativeResize="0"/>
          <p:nvPr/>
        </p:nvPicPr>
        <p:blipFill rotWithShape="1">
          <a:blip r:embed="rId5">
            <a:alphaModFix/>
          </a:blip>
          <a:srcRect/>
          <a:stretch/>
        </p:blipFill>
        <p:spPr>
          <a:xfrm>
            <a:off x="1648190" y="1029918"/>
            <a:ext cx="799772" cy="799772"/>
          </a:xfrm>
          <a:prstGeom prst="rect">
            <a:avLst/>
          </a:prstGeom>
          <a:noFill/>
          <a:ln>
            <a:noFill/>
          </a:ln>
        </p:spPr>
      </p:pic>
      <p:pic>
        <p:nvPicPr>
          <p:cNvPr id="137" name="Google Shape;137;g10d7e48ba13_0_16" descr="Medical with solid fill"/>
          <p:cNvPicPr preferRelativeResize="0"/>
          <p:nvPr/>
        </p:nvPicPr>
        <p:blipFill rotWithShape="1">
          <a:blip r:embed="rId6">
            <a:alphaModFix/>
          </a:blip>
          <a:srcRect/>
          <a:stretch/>
        </p:blipFill>
        <p:spPr>
          <a:xfrm>
            <a:off x="1648190" y="3785217"/>
            <a:ext cx="753914" cy="753914"/>
          </a:xfrm>
          <a:prstGeom prst="rect">
            <a:avLst/>
          </a:prstGeom>
          <a:noFill/>
          <a:ln>
            <a:noFill/>
          </a:ln>
        </p:spPr>
      </p:pic>
      <p:sp>
        <p:nvSpPr>
          <p:cNvPr id="138" name="Google Shape;138;g10d7e48ba13_0_16"/>
          <p:cNvSpPr txBox="1"/>
          <p:nvPr/>
        </p:nvSpPr>
        <p:spPr>
          <a:xfrm>
            <a:off x="2594876" y="1947376"/>
            <a:ext cx="53013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Clr>
                <a:srgbClr val="000000"/>
              </a:buClr>
              <a:buSzPts val="3200"/>
              <a:buFont typeface="Arial"/>
              <a:buNone/>
            </a:pPr>
            <a:r>
              <a:rPr lang="en-US" sz="3200" b="1" i="0" u="none" strike="noStrike" cap="none">
                <a:solidFill>
                  <a:schemeClr val="dk1"/>
                </a:solidFill>
                <a:latin typeface="Open Sans"/>
                <a:ea typeface="Open Sans"/>
                <a:cs typeface="Open Sans"/>
                <a:sym typeface="Open Sans"/>
              </a:rPr>
              <a:t>Appropriations</a:t>
            </a:r>
            <a:endParaRPr sz="3200" b="0" i="0" u="none" strike="noStrike" cap="none">
              <a:solidFill>
                <a:schemeClr val="dk1"/>
              </a:solidFill>
              <a:latin typeface="Calibri"/>
              <a:ea typeface="Calibri"/>
              <a:cs typeface="Calibri"/>
              <a:sym typeface="Calibri"/>
            </a:endParaRPr>
          </a:p>
        </p:txBody>
      </p:sp>
      <p:pic>
        <p:nvPicPr>
          <p:cNvPr id="139" name="Google Shape;139;g10d7e48ba13_0_16"/>
          <p:cNvPicPr preferRelativeResize="0"/>
          <p:nvPr/>
        </p:nvPicPr>
        <p:blipFill rotWithShape="1">
          <a:blip r:embed="rId7">
            <a:alphaModFix/>
          </a:blip>
          <a:srcRect/>
          <a:stretch/>
        </p:blipFill>
        <p:spPr>
          <a:xfrm>
            <a:off x="1712975" y="1960625"/>
            <a:ext cx="670200" cy="67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0df00b72ee_0_5"/>
          <p:cNvSpPr txBox="1"/>
          <p:nvPr/>
        </p:nvSpPr>
        <p:spPr>
          <a:xfrm>
            <a:off x="715350" y="1875"/>
            <a:ext cx="7283100" cy="1542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3600" b="1">
                <a:solidFill>
                  <a:schemeClr val="dk2"/>
                </a:solidFill>
                <a:latin typeface="Open Sans"/>
                <a:ea typeface="Open Sans"/>
                <a:cs typeface="Open Sans"/>
                <a:sym typeface="Open Sans"/>
              </a:rPr>
              <a:t>Global Fund to </a:t>
            </a:r>
            <a:br>
              <a:rPr lang="en-US" sz="3600" b="1">
                <a:solidFill>
                  <a:schemeClr val="dk2"/>
                </a:solidFill>
                <a:latin typeface="Open Sans"/>
                <a:ea typeface="Open Sans"/>
                <a:cs typeface="Open Sans"/>
                <a:sym typeface="Open Sans"/>
              </a:rPr>
            </a:br>
            <a:r>
              <a:rPr lang="en-US" sz="3600" b="1">
                <a:solidFill>
                  <a:schemeClr val="dk2"/>
                </a:solidFill>
                <a:latin typeface="Open Sans"/>
                <a:ea typeface="Open Sans"/>
                <a:cs typeface="Open Sans"/>
                <a:sym typeface="Open Sans"/>
              </a:rPr>
              <a:t>Fight AIDS, TB and Malaria</a:t>
            </a:r>
            <a:endParaRPr sz="1400" b="0" i="0" u="none" strike="noStrike" cap="none">
              <a:solidFill>
                <a:schemeClr val="dk2"/>
              </a:solidFill>
              <a:latin typeface="Arial"/>
              <a:ea typeface="Arial"/>
              <a:cs typeface="Arial"/>
              <a:sym typeface="Arial"/>
            </a:endParaRPr>
          </a:p>
        </p:txBody>
      </p:sp>
      <p:sp>
        <p:nvSpPr>
          <p:cNvPr id="145" name="Google Shape;145;g10df00b72ee_0_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146" name="Google Shape;146;g10df00b72ee_0_5"/>
          <p:cNvSpPr txBox="1"/>
          <p:nvPr/>
        </p:nvSpPr>
        <p:spPr>
          <a:xfrm>
            <a:off x="715350" y="1544475"/>
            <a:ext cx="7713300" cy="3524700"/>
          </a:xfrm>
          <a:prstGeom prst="rect">
            <a:avLst/>
          </a:prstGeom>
          <a:noFill/>
          <a:ln>
            <a:noFill/>
          </a:ln>
        </p:spPr>
        <p:txBody>
          <a:bodyPr spcFirstLastPara="1" wrap="square" lIns="91425" tIns="91425" rIns="91425" bIns="91425" anchor="ctr" anchorCtr="0">
            <a:sp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Huge opportunity later this year: U.S. is host of the Global Fund Replenishment conference.</a:t>
            </a:r>
            <a:endParaRPr sz="2400">
              <a:latin typeface="Calibri"/>
              <a:ea typeface="Calibri"/>
              <a:cs typeface="Calibri"/>
              <a:sym typeface="Calibri"/>
            </a:endParaRPr>
          </a:p>
          <a:p>
            <a:pPr marL="457200" lvl="0" indent="-381000" algn="l" rtl="0">
              <a:spcBef>
                <a:spcPts val="1000"/>
              </a:spcBef>
              <a:spcAft>
                <a:spcPts val="0"/>
              </a:spcAft>
              <a:buSzPts val="2400"/>
              <a:buFont typeface="Calibri"/>
              <a:buChar char="●"/>
            </a:pPr>
            <a:r>
              <a:rPr lang="en-US" sz="2400">
                <a:latin typeface="Calibri"/>
                <a:ea typeface="Calibri"/>
                <a:cs typeface="Calibri"/>
                <a:sym typeface="Calibri"/>
              </a:rPr>
              <a:t>We have been supporting Global Fund since 2002 because it works.</a:t>
            </a:r>
            <a:endParaRPr sz="2400">
              <a:latin typeface="Calibri"/>
              <a:ea typeface="Calibri"/>
              <a:cs typeface="Calibri"/>
              <a:sym typeface="Calibri"/>
            </a:endParaRPr>
          </a:p>
          <a:p>
            <a:pPr marL="457200" lvl="0" indent="-381000" algn="l" rtl="0">
              <a:spcBef>
                <a:spcPts val="1000"/>
              </a:spcBef>
              <a:spcAft>
                <a:spcPts val="0"/>
              </a:spcAft>
              <a:buSzPts val="2400"/>
              <a:buFont typeface="Calibri"/>
              <a:buChar char="●"/>
            </a:pPr>
            <a:r>
              <a:rPr lang="en-US" sz="2400">
                <a:latin typeface="Calibri"/>
                <a:ea typeface="Calibri"/>
                <a:cs typeface="Calibri"/>
                <a:sym typeface="Calibri"/>
              </a:rPr>
              <a:t>First step in successful replenishment: Administration must be ready to make a bold pledge. Bipartisan House Sign-On letter a key tool in this.</a:t>
            </a:r>
            <a:endParaRPr sz="2400">
              <a:latin typeface="Calibri"/>
              <a:ea typeface="Calibri"/>
              <a:cs typeface="Calibri"/>
              <a:sym typeface="Calibri"/>
            </a:endParaRPr>
          </a:p>
          <a:p>
            <a:pPr marL="457200" lvl="0" indent="-381000" algn="l" rtl="0">
              <a:spcBef>
                <a:spcPts val="1000"/>
              </a:spcBef>
              <a:spcAft>
                <a:spcPts val="1000"/>
              </a:spcAft>
              <a:buSzPts val="2400"/>
              <a:buFont typeface="Calibri"/>
              <a:buChar char="●"/>
            </a:pPr>
            <a:r>
              <a:rPr lang="en-US" sz="2400">
                <a:latin typeface="Calibri"/>
                <a:ea typeface="Calibri"/>
                <a:cs typeface="Calibri"/>
                <a:sym typeface="Calibri"/>
              </a:rPr>
              <a:t>We will be taking other actions on this campaign.</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b82385e270_0_5"/>
          <p:cNvSpPr txBox="1"/>
          <p:nvPr/>
        </p:nvSpPr>
        <p:spPr>
          <a:xfrm>
            <a:off x="1030450" y="0"/>
            <a:ext cx="6492900" cy="1542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3600" b="1">
                <a:solidFill>
                  <a:schemeClr val="dk2"/>
                </a:solidFill>
                <a:latin typeface="Open Sans"/>
                <a:ea typeface="Open Sans"/>
                <a:cs typeface="Open Sans"/>
                <a:sym typeface="Open Sans"/>
              </a:rPr>
              <a:t>COVID-19</a:t>
            </a:r>
            <a:br>
              <a:rPr lang="en-US" sz="3600" b="1" i="0" u="none" strike="noStrike" cap="none">
                <a:solidFill>
                  <a:schemeClr val="dk2"/>
                </a:solidFill>
                <a:latin typeface="Open Sans"/>
                <a:ea typeface="Open Sans"/>
                <a:cs typeface="Open Sans"/>
                <a:sym typeface="Open Sans"/>
              </a:rPr>
            </a:br>
            <a:r>
              <a:rPr lang="en-US" sz="3600" b="1">
                <a:solidFill>
                  <a:schemeClr val="dk2"/>
                </a:solidFill>
                <a:latin typeface="Open Sans"/>
                <a:ea typeface="Open Sans"/>
                <a:cs typeface="Open Sans"/>
                <a:sym typeface="Open Sans"/>
              </a:rPr>
              <a:t>Vaccine Supplemental</a:t>
            </a:r>
            <a:endParaRPr sz="1400" b="0" i="0" u="none" strike="noStrike" cap="none">
              <a:solidFill>
                <a:schemeClr val="dk2"/>
              </a:solidFill>
              <a:latin typeface="Arial"/>
              <a:ea typeface="Arial"/>
              <a:cs typeface="Arial"/>
              <a:sym typeface="Arial"/>
            </a:endParaRPr>
          </a:p>
        </p:txBody>
      </p:sp>
      <p:sp>
        <p:nvSpPr>
          <p:cNvPr id="152" name="Google Shape;152;gb82385e270_0_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153" name="Google Shape;153;gb82385e270_0_5"/>
          <p:cNvSpPr txBox="1"/>
          <p:nvPr/>
        </p:nvSpPr>
        <p:spPr>
          <a:xfrm>
            <a:off x="630300" y="1616900"/>
            <a:ext cx="7883400" cy="3350400"/>
          </a:xfrm>
          <a:prstGeom prst="rect">
            <a:avLst/>
          </a:prstGeom>
          <a:noFill/>
          <a:ln>
            <a:noFill/>
          </a:ln>
        </p:spPr>
        <p:txBody>
          <a:bodyPr spcFirstLastPara="1" wrap="square" lIns="91425" tIns="91425" rIns="91425" bIns="91425" anchor="ctr" anchorCtr="0">
            <a:spAutoFit/>
          </a:bodyPr>
          <a:lstStyle/>
          <a:p>
            <a:pPr marL="457200" lvl="0" indent="-361950" algn="l" rtl="0">
              <a:spcBef>
                <a:spcPts val="0"/>
              </a:spcBef>
              <a:spcAft>
                <a:spcPts val="0"/>
              </a:spcAft>
              <a:buSzPts val="2100"/>
              <a:buFont typeface="Calibri"/>
              <a:buChar char="●"/>
            </a:pPr>
            <a:r>
              <a:rPr lang="en-US" sz="2100">
                <a:latin typeface="Calibri"/>
                <a:ea typeface="Calibri"/>
                <a:cs typeface="Calibri"/>
                <a:sym typeface="Calibri"/>
              </a:rPr>
              <a:t>Coalition group has been working to get $17 billion in supplemental funding in FY22 spending bills to meet COVID-19 needs in low- and middle income countries. Total need is $64 billion, $17 billion is US shares</a:t>
            </a:r>
            <a:endParaRPr sz="2100">
              <a:latin typeface="Calibri"/>
              <a:ea typeface="Calibri"/>
              <a:cs typeface="Calibri"/>
              <a:sym typeface="Calibri"/>
            </a:endParaRPr>
          </a:p>
          <a:p>
            <a:pPr marL="457200" lvl="0" indent="-361950" algn="l" rtl="0">
              <a:spcBef>
                <a:spcPts val="1000"/>
              </a:spcBef>
              <a:spcAft>
                <a:spcPts val="0"/>
              </a:spcAft>
              <a:buSzPts val="2100"/>
              <a:buFont typeface="Calibri"/>
              <a:buChar char="●"/>
            </a:pPr>
            <a:r>
              <a:rPr lang="en-US" sz="2100">
                <a:latin typeface="Calibri"/>
                <a:ea typeface="Calibri"/>
                <a:cs typeface="Calibri"/>
                <a:sym typeface="Calibri"/>
              </a:rPr>
              <a:t>We’ve been generating media and doing targeted outreach to appropriators on this–had about 3 dozen meetings this week with offices. We have a fact sheet if you are interested.</a:t>
            </a:r>
            <a:endParaRPr sz="2100">
              <a:latin typeface="Calibri"/>
              <a:ea typeface="Calibri"/>
              <a:cs typeface="Calibri"/>
              <a:sym typeface="Calibri"/>
            </a:endParaRPr>
          </a:p>
          <a:p>
            <a:pPr marL="457200" lvl="0" indent="-361950" algn="l" rtl="0">
              <a:spcBef>
                <a:spcPts val="1000"/>
              </a:spcBef>
              <a:spcAft>
                <a:spcPts val="1000"/>
              </a:spcAft>
              <a:buSzPts val="2100"/>
              <a:buFont typeface="Calibri"/>
              <a:buChar char="●"/>
            </a:pPr>
            <a:r>
              <a:rPr lang="en-US" sz="2100">
                <a:latin typeface="Calibri"/>
                <a:ea typeface="Calibri"/>
                <a:cs typeface="Calibri"/>
                <a:sym typeface="Calibri"/>
              </a:rPr>
              <a:t>We may call on all of you to weigh in as this effort continues, but Global Fund letter key now.</a:t>
            </a:r>
            <a:endParaRPr sz="21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0df00b72ee_0_15"/>
          <p:cNvSpPr txBox="1"/>
          <p:nvPr/>
        </p:nvSpPr>
        <p:spPr>
          <a:xfrm>
            <a:off x="390175" y="364475"/>
            <a:ext cx="7283100" cy="1546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C1819"/>
              </a:buClr>
              <a:buSzPts val="3160"/>
              <a:buFont typeface="Helvetica Neue"/>
              <a:buNone/>
            </a:pPr>
            <a:r>
              <a:rPr lang="en-US" sz="3600" b="1">
                <a:solidFill>
                  <a:srgbClr val="E41034"/>
                </a:solidFill>
                <a:latin typeface="Open Sans"/>
                <a:ea typeface="Open Sans"/>
                <a:cs typeface="Open Sans"/>
                <a:sym typeface="Open Sans"/>
              </a:rPr>
              <a:t>Global Malnutrition Prevention and Treatment Act</a:t>
            </a:r>
            <a:endParaRPr sz="1400" b="0" i="0" u="none" strike="noStrike" cap="none">
              <a:solidFill>
                <a:srgbClr val="E41034"/>
              </a:solidFill>
              <a:latin typeface="Arial"/>
              <a:ea typeface="Arial"/>
              <a:cs typeface="Arial"/>
              <a:sym typeface="Arial"/>
            </a:endParaRPr>
          </a:p>
        </p:txBody>
      </p:sp>
      <p:sp>
        <p:nvSpPr>
          <p:cNvPr id="159" name="Google Shape;159;g10df00b72ee_0_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
        <p:nvSpPr>
          <p:cNvPr id="160" name="Google Shape;160;g10df00b72ee_0_15"/>
          <p:cNvSpPr txBox="1"/>
          <p:nvPr/>
        </p:nvSpPr>
        <p:spPr>
          <a:xfrm>
            <a:off x="460200" y="2230975"/>
            <a:ext cx="8013600" cy="2288400"/>
          </a:xfrm>
          <a:prstGeom prst="rect">
            <a:avLst/>
          </a:prstGeom>
          <a:noFill/>
          <a:ln>
            <a:noFill/>
          </a:ln>
        </p:spPr>
        <p:txBody>
          <a:bodyPr spcFirstLastPara="1" wrap="square" lIns="91425" tIns="91425" rIns="91425" bIns="91425" anchor="ctr" anchorCtr="0">
            <a:spAutoFit/>
          </a:bodyPr>
          <a:lstStyle/>
          <a:p>
            <a:pPr marL="457200" lvl="0" indent="-381000" algn="l" rtl="0">
              <a:spcBef>
                <a:spcPts val="0"/>
              </a:spcBef>
              <a:spcAft>
                <a:spcPts val="0"/>
              </a:spcAft>
              <a:buSzPts val="2400"/>
              <a:buFont typeface="Calibri"/>
              <a:buChar char="●"/>
            </a:pPr>
            <a:r>
              <a:rPr lang="en-US" sz="2400">
                <a:latin typeface="Calibri"/>
                <a:ea typeface="Calibri"/>
                <a:cs typeface="Calibri"/>
                <a:sym typeface="Calibri"/>
              </a:rPr>
              <a:t>Took action on this in December and will continue working on these bills in 2022: HR4693 and S2956</a:t>
            </a:r>
            <a:endParaRPr sz="2400">
              <a:latin typeface="Calibri"/>
              <a:ea typeface="Calibri"/>
              <a:cs typeface="Calibri"/>
              <a:sym typeface="Calibri"/>
            </a:endParaRPr>
          </a:p>
          <a:p>
            <a:pPr marL="457200" lvl="0" indent="-381000" algn="l" rtl="0">
              <a:spcBef>
                <a:spcPts val="1000"/>
              </a:spcBef>
              <a:spcAft>
                <a:spcPts val="0"/>
              </a:spcAft>
              <a:buSzPts val="2400"/>
              <a:buFont typeface="Calibri"/>
              <a:buChar char="●"/>
            </a:pPr>
            <a:r>
              <a:rPr lang="en-US" sz="2400">
                <a:latin typeface="Calibri"/>
                <a:ea typeface="Calibri"/>
                <a:cs typeface="Calibri"/>
                <a:sym typeface="Calibri"/>
              </a:rPr>
              <a:t>Goal: past a final global nutrition bill into law before the end of 2022</a:t>
            </a:r>
            <a:endParaRPr sz="2400">
              <a:latin typeface="Calibri"/>
              <a:ea typeface="Calibri"/>
              <a:cs typeface="Calibri"/>
              <a:sym typeface="Calibri"/>
            </a:endParaRPr>
          </a:p>
          <a:p>
            <a:pPr marL="457200" lvl="0" indent="-381000" algn="l" rtl="0">
              <a:spcBef>
                <a:spcPts val="1000"/>
              </a:spcBef>
              <a:spcAft>
                <a:spcPts val="1000"/>
              </a:spcAft>
              <a:buSzPts val="2400"/>
              <a:buFont typeface="Calibri"/>
              <a:buChar char="●"/>
            </a:pPr>
            <a:r>
              <a:rPr lang="en-US" sz="2400">
                <a:latin typeface="Calibri"/>
                <a:ea typeface="Calibri"/>
                <a:cs typeface="Calibri"/>
                <a:sym typeface="Calibri"/>
              </a:rPr>
              <a:t>More actions to come</a:t>
            </a:r>
            <a:endParaRPr sz="24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0da5d69ad2_0_0"/>
          <p:cNvSpPr txBox="1">
            <a:spLocks noGrp="1"/>
          </p:cNvSpPr>
          <p:nvPr>
            <p:ph type="title"/>
          </p:nvPr>
        </p:nvSpPr>
        <p:spPr>
          <a:xfrm>
            <a:off x="457200" y="205979"/>
            <a:ext cx="7401600" cy="8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Open Sans"/>
              <a:buNone/>
            </a:pPr>
            <a:r>
              <a:rPr lang="en-US" sz="3200" b="1">
                <a:latin typeface="Open Sans"/>
                <a:ea typeface="Open Sans"/>
                <a:cs typeface="Open Sans"/>
                <a:sym typeface="Open Sans"/>
              </a:rPr>
              <a:t>Update on Global Malnutrition</a:t>
            </a:r>
            <a:endParaRPr/>
          </a:p>
        </p:txBody>
      </p:sp>
      <p:sp>
        <p:nvSpPr>
          <p:cNvPr id="166" name="Google Shape;166;g10da5d69ad2_0_0"/>
          <p:cNvSpPr txBox="1">
            <a:spLocks noGrp="1"/>
          </p:cNvSpPr>
          <p:nvPr>
            <p:ph type="body" idx="1"/>
          </p:nvPr>
        </p:nvSpPr>
        <p:spPr>
          <a:xfrm>
            <a:off x="214950" y="1063370"/>
            <a:ext cx="8229600" cy="35865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Clr>
                <a:schemeClr val="dk1"/>
              </a:buClr>
              <a:buSzPct val="34781"/>
              <a:buNone/>
            </a:pPr>
            <a:endParaRPr sz="9200">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December: </a:t>
            </a:r>
            <a:r>
              <a:rPr lang="en-US" sz="9200">
                <a:latin typeface="Open Sans"/>
                <a:ea typeface="Open Sans"/>
                <a:cs typeface="Open Sans"/>
                <a:sym typeface="Open Sans"/>
              </a:rPr>
              <a:t>Learned laser talk on global nutrition, made calls to our members of Congress to cosponsor S.2956 &amp; HR4693.</a:t>
            </a:r>
            <a:endParaRPr sz="9200">
              <a:latin typeface="Open Sans"/>
              <a:ea typeface="Open Sans"/>
              <a:cs typeface="Open Sans"/>
              <a:sym typeface="Open Sans"/>
            </a:endParaRPr>
          </a:p>
          <a:p>
            <a:pPr marL="914400" lvl="1" indent="-374650" algn="l" rtl="0">
              <a:lnSpc>
                <a:spcPct val="115000"/>
              </a:lnSpc>
              <a:spcBef>
                <a:spcPts val="448"/>
              </a:spcBef>
              <a:spcAft>
                <a:spcPts val="0"/>
              </a:spcAft>
              <a:buSzPct val="100000"/>
              <a:buFont typeface="Open Sans"/>
              <a:buChar char="o"/>
            </a:pPr>
            <a:r>
              <a:rPr lang="en-US" sz="9200">
                <a:latin typeface="Open Sans"/>
                <a:ea typeface="Open Sans"/>
                <a:cs typeface="Open Sans"/>
                <a:sym typeface="Open Sans"/>
              </a:rPr>
              <a:t>Find recording here: </a:t>
            </a:r>
            <a:r>
              <a:rPr lang="en-US" sz="9200" u="sng">
                <a:solidFill>
                  <a:schemeClr val="hlink"/>
                </a:solidFill>
                <a:latin typeface="Open Sans"/>
                <a:ea typeface="Open Sans"/>
                <a:cs typeface="Open Sans"/>
                <a:sym typeface="Open Sans"/>
                <a:hlinkClick r:id="rId3"/>
              </a:rPr>
              <a:t>https://results.org/volunteers/training-webinars/</a:t>
            </a:r>
            <a:r>
              <a:rPr lang="en-US" sz="9200">
                <a:latin typeface="Open Sans"/>
                <a:ea typeface="Open Sans"/>
                <a:cs typeface="Open Sans"/>
                <a:sym typeface="Open Sans"/>
              </a:rPr>
              <a:t> </a:t>
            </a: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b="1">
              <a:latin typeface="Open Sans"/>
              <a:ea typeface="Open Sans"/>
              <a:cs typeface="Open Sans"/>
              <a:sym typeface="Open Sans"/>
            </a:endParaRPr>
          </a:p>
          <a:p>
            <a:pPr marL="342900" lvl="0" indent="-342900" algn="l" rtl="0">
              <a:lnSpc>
                <a:spcPct val="115000"/>
              </a:lnSpc>
              <a:spcBef>
                <a:spcPts val="448"/>
              </a:spcBef>
              <a:spcAft>
                <a:spcPts val="0"/>
              </a:spcAft>
              <a:buClr>
                <a:schemeClr val="dk1"/>
              </a:buClr>
              <a:buSzPct val="100000"/>
              <a:buChar char="•"/>
            </a:pPr>
            <a:r>
              <a:rPr lang="en-US" sz="9200" b="1">
                <a:latin typeface="Open Sans"/>
                <a:ea typeface="Open Sans"/>
                <a:cs typeface="Open Sans"/>
                <a:sym typeface="Open Sans"/>
              </a:rPr>
              <a:t>January: </a:t>
            </a:r>
            <a:r>
              <a:rPr lang="en-US" sz="9200">
                <a:latin typeface="Open Sans"/>
                <a:ea typeface="Open Sans"/>
                <a:cs typeface="Open Sans"/>
                <a:sym typeface="Open Sans"/>
              </a:rPr>
              <a:t>Took deeper action: trained GAP how to directly contact Foreign Policy aides and start building a relationship, follow up until we get an answer.</a:t>
            </a:r>
            <a:endParaRPr sz="9200">
              <a:latin typeface="Open Sans"/>
              <a:ea typeface="Open Sans"/>
              <a:cs typeface="Open Sans"/>
              <a:sym typeface="Open Sans"/>
            </a:endParaRPr>
          </a:p>
          <a:p>
            <a:pPr marL="0" lvl="0" indent="0" algn="l" rtl="0">
              <a:lnSpc>
                <a:spcPct val="115000"/>
              </a:lnSpc>
              <a:spcBef>
                <a:spcPts val="448"/>
              </a:spcBef>
              <a:spcAft>
                <a:spcPts val="0"/>
              </a:spcAft>
              <a:buSzPct val="78260"/>
              <a:buNone/>
            </a:pPr>
            <a:endParaRPr sz="9200"/>
          </a:p>
          <a:p>
            <a:pPr marL="342900" lvl="0" indent="-200660" algn="l" rtl="0">
              <a:lnSpc>
                <a:spcPct val="100000"/>
              </a:lnSpc>
              <a:spcBef>
                <a:spcPts val="448"/>
              </a:spcBef>
              <a:spcAft>
                <a:spcPts val="0"/>
              </a:spcAft>
              <a:buClr>
                <a:schemeClr val="dk1"/>
              </a:buClr>
              <a:buSzPct val="100000"/>
              <a:buNone/>
            </a:pPr>
            <a:endParaRPr>
              <a:latin typeface="Open Sans"/>
              <a:ea typeface="Open Sans"/>
              <a:cs typeface="Open Sans"/>
              <a:sym typeface="Open Sans"/>
            </a:endParaRPr>
          </a:p>
          <a:p>
            <a:pPr marL="0" lvl="0" indent="0" algn="l" rtl="0">
              <a:lnSpc>
                <a:spcPct val="100000"/>
              </a:lnSpc>
              <a:spcBef>
                <a:spcPts val="448"/>
              </a:spcBef>
              <a:spcAft>
                <a:spcPts val="0"/>
              </a:spcAft>
              <a:buClr>
                <a:schemeClr val="dk1"/>
              </a:buClr>
              <a:buSzPct val="100000"/>
              <a:buNone/>
            </a:pPr>
            <a:endParaRPr/>
          </a:p>
        </p:txBody>
      </p:sp>
      <p:sp>
        <p:nvSpPr>
          <p:cNvPr id="167" name="Google Shape;167;g10da5d69ad2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2020 Rebrand Colors">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1272</Words>
  <Application>Microsoft Office PowerPoint</Application>
  <PresentationFormat>On-screen Show (16:9)</PresentationFormat>
  <Paragraphs>160</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Courier New</vt:lpstr>
      <vt:lpstr>Noto Sans Symbols</vt:lpstr>
      <vt:lpstr>Open Sans</vt:lpstr>
      <vt:lpstr>Arial</vt:lpstr>
      <vt:lpstr>Helvetica Neue</vt:lpstr>
      <vt:lpstr>Calibri</vt:lpstr>
      <vt:lpstr>Custom Design</vt:lpstr>
      <vt:lpstr>Office Theme</vt:lpstr>
      <vt:lpstr>PowerPoint Presentation</vt:lpstr>
      <vt:lpstr>Welcome everyone!</vt:lpstr>
      <vt:lpstr>Our Anti-Oppression Values</vt:lpstr>
      <vt:lpstr>PowerPoint Presentation</vt:lpstr>
      <vt:lpstr>2022 Global Policy Priorities</vt:lpstr>
      <vt:lpstr>PowerPoint Presentation</vt:lpstr>
      <vt:lpstr>PowerPoint Presentation</vt:lpstr>
      <vt:lpstr>PowerPoint Presentation</vt:lpstr>
      <vt:lpstr>Update on Global Malnutrition</vt:lpstr>
      <vt:lpstr>Overview: Global Fund to Fight AIDS, TB, and Malaria</vt:lpstr>
      <vt:lpstr>We cannot afford to go backwards  </vt:lpstr>
      <vt:lpstr>Let’s Hit Send! Take Action on the Global Fund</vt:lpstr>
      <vt:lpstr>Let’s Hit Send!</vt:lpstr>
      <vt:lpstr>Let’s Hit Send! Take Action on the Global Fund</vt:lpstr>
      <vt:lpstr>Next Steps on Taking Action</vt:lpstr>
      <vt:lpstr>Building an Effective Relationship</vt:lpstr>
      <vt:lpstr>Next Steps for Global Allies Program</vt:lpstr>
      <vt:lpstr>Upcoming Events</vt:lpstr>
      <vt:lpstr>PowerPoint Presentation</vt:lpstr>
      <vt:lpstr>PowerPoint Presentation</vt:lpstr>
      <vt:lpstr>Let’s Hit Send!</vt:lpstr>
      <vt:lpstr>Let’s Hit Send!</vt:lpstr>
      <vt:lpstr>Let’s Hit Send!</vt:lpstr>
      <vt:lpstr>Let’s Hit Send!</vt:lpstr>
      <vt:lpstr>Let’s Hit Send!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Beals</dc:creator>
  <cp:lastModifiedBy>Karyne Bury</cp:lastModifiedBy>
  <cp:revision>1</cp:revision>
  <dcterms:created xsi:type="dcterms:W3CDTF">2020-06-08T22:05:02Z</dcterms:created>
  <dcterms:modified xsi:type="dcterms:W3CDTF">2022-02-11T02:26:17Z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ies>
</file>