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1.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1" r:id="rId2"/>
  </p:sldMasterIdLst>
  <p:notesMasterIdLst>
    <p:notesMasterId r:id="rId30"/>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Lst>
  <p:sldSz cx="9144000" cy="5143500" type="screen16x9"/>
  <p:notesSz cx="6858000" cy="9144000"/>
  <p:embeddedFontLst>
    <p:embeddedFont>
      <p:font typeface="Calibri" panose="020F0502020204030204" pitchFamily="34" charset="0"/>
      <p:regular r:id="rId31"/>
      <p:bold r:id="rId32"/>
      <p:italic r:id="rId33"/>
      <p:boldItalic r:id="rId34"/>
    </p:embeddedFont>
    <p:embeddedFont>
      <p:font typeface="Open Sans" panose="020B0606030504020204" pitchFamily="34" charset="0"/>
      <p:regular r:id="rId35"/>
      <p:bold r:id="rId36"/>
      <p:italic r:id="rId37"/>
      <p:boldItalic r:id="rId38"/>
    </p:embeddedFont>
    <p:embeddedFont>
      <p:font typeface="Roboto" panose="02000000000000000000" pitchFamily="2" charset="0"/>
      <p:regular r:id="rId39"/>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3" roundtripDataSignature="AMtx7mj/ciio1lnqlxHhS/mQ/f/baPjRe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en Patterson"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7" d="100"/>
          <a:sy n="47" d="100"/>
        </p:scale>
        <p:origin x="1068" y="4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9.fntdata"/><Relationship Id="rId21" Type="http://schemas.openxmlformats.org/officeDocument/2006/relationships/slide" Target="slides/slide19.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6.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fntdata"/><Relationship Id="rId44"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font" Target="fonts/font5.fntdata"/><Relationship Id="rId43" Type="http://customschemas.google.com/relationships/presentationmetadata" Target="metadata"/><Relationship Id="rId48"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font" Target="fonts/font11.fntdata"/></Relationships>
</file>

<file path=ppt/comments/comment1.xml><?xml version="1.0" encoding="utf-8"?>
<p:cmLst xmlns:a="http://schemas.openxmlformats.org/drawingml/2006/main" xmlns:r="http://schemas.openxmlformats.org/officeDocument/2006/relationships" xmlns:p="http://schemas.openxmlformats.org/presentationml/2006/main">
  <p:cm authorId="0" dt="2021-11-09T15:19:15.036" idx="1">
    <p:pos x="4" y="0"/>
    <p:text>For 2022 our priorities will be 1) appropriations for education, TB, Global Fund, Maternal and Child Health, Nutrition, 2) nutrition legislation, 3) Global Fund replenishment. Not sure if you want to share this, or just keep to 2021 priorities  for this slide.</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ARpetwhU"/>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coons.senate.gov/news/press-releases/sens-coons-wicker-kaine-boozman-introduce-legislation-to-address-global-malnutrition"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coons.senate.gov/news/press-releases/sens-coons-wicker-kaine-boozman-introduce-legislation-to-address-global-malnutrition"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coons.senate.gov/news/press-releases/sens-coons-wicker-kaine-boozman-introduce-legislation-to-address-global-malnutrition"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gop-foreignaffairs.house.gov/press-release/mccaul-meeks-kim-houlahan-introduce-the-global-malnutrition-prevention-and-treatment-act-of-2021/"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results.org/volunteers/action-center/action-alerts/?vvsrc=%2fCampaigns"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results.org/resources/2021-global-poverty-laser-talk/" TargetMode="External"/><Relationship Id="rId2" Type="http://schemas.openxmlformats.org/officeDocument/2006/relationships/slide" Target="../slides/slide18.xml"/><Relationship Id="rId1" Type="http://schemas.openxmlformats.org/officeDocument/2006/relationships/notesMaster" Target="../notesMasters/notesMaster1.xml"/><Relationship Id="rId5" Type="http://schemas.openxmlformats.org/officeDocument/2006/relationships/hyperlink" Target="https://results.org/wp-content/uploads/2021-Global-Poverty-Laser-Talk-Worksheet-Oct-2021.pdf" TargetMode="External"/><Relationship Id="rId4" Type="http://schemas.openxmlformats.org/officeDocument/2006/relationships/hyperlink" Target="https://results.org/wp-content/uploads/2021-Global-Poverty-Laser-Talk-Worksheet-Oct-2021.docx" TargetMode="Externa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results.org/resources/2021-global-poverty-laser-talk/" TargetMode="External"/><Relationship Id="rId2" Type="http://schemas.openxmlformats.org/officeDocument/2006/relationships/slide" Target="../slides/slide19.xml"/><Relationship Id="rId1" Type="http://schemas.openxmlformats.org/officeDocument/2006/relationships/notesMaster" Target="../notesMasters/notesMaster1.xml"/><Relationship Id="rId5" Type="http://schemas.openxmlformats.org/officeDocument/2006/relationships/hyperlink" Target="https://results.org/wp-content/uploads/2021-Global-Poverty-Laser-Talk-Worksheet-Oct-2021.pdf" TargetMode="External"/><Relationship Id="rId4" Type="http://schemas.openxmlformats.org/officeDocument/2006/relationships/hyperlink" Target="https://results.org/wp-content/uploads/2021-Global-Poverty-Laser-Talk-Worksheet-Oct-2021.docx"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results.org/resources/2021-global-poverty-laser-talk/" TargetMode="External"/><Relationship Id="rId2" Type="http://schemas.openxmlformats.org/officeDocument/2006/relationships/slide" Target="../slides/slide20.xml"/><Relationship Id="rId1" Type="http://schemas.openxmlformats.org/officeDocument/2006/relationships/notesMaster" Target="../notesMasters/notesMaster1.xml"/><Relationship Id="rId5" Type="http://schemas.openxmlformats.org/officeDocument/2006/relationships/hyperlink" Target="https://results.org/wp-content/uploads/2021-Global-Poverty-Laser-Talk-Worksheet-Oct-2021.pdf" TargetMode="External"/><Relationship Id="rId4" Type="http://schemas.openxmlformats.org/officeDocument/2006/relationships/hyperlink" Target="https://results.org/wp-content/uploads/2021-Global-Poverty-Laser-Talk-Worksheet-Oct-2021.docx" TargetMode="Externa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results.org/resources/2021-global-poverty-laser-talk/" TargetMode="External"/><Relationship Id="rId2" Type="http://schemas.openxmlformats.org/officeDocument/2006/relationships/slide" Target="../slides/slide21.xml"/><Relationship Id="rId1" Type="http://schemas.openxmlformats.org/officeDocument/2006/relationships/notesMaster" Target="../notesMasters/notesMaster1.xml"/><Relationship Id="rId5" Type="http://schemas.openxmlformats.org/officeDocument/2006/relationships/hyperlink" Target="https://results.org/wp-content/uploads/2021-Global-Poverty-Laser-Talk-Worksheet-Oct-2021.pdf" TargetMode="External"/><Relationship Id="rId4" Type="http://schemas.openxmlformats.org/officeDocument/2006/relationships/hyperlink" Target="https://results.org/wp-content/uploads/2021-Global-Poverty-Laser-Talk-Worksheet-Oct-2021.docx" TargetMode="Externa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results.org/resources/2021-global-poverty-laser-talk/" TargetMode="External"/><Relationship Id="rId2" Type="http://schemas.openxmlformats.org/officeDocument/2006/relationships/slide" Target="../slides/slide22.xml"/><Relationship Id="rId1" Type="http://schemas.openxmlformats.org/officeDocument/2006/relationships/notesMaster" Target="../notesMasters/notesMaster1.xml"/><Relationship Id="rId5" Type="http://schemas.openxmlformats.org/officeDocument/2006/relationships/hyperlink" Target="https://results.org/wp-content/uploads/2021-Global-Poverty-Laser-Talk-Worksheet-Oct-2021.pdf" TargetMode="External"/><Relationship Id="rId4" Type="http://schemas.openxmlformats.org/officeDocument/2006/relationships/hyperlink" Target="https://results.org/wp-content/uploads/2021-Global-Poverty-Laser-Talk-Worksheet-Oct-2021.docx"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results.zoom.us/meeting/register/tJwtde6hqjwsGtwwYumEcUHmArRmahFcmdvo"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ccga.ccgclients.com/hagirso/?fbclid=IwAR1KtNGi11nOYXK5NHDJYNRR3fbdPMeiRpPG5GBrfHBcwYvY6IXqH24_E9A"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3" name="Google Shape;9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cb804ed563_0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gcb804ed563_0_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1" name="Google Shape;171;gcb804ed563_0_1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cb804ed563_0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gcb804ed563_0_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8" name="Google Shape;178;gcb804ed563_0_1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cb804ed563_0_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4" name="Google Shape;184;gcb804ed563_0_2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5" name="Google Shape;185;gcb804ed563_0_2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100f1de0e2b_0_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Sen Coons: </a:t>
            </a:r>
            <a:r>
              <a:rPr lang="en-US" u="sng">
                <a:solidFill>
                  <a:schemeClr val="hlink"/>
                </a:solidFill>
                <a:hlinkClick r:id="rId3"/>
              </a:rPr>
              <a:t>https://www.coons.senate.gov/news/press-releases/sens-coons-wicker-kaine-boozman-introduce-legislation-to-address-global-malnutrition</a:t>
            </a:r>
            <a:r>
              <a:rPr lang="en-US"/>
              <a:t> </a:t>
            </a:r>
            <a:endParaRPr/>
          </a:p>
        </p:txBody>
      </p:sp>
      <p:sp>
        <p:nvSpPr>
          <p:cNvPr id="191" name="Google Shape;191;g100f1de0e2b_0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100f1de0e2b_0_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Sen Coons: </a:t>
            </a:r>
            <a:r>
              <a:rPr lang="en-US" u="sng">
                <a:solidFill>
                  <a:schemeClr val="hlink"/>
                </a:solidFill>
                <a:hlinkClick r:id="rId3"/>
              </a:rPr>
              <a:t>https://www.coons.senate.gov/news/press-releases/sens-coons-wicker-kaine-boozman-introduce-legislation-to-address-global-malnutrition</a:t>
            </a:r>
            <a:r>
              <a:rPr lang="en-US"/>
              <a:t> </a:t>
            </a:r>
            <a:endParaRPr/>
          </a:p>
        </p:txBody>
      </p:sp>
      <p:sp>
        <p:nvSpPr>
          <p:cNvPr id="198" name="Google Shape;198;g100f1de0e2b_0_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100f1de0e2b_0_3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Sen Coons: </a:t>
            </a:r>
            <a:r>
              <a:rPr lang="en-US" u="sng">
                <a:solidFill>
                  <a:schemeClr val="hlink"/>
                </a:solidFill>
                <a:hlinkClick r:id="rId3"/>
              </a:rPr>
              <a:t>https://www.coons.senate.gov/news/press-releases/sens-coons-wicker-kaine-boozman-introduce-legislation-to-address-global-malnutrition</a:t>
            </a:r>
            <a:r>
              <a:rPr lang="en-US"/>
              <a:t> </a:t>
            </a:r>
            <a:endParaRPr/>
          </a:p>
        </p:txBody>
      </p:sp>
      <p:sp>
        <p:nvSpPr>
          <p:cNvPr id="206" name="Google Shape;206;g100f1de0e2b_0_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100f1de0e2b_0_3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House Companion Bill: </a:t>
            </a:r>
            <a:r>
              <a:rPr lang="en-US" u="sng">
                <a:solidFill>
                  <a:schemeClr val="hlink"/>
                </a:solidFill>
                <a:hlinkClick r:id="rId3"/>
              </a:rPr>
              <a:t>https://gop-foreignaffairs.house.gov/press-release/mccaul-meeks-kim-houlahan-introduce-the-global-malnutrition-prevention-and-treatment-act-of-2021/</a:t>
            </a:r>
            <a:r>
              <a:rPr lang="en-US"/>
              <a:t> </a:t>
            </a:r>
            <a:endParaRPr/>
          </a:p>
        </p:txBody>
      </p:sp>
      <p:sp>
        <p:nvSpPr>
          <p:cNvPr id="214" name="Google Shape;214;g100f1de0e2b_0_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e4e2e78eef_0_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If time permits, let’s take a quick action together</a:t>
            </a:r>
            <a:endParaRPr/>
          </a:p>
          <a:p>
            <a:pPr marL="0" lvl="0" indent="0" algn="l" rtl="0">
              <a:lnSpc>
                <a:spcPct val="100000"/>
              </a:lnSpc>
              <a:spcBef>
                <a:spcPts val="0"/>
              </a:spcBef>
              <a:spcAft>
                <a:spcPts val="0"/>
              </a:spcAft>
              <a:buSzPts val="1400"/>
              <a:buNone/>
            </a:pPr>
            <a:r>
              <a:rPr lang="en-US"/>
              <a:t>Linked to campaign- </a:t>
            </a:r>
            <a:r>
              <a:rPr lang="en-US" i="1"/>
              <a:t>Malnutrition is a fixable crisis</a:t>
            </a:r>
            <a:br>
              <a:rPr lang="en-US"/>
            </a:br>
            <a:r>
              <a:rPr lang="en-US"/>
              <a:t> </a:t>
            </a:r>
            <a:r>
              <a:rPr lang="en-US" u="sng">
                <a:solidFill>
                  <a:schemeClr val="hlink"/>
                </a:solidFill>
                <a:hlinkClick r:id="rId3"/>
              </a:rPr>
              <a:t>https://results.org/volunteers/action-center/action-alerts/?vvsrc=%2fCampaigns</a:t>
            </a:r>
            <a:r>
              <a:rPr lang="en-US"/>
              <a:t> </a:t>
            </a:r>
            <a:endParaRPr/>
          </a:p>
          <a:p>
            <a:pPr marL="457200" lvl="0" indent="-228600" algn="l" rtl="0">
              <a:lnSpc>
                <a:spcPct val="100000"/>
              </a:lnSpc>
              <a:spcBef>
                <a:spcPts val="0"/>
              </a:spcBef>
              <a:spcAft>
                <a:spcPts val="0"/>
              </a:spcAft>
              <a:buSzPts val="1400"/>
              <a:buNone/>
            </a:pPr>
            <a:endParaRPr/>
          </a:p>
        </p:txBody>
      </p:sp>
      <p:sp>
        <p:nvSpPr>
          <p:cNvPr id="222" name="Google Shape;222;ge4e2e78eef_0_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100f1de0e2b_0_1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1" name="Google Shape;231;g100f1de0e2b_0_1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u="sng">
                <a:solidFill>
                  <a:schemeClr val="hlink"/>
                </a:solidFill>
                <a:hlinkClick r:id="rId3"/>
              </a:rPr>
              <a:t>https://results.org/resources/2021-global-poverty-laser-talk/</a:t>
            </a:r>
            <a:r>
              <a:rPr lang="en-US"/>
              <a:t> </a:t>
            </a:r>
            <a:endParaRPr/>
          </a:p>
          <a:p>
            <a:pPr marL="0" lvl="0" indent="0" algn="l" rtl="0">
              <a:lnSpc>
                <a:spcPct val="100000"/>
              </a:lnSpc>
              <a:spcBef>
                <a:spcPts val="0"/>
              </a:spcBef>
              <a:spcAft>
                <a:spcPts val="0"/>
              </a:spcAft>
              <a:buSzPts val="1400"/>
              <a:buNone/>
            </a:pPr>
            <a:r>
              <a:rPr lang="en-US"/>
              <a:t>EPIC on Global Nutrition</a:t>
            </a:r>
            <a:br>
              <a:rPr lang="en-US"/>
            </a:br>
            <a:br>
              <a:rPr lang="en-US"/>
            </a:br>
            <a:r>
              <a:rPr lang="en-US" sz="1450">
                <a:solidFill>
                  <a:srgbClr val="080F0F"/>
                </a:solidFill>
                <a:highlight>
                  <a:srgbClr val="FFFFFF"/>
                </a:highlight>
                <a:latin typeface="Open Sans"/>
                <a:ea typeface="Open Sans"/>
                <a:cs typeface="Open Sans"/>
                <a:sym typeface="Open Sans"/>
              </a:rPr>
              <a:t>Printable versions: </a:t>
            </a:r>
            <a:r>
              <a:rPr lang="en-US" sz="1450">
                <a:solidFill>
                  <a:srgbClr val="D50032"/>
                </a:solidFill>
                <a:highlight>
                  <a:srgbClr val="FFFFFF"/>
                </a:highlight>
                <a:uFill>
                  <a:noFill/>
                </a:u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Word</a:t>
            </a:r>
            <a:r>
              <a:rPr lang="en-US" sz="1450">
                <a:solidFill>
                  <a:srgbClr val="080F0F"/>
                </a:solidFill>
                <a:highlight>
                  <a:srgbClr val="FFFFFF"/>
                </a:highlight>
                <a:latin typeface="Open Sans"/>
                <a:ea typeface="Open Sans"/>
                <a:cs typeface="Open Sans"/>
                <a:sym typeface="Open Sans"/>
              </a:rPr>
              <a:t>/</a:t>
            </a:r>
            <a:r>
              <a:rPr lang="en-US" sz="1450">
                <a:solidFill>
                  <a:srgbClr val="D50032"/>
                </a:solidFill>
                <a:highlight>
                  <a:srgbClr val="FFFFFF"/>
                </a:highlight>
                <a:uFill>
                  <a:noFill/>
                </a:u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PDF</a:t>
            </a:r>
            <a:r>
              <a:rPr lang="en-US"/>
              <a:t> </a:t>
            </a:r>
            <a:endParaRPr/>
          </a:p>
        </p:txBody>
      </p:sp>
      <p:sp>
        <p:nvSpPr>
          <p:cNvPr id="232" name="Google Shape;232;g100f1de0e2b_0_1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106d28cf99d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g106d28cf99d_0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u="sng">
                <a:solidFill>
                  <a:schemeClr val="hlink"/>
                </a:solidFill>
                <a:hlinkClick r:id="rId3"/>
              </a:rPr>
              <a:t>https://results.org/resources/2021-global-poverty-laser-talk/</a:t>
            </a:r>
            <a:r>
              <a:rPr lang="en-US"/>
              <a:t> </a:t>
            </a:r>
            <a:endParaRPr/>
          </a:p>
          <a:p>
            <a:pPr marL="0" lvl="0" indent="0" algn="l" rtl="0">
              <a:lnSpc>
                <a:spcPct val="100000"/>
              </a:lnSpc>
              <a:spcBef>
                <a:spcPts val="0"/>
              </a:spcBef>
              <a:spcAft>
                <a:spcPts val="0"/>
              </a:spcAft>
              <a:buSzPts val="1400"/>
              <a:buNone/>
            </a:pPr>
            <a:r>
              <a:rPr lang="en-US"/>
              <a:t>EPIC on Global Nutrition</a:t>
            </a:r>
            <a:br>
              <a:rPr lang="en-US"/>
            </a:br>
            <a:br>
              <a:rPr lang="en-US"/>
            </a:br>
            <a:r>
              <a:rPr lang="en-US" sz="1450">
                <a:solidFill>
                  <a:srgbClr val="080F0F"/>
                </a:solidFill>
                <a:highlight>
                  <a:srgbClr val="FFFFFF"/>
                </a:highlight>
                <a:latin typeface="Open Sans"/>
                <a:ea typeface="Open Sans"/>
                <a:cs typeface="Open Sans"/>
                <a:sym typeface="Open Sans"/>
              </a:rPr>
              <a:t>Printable versions: </a:t>
            </a:r>
            <a:r>
              <a:rPr lang="en-US" sz="1450">
                <a:solidFill>
                  <a:srgbClr val="D50032"/>
                </a:solidFill>
                <a:highlight>
                  <a:srgbClr val="FFFFFF"/>
                </a:highlight>
                <a:uFill>
                  <a:noFill/>
                </a:u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Word</a:t>
            </a:r>
            <a:r>
              <a:rPr lang="en-US" sz="1450">
                <a:solidFill>
                  <a:srgbClr val="080F0F"/>
                </a:solidFill>
                <a:highlight>
                  <a:srgbClr val="FFFFFF"/>
                </a:highlight>
                <a:latin typeface="Open Sans"/>
                <a:ea typeface="Open Sans"/>
                <a:cs typeface="Open Sans"/>
                <a:sym typeface="Open Sans"/>
              </a:rPr>
              <a:t>/</a:t>
            </a:r>
            <a:r>
              <a:rPr lang="en-US" sz="1450">
                <a:solidFill>
                  <a:srgbClr val="D50032"/>
                </a:solidFill>
                <a:highlight>
                  <a:srgbClr val="FFFFFF"/>
                </a:highlight>
                <a:uFill>
                  <a:noFill/>
                </a:u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PDF</a:t>
            </a:r>
            <a:r>
              <a:rPr lang="en-US"/>
              <a:t> </a:t>
            </a:r>
            <a:endParaRPr/>
          </a:p>
        </p:txBody>
      </p:sp>
      <p:sp>
        <p:nvSpPr>
          <p:cNvPr id="239" name="Google Shape;239;g106d28cf99d_0_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1" name="Google Shape;101;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100f1de0e2b_0_1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6" name="Google Shape;246;g100f1de0e2b_0_12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u="sng">
                <a:solidFill>
                  <a:schemeClr val="hlink"/>
                </a:solidFill>
                <a:hlinkClick r:id="rId3"/>
              </a:rPr>
              <a:t>https://results.org/resources/2021-global-poverty-laser-talk/</a:t>
            </a:r>
            <a:r>
              <a:rPr lang="en-US"/>
              <a:t> </a:t>
            </a:r>
            <a:endParaRPr/>
          </a:p>
          <a:p>
            <a:pPr marL="0" lvl="0" indent="0" algn="l" rtl="0">
              <a:lnSpc>
                <a:spcPct val="100000"/>
              </a:lnSpc>
              <a:spcBef>
                <a:spcPts val="0"/>
              </a:spcBef>
              <a:spcAft>
                <a:spcPts val="0"/>
              </a:spcAft>
              <a:buSzPts val="1400"/>
              <a:buNone/>
            </a:pPr>
            <a:r>
              <a:rPr lang="en-US"/>
              <a:t>EPIC on Global Nutrition</a:t>
            </a:r>
            <a:br>
              <a:rPr lang="en-US"/>
            </a:br>
            <a:br>
              <a:rPr lang="en-US"/>
            </a:br>
            <a:r>
              <a:rPr lang="en-US" sz="1450">
                <a:solidFill>
                  <a:srgbClr val="080F0F"/>
                </a:solidFill>
                <a:highlight>
                  <a:srgbClr val="FFFFFF"/>
                </a:highlight>
                <a:latin typeface="Open Sans"/>
                <a:ea typeface="Open Sans"/>
                <a:cs typeface="Open Sans"/>
                <a:sym typeface="Open Sans"/>
              </a:rPr>
              <a:t>Printable versions: </a:t>
            </a:r>
            <a:r>
              <a:rPr lang="en-US" sz="1450">
                <a:solidFill>
                  <a:srgbClr val="D50032"/>
                </a:solidFill>
                <a:highlight>
                  <a:srgbClr val="FFFFFF"/>
                </a:highlight>
                <a:uFill>
                  <a:noFill/>
                </a:u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Word</a:t>
            </a:r>
            <a:r>
              <a:rPr lang="en-US" sz="1450">
                <a:solidFill>
                  <a:srgbClr val="080F0F"/>
                </a:solidFill>
                <a:highlight>
                  <a:srgbClr val="FFFFFF"/>
                </a:highlight>
                <a:latin typeface="Open Sans"/>
                <a:ea typeface="Open Sans"/>
                <a:cs typeface="Open Sans"/>
                <a:sym typeface="Open Sans"/>
              </a:rPr>
              <a:t>/</a:t>
            </a:r>
            <a:r>
              <a:rPr lang="en-US" sz="1450">
                <a:solidFill>
                  <a:srgbClr val="D50032"/>
                </a:solidFill>
                <a:highlight>
                  <a:srgbClr val="FFFFFF"/>
                </a:highlight>
                <a:uFill>
                  <a:noFill/>
                </a:u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PDF</a:t>
            </a:r>
            <a:r>
              <a:rPr lang="en-US"/>
              <a:t> </a:t>
            </a:r>
            <a:endParaRPr/>
          </a:p>
        </p:txBody>
      </p:sp>
      <p:sp>
        <p:nvSpPr>
          <p:cNvPr id="247" name="Google Shape;247;g100f1de0e2b_0_12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100f1de0e2b_0_1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4" name="Google Shape;254;g100f1de0e2b_0_13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u="sng">
                <a:solidFill>
                  <a:schemeClr val="hlink"/>
                </a:solidFill>
                <a:hlinkClick r:id="rId3"/>
              </a:rPr>
              <a:t>https://results.org/resources/2021-global-poverty-laser-talk/</a:t>
            </a:r>
            <a:r>
              <a:rPr lang="en-US"/>
              <a:t> </a:t>
            </a:r>
            <a:endParaRPr/>
          </a:p>
          <a:p>
            <a:pPr marL="0" lvl="0" indent="0" algn="l" rtl="0">
              <a:lnSpc>
                <a:spcPct val="100000"/>
              </a:lnSpc>
              <a:spcBef>
                <a:spcPts val="0"/>
              </a:spcBef>
              <a:spcAft>
                <a:spcPts val="0"/>
              </a:spcAft>
              <a:buSzPts val="1400"/>
              <a:buNone/>
            </a:pPr>
            <a:r>
              <a:rPr lang="en-US"/>
              <a:t>EPIC on Global Nutrition</a:t>
            </a:r>
            <a:br>
              <a:rPr lang="en-US"/>
            </a:br>
            <a:br>
              <a:rPr lang="en-US"/>
            </a:br>
            <a:r>
              <a:rPr lang="en-US" sz="1450">
                <a:solidFill>
                  <a:srgbClr val="080F0F"/>
                </a:solidFill>
                <a:highlight>
                  <a:srgbClr val="FFFFFF"/>
                </a:highlight>
                <a:latin typeface="Open Sans"/>
                <a:ea typeface="Open Sans"/>
                <a:cs typeface="Open Sans"/>
                <a:sym typeface="Open Sans"/>
              </a:rPr>
              <a:t>Printable versions: </a:t>
            </a:r>
            <a:r>
              <a:rPr lang="en-US" sz="1450">
                <a:solidFill>
                  <a:srgbClr val="D50032"/>
                </a:solidFill>
                <a:highlight>
                  <a:srgbClr val="FFFFFF"/>
                </a:highlight>
                <a:uFill>
                  <a:noFill/>
                </a:u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Word</a:t>
            </a:r>
            <a:r>
              <a:rPr lang="en-US" sz="1450">
                <a:solidFill>
                  <a:srgbClr val="080F0F"/>
                </a:solidFill>
                <a:highlight>
                  <a:srgbClr val="FFFFFF"/>
                </a:highlight>
                <a:latin typeface="Open Sans"/>
                <a:ea typeface="Open Sans"/>
                <a:cs typeface="Open Sans"/>
                <a:sym typeface="Open Sans"/>
              </a:rPr>
              <a:t>/</a:t>
            </a:r>
            <a:r>
              <a:rPr lang="en-US" sz="1450">
                <a:solidFill>
                  <a:srgbClr val="D50032"/>
                </a:solidFill>
                <a:highlight>
                  <a:srgbClr val="FFFFFF"/>
                </a:highlight>
                <a:uFill>
                  <a:noFill/>
                </a:u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PDF</a:t>
            </a:r>
            <a:r>
              <a:rPr lang="en-US"/>
              <a:t> </a:t>
            </a:r>
            <a:endParaRPr/>
          </a:p>
        </p:txBody>
      </p:sp>
      <p:sp>
        <p:nvSpPr>
          <p:cNvPr id="255" name="Google Shape;255;g100f1de0e2b_0_13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100f1de0e2b_0_1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2" name="Google Shape;262;g100f1de0e2b_0_13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u="sng">
                <a:solidFill>
                  <a:schemeClr val="hlink"/>
                </a:solidFill>
                <a:hlinkClick r:id="rId3"/>
              </a:rPr>
              <a:t>https://results.org/resources/2021-global-poverty-laser-talk/</a:t>
            </a:r>
            <a:r>
              <a:rPr lang="en-US"/>
              <a:t> </a:t>
            </a:r>
            <a:endParaRPr/>
          </a:p>
          <a:p>
            <a:pPr marL="0" lvl="0" indent="0" algn="l" rtl="0">
              <a:lnSpc>
                <a:spcPct val="100000"/>
              </a:lnSpc>
              <a:spcBef>
                <a:spcPts val="0"/>
              </a:spcBef>
              <a:spcAft>
                <a:spcPts val="0"/>
              </a:spcAft>
              <a:buSzPts val="1400"/>
              <a:buNone/>
            </a:pPr>
            <a:r>
              <a:rPr lang="en-US"/>
              <a:t>EPIC on Global Nutrition</a:t>
            </a:r>
            <a:br>
              <a:rPr lang="en-US"/>
            </a:br>
            <a:br>
              <a:rPr lang="en-US"/>
            </a:br>
            <a:r>
              <a:rPr lang="en-US" sz="1450">
                <a:solidFill>
                  <a:srgbClr val="080F0F"/>
                </a:solidFill>
                <a:highlight>
                  <a:srgbClr val="FFFFFF"/>
                </a:highlight>
                <a:latin typeface="Open Sans"/>
                <a:ea typeface="Open Sans"/>
                <a:cs typeface="Open Sans"/>
                <a:sym typeface="Open Sans"/>
              </a:rPr>
              <a:t>Printable versions: </a:t>
            </a:r>
            <a:r>
              <a:rPr lang="en-US" sz="1450">
                <a:solidFill>
                  <a:srgbClr val="D50032"/>
                </a:solidFill>
                <a:highlight>
                  <a:srgbClr val="FFFFFF"/>
                </a:highlight>
                <a:uFill>
                  <a:noFill/>
                </a:u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Word</a:t>
            </a:r>
            <a:r>
              <a:rPr lang="en-US" sz="1450">
                <a:solidFill>
                  <a:srgbClr val="080F0F"/>
                </a:solidFill>
                <a:highlight>
                  <a:srgbClr val="FFFFFF"/>
                </a:highlight>
                <a:latin typeface="Open Sans"/>
                <a:ea typeface="Open Sans"/>
                <a:cs typeface="Open Sans"/>
                <a:sym typeface="Open Sans"/>
              </a:rPr>
              <a:t>/</a:t>
            </a:r>
            <a:r>
              <a:rPr lang="en-US" sz="1450">
                <a:solidFill>
                  <a:srgbClr val="D50032"/>
                </a:solidFill>
                <a:highlight>
                  <a:srgbClr val="FFFFFF"/>
                </a:highlight>
                <a:uFill>
                  <a:noFill/>
                </a:u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PDF</a:t>
            </a:r>
            <a:r>
              <a:rPr lang="en-US"/>
              <a:t> </a:t>
            </a:r>
            <a:endParaRPr/>
          </a:p>
        </p:txBody>
      </p:sp>
      <p:sp>
        <p:nvSpPr>
          <p:cNvPr id="263" name="Google Shape;263;g100f1de0e2b_0_13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f1e6cf0b08_0_18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0" name="Google Shape;270;gf1e6cf0b08_0_18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6" name="Google Shape;276;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f34c8d5d1b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RSVP: </a:t>
            </a:r>
            <a:r>
              <a:rPr lang="en-US" sz="1100" b="1" u="sng">
                <a:solidFill>
                  <a:schemeClr val="hlink"/>
                </a:solidFill>
                <a:latin typeface="Arial"/>
                <a:ea typeface="Arial"/>
                <a:cs typeface="Arial"/>
                <a:sym typeface="Arial"/>
                <a:hlinkClick r:id="rId3"/>
              </a:rPr>
              <a:t>https://results.zoom.us/meeting/register/tJwtde6hqjwsGtwwYumEcUHmArRmahFcmdvo</a:t>
            </a:r>
            <a:endParaRPr/>
          </a:p>
        </p:txBody>
      </p:sp>
      <p:sp>
        <p:nvSpPr>
          <p:cNvPr id="283" name="Google Shape;283;gf34c8d5d1b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106d28cf99d_0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106d28cf99d_0_1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1" name="Google Shape;291;g106d28cf99d_0_1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8" name="Google Shape;298;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9" name="Google Shape;10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f1e6cf0b08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 name="Google Shape;117;gf1e6cf0b08_0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8" name="Google Shape;118;gf1e6cf0b08_0_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Future Global Advocacy campaigns will involved pandemic response, education, nutrition and eradicating TB</a:t>
            </a:r>
            <a:endParaRPr/>
          </a:p>
        </p:txBody>
      </p:sp>
      <p:sp>
        <p:nvSpPr>
          <p:cNvPr id="126" name="Google Shape;126;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b82385e270_0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2" name="Google Shape;142;gb82385e270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100f1de0e2b_0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u="sng">
                <a:solidFill>
                  <a:schemeClr val="hlink"/>
                </a:solidFill>
                <a:hlinkClick r:id="rId3"/>
              </a:rPr>
              <a:t>https://ccga.ccgclients.com/hagirso/?fbclid=IwAR1KtNGi11nOYXK5NHDJYNRR3fbdPMeiRpPG5GBrfHBcwYvY6IXqH24_E9A</a:t>
            </a:r>
            <a:r>
              <a:rPr lang="en-US"/>
              <a:t> </a:t>
            </a:r>
            <a:endParaRPr/>
          </a:p>
        </p:txBody>
      </p:sp>
      <p:sp>
        <p:nvSpPr>
          <p:cNvPr id="148" name="Google Shape;148;g100f1de0e2b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cb804ed563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 name="Google Shape;156;gcb804ed563_0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7" name="Google Shape;157;gcb804ed563_0_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cb804ed563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 name="Google Shape;163;gcb804ed563_0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5.2 million under 5, preventable deaths. 2 million from malnutrition</a:t>
            </a:r>
            <a:endParaRPr/>
          </a:p>
        </p:txBody>
      </p:sp>
      <p:sp>
        <p:nvSpPr>
          <p:cNvPr id="164" name="Google Shape;164;gcb804ed563_0_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Blank" type="blank">
  <p:cSld name="BLANK">
    <p:spTree>
      <p:nvGrpSpPr>
        <p:cNvPr id="1" name="Shape 13"/>
        <p:cNvGrpSpPr/>
        <p:nvPr/>
      </p:nvGrpSpPr>
      <p:grpSpPr>
        <a:xfrm>
          <a:off x="0" y="0"/>
          <a:ext cx="0" cy="0"/>
          <a:chOff x="0" y="0"/>
          <a:chExt cx="0" cy="0"/>
        </a:xfrm>
      </p:grpSpPr>
      <p:sp>
        <p:nvSpPr>
          <p:cNvPr id="14" name="Google Shape;14;p25"/>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8"/>
        <p:cNvGrpSpPr/>
        <p:nvPr/>
      </p:nvGrpSpPr>
      <p:grpSpPr>
        <a:xfrm>
          <a:off x="0" y="0"/>
          <a:ext cx="0" cy="0"/>
          <a:chOff x="0" y="0"/>
          <a:chExt cx="0" cy="0"/>
        </a:xfrm>
      </p:grpSpPr>
      <p:sp>
        <p:nvSpPr>
          <p:cNvPr id="59" name="Google Shape;59;p33"/>
          <p:cNvSpPr txBox="1">
            <a:spLocks noGrp="1"/>
          </p:cNvSpPr>
          <p:nvPr>
            <p:ph type="title"/>
          </p:nvPr>
        </p:nvSpPr>
        <p:spPr>
          <a:xfrm>
            <a:off x="457200" y="205979"/>
            <a:ext cx="7401491"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3"/>
          <p:cNvSpPr txBox="1">
            <a:spLocks noGrp="1"/>
          </p:cNvSpPr>
          <p:nvPr>
            <p:ph type="body" idx="1"/>
          </p:nvPr>
        </p:nvSpPr>
        <p:spPr>
          <a:xfrm>
            <a:off x="457200" y="1151335"/>
            <a:ext cx="4040188" cy="47982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61" name="Google Shape;61;p33"/>
          <p:cNvSpPr txBox="1">
            <a:spLocks noGrp="1"/>
          </p:cNvSpPr>
          <p:nvPr>
            <p:ph type="body" idx="2"/>
          </p:nvPr>
        </p:nvSpPr>
        <p:spPr>
          <a:xfrm>
            <a:off x="457200" y="1631156"/>
            <a:ext cx="4040188" cy="296346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o"/>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o"/>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62" name="Google Shape;62;p33"/>
          <p:cNvSpPr txBox="1">
            <a:spLocks noGrp="1"/>
          </p:cNvSpPr>
          <p:nvPr>
            <p:ph type="body" idx="3"/>
          </p:nvPr>
        </p:nvSpPr>
        <p:spPr>
          <a:xfrm>
            <a:off x="4645026" y="1151335"/>
            <a:ext cx="4041775" cy="47982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63" name="Google Shape;63;p33"/>
          <p:cNvSpPr txBox="1">
            <a:spLocks noGrp="1"/>
          </p:cNvSpPr>
          <p:nvPr>
            <p:ph type="body" idx="4"/>
          </p:nvPr>
        </p:nvSpPr>
        <p:spPr>
          <a:xfrm>
            <a:off x="4645026" y="1631156"/>
            <a:ext cx="4041775" cy="296346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o"/>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o"/>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64" name="Google Shape;64;p33"/>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33"/>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66"/>
        <p:cNvGrpSpPr/>
        <p:nvPr/>
      </p:nvGrpSpPr>
      <p:grpSpPr>
        <a:xfrm>
          <a:off x="0" y="0"/>
          <a:ext cx="0" cy="0"/>
          <a:chOff x="0" y="0"/>
          <a:chExt cx="0" cy="0"/>
        </a:xfrm>
      </p:grpSpPr>
      <p:sp>
        <p:nvSpPr>
          <p:cNvPr id="67" name="Google Shape;67;p35"/>
          <p:cNvSpPr txBox="1">
            <a:spLocks noGrp="1"/>
          </p:cNvSpPr>
          <p:nvPr>
            <p:ph type="sldNum" idx="12"/>
          </p:nvPr>
        </p:nvSpPr>
        <p:spPr>
          <a:xfrm>
            <a:off x="8556784" y="4749851"/>
            <a:ext cx="548700" cy="3936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8"/>
        <p:cNvGrpSpPr/>
        <p:nvPr/>
      </p:nvGrpSpPr>
      <p:grpSpPr>
        <a:xfrm>
          <a:off x="0" y="0"/>
          <a:ext cx="0" cy="0"/>
          <a:chOff x="0" y="0"/>
          <a:chExt cx="0" cy="0"/>
        </a:xfrm>
      </p:grpSpPr>
      <p:sp>
        <p:nvSpPr>
          <p:cNvPr id="69" name="Google Shape;69;p36"/>
          <p:cNvSpPr txBox="1">
            <a:spLocks noGrp="1"/>
          </p:cNvSpPr>
          <p:nvPr>
            <p:ph type="title"/>
          </p:nvPr>
        </p:nvSpPr>
        <p:spPr>
          <a:xfrm>
            <a:off x="457201" y="204787"/>
            <a:ext cx="3008313" cy="8715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6"/>
          <p:cNvSpPr txBox="1">
            <a:spLocks noGrp="1"/>
          </p:cNvSpPr>
          <p:nvPr>
            <p:ph type="body" idx="1"/>
          </p:nvPr>
        </p:nvSpPr>
        <p:spPr>
          <a:xfrm>
            <a:off x="3575050" y="204788"/>
            <a:ext cx="4235450" cy="4389835"/>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o"/>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o"/>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71" name="Google Shape;71;p36"/>
          <p:cNvSpPr txBox="1">
            <a:spLocks noGrp="1"/>
          </p:cNvSpPr>
          <p:nvPr>
            <p:ph type="body" idx="2"/>
          </p:nvPr>
        </p:nvSpPr>
        <p:spPr>
          <a:xfrm>
            <a:off x="457201" y="1076326"/>
            <a:ext cx="3008313" cy="351829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72" name="Google Shape;72;p36"/>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36"/>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4"/>
        <p:cNvGrpSpPr/>
        <p:nvPr/>
      </p:nvGrpSpPr>
      <p:grpSpPr>
        <a:xfrm>
          <a:off x="0" y="0"/>
          <a:ext cx="0" cy="0"/>
          <a:chOff x="0" y="0"/>
          <a:chExt cx="0" cy="0"/>
        </a:xfrm>
      </p:grpSpPr>
      <p:sp>
        <p:nvSpPr>
          <p:cNvPr id="75" name="Google Shape;75;p37"/>
          <p:cNvSpPr txBox="1">
            <a:spLocks noGrp="1"/>
          </p:cNvSpPr>
          <p:nvPr>
            <p:ph type="title"/>
          </p:nvPr>
        </p:nvSpPr>
        <p:spPr>
          <a:xfrm>
            <a:off x="1792288" y="3600450"/>
            <a:ext cx="5486400" cy="425054"/>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7"/>
          <p:cNvSpPr>
            <a:spLocks noGrp="1"/>
          </p:cNvSpPr>
          <p:nvPr>
            <p:ph type="pic" idx="2"/>
          </p:nvPr>
        </p:nvSpPr>
        <p:spPr>
          <a:xfrm>
            <a:off x="1792288" y="459581"/>
            <a:ext cx="5486400" cy="3086100"/>
          </a:xfrm>
          <a:prstGeom prst="rect">
            <a:avLst/>
          </a:prstGeom>
          <a:noFill/>
          <a:ln>
            <a:noFill/>
          </a:ln>
        </p:spPr>
      </p:sp>
      <p:sp>
        <p:nvSpPr>
          <p:cNvPr id="77" name="Google Shape;77;p37"/>
          <p:cNvSpPr txBox="1">
            <a:spLocks noGrp="1"/>
          </p:cNvSpPr>
          <p:nvPr>
            <p:ph type="body" idx="1"/>
          </p:nvPr>
        </p:nvSpPr>
        <p:spPr>
          <a:xfrm>
            <a:off x="1792288" y="4025503"/>
            <a:ext cx="5486400" cy="60364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78" name="Google Shape;78;p37"/>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37"/>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0"/>
        <p:cNvGrpSpPr/>
        <p:nvPr/>
      </p:nvGrpSpPr>
      <p:grpSpPr>
        <a:xfrm>
          <a:off x="0" y="0"/>
          <a:ext cx="0" cy="0"/>
          <a:chOff x="0" y="0"/>
          <a:chExt cx="0" cy="0"/>
        </a:xfrm>
      </p:grpSpPr>
      <p:sp>
        <p:nvSpPr>
          <p:cNvPr id="81" name="Google Shape;81;p38"/>
          <p:cNvSpPr txBox="1">
            <a:spLocks noGrp="1"/>
          </p:cNvSpPr>
          <p:nvPr>
            <p:ph type="title"/>
          </p:nvPr>
        </p:nvSpPr>
        <p:spPr>
          <a:xfrm>
            <a:off x="457200" y="205979"/>
            <a:ext cx="7401491"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8"/>
          <p:cNvSpPr txBox="1">
            <a:spLocks noGrp="1"/>
          </p:cNvSpPr>
          <p:nvPr>
            <p:ph type="body" idx="1"/>
          </p:nvPr>
        </p:nvSpPr>
        <p:spPr>
          <a:xfrm rot="5400000">
            <a:off x="2874764" y="-1217413"/>
            <a:ext cx="3394472"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o"/>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o"/>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3" name="Google Shape;83;p38"/>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38"/>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5"/>
        <p:cNvGrpSpPr/>
        <p:nvPr/>
      </p:nvGrpSpPr>
      <p:grpSpPr>
        <a:xfrm>
          <a:off x="0" y="0"/>
          <a:ext cx="0" cy="0"/>
          <a:chOff x="0" y="0"/>
          <a:chExt cx="0" cy="0"/>
        </a:xfrm>
      </p:grpSpPr>
      <p:sp>
        <p:nvSpPr>
          <p:cNvPr id="86" name="Google Shape;86;p39"/>
          <p:cNvSpPr txBox="1">
            <a:spLocks noGrp="1"/>
          </p:cNvSpPr>
          <p:nvPr>
            <p:ph type="title"/>
          </p:nvPr>
        </p:nvSpPr>
        <p:spPr>
          <a:xfrm rot="5400000">
            <a:off x="5016557" y="1818822"/>
            <a:ext cx="4388644" cy="1162957"/>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39"/>
          <p:cNvSpPr txBox="1">
            <a:spLocks noGrp="1"/>
          </p:cNvSpPr>
          <p:nvPr>
            <p:ph type="body" idx="1"/>
          </p:nvPr>
        </p:nvSpPr>
        <p:spPr>
          <a:xfrm rot="5400000">
            <a:off x="1272778" y="-609599"/>
            <a:ext cx="4388644"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o"/>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o"/>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8" name="Google Shape;88;p39"/>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39"/>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0" name="Google Shape;90;p39"/>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5"/>
        <p:cNvGrpSpPr/>
        <p:nvPr/>
      </p:nvGrpSpPr>
      <p:grpSpPr>
        <a:xfrm>
          <a:off x="0" y="0"/>
          <a:ext cx="0" cy="0"/>
          <a:chOff x="0" y="0"/>
          <a:chExt cx="0" cy="0"/>
        </a:xfrm>
      </p:grpSpPr>
      <p:sp>
        <p:nvSpPr>
          <p:cNvPr id="16" name="Google Shape;16;p31"/>
          <p:cNvSpPr txBox="1"/>
          <p:nvPr/>
        </p:nvSpPr>
        <p:spPr>
          <a:xfrm>
            <a:off x="835014" y="3878331"/>
            <a:ext cx="256721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a:t>
            </a:r>
            <a:r>
              <a:rPr lang="en-US" sz="1800" b="1" i="0" u="none" strike="noStrike" cap="none">
                <a:solidFill>
                  <a:schemeClr val="lt1"/>
                </a:solidFill>
                <a:latin typeface="Calibri"/>
                <a:ea typeface="Calibri"/>
                <a:cs typeface="Calibri"/>
                <a:sym typeface="Calibri"/>
              </a:rPr>
              <a:t>RESULTSEdFund</a:t>
            </a:r>
            <a:endParaRPr sz="1400" b="0" i="0" u="none" strike="noStrike" cap="none">
              <a:solidFill>
                <a:srgbClr val="000000"/>
              </a:solidFill>
              <a:latin typeface="Arial"/>
              <a:ea typeface="Arial"/>
              <a:cs typeface="Arial"/>
              <a:sym typeface="Arial"/>
            </a:endParaRPr>
          </a:p>
        </p:txBody>
      </p:sp>
      <p:pic>
        <p:nvPicPr>
          <p:cNvPr id="17" name="Google Shape;17;p31" descr="instagram-icon.png"/>
          <p:cNvPicPr preferRelativeResize="0"/>
          <p:nvPr/>
        </p:nvPicPr>
        <p:blipFill rotWithShape="1">
          <a:blip r:embed="rId2">
            <a:alphaModFix/>
          </a:blip>
          <a:srcRect/>
          <a:stretch/>
        </p:blipFill>
        <p:spPr>
          <a:xfrm>
            <a:off x="482600" y="4389441"/>
            <a:ext cx="346528" cy="346528"/>
          </a:xfrm>
          <a:prstGeom prst="rect">
            <a:avLst/>
          </a:prstGeom>
          <a:noFill/>
          <a:ln>
            <a:noFill/>
          </a:ln>
        </p:spPr>
      </p:pic>
      <p:pic>
        <p:nvPicPr>
          <p:cNvPr id="18" name="Google Shape;18;p31" descr="facebook_circle.png"/>
          <p:cNvPicPr preferRelativeResize="0"/>
          <p:nvPr/>
        </p:nvPicPr>
        <p:blipFill rotWithShape="1">
          <a:blip r:embed="rId3">
            <a:alphaModFix/>
          </a:blip>
          <a:srcRect/>
          <a:stretch/>
        </p:blipFill>
        <p:spPr>
          <a:xfrm>
            <a:off x="482600" y="3896473"/>
            <a:ext cx="346528" cy="346528"/>
          </a:xfrm>
          <a:prstGeom prst="rect">
            <a:avLst/>
          </a:prstGeom>
          <a:noFill/>
          <a:ln>
            <a:noFill/>
          </a:ln>
        </p:spPr>
      </p:pic>
      <p:pic>
        <p:nvPicPr>
          <p:cNvPr id="19" name="Google Shape;19;p31" descr="twitter_circle.png"/>
          <p:cNvPicPr preferRelativeResize="0"/>
          <p:nvPr/>
        </p:nvPicPr>
        <p:blipFill rotWithShape="1">
          <a:blip r:embed="rId4">
            <a:alphaModFix/>
          </a:blip>
          <a:srcRect/>
          <a:stretch/>
        </p:blipFill>
        <p:spPr>
          <a:xfrm>
            <a:off x="482601" y="3402597"/>
            <a:ext cx="346528" cy="346528"/>
          </a:xfrm>
          <a:prstGeom prst="rect">
            <a:avLst/>
          </a:prstGeom>
          <a:noFill/>
          <a:ln>
            <a:noFill/>
          </a:ln>
        </p:spPr>
      </p:pic>
      <p:sp>
        <p:nvSpPr>
          <p:cNvPr id="20" name="Google Shape;20;p31"/>
          <p:cNvSpPr/>
          <p:nvPr/>
        </p:nvSpPr>
        <p:spPr>
          <a:xfrm>
            <a:off x="835010" y="3391195"/>
            <a:ext cx="2020167"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a:t>
            </a:r>
            <a:r>
              <a:rPr lang="en-US" sz="1800" b="1" i="0" u="none" strike="noStrike" cap="none">
                <a:solidFill>
                  <a:schemeClr val="lt1"/>
                </a:solidFill>
                <a:latin typeface="Calibri"/>
                <a:ea typeface="Calibri"/>
                <a:cs typeface="Calibri"/>
                <a:sym typeface="Calibri"/>
              </a:rPr>
              <a:t>RESULTS_Tweets</a:t>
            </a:r>
            <a:endParaRPr sz="1400" b="0" i="0" u="none" strike="noStrike" cap="none">
              <a:solidFill>
                <a:srgbClr val="000000"/>
              </a:solidFill>
              <a:latin typeface="Arial"/>
              <a:ea typeface="Arial"/>
              <a:cs typeface="Arial"/>
              <a:sym typeface="Arial"/>
            </a:endParaRPr>
          </a:p>
        </p:txBody>
      </p:sp>
      <p:sp>
        <p:nvSpPr>
          <p:cNvPr id="21" name="Google Shape;21;p31"/>
          <p:cNvSpPr/>
          <p:nvPr/>
        </p:nvSpPr>
        <p:spPr>
          <a:xfrm>
            <a:off x="829129" y="4379071"/>
            <a:ext cx="1749197"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a:t>
            </a:r>
            <a:r>
              <a:rPr lang="en-US" sz="1800" b="1" i="0" u="none" strike="noStrike" cap="none">
                <a:solidFill>
                  <a:schemeClr val="lt1"/>
                </a:solidFill>
                <a:latin typeface="Calibri"/>
                <a:ea typeface="Calibri"/>
                <a:cs typeface="Calibri"/>
                <a:sym typeface="Calibri"/>
              </a:rPr>
              <a:t>voices4results</a:t>
            </a:r>
            <a:endParaRPr sz="1800" b="1" i="0" u="none" strike="noStrike" cap="none">
              <a:solidFill>
                <a:schemeClr val="lt1"/>
              </a:solidFill>
              <a:latin typeface="Calibri"/>
              <a:ea typeface="Calibri"/>
              <a:cs typeface="Calibri"/>
              <a:sym typeface="Calibri"/>
            </a:endParaRPr>
          </a:p>
        </p:txBody>
      </p:sp>
      <p:sp>
        <p:nvSpPr>
          <p:cNvPr id="22" name="Google Shape;22;p31"/>
          <p:cNvSpPr txBox="1"/>
          <p:nvPr/>
        </p:nvSpPr>
        <p:spPr>
          <a:xfrm>
            <a:off x="5270500" y="4178564"/>
            <a:ext cx="3419930" cy="584776"/>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3200"/>
              <a:buFont typeface="Arial"/>
              <a:buNone/>
            </a:pPr>
            <a:r>
              <a:rPr lang="en-US" sz="3200" b="1" i="0" u="none" strike="noStrike" cap="none">
                <a:solidFill>
                  <a:schemeClr val="lt1"/>
                </a:solidFill>
                <a:latin typeface="Calibri"/>
                <a:ea typeface="Calibri"/>
                <a:cs typeface="Calibri"/>
                <a:sym typeface="Calibri"/>
              </a:rPr>
              <a:t>www.results.org</a:t>
            </a:r>
            <a:endParaRPr sz="1400" b="0" i="0" u="none" strike="noStrike" cap="none">
              <a:solidFill>
                <a:srgbClr val="000000"/>
              </a:solidFill>
              <a:latin typeface="Arial"/>
              <a:ea typeface="Arial"/>
              <a:cs typeface="Arial"/>
              <a:sym typeface="Arial"/>
            </a:endParaRPr>
          </a:p>
        </p:txBody>
      </p:sp>
      <p:sp>
        <p:nvSpPr>
          <p:cNvPr id="23" name="Google Shape;23;p31"/>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0"/>
        <p:cNvGrpSpPr/>
        <p:nvPr/>
      </p:nvGrpSpPr>
      <p:grpSpPr>
        <a:xfrm>
          <a:off x="0" y="0"/>
          <a:ext cx="0" cy="0"/>
          <a:chOff x="0" y="0"/>
          <a:chExt cx="0" cy="0"/>
        </a:xfrm>
      </p:grpSpPr>
      <p:sp>
        <p:nvSpPr>
          <p:cNvPr id="31" name="Google Shape;31;p27"/>
          <p:cNvSpPr txBox="1">
            <a:spLocks noGrp="1"/>
          </p:cNvSpPr>
          <p:nvPr>
            <p:ph type="ctrTitle"/>
          </p:nvPr>
        </p:nvSpPr>
        <p:spPr>
          <a:xfrm>
            <a:off x="685800" y="1597819"/>
            <a:ext cx="7772400" cy="1102519"/>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7"/>
          <p:cNvSpPr txBox="1">
            <a:spLocks noGrp="1"/>
          </p:cNvSpPr>
          <p:nvPr>
            <p:ph type="subTitle" idx="1"/>
          </p:nvPr>
        </p:nvSpPr>
        <p:spPr>
          <a:xfrm>
            <a:off x="1371600" y="2914650"/>
            <a:ext cx="6400800" cy="131445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33" name="Google Shape;33;p27"/>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27"/>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5"/>
        <p:cNvGrpSpPr/>
        <p:nvPr/>
      </p:nvGrpSpPr>
      <p:grpSpPr>
        <a:xfrm>
          <a:off x="0" y="0"/>
          <a:ext cx="0" cy="0"/>
          <a:chOff x="0" y="0"/>
          <a:chExt cx="0" cy="0"/>
        </a:xfrm>
      </p:grpSpPr>
      <p:sp>
        <p:nvSpPr>
          <p:cNvPr id="36" name="Google Shape;36;p29"/>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29"/>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8"/>
        <p:cNvGrpSpPr/>
        <p:nvPr/>
      </p:nvGrpSpPr>
      <p:grpSpPr>
        <a:xfrm>
          <a:off x="0" y="0"/>
          <a:ext cx="0" cy="0"/>
          <a:chOff x="0" y="0"/>
          <a:chExt cx="0" cy="0"/>
        </a:xfrm>
      </p:grpSpPr>
      <p:sp>
        <p:nvSpPr>
          <p:cNvPr id="39" name="Google Shape;39;p30"/>
          <p:cNvSpPr txBox="1">
            <a:spLocks noGrp="1"/>
          </p:cNvSpPr>
          <p:nvPr>
            <p:ph type="title"/>
          </p:nvPr>
        </p:nvSpPr>
        <p:spPr>
          <a:xfrm>
            <a:off x="457200" y="205979"/>
            <a:ext cx="7401491"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30"/>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o"/>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o"/>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1" name="Google Shape;41;p30"/>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30"/>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6_Title Slide">
  <p:cSld name="16_Title Slide">
    <p:spTree>
      <p:nvGrpSpPr>
        <p:cNvPr id="1" name="Shape 43"/>
        <p:cNvGrpSpPr/>
        <p:nvPr/>
      </p:nvGrpSpPr>
      <p:grpSpPr>
        <a:xfrm>
          <a:off x="0" y="0"/>
          <a:ext cx="0" cy="0"/>
          <a:chOff x="0" y="0"/>
          <a:chExt cx="0" cy="0"/>
        </a:xfrm>
      </p:grpSpPr>
    </p:spTree>
  </p:cSld>
  <p:clrMapOvr>
    <a:masterClrMapping/>
  </p:clrMapOvr>
  <p:transition spd="slow">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4"/>
        <p:cNvGrpSpPr/>
        <p:nvPr/>
      </p:nvGrpSpPr>
      <p:grpSpPr>
        <a:xfrm>
          <a:off x="0" y="0"/>
          <a:ext cx="0" cy="0"/>
          <a:chOff x="0" y="0"/>
          <a:chExt cx="0" cy="0"/>
        </a:xfrm>
      </p:grpSpPr>
      <p:sp>
        <p:nvSpPr>
          <p:cNvPr id="45" name="Google Shape;45;p28"/>
          <p:cNvSpPr txBox="1">
            <a:spLocks noGrp="1"/>
          </p:cNvSpPr>
          <p:nvPr>
            <p:ph type="title"/>
          </p:nvPr>
        </p:nvSpPr>
        <p:spPr>
          <a:xfrm>
            <a:off x="457200" y="205979"/>
            <a:ext cx="7401491"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28"/>
          <p:cNvSpPr txBox="1">
            <a:spLocks noGrp="1"/>
          </p:cNvSpPr>
          <p:nvPr>
            <p:ph type="body" idx="1"/>
          </p:nvPr>
        </p:nvSpPr>
        <p:spPr>
          <a:xfrm>
            <a:off x="457200" y="1200151"/>
            <a:ext cx="4038600" cy="3394472"/>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o"/>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o"/>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7" name="Google Shape;47;p28"/>
          <p:cNvSpPr txBox="1">
            <a:spLocks noGrp="1"/>
          </p:cNvSpPr>
          <p:nvPr>
            <p:ph type="body" idx="2"/>
          </p:nvPr>
        </p:nvSpPr>
        <p:spPr>
          <a:xfrm>
            <a:off x="4648200" y="1200151"/>
            <a:ext cx="4038600" cy="3394472"/>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o"/>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o"/>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8" name="Google Shape;48;p28"/>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28"/>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0"/>
        <p:cNvGrpSpPr/>
        <p:nvPr/>
      </p:nvGrpSpPr>
      <p:grpSpPr>
        <a:xfrm>
          <a:off x="0" y="0"/>
          <a:ext cx="0" cy="0"/>
          <a:chOff x="0" y="0"/>
          <a:chExt cx="0" cy="0"/>
        </a:xfrm>
      </p:grpSpPr>
      <p:sp>
        <p:nvSpPr>
          <p:cNvPr id="51" name="Google Shape;51;p34"/>
          <p:cNvSpPr txBox="1">
            <a:spLocks noGrp="1"/>
          </p:cNvSpPr>
          <p:nvPr>
            <p:ph type="title"/>
          </p:nvPr>
        </p:nvSpPr>
        <p:spPr>
          <a:xfrm>
            <a:off x="457200" y="205979"/>
            <a:ext cx="7401491"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34"/>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34"/>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p:cSld name="Section Header">
    <p:bg>
      <p:bgPr>
        <a:solidFill>
          <a:schemeClr val="lt1"/>
        </a:solidFill>
        <a:effectLst/>
      </p:bgPr>
    </p:bg>
    <p:spTree>
      <p:nvGrpSpPr>
        <p:cNvPr id="1" name="Shape 54"/>
        <p:cNvGrpSpPr/>
        <p:nvPr/>
      </p:nvGrpSpPr>
      <p:grpSpPr>
        <a:xfrm>
          <a:off x="0" y="0"/>
          <a:ext cx="0" cy="0"/>
          <a:chOff x="0" y="0"/>
          <a:chExt cx="0" cy="0"/>
        </a:xfrm>
      </p:grpSpPr>
      <p:sp>
        <p:nvSpPr>
          <p:cNvPr id="55" name="Google Shape;55;p32"/>
          <p:cNvSpPr txBox="1">
            <a:spLocks noGrp="1"/>
          </p:cNvSpPr>
          <p:nvPr>
            <p:ph type="title"/>
          </p:nvPr>
        </p:nvSpPr>
        <p:spPr>
          <a:xfrm>
            <a:off x="722313" y="3815954"/>
            <a:ext cx="7772400" cy="1021556"/>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0" cap="none">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2"/>
          <p:cNvSpPr txBox="1"/>
          <p:nvPr/>
        </p:nvSpPr>
        <p:spPr>
          <a:xfrm>
            <a:off x="722313" y="2794398"/>
            <a:ext cx="7772400" cy="1021556"/>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4000"/>
              <a:buFont typeface="Calibri"/>
              <a:buNone/>
            </a:pPr>
            <a:r>
              <a:rPr lang="en-US" sz="4000" b="1" i="0" u="none" strike="noStrike" cap="none">
                <a:solidFill>
                  <a:schemeClr val="dk1"/>
                </a:solidFill>
                <a:latin typeface="Calibri"/>
                <a:ea typeface="Calibri"/>
                <a:cs typeface="Calibri"/>
                <a:sym typeface="Calibri"/>
              </a:rPr>
              <a:t>CLICK TO EDIT MASTER TITLE STYLE</a:t>
            </a:r>
            <a:endParaRPr sz="1400" b="0" i="0" u="none" strike="noStrike" cap="none">
              <a:solidFill>
                <a:srgbClr val="000000"/>
              </a:solidFill>
              <a:latin typeface="Arial"/>
              <a:ea typeface="Arial"/>
              <a:cs typeface="Arial"/>
              <a:sym typeface="Arial"/>
            </a:endParaRPr>
          </a:p>
        </p:txBody>
      </p:sp>
      <p:sp>
        <p:nvSpPr>
          <p:cNvPr id="57" name="Google Shape;57;p32"/>
          <p:cNvSpPr txBox="1">
            <a:spLocks noGrp="1"/>
          </p:cNvSpPr>
          <p:nvPr>
            <p:ph type="sldNum" idx="12"/>
          </p:nvPr>
        </p:nvSpPr>
        <p:spPr>
          <a:xfrm>
            <a:off x="8556784" y="4749851"/>
            <a:ext cx="548700" cy="3936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image" Target="../media/image5.png"/><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41034"/>
        </a:solidFill>
        <a:effectLst/>
      </p:bgPr>
    </p:bg>
    <p:spTree>
      <p:nvGrpSpPr>
        <p:cNvPr id="1" name="Shape 9"/>
        <p:cNvGrpSpPr/>
        <p:nvPr/>
      </p:nvGrpSpPr>
      <p:grpSpPr>
        <a:xfrm>
          <a:off x="0" y="0"/>
          <a:ext cx="0" cy="0"/>
          <a:chOff x="0" y="0"/>
          <a:chExt cx="0" cy="0"/>
        </a:xfrm>
      </p:grpSpPr>
      <p:sp>
        <p:nvSpPr>
          <p:cNvPr id="10" name="Google Shape;10;p24"/>
          <p:cNvSpPr txBox="1">
            <a:spLocks noGrp="1"/>
          </p:cNvSpPr>
          <p:nvPr>
            <p:ph type="title"/>
          </p:nvPr>
        </p:nvSpPr>
        <p:spPr>
          <a:xfrm>
            <a:off x="457200" y="4007304"/>
            <a:ext cx="8229600" cy="85725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lt1"/>
              </a:buClr>
              <a:buSzPts val="4400"/>
              <a:buFont typeface="Calibri"/>
              <a:buNone/>
              <a:defRPr sz="4400" b="1"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1" name="Google Shape;11;p24" descr="Asset 1@4x.png"/>
          <p:cNvPicPr preferRelativeResize="0"/>
          <p:nvPr/>
        </p:nvPicPr>
        <p:blipFill rotWithShape="1">
          <a:blip r:embed="rId4">
            <a:alphaModFix/>
          </a:blip>
          <a:srcRect/>
          <a:stretch/>
        </p:blipFill>
        <p:spPr>
          <a:xfrm>
            <a:off x="3102428" y="743859"/>
            <a:ext cx="2939143" cy="2342602"/>
          </a:xfrm>
          <a:prstGeom prst="rect">
            <a:avLst/>
          </a:prstGeom>
          <a:noFill/>
          <a:ln>
            <a:noFill/>
          </a:ln>
        </p:spPr>
      </p:pic>
      <p:sp>
        <p:nvSpPr>
          <p:cNvPr id="12" name="Google Shape;12;p24"/>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
        <p:cNvGrpSpPr/>
        <p:nvPr/>
      </p:nvGrpSpPr>
      <p:grpSpPr>
        <a:xfrm>
          <a:off x="0" y="0"/>
          <a:ext cx="0" cy="0"/>
          <a:chOff x="0" y="0"/>
          <a:chExt cx="0" cy="0"/>
        </a:xfrm>
      </p:grpSpPr>
      <p:pic>
        <p:nvPicPr>
          <p:cNvPr id="25" name="Google Shape;25;p26" descr="RESULTS_logo_EN_CMYK_BIG (flat)2_RESULTS_logo_EN_CMYK_BIG.png"/>
          <p:cNvPicPr preferRelativeResize="0"/>
          <p:nvPr/>
        </p:nvPicPr>
        <p:blipFill rotWithShape="1">
          <a:blip r:embed="rId15">
            <a:alphaModFix/>
          </a:blip>
          <a:srcRect/>
          <a:stretch/>
        </p:blipFill>
        <p:spPr>
          <a:xfrm>
            <a:off x="7858691" y="80916"/>
            <a:ext cx="1223628" cy="982313"/>
          </a:xfrm>
          <a:prstGeom prst="rect">
            <a:avLst/>
          </a:prstGeom>
          <a:noFill/>
          <a:ln>
            <a:noFill/>
          </a:ln>
        </p:spPr>
      </p:pic>
      <p:sp>
        <p:nvSpPr>
          <p:cNvPr id="26" name="Google Shape;26;p26"/>
          <p:cNvSpPr txBox="1">
            <a:spLocks noGrp="1"/>
          </p:cNvSpPr>
          <p:nvPr>
            <p:ph type="title"/>
          </p:nvPr>
        </p:nvSpPr>
        <p:spPr>
          <a:xfrm>
            <a:off x="457200" y="205979"/>
            <a:ext cx="7401491" cy="85725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7" name="Google Shape;27;p26"/>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Courier New"/>
              <a:buChar char="o"/>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Noto Sans Symbols"/>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Courier New"/>
              <a:buChar char="o"/>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8" name="Google Shape;28;p26"/>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9" name="Google Shape;29;p26"/>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s://www.coons.senate.gov/news/press-releases/sens-coons-wicker-kaine-boozman-introduce-legislation-to-address-global-malnutrition"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s://gop-foreignaffairs.house.gov/press-release/mccaul-meeks-kim-houlahan-introduce-the-global-malnutrition-prevention-and-treatment-act-of-2021/"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s://results.org/volunteers/action-center/action-alerts/?vvsrc=%2fCampaigns"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https://www.congress.gov/bill/117th-congress/senate-bill/2956?s=1&amp;r=24" TargetMode="External"/><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hyperlink" Target="https://www.congress.gov/bill/117th-congress/house-bill/4693?q=%7B%22search%22%3A%5B%22global+malnutrition+prevention+and+treatment%22%2C%22global%22%2C%22malnutrition%22%2C%22prevention%22%2C%22and%22%2C%22treatment%22%5D%7D&amp;s=2&amp;r=1"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results.org/volunteers/anti-oppression/"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comments" Target="../comments/comment1.xml"/><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s://ccga.ccgclients.com/hagirso/?fbclid=IwAR1KtNGi11nOYXK5NHDJYNRR3fbdPMeiRpPG5GBrfHBcwYvY6IXqH24_E9A"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4"/>
        <p:cNvGrpSpPr/>
        <p:nvPr/>
      </p:nvGrpSpPr>
      <p:grpSpPr>
        <a:xfrm>
          <a:off x="0" y="0"/>
          <a:ext cx="0" cy="0"/>
          <a:chOff x="0" y="0"/>
          <a:chExt cx="0" cy="0"/>
        </a:xfrm>
      </p:grpSpPr>
      <p:sp>
        <p:nvSpPr>
          <p:cNvPr id="95" name="Google Shape;95;p1"/>
          <p:cNvSpPr txBox="1"/>
          <p:nvPr/>
        </p:nvSpPr>
        <p:spPr>
          <a:xfrm>
            <a:off x="0" y="4240725"/>
            <a:ext cx="9144000" cy="892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a:solidFill>
                  <a:schemeClr val="dk1"/>
                </a:solidFill>
                <a:latin typeface="Open Sans"/>
                <a:ea typeface="Open Sans"/>
                <a:cs typeface="Open Sans"/>
                <a:sym typeface="Open Sans"/>
              </a:rPr>
              <a:t>Decem</a:t>
            </a:r>
            <a:r>
              <a:rPr lang="en-US" sz="2400" b="1" i="0" u="none" strike="noStrike" cap="none">
                <a:solidFill>
                  <a:schemeClr val="dk1"/>
                </a:solidFill>
                <a:latin typeface="Open Sans"/>
                <a:ea typeface="Open Sans"/>
                <a:cs typeface="Open Sans"/>
                <a:sym typeface="Open Sans"/>
              </a:rPr>
              <a:t>ber 9, 2021</a:t>
            </a:r>
            <a:endParaRPr sz="2400" b="1" i="0" u="none" strike="noStrike" cap="none">
              <a:solidFill>
                <a:schemeClr val="dk1"/>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2800"/>
              <a:buFont typeface="Arial"/>
              <a:buNone/>
            </a:pPr>
            <a:endParaRPr sz="2800" b="1" i="1" u="none" strike="noStrike" cap="none">
              <a:solidFill>
                <a:srgbClr val="FF0000"/>
              </a:solidFill>
              <a:latin typeface="Open Sans"/>
              <a:ea typeface="Open Sans"/>
              <a:cs typeface="Open Sans"/>
              <a:sym typeface="Open Sans"/>
            </a:endParaRPr>
          </a:p>
        </p:txBody>
      </p:sp>
      <p:pic>
        <p:nvPicPr>
          <p:cNvPr id="96" name="Google Shape;96;p1" descr="Logo&#10;&#10;Description automatically generated"/>
          <p:cNvPicPr preferRelativeResize="0"/>
          <p:nvPr/>
        </p:nvPicPr>
        <p:blipFill rotWithShape="1">
          <a:blip r:embed="rId3">
            <a:alphaModFix/>
          </a:blip>
          <a:srcRect/>
          <a:stretch/>
        </p:blipFill>
        <p:spPr>
          <a:xfrm>
            <a:off x="3097160" y="654556"/>
            <a:ext cx="3226452" cy="2571556"/>
          </a:xfrm>
          <a:prstGeom prst="rect">
            <a:avLst/>
          </a:prstGeom>
          <a:noFill/>
          <a:ln>
            <a:noFill/>
          </a:ln>
        </p:spPr>
      </p:pic>
      <p:pic>
        <p:nvPicPr>
          <p:cNvPr id="97" name="Google Shape;97;p1" descr="Text, application&#10;&#10;Description automatically generated"/>
          <p:cNvPicPr preferRelativeResize="0"/>
          <p:nvPr/>
        </p:nvPicPr>
        <p:blipFill rotWithShape="1">
          <a:blip r:embed="rId4">
            <a:alphaModFix/>
          </a:blip>
          <a:srcRect/>
          <a:stretch/>
        </p:blipFill>
        <p:spPr>
          <a:xfrm>
            <a:off x="2664655" y="815920"/>
            <a:ext cx="3814690" cy="2783541"/>
          </a:xfrm>
          <a:prstGeom prst="rect">
            <a:avLst/>
          </a:prstGeom>
          <a:noFill/>
          <a:ln>
            <a:noFill/>
          </a:ln>
        </p:spPr>
      </p:pic>
      <p:sp>
        <p:nvSpPr>
          <p:cNvPr id="98" name="Google Shape;98;p1"/>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US"/>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gcb804ed563_0_13"/>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10</a:t>
            </a:fld>
            <a:endParaRPr/>
          </a:p>
        </p:txBody>
      </p:sp>
      <p:pic>
        <p:nvPicPr>
          <p:cNvPr id="174" name="Google Shape;174;gcb804ed563_0_13"/>
          <p:cNvPicPr preferRelativeResize="0"/>
          <p:nvPr/>
        </p:nvPicPr>
        <p:blipFill rotWithShape="1">
          <a:blip r:embed="rId3">
            <a:alphaModFix/>
          </a:blip>
          <a:srcRect/>
          <a:stretch/>
        </p:blipFill>
        <p:spPr>
          <a:xfrm>
            <a:off x="152400" y="152400"/>
            <a:ext cx="8873052" cy="49911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gcb804ed563_0_19"/>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11</a:t>
            </a:fld>
            <a:endParaRPr/>
          </a:p>
        </p:txBody>
      </p:sp>
      <p:pic>
        <p:nvPicPr>
          <p:cNvPr id="181" name="Google Shape;181;gcb804ed563_0_19"/>
          <p:cNvPicPr preferRelativeResize="0"/>
          <p:nvPr/>
        </p:nvPicPr>
        <p:blipFill rotWithShape="1">
          <a:blip r:embed="rId3">
            <a:alphaModFix/>
          </a:blip>
          <a:srcRect/>
          <a:stretch/>
        </p:blipFill>
        <p:spPr>
          <a:xfrm>
            <a:off x="283300" y="127363"/>
            <a:ext cx="8691139" cy="48887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gcb804ed563_0_25"/>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12</a:t>
            </a:fld>
            <a:endParaRPr/>
          </a:p>
        </p:txBody>
      </p:sp>
      <p:pic>
        <p:nvPicPr>
          <p:cNvPr id="188" name="Google Shape;188;gcb804ed563_0_25"/>
          <p:cNvPicPr preferRelativeResize="0"/>
          <p:nvPr/>
        </p:nvPicPr>
        <p:blipFill rotWithShape="1">
          <a:blip r:embed="rId3">
            <a:alphaModFix/>
          </a:blip>
          <a:srcRect/>
          <a:stretch/>
        </p:blipFill>
        <p:spPr>
          <a:xfrm>
            <a:off x="152400" y="152400"/>
            <a:ext cx="8873052" cy="49911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g100f1de0e2b_0_15"/>
          <p:cNvSpPr txBox="1"/>
          <p:nvPr/>
        </p:nvSpPr>
        <p:spPr>
          <a:xfrm>
            <a:off x="355300" y="287900"/>
            <a:ext cx="6198000" cy="5817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1C1819"/>
              </a:buClr>
              <a:buSzPts val="3160"/>
              <a:buFont typeface="Helvetica Neue"/>
              <a:buNone/>
            </a:pPr>
            <a:r>
              <a:rPr lang="en-US" sz="3600" b="1" i="0" u="none" strike="noStrike" cap="none">
                <a:solidFill>
                  <a:schemeClr val="dk2"/>
                </a:solidFill>
                <a:latin typeface="Open Sans"/>
                <a:ea typeface="Open Sans"/>
                <a:cs typeface="Open Sans"/>
                <a:sym typeface="Open Sans"/>
              </a:rPr>
              <a:t>Global</a:t>
            </a:r>
            <a:r>
              <a:rPr lang="en-US" sz="3300" b="0" i="0" u="none" strike="noStrike" cap="none">
                <a:solidFill>
                  <a:schemeClr val="dk1"/>
                </a:solidFill>
                <a:latin typeface="Open Sans"/>
                <a:ea typeface="Open Sans"/>
                <a:cs typeface="Open Sans"/>
                <a:sym typeface="Open Sans"/>
              </a:rPr>
              <a:t> </a:t>
            </a:r>
            <a:r>
              <a:rPr lang="en-US" sz="3600" b="1" i="0" u="none" strike="noStrike" cap="none">
                <a:solidFill>
                  <a:schemeClr val="dk2"/>
                </a:solidFill>
                <a:latin typeface="Open Sans"/>
                <a:ea typeface="Open Sans"/>
                <a:cs typeface="Open Sans"/>
                <a:sym typeface="Open Sans"/>
              </a:rPr>
              <a:t>Nutrition</a:t>
            </a:r>
            <a:r>
              <a:rPr lang="en-US" sz="3300" b="0" i="0" u="none" strike="noStrike" cap="none">
                <a:solidFill>
                  <a:schemeClr val="dk1"/>
                </a:solidFill>
                <a:latin typeface="Open Sans"/>
                <a:ea typeface="Open Sans"/>
                <a:cs typeface="Open Sans"/>
                <a:sym typeface="Open Sans"/>
              </a:rPr>
              <a:t> </a:t>
            </a:r>
            <a:r>
              <a:rPr lang="en-US" sz="3600" b="1" i="0" u="none" strike="noStrike" cap="none">
                <a:solidFill>
                  <a:schemeClr val="dk2"/>
                </a:solidFill>
                <a:latin typeface="Open Sans"/>
                <a:ea typeface="Open Sans"/>
                <a:cs typeface="Open Sans"/>
                <a:sym typeface="Open Sans"/>
              </a:rPr>
              <a:t>Campaign</a:t>
            </a:r>
            <a:endParaRPr sz="3300" b="1" i="0" u="none" strike="noStrike" cap="none">
              <a:solidFill>
                <a:schemeClr val="dk1"/>
              </a:solidFill>
              <a:latin typeface="Open Sans"/>
              <a:ea typeface="Open Sans"/>
              <a:cs typeface="Open Sans"/>
              <a:sym typeface="Open Sans"/>
            </a:endParaRPr>
          </a:p>
        </p:txBody>
      </p:sp>
      <p:sp>
        <p:nvSpPr>
          <p:cNvPr id="194" name="Google Shape;194;g100f1de0e2b_0_15"/>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13</a:t>
            </a:fld>
            <a:endParaRPr/>
          </a:p>
        </p:txBody>
      </p:sp>
      <p:sp>
        <p:nvSpPr>
          <p:cNvPr id="195" name="Google Shape;195;g100f1de0e2b_0_15"/>
          <p:cNvSpPr txBox="1"/>
          <p:nvPr/>
        </p:nvSpPr>
        <p:spPr>
          <a:xfrm>
            <a:off x="355300" y="1192550"/>
            <a:ext cx="8267400" cy="3786600"/>
          </a:xfrm>
          <a:prstGeom prst="rect">
            <a:avLst/>
          </a:prstGeom>
          <a:noFill/>
          <a:ln>
            <a:noFill/>
          </a:ln>
        </p:spPr>
        <p:txBody>
          <a:bodyPr spcFirstLastPara="1" wrap="square" lIns="91425" tIns="91425" rIns="91425" bIns="91425" anchor="t" anchorCtr="0">
            <a:spAutoFit/>
          </a:bodyPr>
          <a:lstStyle/>
          <a:p>
            <a:pPr marL="457200" marR="0" lvl="0" indent="-342900" algn="l" rtl="0">
              <a:lnSpc>
                <a:spcPct val="100000"/>
              </a:lnSpc>
              <a:spcBef>
                <a:spcPts val="0"/>
              </a:spcBef>
              <a:spcAft>
                <a:spcPts val="0"/>
              </a:spcAft>
              <a:buClr>
                <a:srgbClr val="000000"/>
              </a:buClr>
              <a:buSzPts val="1800"/>
              <a:buFont typeface="Open Sans"/>
              <a:buChar char="●"/>
            </a:pPr>
            <a:r>
              <a:rPr lang="en-US" sz="1800" b="0" i="0" u="sng" strike="noStrike" cap="none">
                <a:solidFill>
                  <a:schemeClr val="hlink"/>
                </a:solidFill>
                <a:latin typeface="Open Sans"/>
                <a:ea typeface="Open Sans"/>
                <a:cs typeface="Open Sans"/>
                <a:sym typeface="Open Sans"/>
                <a:hlinkClick r:id="rId3"/>
              </a:rPr>
              <a:t>Global Malnutrition Prevention and Treatment Act of 2021</a:t>
            </a:r>
            <a:r>
              <a:rPr lang="en-US" sz="1800" b="0" i="0" u="none" strike="noStrike" cap="none">
                <a:solidFill>
                  <a:srgbClr val="000000"/>
                </a:solidFill>
                <a:latin typeface="Open Sans"/>
                <a:ea typeface="Open Sans"/>
                <a:cs typeface="Open Sans"/>
                <a:sym typeface="Open Sans"/>
              </a:rPr>
              <a:t> - introduced on 10/8/2021: “To advance targeted, high-impact, and evidence-based interventions for the prevention and treatment of global malnutrition, to improve the coordination of such programs, and for other purposes.”</a:t>
            </a:r>
            <a:br>
              <a:rPr lang="en-US" sz="1800" b="0" i="0" u="none" strike="noStrike" cap="none">
                <a:solidFill>
                  <a:srgbClr val="000000"/>
                </a:solidFill>
                <a:latin typeface="Open Sans"/>
                <a:ea typeface="Open Sans"/>
                <a:cs typeface="Open Sans"/>
                <a:sym typeface="Open Sans"/>
              </a:rPr>
            </a:br>
            <a:endParaRPr sz="1800" b="0" i="0" u="none" strike="noStrike" cap="none">
              <a:solidFill>
                <a:srgbClr val="000000"/>
              </a:solidFill>
              <a:latin typeface="Open Sans"/>
              <a:ea typeface="Open Sans"/>
              <a:cs typeface="Open Sans"/>
              <a:sym typeface="Open Sans"/>
            </a:endParaRPr>
          </a:p>
          <a:p>
            <a:pPr marL="457200" marR="0" lvl="0" indent="-342900" algn="l" rtl="0">
              <a:lnSpc>
                <a:spcPct val="100000"/>
              </a:lnSpc>
              <a:spcBef>
                <a:spcPts val="0"/>
              </a:spcBef>
              <a:spcAft>
                <a:spcPts val="0"/>
              </a:spcAft>
              <a:buClr>
                <a:srgbClr val="000000"/>
              </a:buClr>
              <a:buSzPts val="1800"/>
              <a:buFont typeface="Open Sans"/>
              <a:buChar char="●"/>
            </a:pPr>
            <a:r>
              <a:rPr lang="en-US" sz="1800" b="0" i="0" u="none" strike="noStrike" cap="none">
                <a:solidFill>
                  <a:schemeClr val="dk1"/>
                </a:solidFill>
                <a:latin typeface="Open Sans"/>
                <a:ea typeface="Open Sans"/>
                <a:cs typeface="Open Sans"/>
                <a:sym typeface="Open Sans"/>
              </a:rPr>
              <a:t>Senator Coons: </a:t>
            </a:r>
            <a:r>
              <a:rPr lang="en-US" sz="1800" b="0" i="0" u="none" strike="noStrike" cap="none">
                <a:solidFill>
                  <a:srgbClr val="000000"/>
                </a:solidFill>
                <a:latin typeface="Open Sans"/>
                <a:ea typeface="Open Sans"/>
                <a:cs typeface="Open Sans"/>
                <a:sym typeface="Open Sans"/>
              </a:rPr>
              <a:t>“COVID-19 has further underscored the need for continued U.S. leadership in addressing access to nutritious food around the world.” </a:t>
            </a:r>
            <a:br>
              <a:rPr lang="en-US" sz="1800" b="0" i="0" u="none" strike="noStrike" cap="none">
                <a:solidFill>
                  <a:srgbClr val="000000"/>
                </a:solidFill>
                <a:latin typeface="Open Sans"/>
                <a:ea typeface="Open Sans"/>
                <a:cs typeface="Open Sans"/>
                <a:sym typeface="Open Sans"/>
              </a:rPr>
            </a:br>
            <a:endParaRPr sz="1800" b="0" i="0" u="none" strike="noStrike" cap="none">
              <a:solidFill>
                <a:srgbClr val="000000"/>
              </a:solidFill>
              <a:latin typeface="Open Sans"/>
              <a:ea typeface="Open Sans"/>
              <a:cs typeface="Open Sans"/>
              <a:sym typeface="Open Sans"/>
            </a:endParaRPr>
          </a:p>
          <a:p>
            <a:pPr marL="457200" marR="0" lvl="0" indent="-342900" algn="l" rtl="0">
              <a:lnSpc>
                <a:spcPct val="100000"/>
              </a:lnSpc>
              <a:spcBef>
                <a:spcPts val="0"/>
              </a:spcBef>
              <a:spcAft>
                <a:spcPts val="0"/>
              </a:spcAft>
              <a:buClr>
                <a:srgbClr val="000000"/>
              </a:buClr>
              <a:buSzPts val="1800"/>
              <a:buFont typeface="Open Sans"/>
              <a:buChar char="●"/>
            </a:pPr>
            <a:r>
              <a:rPr lang="en-US" sz="1800" b="0" i="0" u="none" strike="noStrike" cap="none">
                <a:solidFill>
                  <a:schemeClr val="dk1"/>
                </a:solidFill>
                <a:latin typeface="Open Sans"/>
                <a:ea typeface="Open Sans"/>
                <a:cs typeface="Open Sans"/>
                <a:sym typeface="Open Sans"/>
              </a:rPr>
              <a:t>Senator Wicker: </a:t>
            </a:r>
            <a:r>
              <a:rPr lang="en-US" sz="1800" b="0" i="0" u="none" strike="noStrike" cap="none">
                <a:solidFill>
                  <a:srgbClr val="000000"/>
                </a:solidFill>
                <a:latin typeface="Open Sans"/>
                <a:ea typeface="Open Sans"/>
                <a:cs typeface="Open Sans"/>
                <a:sym typeface="Open Sans"/>
              </a:rPr>
              <a:t>“Malnutrition is one of the world’s greatest burdens on public health. It affects millions of people per year, especially pregnant women and children under five.” </a:t>
            </a:r>
            <a:endParaRPr sz="1800" b="0" i="0" u="none" strike="noStrike" cap="none">
              <a:solidFill>
                <a:srgbClr val="000000"/>
              </a:solidFill>
              <a:latin typeface="Open Sans"/>
              <a:ea typeface="Open Sans"/>
              <a:cs typeface="Open Sans"/>
              <a:sym typeface="Open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g100f1de0e2b_0_23"/>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14</a:t>
            </a:fld>
            <a:endParaRPr/>
          </a:p>
        </p:txBody>
      </p:sp>
      <p:sp>
        <p:nvSpPr>
          <p:cNvPr id="201" name="Google Shape;201;g100f1de0e2b_0_23"/>
          <p:cNvSpPr txBox="1"/>
          <p:nvPr/>
        </p:nvSpPr>
        <p:spPr>
          <a:xfrm>
            <a:off x="1380925" y="1024850"/>
            <a:ext cx="8342400" cy="507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100"/>
              <a:buFont typeface="Arial"/>
              <a:buNone/>
            </a:pPr>
            <a:endParaRPr sz="2100" b="0" i="0" u="none" strike="noStrike" cap="none">
              <a:solidFill>
                <a:srgbClr val="000000"/>
              </a:solidFill>
              <a:latin typeface="Open Sans"/>
              <a:ea typeface="Open Sans"/>
              <a:cs typeface="Open Sans"/>
              <a:sym typeface="Open Sans"/>
            </a:endParaRPr>
          </a:p>
        </p:txBody>
      </p:sp>
      <p:sp>
        <p:nvSpPr>
          <p:cNvPr id="202" name="Google Shape;202;g100f1de0e2b_0_23"/>
          <p:cNvSpPr txBox="1"/>
          <p:nvPr/>
        </p:nvSpPr>
        <p:spPr>
          <a:xfrm>
            <a:off x="417525" y="942400"/>
            <a:ext cx="7968300" cy="37743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850"/>
              <a:buFont typeface="Arial"/>
              <a:buNone/>
            </a:pPr>
            <a:r>
              <a:rPr lang="en-US" sz="1850" b="1" i="0" u="none" strike="noStrike" cap="none">
                <a:solidFill>
                  <a:srgbClr val="252525"/>
                </a:solidFill>
                <a:highlight>
                  <a:srgbClr val="FFFFFF"/>
                </a:highlight>
                <a:latin typeface="Open Sans"/>
                <a:ea typeface="Open Sans"/>
                <a:cs typeface="Open Sans"/>
                <a:sym typeface="Open Sans"/>
              </a:rPr>
              <a:t>The </a:t>
            </a:r>
            <a:r>
              <a:rPr lang="en-US" sz="1850" b="1" i="1" u="none" strike="noStrike" cap="none">
                <a:solidFill>
                  <a:srgbClr val="252525"/>
                </a:solidFill>
                <a:highlight>
                  <a:srgbClr val="FFFFFF"/>
                </a:highlight>
                <a:latin typeface="Open Sans"/>
                <a:ea typeface="Open Sans"/>
                <a:cs typeface="Open Sans"/>
                <a:sym typeface="Open Sans"/>
              </a:rPr>
              <a:t>Global Malnutrition Prevention and Treatment Act</a:t>
            </a:r>
            <a:r>
              <a:rPr lang="en-US" sz="1850" b="1" i="0" u="none" strike="noStrike" cap="none">
                <a:solidFill>
                  <a:srgbClr val="252525"/>
                </a:solidFill>
                <a:highlight>
                  <a:srgbClr val="FFFFFF"/>
                </a:highlight>
                <a:latin typeface="Open Sans"/>
                <a:ea typeface="Open Sans"/>
                <a:cs typeface="Open Sans"/>
                <a:sym typeface="Open Sans"/>
              </a:rPr>
              <a:t>:</a:t>
            </a:r>
            <a:endParaRPr sz="1850" b="1" i="0" u="none" strike="noStrike" cap="none">
              <a:solidFill>
                <a:srgbClr val="252525"/>
              </a:solidFill>
              <a:highlight>
                <a:srgbClr val="FFFFFF"/>
              </a:highlight>
              <a:latin typeface="Open Sans"/>
              <a:ea typeface="Open Sans"/>
              <a:cs typeface="Open Sans"/>
              <a:sym typeface="Open Sans"/>
            </a:endParaRPr>
          </a:p>
          <a:p>
            <a:pPr marL="457200" marR="0" lvl="0" indent="-346075" algn="l" rtl="0">
              <a:lnSpc>
                <a:spcPct val="115000"/>
              </a:lnSpc>
              <a:spcBef>
                <a:spcPts val="1700"/>
              </a:spcBef>
              <a:spcAft>
                <a:spcPts val="0"/>
              </a:spcAft>
              <a:buClr>
                <a:srgbClr val="252525"/>
              </a:buClr>
              <a:buSzPts val="1850"/>
              <a:buFont typeface="Open Sans"/>
              <a:buChar char="●"/>
            </a:pPr>
            <a:r>
              <a:rPr lang="en-US" sz="1850" b="0" i="0" u="none" strike="noStrike" cap="none">
                <a:solidFill>
                  <a:srgbClr val="252525"/>
                </a:solidFill>
                <a:highlight>
                  <a:schemeClr val="lt1"/>
                </a:highlight>
                <a:latin typeface="Open Sans"/>
                <a:ea typeface="Open Sans"/>
                <a:cs typeface="Open Sans"/>
                <a:sym typeface="Open Sans"/>
              </a:rPr>
              <a:t>Establishes clear goals for increasing coverage of high-impact, evidence-based interventions in priority countries;</a:t>
            </a:r>
            <a:endParaRPr sz="1850" b="0" i="0" u="none" strike="noStrike" cap="none">
              <a:solidFill>
                <a:srgbClr val="252525"/>
              </a:solidFill>
              <a:highlight>
                <a:schemeClr val="lt1"/>
              </a:highlight>
              <a:latin typeface="Open Sans"/>
              <a:ea typeface="Open Sans"/>
              <a:cs typeface="Open Sans"/>
              <a:sym typeface="Open Sans"/>
            </a:endParaRPr>
          </a:p>
          <a:p>
            <a:pPr marL="0" marR="0" lvl="0" indent="0" algn="l" rtl="0">
              <a:lnSpc>
                <a:spcPct val="115000"/>
              </a:lnSpc>
              <a:spcBef>
                <a:spcPts val="800"/>
              </a:spcBef>
              <a:spcAft>
                <a:spcPts val="0"/>
              </a:spcAft>
              <a:buClr>
                <a:srgbClr val="000000"/>
              </a:buClr>
              <a:buSzPts val="450"/>
              <a:buFont typeface="Arial"/>
              <a:buNone/>
            </a:pPr>
            <a:endParaRPr sz="450" b="0" i="0" u="none" strike="noStrike" cap="none">
              <a:solidFill>
                <a:srgbClr val="252525"/>
              </a:solidFill>
              <a:highlight>
                <a:srgbClr val="FFFFFF"/>
              </a:highlight>
              <a:latin typeface="Open Sans"/>
              <a:ea typeface="Open Sans"/>
              <a:cs typeface="Open Sans"/>
              <a:sym typeface="Open Sans"/>
            </a:endParaRPr>
          </a:p>
          <a:p>
            <a:pPr marL="457200" marR="0" lvl="0" indent="-346075" algn="l" rtl="0">
              <a:lnSpc>
                <a:spcPct val="115000"/>
              </a:lnSpc>
              <a:spcBef>
                <a:spcPts val="0"/>
              </a:spcBef>
              <a:spcAft>
                <a:spcPts val="0"/>
              </a:spcAft>
              <a:buClr>
                <a:srgbClr val="252525"/>
              </a:buClr>
              <a:buSzPts val="1850"/>
              <a:buFont typeface="Open Sans"/>
              <a:buChar char="●"/>
            </a:pPr>
            <a:r>
              <a:rPr lang="en-US" sz="1850" b="0" i="0" u="none" strike="noStrike" cap="none">
                <a:solidFill>
                  <a:srgbClr val="252525"/>
                </a:solidFill>
                <a:highlight>
                  <a:srgbClr val="FFFFFF"/>
                </a:highlight>
                <a:latin typeface="Open Sans"/>
                <a:ea typeface="Open Sans"/>
                <a:cs typeface="Open Sans"/>
                <a:sym typeface="Open Sans"/>
              </a:rPr>
              <a:t>Prioritizes the most vulnerable by targeting interventions to underserved, marginalized, or impoverished communities, including children under 5 and pregnant and breastfeeding women.</a:t>
            </a:r>
            <a:endParaRPr sz="1850" b="0" i="0" u="none" strike="noStrike" cap="none">
              <a:solidFill>
                <a:srgbClr val="252525"/>
              </a:solidFill>
              <a:highlight>
                <a:srgbClr val="FFFFFF"/>
              </a:highlight>
              <a:latin typeface="Open Sans"/>
              <a:ea typeface="Open Sans"/>
              <a:cs typeface="Open Sans"/>
              <a:sym typeface="Open Sans"/>
            </a:endParaRPr>
          </a:p>
          <a:p>
            <a:pPr marL="0" marR="0" lvl="0" indent="0" algn="l" rtl="0">
              <a:lnSpc>
                <a:spcPct val="115000"/>
              </a:lnSpc>
              <a:spcBef>
                <a:spcPts val="800"/>
              </a:spcBef>
              <a:spcAft>
                <a:spcPts val="0"/>
              </a:spcAft>
              <a:buClr>
                <a:srgbClr val="000000"/>
              </a:buClr>
              <a:buSzPts val="450"/>
              <a:buFont typeface="Arial"/>
              <a:buNone/>
            </a:pPr>
            <a:endParaRPr sz="450" b="0" i="0" u="none" strike="noStrike" cap="none">
              <a:solidFill>
                <a:srgbClr val="252525"/>
              </a:solidFill>
              <a:highlight>
                <a:srgbClr val="FFFFFF"/>
              </a:highlight>
              <a:latin typeface="Open Sans"/>
              <a:ea typeface="Open Sans"/>
              <a:cs typeface="Open Sans"/>
              <a:sym typeface="Open Sans"/>
            </a:endParaRPr>
          </a:p>
          <a:p>
            <a:pPr marL="457200" marR="0" lvl="0" indent="-346075" algn="l" rtl="0">
              <a:lnSpc>
                <a:spcPct val="115000"/>
              </a:lnSpc>
              <a:spcBef>
                <a:spcPts val="800"/>
              </a:spcBef>
              <a:spcAft>
                <a:spcPts val="0"/>
              </a:spcAft>
              <a:buClr>
                <a:srgbClr val="252525"/>
              </a:buClr>
              <a:buSzPts val="1850"/>
              <a:buFont typeface="Open Sans"/>
              <a:buChar char="●"/>
            </a:pPr>
            <a:r>
              <a:rPr lang="en-US" sz="1850" b="0" i="0" u="none" strike="noStrike" cap="none">
                <a:solidFill>
                  <a:srgbClr val="252525"/>
                </a:solidFill>
                <a:highlight>
                  <a:srgbClr val="FFFFFF"/>
                </a:highlight>
                <a:latin typeface="Open Sans"/>
                <a:ea typeface="Open Sans"/>
                <a:cs typeface="Open Sans"/>
                <a:sym typeface="Open Sans"/>
              </a:rPr>
              <a:t>Directs the USAID administrator to select priority countries that would receive prioritized nutrition assistance;</a:t>
            </a:r>
            <a:endParaRPr sz="1800" b="0" i="0" u="none" strike="noStrike" cap="none">
              <a:solidFill>
                <a:srgbClr val="000000"/>
              </a:solidFill>
              <a:latin typeface="Calibri"/>
              <a:ea typeface="Calibri"/>
              <a:cs typeface="Calibri"/>
              <a:sym typeface="Calibri"/>
            </a:endParaRPr>
          </a:p>
        </p:txBody>
      </p:sp>
      <p:sp>
        <p:nvSpPr>
          <p:cNvPr id="203" name="Google Shape;203;g100f1de0e2b_0_23"/>
          <p:cNvSpPr txBox="1"/>
          <p:nvPr/>
        </p:nvSpPr>
        <p:spPr>
          <a:xfrm>
            <a:off x="464550" y="0"/>
            <a:ext cx="8214900" cy="14973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1C1819"/>
              </a:buClr>
              <a:buSzPts val="3160"/>
              <a:buFont typeface="Helvetica Neue"/>
              <a:buNone/>
            </a:pPr>
            <a:r>
              <a:rPr lang="en-US" sz="3600" b="1" i="0" u="none" strike="noStrike" cap="none">
                <a:solidFill>
                  <a:schemeClr val="dk2"/>
                </a:solidFill>
                <a:latin typeface="Open Sans"/>
                <a:ea typeface="Open Sans"/>
                <a:cs typeface="Open Sans"/>
                <a:sym typeface="Open Sans"/>
              </a:rPr>
              <a:t>Global</a:t>
            </a:r>
            <a:r>
              <a:rPr lang="en-US" sz="3300" b="0" i="0" u="none" strike="noStrike" cap="none">
                <a:solidFill>
                  <a:schemeClr val="dk1"/>
                </a:solidFill>
                <a:latin typeface="Open Sans"/>
                <a:ea typeface="Open Sans"/>
                <a:cs typeface="Open Sans"/>
                <a:sym typeface="Open Sans"/>
              </a:rPr>
              <a:t> </a:t>
            </a:r>
            <a:r>
              <a:rPr lang="en-US" sz="3600" b="1" i="0" u="none" strike="noStrike" cap="none">
                <a:solidFill>
                  <a:schemeClr val="dk2"/>
                </a:solidFill>
                <a:latin typeface="Open Sans"/>
                <a:ea typeface="Open Sans"/>
                <a:cs typeface="Open Sans"/>
                <a:sym typeface="Open Sans"/>
              </a:rPr>
              <a:t>Nutrition</a:t>
            </a:r>
            <a:r>
              <a:rPr lang="en-US" sz="3300" b="0" i="0" u="none" strike="noStrike" cap="none">
                <a:solidFill>
                  <a:schemeClr val="dk1"/>
                </a:solidFill>
                <a:latin typeface="Open Sans"/>
                <a:ea typeface="Open Sans"/>
                <a:cs typeface="Open Sans"/>
                <a:sym typeface="Open Sans"/>
              </a:rPr>
              <a:t> </a:t>
            </a:r>
            <a:r>
              <a:rPr lang="en-US" sz="3600" b="1" i="0" u="none" strike="noStrike" cap="none">
                <a:solidFill>
                  <a:schemeClr val="dk2"/>
                </a:solidFill>
                <a:latin typeface="Open Sans"/>
                <a:ea typeface="Open Sans"/>
                <a:cs typeface="Open Sans"/>
                <a:sym typeface="Open Sans"/>
              </a:rPr>
              <a:t>Campaign</a:t>
            </a:r>
            <a:endParaRPr sz="3300" b="0" i="0" u="none" strike="noStrike" cap="none">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rgbClr val="1C1819"/>
              </a:buClr>
              <a:buSzPts val="3160"/>
              <a:buFont typeface="Helvetica Neue"/>
              <a:buNone/>
            </a:pPr>
            <a:endParaRPr sz="3300" b="1" i="0" u="none" strike="noStrike" cap="none">
              <a:solidFill>
                <a:schemeClr val="dk1"/>
              </a:solidFill>
              <a:latin typeface="Open Sans"/>
              <a:ea typeface="Open Sans"/>
              <a:cs typeface="Open Sans"/>
              <a:sym typeface="Open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g100f1de0e2b_0_31"/>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15</a:t>
            </a:fld>
            <a:endParaRPr/>
          </a:p>
        </p:txBody>
      </p:sp>
      <p:sp>
        <p:nvSpPr>
          <p:cNvPr id="209" name="Google Shape;209;g100f1de0e2b_0_31"/>
          <p:cNvSpPr txBox="1"/>
          <p:nvPr/>
        </p:nvSpPr>
        <p:spPr>
          <a:xfrm>
            <a:off x="1380925" y="1024850"/>
            <a:ext cx="8342400" cy="507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100"/>
              <a:buFont typeface="Arial"/>
              <a:buNone/>
            </a:pPr>
            <a:endParaRPr sz="2100" b="0" i="0" u="none" strike="noStrike" cap="none">
              <a:solidFill>
                <a:srgbClr val="000000"/>
              </a:solidFill>
              <a:latin typeface="Open Sans"/>
              <a:ea typeface="Open Sans"/>
              <a:cs typeface="Open Sans"/>
              <a:sym typeface="Open Sans"/>
            </a:endParaRPr>
          </a:p>
        </p:txBody>
      </p:sp>
      <p:sp>
        <p:nvSpPr>
          <p:cNvPr id="210" name="Google Shape;210;g100f1de0e2b_0_31"/>
          <p:cNvSpPr txBox="1"/>
          <p:nvPr/>
        </p:nvSpPr>
        <p:spPr>
          <a:xfrm>
            <a:off x="283975" y="942400"/>
            <a:ext cx="8576100" cy="38967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850"/>
              <a:buFont typeface="Arial"/>
              <a:buNone/>
            </a:pPr>
            <a:r>
              <a:rPr lang="en-US" sz="1850" b="1" i="0" u="none" strike="noStrike" cap="none">
                <a:solidFill>
                  <a:srgbClr val="252525"/>
                </a:solidFill>
                <a:highlight>
                  <a:srgbClr val="FFFFFF"/>
                </a:highlight>
                <a:latin typeface="Open Sans"/>
                <a:ea typeface="Open Sans"/>
                <a:cs typeface="Open Sans"/>
                <a:sym typeface="Open Sans"/>
              </a:rPr>
              <a:t>The </a:t>
            </a:r>
            <a:r>
              <a:rPr lang="en-US" sz="1850" b="1" i="1" u="none" strike="noStrike" cap="none">
                <a:solidFill>
                  <a:srgbClr val="252525"/>
                </a:solidFill>
                <a:highlight>
                  <a:srgbClr val="FFFFFF"/>
                </a:highlight>
                <a:latin typeface="Open Sans"/>
                <a:ea typeface="Open Sans"/>
                <a:cs typeface="Open Sans"/>
                <a:sym typeface="Open Sans"/>
              </a:rPr>
              <a:t>Global Malnutrition Prevention and Treatment Act</a:t>
            </a:r>
            <a:r>
              <a:rPr lang="en-US" sz="1850" b="1" i="0" u="none" strike="noStrike" cap="none">
                <a:solidFill>
                  <a:srgbClr val="252525"/>
                </a:solidFill>
                <a:highlight>
                  <a:srgbClr val="FFFFFF"/>
                </a:highlight>
                <a:latin typeface="Open Sans"/>
                <a:ea typeface="Open Sans"/>
                <a:cs typeface="Open Sans"/>
                <a:sym typeface="Open Sans"/>
              </a:rPr>
              <a:t>:</a:t>
            </a:r>
            <a:endParaRPr sz="1850" b="1" i="0" u="none" strike="noStrike" cap="none">
              <a:solidFill>
                <a:srgbClr val="252525"/>
              </a:solidFill>
              <a:highlight>
                <a:srgbClr val="FFFFFF"/>
              </a:highlight>
              <a:latin typeface="Open Sans"/>
              <a:ea typeface="Open Sans"/>
              <a:cs typeface="Open Sans"/>
              <a:sym typeface="Open Sans"/>
            </a:endParaRPr>
          </a:p>
          <a:p>
            <a:pPr marL="457200" marR="0" lvl="0" indent="-346075" algn="l" rtl="0">
              <a:lnSpc>
                <a:spcPct val="115000"/>
              </a:lnSpc>
              <a:spcBef>
                <a:spcPts val="1700"/>
              </a:spcBef>
              <a:spcAft>
                <a:spcPts val="0"/>
              </a:spcAft>
              <a:buClr>
                <a:srgbClr val="252525"/>
              </a:buClr>
              <a:buSzPts val="1850"/>
              <a:buFont typeface="Open Sans"/>
              <a:buChar char="●"/>
            </a:pPr>
            <a:r>
              <a:rPr lang="en-US" sz="1850" b="0" i="0" u="none" strike="noStrike" cap="none">
                <a:solidFill>
                  <a:srgbClr val="252525"/>
                </a:solidFill>
                <a:highlight>
                  <a:srgbClr val="FFFFFF"/>
                </a:highlight>
                <a:latin typeface="Open Sans"/>
                <a:ea typeface="Open Sans"/>
                <a:cs typeface="Open Sans"/>
                <a:sym typeface="Open Sans"/>
              </a:rPr>
              <a:t>Establishes the Nutrition Leadership Council to coordinate USAID’s efforts on preventing and treating malnutrition, with representatives from relevant inter- and intra-agency offices;</a:t>
            </a:r>
            <a:br>
              <a:rPr lang="en-US" sz="1850" b="0" i="0" u="none" strike="noStrike" cap="none">
                <a:solidFill>
                  <a:srgbClr val="252525"/>
                </a:solidFill>
                <a:highlight>
                  <a:srgbClr val="FFFFFF"/>
                </a:highlight>
                <a:latin typeface="Open Sans"/>
                <a:ea typeface="Open Sans"/>
                <a:cs typeface="Open Sans"/>
                <a:sym typeface="Open Sans"/>
              </a:rPr>
            </a:br>
            <a:endParaRPr sz="450" b="0" i="0" u="none" strike="noStrike" cap="none">
              <a:solidFill>
                <a:srgbClr val="252525"/>
              </a:solidFill>
              <a:highlight>
                <a:srgbClr val="FFFFFF"/>
              </a:highlight>
              <a:latin typeface="Open Sans"/>
              <a:ea typeface="Open Sans"/>
              <a:cs typeface="Open Sans"/>
              <a:sym typeface="Open Sans"/>
            </a:endParaRPr>
          </a:p>
          <a:p>
            <a:pPr marL="457200" marR="0" lvl="0" indent="-346075" algn="l" rtl="0">
              <a:lnSpc>
                <a:spcPct val="115000"/>
              </a:lnSpc>
              <a:spcBef>
                <a:spcPts val="0"/>
              </a:spcBef>
              <a:spcAft>
                <a:spcPts val="0"/>
              </a:spcAft>
              <a:buClr>
                <a:srgbClr val="252525"/>
              </a:buClr>
              <a:buSzPts val="1850"/>
              <a:buFont typeface="Open Sans"/>
              <a:buChar char="●"/>
            </a:pPr>
            <a:r>
              <a:rPr lang="en-US" sz="1850" b="0" i="0" u="none" strike="noStrike" cap="none">
                <a:solidFill>
                  <a:srgbClr val="252525"/>
                </a:solidFill>
                <a:highlight>
                  <a:srgbClr val="FFFFFF"/>
                </a:highlight>
                <a:latin typeface="Open Sans"/>
                <a:ea typeface="Open Sans"/>
                <a:cs typeface="Open Sans"/>
                <a:sym typeface="Open Sans"/>
              </a:rPr>
              <a:t>Prioritizes country leadership and country-specific implementation plans, including building capacity of local and community-based organizations and increasing the use of context and country-appropriate fortified staple foods.</a:t>
            </a:r>
            <a:endParaRPr sz="1850" b="0" i="0" u="none" strike="noStrike" cap="none">
              <a:solidFill>
                <a:srgbClr val="252525"/>
              </a:solidFill>
              <a:highlight>
                <a:srgbClr val="FFFFFF"/>
              </a:highlight>
              <a:latin typeface="Open Sans"/>
              <a:ea typeface="Open Sans"/>
              <a:cs typeface="Open Sans"/>
              <a:sym typeface="Open Sans"/>
            </a:endParaRPr>
          </a:p>
          <a:p>
            <a:pPr marL="0" marR="0" lvl="0" indent="0" algn="l" rtl="0">
              <a:lnSpc>
                <a:spcPct val="115000"/>
              </a:lnSpc>
              <a:spcBef>
                <a:spcPts val="800"/>
              </a:spcBef>
              <a:spcAft>
                <a:spcPts val="0"/>
              </a:spcAft>
              <a:buClr>
                <a:srgbClr val="000000"/>
              </a:buClr>
              <a:buSzPts val="450"/>
              <a:buFont typeface="Arial"/>
              <a:buNone/>
            </a:pPr>
            <a:endParaRPr sz="450" b="0" i="0" u="none" strike="noStrike" cap="none">
              <a:solidFill>
                <a:srgbClr val="252525"/>
              </a:solidFill>
              <a:highlight>
                <a:srgbClr val="FFFFFF"/>
              </a:highlight>
              <a:latin typeface="Open Sans"/>
              <a:ea typeface="Open Sans"/>
              <a:cs typeface="Open Sans"/>
              <a:sym typeface="Open Sans"/>
            </a:endParaRPr>
          </a:p>
          <a:p>
            <a:pPr marL="457200" marR="0" lvl="0" indent="-346075" algn="l" rtl="0">
              <a:lnSpc>
                <a:spcPct val="115000"/>
              </a:lnSpc>
              <a:spcBef>
                <a:spcPts val="0"/>
              </a:spcBef>
              <a:spcAft>
                <a:spcPts val="0"/>
              </a:spcAft>
              <a:buClr>
                <a:srgbClr val="252525"/>
              </a:buClr>
              <a:buSzPts val="1850"/>
              <a:buFont typeface="Open Sans"/>
              <a:buChar char="●"/>
            </a:pPr>
            <a:r>
              <a:rPr lang="en-US" sz="1850" b="0" i="0" u="none" strike="noStrike" cap="none">
                <a:solidFill>
                  <a:srgbClr val="252525"/>
                </a:solidFill>
                <a:highlight>
                  <a:srgbClr val="FFFFFF"/>
                </a:highlight>
                <a:latin typeface="Open Sans"/>
                <a:ea typeface="Open Sans"/>
                <a:cs typeface="Open Sans"/>
                <a:sym typeface="Open Sans"/>
              </a:rPr>
              <a:t>Requires USAID to submit an annual report to Congress on the progress made towards preventing and treating global malnutrition.</a:t>
            </a:r>
            <a:endParaRPr sz="1800" b="0" i="0" u="none" strike="noStrike" cap="none">
              <a:solidFill>
                <a:srgbClr val="000000"/>
              </a:solidFill>
              <a:latin typeface="Calibri"/>
              <a:ea typeface="Calibri"/>
              <a:cs typeface="Calibri"/>
              <a:sym typeface="Calibri"/>
            </a:endParaRPr>
          </a:p>
        </p:txBody>
      </p:sp>
      <p:sp>
        <p:nvSpPr>
          <p:cNvPr id="211" name="Google Shape;211;g100f1de0e2b_0_31"/>
          <p:cNvSpPr txBox="1"/>
          <p:nvPr/>
        </p:nvSpPr>
        <p:spPr>
          <a:xfrm>
            <a:off x="283975" y="152350"/>
            <a:ext cx="8214900" cy="14973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1C1819"/>
              </a:buClr>
              <a:buSzPts val="3160"/>
              <a:buFont typeface="Helvetica Neue"/>
              <a:buNone/>
            </a:pPr>
            <a:r>
              <a:rPr lang="en-US" sz="3600" b="1" i="0" u="none" strike="noStrike" cap="none">
                <a:solidFill>
                  <a:schemeClr val="dk2"/>
                </a:solidFill>
                <a:latin typeface="Open Sans"/>
                <a:ea typeface="Open Sans"/>
                <a:cs typeface="Open Sans"/>
                <a:sym typeface="Open Sans"/>
              </a:rPr>
              <a:t>Global</a:t>
            </a:r>
            <a:r>
              <a:rPr lang="en-US" sz="3300" b="0" i="0" u="none" strike="noStrike" cap="none">
                <a:solidFill>
                  <a:schemeClr val="dk1"/>
                </a:solidFill>
                <a:latin typeface="Open Sans"/>
                <a:ea typeface="Open Sans"/>
                <a:cs typeface="Open Sans"/>
                <a:sym typeface="Open Sans"/>
              </a:rPr>
              <a:t> </a:t>
            </a:r>
            <a:r>
              <a:rPr lang="en-US" sz="3600" b="1" i="0" u="none" strike="noStrike" cap="none">
                <a:solidFill>
                  <a:schemeClr val="dk2"/>
                </a:solidFill>
                <a:latin typeface="Open Sans"/>
                <a:ea typeface="Open Sans"/>
                <a:cs typeface="Open Sans"/>
                <a:sym typeface="Open Sans"/>
              </a:rPr>
              <a:t>Nutrition</a:t>
            </a:r>
            <a:r>
              <a:rPr lang="en-US" sz="3300" b="0" i="0" u="none" strike="noStrike" cap="none">
                <a:solidFill>
                  <a:schemeClr val="dk1"/>
                </a:solidFill>
                <a:latin typeface="Open Sans"/>
                <a:ea typeface="Open Sans"/>
                <a:cs typeface="Open Sans"/>
                <a:sym typeface="Open Sans"/>
              </a:rPr>
              <a:t> </a:t>
            </a:r>
            <a:r>
              <a:rPr lang="en-US" sz="3600" b="1" i="0" u="none" strike="noStrike" cap="none">
                <a:solidFill>
                  <a:schemeClr val="dk2"/>
                </a:solidFill>
                <a:latin typeface="Open Sans"/>
                <a:ea typeface="Open Sans"/>
                <a:cs typeface="Open Sans"/>
                <a:sym typeface="Open Sans"/>
              </a:rPr>
              <a:t>Campaign</a:t>
            </a:r>
            <a:endParaRPr sz="3300" b="0" i="0" u="none" strike="noStrike" cap="none">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rgbClr val="1C1819"/>
              </a:buClr>
              <a:buSzPts val="3160"/>
              <a:buFont typeface="Helvetica Neue"/>
              <a:buNone/>
            </a:pPr>
            <a:endParaRPr sz="3300" b="1" i="0" u="none" strike="noStrike" cap="none">
              <a:solidFill>
                <a:schemeClr val="dk1"/>
              </a:solidFill>
              <a:latin typeface="Open Sans"/>
              <a:ea typeface="Open Sans"/>
              <a:cs typeface="Open Sans"/>
              <a:sym typeface="Open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g100f1de0e2b_0_39"/>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16</a:t>
            </a:fld>
            <a:endParaRPr/>
          </a:p>
        </p:txBody>
      </p:sp>
      <p:sp>
        <p:nvSpPr>
          <p:cNvPr id="217" name="Google Shape;217;g100f1de0e2b_0_39"/>
          <p:cNvSpPr txBox="1"/>
          <p:nvPr/>
        </p:nvSpPr>
        <p:spPr>
          <a:xfrm>
            <a:off x="1380925" y="1024850"/>
            <a:ext cx="8342400" cy="507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100"/>
              <a:buFont typeface="Arial"/>
              <a:buNone/>
            </a:pPr>
            <a:endParaRPr sz="2100" b="0" i="0" u="none" strike="noStrike" cap="none">
              <a:solidFill>
                <a:srgbClr val="000000"/>
              </a:solidFill>
              <a:latin typeface="Open Sans"/>
              <a:ea typeface="Open Sans"/>
              <a:cs typeface="Open Sans"/>
              <a:sym typeface="Open Sans"/>
            </a:endParaRPr>
          </a:p>
        </p:txBody>
      </p:sp>
      <p:sp>
        <p:nvSpPr>
          <p:cNvPr id="218" name="Google Shape;218;g100f1de0e2b_0_39"/>
          <p:cNvSpPr txBox="1"/>
          <p:nvPr/>
        </p:nvSpPr>
        <p:spPr>
          <a:xfrm>
            <a:off x="417525" y="942400"/>
            <a:ext cx="7968300" cy="45756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650"/>
              <a:buFont typeface="Arial"/>
              <a:buNone/>
            </a:pPr>
            <a:endParaRPr sz="1650" b="1" i="0" u="none" strike="noStrike" cap="none">
              <a:solidFill>
                <a:srgbClr val="252525"/>
              </a:solidFill>
              <a:highlight>
                <a:srgbClr val="FFFFFF"/>
              </a:highlight>
              <a:latin typeface="Open Sans"/>
              <a:ea typeface="Open Sans"/>
              <a:cs typeface="Open Sans"/>
              <a:sym typeface="Open Sans"/>
            </a:endParaRPr>
          </a:p>
          <a:p>
            <a:pPr marL="457200" marR="0" lvl="0" indent="-352425" algn="l" rtl="0">
              <a:lnSpc>
                <a:spcPct val="115000"/>
              </a:lnSpc>
              <a:spcBef>
                <a:spcPts val="1700"/>
              </a:spcBef>
              <a:spcAft>
                <a:spcPts val="0"/>
              </a:spcAft>
              <a:buClr>
                <a:srgbClr val="252525"/>
              </a:buClr>
              <a:buSzPts val="1950"/>
              <a:buFont typeface="Open Sans"/>
              <a:buChar char="●"/>
            </a:pPr>
            <a:r>
              <a:rPr lang="en-US" sz="1950" b="0" i="0" u="none" strike="noStrike" cap="none">
                <a:solidFill>
                  <a:srgbClr val="252525"/>
                </a:solidFill>
                <a:highlight>
                  <a:srgbClr val="FFFFFF"/>
                </a:highlight>
                <a:latin typeface="Open Sans"/>
                <a:ea typeface="Open Sans"/>
                <a:cs typeface="Open Sans"/>
                <a:sym typeface="Open Sans"/>
              </a:rPr>
              <a:t>House Companion Bill (7/26/2021) - </a:t>
            </a:r>
            <a:br>
              <a:rPr lang="en-US" sz="1950" b="0" i="0" u="none" strike="noStrike" cap="none">
                <a:solidFill>
                  <a:srgbClr val="252525"/>
                </a:solidFill>
                <a:highlight>
                  <a:srgbClr val="FFFFFF"/>
                </a:highlight>
                <a:latin typeface="Open Sans"/>
                <a:ea typeface="Open Sans"/>
                <a:cs typeface="Open Sans"/>
                <a:sym typeface="Open Sans"/>
              </a:rPr>
            </a:br>
            <a:r>
              <a:rPr lang="en-US" sz="1950" b="0" i="0" u="sng" strike="noStrike" cap="none">
                <a:solidFill>
                  <a:schemeClr val="hlink"/>
                </a:solidFill>
                <a:highlight>
                  <a:srgbClr val="FFFFFF"/>
                </a:highlight>
                <a:latin typeface="Open Sans"/>
                <a:ea typeface="Open Sans"/>
                <a:cs typeface="Open Sans"/>
                <a:sym typeface="Open Sans"/>
                <a:hlinkClick r:id="rId3"/>
              </a:rPr>
              <a:t>McCaul, Meeks, Kim, Houlahan Introduce the Global Malnutrition Prevention and Treatment Act of 2021</a:t>
            </a:r>
            <a:endParaRPr sz="1950" b="0" i="0" u="none" strike="noStrike" cap="none">
              <a:solidFill>
                <a:srgbClr val="252525"/>
              </a:solidFill>
              <a:highlight>
                <a:srgbClr val="FFFFFF"/>
              </a:highlight>
              <a:latin typeface="Open Sans"/>
              <a:ea typeface="Open Sans"/>
              <a:cs typeface="Open Sans"/>
              <a:sym typeface="Open Sans"/>
            </a:endParaRPr>
          </a:p>
          <a:p>
            <a:pPr marL="914400" marR="0" lvl="1" indent="-317500" algn="l" rtl="0">
              <a:lnSpc>
                <a:spcPct val="115000"/>
              </a:lnSpc>
              <a:spcBef>
                <a:spcPts val="0"/>
              </a:spcBef>
              <a:spcAft>
                <a:spcPts val="0"/>
              </a:spcAft>
              <a:buClr>
                <a:schemeClr val="dk1"/>
              </a:buClr>
              <a:buSzPts val="1400"/>
              <a:buFont typeface="Open Sans"/>
              <a:buChar char="●"/>
            </a:pPr>
            <a:r>
              <a:rPr lang="en-US" sz="1950" b="0" i="0" u="none" strike="noStrike" cap="none">
                <a:solidFill>
                  <a:srgbClr val="252525"/>
                </a:solidFill>
                <a:highlight>
                  <a:srgbClr val="FFFFFF"/>
                </a:highlight>
                <a:latin typeface="Open Sans"/>
                <a:ea typeface="Open Sans"/>
                <a:cs typeface="Open Sans"/>
                <a:sym typeface="Open Sans"/>
              </a:rPr>
              <a:t>Will authorize USAID to advance targeted interventions to prevent and treat malnutrition around the world,</a:t>
            </a:r>
            <a:endParaRPr sz="1950" b="0" i="0" u="none" strike="noStrike" cap="none">
              <a:solidFill>
                <a:srgbClr val="252525"/>
              </a:solidFill>
              <a:highlight>
                <a:srgbClr val="FFFFFF"/>
              </a:highlight>
              <a:latin typeface="Open Sans"/>
              <a:ea typeface="Open Sans"/>
              <a:cs typeface="Open Sans"/>
              <a:sym typeface="Open Sans"/>
            </a:endParaRPr>
          </a:p>
          <a:p>
            <a:pPr marL="914400" marR="0" lvl="1" indent="-317500" algn="l" rtl="0">
              <a:lnSpc>
                <a:spcPct val="115000"/>
              </a:lnSpc>
              <a:spcBef>
                <a:spcPts val="0"/>
              </a:spcBef>
              <a:spcAft>
                <a:spcPts val="0"/>
              </a:spcAft>
              <a:buClr>
                <a:schemeClr val="dk1"/>
              </a:buClr>
              <a:buSzPts val="1400"/>
              <a:buFont typeface="Open Sans"/>
              <a:buChar char="●"/>
            </a:pPr>
            <a:r>
              <a:rPr lang="en-US" sz="1950" b="0" i="0" u="none" strike="noStrike" cap="none">
                <a:solidFill>
                  <a:srgbClr val="252525"/>
                </a:solidFill>
                <a:highlight>
                  <a:srgbClr val="FFFFFF"/>
                </a:highlight>
                <a:latin typeface="Open Sans"/>
                <a:ea typeface="Open Sans"/>
                <a:cs typeface="Open Sans"/>
                <a:sym typeface="Open Sans"/>
              </a:rPr>
              <a:t>Ensure a continued focus on multi-sectoral nutrition programs, and</a:t>
            </a:r>
            <a:endParaRPr sz="1950" b="0" i="0" u="none" strike="noStrike" cap="none">
              <a:solidFill>
                <a:srgbClr val="252525"/>
              </a:solidFill>
              <a:highlight>
                <a:srgbClr val="FFFFFF"/>
              </a:highlight>
              <a:latin typeface="Open Sans"/>
              <a:ea typeface="Open Sans"/>
              <a:cs typeface="Open Sans"/>
              <a:sym typeface="Open Sans"/>
            </a:endParaRPr>
          </a:p>
          <a:p>
            <a:pPr marL="914400" marR="0" lvl="1" indent="-317500" algn="l" rtl="0">
              <a:lnSpc>
                <a:spcPct val="115000"/>
              </a:lnSpc>
              <a:spcBef>
                <a:spcPts val="0"/>
              </a:spcBef>
              <a:spcAft>
                <a:spcPts val="0"/>
              </a:spcAft>
              <a:buClr>
                <a:schemeClr val="dk1"/>
              </a:buClr>
              <a:buSzPts val="1400"/>
              <a:buFont typeface="Open Sans"/>
              <a:buChar char="●"/>
            </a:pPr>
            <a:r>
              <a:rPr lang="en-US" sz="1950" b="0" i="0" u="none" strike="noStrike" cap="none">
                <a:solidFill>
                  <a:srgbClr val="252525"/>
                </a:solidFill>
                <a:highlight>
                  <a:srgbClr val="FFFFFF"/>
                </a:highlight>
                <a:latin typeface="Open Sans"/>
                <a:ea typeface="Open Sans"/>
                <a:cs typeface="Open Sans"/>
                <a:sym typeface="Open Sans"/>
              </a:rPr>
              <a:t>Require robust monitoring of these interventions to ensure effective use of taxpayer dollars.</a:t>
            </a:r>
            <a:endParaRPr sz="1950" b="0" i="0" u="none" strike="noStrike" cap="none">
              <a:solidFill>
                <a:srgbClr val="252525"/>
              </a:solidFill>
              <a:highlight>
                <a:srgbClr val="FFFFFF"/>
              </a:highlight>
              <a:latin typeface="Open Sans"/>
              <a:ea typeface="Open Sans"/>
              <a:cs typeface="Open Sans"/>
              <a:sym typeface="Open Sans"/>
            </a:endParaRPr>
          </a:p>
          <a:p>
            <a:pPr marL="457200" marR="0" lvl="0" indent="0" algn="l" rtl="0">
              <a:lnSpc>
                <a:spcPct val="115000"/>
              </a:lnSpc>
              <a:spcBef>
                <a:spcPts val="800"/>
              </a:spcBef>
              <a:spcAft>
                <a:spcPts val="0"/>
              </a:spcAft>
              <a:buClr>
                <a:srgbClr val="000000"/>
              </a:buClr>
              <a:buSzPts val="1650"/>
              <a:buFont typeface="Arial"/>
              <a:buNone/>
            </a:pPr>
            <a:endParaRPr sz="1650" b="0" i="0" u="none" strike="noStrike" cap="none">
              <a:solidFill>
                <a:srgbClr val="252525"/>
              </a:solidFill>
              <a:highlight>
                <a:srgbClr val="FFFFFF"/>
              </a:highlight>
              <a:latin typeface="Roboto"/>
              <a:ea typeface="Roboto"/>
              <a:cs typeface="Roboto"/>
              <a:sym typeface="Roboto"/>
            </a:endParaRPr>
          </a:p>
          <a:p>
            <a:pPr marL="457200" marR="0" lvl="0" indent="0" algn="l" rtl="0">
              <a:lnSpc>
                <a:spcPct val="100000"/>
              </a:lnSpc>
              <a:spcBef>
                <a:spcPts val="80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19" name="Google Shape;219;g100f1de0e2b_0_39"/>
          <p:cNvSpPr txBox="1"/>
          <p:nvPr/>
        </p:nvSpPr>
        <p:spPr>
          <a:xfrm>
            <a:off x="464550" y="0"/>
            <a:ext cx="8214900" cy="14973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1C1819"/>
              </a:buClr>
              <a:buSzPts val="3160"/>
              <a:buFont typeface="Helvetica Neue"/>
              <a:buNone/>
            </a:pPr>
            <a:r>
              <a:rPr lang="en-US" sz="3600" b="1" i="0" u="none" strike="noStrike" cap="none">
                <a:solidFill>
                  <a:schemeClr val="dk2"/>
                </a:solidFill>
                <a:latin typeface="Open Sans"/>
                <a:ea typeface="Open Sans"/>
                <a:cs typeface="Open Sans"/>
                <a:sym typeface="Open Sans"/>
              </a:rPr>
              <a:t>Global</a:t>
            </a:r>
            <a:r>
              <a:rPr lang="en-US" sz="3300" b="0" i="0" u="none" strike="noStrike" cap="none">
                <a:solidFill>
                  <a:schemeClr val="dk1"/>
                </a:solidFill>
                <a:latin typeface="Open Sans"/>
                <a:ea typeface="Open Sans"/>
                <a:cs typeface="Open Sans"/>
                <a:sym typeface="Open Sans"/>
              </a:rPr>
              <a:t> </a:t>
            </a:r>
            <a:r>
              <a:rPr lang="en-US" sz="3600" b="1" i="0" u="none" strike="noStrike" cap="none">
                <a:solidFill>
                  <a:schemeClr val="dk2"/>
                </a:solidFill>
                <a:latin typeface="Open Sans"/>
                <a:ea typeface="Open Sans"/>
                <a:cs typeface="Open Sans"/>
                <a:sym typeface="Open Sans"/>
              </a:rPr>
              <a:t>Nutrition</a:t>
            </a:r>
            <a:r>
              <a:rPr lang="en-US" sz="3300" b="0" i="0" u="none" strike="noStrike" cap="none">
                <a:solidFill>
                  <a:schemeClr val="dk1"/>
                </a:solidFill>
                <a:latin typeface="Open Sans"/>
                <a:ea typeface="Open Sans"/>
                <a:cs typeface="Open Sans"/>
                <a:sym typeface="Open Sans"/>
              </a:rPr>
              <a:t> </a:t>
            </a:r>
            <a:r>
              <a:rPr lang="en-US" sz="3600" b="1" i="0" u="none" strike="noStrike" cap="none">
                <a:solidFill>
                  <a:schemeClr val="dk2"/>
                </a:solidFill>
                <a:latin typeface="Open Sans"/>
                <a:ea typeface="Open Sans"/>
                <a:cs typeface="Open Sans"/>
                <a:sym typeface="Open Sans"/>
              </a:rPr>
              <a:t>Campaign</a:t>
            </a:r>
            <a:endParaRPr sz="3300" b="0" i="0" u="none" strike="noStrike" cap="none">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rgbClr val="1C1819"/>
              </a:buClr>
              <a:buSzPts val="3160"/>
              <a:buFont typeface="Helvetica Neue"/>
              <a:buNone/>
            </a:pPr>
            <a:endParaRPr sz="3300" b="1" i="0" u="none" strike="noStrike" cap="none">
              <a:solidFill>
                <a:schemeClr val="dk1"/>
              </a:solidFill>
              <a:latin typeface="Open Sans"/>
              <a:ea typeface="Open Sans"/>
              <a:cs typeface="Open Sans"/>
              <a:sym typeface="Open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ge4e2e78eef_0_4"/>
          <p:cNvSpPr/>
          <p:nvPr/>
        </p:nvSpPr>
        <p:spPr>
          <a:xfrm>
            <a:off x="-44448" y="-24021"/>
            <a:ext cx="9144000" cy="51435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14000"/>
              </a:lnSpc>
              <a:spcBef>
                <a:spcPts val="0"/>
              </a:spcBef>
              <a:spcAft>
                <a:spcPts val="0"/>
              </a:spcAft>
              <a:buClr>
                <a:srgbClr val="000000"/>
              </a:buClr>
              <a:buSzPts val="3600"/>
              <a:buFont typeface="Arial"/>
              <a:buNone/>
            </a:pPr>
            <a:endParaRPr sz="3600" b="1" i="0" u="none" strike="noStrike" cap="none">
              <a:solidFill>
                <a:schemeClr val="accent2"/>
              </a:solidFill>
              <a:latin typeface="Open Sans"/>
              <a:ea typeface="Open Sans"/>
              <a:cs typeface="Open Sans"/>
              <a:sym typeface="Open Sans"/>
            </a:endParaRPr>
          </a:p>
        </p:txBody>
      </p:sp>
      <p:sp>
        <p:nvSpPr>
          <p:cNvPr id="225" name="Google Shape;225;ge4e2e78eef_0_4"/>
          <p:cNvSpPr txBox="1">
            <a:spLocks noGrp="1"/>
          </p:cNvSpPr>
          <p:nvPr>
            <p:ph type="ctrTitle"/>
          </p:nvPr>
        </p:nvSpPr>
        <p:spPr>
          <a:xfrm>
            <a:off x="676825" y="239367"/>
            <a:ext cx="7790400" cy="10173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3200"/>
              <a:buFont typeface="Open Sans"/>
              <a:buNone/>
            </a:pPr>
            <a:r>
              <a:rPr lang="en-US" sz="3200" b="1">
                <a:solidFill>
                  <a:srgbClr val="000000"/>
                </a:solidFill>
                <a:latin typeface="Open Sans"/>
                <a:ea typeface="Open Sans"/>
                <a:cs typeface="Open Sans"/>
                <a:sym typeface="Open Sans"/>
              </a:rPr>
              <a:t>2021 Global Policy Priority</a:t>
            </a:r>
            <a:endParaRPr>
              <a:solidFill>
                <a:srgbClr val="000000"/>
              </a:solidFill>
            </a:endParaRPr>
          </a:p>
        </p:txBody>
      </p:sp>
      <p:sp>
        <p:nvSpPr>
          <p:cNvPr id="226" name="Google Shape;226;ge4e2e78eef_0_4"/>
          <p:cNvSpPr txBox="1">
            <a:spLocks noGrp="1"/>
          </p:cNvSpPr>
          <p:nvPr>
            <p:ph type="sldNum" idx="12"/>
          </p:nvPr>
        </p:nvSpPr>
        <p:spPr>
          <a:xfrm>
            <a:off x="0" y="2092"/>
            <a:ext cx="4572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solidFill>
                  <a:schemeClr val="dk1"/>
                </a:solidFill>
              </a:rPr>
              <a:t>17</a:t>
            </a:fld>
            <a:endParaRPr>
              <a:solidFill>
                <a:schemeClr val="dk1"/>
              </a:solidFill>
            </a:endParaRPr>
          </a:p>
        </p:txBody>
      </p:sp>
      <p:sp>
        <p:nvSpPr>
          <p:cNvPr id="227" name="Google Shape;227;ge4e2e78eef_0_4"/>
          <p:cNvSpPr txBox="1"/>
          <p:nvPr/>
        </p:nvSpPr>
        <p:spPr>
          <a:xfrm>
            <a:off x="1037230" y="3053463"/>
            <a:ext cx="7192500" cy="1707900"/>
          </a:xfrm>
          <a:prstGeom prst="rect">
            <a:avLst/>
          </a:prstGeom>
          <a:noFill/>
          <a:ln>
            <a:noFill/>
          </a:ln>
        </p:spPr>
        <p:txBody>
          <a:bodyPr spcFirstLastPara="1" wrap="square" lIns="91425" tIns="45700" rIns="91425" bIns="45700" anchor="t" anchorCtr="0">
            <a:spAutoFit/>
          </a:bodyPr>
          <a:lstStyle/>
          <a:p>
            <a:pPr marL="0" marR="0" lvl="0" indent="0" algn="ctr" rtl="0">
              <a:lnSpc>
                <a:spcPct val="114000"/>
              </a:lnSpc>
              <a:spcBef>
                <a:spcPts val="0"/>
              </a:spcBef>
              <a:spcAft>
                <a:spcPts val="0"/>
              </a:spcAft>
              <a:buClr>
                <a:srgbClr val="000000"/>
              </a:buClr>
              <a:buSzPts val="3200"/>
              <a:buFont typeface="Arial"/>
              <a:buNone/>
            </a:pPr>
            <a:r>
              <a:rPr lang="en-US" sz="3200" b="1" i="0" u="sng" strike="noStrike" cap="none">
                <a:solidFill>
                  <a:schemeClr val="lt2"/>
                </a:solidFill>
                <a:latin typeface="Arial"/>
                <a:ea typeface="Arial"/>
                <a:cs typeface="Arial"/>
                <a:sym typeface="Arial"/>
                <a:hlinkClick r:id="rId3">
                  <a:extLst>
                    <a:ext uri="{A12FA001-AC4F-418D-AE19-62706E023703}">
                      <ahyp:hlinkClr xmlns:ahyp="http://schemas.microsoft.com/office/drawing/2018/hyperlinkcolor" val="tx"/>
                    </a:ext>
                  </a:extLst>
                </a:hlinkClick>
              </a:rPr>
              <a:t>Malnutrition is a fixable crisis</a:t>
            </a:r>
            <a:br>
              <a:rPr lang="en-US" sz="3200" b="0" i="0" u="none" strike="noStrike" cap="none">
                <a:solidFill>
                  <a:schemeClr val="lt2"/>
                </a:solidFill>
                <a:latin typeface="Calibri"/>
                <a:ea typeface="Calibri"/>
                <a:cs typeface="Calibri"/>
                <a:sym typeface="Calibri"/>
              </a:rPr>
            </a:br>
            <a:r>
              <a:rPr lang="en-US" sz="3200" b="0" i="0" u="none" strike="noStrike" cap="none">
                <a:solidFill>
                  <a:srgbClr val="000000"/>
                </a:solidFill>
                <a:latin typeface="Calibri"/>
                <a:ea typeface="Calibri"/>
                <a:cs typeface="Calibri"/>
                <a:sym typeface="Calibri"/>
              </a:rPr>
              <a:t>Ask your member of Congress to cosponsor S.2956/H.R.4693</a:t>
            </a:r>
            <a:endParaRPr sz="3200" b="0" i="0" u="none" strike="noStrike" cap="none">
              <a:solidFill>
                <a:srgbClr val="000000"/>
              </a:solidFill>
              <a:latin typeface="Calibri"/>
              <a:ea typeface="Calibri"/>
              <a:cs typeface="Calibri"/>
              <a:sym typeface="Calibri"/>
            </a:endParaRPr>
          </a:p>
        </p:txBody>
      </p:sp>
      <p:pic>
        <p:nvPicPr>
          <p:cNvPr id="228" name="Google Shape;228;ge4e2e78eef_0_4" descr="Apple with solid fill"/>
          <p:cNvPicPr preferRelativeResize="0"/>
          <p:nvPr/>
        </p:nvPicPr>
        <p:blipFill rotWithShape="1">
          <a:blip r:embed="rId4">
            <a:alphaModFix/>
          </a:blip>
          <a:srcRect/>
          <a:stretch/>
        </p:blipFill>
        <p:spPr>
          <a:xfrm flipH="1">
            <a:off x="4027225" y="1671782"/>
            <a:ext cx="1212500" cy="12125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g100f1de0e2b_0_114"/>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18</a:t>
            </a:fld>
            <a:endParaRPr/>
          </a:p>
        </p:txBody>
      </p:sp>
      <p:sp>
        <p:nvSpPr>
          <p:cNvPr id="235" name="Google Shape;235;g100f1de0e2b_0_114"/>
          <p:cNvSpPr txBox="1"/>
          <p:nvPr/>
        </p:nvSpPr>
        <p:spPr>
          <a:xfrm>
            <a:off x="0" y="2020650"/>
            <a:ext cx="9144000" cy="11022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1C1819"/>
              </a:buClr>
              <a:buSzPts val="3160"/>
              <a:buFont typeface="Helvetica Neue"/>
              <a:buNone/>
            </a:pPr>
            <a:r>
              <a:rPr lang="en-US" sz="3600" b="1" i="0" u="none" strike="noStrike" cap="none">
                <a:solidFill>
                  <a:schemeClr val="dk2"/>
                </a:solidFill>
                <a:latin typeface="Open Sans"/>
                <a:ea typeface="Open Sans"/>
                <a:cs typeface="Open Sans"/>
                <a:sym typeface="Open Sans"/>
              </a:rPr>
              <a:t>Global Malnutrition Prevention:</a:t>
            </a:r>
            <a:br>
              <a:rPr lang="en-US" sz="3600" b="1" i="0" u="none" strike="noStrike" cap="none">
                <a:solidFill>
                  <a:schemeClr val="dk2"/>
                </a:solidFill>
                <a:latin typeface="Open Sans"/>
                <a:ea typeface="Open Sans"/>
                <a:cs typeface="Open Sans"/>
                <a:sym typeface="Open Sans"/>
              </a:rPr>
            </a:br>
            <a:r>
              <a:rPr lang="en-US" sz="3600" b="1" i="1" u="none" strike="noStrike" cap="none">
                <a:solidFill>
                  <a:schemeClr val="dk2"/>
                </a:solidFill>
                <a:latin typeface="Open Sans"/>
                <a:ea typeface="Open Sans"/>
                <a:cs typeface="Open Sans"/>
                <a:sym typeface="Open Sans"/>
              </a:rPr>
              <a:t>EPIC Laser Talk</a:t>
            </a:r>
            <a:endParaRPr sz="1400" b="0" i="1" u="none" strike="noStrike" cap="none">
              <a:solidFill>
                <a:schemeClr val="dk2"/>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g106d28cf99d_0_6"/>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19</a:t>
            </a:fld>
            <a:endParaRPr/>
          </a:p>
        </p:txBody>
      </p:sp>
      <p:sp>
        <p:nvSpPr>
          <p:cNvPr id="242" name="Google Shape;242;g106d28cf99d_0_6"/>
          <p:cNvSpPr txBox="1"/>
          <p:nvPr/>
        </p:nvSpPr>
        <p:spPr>
          <a:xfrm>
            <a:off x="-75" y="0"/>
            <a:ext cx="9144000" cy="11022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1C1819"/>
              </a:buClr>
              <a:buSzPts val="3160"/>
              <a:buFont typeface="Helvetica Neue"/>
              <a:buNone/>
            </a:pPr>
            <a:r>
              <a:rPr lang="en-US" sz="3600" b="1" i="0" u="none" strike="noStrike" cap="none">
                <a:solidFill>
                  <a:schemeClr val="dk2"/>
                </a:solidFill>
                <a:latin typeface="Open Sans"/>
                <a:ea typeface="Open Sans"/>
                <a:cs typeface="Open Sans"/>
                <a:sym typeface="Open Sans"/>
              </a:rPr>
              <a:t>Global Malnutrition Prevention:</a:t>
            </a:r>
            <a:br>
              <a:rPr lang="en-US" sz="3600" b="1" i="0" u="none" strike="noStrike" cap="none">
                <a:solidFill>
                  <a:schemeClr val="dk2"/>
                </a:solidFill>
                <a:latin typeface="Open Sans"/>
                <a:ea typeface="Open Sans"/>
                <a:cs typeface="Open Sans"/>
                <a:sym typeface="Open Sans"/>
              </a:rPr>
            </a:br>
            <a:r>
              <a:rPr lang="en-US" sz="3600" b="1" i="1" u="none" strike="noStrike" cap="none">
                <a:solidFill>
                  <a:schemeClr val="dk2"/>
                </a:solidFill>
                <a:latin typeface="Open Sans"/>
                <a:ea typeface="Open Sans"/>
                <a:cs typeface="Open Sans"/>
                <a:sym typeface="Open Sans"/>
              </a:rPr>
              <a:t>EPIC Laser Talk</a:t>
            </a:r>
            <a:endParaRPr sz="1400" b="0" i="1" u="none" strike="noStrike" cap="none">
              <a:solidFill>
                <a:schemeClr val="dk2"/>
              </a:solidFill>
              <a:latin typeface="Arial"/>
              <a:ea typeface="Arial"/>
              <a:cs typeface="Arial"/>
              <a:sym typeface="Arial"/>
            </a:endParaRPr>
          </a:p>
        </p:txBody>
      </p:sp>
      <p:sp>
        <p:nvSpPr>
          <p:cNvPr id="243" name="Google Shape;243;g106d28cf99d_0_6"/>
          <p:cNvSpPr txBox="1"/>
          <p:nvPr/>
        </p:nvSpPr>
        <p:spPr>
          <a:xfrm>
            <a:off x="70175" y="1582913"/>
            <a:ext cx="8010900" cy="22779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2000"/>
              <a:buFont typeface="Arial"/>
              <a:buNone/>
            </a:pPr>
            <a:r>
              <a:rPr lang="en-US" sz="2000" b="1" i="0" u="none" strike="noStrike" cap="none">
                <a:solidFill>
                  <a:schemeClr val="dk2"/>
                </a:solidFill>
                <a:highlight>
                  <a:srgbClr val="FFFFFF"/>
                </a:highlight>
                <a:latin typeface="Open Sans"/>
                <a:ea typeface="Open Sans"/>
                <a:cs typeface="Open Sans"/>
                <a:sym typeface="Open Sans"/>
              </a:rPr>
              <a:t>E</a:t>
            </a:r>
            <a:r>
              <a:rPr lang="en-US" sz="2000" b="1" i="0" u="none" strike="noStrike" cap="none">
                <a:solidFill>
                  <a:srgbClr val="080F0F"/>
                </a:solidFill>
                <a:highlight>
                  <a:srgbClr val="FFFFFF"/>
                </a:highlight>
                <a:latin typeface="Open Sans"/>
                <a:ea typeface="Open Sans"/>
                <a:cs typeface="Open Sans"/>
                <a:sym typeface="Open Sans"/>
              </a:rPr>
              <a:t>ngage</a:t>
            </a:r>
            <a:r>
              <a:rPr lang="en-US" sz="2000" b="0" i="0" u="none" strike="noStrike" cap="none">
                <a:solidFill>
                  <a:srgbClr val="080F0F"/>
                </a:solidFill>
                <a:highlight>
                  <a:srgbClr val="FFFFFF"/>
                </a:highlight>
                <a:latin typeface="Open Sans"/>
                <a:ea typeface="Open Sans"/>
                <a:cs typeface="Open Sans"/>
                <a:sym typeface="Open Sans"/>
              </a:rPr>
              <a:t>: </a:t>
            </a:r>
            <a:br>
              <a:rPr lang="en-US" sz="2000" b="0" i="0" u="none" strike="noStrike" cap="none">
                <a:solidFill>
                  <a:srgbClr val="080F0F"/>
                </a:solidFill>
                <a:highlight>
                  <a:srgbClr val="FFFFFF"/>
                </a:highlight>
                <a:latin typeface="Open Sans"/>
                <a:ea typeface="Open Sans"/>
                <a:cs typeface="Open Sans"/>
                <a:sym typeface="Open Sans"/>
              </a:rPr>
            </a:br>
            <a:r>
              <a:rPr lang="en-US" sz="2000" b="0" i="1" u="none" strike="noStrike" cap="none">
                <a:solidFill>
                  <a:srgbClr val="080F0F"/>
                </a:solidFill>
                <a:highlight>
                  <a:srgbClr val="FFFFFF"/>
                </a:highlight>
                <a:latin typeface="Open Sans"/>
                <a:ea typeface="Open Sans"/>
                <a:cs typeface="Open Sans"/>
                <a:sym typeface="Open Sans"/>
              </a:rPr>
              <a:t>No matter where they live, all children deserve a strong start in life. Shockingly, even before the COVID-19 crisis, malnutrition was an underlying cause of almost half of all preventable deaths of children under age 5.  </a:t>
            </a:r>
            <a:endParaRPr sz="2000" b="0" i="1" u="none" strike="noStrike" cap="none">
              <a:solidFill>
                <a:srgbClr val="080F0F"/>
              </a:solidFill>
              <a:highlight>
                <a:srgbClr val="FFFFFF"/>
              </a:highlight>
              <a:latin typeface="Open Sans"/>
              <a:ea typeface="Open Sans"/>
              <a:cs typeface="Open Sans"/>
              <a:sym typeface="Open Sans"/>
            </a:endParaRPr>
          </a:p>
          <a:p>
            <a:pPr marL="0" marR="0" lvl="0" indent="0" algn="l" rtl="0">
              <a:lnSpc>
                <a:spcPct val="115000"/>
              </a:lnSpc>
              <a:spcBef>
                <a:spcPts val="1200"/>
              </a:spcBef>
              <a:spcAft>
                <a:spcPts val="1200"/>
              </a:spcAft>
              <a:buClr>
                <a:srgbClr val="000000"/>
              </a:buClr>
              <a:buSzPts val="1100"/>
              <a:buFont typeface="Arial"/>
              <a:buNone/>
            </a:pPr>
            <a:endParaRPr sz="1100" b="0" i="0" u="none" strike="noStrike" cap="none">
              <a:solidFill>
                <a:srgbClr val="080F0F"/>
              </a:solidFill>
              <a:highlight>
                <a:srgbClr val="FFFFFF"/>
              </a:highlight>
              <a:latin typeface="Open Sans"/>
              <a:ea typeface="Open Sans"/>
              <a:cs typeface="Open Sans"/>
              <a:sym typeface="Open Sa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5"/>
          <p:cNvSpPr txBox="1">
            <a:spLocks noGrp="1"/>
          </p:cNvSpPr>
          <p:nvPr>
            <p:ph type="ctrTitle"/>
          </p:nvPr>
        </p:nvSpPr>
        <p:spPr>
          <a:xfrm>
            <a:off x="685800" y="63664"/>
            <a:ext cx="7772400" cy="1102519"/>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1800"/>
              <a:buNone/>
            </a:pPr>
            <a:r>
              <a:rPr lang="en-US">
                <a:latin typeface="Open Sans"/>
                <a:ea typeface="Open Sans"/>
                <a:cs typeface="Open Sans"/>
                <a:sym typeface="Open Sans"/>
              </a:rPr>
              <a:t>Welcome everyone!</a:t>
            </a:r>
            <a:endParaRPr/>
          </a:p>
        </p:txBody>
      </p:sp>
      <p:sp>
        <p:nvSpPr>
          <p:cNvPr id="104" name="Google Shape;104;p15"/>
          <p:cNvSpPr txBox="1">
            <a:spLocks noGrp="1"/>
          </p:cNvSpPr>
          <p:nvPr>
            <p:ph type="subTitle" idx="1"/>
          </p:nvPr>
        </p:nvSpPr>
        <p:spPr>
          <a:xfrm>
            <a:off x="941294" y="1111903"/>
            <a:ext cx="7261411" cy="1314450"/>
          </a:xfrm>
          <a:prstGeom prst="rect">
            <a:avLst/>
          </a:prstGeom>
          <a:noFill/>
          <a:ln>
            <a:noFill/>
          </a:ln>
        </p:spPr>
        <p:txBody>
          <a:bodyPr spcFirstLastPara="1" wrap="square" lIns="91425" tIns="45700" rIns="91425" bIns="45700" anchor="t" anchorCtr="0">
            <a:normAutofit/>
          </a:bodyPr>
          <a:lstStyle/>
          <a:p>
            <a:pPr marL="457200" lvl="0" indent="-431800" algn="ctr" rtl="0">
              <a:lnSpc>
                <a:spcPct val="100000"/>
              </a:lnSpc>
              <a:spcBef>
                <a:spcPts val="640"/>
              </a:spcBef>
              <a:spcAft>
                <a:spcPts val="0"/>
              </a:spcAft>
              <a:buClr>
                <a:srgbClr val="888888"/>
              </a:buClr>
              <a:buSzPts val="3200"/>
              <a:buNone/>
            </a:pPr>
            <a:r>
              <a:rPr lang="en-US">
                <a:solidFill>
                  <a:schemeClr val="dk1"/>
                </a:solidFill>
                <a:latin typeface="Open Sans"/>
                <a:ea typeface="Open Sans"/>
                <a:cs typeface="Open Sans"/>
                <a:sym typeface="Open Sans"/>
              </a:rPr>
              <a:t>Please introduce yourself in the chat!</a:t>
            </a:r>
            <a:endParaRPr/>
          </a:p>
          <a:p>
            <a:pPr marL="457200" lvl="0" indent="-431800" algn="ctr" rtl="0">
              <a:lnSpc>
                <a:spcPct val="100000"/>
              </a:lnSpc>
              <a:spcBef>
                <a:spcPts val="640"/>
              </a:spcBef>
              <a:spcAft>
                <a:spcPts val="0"/>
              </a:spcAft>
              <a:buClr>
                <a:srgbClr val="888888"/>
              </a:buClr>
              <a:buSzPts val="3200"/>
              <a:buNone/>
            </a:pPr>
            <a:endParaRPr>
              <a:latin typeface="Open Sans"/>
              <a:ea typeface="Open Sans"/>
              <a:cs typeface="Open Sans"/>
              <a:sym typeface="Open Sans"/>
            </a:endParaRPr>
          </a:p>
          <a:p>
            <a:pPr marL="457200" lvl="0" indent="-431800" algn="l" rtl="0">
              <a:lnSpc>
                <a:spcPct val="100000"/>
              </a:lnSpc>
              <a:spcBef>
                <a:spcPts val="640"/>
              </a:spcBef>
              <a:spcAft>
                <a:spcPts val="0"/>
              </a:spcAft>
              <a:buSzPts val="3200"/>
              <a:buNone/>
            </a:pPr>
            <a:endParaRPr>
              <a:latin typeface="Open Sans"/>
              <a:ea typeface="Open Sans"/>
              <a:cs typeface="Open Sans"/>
              <a:sym typeface="Open Sans"/>
            </a:endParaRPr>
          </a:p>
          <a:p>
            <a:pPr marL="457200" lvl="0" indent="-431800" algn="ctr" rtl="0">
              <a:lnSpc>
                <a:spcPct val="100000"/>
              </a:lnSpc>
              <a:spcBef>
                <a:spcPts val="640"/>
              </a:spcBef>
              <a:spcAft>
                <a:spcPts val="0"/>
              </a:spcAft>
              <a:buClr>
                <a:srgbClr val="888888"/>
              </a:buClr>
              <a:buSzPts val="3200"/>
              <a:buNone/>
            </a:pPr>
            <a:endParaRPr/>
          </a:p>
        </p:txBody>
      </p:sp>
      <p:sp>
        <p:nvSpPr>
          <p:cNvPr id="105" name="Google Shape;105;p15"/>
          <p:cNvSpPr txBox="1"/>
          <p:nvPr/>
        </p:nvSpPr>
        <p:spPr>
          <a:xfrm>
            <a:off x="685799" y="1877264"/>
            <a:ext cx="7953600" cy="2789400"/>
          </a:xfrm>
          <a:prstGeom prst="rect">
            <a:avLst/>
          </a:prstGeom>
          <a:noFill/>
          <a:ln>
            <a:noFill/>
          </a:ln>
        </p:spPr>
        <p:txBody>
          <a:bodyPr spcFirstLastPara="1" wrap="square" lIns="91425" tIns="45700" rIns="91425" bIns="45700" anchor="t" anchorCtr="0">
            <a:normAutofit fontScale="25000" lnSpcReduction="20000"/>
          </a:bodyPr>
          <a:lstStyle/>
          <a:p>
            <a:pPr marL="482600" marR="0" lvl="0" indent="-411425" algn="l" rtl="0">
              <a:lnSpc>
                <a:spcPct val="120000"/>
              </a:lnSpc>
              <a:spcBef>
                <a:spcPts val="640"/>
              </a:spcBef>
              <a:spcAft>
                <a:spcPts val="0"/>
              </a:spcAft>
              <a:buClr>
                <a:schemeClr val="dk1"/>
              </a:buClr>
              <a:buSzPct val="100000"/>
              <a:buFont typeface="Arial"/>
              <a:buChar char="•"/>
            </a:pPr>
            <a:r>
              <a:rPr lang="en-US" sz="9907" b="0" i="0" u="none" strike="noStrike" cap="none">
                <a:solidFill>
                  <a:schemeClr val="dk1"/>
                </a:solidFill>
                <a:latin typeface="Open Sans"/>
                <a:ea typeface="Open Sans"/>
                <a:cs typeface="Open Sans"/>
                <a:sym typeface="Open Sans"/>
              </a:rPr>
              <a:t>Name and pronouns</a:t>
            </a:r>
            <a:br>
              <a:rPr lang="en-US" sz="9907" b="0" i="0" u="none" strike="noStrike" cap="none">
                <a:solidFill>
                  <a:schemeClr val="dk1"/>
                </a:solidFill>
                <a:latin typeface="Open Sans"/>
                <a:ea typeface="Open Sans"/>
                <a:cs typeface="Open Sans"/>
                <a:sym typeface="Open Sans"/>
              </a:rPr>
            </a:br>
            <a:endParaRPr sz="9907" b="0" i="0" u="none" strike="noStrike" cap="none">
              <a:solidFill>
                <a:srgbClr val="000000"/>
              </a:solidFill>
              <a:latin typeface="Arial"/>
              <a:ea typeface="Arial"/>
              <a:cs typeface="Arial"/>
              <a:sym typeface="Arial"/>
            </a:endParaRPr>
          </a:p>
          <a:p>
            <a:pPr marL="482600" marR="0" lvl="0" indent="-411425" algn="l" rtl="0">
              <a:lnSpc>
                <a:spcPct val="120000"/>
              </a:lnSpc>
              <a:spcBef>
                <a:spcPts val="640"/>
              </a:spcBef>
              <a:spcAft>
                <a:spcPts val="0"/>
              </a:spcAft>
              <a:buClr>
                <a:schemeClr val="dk1"/>
              </a:buClr>
              <a:buSzPct val="100000"/>
              <a:buFont typeface="Arial"/>
              <a:buChar char="•"/>
            </a:pPr>
            <a:r>
              <a:rPr lang="en-US" sz="9907" b="0" i="0" u="none" strike="noStrike" cap="none">
                <a:solidFill>
                  <a:schemeClr val="dk1"/>
                </a:solidFill>
                <a:latin typeface="Open Sans"/>
                <a:ea typeface="Open Sans"/>
                <a:cs typeface="Open Sans"/>
                <a:sym typeface="Open Sans"/>
              </a:rPr>
              <a:t>Location</a:t>
            </a:r>
            <a:br>
              <a:rPr lang="en-US" sz="9907" b="0" i="0" u="none" strike="noStrike" cap="none">
                <a:solidFill>
                  <a:schemeClr val="dk1"/>
                </a:solidFill>
                <a:latin typeface="Open Sans"/>
                <a:ea typeface="Open Sans"/>
                <a:cs typeface="Open Sans"/>
                <a:sym typeface="Open Sans"/>
              </a:rPr>
            </a:br>
            <a:endParaRPr sz="9907" b="0" i="0" u="none" strike="noStrike" cap="none">
              <a:solidFill>
                <a:srgbClr val="000000"/>
              </a:solidFill>
              <a:latin typeface="Arial"/>
              <a:ea typeface="Arial"/>
              <a:cs typeface="Arial"/>
              <a:sym typeface="Arial"/>
            </a:endParaRPr>
          </a:p>
          <a:p>
            <a:pPr marL="482600" marR="0" lvl="0" indent="-411425" algn="l" rtl="0">
              <a:lnSpc>
                <a:spcPct val="120000"/>
              </a:lnSpc>
              <a:spcBef>
                <a:spcPts val="640"/>
              </a:spcBef>
              <a:spcAft>
                <a:spcPts val="0"/>
              </a:spcAft>
              <a:buClr>
                <a:schemeClr val="dk1"/>
              </a:buClr>
              <a:buSzPct val="100000"/>
              <a:buFont typeface="Arial"/>
              <a:buChar char="•"/>
            </a:pPr>
            <a:r>
              <a:rPr lang="en-US" sz="9907" b="0" i="0" u="none" strike="noStrike" cap="none">
                <a:solidFill>
                  <a:schemeClr val="dk1"/>
                </a:solidFill>
                <a:latin typeface="Open Sans"/>
                <a:ea typeface="Open Sans"/>
                <a:cs typeface="Open Sans"/>
                <a:sym typeface="Open Sans"/>
              </a:rPr>
              <a:t>Country of Service in the Peace Corps</a:t>
            </a:r>
            <a:endParaRPr sz="9907" b="0" i="0" u="none" strike="noStrike" cap="none">
              <a:solidFill>
                <a:srgbClr val="000000"/>
              </a:solidFill>
              <a:latin typeface="Arial"/>
              <a:ea typeface="Arial"/>
              <a:cs typeface="Arial"/>
              <a:sym typeface="Arial"/>
            </a:endParaRPr>
          </a:p>
          <a:p>
            <a:pPr marL="457200" marR="0" lvl="0" indent="0" algn="l" rtl="0">
              <a:lnSpc>
                <a:spcPct val="120000"/>
              </a:lnSpc>
              <a:spcBef>
                <a:spcPts val="640"/>
              </a:spcBef>
              <a:spcAft>
                <a:spcPts val="0"/>
              </a:spcAft>
              <a:buClr>
                <a:srgbClr val="000000"/>
              </a:buClr>
              <a:buSzPct val="100000"/>
              <a:buFont typeface="Arial"/>
              <a:buNone/>
            </a:pPr>
            <a:endParaRPr sz="9907" b="0" i="0" u="none" strike="noStrike" cap="none">
              <a:solidFill>
                <a:srgbClr val="000000"/>
              </a:solidFill>
              <a:latin typeface="Arial"/>
              <a:ea typeface="Arial"/>
              <a:cs typeface="Arial"/>
              <a:sym typeface="Arial"/>
            </a:endParaRPr>
          </a:p>
          <a:p>
            <a:pPr marL="539750" marR="0" lvl="0" indent="-311150" algn="ctr" rtl="0">
              <a:lnSpc>
                <a:spcPct val="100000"/>
              </a:lnSpc>
              <a:spcBef>
                <a:spcPts val="640"/>
              </a:spcBef>
              <a:spcAft>
                <a:spcPts val="0"/>
              </a:spcAft>
              <a:buClr>
                <a:srgbClr val="888888"/>
              </a:buClr>
              <a:buSzPct val="129032"/>
              <a:buFont typeface="Arial"/>
              <a:buNone/>
            </a:pPr>
            <a:endParaRPr sz="3200" b="0" i="0" u="none" strike="noStrike" cap="none">
              <a:solidFill>
                <a:schemeClr val="dk1"/>
              </a:solidFill>
              <a:latin typeface="Open Sans"/>
              <a:ea typeface="Open Sans"/>
              <a:cs typeface="Open Sans"/>
              <a:sym typeface="Open Sans"/>
            </a:endParaRPr>
          </a:p>
          <a:p>
            <a:pPr marL="539750" marR="0" lvl="0" indent="-311150" algn="ctr" rtl="0">
              <a:lnSpc>
                <a:spcPct val="100000"/>
              </a:lnSpc>
              <a:spcBef>
                <a:spcPts val="640"/>
              </a:spcBef>
              <a:spcAft>
                <a:spcPts val="0"/>
              </a:spcAft>
              <a:buClr>
                <a:srgbClr val="888888"/>
              </a:buClr>
              <a:buSzPct val="129032"/>
              <a:buFont typeface="Arial"/>
              <a:buNone/>
            </a:pPr>
            <a:endParaRPr sz="3200" b="0" i="0" u="none" strike="noStrike" cap="none">
              <a:solidFill>
                <a:schemeClr val="dk1"/>
              </a:solidFill>
              <a:latin typeface="Open Sans"/>
              <a:ea typeface="Open Sans"/>
              <a:cs typeface="Open Sans"/>
              <a:sym typeface="Open Sans"/>
            </a:endParaRPr>
          </a:p>
          <a:p>
            <a:pPr marL="539750" marR="0" lvl="0" indent="-311150" algn="l" rtl="0">
              <a:lnSpc>
                <a:spcPct val="100000"/>
              </a:lnSpc>
              <a:spcBef>
                <a:spcPts val="640"/>
              </a:spcBef>
              <a:spcAft>
                <a:spcPts val="0"/>
              </a:spcAft>
              <a:buClr>
                <a:srgbClr val="888888"/>
              </a:buClr>
              <a:buSzPct val="129032"/>
              <a:buFont typeface="Arial"/>
              <a:buNone/>
            </a:pPr>
            <a:endParaRPr sz="3200" b="0" i="0" u="none" strike="noStrike" cap="none">
              <a:solidFill>
                <a:schemeClr val="dk1"/>
              </a:solidFill>
              <a:latin typeface="Open Sans"/>
              <a:ea typeface="Open Sans"/>
              <a:cs typeface="Open Sans"/>
              <a:sym typeface="Open Sans"/>
            </a:endParaRPr>
          </a:p>
          <a:p>
            <a:pPr marL="539750" marR="0" lvl="0" indent="-311150" algn="ctr" rtl="0">
              <a:lnSpc>
                <a:spcPct val="100000"/>
              </a:lnSpc>
              <a:spcBef>
                <a:spcPts val="640"/>
              </a:spcBef>
              <a:spcAft>
                <a:spcPts val="0"/>
              </a:spcAft>
              <a:buClr>
                <a:srgbClr val="888888"/>
              </a:buClr>
              <a:buSzPct val="129032"/>
              <a:buFont typeface="Arial"/>
              <a:buNone/>
            </a:pPr>
            <a:endParaRPr sz="3200" b="0" i="0" u="none" strike="noStrike" cap="none">
              <a:solidFill>
                <a:schemeClr val="dk1"/>
              </a:solidFill>
              <a:latin typeface="Calibri"/>
              <a:ea typeface="Calibri"/>
              <a:cs typeface="Calibri"/>
              <a:sym typeface="Calibri"/>
            </a:endParaRPr>
          </a:p>
        </p:txBody>
      </p:sp>
      <p:sp>
        <p:nvSpPr>
          <p:cNvPr id="106" name="Google Shape;106;p15"/>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g100f1de0e2b_0_125"/>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20</a:t>
            </a:fld>
            <a:endParaRPr/>
          </a:p>
        </p:txBody>
      </p:sp>
      <p:sp>
        <p:nvSpPr>
          <p:cNvPr id="250" name="Google Shape;250;g100f1de0e2b_0_125"/>
          <p:cNvSpPr txBox="1"/>
          <p:nvPr/>
        </p:nvSpPr>
        <p:spPr>
          <a:xfrm>
            <a:off x="-75" y="0"/>
            <a:ext cx="9144000" cy="11022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1C1819"/>
              </a:buClr>
              <a:buSzPts val="3160"/>
              <a:buFont typeface="Helvetica Neue"/>
              <a:buNone/>
            </a:pPr>
            <a:r>
              <a:rPr lang="en-US" sz="3600" b="1" i="0" u="none" strike="noStrike" cap="none">
                <a:solidFill>
                  <a:schemeClr val="dk2"/>
                </a:solidFill>
                <a:latin typeface="Open Sans"/>
                <a:ea typeface="Open Sans"/>
                <a:cs typeface="Open Sans"/>
                <a:sym typeface="Open Sans"/>
              </a:rPr>
              <a:t>Global Malnutrition Prevention:</a:t>
            </a:r>
            <a:br>
              <a:rPr lang="en-US" sz="3600" b="1" i="0" u="none" strike="noStrike" cap="none">
                <a:solidFill>
                  <a:schemeClr val="dk2"/>
                </a:solidFill>
                <a:latin typeface="Open Sans"/>
                <a:ea typeface="Open Sans"/>
                <a:cs typeface="Open Sans"/>
                <a:sym typeface="Open Sans"/>
              </a:rPr>
            </a:br>
            <a:r>
              <a:rPr lang="en-US" sz="3600" b="1" i="1" u="none" strike="noStrike" cap="none">
                <a:solidFill>
                  <a:schemeClr val="dk2"/>
                </a:solidFill>
                <a:latin typeface="Open Sans"/>
                <a:ea typeface="Open Sans"/>
                <a:cs typeface="Open Sans"/>
                <a:sym typeface="Open Sans"/>
              </a:rPr>
              <a:t>EPIC Laser Talk</a:t>
            </a:r>
            <a:endParaRPr sz="1400" b="0" i="1" u="none" strike="noStrike" cap="none">
              <a:solidFill>
                <a:schemeClr val="dk2"/>
              </a:solidFill>
              <a:latin typeface="Arial"/>
              <a:ea typeface="Arial"/>
              <a:cs typeface="Arial"/>
              <a:sym typeface="Arial"/>
            </a:endParaRPr>
          </a:p>
        </p:txBody>
      </p:sp>
      <p:sp>
        <p:nvSpPr>
          <p:cNvPr id="251" name="Google Shape;251;g100f1de0e2b_0_125"/>
          <p:cNvSpPr txBox="1"/>
          <p:nvPr/>
        </p:nvSpPr>
        <p:spPr>
          <a:xfrm>
            <a:off x="70175" y="1582913"/>
            <a:ext cx="8010900" cy="2610684"/>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2000"/>
              <a:buFont typeface="Arial"/>
              <a:buNone/>
            </a:pPr>
            <a:r>
              <a:rPr lang="en-US" sz="2000" b="1" i="0" u="none" strike="noStrike" cap="none" dirty="0">
                <a:solidFill>
                  <a:srgbClr val="080F0F"/>
                </a:solidFill>
                <a:highlight>
                  <a:srgbClr val="FFFFFF"/>
                </a:highlight>
                <a:latin typeface="Open Sans"/>
                <a:ea typeface="Open Sans"/>
                <a:cs typeface="Open Sans"/>
                <a:sym typeface="Open Sans"/>
              </a:rPr>
              <a:t>State </a:t>
            </a:r>
            <a:r>
              <a:rPr lang="en-US" sz="2000" b="1" i="0" u="none" strike="noStrike" cap="none" dirty="0">
                <a:solidFill>
                  <a:schemeClr val="dk2"/>
                </a:solidFill>
                <a:highlight>
                  <a:srgbClr val="FFFFFF"/>
                </a:highlight>
                <a:latin typeface="Open Sans"/>
                <a:ea typeface="Open Sans"/>
                <a:cs typeface="Open Sans"/>
                <a:sym typeface="Open Sans"/>
              </a:rPr>
              <a:t>P</a:t>
            </a:r>
            <a:r>
              <a:rPr lang="en-US" sz="2000" b="1" i="0" u="none" strike="noStrike" cap="none" dirty="0">
                <a:solidFill>
                  <a:srgbClr val="080F0F"/>
                </a:solidFill>
                <a:highlight>
                  <a:srgbClr val="FFFFFF"/>
                </a:highlight>
                <a:latin typeface="Open Sans"/>
                <a:ea typeface="Open Sans"/>
                <a:cs typeface="Open Sans"/>
                <a:sym typeface="Open Sans"/>
              </a:rPr>
              <a:t>roblem</a:t>
            </a:r>
            <a:r>
              <a:rPr lang="en-US" sz="2000" b="0" i="0" u="none" strike="noStrike" cap="none" dirty="0">
                <a:solidFill>
                  <a:srgbClr val="080F0F"/>
                </a:solidFill>
                <a:highlight>
                  <a:srgbClr val="FFFFFF"/>
                </a:highlight>
                <a:latin typeface="Open Sans"/>
                <a:ea typeface="Open Sans"/>
                <a:cs typeface="Open Sans"/>
                <a:sym typeface="Open Sans"/>
              </a:rPr>
              <a:t>: </a:t>
            </a:r>
            <a:br>
              <a:rPr lang="en-US" sz="2000" b="0" i="0" u="none" strike="noStrike" cap="none" dirty="0">
                <a:solidFill>
                  <a:srgbClr val="080F0F"/>
                </a:solidFill>
                <a:highlight>
                  <a:srgbClr val="FFFFFF"/>
                </a:highlight>
                <a:latin typeface="Open Sans"/>
                <a:ea typeface="Open Sans"/>
                <a:cs typeface="Open Sans"/>
                <a:sym typeface="Open Sans"/>
              </a:rPr>
            </a:br>
            <a:r>
              <a:rPr lang="en-US" sz="2000" b="0" i="1" u="none" strike="noStrike" cap="none" dirty="0">
                <a:solidFill>
                  <a:srgbClr val="080F0F"/>
                </a:solidFill>
                <a:highlight>
                  <a:srgbClr val="FFFFFF"/>
                </a:highlight>
                <a:latin typeface="Open Sans"/>
                <a:ea typeface="Open Sans"/>
                <a:cs typeface="Open Sans"/>
                <a:sym typeface="Open Sans"/>
              </a:rPr>
              <a:t>Because of COVID-19, it’s predicted that </a:t>
            </a:r>
            <a:r>
              <a:rPr lang="en-US" sz="2000" i="1" dirty="0">
                <a:solidFill>
                  <a:srgbClr val="080F0F"/>
                </a:solidFill>
                <a:highlight>
                  <a:srgbClr val="FFFFFF"/>
                </a:highlight>
                <a:latin typeface="Open Sans"/>
                <a:ea typeface="Open Sans"/>
                <a:cs typeface="Open Sans"/>
                <a:sym typeface="Open Sans"/>
              </a:rPr>
              <a:t>168</a:t>
            </a:r>
            <a:r>
              <a:rPr lang="en-US" sz="2000" b="0" i="1" u="none" strike="noStrike" cap="none" dirty="0">
                <a:solidFill>
                  <a:srgbClr val="080F0F"/>
                </a:solidFill>
                <a:highlight>
                  <a:srgbClr val="FFFFFF"/>
                </a:highlight>
                <a:latin typeface="Open Sans"/>
                <a:ea typeface="Open Sans"/>
                <a:cs typeface="Open Sans"/>
                <a:sym typeface="Open Sans"/>
              </a:rPr>
              <a:t>,000 more young children could die over the next two years of malnutrition if we don’t act. That’s an additional 250 children per day dying needlessly.  </a:t>
            </a:r>
            <a:endParaRPr sz="2000" b="0" i="1" u="none" strike="noStrike" cap="none" dirty="0">
              <a:solidFill>
                <a:srgbClr val="080F0F"/>
              </a:solidFill>
              <a:highlight>
                <a:srgbClr val="FFFFFF"/>
              </a:highlight>
              <a:latin typeface="Open Sans"/>
              <a:ea typeface="Open Sans"/>
              <a:cs typeface="Open Sans"/>
              <a:sym typeface="Open Sans"/>
            </a:endParaRPr>
          </a:p>
          <a:p>
            <a:pPr marL="0" marR="0" lvl="0" indent="0" algn="l" rtl="0">
              <a:lnSpc>
                <a:spcPct val="115000"/>
              </a:lnSpc>
              <a:spcBef>
                <a:spcPts val="1200"/>
              </a:spcBef>
              <a:spcAft>
                <a:spcPts val="0"/>
              </a:spcAft>
              <a:buClr>
                <a:srgbClr val="000000"/>
              </a:buClr>
              <a:buSzPts val="2000"/>
              <a:buFont typeface="Arial"/>
              <a:buNone/>
            </a:pPr>
            <a:endParaRPr sz="2000" b="1" i="0" u="none" strike="noStrike" cap="none" dirty="0">
              <a:solidFill>
                <a:schemeClr val="dk2"/>
              </a:solidFill>
              <a:highlight>
                <a:srgbClr val="FFFFFF"/>
              </a:highlight>
              <a:latin typeface="Open Sans"/>
              <a:ea typeface="Open Sans"/>
              <a:cs typeface="Open Sans"/>
              <a:sym typeface="Open Sans"/>
            </a:endParaRPr>
          </a:p>
          <a:p>
            <a:pPr marL="0" marR="0" lvl="0" indent="0" algn="l" rtl="0">
              <a:lnSpc>
                <a:spcPct val="115000"/>
              </a:lnSpc>
              <a:spcBef>
                <a:spcPts val="1200"/>
              </a:spcBef>
              <a:spcAft>
                <a:spcPts val="1200"/>
              </a:spcAft>
              <a:buClr>
                <a:srgbClr val="000000"/>
              </a:buClr>
              <a:buSzPts val="1100"/>
              <a:buFont typeface="Arial"/>
              <a:buNone/>
            </a:pPr>
            <a:endParaRPr sz="1100" b="0" i="0" u="none" strike="noStrike" cap="none" dirty="0">
              <a:solidFill>
                <a:srgbClr val="080F0F"/>
              </a:solidFill>
              <a:highlight>
                <a:srgbClr val="FFFFFF"/>
              </a:highlight>
              <a:latin typeface="Open Sans"/>
              <a:ea typeface="Open Sans"/>
              <a:cs typeface="Open Sans"/>
              <a:sym typeface="Open San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g100f1de0e2b_0_132"/>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21</a:t>
            </a:fld>
            <a:endParaRPr/>
          </a:p>
        </p:txBody>
      </p:sp>
      <p:sp>
        <p:nvSpPr>
          <p:cNvPr id="258" name="Google Shape;258;g100f1de0e2b_0_132"/>
          <p:cNvSpPr txBox="1"/>
          <p:nvPr/>
        </p:nvSpPr>
        <p:spPr>
          <a:xfrm>
            <a:off x="-75" y="0"/>
            <a:ext cx="9144000" cy="11022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1C1819"/>
              </a:buClr>
              <a:buSzPts val="3160"/>
              <a:buFont typeface="Helvetica Neue"/>
              <a:buNone/>
            </a:pPr>
            <a:r>
              <a:rPr lang="en-US" sz="3600" b="1" i="0" u="none" strike="noStrike" cap="none">
                <a:solidFill>
                  <a:schemeClr val="dk2"/>
                </a:solidFill>
                <a:latin typeface="Open Sans"/>
                <a:ea typeface="Open Sans"/>
                <a:cs typeface="Open Sans"/>
                <a:sym typeface="Open Sans"/>
              </a:rPr>
              <a:t>Global Malnutrition Prevention:</a:t>
            </a:r>
            <a:br>
              <a:rPr lang="en-US" sz="3600" b="1" i="0" u="none" strike="noStrike" cap="none">
                <a:solidFill>
                  <a:schemeClr val="dk2"/>
                </a:solidFill>
                <a:latin typeface="Open Sans"/>
                <a:ea typeface="Open Sans"/>
                <a:cs typeface="Open Sans"/>
                <a:sym typeface="Open Sans"/>
              </a:rPr>
            </a:br>
            <a:r>
              <a:rPr lang="en-US" sz="3600" b="1" i="1" u="none" strike="noStrike" cap="none">
                <a:solidFill>
                  <a:schemeClr val="dk2"/>
                </a:solidFill>
                <a:latin typeface="Open Sans"/>
                <a:ea typeface="Open Sans"/>
                <a:cs typeface="Open Sans"/>
                <a:sym typeface="Open Sans"/>
              </a:rPr>
              <a:t>EPIC Laser Talk</a:t>
            </a:r>
            <a:endParaRPr sz="1400" b="0" i="1" u="none" strike="noStrike" cap="none">
              <a:solidFill>
                <a:schemeClr val="dk2"/>
              </a:solidFill>
              <a:latin typeface="Arial"/>
              <a:ea typeface="Arial"/>
              <a:cs typeface="Arial"/>
              <a:sym typeface="Arial"/>
            </a:endParaRPr>
          </a:p>
        </p:txBody>
      </p:sp>
      <p:sp>
        <p:nvSpPr>
          <p:cNvPr id="259" name="Google Shape;259;g100f1de0e2b_0_132"/>
          <p:cNvSpPr txBox="1"/>
          <p:nvPr/>
        </p:nvSpPr>
        <p:spPr>
          <a:xfrm>
            <a:off x="70175" y="1582913"/>
            <a:ext cx="8010900" cy="36480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2000"/>
              <a:buFont typeface="Arial"/>
              <a:buNone/>
            </a:pPr>
            <a:r>
              <a:rPr lang="en-US" sz="2000" b="1" i="0" u="none" strike="noStrike" cap="none">
                <a:solidFill>
                  <a:schemeClr val="dk2"/>
                </a:solidFill>
                <a:highlight>
                  <a:srgbClr val="FFFFFF"/>
                </a:highlight>
                <a:latin typeface="Open Sans"/>
                <a:ea typeface="Open Sans"/>
                <a:cs typeface="Open Sans"/>
                <a:sym typeface="Open Sans"/>
              </a:rPr>
              <a:t>I</a:t>
            </a:r>
            <a:r>
              <a:rPr lang="en-US" sz="2000" b="1" i="0" u="none" strike="noStrike" cap="none">
                <a:solidFill>
                  <a:srgbClr val="080F0F"/>
                </a:solidFill>
                <a:highlight>
                  <a:srgbClr val="FFFFFF"/>
                </a:highlight>
                <a:latin typeface="Open Sans"/>
                <a:ea typeface="Open Sans"/>
                <a:cs typeface="Open Sans"/>
                <a:sym typeface="Open Sans"/>
              </a:rPr>
              <a:t>nform</a:t>
            </a:r>
            <a:r>
              <a:rPr lang="en-US" sz="2000" b="0" i="0" u="none" strike="noStrike" cap="none">
                <a:solidFill>
                  <a:srgbClr val="080F0F"/>
                </a:solidFill>
                <a:highlight>
                  <a:srgbClr val="FFFFFF"/>
                </a:highlight>
                <a:latin typeface="Open Sans"/>
                <a:ea typeface="Open Sans"/>
                <a:cs typeface="Open Sans"/>
                <a:sym typeface="Open Sans"/>
              </a:rPr>
              <a:t>: </a:t>
            </a:r>
            <a:br>
              <a:rPr lang="en-US" sz="2000" b="0" i="0" u="none" strike="noStrike" cap="none">
                <a:solidFill>
                  <a:srgbClr val="080F0F"/>
                </a:solidFill>
                <a:highlight>
                  <a:srgbClr val="FFFFFF"/>
                </a:highlight>
                <a:latin typeface="Open Sans"/>
                <a:ea typeface="Open Sans"/>
                <a:cs typeface="Open Sans"/>
                <a:sym typeface="Open Sans"/>
              </a:rPr>
            </a:br>
            <a:r>
              <a:rPr lang="en-US" sz="2000" b="0" i="1" u="none" strike="noStrike" cap="none">
                <a:solidFill>
                  <a:srgbClr val="080F0F"/>
                </a:solidFill>
                <a:highlight>
                  <a:srgbClr val="FFFFFF"/>
                </a:highlight>
                <a:latin typeface="Open Sans"/>
                <a:ea typeface="Open Sans"/>
                <a:cs typeface="Open Sans"/>
                <a:sym typeface="Open Sans"/>
              </a:rPr>
              <a:t>Fortunately, Congress has introduced a bipartisan bill, the Global Malnutrition Prevention and Treatment Act (</a:t>
            </a:r>
            <a:r>
              <a:rPr lang="en-US" sz="2000" b="0" i="1" u="none" strike="noStrike" cap="none">
                <a:solidFill>
                  <a:srgbClr val="D50032"/>
                </a:solidFill>
                <a:highlight>
                  <a:srgbClr val="FFFFFF"/>
                </a:highlight>
                <a:uFill>
                  <a:noFill/>
                </a:u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S.2956</a:t>
            </a:r>
            <a:r>
              <a:rPr lang="en-US" sz="2000" b="0" i="1" u="none" strike="noStrike" cap="none">
                <a:solidFill>
                  <a:srgbClr val="080F0F"/>
                </a:solidFill>
                <a:highlight>
                  <a:srgbClr val="FFFFFF"/>
                </a:highlight>
                <a:latin typeface="Open Sans"/>
                <a:ea typeface="Open Sans"/>
                <a:cs typeface="Open Sans"/>
                <a:sym typeface="Open Sans"/>
              </a:rPr>
              <a:t>/</a:t>
            </a:r>
            <a:r>
              <a:rPr lang="en-US" sz="2000" b="0" i="1" u="none" strike="noStrike" cap="none">
                <a:solidFill>
                  <a:srgbClr val="D50032"/>
                </a:solidFill>
                <a:highlight>
                  <a:srgbClr val="FFFFFF"/>
                </a:highlight>
                <a:uFill>
                  <a:noFill/>
                </a:uFill>
                <a:latin typeface="Open Sans"/>
                <a:ea typeface="Open Sans"/>
                <a:cs typeface="Open Sans"/>
                <a:sym typeface="Open Sans"/>
                <a:hlinkClick r:id="rId4">
                  <a:extLst>
                    <a:ext uri="{A12FA001-AC4F-418D-AE19-62706E023703}">
                      <ahyp:hlinkClr xmlns:ahyp="http://schemas.microsoft.com/office/drawing/2018/hyperlinkcolor" val="tx"/>
                    </a:ext>
                  </a:extLst>
                </a:hlinkClick>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H.R.4</a:t>
            </a:r>
            <a:r>
              <a:rPr lang="en-US" sz="2000" b="0" i="1" u="none" strike="noStrike" cap="none">
                <a:solidFill>
                  <a:srgbClr val="D50032"/>
                </a:solidFill>
                <a:highlight>
                  <a:srgbClr val="FFFFFF"/>
                </a:highlight>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693</a:t>
            </a:r>
            <a:r>
              <a:rPr lang="en-US" sz="2000" b="0" i="1" u="none" strike="noStrike" cap="none">
                <a:solidFill>
                  <a:srgbClr val="080F0F"/>
                </a:solidFill>
                <a:highlight>
                  <a:srgbClr val="FFFFFF"/>
                </a:highlight>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a:t>
            </a:r>
            <a:r>
              <a:rPr lang="en-US" sz="2000" b="0" i="1" u="none" strike="noStrike" cap="none">
                <a:solidFill>
                  <a:srgbClr val="080F0F"/>
                </a:solidFill>
                <a:highlight>
                  <a:srgbClr val="FFFFFF"/>
                </a:highlight>
                <a:latin typeface="Open Sans"/>
                <a:ea typeface="Open Sans"/>
                <a:cs typeface="Open Sans"/>
                <a:sym typeface="Open Sans"/>
              </a:rPr>
              <a:t> that calls for a coordinated USAID strategy, clear targets, and solid interventions so that assistance reaches the most impoverished children.  </a:t>
            </a:r>
            <a:endParaRPr sz="2000" b="0" i="1" u="none" strike="noStrike" cap="none">
              <a:solidFill>
                <a:srgbClr val="080F0F"/>
              </a:solidFill>
              <a:highlight>
                <a:srgbClr val="FFFFFF"/>
              </a:highlight>
              <a:latin typeface="Open Sans"/>
              <a:ea typeface="Open Sans"/>
              <a:cs typeface="Open Sans"/>
              <a:sym typeface="Open Sans"/>
            </a:endParaRPr>
          </a:p>
          <a:p>
            <a:pPr marL="0" marR="0" lvl="0" indent="0" algn="l" rtl="0">
              <a:lnSpc>
                <a:spcPct val="115000"/>
              </a:lnSpc>
              <a:spcBef>
                <a:spcPts val="1200"/>
              </a:spcBef>
              <a:spcAft>
                <a:spcPts val="0"/>
              </a:spcAft>
              <a:buClr>
                <a:srgbClr val="000000"/>
              </a:buClr>
              <a:buSzPts val="2000"/>
              <a:buFont typeface="Arial"/>
              <a:buNone/>
            </a:pPr>
            <a:endParaRPr sz="2000" b="1" i="0" u="none" strike="noStrike" cap="none">
              <a:solidFill>
                <a:srgbClr val="080F0F"/>
              </a:solidFill>
              <a:highlight>
                <a:srgbClr val="FFFFFF"/>
              </a:highlight>
              <a:latin typeface="Open Sans"/>
              <a:ea typeface="Open Sans"/>
              <a:cs typeface="Open Sans"/>
              <a:sym typeface="Open Sans"/>
            </a:endParaRPr>
          </a:p>
          <a:p>
            <a:pPr marL="0" marR="0" lvl="0" indent="0" algn="l" rtl="0">
              <a:lnSpc>
                <a:spcPct val="115000"/>
              </a:lnSpc>
              <a:spcBef>
                <a:spcPts val="1200"/>
              </a:spcBef>
              <a:spcAft>
                <a:spcPts val="0"/>
              </a:spcAft>
              <a:buClr>
                <a:srgbClr val="000000"/>
              </a:buClr>
              <a:buSzPts val="2000"/>
              <a:buFont typeface="Arial"/>
              <a:buNone/>
            </a:pPr>
            <a:endParaRPr sz="2000" b="1" i="0" u="none" strike="noStrike" cap="none">
              <a:solidFill>
                <a:schemeClr val="dk2"/>
              </a:solidFill>
              <a:highlight>
                <a:srgbClr val="FFFFFF"/>
              </a:highlight>
              <a:latin typeface="Open Sans"/>
              <a:ea typeface="Open Sans"/>
              <a:cs typeface="Open Sans"/>
              <a:sym typeface="Open Sans"/>
            </a:endParaRPr>
          </a:p>
          <a:p>
            <a:pPr marL="0" marR="0" lvl="0" indent="0" algn="l" rtl="0">
              <a:lnSpc>
                <a:spcPct val="115000"/>
              </a:lnSpc>
              <a:spcBef>
                <a:spcPts val="1200"/>
              </a:spcBef>
              <a:spcAft>
                <a:spcPts val="1200"/>
              </a:spcAft>
              <a:buClr>
                <a:srgbClr val="000000"/>
              </a:buClr>
              <a:buSzPts val="1100"/>
              <a:buFont typeface="Arial"/>
              <a:buNone/>
            </a:pPr>
            <a:endParaRPr sz="1100" b="0" i="0" u="none" strike="noStrike" cap="none">
              <a:solidFill>
                <a:srgbClr val="080F0F"/>
              </a:solidFill>
              <a:highlight>
                <a:srgbClr val="FFFFFF"/>
              </a:highlight>
              <a:latin typeface="Open Sans"/>
              <a:ea typeface="Open Sans"/>
              <a:cs typeface="Open Sans"/>
              <a:sym typeface="Open San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g100f1de0e2b_0_139"/>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22</a:t>
            </a:fld>
            <a:endParaRPr/>
          </a:p>
        </p:txBody>
      </p:sp>
      <p:sp>
        <p:nvSpPr>
          <p:cNvPr id="266" name="Google Shape;266;g100f1de0e2b_0_139"/>
          <p:cNvSpPr txBox="1"/>
          <p:nvPr/>
        </p:nvSpPr>
        <p:spPr>
          <a:xfrm>
            <a:off x="-75" y="0"/>
            <a:ext cx="9144000" cy="11022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1C1819"/>
              </a:buClr>
              <a:buSzPts val="3160"/>
              <a:buFont typeface="Helvetica Neue"/>
              <a:buNone/>
            </a:pPr>
            <a:r>
              <a:rPr lang="en-US" sz="3600" b="1" i="0" u="none" strike="noStrike" cap="none">
                <a:solidFill>
                  <a:schemeClr val="dk2"/>
                </a:solidFill>
                <a:latin typeface="Open Sans"/>
                <a:ea typeface="Open Sans"/>
                <a:cs typeface="Open Sans"/>
                <a:sym typeface="Open Sans"/>
              </a:rPr>
              <a:t>Global Malnutrition Prevention:</a:t>
            </a:r>
            <a:br>
              <a:rPr lang="en-US" sz="3600" b="1" i="0" u="none" strike="noStrike" cap="none">
                <a:solidFill>
                  <a:schemeClr val="dk2"/>
                </a:solidFill>
                <a:latin typeface="Open Sans"/>
                <a:ea typeface="Open Sans"/>
                <a:cs typeface="Open Sans"/>
                <a:sym typeface="Open Sans"/>
              </a:rPr>
            </a:br>
            <a:r>
              <a:rPr lang="en-US" sz="3600" b="1" i="1" u="none" strike="noStrike" cap="none">
                <a:solidFill>
                  <a:schemeClr val="dk2"/>
                </a:solidFill>
                <a:latin typeface="Open Sans"/>
                <a:ea typeface="Open Sans"/>
                <a:cs typeface="Open Sans"/>
                <a:sym typeface="Open Sans"/>
              </a:rPr>
              <a:t>EPIC Laser Talk</a:t>
            </a:r>
            <a:endParaRPr sz="1400" b="0" i="1" u="none" strike="noStrike" cap="none">
              <a:solidFill>
                <a:schemeClr val="dk2"/>
              </a:solidFill>
              <a:latin typeface="Arial"/>
              <a:ea typeface="Arial"/>
              <a:cs typeface="Arial"/>
              <a:sym typeface="Arial"/>
            </a:endParaRPr>
          </a:p>
        </p:txBody>
      </p:sp>
      <p:sp>
        <p:nvSpPr>
          <p:cNvPr id="267" name="Google Shape;267;g100f1de0e2b_0_139"/>
          <p:cNvSpPr txBox="1"/>
          <p:nvPr/>
        </p:nvSpPr>
        <p:spPr>
          <a:xfrm>
            <a:off x="70175" y="1582913"/>
            <a:ext cx="8010900" cy="32940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2000"/>
              <a:buFont typeface="Arial"/>
              <a:buNone/>
            </a:pPr>
            <a:r>
              <a:rPr lang="en-US" sz="2000" b="1" i="0" u="none" strike="noStrike" cap="none">
                <a:solidFill>
                  <a:schemeClr val="dk2"/>
                </a:solidFill>
                <a:highlight>
                  <a:srgbClr val="FFFFFF"/>
                </a:highlight>
                <a:latin typeface="Open Sans"/>
                <a:ea typeface="Open Sans"/>
                <a:cs typeface="Open Sans"/>
                <a:sym typeface="Open Sans"/>
              </a:rPr>
              <a:t>C</a:t>
            </a:r>
            <a:r>
              <a:rPr lang="en-US" sz="2000" b="1" i="0" u="none" strike="noStrike" cap="none">
                <a:solidFill>
                  <a:srgbClr val="080F0F"/>
                </a:solidFill>
                <a:highlight>
                  <a:srgbClr val="FFFFFF"/>
                </a:highlight>
                <a:latin typeface="Open Sans"/>
                <a:ea typeface="Open Sans"/>
                <a:cs typeface="Open Sans"/>
                <a:sym typeface="Open Sans"/>
              </a:rPr>
              <a:t>all to Action</a:t>
            </a:r>
            <a:r>
              <a:rPr lang="en-US" sz="2000" b="0" i="0" u="none" strike="noStrike" cap="none">
                <a:solidFill>
                  <a:srgbClr val="080F0F"/>
                </a:solidFill>
                <a:highlight>
                  <a:srgbClr val="FFFFFF"/>
                </a:highlight>
                <a:latin typeface="Open Sans"/>
                <a:ea typeface="Open Sans"/>
                <a:cs typeface="Open Sans"/>
                <a:sym typeface="Open Sans"/>
              </a:rPr>
              <a:t>:</a:t>
            </a:r>
            <a:br>
              <a:rPr lang="en-US" sz="2000" b="0" i="0" u="none" strike="noStrike" cap="none">
                <a:solidFill>
                  <a:srgbClr val="080F0F"/>
                </a:solidFill>
                <a:highlight>
                  <a:srgbClr val="FFFFFF"/>
                </a:highlight>
                <a:latin typeface="Open Sans"/>
                <a:ea typeface="Open Sans"/>
                <a:cs typeface="Open Sans"/>
                <a:sym typeface="Open Sans"/>
              </a:rPr>
            </a:br>
            <a:r>
              <a:rPr lang="en-US" sz="2000" b="0" i="1" u="none" strike="noStrike" cap="none">
                <a:solidFill>
                  <a:srgbClr val="080F0F"/>
                </a:solidFill>
                <a:highlight>
                  <a:srgbClr val="FFFFFF"/>
                </a:highlight>
                <a:latin typeface="Open Sans"/>
                <a:ea typeface="Open Sans"/>
                <a:cs typeface="Open Sans"/>
                <a:sym typeface="Open Sans"/>
              </a:rPr>
              <a:t> Children should not just survive; they should thrive. Will you cosponsor the Global Malnutrition Prevention and Treatment Act? I would be happy to provide any additional information your office might need.  </a:t>
            </a:r>
            <a:endParaRPr sz="2000" b="0" i="1" u="none" strike="noStrike" cap="none">
              <a:solidFill>
                <a:srgbClr val="080F0F"/>
              </a:solidFill>
              <a:highlight>
                <a:srgbClr val="FFFFFF"/>
              </a:highlight>
              <a:latin typeface="Open Sans"/>
              <a:ea typeface="Open Sans"/>
              <a:cs typeface="Open Sans"/>
              <a:sym typeface="Open Sans"/>
            </a:endParaRPr>
          </a:p>
          <a:p>
            <a:pPr marL="0" marR="0" lvl="0" indent="0" algn="l" rtl="0">
              <a:lnSpc>
                <a:spcPct val="115000"/>
              </a:lnSpc>
              <a:spcBef>
                <a:spcPts val="1200"/>
              </a:spcBef>
              <a:spcAft>
                <a:spcPts val="0"/>
              </a:spcAft>
              <a:buClr>
                <a:srgbClr val="000000"/>
              </a:buClr>
              <a:buSzPts val="2000"/>
              <a:buFont typeface="Arial"/>
              <a:buNone/>
            </a:pPr>
            <a:endParaRPr sz="2000" b="1" i="0" u="none" strike="noStrike" cap="none">
              <a:solidFill>
                <a:srgbClr val="080F0F"/>
              </a:solidFill>
              <a:highlight>
                <a:srgbClr val="FFFFFF"/>
              </a:highlight>
              <a:latin typeface="Open Sans"/>
              <a:ea typeface="Open Sans"/>
              <a:cs typeface="Open Sans"/>
              <a:sym typeface="Open Sans"/>
            </a:endParaRPr>
          </a:p>
          <a:p>
            <a:pPr marL="0" marR="0" lvl="0" indent="0" algn="l" rtl="0">
              <a:lnSpc>
                <a:spcPct val="115000"/>
              </a:lnSpc>
              <a:spcBef>
                <a:spcPts val="1200"/>
              </a:spcBef>
              <a:spcAft>
                <a:spcPts val="0"/>
              </a:spcAft>
              <a:buClr>
                <a:srgbClr val="000000"/>
              </a:buClr>
              <a:buSzPts val="2000"/>
              <a:buFont typeface="Arial"/>
              <a:buNone/>
            </a:pPr>
            <a:endParaRPr sz="2000" b="1" i="0" u="none" strike="noStrike" cap="none">
              <a:solidFill>
                <a:schemeClr val="dk2"/>
              </a:solidFill>
              <a:highlight>
                <a:srgbClr val="FFFFFF"/>
              </a:highlight>
              <a:latin typeface="Open Sans"/>
              <a:ea typeface="Open Sans"/>
              <a:cs typeface="Open Sans"/>
              <a:sym typeface="Open Sans"/>
            </a:endParaRPr>
          </a:p>
          <a:p>
            <a:pPr marL="0" marR="0" lvl="0" indent="0" algn="l" rtl="0">
              <a:lnSpc>
                <a:spcPct val="115000"/>
              </a:lnSpc>
              <a:spcBef>
                <a:spcPts val="1200"/>
              </a:spcBef>
              <a:spcAft>
                <a:spcPts val="1200"/>
              </a:spcAft>
              <a:buClr>
                <a:srgbClr val="000000"/>
              </a:buClr>
              <a:buSzPts val="1100"/>
              <a:buFont typeface="Arial"/>
              <a:buNone/>
            </a:pPr>
            <a:endParaRPr sz="1100" b="0" i="0" u="none" strike="noStrike" cap="none">
              <a:solidFill>
                <a:srgbClr val="080F0F"/>
              </a:solidFill>
              <a:highlight>
                <a:srgbClr val="FFFFFF"/>
              </a:highlight>
              <a:latin typeface="Open Sans"/>
              <a:ea typeface="Open Sans"/>
              <a:cs typeface="Open Sans"/>
              <a:sym typeface="Open San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gf1e6cf0b08_0_188"/>
          <p:cNvSpPr txBox="1"/>
          <p:nvPr/>
        </p:nvSpPr>
        <p:spPr>
          <a:xfrm>
            <a:off x="-1" y="1800524"/>
            <a:ext cx="9144000" cy="15426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1C1819"/>
              </a:buClr>
              <a:buSzPts val="3160"/>
              <a:buFont typeface="Helvetica Neue"/>
              <a:buNone/>
            </a:pPr>
            <a:r>
              <a:rPr lang="en-US" sz="4000" b="1" i="0" u="none" strike="noStrike" cap="none">
                <a:solidFill>
                  <a:schemeClr val="dk2"/>
                </a:solidFill>
                <a:latin typeface="Open Sans"/>
                <a:ea typeface="Open Sans"/>
                <a:cs typeface="Open Sans"/>
                <a:sym typeface="Open Sans"/>
              </a:rPr>
              <a:t>Q&amp;A</a:t>
            </a:r>
            <a:endParaRPr sz="1400" b="1" i="0" u="none" strike="noStrike" cap="none">
              <a:solidFill>
                <a:schemeClr val="dk2"/>
              </a:solidFill>
              <a:latin typeface="Arial"/>
              <a:ea typeface="Arial"/>
              <a:cs typeface="Arial"/>
              <a:sym typeface="Arial"/>
            </a:endParaRPr>
          </a:p>
        </p:txBody>
      </p:sp>
      <p:sp>
        <p:nvSpPr>
          <p:cNvPr id="273" name="Google Shape;273;gf1e6cf0b08_0_188"/>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21"/>
          <p:cNvSpPr txBox="1">
            <a:spLocks noGrp="1"/>
          </p:cNvSpPr>
          <p:nvPr>
            <p:ph type="title"/>
          </p:nvPr>
        </p:nvSpPr>
        <p:spPr>
          <a:xfrm>
            <a:off x="457200" y="205979"/>
            <a:ext cx="7401491" cy="85725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3200"/>
              <a:buFont typeface="Open Sans"/>
              <a:buNone/>
            </a:pPr>
            <a:r>
              <a:rPr lang="en-US" sz="3200" b="1">
                <a:latin typeface="Open Sans"/>
                <a:ea typeface="Open Sans"/>
                <a:cs typeface="Open Sans"/>
                <a:sym typeface="Open Sans"/>
              </a:rPr>
              <a:t>In 2022…</a:t>
            </a:r>
            <a:endParaRPr/>
          </a:p>
        </p:txBody>
      </p:sp>
      <p:sp>
        <p:nvSpPr>
          <p:cNvPr id="279" name="Google Shape;279;p21"/>
          <p:cNvSpPr txBox="1">
            <a:spLocks noGrp="1"/>
          </p:cNvSpPr>
          <p:nvPr>
            <p:ph type="body" idx="1"/>
          </p:nvPr>
        </p:nvSpPr>
        <p:spPr>
          <a:xfrm>
            <a:off x="238700" y="827895"/>
            <a:ext cx="8229600" cy="3586500"/>
          </a:xfrm>
          <a:prstGeom prst="rect">
            <a:avLst/>
          </a:prstGeom>
          <a:noFill/>
          <a:ln>
            <a:noFill/>
          </a:ln>
        </p:spPr>
        <p:txBody>
          <a:bodyPr spcFirstLastPara="1" wrap="square" lIns="91425" tIns="45700" rIns="91425" bIns="45700" anchor="t" anchorCtr="0">
            <a:normAutofit fontScale="25000" lnSpcReduction="20000"/>
          </a:bodyPr>
          <a:lstStyle/>
          <a:p>
            <a:pPr marL="0" lvl="0" indent="0" algn="l" rtl="0">
              <a:lnSpc>
                <a:spcPct val="115000"/>
              </a:lnSpc>
              <a:spcBef>
                <a:spcPts val="0"/>
              </a:spcBef>
              <a:spcAft>
                <a:spcPts val="0"/>
              </a:spcAft>
              <a:buClr>
                <a:schemeClr val="dk1"/>
              </a:buClr>
              <a:buSzPct val="34782"/>
              <a:buNone/>
            </a:pPr>
            <a:endParaRPr sz="9200">
              <a:latin typeface="Open Sans"/>
              <a:ea typeface="Open Sans"/>
              <a:cs typeface="Open Sans"/>
              <a:sym typeface="Open Sans"/>
            </a:endParaRPr>
          </a:p>
          <a:p>
            <a:pPr marL="342900" lvl="0" indent="-342900" algn="l" rtl="0">
              <a:lnSpc>
                <a:spcPct val="115000"/>
              </a:lnSpc>
              <a:spcBef>
                <a:spcPts val="448"/>
              </a:spcBef>
              <a:spcAft>
                <a:spcPts val="0"/>
              </a:spcAft>
              <a:buClr>
                <a:schemeClr val="dk1"/>
              </a:buClr>
              <a:buSzPct val="100000"/>
              <a:buChar char="•"/>
            </a:pPr>
            <a:r>
              <a:rPr lang="en-US" sz="9200">
                <a:latin typeface="Open Sans"/>
                <a:ea typeface="Open Sans"/>
                <a:cs typeface="Open Sans"/>
                <a:sym typeface="Open Sans"/>
              </a:rPr>
              <a:t>Stay connected with GAP for upcoming trainings and actions.</a:t>
            </a:r>
            <a:br>
              <a:rPr lang="en-US" sz="9200">
                <a:latin typeface="Open Sans"/>
                <a:ea typeface="Open Sans"/>
                <a:cs typeface="Open Sans"/>
                <a:sym typeface="Open Sans"/>
              </a:rPr>
            </a:br>
            <a:endParaRPr sz="9200">
              <a:latin typeface="Open Sans"/>
              <a:ea typeface="Open Sans"/>
              <a:cs typeface="Open Sans"/>
              <a:sym typeface="Open Sans"/>
            </a:endParaRPr>
          </a:p>
          <a:p>
            <a:pPr marL="342900" lvl="0" indent="-342900" algn="l" rtl="0">
              <a:lnSpc>
                <a:spcPct val="115000"/>
              </a:lnSpc>
              <a:spcBef>
                <a:spcPts val="448"/>
              </a:spcBef>
              <a:spcAft>
                <a:spcPts val="0"/>
              </a:spcAft>
              <a:buClr>
                <a:schemeClr val="dk1"/>
              </a:buClr>
              <a:buSzPct val="100000"/>
              <a:buChar char="•"/>
            </a:pPr>
            <a:r>
              <a:rPr lang="en-US" sz="9200" b="1">
                <a:latin typeface="Open Sans"/>
                <a:ea typeface="Open Sans"/>
                <a:cs typeface="Open Sans"/>
                <a:sym typeface="Open Sans"/>
              </a:rPr>
              <a:t>Take action with us on ending malnutrition,</a:t>
            </a:r>
            <a:r>
              <a:rPr lang="en-US" sz="9200">
                <a:latin typeface="Open Sans"/>
                <a:ea typeface="Open Sans"/>
                <a:cs typeface="Open Sans"/>
                <a:sym typeface="Open Sans"/>
              </a:rPr>
              <a:t> then share with your network.</a:t>
            </a:r>
            <a:br>
              <a:rPr lang="en-US" sz="9200">
                <a:latin typeface="Open Sans"/>
                <a:ea typeface="Open Sans"/>
                <a:cs typeface="Open Sans"/>
                <a:sym typeface="Open Sans"/>
              </a:rPr>
            </a:br>
            <a:endParaRPr sz="9200">
              <a:latin typeface="Open Sans"/>
              <a:ea typeface="Open Sans"/>
              <a:cs typeface="Open Sans"/>
              <a:sym typeface="Open Sans"/>
            </a:endParaRPr>
          </a:p>
          <a:p>
            <a:pPr marL="342900" lvl="0" indent="-342900" algn="l" rtl="0">
              <a:lnSpc>
                <a:spcPct val="115000"/>
              </a:lnSpc>
              <a:spcBef>
                <a:spcPts val="448"/>
              </a:spcBef>
              <a:spcAft>
                <a:spcPts val="0"/>
              </a:spcAft>
              <a:buClr>
                <a:schemeClr val="dk1"/>
              </a:buClr>
              <a:buSzPct val="100000"/>
              <a:buChar char="•"/>
            </a:pPr>
            <a:r>
              <a:rPr lang="en-US" sz="9200">
                <a:latin typeface="Open Sans"/>
                <a:ea typeface="Open Sans"/>
                <a:cs typeface="Open Sans"/>
                <a:sym typeface="Open Sans"/>
              </a:rPr>
              <a:t>Join us for additional actions on global malnutrition:</a:t>
            </a:r>
            <a:br>
              <a:rPr lang="en-US" sz="9200">
                <a:latin typeface="Open Sans"/>
                <a:ea typeface="Open Sans"/>
                <a:cs typeface="Open Sans"/>
                <a:sym typeface="Open Sans"/>
              </a:rPr>
            </a:br>
            <a:r>
              <a:rPr lang="en-US" sz="9200">
                <a:latin typeface="Open Sans"/>
                <a:ea typeface="Open Sans"/>
                <a:cs typeface="Open Sans"/>
                <a:sym typeface="Open Sans"/>
              </a:rPr>
              <a:t>Next meeting - </a:t>
            </a:r>
            <a:r>
              <a:rPr lang="en-US" sz="9200" b="1">
                <a:latin typeface="Open Sans"/>
                <a:ea typeface="Open Sans"/>
                <a:cs typeface="Open Sans"/>
                <a:sym typeface="Open Sans"/>
              </a:rPr>
              <a:t>January 13 at 8:30pm ET</a:t>
            </a:r>
            <a:endParaRPr sz="9200" b="1">
              <a:latin typeface="Open Sans"/>
              <a:ea typeface="Open Sans"/>
              <a:cs typeface="Open Sans"/>
              <a:sym typeface="Open Sans"/>
            </a:endParaRPr>
          </a:p>
          <a:p>
            <a:pPr marL="342900" lvl="0" indent="-200660" algn="l" rtl="0">
              <a:lnSpc>
                <a:spcPct val="115000"/>
              </a:lnSpc>
              <a:spcBef>
                <a:spcPts val="448"/>
              </a:spcBef>
              <a:spcAft>
                <a:spcPts val="0"/>
              </a:spcAft>
              <a:buClr>
                <a:schemeClr val="dk1"/>
              </a:buClr>
              <a:buSzPct val="34782"/>
              <a:buNone/>
            </a:pPr>
            <a:endParaRPr sz="9200">
              <a:latin typeface="Open Sans"/>
              <a:ea typeface="Open Sans"/>
              <a:cs typeface="Open Sans"/>
              <a:sym typeface="Open Sans"/>
            </a:endParaRPr>
          </a:p>
          <a:p>
            <a:pPr marL="0" lvl="0" indent="0" algn="l" rtl="0">
              <a:lnSpc>
                <a:spcPct val="115000"/>
              </a:lnSpc>
              <a:spcBef>
                <a:spcPts val="448"/>
              </a:spcBef>
              <a:spcAft>
                <a:spcPts val="0"/>
              </a:spcAft>
              <a:buSzPct val="78260"/>
              <a:buNone/>
            </a:pPr>
            <a:endParaRPr sz="9200"/>
          </a:p>
          <a:p>
            <a:pPr marL="342900" lvl="0" indent="-200660" algn="l" rtl="0">
              <a:lnSpc>
                <a:spcPct val="100000"/>
              </a:lnSpc>
              <a:spcBef>
                <a:spcPts val="448"/>
              </a:spcBef>
              <a:spcAft>
                <a:spcPts val="0"/>
              </a:spcAft>
              <a:buClr>
                <a:schemeClr val="dk1"/>
              </a:buClr>
              <a:buSzPct val="100000"/>
              <a:buNone/>
            </a:pPr>
            <a:endParaRPr>
              <a:latin typeface="Open Sans"/>
              <a:ea typeface="Open Sans"/>
              <a:cs typeface="Open Sans"/>
              <a:sym typeface="Open Sans"/>
            </a:endParaRPr>
          </a:p>
          <a:p>
            <a:pPr marL="0" lvl="0" indent="0" algn="l" rtl="0">
              <a:lnSpc>
                <a:spcPct val="100000"/>
              </a:lnSpc>
              <a:spcBef>
                <a:spcPts val="448"/>
              </a:spcBef>
              <a:spcAft>
                <a:spcPts val="0"/>
              </a:spcAft>
              <a:buClr>
                <a:schemeClr val="dk1"/>
              </a:buClr>
              <a:buSzPct val="100000"/>
              <a:buNone/>
            </a:pPr>
            <a:endParaRPr/>
          </a:p>
        </p:txBody>
      </p:sp>
      <p:sp>
        <p:nvSpPr>
          <p:cNvPr id="280" name="Google Shape;280;p21"/>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gf34c8d5d1b_0_0"/>
          <p:cNvSpPr txBox="1">
            <a:spLocks noGrp="1"/>
          </p:cNvSpPr>
          <p:nvPr>
            <p:ph type="title"/>
          </p:nvPr>
        </p:nvSpPr>
        <p:spPr>
          <a:xfrm>
            <a:off x="457200" y="205979"/>
            <a:ext cx="7401600" cy="857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3200"/>
              <a:buFont typeface="Open Sans"/>
              <a:buNone/>
            </a:pPr>
            <a:r>
              <a:rPr lang="en-US" sz="3200" b="1">
                <a:latin typeface="Open Sans"/>
                <a:ea typeface="Open Sans"/>
                <a:cs typeface="Open Sans"/>
                <a:sym typeface="Open Sans"/>
              </a:rPr>
              <a:t>Upcoming Events</a:t>
            </a:r>
            <a:endParaRPr/>
          </a:p>
        </p:txBody>
      </p:sp>
      <p:sp>
        <p:nvSpPr>
          <p:cNvPr id="286" name="Google Shape;286;gf34c8d5d1b_0_0"/>
          <p:cNvSpPr txBox="1">
            <a:spLocks noGrp="1"/>
          </p:cNvSpPr>
          <p:nvPr>
            <p:ph type="body" idx="1"/>
          </p:nvPr>
        </p:nvSpPr>
        <p:spPr>
          <a:xfrm>
            <a:off x="275375" y="778508"/>
            <a:ext cx="8229600" cy="3586500"/>
          </a:xfrm>
          <a:prstGeom prst="rect">
            <a:avLst/>
          </a:prstGeom>
          <a:noFill/>
          <a:ln>
            <a:noFill/>
          </a:ln>
        </p:spPr>
        <p:txBody>
          <a:bodyPr spcFirstLastPara="1" wrap="square" lIns="91425" tIns="45700" rIns="91425" bIns="45700" anchor="t" anchorCtr="0">
            <a:normAutofit fontScale="25000" lnSpcReduction="20000"/>
          </a:bodyPr>
          <a:lstStyle/>
          <a:p>
            <a:pPr marL="0" lvl="0" indent="0" algn="l" rtl="0">
              <a:lnSpc>
                <a:spcPct val="115000"/>
              </a:lnSpc>
              <a:spcBef>
                <a:spcPts val="0"/>
              </a:spcBef>
              <a:spcAft>
                <a:spcPts val="0"/>
              </a:spcAft>
              <a:buClr>
                <a:schemeClr val="dk1"/>
              </a:buClr>
              <a:buSzPct val="34781"/>
              <a:buNone/>
            </a:pPr>
            <a:endParaRPr sz="9200">
              <a:latin typeface="Open Sans"/>
              <a:ea typeface="Open Sans"/>
              <a:cs typeface="Open Sans"/>
              <a:sym typeface="Open Sans"/>
            </a:endParaRPr>
          </a:p>
          <a:p>
            <a:pPr marL="342900" lvl="0" indent="-342900" algn="l" rtl="0">
              <a:lnSpc>
                <a:spcPct val="115000"/>
              </a:lnSpc>
              <a:spcBef>
                <a:spcPts val="448"/>
              </a:spcBef>
              <a:spcAft>
                <a:spcPts val="0"/>
              </a:spcAft>
              <a:buClr>
                <a:schemeClr val="dk1"/>
              </a:buClr>
              <a:buSzPct val="100000"/>
              <a:buChar char="•"/>
            </a:pPr>
            <a:r>
              <a:rPr lang="en-US" sz="9200" b="1">
                <a:latin typeface="Open Sans"/>
                <a:ea typeface="Open Sans"/>
                <a:cs typeface="Open Sans"/>
                <a:sym typeface="Open Sans"/>
              </a:rPr>
              <a:t>January 25, 2022 - 8:30pm ET</a:t>
            </a:r>
            <a:br>
              <a:rPr lang="en-US" sz="9200" b="1">
                <a:latin typeface="Open Sans"/>
                <a:ea typeface="Open Sans"/>
                <a:cs typeface="Open Sans"/>
                <a:sym typeface="Open Sans"/>
              </a:rPr>
            </a:br>
            <a:r>
              <a:rPr lang="en-US" sz="9200" b="1">
                <a:latin typeface="Open Sans"/>
                <a:ea typeface="Open Sans"/>
                <a:cs typeface="Open Sans"/>
                <a:sym typeface="Open Sans"/>
              </a:rPr>
              <a:t> “At the intersection of climate change, health, and poverty”</a:t>
            </a:r>
            <a:br>
              <a:rPr lang="en-US" sz="9200" b="1">
                <a:latin typeface="Open Sans"/>
                <a:ea typeface="Open Sans"/>
                <a:cs typeface="Open Sans"/>
                <a:sym typeface="Open Sans"/>
              </a:rPr>
            </a:br>
            <a:r>
              <a:rPr lang="en-US" sz="9200" b="1">
                <a:latin typeface="Open Sans"/>
                <a:ea typeface="Open Sans"/>
                <a:cs typeface="Open Sans"/>
                <a:sym typeface="Open Sans"/>
              </a:rPr>
              <a:t>Global Allies Program in partnership with RPCVs4EA</a:t>
            </a:r>
            <a:endParaRPr sz="9200" b="1">
              <a:latin typeface="Open Sans"/>
              <a:ea typeface="Open Sans"/>
              <a:cs typeface="Open Sans"/>
              <a:sym typeface="Open Sans"/>
            </a:endParaRPr>
          </a:p>
          <a:p>
            <a:pPr marL="457200" lvl="0" indent="0" algn="l" rtl="0">
              <a:lnSpc>
                <a:spcPct val="115000"/>
              </a:lnSpc>
              <a:spcBef>
                <a:spcPts val="448"/>
              </a:spcBef>
              <a:spcAft>
                <a:spcPts val="0"/>
              </a:spcAft>
              <a:buNone/>
            </a:pPr>
            <a:r>
              <a:rPr lang="en-US" sz="9200" b="1">
                <a:latin typeface="Open Sans"/>
                <a:ea typeface="Open Sans"/>
                <a:cs typeface="Open Sans"/>
                <a:sym typeface="Open Sans"/>
              </a:rPr>
              <a:t>Speaker: Dr. Cheryl Holder, </a:t>
            </a:r>
            <a:r>
              <a:rPr lang="en-US" sz="9200">
                <a:latin typeface="Open Sans"/>
                <a:ea typeface="Open Sans"/>
                <a:cs typeface="Open Sans"/>
                <a:sym typeface="Open Sans"/>
              </a:rPr>
              <a:t>Co-Chair, Florida Medical Society Consortium on Climate Change and Health</a:t>
            </a:r>
            <a:br>
              <a:rPr lang="en-US" sz="9200">
                <a:latin typeface="Open Sans"/>
                <a:ea typeface="Open Sans"/>
                <a:cs typeface="Open Sans"/>
                <a:sym typeface="Open Sans"/>
              </a:rPr>
            </a:br>
            <a:br>
              <a:rPr lang="en-US" sz="9200">
                <a:latin typeface="Open Sans"/>
                <a:ea typeface="Open Sans"/>
                <a:cs typeface="Open Sans"/>
                <a:sym typeface="Open Sans"/>
              </a:rPr>
            </a:br>
            <a:r>
              <a:rPr lang="en-US" sz="9200">
                <a:latin typeface="Open Sans"/>
                <a:ea typeface="Open Sans"/>
                <a:cs typeface="Open Sans"/>
                <a:sym typeface="Open Sans"/>
              </a:rPr>
              <a:t>Associate Professor, and Associate Dean for Diversity, Equity, Inclusivity, and Community Initiatives at Florida International University</a:t>
            </a:r>
            <a:endParaRPr sz="9200">
              <a:latin typeface="Open Sans"/>
              <a:ea typeface="Open Sans"/>
              <a:cs typeface="Open Sans"/>
              <a:sym typeface="Open Sans"/>
            </a:endParaRPr>
          </a:p>
          <a:p>
            <a:pPr marL="457200" lvl="0" indent="0" algn="l" rtl="0">
              <a:lnSpc>
                <a:spcPct val="115000"/>
              </a:lnSpc>
              <a:spcBef>
                <a:spcPts val="448"/>
              </a:spcBef>
              <a:spcAft>
                <a:spcPts val="0"/>
              </a:spcAft>
              <a:buSzPct val="90000"/>
              <a:buNone/>
            </a:pPr>
            <a:endParaRPr sz="8000" b="1">
              <a:latin typeface="Open Sans"/>
              <a:ea typeface="Open Sans"/>
              <a:cs typeface="Open Sans"/>
              <a:sym typeface="Open Sans"/>
            </a:endParaRPr>
          </a:p>
          <a:p>
            <a:pPr marL="342900" lvl="0" indent="-200660" algn="l" rtl="0">
              <a:lnSpc>
                <a:spcPct val="115000"/>
              </a:lnSpc>
              <a:spcBef>
                <a:spcPts val="448"/>
              </a:spcBef>
              <a:spcAft>
                <a:spcPts val="0"/>
              </a:spcAft>
              <a:buClr>
                <a:schemeClr val="dk1"/>
              </a:buClr>
              <a:buSzPct val="34781"/>
              <a:buNone/>
            </a:pPr>
            <a:endParaRPr sz="9200">
              <a:latin typeface="Open Sans"/>
              <a:ea typeface="Open Sans"/>
              <a:cs typeface="Open Sans"/>
              <a:sym typeface="Open Sans"/>
            </a:endParaRPr>
          </a:p>
          <a:p>
            <a:pPr marL="0" lvl="0" indent="0" algn="l" rtl="0">
              <a:lnSpc>
                <a:spcPct val="115000"/>
              </a:lnSpc>
              <a:spcBef>
                <a:spcPts val="448"/>
              </a:spcBef>
              <a:spcAft>
                <a:spcPts val="0"/>
              </a:spcAft>
              <a:buSzPct val="78260"/>
              <a:buNone/>
            </a:pPr>
            <a:endParaRPr sz="9200"/>
          </a:p>
          <a:p>
            <a:pPr marL="342900" lvl="0" indent="-200660" algn="l" rtl="0">
              <a:lnSpc>
                <a:spcPct val="100000"/>
              </a:lnSpc>
              <a:spcBef>
                <a:spcPts val="448"/>
              </a:spcBef>
              <a:spcAft>
                <a:spcPts val="0"/>
              </a:spcAft>
              <a:buClr>
                <a:schemeClr val="dk1"/>
              </a:buClr>
              <a:buSzPct val="100000"/>
              <a:buNone/>
            </a:pPr>
            <a:endParaRPr>
              <a:latin typeface="Open Sans"/>
              <a:ea typeface="Open Sans"/>
              <a:cs typeface="Open Sans"/>
              <a:sym typeface="Open Sans"/>
            </a:endParaRPr>
          </a:p>
          <a:p>
            <a:pPr marL="0" lvl="0" indent="0" algn="l" rtl="0">
              <a:lnSpc>
                <a:spcPct val="100000"/>
              </a:lnSpc>
              <a:spcBef>
                <a:spcPts val="448"/>
              </a:spcBef>
              <a:spcAft>
                <a:spcPts val="0"/>
              </a:spcAft>
              <a:buClr>
                <a:schemeClr val="dk1"/>
              </a:buClr>
              <a:buSzPct val="100000"/>
              <a:buNone/>
            </a:pPr>
            <a:endParaRPr/>
          </a:p>
        </p:txBody>
      </p:sp>
      <p:sp>
        <p:nvSpPr>
          <p:cNvPr id="287" name="Google Shape;287;gf34c8d5d1b_0_0"/>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g106d28cf99d_0_13"/>
          <p:cNvSpPr txBox="1">
            <a:spLocks noGrp="1"/>
          </p:cNvSpPr>
          <p:nvPr>
            <p:ph type="sldNum" idx="12"/>
          </p:nvPr>
        </p:nvSpPr>
        <p:spPr>
          <a:xfrm>
            <a:off x="6553200" y="4767263"/>
            <a:ext cx="2133600" cy="2739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26</a:t>
            </a:fld>
            <a:endParaRPr/>
          </a:p>
        </p:txBody>
      </p:sp>
      <p:pic>
        <p:nvPicPr>
          <p:cNvPr id="294" name="Google Shape;294;g106d28cf99d_0_13"/>
          <p:cNvPicPr preferRelativeResize="0"/>
          <p:nvPr/>
        </p:nvPicPr>
        <p:blipFill>
          <a:blip r:embed="rId3">
            <a:alphaModFix/>
          </a:blip>
          <a:stretch>
            <a:fillRect/>
          </a:stretch>
        </p:blipFill>
        <p:spPr>
          <a:xfrm>
            <a:off x="152400" y="1298000"/>
            <a:ext cx="8839199" cy="3646988"/>
          </a:xfrm>
          <a:prstGeom prst="rect">
            <a:avLst/>
          </a:prstGeom>
          <a:noFill/>
          <a:ln>
            <a:noFill/>
          </a:ln>
        </p:spPr>
      </p:pic>
      <p:sp>
        <p:nvSpPr>
          <p:cNvPr id="295" name="Google Shape;295;g106d28cf99d_0_13"/>
          <p:cNvSpPr txBox="1">
            <a:spLocks noGrp="1"/>
          </p:cNvSpPr>
          <p:nvPr>
            <p:ph type="title"/>
          </p:nvPr>
        </p:nvSpPr>
        <p:spPr>
          <a:xfrm>
            <a:off x="457200" y="205979"/>
            <a:ext cx="7401600" cy="857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3200"/>
              <a:buFont typeface="Open Sans"/>
              <a:buNone/>
            </a:pPr>
            <a:r>
              <a:rPr lang="en-US" sz="3200" b="1">
                <a:latin typeface="Open Sans"/>
                <a:ea typeface="Open Sans"/>
                <a:cs typeface="Open Sans"/>
                <a:sym typeface="Open Sans"/>
              </a:rPr>
              <a:t>Happy Winter Break!</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23"/>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US"/>
              <a:t>27</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5"/>
          <p:cNvSpPr txBox="1">
            <a:spLocks noGrp="1"/>
          </p:cNvSpPr>
          <p:nvPr>
            <p:ph type="ctrTitle"/>
          </p:nvPr>
        </p:nvSpPr>
        <p:spPr>
          <a:xfrm>
            <a:off x="0" y="152401"/>
            <a:ext cx="7772400" cy="70617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3200"/>
              <a:buFont typeface="Open Sans"/>
              <a:buNone/>
            </a:pPr>
            <a:r>
              <a:rPr lang="en-US" sz="3200" b="1">
                <a:latin typeface="Open Sans"/>
                <a:ea typeface="Open Sans"/>
                <a:cs typeface="Open Sans"/>
                <a:sym typeface="Open Sans"/>
              </a:rPr>
              <a:t>Our Anti-Oppression Values</a:t>
            </a:r>
            <a:endParaRPr/>
          </a:p>
        </p:txBody>
      </p:sp>
      <p:sp>
        <p:nvSpPr>
          <p:cNvPr id="112" name="Google Shape;112;p5"/>
          <p:cNvSpPr txBox="1"/>
          <p:nvPr/>
        </p:nvSpPr>
        <p:spPr>
          <a:xfrm>
            <a:off x="228601" y="911856"/>
            <a:ext cx="8589475" cy="4068358"/>
          </a:xfrm>
          <a:prstGeom prst="rect">
            <a:avLst/>
          </a:prstGeom>
          <a:noFill/>
          <a:ln>
            <a:noFill/>
          </a:ln>
        </p:spPr>
        <p:txBody>
          <a:bodyPr spcFirstLastPara="1" wrap="square" lIns="91425" tIns="45700" rIns="91425" bIns="45700" anchor="t" anchorCtr="0">
            <a:spAutoFit/>
          </a:bodyPr>
          <a:lstStyle/>
          <a:p>
            <a:pPr marL="0" marR="0" lvl="0" indent="0" algn="l" rtl="0">
              <a:lnSpc>
                <a:spcPct val="114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a:t>
            </a:r>
            <a:r>
              <a:rPr lang="en-US" sz="1450" b="0" i="1" u="none" strike="noStrike" cap="none">
                <a:solidFill>
                  <a:srgbClr val="000000"/>
                </a:solidFill>
                <a:latin typeface="Open Sans"/>
                <a:ea typeface="Open Sans"/>
                <a:cs typeface="Open Sans"/>
                <a:sym typeface="Open Sans"/>
              </a:rPr>
              <a:t>RESULTS is a movement of passionate, committed everyday people. Together we use our voices to influence political decisions that will bring an end to poverty. Poverty cannot end as long as oppression exists. We commit to opposing all forms of oppression, including ableism, ageism, biphobia, classism, colonialism, homophobia, racism, religious discrimination, sexism, transphobia, white saviorism, and xenophobia.</a:t>
            </a:r>
            <a:endParaRPr sz="1400" b="0" i="0" u="none" strike="noStrike" cap="none">
              <a:solidFill>
                <a:srgbClr val="000000"/>
              </a:solidFill>
              <a:latin typeface="Arial"/>
              <a:ea typeface="Arial"/>
              <a:cs typeface="Arial"/>
              <a:sym typeface="Arial"/>
            </a:endParaRPr>
          </a:p>
          <a:p>
            <a:pPr marL="0" marR="0" lvl="0" indent="0" algn="l" rtl="0">
              <a:lnSpc>
                <a:spcPct val="114000"/>
              </a:lnSpc>
              <a:spcBef>
                <a:spcPts val="600"/>
              </a:spcBef>
              <a:spcAft>
                <a:spcPts val="0"/>
              </a:spcAft>
              <a:buClr>
                <a:srgbClr val="000000"/>
              </a:buClr>
              <a:buSzPts val="1450"/>
              <a:buFont typeface="Arial"/>
              <a:buNone/>
            </a:pPr>
            <a:r>
              <a:rPr lang="en-US" sz="1450" b="0" i="1" u="none" strike="noStrike" cap="none">
                <a:solidFill>
                  <a:srgbClr val="000000"/>
                </a:solidFill>
                <a:latin typeface="Open Sans"/>
                <a:ea typeface="Open Sans"/>
                <a:cs typeface="Open Sans"/>
                <a:sym typeface="Open Sans"/>
              </a:rPr>
              <a:t>At RESULTS we pledge to create space for all voices, including those of us who are currently experiencing poverty. We will address oppressive behavior in our interactions, families, communities, work, and world. Our strength is rooted in our diversity of experiences, not in our assumptions.</a:t>
            </a:r>
            <a:endParaRPr sz="1400" b="0" i="0" u="none" strike="noStrike" cap="none">
              <a:solidFill>
                <a:srgbClr val="000000"/>
              </a:solidFill>
              <a:latin typeface="Arial"/>
              <a:ea typeface="Arial"/>
              <a:cs typeface="Arial"/>
              <a:sym typeface="Arial"/>
            </a:endParaRPr>
          </a:p>
          <a:p>
            <a:pPr marL="0" marR="0" lvl="0" indent="0" algn="l" rtl="0">
              <a:lnSpc>
                <a:spcPct val="114000"/>
              </a:lnSpc>
              <a:spcBef>
                <a:spcPts val="600"/>
              </a:spcBef>
              <a:spcAft>
                <a:spcPts val="0"/>
              </a:spcAft>
              <a:buClr>
                <a:srgbClr val="000000"/>
              </a:buClr>
              <a:buSzPts val="1450"/>
              <a:buFont typeface="Arial"/>
              <a:buNone/>
            </a:pPr>
            <a:r>
              <a:rPr lang="en-US" sz="1450" b="0" i="1" u="none" strike="noStrike" cap="none">
                <a:solidFill>
                  <a:srgbClr val="000000"/>
                </a:solidFill>
                <a:latin typeface="Open Sans"/>
                <a:ea typeface="Open Sans"/>
                <a:cs typeface="Open Sans"/>
                <a:sym typeface="Open Sans"/>
              </a:rPr>
              <a:t>With unearned privilege comes the responsibility to act so the burden to educate and change doesn’t fall solely on those experiencing oppression. When we miss the mark on our values, we will acknowledge our mistake, seek forgiveness, learn, and work together as a community to pursue equity.</a:t>
            </a:r>
            <a:endParaRPr sz="1400" b="0" i="0" u="none" strike="noStrike" cap="none">
              <a:solidFill>
                <a:srgbClr val="000000"/>
              </a:solidFill>
              <a:latin typeface="Arial"/>
              <a:ea typeface="Arial"/>
              <a:cs typeface="Arial"/>
              <a:sym typeface="Arial"/>
            </a:endParaRPr>
          </a:p>
          <a:p>
            <a:pPr marL="0" marR="0" lvl="0" indent="0" algn="l" rtl="0">
              <a:lnSpc>
                <a:spcPct val="114000"/>
              </a:lnSpc>
              <a:spcBef>
                <a:spcPts val="600"/>
              </a:spcBef>
              <a:spcAft>
                <a:spcPts val="0"/>
              </a:spcAft>
              <a:buClr>
                <a:srgbClr val="000000"/>
              </a:buClr>
              <a:buSzPts val="1450"/>
              <a:buFont typeface="Arial"/>
              <a:buNone/>
            </a:pPr>
            <a:r>
              <a:rPr lang="en-US" sz="1450" b="0" i="1" u="none" strike="noStrike" cap="none">
                <a:solidFill>
                  <a:srgbClr val="000000"/>
                </a:solidFill>
                <a:latin typeface="Open Sans"/>
                <a:ea typeface="Open Sans"/>
                <a:cs typeface="Open Sans"/>
                <a:sym typeface="Open Sans"/>
              </a:rPr>
              <a:t>There are no saviors — only partners, advocates, and allies. We agree to help make the RESULTS movement a respectful, inclusive space.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200"/>
              </a:spcBef>
              <a:spcAft>
                <a:spcPts val="0"/>
              </a:spcAft>
              <a:buClr>
                <a:srgbClr val="000000"/>
              </a:buClr>
              <a:buSzPts val="1450"/>
              <a:buFont typeface="Arial"/>
              <a:buNone/>
            </a:pPr>
            <a:r>
              <a:rPr lang="en-US" sz="1450" b="0" i="0" u="none" strike="noStrike" cap="none">
                <a:solidFill>
                  <a:srgbClr val="000000"/>
                </a:solidFill>
                <a:latin typeface="Open Sans"/>
                <a:ea typeface="Open Sans"/>
                <a:cs typeface="Open Sans"/>
                <a:sym typeface="Open Sans"/>
              </a:rPr>
              <a:t>Find all our anti-oppression resources at:  </a:t>
            </a:r>
            <a:r>
              <a:rPr lang="en-US" sz="1450" b="0" i="0" u="sng" strike="noStrike" cap="none">
                <a:solidFill>
                  <a:srgbClr val="000000"/>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https://results.org/volunteers/anti-oppression/</a:t>
            </a:r>
            <a:r>
              <a:rPr lang="en-US" sz="1450" b="0" i="0" u="none" strike="noStrike" cap="none">
                <a:solidFill>
                  <a:srgbClr val="000000"/>
                </a:solidFill>
                <a:latin typeface="Open Sans"/>
                <a:ea typeface="Open Sans"/>
                <a:cs typeface="Open Sans"/>
                <a:sym typeface="Open Sans"/>
              </a:rPr>
              <a:t>  </a:t>
            </a:r>
            <a:endParaRPr sz="1400" b="0" i="0" u="none" strike="noStrike" cap="none">
              <a:solidFill>
                <a:srgbClr val="000000"/>
              </a:solidFill>
              <a:latin typeface="Arial"/>
              <a:ea typeface="Arial"/>
              <a:cs typeface="Arial"/>
              <a:sym typeface="Arial"/>
            </a:endParaRPr>
          </a:p>
        </p:txBody>
      </p:sp>
      <p:sp>
        <p:nvSpPr>
          <p:cNvPr id="113" name="Google Shape;113;p5"/>
          <p:cNvSpPr/>
          <p:nvPr/>
        </p:nvSpPr>
        <p:spPr>
          <a:xfrm>
            <a:off x="0" y="7802"/>
            <a:ext cx="284052" cy="30008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350"/>
              <a:buFont typeface="Arial"/>
              <a:buNone/>
            </a:pPr>
            <a:fld id="{00000000-1234-1234-1234-123412341234}" type="slidenum">
              <a:rPr lang="en-US" sz="1350" b="0" i="0" u="none" strike="noStrike" cap="none">
                <a:solidFill>
                  <a:srgbClr val="000000"/>
                </a:solidFill>
                <a:latin typeface="Open Sans"/>
                <a:ea typeface="Open Sans"/>
                <a:cs typeface="Open Sans"/>
                <a:sym typeface="Open Sans"/>
              </a:rPr>
              <a:t>3</a:t>
            </a:fld>
            <a:endParaRPr sz="1350" b="0" i="0" u="none" strike="noStrike" cap="none">
              <a:solidFill>
                <a:srgbClr val="000000"/>
              </a:solidFill>
              <a:latin typeface="Open Sans"/>
              <a:ea typeface="Open Sans"/>
              <a:cs typeface="Open Sans"/>
              <a:sym typeface="Open Sans"/>
            </a:endParaRPr>
          </a:p>
        </p:txBody>
      </p:sp>
      <p:sp>
        <p:nvSpPr>
          <p:cNvPr id="114" name="Google Shape;114;p5"/>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gf1e6cf0b08_0_6"/>
          <p:cNvSpPr txBox="1">
            <a:spLocks noGrp="1"/>
          </p:cNvSpPr>
          <p:nvPr>
            <p:ph type="subTitle" idx="1"/>
          </p:nvPr>
        </p:nvSpPr>
        <p:spPr>
          <a:xfrm>
            <a:off x="1138125" y="176650"/>
            <a:ext cx="6400800" cy="13143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640"/>
              </a:spcBef>
              <a:spcAft>
                <a:spcPts val="0"/>
              </a:spcAft>
              <a:buSzPts val="3200"/>
              <a:buNone/>
            </a:pPr>
            <a:r>
              <a:rPr lang="en-US" b="1" dirty="0">
                <a:solidFill>
                  <a:schemeClr val="dk1"/>
                </a:solidFill>
                <a:latin typeface="Open Sans"/>
                <a:ea typeface="Open Sans"/>
                <a:cs typeface="Open Sans"/>
                <a:sym typeface="Open Sans"/>
              </a:rPr>
              <a:t>Tonight’s Webinar</a:t>
            </a:r>
            <a:endParaRPr b="1" dirty="0">
              <a:solidFill>
                <a:schemeClr val="dk1"/>
              </a:solidFill>
              <a:latin typeface="Open Sans"/>
              <a:ea typeface="Open Sans"/>
              <a:cs typeface="Open Sans"/>
              <a:sym typeface="Open Sans"/>
            </a:endParaRPr>
          </a:p>
        </p:txBody>
      </p:sp>
      <p:sp>
        <p:nvSpPr>
          <p:cNvPr id="121" name="Google Shape;121;gf1e6cf0b08_0_6"/>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4</a:t>
            </a:fld>
            <a:endParaRPr/>
          </a:p>
        </p:txBody>
      </p:sp>
      <p:sp>
        <p:nvSpPr>
          <p:cNvPr id="122" name="Google Shape;122;gf1e6cf0b08_0_6"/>
          <p:cNvSpPr txBox="1"/>
          <p:nvPr/>
        </p:nvSpPr>
        <p:spPr>
          <a:xfrm>
            <a:off x="0" y="1042700"/>
            <a:ext cx="8943300" cy="2789400"/>
          </a:xfrm>
          <a:prstGeom prst="rect">
            <a:avLst/>
          </a:prstGeom>
          <a:noFill/>
          <a:ln>
            <a:noFill/>
          </a:ln>
        </p:spPr>
        <p:txBody>
          <a:bodyPr spcFirstLastPara="1" wrap="square" lIns="91425" tIns="45700" rIns="91425" bIns="45700" anchor="t" anchorCtr="0">
            <a:normAutofit fontScale="25000" lnSpcReduction="20000"/>
          </a:bodyPr>
          <a:lstStyle/>
          <a:p>
            <a:pPr marL="457200" marR="0" lvl="0" indent="-411273" algn="l" rtl="0">
              <a:lnSpc>
                <a:spcPct val="100000"/>
              </a:lnSpc>
              <a:spcBef>
                <a:spcPts val="640"/>
              </a:spcBef>
              <a:spcAft>
                <a:spcPts val="0"/>
              </a:spcAft>
              <a:buClr>
                <a:schemeClr val="dk1"/>
              </a:buClr>
              <a:buSzPct val="100000"/>
              <a:buFont typeface="Open Sans"/>
              <a:buChar char="•"/>
            </a:pPr>
            <a:r>
              <a:rPr lang="en-US" sz="11507" b="0" i="0" u="none" strike="noStrike" cap="none" dirty="0">
                <a:solidFill>
                  <a:schemeClr val="dk1"/>
                </a:solidFill>
                <a:latin typeface="Open Sans"/>
                <a:ea typeface="Open Sans"/>
                <a:cs typeface="Open Sans"/>
                <a:sym typeface="Open Sans"/>
              </a:rPr>
              <a:t>Welcome and Introductions</a:t>
            </a:r>
            <a:endParaRPr sz="11507" b="0" i="0" u="none" strike="noStrike" cap="none" dirty="0">
              <a:solidFill>
                <a:schemeClr val="dk1"/>
              </a:solidFill>
              <a:latin typeface="Open Sans"/>
              <a:ea typeface="Open Sans"/>
              <a:cs typeface="Open Sans"/>
              <a:sym typeface="Open Sans"/>
            </a:endParaRPr>
          </a:p>
          <a:p>
            <a:pPr marL="457200" marR="0" lvl="0" indent="0" algn="l" rtl="0">
              <a:lnSpc>
                <a:spcPct val="100000"/>
              </a:lnSpc>
              <a:spcBef>
                <a:spcPts val="640"/>
              </a:spcBef>
              <a:spcAft>
                <a:spcPts val="0"/>
              </a:spcAft>
              <a:buNone/>
            </a:pPr>
            <a:endParaRPr sz="11507" dirty="0">
              <a:solidFill>
                <a:schemeClr val="dk1"/>
              </a:solidFill>
              <a:latin typeface="Open Sans"/>
              <a:ea typeface="Open Sans"/>
              <a:cs typeface="Open Sans"/>
              <a:sym typeface="Open Sans"/>
            </a:endParaRPr>
          </a:p>
          <a:p>
            <a:pPr marL="457200" marR="0" lvl="0" indent="-411273" algn="l" rtl="0">
              <a:lnSpc>
                <a:spcPct val="100000"/>
              </a:lnSpc>
              <a:spcBef>
                <a:spcPts val="640"/>
              </a:spcBef>
              <a:spcAft>
                <a:spcPts val="0"/>
              </a:spcAft>
              <a:buClr>
                <a:schemeClr val="dk1"/>
              </a:buClr>
              <a:buSzPct val="100000"/>
              <a:buFont typeface="Open Sans"/>
              <a:buChar char="•"/>
            </a:pPr>
            <a:r>
              <a:rPr lang="en-US" sz="11507" dirty="0">
                <a:solidFill>
                  <a:schemeClr val="dk1"/>
                </a:solidFill>
                <a:latin typeface="Open Sans"/>
                <a:ea typeface="Open Sans"/>
                <a:cs typeface="Open Sans"/>
                <a:sym typeface="Open Sans"/>
              </a:rPr>
              <a:t>Update on Global Malnutrition Prevention and Treatment Act of 2021(S. 2956/ H.R. 4693)</a:t>
            </a:r>
            <a:br>
              <a:rPr lang="en-US" sz="11507" b="0" i="0" u="none" strike="noStrike" cap="none" dirty="0">
                <a:solidFill>
                  <a:schemeClr val="dk1"/>
                </a:solidFill>
                <a:latin typeface="Open Sans"/>
                <a:ea typeface="Open Sans"/>
                <a:cs typeface="Open Sans"/>
                <a:sym typeface="Open Sans"/>
              </a:rPr>
            </a:br>
            <a:endParaRPr sz="11507" b="0" i="0" u="none" strike="noStrike" cap="none" dirty="0">
              <a:solidFill>
                <a:schemeClr val="dk1"/>
              </a:solidFill>
              <a:latin typeface="Open Sans"/>
              <a:ea typeface="Open Sans"/>
              <a:cs typeface="Open Sans"/>
              <a:sym typeface="Open Sans"/>
            </a:endParaRPr>
          </a:p>
          <a:p>
            <a:pPr marL="457200" marR="0" lvl="0" indent="-411273" algn="l" rtl="0">
              <a:lnSpc>
                <a:spcPct val="100000"/>
              </a:lnSpc>
              <a:spcBef>
                <a:spcPts val="0"/>
              </a:spcBef>
              <a:spcAft>
                <a:spcPts val="0"/>
              </a:spcAft>
              <a:buClr>
                <a:schemeClr val="dk1"/>
              </a:buClr>
              <a:buSzPct val="100000"/>
              <a:buFont typeface="Open Sans"/>
              <a:buChar char="•"/>
            </a:pPr>
            <a:r>
              <a:rPr lang="en-US" sz="11507" i="1" dirty="0">
                <a:solidFill>
                  <a:schemeClr val="dk1"/>
                </a:solidFill>
                <a:latin typeface="Open Sans"/>
                <a:ea typeface="Open Sans"/>
                <a:cs typeface="Open Sans"/>
                <a:sym typeface="Open Sans"/>
              </a:rPr>
              <a:t>Training: </a:t>
            </a:r>
            <a:r>
              <a:rPr lang="en-US" sz="11507" dirty="0">
                <a:solidFill>
                  <a:schemeClr val="dk1"/>
                </a:solidFill>
                <a:latin typeface="Open Sans"/>
                <a:ea typeface="Open Sans"/>
                <a:cs typeface="Open Sans"/>
                <a:sym typeface="Open Sans"/>
              </a:rPr>
              <a:t>EPIC Laser Talk </a:t>
            </a:r>
            <a:endParaRPr sz="11507" dirty="0">
              <a:solidFill>
                <a:schemeClr val="dk1"/>
              </a:solidFill>
              <a:latin typeface="Open Sans"/>
              <a:ea typeface="Open Sans"/>
              <a:cs typeface="Open Sans"/>
              <a:sym typeface="Open Sans"/>
            </a:endParaRPr>
          </a:p>
          <a:p>
            <a:pPr marL="457200" marR="0" lvl="0" indent="0" algn="l" rtl="0">
              <a:lnSpc>
                <a:spcPct val="100000"/>
              </a:lnSpc>
              <a:spcBef>
                <a:spcPts val="640"/>
              </a:spcBef>
              <a:spcAft>
                <a:spcPts val="0"/>
              </a:spcAft>
              <a:buNone/>
            </a:pPr>
            <a:endParaRPr sz="11507" dirty="0">
              <a:solidFill>
                <a:schemeClr val="dk1"/>
              </a:solidFill>
              <a:latin typeface="Open Sans"/>
              <a:ea typeface="Open Sans"/>
              <a:cs typeface="Open Sans"/>
              <a:sym typeface="Open Sans"/>
            </a:endParaRPr>
          </a:p>
          <a:p>
            <a:pPr marL="457200" marR="0" lvl="0" indent="-411273" algn="l" rtl="0">
              <a:lnSpc>
                <a:spcPct val="100000"/>
              </a:lnSpc>
              <a:spcBef>
                <a:spcPts val="640"/>
              </a:spcBef>
              <a:spcAft>
                <a:spcPts val="0"/>
              </a:spcAft>
              <a:buClr>
                <a:schemeClr val="dk1"/>
              </a:buClr>
              <a:buSzPct val="100000"/>
              <a:buFont typeface="Open Sans"/>
              <a:buChar char="•"/>
            </a:pPr>
            <a:r>
              <a:rPr lang="en-US" sz="11507" dirty="0">
                <a:solidFill>
                  <a:schemeClr val="dk1"/>
                </a:solidFill>
                <a:latin typeface="Open Sans"/>
                <a:ea typeface="Open Sans"/>
                <a:cs typeface="Open Sans"/>
                <a:sym typeface="Open Sans"/>
              </a:rPr>
              <a:t>Upcoming events in January 2022</a:t>
            </a:r>
            <a:endParaRPr sz="11507" b="0" i="0" u="none" strike="noStrike" cap="none" dirty="0">
              <a:solidFill>
                <a:srgbClr val="000000"/>
              </a:solidFill>
              <a:latin typeface="Arial"/>
              <a:ea typeface="Arial"/>
              <a:cs typeface="Arial"/>
              <a:sym typeface="Arial"/>
            </a:endParaRPr>
          </a:p>
          <a:p>
            <a:pPr marL="0" marR="0" lvl="0" indent="0" algn="l" rtl="0">
              <a:lnSpc>
                <a:spcPct val="100000"/>
              </a:lnSpc>
              <a:spcBef>
                <a:spcPts val="640"/>
              </a:spcBef>
              <a:spcAft>
                <a:spcPts val="0"/>
              </a:spcAft>
              <a:buNone/>
            </a:pPr>
            <a:endParaRPr sz="3200" b="0" i="0" u="none" strike="noStrike" cap="none" dirty="0">
              <a:solidFill>
                <a:schemeClr val="dk1"/>
              </a:solidFill>
              <a:latin typeface="Open Sans"/>
              <a:ea typeface="Open Sans"/>
              <a:cs typeface="Open Sans"/>
              <a:sym typeface="Open Sans"/>
            </a:endParaRPr>
          </a:p>
          <a:p>
            <a:pPr marL="457200" marR="0" lvl="0" indent="0" algn="l" rtl="0">
              <a:lnSpc>
                <a:spcPct val="100000"/>
              </a:lnSpc>
              <a:spcBef>
                <a:spcPts val="640"/>
              </a:spcBef>
              <a:spcAft>
                <a:spcPts val="0"/>
              </a:spcAft>
              <a:buNone/>
            </a:pPr>
            <a:endParaRPr sz="3200" b="0" i="0" u="none" strike="noStrike" cap="none" dirty="0">
              <a:solidFill>
                <a:schemeClr val="dk1"/>
              </a:solidFill>
              <a:latin typeface="Open Sans"/>
              <a:ea typeface="Open Sans"/>
              <a:cs typeface="Open Sans"/>
              <a:sym typeface="Open Sans"/>
            </a:endParaRPr>
          </a:p>
          <a:p>
            <a:pPr marL="0" marR="0" lvl="0" indent="0" algn="l" rtl="0">
              <a:lnSpc>
                <a:spcPct val="100000"/>
              </a:lnSpc>
              <a:spcBef>
                <a:spcPts val="640"/>
              </a:spcBef>
              <a:spcAft>
                <a:spcPts val="0"/>
              </a:spcAft>
              <a:buNone/>
            </a:pPr>
            <a:endParaRPr sz="32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8"/>
          <p:cNvSpPr/>
          <p:nvPr/>
        </p:nvSpPr>
        <p:spPr>
          <a:xfrm>
            <a:off x="7637" y="0"/>
            <a:ext cx="9136363" cy="5143500"/>
          </a:xfrm>
          <a:prstGeom prst="rect">
            <a:avLst/>
          </a:prstGeom>
          <a:solidFill>
            <a:schemeClr val="lt1"/>
          </a:solid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4000"/>
              </a:lnSpc>
              <a:spcBef>
                <a:spcPts val="0"/>
              </a:spcBef>
              <a:spcAft>
                <a:spcPts val="0"/>
              </a:spcAft>
              <a:buClr>
                <a:srgbClr val="000000"/>
              </a:buClr>
              <a:buSzPts val="3600"/>
              <a:buFont typeface="Arial"/>
              <a:buNone/>
            </a:pPr>
            <a:endParaRPr sz="3600" b="1" i="0" u="none" strike="noStrike" cap="none">
              <a:solidFill>
                <a:schemeClr val="accent2"/>
              </a:solidFill>
              <a:latin typeface="Open Sans"/>
              <a:ea typeface="Open Sans"/>
              <a:cs typeface="Open Sans"/>
              <a:sym typeface="Open Sans"/>
            </a:endParaRPr>
          </a:p>
        </p:txBody>
      </p:sp>
      <p:sp>
        <p:nvSpPr>
          <p:cNvPr id="129" name="Google Shape;129;p18"/>
          <p:cNvSpPr txBox="1">
            <a:spLocks noGrp="1"/>
          </p:cNvSpPr>
          <p:nvPr>
            <p:ph type="ctrTitle"/>
          </p:nvPr>
        </p:nvSpPr>
        <p:spPr>
          <a:xfrm>
            <a:off x="457200" y="153472"/>
            <a:ext cx="7181865" cy="1017423"/>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3200"/>
              <a:buFont typeface="Open Sans"/>
              <a:buNone/>
            </a:pPr>
            <a:r>
              <a:rPr lang="en-US" sz="3200" b="1">
                <a:solidFill>
                  <a:schemeClr val="dk2"/>
                </a:solidFill>
                <a:latin typeface="Open Sans"/>
                <a:ea typeface="Open Sans"/>
                <a:cs typeface="Open Sans"/>
                <a:sym typeface="Open Sans"/>
              </a:rPr>
              <a:t>2021-22 Global Policy Priorities</a:t>
            </a:r>
            <a:endParaRPr>
              <a:solidFill>
                <a:schemeClr val="dk2"/>
              </a:solidFill>
            </a:endParaRPr>
          </a:p>
        </p:txBody>
      </p:sp>
      <p:sp>
        <p:nvSpPr>
          <p:cNvPr id="130" name="Google Shape;130;p18"/>
          <p:cNvSpPr txBox="1">
            <a:spLocks noGrp="1"/>
          </p:cNvSpPr>
          <p:nvPr>
            <p:ph type="sldNum" idx="12"/>
          </p:nvPr>
        </p:nvSpPr>
        <p:spPr>
          <a:xfrm>
            <a:off x="0" y="2092"/>
            <a:ext cx="457200" cy="273844"/>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solidFill>
                  <a:schemeClr val="dk1"/>
                </a:solidFill>
              </a:rPr>
              <a:t>5</a:t>
            </a:fld>
            <a:endParaRPr>
              <a:solidFill>
                <a:schemeClr val="dk1"/>
              </a:solidFill>
            </a:endParaRPr>
          </a:p>
        </p:txBody>
      </p:sp>
      <p:sp>
        <p:nvSpPr>
          <p:cNvPr id="131" name="Google Shape;131;p18"/>
          <p:cNvSpPr txBox="1"/>
          <p:nvPr/>
        </p:nvSpPr>
        <p:spPr>
          <a:xfrm>
            <a:off x="2594876" y="2220704"/>
            <a:ext cx="53013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14000"/>
              </a:lnSpc>
              <a:spcBef>
                <a:spcPts val="0"/>
              </a:spcBef>
              <a:spcAft>
                <a:spcPts val="0"/>
              </a:spcAft>
              <a:buClr>
                <a:srgbClr val="000000"/>
              </a:buClr>
              <a:buSzPts val="3200"/>
              <a:buFont typeface="Arial"/>
              <a:buNone/>
            </a:pPr>
            <a:r>
              <a:rPr lang="en-US" sz="3200" b="1" i="0" u="none" strike="noStrike" cap="none">
                <a:solidFill>
                  <a:schemeClr val="dk1"/>
                </a:solidFill>
                <a:latin typeface="Open Sans"/>
                <a:ea typeface="Open Sans"/>
                <a:cs typeface="Open Sans"/>
                <a:sym typeface="Open Sans"/>
              </a:rPr>
              <a:t>Education</a:t>
            </a:r>
            <a:endParaRPr sz="3200" b="0" i="0" u="none" strike="noStrike" cap="none">
              <a:solidFill>
                <a:schemeClr val="dk1"/>
              </a:solidFill>
              <a:latin typeface="Calibri"/>
              <a:ea typeface="Calibri"/>
              <a:cs typeface="Calibri"/>
              <a:sym typeface="Calibri"/>
            </a:endParaRPr>
          </a:p>
        </p:txBody>
      </p:sp>
      <p:sp>
        <p:nvSpPr>
          <p:cNvPr id="132" name="Google Shape;132;p18"/>
          <p:cNvSpPr txBox="1"/>
          <p:nvPr/>
        </p:nvSpPr>
        <p:spPr>
          <a:xfrm>
            <a:off x="2594876" y="1413976"/>
            <a:ext cx="53013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14000"/>
              </a:lnSpc>
              <a:spcBef>
                <a:spcPts val="0"/>
              </a:spcBef>
              <a:spcAft>
                <a:spcPts val="0"/>
              </a:spcAft>
              <a:buClr>
                <a:srgbClr val="000000"/>
              </a:buClr>
              <a:buSzPts val="3200"/>
              <a:buFont typeface="Arial"/>
              <a:buNone/>
            </a:pPr>
            <a:r>
              <a:rPr lang="en-US" sz="3200" b="1" i="0" u="none" strike="noStrike" cap="none">
                <a:solidFill>
                  <a:schemeClr val="dk1"/>
                </a:solidFill>
                <a:latin typeface="Open Sans"/>
                <a:ea typeface="Open Sans"/>
                <a:cs typeface="Open Sans"/>
                <a:sym typeface="Open Sans"/>
              </a:rPr>
              <a:t>Pandemic response</a:t>
            </a:r>
            <a:endParaRPr sz="3200" b="0" i="0" u="none" strike="noStrike" cap="none">
              <a:solidFill>
                <a:schemeClr val="dk1"/>
              </a:solidFill>
              <a:latin typeface="Calibri"/>
              <a:ea typeface="Calibri"/>
              <a:cs typeface="Calibri"/>
              <a:sym typeface="Calibri"/>
            </a:endParaRPr>
          </a:p>
        </p:txBody>
      </p:sp>
      <p:sp>
        <p:nvSpPr>
          <p:cNvPr id="133" name="Google Shape;133;p18"/>
          <p:cNvSpPr txBox="1"/>
          <p:nvPr/>
        </p:nvSpPr>
        <p:spPr>
          <a:xfrm>
            <a:off x="2594876" y="3027432"/>
            <a:ext cx="30576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14000"/>
              </a:lnSpc>
              <a:spcBef>
                <a:spcPts val="0"/>
              </a:spcBef>
              <a:spcAft>
                <a:spcPts val="0"/>
              </a:spcAft>
              <a:buClr>
                <a:srgbClr val="000000"/>
              </a:buClr>
              <a:buSzPts val="3200"/>
              <a:buFont typeface="Arial"/>
              <a:buNone/>
            </a:pPr>
            <a:r>
              <a:rPr lang="en-US" sz="3200" b="1" i="0" u="none" strike="noStrike" cap="none">
                <a:solidFill>
                  <a:schemeClr val="dk1"/>
                </a:solidFill>
                <a:latin typeface="Open Sans"/>
                <a:ea typeface="Open Sans"/>
                <a:cs typeface="Open Sans"/>
                <a:sym typeface="Open Sans"/>
              </a:rPr>
              <a:t>Nutrition</a:t>
            </a:r>
            <a:endParaRPr sz="3200" b="0" i="0" u="none" strike="noStrike" cap="none">
              <a:solidFill>
                <a:schemeClr val="dk1"/>
              </a:solidFill>
              <a:latin typeface="Calibri"/>
              <a:ea typeface="Calibri"/>
              <a:cs typeface="Calibri"/>
              <a:sym typeface="Calibri"/>
            </a:endParaRPr>
          </a:p>
        </p:txBody>
      </p:sp>
      <p:pic>
        <p:nvPicPr>
          <p:cNvPr id="134" name="Google Shape;134;p18" descr="Apple with solid fill"/>
          <p:cNvPicPr preferRelativeResize="0"/>
          <p:nvPr/>
        </p:nvPicPr>
        <p:blipFill rotWithShape="1">
          <a:blip r:embed="rId3">
            <a:alphaModFix/>
          </a:blip>
          <a:srcRect/>
          <a:stretch/>
        </p:blipFill>
        <p:spPr>
          <a:xfrm>
            <a:off x="1712976" y="2978489"/>
            <a:ext cx="670203" cy="670203"/>
          </a:xfrm>
          <a:prstGeom prst="rect">
            <a:avLst/>
          </a:prstGeom>
          <a:noFill/>
          <a:ln>
            <a:noFill/>
          </a:ln>
        </p:spPr>
      </p:pic>
      <p:pic>
        <p:nvPicPr>
          <p:cNvPr id="135" name="Google Shape;135;p18" descr="RESULTS_logo_EN_CMYK_BIG (flat)2_RESULTS_logo_EN_CMYK_BIG.png"/>
          <p:cNvPicPr preferRelativeResize="0"/>
          <p:nvPr/>
        </p:nvPicPr>
        <p:blipFill rotWithShape="1">
          <a:blip r:embed="rId4">
            <a:alphaModFix/>
          </a:blip>
          <a:srcRect/>
          <a:stretch/>
        </p:blipFill>
        <p:spPr>
          <a:xfrm>
            <a:off x="7858691" y="80916"/>
            <a:ext cx="1223628" cy="982313"/>
          </a:xfrm>
          <a:prstGeom prst="rect">
            <a:avLst/>
          </a:prstGeom>
          <a:noFill/>
          <a:ln>
            <a:noFill/>
          </a:ln>
        </p:spPr>
      </p:pic>
      <p:sp>
        <p:nvSpPr>
          <p:cNvPr id="136" name="Google Shape;136;p18"/>
          <p:cNvSpPr txBox="1"/>
          <p:nvPr/>
        </p:nvSpPr>
        <p:spPr>
          <a:xfrm>
            <a:off x="2594876" y="3834160"/>
            <a:ext cx="30576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14000"/>
              </a:lnSpc>
              <a:spcBef>
                <a:spcPts val="0"/>
              </a:spcBef>
              <a:spcAft>
                <a:spcPts val="0"/>
              </a:spcAft>
              <a:buClr>
                <a:srgbClr val="000000"/>
              </a:buClr>
              <a:buSzPts val="3200"/>
              <a:buFont typeface="Arial"/>
              <a:buNone/>
            </a:pPr>
            <a:r>
              <a:rPr lang="en-US" sz="3200" b="1" i="0" u="none" strike="noStrike" cap="none">
                <a:solidFill>
                  <a:schemeClr val="dk1"/>
                </a:solidFill>
                <a:latin typeface="Open Sans"/>
                <a:ea typeface="Open Sans"/>
                <a:cs typeface="Open Sans"/>
                <a:sym typeface="Open Sans"/>
              </a:rPr>
              <a:t>Tuberculosis</a:t>
            </a:r>
            <a:endParaRPr sz="3200" b="0" i="0" u="none" strike="noStrike" cap="none">
              <a:solidFill>
                <a:schemeClr val="dk1"/>
              </a:solidFill>
              <a:latin typeface="Calibri"/>
              <a:ea typeface="Calibri"/>
              <a:cs typeface="Calibri"/>
              <a:sym typeface="Calibri"/>
            </a:endParaRPr>
          </a:p>
        </p:txBody>
      </p:sp>
      <p:pic>
        <p:nvPicPr>
          <p:cNvPr id="137" name="Google Shape;137;p18" descr="Scribble with solid fill"/>
          <p:cNvPicPr preferRelativeResize="0"/>
          <p:nvPr/>
        </p:nvPicPr>
        <p:blipFill rotWithShape="1">
          <a:blip r:embed="rId5">
            <a:alphaModFix/>
          </a:blip>
          <a:srcRect/>
          <a:stretch/>
        </p:blipFill>
        <p:spPr>
          <a:xfrm>
            <a:off x="1712975" y="2171761"/>
            <a:ext cx="670203" cy="670203"/>
          </a:xfrm>
          <a:prstGeom prst="rect">
            <a:avLst/>
          </a:prstGeom>
          <a:noFill/>
          <a:ln>
            <a:noFill/>
          </a:ln>
        </p:spPr>
      </p:pic>
      <p:pic>
        <p:nvPicPr>
          <p:cNvPr id="138" name="Google Shape;138;p18" descr="Covid-19 with solid fill"/>
          <p:cNvPicPr preferRelativeResize="0"/>
          <p:nvPr/>
        </p:nvPicPr>
        <p:blipFill rotWithShape="1">
          <a:blip r:embed="rId6">
            <a:alphaModFix/>
          </a:blip>
          <a:srcRect/>
          <a:stretch/>
        </p:blipFill>
        <p:spPr>
          <a:xfrm>
            <a:off x="1648190" y="1334718"/>
            <a:ext cx="799772" cy="799772"/>
          </a:xfrm>
          <a:prstGeom prst="rect">
            <a:avLst/>
          </a:prstGeom>
          <a:noFill/>
          <a:ln>
            <a:noFill/>
          </a:ln>
        </p:spPr>
      </p:pic>
      <p:pic>
        <p:nvPicPr>
          <p:cNvPr id="139" name="Google Shape;139;p18" descr="Medical with solid fill"/>
          <p:cNvPicPr preferRelativeResize="0"/>
          <p:nvPr/>
        </p:nvPicPr>
        <p:blipFill rotWithShape="1">
          <a:blip r:embed="rId7">
            <a:alphaModFix/>
          </a:blip>
          <a:srcRect/>
          <a:stretch/>
        </p:blipFill>
        <p:spPr>
          <a:xfrm>
            <a:off x="1648190" y="3785217"/>
            <a:ext cx="753914" cy="75391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gb82385e270_0_5"/>
          <p:cNvSpPr txBox="1"/>
          <p:nvPr/>
        </p:nvSpPr>
        <p:spPr>
          <a:xfrm>
            <a:off x="0" y="1895118"/>
            <a:ext cx="9144000" cy="15426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1C1819"/>
              </a:buClr>
              <a:buSzPts val="3160"/>
              <a:buFont typeface="Helvetica Neue"/>
              <a:buNone/>
            </a:pPr>
            <a:r>
              <a:rPr lang="en-US" sz="3600" b="1">
                <a:solidFill>
                  <a:schemeClr val="dk2"/>
                </a:solidFill>
                <a:latin typeface="Open Sans"/>
                <a:ea typeface="Open Sans"/>
                <a:cs typeface="Open Sans"/>
                <a:sym typeface="Open Sans"/>
              </a:rPr>
              <a:t>Update:</a:t>
            </a:r>
            <a:br>
              <a:rPr lang="en-US" sz="3600" b="1" i="0" u="none" strike="noStrike" cap="none">
                <a:solidFill>
                  <a:schemeClr val="dk2"/>
                </a:solidFill>
                <a:latin typeface="Open Sans"/>
                <a:ea typeface="Open Sans"/>
                <a:cs typeface="Open Sans"/>
                <a:sym typeface="Open Sans"/>
              </a:rPr>
            </a:br>
            <a:r>
              <a:rPr lang="en-US" sz="3600" b="1" i="0" u="none" strike="noStrike" cap="none">
                <a:solidFill>
                  <a:schemeClr val="dk2"/>
                </a:solidFill>
                <a:latin typeface="Open Sans"/>
                <a:ea typeface="Open Sans"/>
                <a:cs typeface="Open Sans"/>
                <a:sym typeface="Open Sans"/>
              </a:rPr>
              <a:t>Global Nutrition Campaign</a:t>
            </a:r>
            <a:endParaRPr sz="1400" b="0" i="0" u="none" strike="noStrike" cap="none">
              <a:solidFill>
                <a:schemeClr val="dk2"/>
              </a:solidFill>
              <a:latin typeface="Arial"/>
              <a:ea typeface="Arial"/>
              <a:cs typeface="Arial"/>
              <a:sym typeface="Arial"/>
            </a:endParaRPr>
          </a:p>
        </p:txBody>
      </p:sp>
      <p:sp>
        <p:nvSpPr>
          <p:cNvPr id="145" name="Google Shape;145;gb82385e270_0_5"/>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g100f1de0e2b_0_7"/>
          <p:cNvSpPr txBox="1"/>
          <p:nvPr/>
        </p:nvSpPr>
        <p:spPr>
          <a:xfrm>
            <a:off x="1268075" y="4190075"/>
            <a:ext cx="6419400" cy="7506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1C1819"/>
              </a:buClr>
              <a:buSzPts val="3160"/>
              <a:buFont typeface="Helvetica Neue"/>
              <a:buNone/>
            </a:pPr>
            <a:r>
              <a:rPr lang="en-US" sz="2800" b="1">
                <a:latin typeface="Open Sans"/>
                <a:ea typeface="Open Sans"/>
                <a:cs typeface="Open Sans"/>
                <a:sym typeface="Open Sans"/>
              </a:rPr>
              <a:t>The true cost of childhood malnutrition, Hagirso’s Story</a:t>
            </a:r>
            <a:endParaRPr sz="2800" b="1" i="0" u="none" strike="noStrike" cap="none">
              <a:solidFill>
                <a:schemeClr val="dk1"/>
              </a:solidFill>
              <a:latin typeface="Open Sans"/>
              <a:ea typeface="Open Sans"/>
              <a:cs typeface="Open Sans"/>
              <a:sym typeface="Open Sans"/>
            </a:endParaRPr>
          </a:p>
        </p:txBody>
      </p:sp>
      <p:sp>
        <p:nvSpPr>
          <p:cNvPr id="151" name="Google Shape;151;g100f1de0e2b_0_7">
            <a:hlinkClick r:id="rId3"/>
          </p:cNvPr>
          <p:cNvSpPr txBox="1">
            <a:spLocks noGrp="1"/>
          </p:cNvSpPr>
          <p:nvPr>
            <p:ph type="sldNum" idx="12"/>
          </p:nvPr>
        </p:nvSpPr>
        <p:spPr>
          <a:xfrm>
            <a:off x="6057825" y="46756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7</a:t>
            </a:fld>
            <a:endParaRPr/>
          </a:p>
        </p:txBody>
      </p:sp>
      <p:sp>
        <p:nvSpPr>
          <p:cNvPr id="152" name="Google Shape;152;g100f1de0e2b_0_7"/>
          <p:cNvSpPr txBox="1"/>
          <p:nvPr/>
        </p:nvSpPr>
        <p:spPr>
          <a:xfrm>
            <a:off x="1380925" y="1024850"/>
            <a:ext cx="8342400" cy="507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100"/>
              <a:buFont typeface="Arial"/>
              <a:buNone/>
            </a:pPr>
            <a:endParaRPr sz="2100" b="0" i="0" u="none" strike="noStrike" cap="none">
              <a:solidFill>
                <a:srgbClr val="000000"/>
              </a:solidFill>
              <a:latin typeface="Open Sans"/>
              <a:ea typeface="Open Sans"/>
              <a:cs typeface="Open Sans"/>
              <a:sym typeface="Open Sans"/>
            </a:endParaRPr>
          </a:p>
        </p:txBody>
      </p:sp>
      <p:pic>
        <p:nvPicPr>
          <p:cNvPr id="153" name="Google Shape;153;g100f1de0e2b_0_7"/>
          <p:cNvPicPr preferRelativeResize="0"/>
          <p:nvPr/>
        </p:nvPicPr>
        <p:blipFill rotWithShape="1">
          <a:blip r:embed="rId4">
            <a:alphaModFix/>
          </a:blip>
          <a:srcRect l="-2264" t="8527" r="52265" b="8519"/>
          <a:stretch/>
        </p:blipFill>
        <p:spPr>
          <a:xfrm>
            <a:off x="888626" y="1024850"/>
            <a:ext cx="6711849" cy="313197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gcb804ed563_0_1"/>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8</a:t>
            </a:fld>
            <a:endParaRPr/>
          </a:p>
        </p:txBody>
      </p:sp>
      <p:pic>
        <p:nvPicPr>
          <p:cNvPr id="160" name="Google Shape;160;gcb804ed563_0_1"/>
          <p:cNvPicPr preferRelativeResize="0"/>
          <p:nvPr/>
        </p:nvPicPr>
        <p:blipFill rotWithShape="1">
          <a:blip r:embed="rId3">
            <a:alphaModFix/>
          </a:blip>
          <a:srcRect/>
          <a:stretch/>
        </p:blipFill>
        <p:spPr>
          <a:xfrm>
            <a:off x="152400" y="152412"/>
            <a:ext cx="8954201" cy="503673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gcb804ed563_0_7"/>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9</a:t>
            </a:fld>
            <a:endParaRPr/>
          </a:p>
        </p:txBody>
      </p:sp>
      <p:pic>
        <p:nvPicPr>
          <p:cNvPr id="167" name="Google Shape;167;gcb804ed563_0_7"/>
          <p:cNvPicPr preferRelativeResize="0"/>
          <p:nvPr/>
        </p:nvPicPr>
        <p:blipFill rotWithShape="1">
          <a:blip r:embed="rId3">
            <a:alphaModFix/>
          </a:blip>
          <a:srcRect/>
          <a:stretch/>
        </p:blipFill>
        <p:spPr>
          <a:xfrm>
            <a:off x="255250" y="108600"/>
            <a:ext cx="8757850" cy="4926300"/>
          </a:xfrm>
          <a:prstGeom prst="rect">
            <a:avLst/>
          </a:prstGeom>
          <a:noFill/>
          <a:ln>
            <a:noFill/>
          </a:ln>
        </p:spPr>
      </p:pic>
    </p:spTree>
  </p:cSld>
  <p:clrMapOvr>
    <a:masterClrMapping/>
  </p:clrMapOvr>
</p:sld>
</file>

<file path=ppt/theme/theme1.xml><?xml version="1.0" encoding="utf-8"?>
<a:theme xmlns:a="http://schemas.openxmlformats.org/drawingml/2006/main" name="Custom 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2020 Rebrand Colors">
      <a:dk1>
        <a:srgbClr val="000000"/>
      </a:dk1>
      <a:lt1>
        <a:srgbClr val="FFFFFF"/>
      </a:lt1>
      <a:dk2>
        <a:srgbClr val="E41034"/>
      </a:dk2>
      <a:lt2>
        <a:srgbClr val="F3F0E9"/>
      </a:lt2>
      <a:accent1>
        <a:srgbClr val="45AFD0"/>
      </a:accent1>
      <a:accent2>
        <a:srgbClr val="F0AA19"/>
      </a:accent2>
      <a:accent3>
        <a:srgbClr val="56AB46"/>
      </a:accent3>
      <a:accent4>
        <a:srgbClr val="886BB0"/>
      </a:accent4>
      <a:accent5>
        <a:srgbClr val="C645A4"/>
      </a:accent5>
      <a:accent6>
        <a:srgbClr val="F77024"/>
      </a:accent6>
      <a:hlink>
        <a:srgbClr val="45AFD0"/>
      </a:hlink>
      <a:folHlink>
        <a:srgbClr val="9800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1327</Words>
  <Application>Microsoft Office PowerPoint</Application>
  <PresentationFormat>On-screen Show (16:9)</PresentationFormat>
  <Paragraphs>144</Paragraphs>
  <Slides>27</Slides>
  <Notes>27</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27</vt:i4>
      </vt:variant>
    </vt:vector>
  </HeadingPairs>
  <TitlesOfParts>
    <vt:vector size="36" baseType="lpstr">
      <vt:lpstr>Noto Sans Symbols</vt:lpstr>
      <vt:lpstr>Arial</vt:lpstr>
      <vt:lpstr>Helvetica Neue</vt:lpstr>
      <vt:lpstr>Open Sans</vt:lpstr>
      <vt:lpstr>Calibri</vt:lpstr>
      <vt:lpstr>Courier New</vt:lpstr>
      <vt:lpstr>Roboto</vt:lpstr>
      <vt:lpstr>Custom Design</vt:lpstr>
      <vt:lpstr>Office Theme</vt:lpstr>
      <vt:lpstr>PowerPoint Presentation</vt:lpstr>
      <vt:lpstr>Welcome everyone!</vt:lpstr>
      <vt:lpstr>Our Anti-Oppression Values</vt:lpstr>
      <vt:lpstr>PowerPoint Presentation</vt:lpstr>
      <vt:lpstr>2021-22 Global Policy Priorities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2021 Global Policy Priority</vt:lpstr>
      <vt:lpstr>PowerPoint Presentation</vt:lpstr>
      <vt:lpstr>PowerPoint Presentation</vt:lpstr>
      <vt:lpstr>PowerPoint Presentation</vt:lpstr>
      <vt:lpstr>PowerPoint Presentation</vt:lpstr>
      <vt:lpstr>PowerPoint Presentation</vt:lpstr>
      <vt:lpstr>PowerPoint Presentation</vt:lpstr>
      <vt:lpstr>In 2022…</vt:lpstr>
      <vt:lpstr>Upcoming Events</vt:lpstr>
      <vt:lpstr>Happy Winter Break!</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Amanda Beals</dc:creator>
  <cp:lastModifiedBy>Karyne Bury</cp:lastModifiedBy>
  <cp:revision>1</cp:revision>
  <dcterms:created xsi:type="dcterms:W3CDTF">2020-06-08T22:05:02Z</dcterms:created>
  <dcterms:modified xsi:type="dcterms:W3CDTF">2021-12-10T02:40:38Z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0x010100187C4F8466E1834FB2722B7EC1D9E46D</vt:lpwstr>
  </property>
</Properties>
</file>