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MuiWq3qCH5KsoU6g5VZxoP3JN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61E59E-9B53-4020-9EDC-527E98B8CD5E}">
  <a:tblStyle styleId="{0D61E59E-9B53-4020-9EDC-527E98B8CD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C0C20B-0614-4007-83E9-3F834839FF8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45ca45b02_7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1245ca45b02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45ca45b02_7_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1245ca45b02_7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beae007b3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11beae007b3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beae007b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1beae007b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45ca45b02_7_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1245ca45b02_7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45ca45b02_7_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245ca45b02_7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45ca45b02_7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245ca45b02_7_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3" name="Google Shape;223;g1245ca45b02_7_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45ca45b02_7_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245ca45b02_7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45ca45b02_7_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1245ca45b02_7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8e0f4ec8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118e0f4ec8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Play video – link: https://youtu.be/M_f-svFMTzo </a:t>
            </a: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37487d2d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1237487d2d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37487d2d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1237487d2d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1c4bf891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21c4bf891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beae007b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beae007b3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11beae007b3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287" name="Google Shape;2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1e6cf0b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f1e6cf0b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Overview of the agenda</a:t>
            </a:r>
            <a:endParaRPr/>
          </a:p>
        </p:txBody>
      </p:sp>
      <p:sp>
        <p:nvSpPr>
          <p:cNvPr id="110" name="Google Shape;110;gf1e6cf0b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beae007b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beae007b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11beae007b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beae007b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beae007b3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1beae007b3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beae007b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beae007b3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1beae007b3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beae007b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beae007b3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11beae007b3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20df93a0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120df93a0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Overview of GF</a:t>
            </a:r>
            <a:endParaRPr/>
          </a:p>
        </p:txBody>
      </p:sp>
      <p:sp>
        <p:nvSpPr>
          <p:cNvPr id="155" name="Google Shape;155;g1120df93a0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beae007b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beae007b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11beae007b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
        <p:cNvGrpSpPr/>
        <p:nvPr/>
      </p:nvGrpSpPr>
      <p:grpSpPr>
        <a:xfrm>
          <a:off x="0" y="0"/>
          <a:ext cx="0" cy="0"/>
          <a:chOff x="0" y="0"/>
          <a:chExt cx="0" cy="0"/>
        </a:xfrm>
      </p:grpSpPr>
      <p:sp>
        <p:nvSpPr>
          <p:cNvPr id="14" name="Google Shape;1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3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a:spLocks noGrp="1"/>
          </p:cNvSpPr>
          <p:nvPr>
            <p:ph type="pic" idx="2"/>
          </p:nvPr>
        </p:nvSpPr>
        <p:spPr>
          <a:xfrm>
            <a:off x="1792288" y="459581"/>
            <a:ext cx="5486400" cy="3086100"/>
          </a:xfrm>
          <a:prstGeom prst="rect">
            <a:avLst/>
          </a:prstGeom>
          <a:noFill/>
          <a:ln>
            <a:noFill/>
          </a:ln>
        </p:spPr>
      </p:sp>
      <p:sp>
        <p:nvSpPr>
          <p:cNvPr id="77" name="Google Shape;77;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31"/>
          <p:cNvSpPr txBox="1"/>
          <p:nvPr/>
        </p:nvSpPr>
        <p:spPr>
          <a:xfrm>
            <a:off x="835014" y="3878331"/>
            <a:ext cx="2567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RESULTSEdFund</a:t>
            </a:r>
            <a:endParaRPr sz="1400" b="0" i="0" u="none" strike="noStrike" cap="none">
              <a:solidFill>
                <a:srgbClr val="000000"/>
              </a:solidFill>
              <a:latin typeface="Arial"/>
              <a:ea typeface="Arial"/>
              <a:cs typeface="Arial"/>
              <a:sym typeface="Arial"/>
            </a:endParaRPr>
          </a:p>
        </p:txBody>
      </p:sp>
      <p:pic>
        <p:nvPicPr>
          <p:cNvPr id="17" name="Google Shape;17;p31" descr="instagram-icon.png"/>
          <p:cNvPicPr preferRelativeResize="0"/>
          <p:nvPr/>
        </p:nvPicPr>
        <p:blipFill rotWithShape="1">
          <a:blip r:embed="rId2">
            <a:alphaModFix/>
          </a:blip>
          <a:srcRect/>
          <a:stretch/>
        </p:blipFill>
        <p:spPr>
          <a:xfrm>
            <a:off x="482600" y="4389441"/>
            <a:ext cx="346528" cy="346528"/>
          </a:xfrm>
          <a:prstGeom prst="rect">
            <a:avLst/>
          </a:prstGeom>
          <a:noFill/>
          <a:ln>
            <a:noFill/>
          </a:ln>
        </p:spPr>
      </p:pic>
      <p:pic>
        <p:nvPicPr>
          <p:cNvPr id="18" name="Google Shape;18;p31" descr="facebook_circle.png"/>
          <p:cNvPicPr preferRelativeResize="0"/>
          <p:nvPr/>
        </p:nvPicPr>
        <p:blipFill rotWithShape="1">
          <a:blip r:embed="rId3">
            <a:alphaModFix/>
          </a:blip>
          <a:srcRect/>
          <a:stretch/>
        </p:blipFill>
        <p:spPr>
          <a:xfrm>
            <a:off x="482600" y="3896473"/>
            <a:ext cx="346528" cy="346528"/>
          </a:xfrm>
          <a:prstGeom prst="rect">
            <a:avLst/>
          </a:prstGeom>
          <a:noFill/>
          <a:ln>
            <a:noFill/>
          </a:ln>
        </p:spPr>
      </p:pic>
      <p:pic>
        <p:nvPicPr>
          <p:cNvPr id="19" name="Google Shape;19;p31" descr="twitter_circle.png"/>
          <p:cNvPicPr preferRelativeResize="0"/>
          <p:nvPr/>
        </p:nvPicPr>
        <p:blipFill rotWithShape="1">
          <a:blip r:embed="rId4">
            <a:alphaModFix/>
          </a:blip>
          <a:srcRect/>
          <a:stretch/>
        </p:blipFill>
        <p:spPr>
          <a:xfrm>
            <a:off x="482601" y="3402597"/>
            <a:ext cx="346528" cy="346528"/>
          </a:xfrm>
          <a:prstGeom prst="rect">
            <a:avLst/>
          </a:prstGeom>
          <a:noFill/>
          <a:ln>
            <a:noFill/>
          </a:ln>
        </p:spPr>
      </p:pic>
      <p:sp>
        <p:nvSpPr>
          <p:cNvPr id="20" name="Google Shape;20;p31"/>
          <p:cNvSpPr/>
          <p:nvPr/>
        </p:nvSpPr>
        <p:spPr>
          <a:xfrm>
            <a:off x="835010" y="3391195"/>
            <a:ext cx="2020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RESULTS_Tweets</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829129" y="4379071"/>
            <a:ext cx="1749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voices4results</a:t>
            </a:r>
            <a:endParaRPr sz="1800" b="1" i="0" u="none" strike="noStrike" cap="none">
              <a:solidFill>
                <a:schemeClr val="lt1"/>
              </a:solidFill>
              <a:latin typeface="Calibri"/>
              <a:ea typeface="Calibri"/>
              <a:cs typeface="Calibri"/>
              <a:sym typeface="Calibri"/>
            </a:endParaRPr>
          </a:p>
        </p:txBody>
      </p:sp>
      <p:sp>
        <p:nvSpPr>
          <p:cNvPr id="22" name="Google Shape;22;p31"/>
          <p:cNvSpPr txBox="1"/>
          <p:nvPr/>
        </p:nvSpPr>
        <p:spPr>
          <a:xfrm>
            <a:off x="5270500" y="4178564"/>
            <a:ext cx="3419930" cy="5847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www.results.org</a:t>
            </a:r>
            <a:endParaRPr sz="1400" b="0" i="0" u="none" strike="noStrike" cap="none">
              <a:solidFill>
                <a:srgbClr val="000000"/>
              </a:solidFill>
              <a:latin typeface="Arial"/>
              <a:ea typeface="Arial"/>
              <a:cs typeface="Arial"/>
              <a:sym typeface="Arial"/>
            </a:endParaRPr>
          </a:p>
        </p:txBody>
      </p:sp>
      <p:sp>
        <p:nvSpPr>
          <p:cNvPr id="23" name="Google Shape;2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43"/>
        <p:cNvGrpSpPr/>
        <p:nvPr/>
      </p:nvGrpSpPr>
      <p:grpSpPr>
        <a:xfrm>
          <a:off x="0" y="0"/>
          <a:ext cx="0" cy="0"/>
          <a:chOff x="0" y="0"/>
          <a:chExt cx="0" cy="0"/>
        </a:xfrm>
      </p:grpSpPr>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7" name="Google Shape;57;p3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400730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4" descr="Asset 1@4x.png"/>
          <p:cNvPicPr preferRelativeResize="0"/>
          <p:nvPr/>
        </p:nvPicPr>
        <p:blipFill rotWithShape="1">
          <a:blip r:embed="rId4">
            <a:alphaModFix/>
          </a:blip>
          <a:srcRect/>
          <a:stretch/>
        </p:blipFill>
        <p:spPr>
          <a:xfrm>
            <a:off x="3102428" y="743859"/>
            <a:ext cx="2939143" cy="2342602"/>
          </a:xfrm>
          <a:prstGeom prst="rect">
            <a:avLst/>
          </a:prstGeom>
          <a:noFill/>
          <a:ln>
            <a:noFill/>
          </a:ln>
        </p:spPr>
      </p:pic>
      <p:sp>
        <p:nvSpPr>
          <p:cNvPr id="12" name="Google Shape;12;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26"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26" name="Google Shape;26;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0" y="4240725"/>
            <a:ext cx="914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dk1"/>
                </a:solidFill>
                <a:latin typeface="Open Sans"/>
                <a:ea typeface="Open Sans"/>
                <a:cs typeface="Open Sans"/>
                <a:sym typeface="Open Sans"/>
              </a:rPr>
              <a:t>May 12</a:t>
            </a:r>
            <a:r>
              <a:rPr lang="en-US" sz="2400" b="1" i="0" u="none" strike="noStrike" cap="none">
                <a:solidFill>
                  <a:schemeClr val="dk1"/>
                </a:solidFill>
                <a:latin typeface="Open Sans"/>
                <a:ea typeface="Open Sans"/>
                <a:cs typeface="Open Sans"/>
                <a:sym typeface="Open Sans"/>
              </a:rPr>
              <a:t>, 2022</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1" u="none" strike="noStrike" cap="none">
              <a:solidFill>
                <a:srgbClr val="FF0000"/>
              </a:solidFill>
              <a:latin typeface="Open Sans"/>
              <a:ea typeface="Open Sans"/>
              <a:cs typeface="Open Sans"/>
              <a:sym typeface="Open Sans"/>
            </a:endParaRPr>
          </a:p>
        </p:txBody>
      </p:sp>
      <p:pic>
        <p:nvPicPr>
          <p:cNvPr id="96" name="Google Shape;96;p1"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97" name="Google Shape;97;p1" descr="Text, application&#10;&#10;Description automatically generated"/>
          <p:cNvPicPr preferRelativeResize="0"/>
          <p:nvPr/>
        </p:nvPicPr>
        <p:blipFill rotWithShape="1">
          <a:blip r:embed="rId4">
            <a:alphaModFix/>
          </a:blip>
          <a:srcRect/>
          <a:stretch/>
        </p:blipFill>
        <p:spPr>
          <a:xfrm>
            <a:off x="2664655" y="815920"/>
            <a:ext cx="3814690" cy="2783541"/>
          </a:xfrm>
          <a:prstGeom prst="rect">
            <a:avLst/>
          </a:prstGeom>
          <a:noFill/>
          <a:ln>
            <a:noFill/>
          </a:ln>
        </p:spPr>
      </p:pic>
      <p:sp>
        <p:nvSpPr>
          <p:cNvPr id="98" name="Google Shape;9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245ca45b02_7_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a:solidFill>
                  <a:srgbClr val="12457E"/>
                </a:solidFill>
              </a:rPr>
              <a:t>Appropriations vs. Authorization</a:t>
            </a:r>
            <a:endParaRPr/>
          </a:p>
        </p:txBody>
      </p:sp>
      <p:sp>
        <p:nvSpPr>
          <p:cNvPr id="172" name="Google Shape;172;g1245ca45b02_7_0"/>
          <p:cNvSpPr txBox="1"/>
          <p:nvPr/>
        </p:nvSpPr>
        <p:spPr>
          <a:xfrm>
            <a:off x="4710546" y="2768313"/>
            <a:ext cx="3352800" cy="2169207"/>
          </a:xfrm>
          <a:prstGeom prst="rect">
            <a:avLst/>
          </a:prstGeom>
          <a:noFill/>
          <a:ln>
            <a:noFill/>
          </a:ln>
        </p:spPr>
        <p:txBody>
          <a:bodyPr spcFirstLastPara="1" wrap="square" lIns="68575" tIns="34275" rIns="68575" bIns="34275" anchor="t" anchorCtr="0">
            <a:normAutofit fontScale="92500" lnSpcReduction="20000"/>
          </a:bodyPr>
          <a:lstStyle/>
          <a:p>
            <a:pPr marL="0" marR="0" lvl="0" indent="0" algn="ctr" rtl="0">
              <a:lnSpc>
                <a:spcPct val="90000"/>
              </a:lnSpc>
              <a:spcBef>
                <a:spcPts val="0"/>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Multiple years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a:t>
            </a:r>
            <a:endParaRPr sz="2400" b="0" i="0" u="none" strike="noStrike" cap="none">
              <a:solidFill>
                <a:srgbClr val="883404"/>
              </a:solidFill>
              <a:latin typeface="Arial"/>
              <a:ea typeface="Arial"/>
              <a:cs typeface="Arial"/>
              <a:sym typeface="Arial"/>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Expands and Creates Programs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Needs To Be Reauthorized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277"/>
              </a:spcBef>
              <a:spcAft>
                <a:spcPts val="0"/>
              </a:spcAft>
              <a:buClr>
                <a:srgbClr val="000000"/>
              </a:buClr>
              <a:buSzPct val="100000"/>
              <a:buFont typeface="Arial"/>
              <a:buNone/>
            </a:pPr>
            <a:endParaRPr sz="1500" b="0" i="1" u="none" strike="noStrike" cap="none">
              <a:solidFill>
                <a:srgbClr val="FF9900"/>
              </a:solidFill>
              <a:latin typeface="Arial"/>
              <a:ea typeface="Arial"/>
              <a:cs typeface="Arial"/>
              <a:sym typeface="Arial"/>
            </a:endParaRPr>
          </a:p>
        </p:txBody>
      </p:sp>
      <p:sp>
        <p:nvSpPr>
          <p:cNvPr id="173" name="Google Shape;173;g1245ca45b02_7_0"/>
          <p:cNvSpPr/>
          <p:nvPr/>
        </p:nvSpPr>
        <p:spPr>
          <a:xfrm>
            <a:off x="1260764" y="2768313"/>
            <a:ext cx="3067050"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3366"/>
                </a:solidFill>
                <a:latin typeface="Arial"/>
                <a:ea typeface="Arial"/>
                <a:cs typeface="Arial"/>
                <a:sym typeface="Arial"/>
              </a:rPr>
              <a:t>Annual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3366"/>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3366"/>
                </a:solidFill>
                <a:latin typeface="Arial"/>
                <a:ea typeface="Arial"/>
                <a:cs typeface="Arial"/>
                <a:sym typeface="Arial"/>
              </a:rPr>
              <a:t>Funds Programs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3366"/>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33366"/>
                </a:solidFill>
                <a:latin typeface="Arial"/>
                <a:ea typeface="Arial"/>
                <a:cs typeface="Arial"/>
                <a:sym typeface="Arial"/>
              </a:rPr>
              <a:t>Sept. 30th/Oct. 1st Fiscal Year</a:t>
            </a:r>
            <a:endParaRPr sz="1400" b="0" i="0" u="none" strike="noStrike" cap="none">
              <a:solidFill>
                <a:srgbClr val="000000"/>
              </a:solidFill>
              <a:latin typeface="Arial"/>
              <a:ea typeface="Arial"/>
              <a:cs typeface="Arial"/>
              <a:sym typeface="Arial"/>
            </a:endParaRPr>
          </a:p>
        </p:txBody>
      </p:sp>
      <p:grpSp>
        <p:nvGrpSpPr>
          <p:cNvPr id="174" name="Google Shape;174;g1245ca45b02_7_0"/>
          <p:cNvGrpSpPr/>
          <p:nvPr/>
        </p:nvGrpSpPr>
        <p:grpSpPr>
          <a:xfrm>
            <a:off x="5548527" y="953021"/>
            <a:ext cx="1443943" cy="1618729"/>
            <a:chOff x="2082033" y="76199"/>
            <a:chExt cx="1434525" cy="1802559"/>
          </a:xfrm>
        </p:grpSpPr>
        <p:sp>
          <p:nvSpPr>
            <p:cNvPr id="175" name="Google Shape;175;g1245ca45b02_7_0"/>
            <p:cNvSpPr/>
            <p:nvPr/>
          </p:nvSpPr>
          <p:spPr>
            <a:xfrm>
              <a:off x="2082033" y="76199"/>
              <a:ext cx="1434525" cy="1802559"/>
            </a:xfrm>
            <a:prstGeom prst="roundRect">
              <a:avLst>
                <a:gd name="adj" fmla="val 10000"/>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1245ca45b02_7_0"/>
            <p:cNvSpPr/>
            <p:nvPr/>
          </p:nvSpPr>
          <p:spPr>
            <a:xfrm>
              <a:off x="2124049" y="118215"/>
              <a:ext cx="1350493" cy="171852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grpSp>
      <p:pic>
        <p:nvPicPr>
          <p:cNvPr id="177" name="Google Shape;177;g1245ca45b02_7_0" descr="money bag by rg1024"/>
          <p:cNvPicPr preferRelativeResize="0"/>
          <p:nvPr/>
        </p:nvPicPr>
        <p:blipFill rotWithShape="1">
          <a:blip r:embed="rId4">
            <a:alphaModFix/>
          </a:blip>
          <a:srcRect/>
          <a:stretch/>
        </p:blipFill>
        <p:spPr>
          <a:xfrm>
            <a:off x="2287110" y="934020"/>
            <a:ext cx="1231547" cy="16818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245ca45b02_7_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83" name="Google Shape;183;g1245ca45b02_7_11"/>
          <p:cNvSpPr txBox="1"/>
          <p:nvPr/>
        </p:nvSpPr>
        <p:spPr>
          <a:xfrm>
            <a:off x="1241946" y="-45443"/>
            <a:ext cx="6073254" cy="1239522"/>
          </a:xfrm>
          <a:prstGeom prst="rect">
            <a:avLst/>
          </a:prstGeom>
          <a:noFill/>
          <a:ln>
            <a:noFill/>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E41034"/>
              </a:buClr>
              <a:buSzPts val="3000"/>
              <a:buFont typeface="Open Sans"/>
              <a:buNone/>
            </a:pPr>
            <a:r>
              <a:rPr lang="en-US" sz="3000" b="1" i="0" u="none" strike="noStrike" cap="none">
                <a:solidFill>
                  <a:srgbClr val="E41034"/>
                </a:solidFill>
                <a:latin typeface="Open Sans"/>
                <a:ea typeface="Open Sans"/>
                <a:cs typeface="Open Sans"/>
                <a:sym typeface="Open Sans"/>
              </a:rPr>
              <a:t>Recent History of RESULTS Work on Appropriations</a:t>
            </a:r>
            <a:endParaRPr sz="1400" b="0" i="0" u="none" strike="noStrike" cap="none">
              <a:solidFill>
                <a:srgbClr val="000000"/>
              </a:solidFill>
              <a:latin typeface="Arial"/>
              <a:ea typeface="Arial"/>
              <a:cs typeface="Arial"/>
              <a:sym typeface="Arial"/>
            </a:endParaRPr>
          </a:p>
        </p:txBody>
      </p:sp>
      <p:graphicFrame>
        <p:nvGraphicFramePr>
          <p:cNvPr id="184" name="Google Shape;184;g1245ca45b02_7_11"/>
          <p:cNvGraphicFramePr/>
          <p:nvPr/>
        </p:nvGraphicFramePr>
        <p:xfrm>
          <a:off x="232138" y="1194075"/>
          <a:ext cx="8628225" cy="3533090"/>
        </p:xfrm>
        <a:graphic>
          <a:graphicData uri="http://schemas.openxmlformats.org/drawingml/2006/table">
            <a:tbl>
              <a:tblPr>
                <a:noFill/>
                <a:tableStyleId>{0D61E59E-9B53-4020-9EDC-527E98B8CD5E}</a:tableStyleId>
              </a:tblPr>
              <a:tblGrid>
                <a:gridCol w="1390350">
                  <a:extLst>
                    <a:ext uri="{9D8B030D-6E8A-4147-A177-3AD203B41FA5}">
                      <a16:colId xmlns:a16="http://schemas.microsoft.com/office/drawing/2014/main" val="20000"/>
                    </a:ext>
                  </a:extLst>
                </a:gridCol>
                <a:gridCol w="928900">
                  <a:extLst>
                    <a:ext uri="{9D8B030D-6E8A-4147-A177-3AD203B41FA5}">
                      <a16:colId xmlns:a16="http://schemas.microsoft.com/office/drawing/2014/main" val="20001"/>
                    </a:ext>
                  </a:extLst>
                </a:gridCol>
                <a:gridCol w="869450">
                  <a:extLst>
                    <a:ext uri="{9D8B030D-6E8A-4147-A177-3AD203B41FA5}">
                      <a16:colId xmlns:a16="http://schemas.microsoft.com/office/drawing/2014/main" val="20002"/>
                    </a:ext>
                  </a:extLst>
                </a:gridCol>
                <a:gridCol w="1229650">
                  <a:extLst>
                    <a:ext uri="{9D8B030D-6E8A-4147-A177-3AD203B41FA5}">
                      <a16:colId xmlns:a16="http://schemas.microsoft.com/office/drawing/2014/main" val="20003"/>
                    </a:ext>
                  </a:extLst>
                </a:gridCol>
                <a:gridCol w="1149625">
                  <a:extLst>
                    <a:ext uri="{9D8B030D-6E8A-4147-A177-3AD203B41FA5}">
                      <a16:colId xmlns:a16="http://schemas.microsoft.com/office/drawing/2014/main" val="20004"/>
                    </a:ext>
                  </a:extLst>
                </a:gridCol>
                <a:gridCol w="1057975">
                  <a:extLst>
                    <a:ext uri="{9D8B030D-6E8A-4147-A177-3AD203B41FA5}">
                      <a16:colId xmlns:a16="http://schemas.microsoft.com/office/drawing/2014/main" val="20005"/>
                    </a:ext>
                  </a:extLst>
                </a:gridCol>
                <a:gridCol w="925650">
                  <a:extLst>
                    <a:ext uri="{9D8B030D-6E8A-4147-A177-3AD203B41FA5}">
                      <a16:colId xmlns:a16="http://schemas.microsoft.com/office/drawing/2014/main" val="20006"/>
                    </a:ext>
                  </a:extLst>
                </a:gridCol>
                <a:gridCol w="1076625">
                  <a:extLst>
                    <a:ext uri="{9D8B030D-6E8A-4147-A177-3AD203B41FA5}">
                      <a16:colId xmlns:a16="http://schemas.microsoft.com/office/drawing/2014/main" val="20007"/>
                    </a:ext>
                  </a:extLst>
                </a:gridCol>
              </a:tblGrid>
              <a:tr h="11597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b="1"/>
                        <a:t>FY20</a:t>
                      </a:r>
                      <a:endParaRPr b="1"/>
                    </a:p>
                  </a:txBody>
                  <a:tcPr marL="91425" marR="91425" marT="91425" marB="91425"/>
                </a:tc>
                <a:tc>
                  <a:txBody>
                    <a:bodyPr/>
                    <a:lstStyle/>
                    <a:p>
                      <a:pPr marL="0" lvl="0" indent="0" algn="l" rtl="0">
                        <a:spcBef>
                          <a:spcPts val="0"/>
                        </a:spcBef>
                        <a:spcAft>
                          <a:spcPts val="0"/>
                        </a:spcAft>
                        <a:buNone/>
                      </a:pPr>
                      <a:r>
                        <a:rPr lang="en-US" b="1"/>
                        <a:t>FY21</a:t>
                      </a:r>
                      <a:endParaRPr b="1"/>
                    </a:p>
                  </a:txBody>
                  <a:tcPr marL="91425" marR="91425" marT="91425" marB="91425"/>
                </a:tc>
                <a:tc>
                  <a:txBody>
                    <a:bodyPr/>
                    <a:lstStyle/>
                    <a:p>
                      <a:pPr marL="0" lvl="0" indent="0" algn="l" rtl="0">
                        <a:spcBef>
                          <a:spcPts val="0"/>
                        </a:spcBef>
                        <a:spcAft>
                          <a:spcPts val="0"/>
                        </a:spcAft>
                        <a:buNone/>
                      </a:pPr>
                      <a:r>
                        <a:rPr lang="en-US" b="1"/>
                        <a:t>President’s FY22 Req.</a:t>
                      </a:r>
                      <a:endParaRPr b="1"/>
                    </a:p>
                  </a:txBody>
                  <a:tcPr marL="91425" marR="91425" marT="91425" marB="91425"/>
                </a:tc>
                <a:tc>
                  <a:txBody>
                    <a:bodyPr/>
                    <a:lstStyle/>
                    <a:p>
                      <a:pPr marL="0" lvl="0" indent="0" algn="l" rtl="0">
                        <a:spcBef>
                          <a:spcPts val="0"/>
                        </a:spcBef>
                        <a:spcAft>
                          <a:spcPts val="0"/>
                        </a:spcAft>
                        <a:buNone/>
                      </a:pPr>
                      <a:r>
                        <a:rPr lang="en-US" b="1"/>
                        <a:t>RESULTS FY22 Req.</a:t>
                      </a:r>
                      <a:endParaRPr b="1"/>
                    </a:p>
                  </a:txBody>
                  <a:tcPr marL="91425" marR="91425" marT="91425" marB="91425"/>
                </a:tc>
                <a:tc>
                  <a:txBody>
                    <a:bodyPr/>
                    <a:lstStyle/>
                    <a:p>
                      <a:pPr marL="0" lvl="0" indent="0" algn="l" rtl="0">
                        <a:spcBef>
                          <a:spcPts val="0"/>
                        </a:spcBef>
                        <a:spcAft>
                          <a:spcPts val="0"/>
                        </a:spcAft>
                        <a:buNone/>
                      </a:pPr>
                      <a:r>
                        <a:rPr lang="en-US" b="1"/>
                        <a:t>House FY22/</a:t>
                      </a:r>
                      <a:br>
                        <a:rPr lang="en-US" b="1"/>
                      </a:br>
                      <a:r>
                        <a:rPr lang="en-US" b="1"/>
                        <a:t>Senate FY22</a:t>
                      </a:r>
                      <a:endParaRPr b="1"/>
                    </a:p>
                  </a:txBody>
                  <a:tcPr marL="91425" marR="91425" marT="91425" marB="91425"/>
                </a:tc>
                <a:tc>
                  <a:txBody>
                    <a:bodyPr/>
                    <a:lstStyle/>
                    <a:p>
                      <a:pPr marL="0" lvl="0" indent="0" algn="l" rtl="0">
                        <a:spcBef>
                          <a:spcPts val="0"/>
                        </a:spcBef>
                        <a:spcAft>
                          <a:spcPts val="0"/>
                        </a:spcAft>
                        <a:buNone/>
                      </a:pPr>
                      <a:r>
                        <a:rPr lang="en-US" b="1"/>
                        <a:t>Final FY22 </a:t>
                      </a:r>
                      <a:endParaRPr b="1"/>
                    </a:p>
                  </a:txBody>
                  <a:tcPr marL="91425" marR="91425" marT="91425" marB="91425"/>
                </a:tc>
                <a:tc>
                  <a:txBody>
                    <a:bodyPr/>
                    <a:lstStyle/>
                    <a:p>
                      <a:pPr marL="0" lvl="0" indent="0" algn="l" rtl="0">
                        <a:spcBef>
                          <a:spcPts val="0"/>
                        </a:spcBef>
                        <a:spcAft>
                          <a:spcPts val="0"/>
                        </a:spcAft>
                        <a:buNone/>
                      </a:pPr>
                      <a:r>
                        <a:rPr lang="en-US" b="1"/>
                        <a:t>Change from FY21 to FY22</a:t>
                      </a:r>
                      <a:endParaRPr b="1"/>
                    </a:p>
                  </a:txBody>
                  <a:tcPr marL="91425" marR="91425" marT="91425" marB="91425">
                    <a:solidFill>
                      <a:srgbClr val="C9DAF8"/>
                    </a:solidFill>
                  </a:tcPr>
                </a:tc>
                <a:extLst>
                  <a:ext uri="{0D108BD9-81ED-4DB2-BD59-A6C34878D82A}">
                    <a16:rowId xmlns:a16="http://schemas.microsoft.com/office/drawing/2014/main" val="10000"/>
                  </a:ext>
                </a:extLst>
              </a:tr>
              <a:tr h="654850">
                <a:tc>
                  <a:txBody>
                    <a:bodyPr/>
                    <a:lstStyle/>
                    <a:p>
                      <a:pPr marL="0" lvl="0" indent="0" algn="l" rtl="0">
                        <a:spcBef>
                          <a:spcPts val="0"/>
                        </a:spcBef>
                        <a:spcAft>
                          <a:spcPts val="0"/>
                        </a:spcAft>
                        <a:buNone/>
                      </a:pPr>
                      <a:r>
                        <a:rPr lang="en-US" b="1"/>
                        <a:t>USAID Tuberculosis</a:t>
                      </a:r>
                      <a:endParaRPr b="1"/>
                    </a:p>
                  </a:txBody>
                  <a:tcPr marL="91425" marR="91425" marT="91425" marB="91425"/>
                </a:tc>
                <a:tc>
                  <a:txBody>
                    <a:bodyPr/>
                    <a:lstStyle/>
                    <a:p>
                      <a:pPr marL="0" lvl="0" indent="0" algn="l" rtl="0">
                        <a:spcBef>
                          <a:spcPts val="0"/>
                        </a:spcBef>
                        <a:spcAft>
                          <a:spcPts val="0"/>
                        </a:spcAft>
                        <a:buNone/>
                      </a:pPr>
                      <a:r>
                        <a:rPr lang="en-US" b="1"/>
                        <a:t>$310 M</a:t>
                      </a:r>
                      <a:endParaRPr b="1"/>
                    </a:p>
                  </a:txBody>
                  <a:tcPr marL="91425" marR="91425" marT="91425" marB="91425"/>
                </a:tc>
                <a:tc>
                  <a:txBody>
                    <a:bodyPr/>
                    <a:lstStyle/>
                    <a:p>
                      <a:pPr marL="0" lvl="0" indent="0" algn="l" rtl="0">
                        <a:spcBef>
                          <a:spcPts val="0"/>
                        </a:spcBef>
                        <a:spcAft>
                          <a:spcPts val="0"/>
                        </a:spcAft>
                        <a:buNone/>
                      </a:pPr>
                      <a:r>
                        <a:rPr lang="en-US" b="1"/>
                        <a:t>$319 M</a:t>
                      </a:r>
                      <a:endParaRPr b="1"/>
                    </a:p>
                  </a:txBody>
                  <a:tcPr marL="91425" marR="91425" marT="91425" marB="91425"/>
                </a:tc>
                <a:tc>
                  <a:txBody>
                    <a:bodyPr/>
                    <a:lstStyle/>
                    <a:p>
                      <a:pPr marL="0" lvl="0" indent="0" algn="l" rtl="0">
                        <a:spcBef>
                          <a:spcPts val="0"/>
                        </a:spcBef>
                        <a:spcAft>
                          <a:spcPts val="0"/>
                        </a:spcAft>
                        <a:buNone/>
                      </a:pPr>
                      <a:r>
                        <a:rPr lang="en-US"/>
                        <a:t>$319 M</a:t>
                      </a:r>
                      <a:endParaRPr/>
                    </a:p>
                  </a:txBody>
                  <a:tcPr marL="91425" marR="91425" marT="91425" marB="91425"/>
                </a:tc>
                <a:tc>
                  <a:txBody>
                    <a:bodyPr/>
                    <a:lstStyle/>
                    <a:p>
                      <a:pPr marL="0" lvl="0" indent="0" algn="l" rtl="0">
                        <a:spcBef>
                          <a:spcPts val="0"/>
                        </a:spcBef>
                        <a:spcAft>
                          <a:spcPts val="0"/>
                        </a:spcAft>
                        <a:buNone/>
                      </a:pPr>
                      <a:r>
                        <a:rPr lang="en-US"/>
                        <a:t>$1 B</a:t>
                      </a:r>
                      <a:endParaRPr/>
                    </a:p>
                  </a:txBody>
                  <a:tcPr marL="91425" marR="91425" marT="91425" marB="91425"/>
                </a:tc>
                <a:tc>
                  <a:txBody>
                    <a:bodyPr/>
                    <a:lstStyle/>
                    <a:p>
                      <a:pPr marL="0" lvl="0" indent="0" algn="l" rtl="0">
                        <a:spcBef>
                          <a:spcPts val="0"/>
                        </a:spcBef>
                        <a:spcAft>
                          <a:spcPts val="0"/>
                        </a:spcAft>
                        <a:buNone/>
                      </a:pPr>
                      <a:r>
                        <a:rPr lang="en-US"/>
                        <a:t>$465 M/ $400 M</a:t>
                      </a:r>
                      <a:endParaRPr/>
                    </a:p>
                  </a:txBody>
                  <a:tcPr marL="91425" marR="91425" marT="91425" marB="91425"/>
                </a:tc>
                <a:tc>
                  <a:txBody>
                    <a:bodyPr/>
                    <a:lstStyle/>
                    <a:p>
                      <a:pPr marL="0" lvl="0" indent="0" algn="l" rtl="0">
                        <a:spcBef>
                          <a:spcPts val="0"/>
                        </a:spcBef>
                        <a:spcAft>
                          <a:spcPts val="0"/>
                        </a:spcAft>
                        <a:buNone/>
                      </a:pPr>
                      <a:r>
                        <a:rPr lang="en-US" b="1"/>
                        <a:t>$371 M</a:t>
                      </a:r>
                      <a:endParaRPr b="1"/>
                    </a:p>
                  </a:txBody>
                  <a:tcPr marL="91425" marR="91425" marT="91425" marB="91425"/>
                </a:tc>
                <a:tc>
                  <a:txBody>
                    <a:bodyPr/>
                    <a:lstStyle/>
                    <a:p>
                      <a:pPr marL="0" lvl="0" indent="0" algn="l" rtl="0">
                        <a:spcBef>
                          <a:spcPts val="0"/>
                        </a:spcBef>
                        <a:spcAft>
                          <a:spcPts val="0"/>
                        </a:spcAft>
                        <a:buNone/>
                      </a:pPr>
                      <a:r>
                        <a:rPr lang="en-US" b="1"/>
                        <a:t>+$51 M</a:t>
                      </a:r>
                      <a:endParaRPr b="1"/>
                    </a:p>
                  </a:txBody>
                  <a:tcPr marL="91425" marR="91425" marT="91425" marB="91425">
                    <a:solidFill>
                      <a:srgbClr val="C9DAF8"/>
                    </a:solidFill>
                  </a:tcPr>
                </a:tc>
                <a:extLst>
                  <a:ext uri="{0D108BD9-81ED-4DB2-BD59-A6C34878D82A}">
                    <a16:rowId xmlns:a16="http://schemas.microsoft.com/office/drawing/2014/main" val="10001"/>
                  </a:ext>
                </a:extLst>
              </a:tr>
              <a:tr h="682200">
                <a:tc>
                  <a:txBody>
                    <a:bodyPr/>
                    <a:lstStyle/>
                    <a:p>
                      <a:pPr marL="0" lvl="0" indent="0" algn="l" rtl="0">
                        <a:spcBef>
                          <a:spcPts val="0"/>
                        </a:spcBef>
                        <a:spcAft>
                          <a:spcPts val="0"/>
                        </a:spcAft>
                        <a:buNone/>
                      </a:pPr>
                      <a:r>
                        <a:rPr lang="en-US" b="1"/>
                        <a:t>USAID Nutrition</a:t>
                      </a:r>
                      <a:endParaRPr b="1"/>
                    </a:p>
                  </a:txBody>
                  <a:tcPr marL="91425" marR="91425" marT="91425" marB="91425"/>
                </a:tc>
                <a:tc>
                  <a:txBody>
                    <a:bodyPr/>
                    <a:lstStyle/>
                    <a:p>
                      <a:pPr marL="0" lvl="0" indent="0" algn="l" rtl="0">
                        <a:spcBef>
                          <a:spcPts val="0"/>
                        </a:spcBef>
                        <a:spcAft>
                          <a:spcPts val="0"/>
                        </a:spcAft>
                        <a:buNone/>
                      </a:pPr>
                      <a:r>
                        <a:rPr lang="en-US" b="1"/>
                        <a:t>$150 M</a:t>
                      </a:r>
                      <a:endParaRPr b="1"/>
                    </a:p>
                  </a:txBody>
                  <a:tcPr marL="91425" marR="91425" marT="91425" marB="91425"/>
                </a:tc>
                <a:tc>
                  <a:txBody>
                    <a:bodyPr/>
                    <a:lstStyle/>
                    <a:p>
                      <a:pPr marL="0" lvl="0" indent="0" algn="l" rtl="0">
                        <a:spcBef>
                          <a:spcPts val="0"/>
                        </a:spcBef>
                        <a:spcAft>
                          <a:spcPts val="0"/>
                        </a:spcAft>
                        <a:buNone/>
                      </a:pPr>
                      <a:r>
                        <a:rPr lang="en-US" b="1"/>
                        <a:t>$150 M</a:t>
                      </a:r>
                      <a:endParaRPr b="1"/>
                    </a:p>
                  </a:txBody>
                  <a:tcPr marL="91425" marR="91425" marT="91425" marB="91425"/>
                </a:tc>
                <a:tc>
                  <a:txBody>
                    <a:bodyPr/>
                    <a:lstStyle/>
                    <a:p>
                      <a:pPr marL="0" lvl="0" indent="0" algn="l" rtl="0">
                        <a:spcBef>
                          <a:spcPts val="0"/>
                        </a:spcBef>
                        <a:spcAft>
                          <a:spcPts val="0"/>
                        </a:spcAft>
                        <a:buNone/>
                      </a:pPr>
                      <a:r>
                        <a:rPr lang="en-US"/>
                        <a:t>$150 M</a:t>
                      </a:r>
                      <a:endParaRPr/>
                    </a:p>
                  </a:txBody>
                  <a:tcPr marL="91425" marR="91425" marT="91425" marB="91425"/>
                </a:tc>
                <a:tc>
                  <a:txBody>
                    <a:bodyPr/>
                    <a:lstStyle/>
                    <a:p>
                      <a:pPr marL="0" lvl="0" indent="0" algn="l" rtl="0">
                        <a:spcBef>
                          <a:spcPts val="0"/>
                        </a:spcBef>
                        <a:spcAft>
                          <a:spcPts val="0"/>
                        </a:spcAft>
                        <a:buNone/>
                      </a:pPr>
                      <a:r>
                        <a:rPr lang="en-US"/>
                        <a:t>$300 M</a:t>
                      </a:r>
                      <a:endParaRPr/>
                    </a:p>
                  </a:txBody>
                  <a:tcPr marL="91425" marR="91425" marT="91425" marB="91425"/>
                </a:tc>
                <a:tc>
                  <a:txBody>
                    <a:bodyPr/>
                    <a:lstStyle/>
                    <a:p>
                      <a:pPr marL="0" lvl="0" indent="0" algn="l" rtl="0">
                        <a:spcBef>
                          <a:spcPts val="0"/>
                        </a:spcBef>
                        <a:spcAft>
                          <a:spcPts val="0"/>
                        </a:spcAft>
                        <a:buNone/>
                      </a:pPr>
                      <a:r>
                        <a:rPr lang="en-US"/>
                        <a:t>$160M/ $160M</a:t>
                      </a:r>
                      <a:endParaRPr/>
                    </a:p>
                  </a:txBody>
                  <a:tcPr marL="91425" marR="91425" marT="91425" marB="91425"/>
                </a:tc>
                <a:tc>
                  <a:txBody>
                    <a:bodyPr/>
                    <a:lstStyle/>
                    <a:p>
                      <a:pPr marL="0" lvl="0" indent="0" algn="l" rtl="0">
                        <a:spcBef>
                          <a:spcPts val="0"/>
                        </a:spcBef>
                        <a:spcAft>
                          <a:spcPts val="0"/>
                        </a:spcAft>
                        <a:buNone/>
                      </a:pPr>
                      <a:r>
                        <a:rPr lang="en-US" b="1"/>
                        <a:t>$155 M</a:t>
                      </a:r>
                      <a:endParaRPr b="1"/>
                    </a:p>
                  </a:txBody>
                  <a:tcPr marL="91425" marR="91425" marT="91425" marB="91425"/>
                </a:tc>
                <a:tc>
                  <a:txBody>
                    <a:bodyPr/>
                    <a:lstStyle/>
                    <a:p>
                      <a:pPr marL="0" lvl="0" indent="0" algn="l" rtl="0">
                        <a:spcBef>
                          <a:spcPts val="0"/>
                        </a:spcBef>
                        <a:spcAft>
                          <a:spcPts val="0"/>
                        </a:spcAft>
                        <a:buNone/>
                      </a:pPr>
                      <a:r>
                        <a:rPr lang="en-US" b="1"/>
                        <a:t>+$5 M</a:t>
                      </a:r>
                      <a:endParaRPr b="1"/>
                    </a:p>
                  </a:txBody>
                  <a:tcPr marL="91425" marR="91425" marT="91425" marB="91425">
                    <a:solidFill>
                      <a:srgbClr val="C9DAF8"/>
                    </a:solidFill>
                  </a:tcPr>
                </a:tc>
                <a:extLst>
                  <a:ext uri="{0D108BD9-81ED-4DB2-BD59-A6C34878D82A}">
                    <a16:rowId xmlns:a16="http://schemas.microsoft.com/office/drawing/2014/main" val="10002"/>
                  </a:ext>
                </a:extLst>
              </a:tr>
              <a:tr h="682200">
                <a:tc>
                  <a:txBody>
                    <a:bodyPr/>
                    <a:lstStyle/>
                    <a:p>
                      <a:pPr marL="0" lvl="0" indent="0" algn="l" rtl="0">
                        <a:spcBef>
                          <a:spcPts val="0"/>
                        </a:spcBef>
                        <a:spcAft>
                          <a:spcPts val="0"/>
                        </a:spcAft>
                        <a:buNone/>
                      </a:pPr>
                      <a:r>
                        <a:rPr lang="en-US" b="1"/>
                        <a:t>Global Fund to Fight AIDS, TB, and Malaria</a:t>
                      </a:r>
                      <a:endParaRPr b="1"/>
                    </a:p>
                  </a:txBody>
                  <a:tcPr marL="91425" marR="91425" marT="91425" marB="91425"/>
                </a:tc>
                <a:tc>
                  <a:txBody>
                    <a:bodyPr/>
                    <a:lstStyle/>
                    <a:p>
                      <a:pPr marL="0" lvl="0" indent="0" algn="l" rtl="0">
                        <a:spcBef>
                          <a:spcPts val="0"/>
                        </a:spcBef>
                        <a:spcAft>
                          <a:spcPts val="0"/>
                        </a:spcAft>
                        <a:buNone/>
                      </a:pPr>
                      <a:r>
                        <a:rPr lang="en-US" b="1"/>
                        <a:t>$1.56 B</a:t>
                      </a: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$1.56 B</a:t>
                      </a:r>
                      <a:endParaRPr b="1">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$1.56 B</a:t>
                      </a:r>
                      <a:endParaRPr>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$1.56 B</a:t>
                      </a:r>
                      <a:endParaRPr>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$1.56 B/ $1.56 B</a:t>
                      </a:r>
                      <a:endParaRPr>
                        <a:solidFill>
                          <a:schemeClr val="dk1"/>
                        </a:solidFill>
                      </a:endParaRPr>
                    </a:p>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b="1">
                          <a:solidFill>
                            <a:schemeClr val="dk1"/>
                          </a:solidFill>
                        </a:rPr>
                        <a:t>$1.56 B</a:t>
                      </a:r>
                      <a:endParaRPr b="1">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b="1"/>
                        <a:t>No Change</a:t>
                      </a:r>
                      <a:endParaRPr b="1"/>
                    </a:p>
                  </a:txBody>
                  <a:tcPr marL="91425" marR="91425" marT="91425" marB="91425">
                    <a:solidFill>
                      <a:srgbClr val="C9DAF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g11beae007b3_0_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190" name="Google Shape;190;g11beae007b3_0_42" descr="Table&#10;&#10;Description automatically generated"/>
          <p:cNvPicPr preferRelativeResize="0"/>
          <p:nvPr/>
        </p:nvPicPr>
        <p:blipFill rotWithShape="1">
          <a:blip r:embed="rId3">
            <a:alphaModFix/>
          </a:blip>
          <a:srcRect/>
          <a:stretch/>
        </p:blipFill>
        <p:spPr>
          <a:xfrm>
            <a:off x="193655" y="1194075"/>
            <a:ext cx="8493145" cy="3573200"/>
          </a:xfrm>
          <a:prstGeom prst="rect">
            <a:avLst/>
          </a:prstGeom>
          <a:noFill/>
          <a:ln>
            <a:noFill/>
          </a:ln>
        </p:spPr>
      </p:pic>
      <p:sp>
        <p:nvSpPr>
          <p:cNvPr id="191" name="Google Shape;191;g11beae007b3_0_42"/>
          <p:cNvSpPr txBox="1"/>
          <p:nvPr/>
        </p:nvSpPr>
        <p:spPr>
          <a:xfrm>
            <a:off x="1241946" y="-45443"/>
            <a:ext cx="6073200" cy="1239600"/>
          </a:xfrm>
          <a:prstGeom prst="rect">
            <a:avLst/>
          </a:prstGeom>
          <a:noFill/>
          <a:ln>
            <a:noFill/>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E41034"/>
              </a:buClr>
              <a:buSzPts val="3000"/>
              <a:buFont typeface="Open Sans"/>
              <a:buNone/>
            </a:pPr>
            <a:r>
              <a:rPr lang="en-US" sz="3000" b="1" i="0" u="none" strike="noStrike" cap="none">
                <a:solidFill>
                  <a:srgbClr val="E41034"/>
                </a:solidFill>
                <a:latin typeface="Open Sans"/>
                <a:ea typeface="Open Sans"/>
                <a:cs typeface="Open Sans"/>
                <a:sym typeface="Open Sans"/>
              </a:rPr>
              <a:t>Recent History of RESULTS Work on Appropriations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1beae007b3_0_50"/>
          <p:cNvSpPr txBox="1">
            <a:spLocks noGrp="1"/>
          </p:cNvSpPr>
          <p:nvPr>
            <p:ph type="title"/>
          </p:nvPr>
        </p:nvSpPr>
        <p:spPr>
          <a:xfrm>
            <a:off x="449700"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FY23 Appropriations Requests</a:t>
            </a:r>
            <a:endParaRPr/>
          </a:p>
        </p:txBody>
      </p:sp>
      <p:sp>
        <p:nvSpPr>
          <p:cNvPr id="197" name="Google Shape;197;g11beae007b3_0_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198" name="Google Shape;198;g11beae007b3_0_5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graphicFrame>
        <p:nvGraphicFramePr>
          <p:cNvPr id="199" name="Google Shape;199;g11beae007b3_0_50"/>
          <p:cNvGraphicFramePr/>
          <p:nvPr/>
        </p:nvGraphicFramePr>
        <p:xfrm>
          <a:off x="243225" y="1178700"/>
          <a:ext cx="8237100" cy="3752100"/>
        </p:xfrm>
        <a:graphic>
          <a:graphicData uri="http://schemas.openxmlformats.org/drawingml/2006/table">
            <a:tbl>
              <a:tblPr>
                <a:noFill/>
                <a:tableStyleId>{75C0C20B-0614-4007-83E9-3F834839FF86}</a:tableStyleId>
              </a:tblPr>
              <a:tblGrid>
                <a:gridCol w="3827375">
                  <a:extLst>
                    <a:ext uri="{9D8B030D-6E8A-4147-A177-3AD203B41FA5}">
                      <a16:colId xmlns:a16="http://schemas.microsoft.com/office/drawing/2014/main" val="20000"/>
                    </a:ext>
                  </a:extLst>
                </a:gridCol>
                <a:gridCol w="4409725">
                  <a:extLst>
                    <a:ext uri="{9D8B030D-6E8A-4147-A177-3AD203B41FA5}">
                      <a16:colId xmlns:a16="http://schemas.microsoft.com/office/drawing/2014/main" val="20001"/>
                    </a:ext>
                  </a:extLst>
                </a:gridCol>
              </a:tblGrid>
              <a:tr h="1051525">
                <a:tc>
                  <a:txBody>
                    <a:bodyPr/>
                    <a:lstStyle/>
                    <a:p>
                      <a:pPr marL="0" marR="0" lvl="0" indent="0" algn="ctr" rtl="0">
                        <a:lnSpc>
                          <a:spcPct val="100000"/>
                        </a:lnSpc>
                        <a:spcBef>
                          <a:spcPts val="0"/>
                        </a:spcBef>
                        <a:spcAft>
                          <a:spcPts val="0"/>
                        </a:spcAft>
                        <a:buClr>
                          <a:srgbClr val="000000"/>
                        </a:buClr>
                        <a:buSzPts val="1900"/>
                        <a:buFont typeface="Arial"/>
                        <a:buNone/>
                      </a:pP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t>RESULTS FY23 Appropriations Request</a:t>
                      </a:r>
                      <a:endParaRPr sz="1900" b="1" u="none" strike="noStrike" cap="none"/>
                    </a:p>
                  </a:txBody>
                  <a:tcPr marL="91425" marR="91425" marT="91425" marB="91425"/>
                </a:tc>
                <a:extLst>
                  <a:ext uri="{0D108BD9-81ED-4DB2-BD59-A6C34878D82A}">
                    <a16:rowId xmlns:a16="http://schemas.microsoft.com/office/drawing/2014/main" val="10000"/>
                  </a:ext>
                </a:extLst>
              </a:tr>
              <a:tr h="8870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MCH Nutrition</a:t>
                      </a: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chemeClr val="dk1"/>
                          </a:solidFill>
                        </a:rPr>
                        <a:t>$300 million within USAID Global Health</a:t>
                      </a:r>
                      <a:endParaRPr sz="1900" u="none" strike="noStrike" cap="none"/>
                    </a:p>
                  </a:txBody>
                  <a:tcPr marL="91425" marR="91425" marT="91425" marB="91425"/>
                </a:tc>
                <a:extLst>
                  <a:ext uri="{0D108BD9-81ED-4DB2-BD59-A6C34878D82A}">
                    <a16:rowId xmlns:a16="http://schemas.microsoft.com/office/drawing/2014/main" val="10001"/>
                  </a:ext>
                </a:extLst>
              </a:tr>
              <a:tr h="1051525">
                <a:tc>
                  <a:txBody>
                    <a:bodyPr/>
                    <a:lstStyle/>
                    <a:p>
                      <a:pPr marL="0" marR="0" lvl="0" indent="0" algn="l" rtl="0">
                        <a:lnSpc>
                          <a:spcPct val="100000"/>
                        </a:lnSpc>
                        <a:spcBef>
                          <a:spcPts val="0"/>
                        </a:spcBef>
                        <a:spcAft>
                          <a:spcPts val="0"/>
                        </a:spcAft>
                        <a:buClr>
                          <a:schemeClr val="dk1"/>
                        </a:buClr>
                        <a:buSzPts val="1100"/>
                        <a:buFont typeface="Arial"/>
                        <a:buNone/>
                      </a:pPr>
                      <a:r>
                        <a:rPr lang="en-US" sz="1900" b="1" u="none" strike="noStrike" cap="none">
                          <a:solidFill>
                            <a:schemeClr val="dk1"/>
                          </a:solidFill>
                        </a:rPr>
                        <a:t>Global Fund to Fight AIDS, Tuberculosis, and Malaria</a:t>
                      </a: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900" u="none" strike="noStrike" cap="none">
                          <a:solidFill>
                            <a:schemeClr val="dk1"/>
                          </a:solidFill>
                        </a:rPr>
                        <a:t> At least $2 Billion</a:t>
                      </a:r>
                      <a:endParaRPr sz="1900" u="none" strike="noStrike" cap="none"/>
                    </a:p>
                  </a:txBody>
                  <a:tcPr marL="91425" marR="91425" marT="91425" marB="91425"/>
                </a:tc>
                <a:extLst>
                  <a:ext uri="{0D108BD9-81ED-4DB2-BD59-A6C34878D82A}">
                    <a16:rowId xmlns:a16="http://schemas.microsoft.com/office/drawing/2014/main" val="10002"/>
                  </a:ext>
                </a:extLst>
              </a:tr>
              <a:tr h="76197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Global Tuberculosis</a:t>
                      </a: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$1 Billion within USAID Global Health</a:t>
                      </a:r>
                      <a:endParaRPr sz="19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245ca45b02_7_17"/>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Process Summary</a:t>
            </a:r>
            <a:endParaRPr/>
          </a:p>
        </p:txBody>
      </p:sp>
      <p:grpSp>
        <p:nvGrpSpPr>
          <p:cNvPr id="205" name="Google Shape;205;g1245ca45b02_7_17"/>
          <p:cNvGrpSpPr/>
          <p:nvPr/>
        </p:nvGrpSpPr>
        <p:grpSpPr>
          <a:xfrm>
            <a:off x="736074" y="1200151"/>
            <a:ext cx="7671851" cy="3394472"/>
            <a:chOff x="278874" y="0"/>
            <a:chExt cx="7671851" cy="3394472"/>
          </a:xfrm>
        </p:grpSpPr>
        <p:sp>
          <p:nvSpPr>
            <p:cNvPr id="206" name="Google Shape;206;g1245ca45b02_7_17"/>
            <p:cNvSpPr/>
            <p:nvPr/>
          </p:nvSpPr>
          <p:spPr>
            <a:xfrm>
              <a:off x="617219" y="0"/>
              <a:ext cx="6995160" cy="3394472"/>
            </a:xfrm>
            <a:prstGeom prst="rightArrow">
              <a:avLst>
                <a:gd name="adj1" fmla="val 50000"/>
                <a:gd name="adj2" fmla="val 50000"/>
              </a:avLst>
            </a:prstGeom>
            <a:solidFill>
              <a:srgbClr val="CDE3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1245ca45b02_7_17"/>
            <p:cNvSpPr/>
            <p:nvPr/>
          </p:nvSpPr>
          <p:spPr>
            <a:xfrm>
              <a:off x="278874" y="1018341"/>
              <a:ext cx="2468880" cy="1357788"/>
            </a:xfrm>
            <a:prstGeom prst="roundRect">
              <a:avLst>
                <a:gd name="adj" fmla="val 16667"/>
              </a:avLst>
            </a:prstGeom>
            <a:solidFill>
              <a:srgbClr val="43A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1245ca45b02_7_17"/>
            <p:cNvSpPr txBox="1"/>
            <p:nvPr/>
          </p:nvSpPr>
          <p:spPr>
            <a:xfrm>
              <a:off x="345156" y="1084623"/>
              <a:ext cx="2336316" cy="122522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President’s Budget</a:t>
              </a:r>
              <a:endParaRPr sz="2600" b="0" i="0" u="none" strike="noStrike" cap="none">
                <a:solidFill>
                  <a:schemeClr val="lt1"/>
                </a:solidFill>
                <a:latin typeface="Arial"/>
                <a:ea typeface="Arial"/>
                <a:cs typeface="Arial"/>
                <a:sym typeface="Arial"/>
              </a:endParaRPr>
            </a:p>
          </p:txBody>
        </p:sp>
        <p:sp>
          <p:nvSpPr>
            <p:cNvPr id="209" name="Google Shape;209;g1245ca45b02_7_17"/>
            <p:cNvSpPr/>
            <p:nvPr/>
          </p:nvSpPr>
          <p:spPr>
            <a:xfrm>
              <a:off x="2880359" y="1018341"/>
              <a:ext cx="2468880" cy="1357788"/>
            </a:xfrm>
            <a:prstGeom prst="roundRect">
              <a:avLst>
                <a:gd name="adj" fmla="val 16667"/>
              </a:avLst>
            </a:prstGeom>
            <a:solidFill>
              <a:srgbClr val="43A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1245ca45b02_7_17"/>
            <p:cNvSpPr txBox="1"/>
            <p:nvPr/>
          </p:nvSpPr>
          <p:spPr>
            <a:xfrm>
              <a:off x="2946641" y="1084623"/>
              <a:ext cx="2336316" cy="122522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Congressional Budget Resolution</a:t>
              </a:r>
              <a:endParaRPr sz="2600" b="0" i="0" u="none" strike="noStrike" cap="none">
                <a:solidFill>
                  <a:schemeClr val="lt1"/>
                </a:solidFill>
                <a:latin typeface="Arial"/>
                <a:ea typeface="Arial"/>
                <a:cs typeface="Arial"/>
                <a:sym typeface="Arial"/>
              </a:endParaRPr>
            </a:p>
          </p:txBody>
        </p:sp>
        <p:sp>
          <p:nvSpPr>
            <p:cNvPr id="211" name="Google Shape;211;g1245ca45b02_7_17"/>
            <p:cNvSpPr/>
            <p:nvPr/>
          </p:nvSpPr>
          <p:spPr>
            <a:xfrm>
              <a:off x="5481845" y="1018341"/>
              <a:ext cx="2468880" cy="1357788"/>
            </a:xfrm>
            <a:prstGeom prst="roundRect">
              <a:avLst>
                <a:gd name="adj" fmla="val 16667"/>
              </a:avLst>
            </a:prstGeom>
            <a:solidFill>
              <a:srgbClr val="43A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245ca45b02_7_17"/>
            <p:cNvSpPr txBox="1"/>
            <p:nvPr/>
          </p:nvSpPr>
          <p:spPr>
            <a:xfrm>
              <a:off x="5548127" y="1084623"/>
              <a:ext cx="2336316" cy="122522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Appropriations</a:t>
              </a:r>
              <a:endParaRPr sz="2600" b="0" i="0" u="none" strike="noStrike" cap="none">
                <a:solidFill>
                  <a:schemeClr val="lt1"/>
                </a:solidFill>
                <a:latin typeface="Arial"/>
                <a:ea typeface="Arial"/>
                <a:cs typeface="Arial"/>
                <a:sym typeface="Arial"/>
              </a:endParaRPr>
            </a:p>
          </p:txBody>
        </p:sp>
      </p:grpSp>
      <p:sp>
        <p:nvSpPr>
          <p:cNvPr id="213" name="Google Shape;213;g1245ca45b02_7_17"/>
          <p:cNvSpPr/>
          <p:nvPr/>
        </p:nvSpPr>
        <p:spPr>
          <a:xfrm>
            <a:off x="5775158" y="1490412"/>
            <a:ext cx="2719137" cy="281394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245ca45b02_7_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Appropriations Committee</a:t>
            </a:r>
            <a:endParaRPr/>
          </a:p>
        </p:txBody>
      </p:sp>
      <p:sp>
        <p:nvSpPr>
          <p:cNvPr id="219" name="Google Shape;219;g1245ca45b02_7_30"/>
          <p:cNvSpPr txBox="1"/>
          <p:nvPr/>
        </p:nvSpPr>
        <p:spPr>
          <a:xfrm>
            <a:off x="457200" y="1264024"/>
            <a:ext cx="8229600" cy="3661111"/>
          </a:xfrm>
          <a:prstGeom prst="rect">
            <a:avLst/>
          </a:prstGeom>
          <a:noFill/>
          <a:ln>
            <a:noFill/>
          </a:ln>
        </p:spPr>
        <p:txBody>
          <a:bodyPr spcFirstLastPara="1" wrap="square" lIns="91425" tIns="45700" rIns="91425" bIns="45700" anchor="t" anchorCtr="0">
            <a:normAutofit/>
          </a:bodyPr>
          <a:lstStyle/>
          <a:p>
            <a:pPr marL="469900" marR="0" lvl="2" indent="-457200" algn="l" rtl="0">
              <a:lnSpc>
                <a:spcPct val="100000"/>
              </a:lnSpc>
              <a:spcBef>
                <a:spcPts val="0"/>
              </a:spcBef>
              <a:spcAft>
                <a:spcPts val="0"/>
              </a:spcAft>
              <a:buClr>
                <a:schemeClr val="dk1"/>
              </a:buClr>
              <a:buSzPts val="3300"/>
              <a:buFont typeface="Arial"/>
              <a:buChar char="•"/>
            </a:pPr>
            <a:r>
              <a:rPr lang="en-US" sz="3300" b="0" i="0" u="none" strike="noStrike" cap="none">
                <a:solidFill>
                  <a:schemeClr val="dk1"/>
                </a:solidFill>
                <a:latin typeface="Open Sans"/>
                <a:ea typeface="Open Sans"/>
                <a:cs typeface="Open Sans"/>
                <a:sym typeface="Open Sans"/>
              </a:rPr>
              <a:t>Uses budget resolution to guide spending levels for 12 sub-committees</a:t>
            </a:r>
            <a:endParaRPr sz="1400" b="0" i="0" u="none" strike="noStrike" cap="none">
              <a:solidFill>
                <a:srgbClr val="000000"/>
              </a:solidFill>
              <a:latin typeface="Arial"/>
              <a:ea typeface="Arial"/>
              <a:cs typeface="Arial"/>
              <a:sym typeface="Arial"/>
            </a:endParaRPr>
          </a:p>
          <a:p>
            <a:pPr marL="469900" marR="0" lvl="2" indent="-457200" algn="l" rtl="0">
              <a:lnSpc>
                <a:spcPct val="100000"/>
              </a:lnSpc>
              <a:spcBef>
                <a:spcPts val="600"/>
              </a:spcBef>
              <a:spcAft>
                <a:spcPts val="0"/>
              </a:spcAft>
              <a:buClr>
                <a:schemeClr val="dk1"/>
              </a:buClr>
              <a:buSzPts val="3300"/>
              <a:buFont typeface="Arial"/>
              <a:buChar char="•"/>
            </a:pPr>
            <a:r>
              <a:rPr lang="en-US" sz="3300" b="0" i="0" u="none" strike="noStrike" cap="none">
                <a:solidFill>
                  <a:schemeClr val="dk1"/>
                </a:solidFill>
                <a:latin typeface="Open Sans"/>
                <a:ea typeface="Open Sans"/>
                <a:cs typeface="Open Sans"/>
                <a:sym typeface="Open Sans"/>
              </a:rPr>
              <a:t>Sub-committees gather input on how to spend money (hearings, direct input from Reps/Senators, sign-on letters, conversations)</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ts val="3200"/>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245ca45b02_7_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Appropriations Committee</a:t>
            </a:r>
            <a:endParaRPr/>
          </a:p>
        </p:txBody>
      </p:sp>
      <p:sp>
        <p:nvSpPr>
          <p:cNvPr id="226" name="Google Shape;226;g1245ca45b02_7_35"/>
          <p:cNvSpPr txBox="1"/>
          <p:nvPr/>
        </p:nvSpPr>
        <p:spPr>
          <a:xfrm>
            <a:off x="457200" y="1264024"/>
            <a:ext cx="8229600" cy="3661111"/>
          </a:xfrm>
          <a:prstGeom prst="rect">
            <a:avLst/>
          </a:prstGeom>
          <a:noFill/>
          <a:ln>
            <a:noFill/>
          </a:ln>
        </p:spPr>
        <p:txBody>
          <a:bodyPr spcFirstLastPara="1" wrap="square" lIns="91425" tIns="45700" rIns="91425" bIns="45700" anchor="t" anchorCtr="0">
            <a:normAutofit fontScale="92500" lnSpcReduction="10000"/>
          </a:bodyPr>
          <a:lstStyle/>
          <a:p>
            <a:pPr marL="469900" marR="0" lvl="2" indent="-457234" algn="l" rtl="0">
              <a:lnSpc>
                <a:spcPct val="110000"/>
              </a:lnSpc>
              <a:spcBef>
                <a:spcPts val="0"/>
              </a:spcBef>
              <a:spcAft>
                <a:spcPts val="0"/>
              </a:spcAft>
              <a:buClr>
                <a:schemeClr val="dk1"/>
              </a:buClr>
              <a:buSzPct val="108107"/>
              <a:buFont typeface="Arial"/>
              <a:buChar char="•"/>
            </a:pPr>
            <a:r>
              <a:rPr lang="en-US" sz="3300" b="0" i="0" u="none" strike="noStrike" cap="none">
                <a:solidFill>
                  <a:schemeClr val="dk1"/>
                </a:solidFill>
                <a:latin typeface="Open Sans"/>
                <a:ea typeface="Open Sans"/>
                <a:cs typeface="Open Sans"/>
                <a:sym typeface="Open Sans"/>
              </a:rPr>
              <a:t>Every member of Congress can give input on spending preferences to each sub-committee. That input comes from constituents. </a:t>
            </a:r>
            <a:endParaRPr sz="1400" b="0" i="0" u="none" strike="noStrike" cap="none">
              <a:solidFill>
                <a:srgbClr val="000000"/>
              </a:solidFill>
              <a:latin typeface="Arial"/>
              <a:ea typeface="Arial"/>
              <a:cs typeface="Arial"/>
              <a:sym typeface="Arial"/>
            </a:endParaRPr>
          </a:p>
          <a:p>
            <a:pPr marL="469900" marR="0" lvl="2" indent="-457234" algn="l" rtl="0">
              <a:lnSpc>
                <a:spcPct val="110000"/>
              </a:lnSpc>
              <a:spcBef>
                <a:spcPts val="600"/>
              </a:spcBef>
              <a:spcAft>
                <a:spcPts val="0"/>
              </a:spcAft>
              <a:buClr>
                <a:schemeClr val="dk1"/>
              </a:buClr>
              <a:buSzPct val="108107"/>
              <a:buFont typeface="Arial"/>
              <a:buChar char="•"/>
            </a:pPr>
            <a:r>
              <a:rPr lang="en-US" sz="3300" b="0" i="0" u="none" strike="noStrike" cap="none">
                <a:solidFill>
                  <a:schemeClr val="dk1"/>
                </a:solidFill>
                <a:latin typeface="Open Sans"/>
                <a:ea typeface="Open Sans"/>
                <a:cs typeface="Open Sans"/>
                <a:sym typeface="Open Sans"/>
              </a:rPr>
              <a:t>RESULTS focuses on requests to the State &amp; Foreign Operations Sub-Committee of Appropriations (SFOPS). </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ct val="108107"/>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ct val="108107"/>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245ca45b02_7_41"/>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Our Requests</a:t>
            </a:r>
            <a:endParaRPr/>
          </a:p>
        </p:txBody>
      </p:sp>
      <p:sp>
        <p:nvSpPr>
          <p:cNvPr id="232" name="Google Shape;232;g1245ca45b02_7_41"/>
          <p:cNvSpPr txBox="1"/>
          <p:nvPr/>
        </p:nvSpPr>
        <p:spPr>
          <a:xfrm>
            <a:off x="457200" y="1264024"/>
            <a:ext cx="8229600" cy="3661111"/>
          </a:xfrm>
          <a:prstGeom prst="rect">
            <a:avLst/>
          </a:prstGeom>
          <a:noFill/>
          <a:ln>
            <a:noFill/>
          </a:ln>
        </p:spPr>
        <p:txBody>
          <a:bodyPr spcFirstLastPara="1" wrap="square" lIns="91425" tIns="45700" rIns="91425" bIns="45700" anchor="t" anchorCtr="0">
            <a:normAutofit fontScale="92500" lnSpcReduction="10000"/>
          </a:bodyPr>
          <a:lstStyle/>
          <a:p>
            <a:pPr marL="527050" marR="0" lvl="2" indent="-514384" algn="l" rtl="0">
              <a:lnSpc>
                <a:spcPct val="110000"/>
              </a:lnSpc>
              <a:spcBef>
                <a:spcPts val="0"/>
              </a:spcBef>
              <a:spcAft>
                <a:spcPts val="0"/>
              </a:spcAft>
              <a:buClr>
                <a:schemeClr val="dk1"/>
              </a:buClr>
              <a:buSzPct val="108107"/>
              <a:buFont typeface="Arial"/>
              <a:buAutoNum type="arabicPeriod"/>
            </a:pPr>
            <a:r>
              <a:rPr lang="en-US" sz="3300" b="0" i="0" u="none" strike="noStrike" cap="none">
                <a:solidFill>
                  <a:schemeClr val="dk1"/>
                </a:solidFill>
                <a:latin typeface="Open Sans"/>
                <a:ea typeface="Open Sans"/>
                <a:cs typeface="Open Sans"/>
                <a:sym typeface="Open Sans"/>
              </a:rPr>
              <a:t>Please include our requests in your input to SFOPS. Use our “appropriations memos” to make the requests.</a:t>
            </a:r>
            <a:endParaRPr sz="1400" b="0" i="0" u="none" strike="noStrike" cap="none">
              <a:solidFill>
                <a:srgbClr val="000000"/>
              </a:solidFill>
              <a:latin typeface="Arial"/>
              <a:ea typeface="Arial"/>
              <a:cs typeface="Arial"/>
              <a:sym typeface="Arial"/>
            </a:endParaRPr>
          </a:p>
          <a:p>
            <a:pPr marL="527050" marR="0" lvl="2" indent="-514384" algn="l" rtl="0">
              <a:lnSpc>
                <a:spcPct val="110000"/>
              </a:lnSpc>
              <a:spcBef>
                <a:spcPts val="600"/>
              </a:spcBef>
              <a:spcAft>
                <a:spcPts val="0"/>
              </a:spcAft>
              <a:buClr>
                <a:schemeClr val="dk1"/>
              </a:buClr>
              <a:buSzPct val="108107"/>
              <a:buFont typeface="Arial"/>
              <a:buAutoNum type="arabicPeriod"/>
            </a:pPr>
            <a:r>
              <a:rPr lang="en-US" sz="3300" b="0" i="0" u="none" strike="noStrike" cap="none">
                <a:solidFill>
                  <a:schemeClr val="dk1"/>
                </a:solidFill>
                <a:latin typeface="Open Sans"/>
                <a:ea typeface="Open Sans"/>
                <a:cs typeface="Open Sans"/>
                <a:sym typeface="Open Sans"/>
              </a:rPr>
              <a:t>Please sign on to “Dear Colleague” letters regarding our requests.</a:t>
            </a:r>
            <a:endParaRPr sz="1400" b="0" i="0" u="none" strike="noStrike" cap="none">
              <a:solidFill>
                <a:srgbClr val="000000"/>
              </a:solidFill>
              <a:latin typeface="Arial"/>
              <a:ea typeface="Arial"/>
              <a:cs typeface="Arial"/>
              <a:sym typeface="Arial"/>
            </a:endParaRPr>
          </a:p>
          <a:p>
            <a:pPr marL="527050" marR="0" lvl="2" indent="-514384" algn="l" rtl="0">
              <a:lnSpc>
                <a:spcPct val="110000"/>
              </a:lnSpc>
              <a:spcBef>
                <a:spcPts val="600"/>
              </a:spcBef>
              <a:spcAft>
                <a:spcPts val="0"/>
              </a:spcAft>
              <a:buClr>
                <a:schemeClr val="dk1"/>
              </a:buClr>
              <a:buSzPct val="108107"/>
              <a:buFont typeface="Arial"/>
              <a:buAutoNum type="arabicPeriod"/>
            </a:pPr>
            <a:r>
              <a:rPr lang="en-US" sz="3300" b="0" i="0" u="none" strike="noStrike" cap="none">
                <a:solidFill>
                  <a:schemeClr val="dk1"/>
                </a:solidFill>
                <a:latin typeface="Open Sans"/>
                <a:ea typeface="Open Sans"/>
                <a:cs typeface="Open Sans"/>
                <a:sym typeface="Open Sans"/>
              </a:rPr>
              <a:t>Please speak or write to SFOPS leadership</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ct val="108107"/>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ct val="108107"/>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245ca45b02_7_4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Why These Issues?</a:t>
            </a:r>
            <a:endParaRPr/>
          </a:p>
        </p:txBody>
      </p:sp>
      <p:sp>
        <p:nvSpPr>
          <p:cNvPr id="238" name="Google Shape;238;g1245ca45b02_7_46"/>
          <p:cNvSpPr txBox="1"/>
          <p:nvPr/>
        </p:nvSpPr>
        <p:spPr>
          <a:xfrm>
            <a:off x="457200" y="1435475"/>
            <a:ext cx="8191500" cy="3346076"/>
          </a:xfrm>
          <a:prstGeom prst="rect">
            <a:avLst/>
          </a:prstGeom>
          <a:noFill/>
          <a:ln>
            <a:noFill/>
          </a:ln>
        </p:spPr>
        <p:txBody>
          <a:bodyPr spcFirstLastPara="1" wrap="square" lIns="91425" tIns="45700" rIns="91425" bIns="45700" anchor="t" anchorCtr="0">
            <a:normAutofit fontScale="77500" lnSpcReduction="20000"/>
          </a:bodyPr>
          <a:lstStyle/>
          <a:p>
            <a:pPr marL="527050" marR="0" lvl="2" indent="-514391" algn="l" rtl="0">
              <a:lnSpc>
                <a:spcPct val="110000"/>
              </a:lnSpc>
              <a:spcBef>
                <a:spcPts val="0"/>
              </a:spcBef>
              <a:spcAft>
                <a:spcPts val="0"/>
              </a:spcAft>
              <a:buClr>
                <a:schemeClr val="dk1"/>
              </a:buClr>
              <a:buSzPct val="129031"/>
              <a:buFont typeface="Arial"/>
              <a:buAutoNum type="arabicPeriod"/>
            </a:pPr>
            <a:r>
              <a:rPr lang="en-US" sz="3300" b="0" i="0" u="none" strike="noStrike" cap="none">
                <a:solidFill>
                  <a:schemeClr val="dk1"/>
                </a:solidFill>
                <a:latin typeface="Open Sans"/>
                <a:ea typeface="Open Sans"/>
                <a:cs typeface="Open Sans"/>
                <a:sym typeface="Open Sans"/>
              </a:rPr>
              <a:t>Nutrition is a human right and children deserve the opportunity to reach their full potential.</a:t>
            </a:r>
            <a:endParaRPr sz="1400" b="0" i="0" u="none" strike="noStrike" cap="none">
              <a:solidFill>
                <a:srgbClr val="000000"/>
              </a:solidFill>
              <a:latin typeface="Arial"/>
              <a:ea typeface="Arial"/>
              <a:cs typeface="Arial"/>
              <a:sym typeface="Arial"/>
            </a:endParaRPr>
          </a:p>
          <a:p>
            <a:pPr marL="527050" marR="0" lvl="2" indent="-514391" algn="l" rtl="0">
              <a:lnSpc>
                <a:spcPct val="110000"/>
              </a:lnSpc>
              <a:spcBef>
                <a:spcPts val="600"/>
              </a:spcBef>
              <a:spcAft>
                <a:spcPts val="0"/>
              </a:spcAft>
              <a:buClr>
                <a:schemeClr val="dk1"/>
              </a:buClr>
              <a:buSzPct val="129031"/>
              <a:buFont typeface="Arial"/>
              <a:buAutoNum type="arabicPeriod"/>
            </a:pPr>
            <a:r>
              <a:rPr lang="en-US" sz="3300" b="0" i="0" u="none" strike="noStrike" cap="none">
                <a:solidFill>
                  <a:schemeClr val="dk1"/>
                </a:solidFill>
                <a:latin typeface="Open Sans"/>
                <a:ea typeface="Open Sans"/>
                <a:cs typeface="Open Sans"/>
                <a:sym typeface="Open Sans"/>
              </a:rPr>
              <a:t>People everywhere, regardless of their wealth, should have access to testing and treatment for diseases we know how to address.</a:t>
            </a:r>
            <a:endParaRPr sz="1400" b="0" i="0" u="none" strike="noStrike" cap="none">
              <a:solidFill>
                <a:srgbClr val="000000"/>
              </a:solidFill>
              <a:latin typeface="Arial"/>
              <a:ea typeface="Arial"/>
              <a:cs typeface="Arial"/>
              <a:sym typeface="Arial"/>
            </a:endParaRPr>
          </a:p>
          <a:p>
            <a:pPr marL="527050" marR="0" lvl="2" indent="-514391" algn="l" rtl="0">
              <a:lnSpc>
                <a:spcPct val="110000"/>
              </a:lnSpc>
              <a:spcBef>
                <a:spcPts val="600"/>
              </a:spcBef>
              <a:spcAft>
                <a:spcPts val="0"/>
              </a:spcAft>
              <a:buClr>
                <a:schemeClr val="dk1"/>
              </a:buClr>
              <a:buSzPct val="129031"/>
              <a:buFont typeface="Arial"/>
              <a:buAutoNum type="arabicPeriod"/>
            </a:pPr>
            <a:r>
              <a:rPr lang="en-US" sz="3300" b="0" i="0" u="none" strike="noStrike" cap="none">
                <a:solidFill>
                  <a:schemeClr val="dk1"/>
                </a:solidFill>
                <a:latin typeface="Open Sans"/>
                <a:ea typeface="Open Sans"/>
                <a:cs typeface="Open Sans"/>
                <a:sym typeface="Open Sans"/>
              </a:rPr>
              <a:t>Investing in global health benefits all of us—those who have direct access and the global community.</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ct val="129032"/>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ct val="129032"/>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18e0f4ec80_0_8"/>
          <p:cNvSpPr txBox="1">
            <a:spLocks noGrp="1"/>
          </p:cNvSpPr>
          <p:nvPr>
            <p:ph type="title"/>
          </p:nvPr>
        </p:nvSpPr>
        <p:spPr>
          <a:xfrm>
            <a:off x="537600" y="21430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Senators, Show Us the Money!</a:t>
            </a:r>
            <a:endParaRPr/>
          </a:p>
        </p:txBody>
      </p:sp>
      <p:sp>
        <p:nvSpPr>
          <p:cNvPr id="244" name="Google Shape;244;g118e0f4ec80_0_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pic>
        <p:nvPicPr>
          <p:cNvPr id="245" name="Google Shape;245;g118e0f4ec80_0_8"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Our Anti-Oppression Values</a:t>
            </a:r>
            <a:endParaRPr/>
          </a:p>
        </p:txBody>
      </p:sp>
      <p:sp>
        <p:nvSpPr>
          <p:cNvPr id="104" name="Google Shape;104;p5"/>
          <p:cNvSpPr txBox="1"/>
          <p:nvPr/>
        </p:nvSpPr>
        <p:spPr>
          <a:xfrm>
            <a:off x="228601" y="911856"/>
            <a:ext cx="8589475" cy="4068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450" b="0" i="1" u="none" strike="noStrike" cap="none">
                <a:solidFill>
                  <a:srgbClr val="000000"/>
                </a:solidFill>
                <a:latin typeface="Open Sans"/>
                <a:ea typeface="Open Sans"/>
                <a:cs typeface="Open Sans"/>
                <a:sym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50"/>
              <a:buFont typeface="Arial"/>
              <a:buNone/>
            </a:pPr>
            <a:r>
              <a:rPr lang="en-US" sz="1450" b="0" i="0" u="none" strike="noStrike" cap="none">
                <a:solidFill>
                  <a:srgbClr val="000000"/>
                </a:solidFill>
                <a:latin typeface="Open Sans"/>
                <a:ea typeface="Open Sans"/>
                <a:cs typeface="Open Sans"/>
                <a:sym typeface="Open Sans"/>
              </a:rPr>
              <a:t>Find all our anti-oppression resources at:  </a:t>
            </a:r>
            <a:r>
              <a:rPr lang="en-US" sz="145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0" y="7802"/>
            <a:ext cx="28405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sp>
        <p:nvSpPr>
          <p:cNvPr id="106" name="Google Shape;106;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237487d2df_0_8"/>
          <p:cNvSpPr txBox="1">
            <a:spLocks noGrp="1"/>
          </p:cNvSpPr>
          <p:nvPr>
            <p:ph type="title"/>
          </p:nvPr>
        </p:nvSpPr>
        <p:spPr>
          <a:xfrm>
            <a:off x="0"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Advocacy Action on Appropriations</a:t>
            </a:r>
            <a:endParaRPr/>
          </a:p>
        </p:txBody>
      </p:sp>
      <p:sp>
        <p:nvSpPr>
          <p:cNvPr id="251" name="Google Shape;251;g1237487d2df_0_8"/>
          <p:cNvSpPr txBox="1">
            <a:spLocks noGrp="1"/>
          </p:cNvSpPr>
          <p:nvPr>
            <p:ph type="body" idx="1"/>
          </p:nvPr>
        </p:nvSpPr>
        <p:spPr>
          <a:xfrm>
            <a:off x="238700" y="827900"/>
            <a:ext cx="8398800" cy="36906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15000"/>
              </a:lnSpc>
              <a:spcBef>
                <a:spcPts val="0"/>
              </a:spcBef>
              <a:spcAft>
                <a:spcPts val="0"/>
              </a:spcAft>
              <a:buClr>
                <a:schemeClr val="dk1"/>
              </a:buClr>
              <a:buSzPct val="34780"/>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Write to Senate office and ask them to prioritize global poverty programs in FY23 Appropriations </a:t>
            </a:r>
            <a:endParaRPr sz="108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52" name="Google Shape;252;g1237487d2df_0_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pic>
        <p:nvPicPr>
          <p:cNvPr id="253" name="Google Shape;253;g1237487d2df_0_8"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237487d2df_0_0"/>
          <p:cNvSpPr txBox="1">
            <a:spLocks noGrp="1"/>
          </p:cNvSpPr>
          <p:nvPr>
            <p:ph type="title"/>
          </p:nvPr>
        </p:nvSpPr>
        <p:spPr>
          <a:xfrm>
            <a:off x="449700"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Summary of RESULTS FY23 </a:t>
            </a:r>
            <a:br>
              <a:rPr lang="en-US" sz="3200" b="1">
                <a:latin typeface="Open Sans"/>
                <a:ea typeface="Open Sans"/>
                <a:cs typeface="Open Sans"/>
                <a:sym typeface="Open Sans"/>
              </a:rPr>
            </a:br>
            <a:r>
              <a:rPr lang="en-US" sz="3200" b="1">
                <a:latin typeface="Open Sans"/>
                <a:ea typeface="Open Sans"/>
                <a:cs typeface="Open Sans"/>
                <a:sym typeface="Open Sans"/>
              </a:rPr>
              <a:t>Appropriations Requests</a:t>
            </a:r>
            <a:endParaRPr/>
          </a:p>
        </p:txBody>
      </p:sp>
      <p:sp>
        <p:nvSpPr>
          <p:cNvPr id="259" name="Google Shape;259;g1237487d2df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260" name="Google Shape;260;g1237487d2df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graphicFrame>
        <p:nvGraphicFramePr>
          <p:cNvPr id="261" name="Google Shape;261;g1237487d2df_0_0"/>
          <p:cNvGraphicFramePr/>
          <p:nvPr/>
        </p:nvGraphicFramePr>
        <p:xfrm>
          <a:off x="291075" y="1246150"/>
          <a:ext cx="8209300" cy="3728845"/>
        </p:xfrm>
        <a:graphic>
          <a:graphicData uri="http://schemas.openxmlformats.org/drawingml/2006/table">
            <a:tbl>
              <a:tblPr>
                <a:noFill/>
                <a:tableStyleId>{75C0C20B-0614-4007-83E9-3F834839FF86}</a:tableStyleId>
              </a:tblPr>
              <a:tblGrid>
                <a:gridCol w="4104650">
                  <a:extLst>
                    <a:ext uri="{9D8B030D-6E8A-4147-A177-3AD203B41FA5}">
                      <a16:colId xmlns:a16="http://schemas.microsoft.com/office/drawing/2014/main" val="20000"/>
                    </a:ext>
                  </a:extLst>
                </a:gridCol>
                <a:gridCol w="4104650">
                  <a:extLst>
                    <a:ext uri="{9D8B030D-6E8A-4147-A177-3AD203B41FA5}">
                      <a16:colId xmlns:a16="http://schemas.microsoft.com/office/drawing/2014/main" val="20001"/>
                    </a:ext>
                  </a:extLst>
                </a:gridCol>
              </a:tblGrid>
              <a:tr h="1051525">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t>Issue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Senate Dear</a:t>
                      </a:r>
                      <a:r>
                        <a:rPr lang="en-US" sz="1900" b="1" u="none" strike="noStrike" cap="none"/>
                        <a:t> Colleague Letter Deadline</a:t>
                      </a:r>
                      <a:endParaRPr sz="1900" b="1" u="none" strike="noStrike" cap="none"/>
                    </a:p>
                  </a:txBody>
                  <a:tcPr marL="91425" marR="91425" marT="91425" marB="91425"/>
                </a:tc>
                <a:extLst>
                  <a:ext uri="{0D108BD9-81ED-4DB2-BD59-A6C34878D82A}">
                    <a16:rowId xmlns:a16="http://schemas.microsoft.com/office/drawing/2014/main" val="10000"/>
                  </a:ext>
                </a:extLst>
              </a:tr>
              <a:tr h="1051525">
                <a:tc>
                  <a:txBody>
                    <a:bodyPr/>
                    <a:lstStyle/>
                    <a:p>
                      <a:pPr marL="0" lvl="0" indent="0" algn="l" rtl="0">
                        <a:spcBef>
                          <a:spcPts val="0"/>
                        </a:spcBef>
                        <a:spcAft>
                          <a:spcPts val="0"/>
                        </a:spcAft>
                        <a:buClr>
                          <a:schemeClr val="dk1"/>
                        </a:buClr>
                        <a:buSzPts val="1100"/>
                        <a:buFont typeface="Arial"/>
                        <a:buNone/>
                      </a:pPr>
                      <a:r>
                        <a:rPr lang="en-US" sz="1900" b="1">
                          <a:solidFill>
                            <a:schemeClr val="dk1"/>
                          </a:solidFill>
                        </a:rPr>
                        <a:t>Global Fund to Fight AIDS, Tuberculosis, and Malaria</a:t>
                      </a:r>
                      <a:endParaRPr sz="1900" b="1" u="none" strike="noStrike" cap="none">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900">
                          <a:solidFill>
                            <a:schemeClr val="dk1"/>
                          </a:solidFill>
                        </a:rPr>
                        <a:t>Friday, May 13</a:t>
                      </a:r>
                      <a:endParaRPr sz="1900" u="none" strike="noStrike" cap="none">
                        <a:solidFill>
                          <a:schemeClr val="dk1"/>
                        </a:solidFill>
                      </a:endParaRPr>
                    </a:p>
                  </a:txBody>
                  <a:tcPr marL="91425" marR="91425" marT="91425" marB="91425"/>
                </a:tc>
                <a:extLst>
                  <a:ext uri="{0D108BD9-81ED-4DB2-BD59-A6C34878D82A}">
                    <a16:rowId xmlns:a16="http://schemas.microsoft.com/office/drawing/2014/main" val="10001"/>
                  </a:ext>
                </a:extLst>
              </a:tr>
              <a:tr h="863825">
                <a:tc>
                  <a:txBody>
                    <a:bodyPr/>
                    <a:lstStyle/>
                    <a:p>
                      <a:pPr marL="0" lvl="0" indent="0" algn="l" rtl="0">
                        <a:spcBef>
                          <a:spcPts val="0"/>
                        </a:spcBef>
                        <a:spcAft>
                          <a:spcPts val="0"/>
                        </a:spcAft>
                        <a:buClr>
                          <a:schemeClr val="dk1"/>
                        </a:buClr>
                        <a:buSzPts val="1900"/>
                        <a:buFont typeface="Arial"/>
                        <a:buNone/>
                      </a:pPr>
                      <a:r>
                        <a:rPr lang="en-US" sz="1900" b="1">
                          <a:solidFill>
                            <a:schemeClr val="dk1"/>
                          </a:solidFill>
                        </a:rPr>
                        <a:t>Global Tuberculosis</a:t>
                      </a:r>
                      <a:endParaRPr sz="1900" b="1" u="none" strike="noStrike" cap="none"/>
                    </a:p>
                  </a:txBody>
                  <a:tcPr marL="91425" marR="91425" marT="91425" marB="91425"/>
                </a:tc>
                <a:tc>
                  <a:txBody>
                    <a:bodyPr/>
                    <a:lstStyle/>
                    <a:p>
                      <a:pPr marL="0" lvl="0" indent="0" algn="l" rtl="0">
                        <a:spcBef>
                          <a:spcPts val="0"/>
                        </a:spcBef>
                        <a:spcAft>
                          <a:spcPts val="0"/>
                        </a:spcAft>
                        <a:buClr>
                          <a:schemeClr val="dk1"/>
                        </a:buClr>
                        <a:buSzPts val="1900"/>
                        <a:buFont typeface="Arial"/>
                        <a:buNone/>
                      </a:pPr>
                      <a:r>
                        <a:rPr lang="en-US" sz="1900">
                          <a:solidFill>
                            <a:schemeClr val="dk1"/>
                          </a:solidFill>
                        </a:rPr>
                        <a:t>Tuesday, May 17</a:t>
                      </a:r>
                      <a:endParaRPr sz="1900" u="none" strike="noStrike" cap="none"/>
                    </a:p>
                  </a:txBody>
                  <a:tcPr marL="91425" marR="91425" marT="91425" marB="91425"/>
                </a:tc>
                <a:extLst>
                  <a:ext uri="{0D108BD9-81ED-4DB2-BD59-A6C34878D82A}">
                    <a16:rowId xmlns:a16="http://schemas.microsoft.com/office/drawing/2014/main" val="10002"/>
                  </a:ext>
                </a:extLst>
              </a:tr>
              <a:tr h="576575">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chemeClr val="dk1"/>
                          </a:solidFill>
                        </a:rPr>
                        <a:t>Maternal and Child Health Nutrition</a:t>
                      </a: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a:t>TBD</a:t>
                      </a:r>
                      <a:endParaRPr sz="19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21c4bf8913_0_0"/>
          <p:cNvSpPr txBox="1">
            <a:spLocks noGrp="1"/>
          </p:cNvSpPr>
          <p:nvPr>
            <p:ph type="title"/>
          </p:nvPr>
        </p:nvSpPr>
        <p:spPr>
          <a:xfrm>
            <a:off x="104475"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Advocacy Action on Appropriations</a:t>
            </a:r>
            <a:endParaRPr/>
          </a:p>
        </p:txBody>
      </p:sp>
      <p:sp>
        <p:nvSpPr>
          <p:cNvPr id="267" name="Google Shape;267;g121c4bf8913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268" name="Google Shape;268;g121c4bf8913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69" name="Google Shape;269;g121c4bf8913_0_0"/>
          <p:cNvSpPr txBox="1">
            <a:spLocks noGrp="1"/>
          </p:cNvSpPr>
          <p:nvPr>
            <p:ph type="body" idx="1"/>
          </p:nvPr>
        </p:nvSpPr>
        <p:spPr>
          <a:xfrm>
            <a:off x="189225" y="880800"/>
            <a:ext cx="8229600" cy="3381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64285"/>
              <a:buNone/>
            </a:pPr>
            <a:r>
              <a:rPr lang="en-US" sz="11200" u="sng">
                <a:latin typeface="Open Sans"/>
                <a:ea typeface="Open Sans"/>
                <a:cs typeface="Open Sans"/>
                <a:sym typeface="Open Sans"/>
              </a:rPr>
              <a:t>Steps:</a:t>
            </a:r>
            <a:endParaRPr sz="11200" u="sng">
              <a:latin typeface="Open Sans"/>
              <a:ea typeface="Open Sans"/>
              <a:cs typeface="Open Sans"/>
              <a:sym typeface="Open Sans"/>
            </a:endParaRPr>
          </a:p>
          <a:p>
            <a:pPr marL="457200" lvl="0" indent="-406400" algn="l" rtl="0">
              <a:lnSpc>
                <a:spcPct val="115000"/>
              </a:lnSpc>
              <a:spcBef>
                <a:spcPts val="448"/>
              </a:spcBef>
              <a:spcAft>
                <a:spcPts val="0"/>
              </a:spcAft>
              <a:buSzPct val="100000"/>
              <a:buFont typeface="Open Sans"/>
              <a:buAutoNum type="arabicPeriod"/>
            </a:pPr>
            <a:r>
              <a:rPr lang="en-US" sz="11200">
                <a:latin typeface="Open Sans"/>
                <a:ea typeface="Open Sans"/>
                <a:cs typeface="Open Sans"/>
                <a:sym typeface="Open Sans"/>
              </a:rPr>
              <a:t>Review Congressional scorecard</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406400" algn="l" rtl="0">
              <a:lnSpc>
                <a:spcPct val="115000"/>
              </a:lnSpc>
              <a:spcBef>
                <a:spcPts val="0"/>
              </a:spcBef>
              <a:spcAft>
                <a:spcPts val="0"/>
              </a:spcAft>
              <a:buSzPct val="100000"/>
              <a:buFont typeface="Open Sans"/>
              <a:buAutoNum type="arabicPeriod"/>
            </a:pPr>
            <a:r>
              <a:rPr lang="en-US" sz="11200" i="1">
                <a:latin typeface="Open Sans"/>
                <a:ea typeface="Open Sans"/>
                <a:cs typeface="Open Sans"/>
                <a:sym typeface="Open Sans"/>
              </a:rPr>
              <a:t>Legislator Lookup</a:t>
            </a:r>
            <a:r>
              <a:rPr lang="en-US" sz="11200">
                <a:latin typeface="Open Sans"/>
                <a:ea typeface="Open Sans"/>
                <a:cs typeface="Open Sans"/>
                <a:sym typeface="Open Sans"/>
              </a:rPr>
              <a:t>: Find foreign policy aide</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406400" algn="l" rtl="0">
              <a:lnSpc>
                <a:spcPct val="115000"/>
              </a:lnSpc>
              <a:spcBef>
                <a:spcPts val="0"/>
              </a:spcBef>
              <a:spcAft>
                <a:spcPts val="0"/>
              </a:spcAft>
              <a:buSzPct val="100000"/>
              <a:buFont typeface="Open Sans"/>
              <a:buAutoNum type="arabicPeriod"/>
            </a:pPr>
            <a:r>
              <a:rPr lang="en-US" sz="11200">
                <a:latin typeface="Open Sans"/>
                <a:ea typeface="Open Sans"/>
                <a:cs typeface="Open Sans"/>
                <a:sym typeface="Open Sans"/>
              </a:rPr>
              <a:t>Personalize your letter and hit send!</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374650" algn="l" rtl="0">
              <a:lnSpc>
                <a:spcPct val="115000"/>
              </a:lnSpc>
              <a:spcBef>
                <a:spcPts val="0"/>
              </a:spcBef>
              <a:spcAft>
                <a:spcPts val="0"/>
              </a:spcAft>
              <a:buSzPct val="82142"/>
              <a:buFont typeface="Open Sans"/>
              <a:buAutoNum type="arabicPeriod"/>
            </a:pPr>
            <a:r>
              <a:rPr lang="en-US" sz="11200">
                <a:latin typeface="Open Sans"/>
                <a:ea typeface="Open Sans"/>
                <a:cs typeface="Open Sans"/>
                <a:sym typeface="Open Sans"/>
              </a:rPr>
              <a:t>Follow up!</a:t>
            </a:r>
            <a:br>
              <a:rPr lang="en-US" sz="9200">
                <a:latin typeface="Open Sans"/>
                <a:ea typeface="Open Sans"/>
                <a:cs typeface="Open Sans"/>
                <a:sym typeface="Open Sans"/>
              </a:rPr>
            </a:b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1beae007b3_0_5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pic>
        <p:nvPicPr>
          <p:cNvPr id="283" name="Google Shape;283;g11beae007b3_0_57"/>
          <p:cNvPicPr preferRelativeResize="0"/>
          <p:nvPr/>
        </p:nvPicPr>
        <p:blipFill>
          <a:blip r:embed="rId3">
            <a:alphaModFix/>
          </a:blip>
          <a:stretch>
            <a:fillRect/>
          </a:stretch>
        </p:blipFill>
        <p:spPr>
          <a:xfrm>
            <a:off x="0" y="-9525"/>
            <a:ext cx="9144000" cy="5143500"/>
          </a:xfrm>
          <a:prstGeom prst="rect">
            <a:avLst/>
          </a:prstGeom>
          <a:noFill/>
          <a:ln>
            <a:noFill/>
          </a:ln>
        </p:spPr>
      </p:pic>
      <p:sp>
        <p:nvSpPr>
          <p:cNvPr id="284" name="Google Shape;284;g11beae007b3_0_5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238700" y="17525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290" name="Google Shape;290;p21"/>
          <p:cNvSpPr txBox="1">
            <a:spLocks noGrp="1"/>
          </p:cNvSpPr>
          <p:nvPr>
            <p:ph type="body" idx="1"/>
          </p:nvPr>
        </p:nvSpPr>
        <p:spPr>
          <a:xfrm>
            <a:off x="238700" y="827895"/>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Want some additional support? Join us for our next webinar: </a:t>
            </a:r>
            <a:r>
              <a:rPr lang="en-US" sz="9200" b="1">
                <a:latin typeface="Open Sans"/>
                <a:ea typeface="Open Sans"/>
                <a:cs typeface="Open Sans"/>
                <a:sym typeface="Open Sans"/>
              </a:rPr>
              <a:t>June 9 at 8:30pm ET</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2"/>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91" name="Google Shape;291;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f1e6cf0b08_0_6"/>
          <p:cNvSpPr txBox="1">
            <a:spLocks noGrp="1"/>
          </p:cNvSpPr>
          <p:nvPr>
            <p:ph type="subTitle" idx="1"/>
          </p:nvPr>
        </p:nvSpPr>
        <p:spPr>
          <a:xfrm>
            <a:off x="1138125" y="17665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Tonight’s Webinar</a:t>
            </a:r>
            <a:endParaRPr b="1">
              <a:solidFill>
                <a:schemeClr val="dk1"/>
              </a:solidFill>
              <a:latin typeface="Open Sans"/>
              <a:ea typeface="Open Sans"/>
              <a:cs typeface="Open Sans"/>
              <a:sym typeface="Open Sans"/>
            </a:endParaRPr>
          </a:p>
        </p:txBody>
      </p:sp>
      <p:sp>
        <p:nvSpPr>
          <p:cNvPr id="113" name="Google Shape;113;gf1e6cf0b08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114" name="Google Shape;114;gf1e6cf0b08_0_6"/>
          <p:cNvSpPr txBox="1"/>
          <p:nvPr/>
        </p:nvSpPr>
        <p:spPr>
          <a:xfrm>
            <a:off x="0" y="1338750"/>
            <a:ext cx="89433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661" algn="l" rtl="0">
              <a:lnSpc>
                <a:spcPct val="120000"/>
              </a:lnSpc>
              <a:spcBef>
                <a:spcPts val="640"/>
              </a:spcBef>
              <a:spcAft>
                <a:spcPts val="0"/>
              </a:spcAft>
              <a:buClr>
                <a:schemeClr val="dk1"/>
              </a:buClr>
              <a:buSzPct val="100000"/>
              <a:buFont typeface="Arial"/>
              <a:buChar char="•"/>
            </a:pPr>
            <a:r>
              <a:rPr lang="en-US" sz="12800" b="0" i="0" u="none" strike="noStrike" cap="none" dirty="0">
                <a:solidFill>
                  <a:schemeClr val="dk1"/>
                </a:solidFill>
                <a:latin typeface="Open Sans"/>
                <a:ea typeface="Open Sans"/>
                <a:cs typeface="Open Sans"/>
                <a:sym typeface="Open Sans"/>
              </a:rPr>
              <a:t>Welcome and Introductions</a:t>
            </a:r>
            <a:endParaRPr lang="en-US" sz="12800" dirty="0">
              <a:solidFill>
                <a:schemeClr val="dk1"/>
              </a:solidFill>
              <a:latin typeface="Open Sans"/>
              <a:ea typeface="Open Sans"/>
              <a:cs typeface="Open Sans"/>
              <a:sym typeface="Open Sans"/>
            </a:endParaRPr>
          </a:p>
          <a:p>
            <a:pPr marL="482600" marR="0" lvl="0" indent="-411661" algn="l" rtl="0">
              <a:lnSpc>
                <a:spcPct val="120000"/>
              </a:lnSpc>
              <a:spcBef>
                <a:spcPts val="640"/>
              </a:spcBef>
              <a:spcAft>
                <a:spcPts val="0"/>
              </a:spcAft>
              <a:buClr>
                <a:schemeClr val="dk1"/>
              </a:buClr>
              <a:buSzPct val="100000"/>
              <a:buFont typeface="Arial"/>
              <a:buChar char="•"/>
            </a:pPr>
            <a:r>
              <a:rPr lang="en-US" sz="12800" b="1" i="0" u="none" strike="noStrike" cap="none" dirty="0">
                <a:solidFill>
                  <a:schemeClr val="dk1"/>
                </a:solidFill>
                <a:latin typeface="Open Sans"/>
                <a:ea typeface="Open Sans"/>
                <a:cs typeface="Open Sans"/>
                <a:sym typeface="Open Sans"/>
              </a:rPr>
              <a:t>Celebrations</a:t>
            </a:r>
          </a:p>
          <a:p>
            <a:pPr marL="482600" marR="0" lvl="0" indent="-411660" algn="l" rtl="0">
              <a:lnSpc>
                <a:spcPct val="120000"/>
              </a:lnSpc>
              <a:spcBef>
                <a:spcPts val="640"/>
              </a:spcBef>
              <a:spcAft>
                <a:spcPts val="0"/>
              </a:spcAft>
              <a:buClr>
                <a:schemeClr val="dk1"/>
              </a:buClr>
              <a:buSzPct val="100000"/>
              <a:buFont typeface="Arial"/>
              <a:buChar char="•"/>
            </a:pPr>
            <a:r>
              <a:rPr lang="en-US" sz="12800" b="1" i="0" u="none" strike="noStrike" cap="none" dirty="0">
                <a:solidFill>
                  <a:schemeClr val="dk1"/>
                </a:solidFill>
                <a:latin typeface="Open Sans"/>
                <a:ea typeface="Open Sans"/>
                <a:cs typeface="Open Sans"/>
                <a:sym typeface="Open Sans"/>
              </a:rPr>
              <a:t>Senators, show us the money! </a:t>
            </a:r>
            <a:r>
              <a:rPr lang="en-US" sz="12800" dirty="0">
                <a:solidFill>
                  <a:schemeClr val="dk1"/>
                </a:solidFill>
                <a:latin typeface="Open Sans"/>
                <a:ea typeface="Open Sans"/>
                <a:cs typeface="Open Sans"/>
                <a:sym typeface="Open Sans"/>
              </a:rPr>
              <a:t>Update on FY23 appropriations process</a:t>
            </a:r>
            <a:endParaRPr sz="12800" b="0" i="0" u="none" strike="noStrike" cap="none" dirty="0">
              <a:solidFill>
                <a:schemeClr val="dk1"/>
              </a:solidFill>
              <a:latin typeface="Open Sans"/>
              <a:ea typeface="Open Sans"/>
              <a:cs typeface="Open Sans"/>
              <a:sym typeface="Open Sans"/>
            </a:endParaRPr>
          </a:p>
          <a:p>
            <a:pPr marL="482600" marR="0" lvl="0" indent="-411661" algn="l" rtl="0">
              <a:lnSpc>
                <a:spcPct val="120000"/>
              </a:lnSpc>
              <a:spcBef>
                <a:spcPts val="640"/>
              </a:spcBef>
              <a:spcAft>
                <a:spcPts val="0"/>
              </a:spcAft>
              <a:buClr>
                <a:schemeClr val="dk1"/>
              </a:buClr>
              <a:buSzPct val="100000"/>
              <a:buFont typeface="Open Sans"/>
              <a:buChar char="•"/>
            </a:pPr>
            <a:r>
              <a:rPr lang="en-US" sz="12800" dirty="0">
                <a:solidFill>
                  <a:schemeClr val="dk1"/>
                </a:solidFill>
                <a:latin typeface="Open Sans"/>
                <a:ea typeface="Open Sans"/>
                <a:cs typeface="Open Sans"/>
                <a:sym typeface="Open Sans"/>
              </a:rPr>
              <a:t>May Advocacy Action</a:t>
            </a:r>
            <a:endParaRPr sz="12800" b="0" i="0"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dirty="0">
                <a:solidFill>
                  <a:schemeClr val="dk1"/>
                </a:solidFill>
                <a:latin typeface="Open Sans"/>
                <a:ea typeface="Open Sans"/>
                <a:cs typeface="Open Sans"/>
                <a:sym typeface="Open Sans"/>
              </a:rPr>
            </a:br>
            <a:endParaRPr sz="9907" b="0" i="0"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Calibri"/>
              <a:ea typeface="Calibri"/>
              <a:cs typeface="Calibri"/>
              <a:sym typeface="Calibri"/>
            </a:endParaRPr>
          </a:p>
        </p:txBody>
      </p:sp>
      <p:pic>
        <p:nvPicPr>
          <p:cNvPr id="115" name="Google Shape;115;gf1e6cf0b08_0_6"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beae007b3_0_0"/>
          <p:cNvSpPr txBox="1">
            <a:spLocks noGrp="1"/>
          </p:cNvSpPr>
          <p:nvPr>
            <p:ph type="title"/>
          </p:nvPr>
        </p:nvSpPr>
        <p:spPr>
          <a:xfrm>
            <a:off x="618650" y="198754"/>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Open Sans"/>
                <a:ea typeface="Open Sans"/>
                <a:cs typeface="Open Sans"/>
                <a:sym typeface="Open Sans"/>
              </a:rPr>
              <a:t>Celebrations!</a:t>
            </a:r>
            <a:endParaRPr b="1">
              <a:latin typeface="Open Sans"/>
              <a:ea typeface="Open Sans"/>
              <a:cs typeface="Open Sans"/>
              <a:sym typeface="Open Sans"/>
            </a:endParaRPr>
          </a:p>
        </p:txBody>
      </p:sp>
      <p:sp>
        <p:nvSpPr>
          <p:cNvPr id="122" name="Google Shape;122;g11beae007b3_0_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pic>
        <p:nvPicPr>
          <p:cNvPr id="123" name="Google Shape;123;g11beae007b3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124" name="Google Shape;124;g11beae007b3_0_0"/>
          <p:cNvPicPr preferRelativeResize="0"/>
          <p:nvPr/>
        </p:nvPicPr>
        <p:blipFill>
          <a:blip r:embed="rId4">
            <a:alphaModFix/>
          </a:blip>
          <a:stretch>
            <a:fillRect/>
          </a:stretch>
        </p:blipFill>
        <p:spPr>
          <a:xfrm>
            <a:off x="1325813" y="1063379"/>
            <a:ext cx="5664364" cy="3775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1beae007b3_0_9"/>
          <p:cNvSpPr txBox="1">
            <a:spLocks noGrp="1"/>
          </p:cNvSpPr>
          <p:nvPr>
            <p:ph type="title"/>
          </p:nvPr>
        </p:nvSpPr>
        <p:spPr>
          <a:xfrm>
            <a:off x="457200" y="-22621"/>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Open Sans"/>
                <a:ea typeface="Open Sans"/>
                <a:cs typeface="Open Sans"/>
                <a:sym typeface="Open Sans"/>
              </a:rPr>
              <a:t>Celebrations!</a:t>
            </a:r>
            <a:endParaRPr b="1">
              <a:latin typeface="Open Sans"/>
              <a:ea typeface="Open Sans"/>
              <a:cs typeface="Open Sans"/>
              <a:sym typeface="Open Sans"/>
            </a:endParaRPr>
          </a:p>
        </p:txBody>
      </p:sp>
      <p:sp>
        <p:nvSpPr>
          <p:cNvPr id="131" name="Google Shape;131;g11beae007b3_0_9"/>
          <p:cNvSpPr txBox="1">
            <a:spLocks noGrp="1"/>
          </p:cNvSpPr>
          <p:nvPr>
            <p:ph type="body" idx="1"/>
          </p:nvPr>
        </p:nvSpPr>
        <p:spPr>
          <a:xfrm>
            <a:off x="43200" y="969500"/>
            <a:ext cx="8723700" cy="3797700"/>
          </a:xfrm>
          <a:prstGeom prst="rect">
            <a:avLst/>
          </a:prstGeom>
        </p:spPr>
        <p:txBody>
          <a:bodyPr spcFirstLastPara="1" wrap="square" lIns="91425" tIns="45700" rIns="91425" bIns="45700" anchor="t" anchorCtr="0">
            <a:normAutofit fontScale="47500" lnSpcReduction="10000"/>
          </a:bodyPr>
          <a:lstStyle/>
          <a:p>
            <a:pPr marL="0" lvl="0" indent="0" algn="l" rtl="0">
              <a:spcBef>
                <a:spcPts val="360"/>
              </a:spcBef>
              <a:spcAft>
                <a:spcPts val="0"/>
              </a:spcAft>
              <a:buNone/>
            </a:pPr>
            <a:r>
              <a:rPr lang="en-US" sz="5800" b="1">
                <a:latin typeface="Open Sans"/>
                <a:ea typeface="Open Sans"/>
                <a:cs typeface="Open Sans"/>
                <a:sym typeface="Open Sans"/>
              </a:rPr>
              <a:t>House FY23 Dear Colleague Letters:</a:t>
            </a:r>
            <a:endParaRPr sz="5800" b="1">
              <a:latin typeface="Open Sans"/>
              <a:ea typeface="Open Sans"/>
              <a:cs typeface="Open Sans"/>
              <a:sym typeface="Open Sans"/>
            </a:endParaRPr>
          </a:p>
          <a:p>
            <a:pPr marL="457200" lvl="0" indent="-403542" algn="l" rtl="0">
              <a:spcBef>
                <a:spcPts val="360"/>
              </a:spcBef>
              <a:spcAft>
                <a:spcPts val="0"/>
              </a:spcAft>
              <a:buSzPct val="100000"/>
              <a:buFont typeface="Open Sans"/>
              <a:buChar char="•"/>
            </a:pPr>
            <a:r>
              <a:rPr lang="en-US" sz="5800">
                <a:latin typeface="Open Sans"/>
                <a:ea typeface="Open Sans"/>
                <a:cs typeface="Open Sans"/>
                <a:sym typeface="Open Sans"/>
              </a:rPr>
              <a:t>Maternal and Child Health Nutrition:</a:t>
            </a:r>
            <a:br>
              <a:rPr lang="en-US" sz="5800">
                <a:latin typeface="Open Sans"/>
                <a:ea typeface="Open Sans"/>
                <a:cs typeface="Open Sans"/>
                <a:sym typeface="Open Sans"/>
              </a:rPr>
            </a:br>
            <a:r>
              <a:rPr lang="en-US" sz="5800" b="1">
                <a:latin typeface="Open Sans"/>
                <a:ea typeface="Open Sans"/>
                <a:cs typeface="Open Sans"/>
                <a:sym typeface="Open Sans"/>
              </a:rPr>
              <a:t>178 signers </a:t>
            </a:r>
            <a:r>
              <a:rPr lang="en-US" sz="5800">
                <a:latin typeface="Open Sans"/>
                <a:ea typeface="Open Sans"/>
                <a:cs typeface="Open Sans"/>
                <a:sym typeface="Open Sans"/>
              </a:rPr>
              <a:t>(FY22 117/135)</a:t>
            </a:r>
            <a:br>
              <a:rPr lang="en-US" sz="5800">
                <a:latin typeface="Open Sans"/>
                <a:ea typeface="Open Sans"/>
                <a:cs typeface="Open Sans"/>
                <a:sym typeface="Open Sans"/>
              </a:rPr>
            </a:br>
            <a:endParaRPr sz="5800">
              <a:latin typeface="Open Sans"/>
              <a:ea typeface="Open Sans"/>
              <a:cs typeface="Open Sans"/>
              <a:sym typeface="Open Sans"/>
            </a:endParaRPr>
          </a:p>
          <a:p>
            <a:pPr marL="457200" lvl="0" indent="-403542" algn="l" rtl="0">
              <a:spcBef>
                <a:spcPts val="0"/>
              </a:spcBef>
              <a:spcAft>
                <a:spcPts val="0"/>
              </a:spcAft>
              <a:buSzPct val="100000"/>
              <a:buFont typeface="Open Sans"/>
              <a:buChar char="•"/>
            </a:pPr>
            <a:r>
              <a:rPr lang="en-US" sz="5800">
                <a:latin typeface="Open Sans"/>
                <a:ea typeface="Open Sans"/>
                <a:cs typeface="Open Sans"/>
                <a:sym typeface="Open Sans"/>
              </a:rPr>
              <a:t>Global Fund to Fight AIDS, TB and </a:t>
            </a:r>
            <a:br>
              <a:rPr lang="en-US" sz="5800">
                <a:latin typeface="Open Sans"/>
                <a:ea typeface="Open Sans"/>
                <a:cs typeface="Open Sans"/>
                <a:sym typeface="Open Sans"/>
              </a:rPr>
            </a:br>
            <a:r>
              <a:rPr lang="en-US" sz="5800">
                <a:latin typeface="Open Sans"/>
                <a:ea typeface="Open Sans"/>
                <a:cs typeface="Open Sans"/>
                <a:sym typeface="Open Sans"/>
              </a:rPr>
              <a:t>Malaria: </a:t>
            </a:r>
            <a:r>
              <a:rPr lang="en-US" sz="5800" b="1">
                <a:latin typeface="Open Sans"/>
                <a:ea typeface="Open Sans"/>
                <a:cs typeface="Open Sans"/>
                <a:sym typeface="Open Sans"/>
              </a:rPr>
              <a:t>149 signers</a:t>
            </a:r>
            <a:r>
              <a:rPr lang="en-US" sz="5800">
                <a:latin typeface="Open Sans"/>
                <a:ea typeface="Open Sans"/>
                <a:cs typeface="Open Sans"/>
                <a:sym typeface="Open Sans"/>
              </a:rPr>
              <a:t> (FY22 111)</a:t>
            </a:r>
            <a:endParaRPr sz="5800">
              <a:latin typeface="Open Sans"/>
              <a:ea typeface="Open Sans"/>
              <a:cs typeface="Open Sans"/>
              <a:sym typeface="Open Sans"/>
            </a:endParaRPr>
          </a:p>
          <a:p>
            <a:pPr marL="457200" lvl="0" indent="0" algn="l" rtl="0">
              <a:spcBef>
                <a:spcPts val="360"/>
              </a:spcBef>
              <a:spcAft>
                <a:spcPts val="0"/>
              </a:spcAft>
              <a:buNone/>
            </a:pPr>
            <a:endParaRPr sz="5800">
              <a:latin typeface="Open Sans"/>
              <a:ea typeface="Open Sans"/>
              <a:cs typeface="Open Sans"/>
              <a:sym typeface="Open Sans"/>
            </a:endParaRPr>
          </a:p>
          <a:p>
            <a:pPr marL="457200" marR="0" lvl="0" indent="-403542" algn="l" rtl="0">
              <a:lnSpc>
                <a:spcPct val="100000"/>
              </a:lnSpc>
              <a:spcBef>
                <a:spcPts val="360"/>
              </a:spcBef>
              <a:spcAft>
                <a:spcPts val="0"/>
              </a:spcAft>
              <a:buSzPct val="100000"/>
              <a:buFont typeface="Open Sans"/>
              <a:buChar char="•"/>
            </a:pPr>
            <a:r>
              <a:rPr lang="en-US" sz="5800">
                <a:latin typeface="Open Sans"/>
                <a:ea typeface="Open Sans"/>
                <a:cs typeface="Open Sans"/>
                <a:sym typeface="Open Sans"/>
              </a:rPr>
              <a:t>Global Tuberculosis: </a:t>
            </a:r>
            <a:r>
              <a:rPr lang="en-US" sz="5800" b="1">
                <a:latin typeface="Open Sans"/>
                <a:ea typeface="Open Sans"/>
                <a:cs typeface="Open Sans"/>
                <a:sym typeface="Open Sans"/>
              </a:rPr>
              <a:t>120 signers</a:t>
            </a:r>
            <a:r>
              <a:rPr lang="en-US" sz="5800">
                <a:latin typeface="Open Sans"/>
                <a:ea typeface="Open Sans"/>
                <a:cs typeface="Open Sans"/>
                <a:sym typeface="Open Sans"/>
              </a:rPr>
              <a:t> (FY22 107)</a:t>
            </a:r>
            <a:br>
              <a:rPr lang="en-US">
                <a:latin typeface="Open Sans"/>
                <a:ea typeface="Open Sans"/>
                <a:cs typeface="Open Sans"/>
                <a:sym typeface="Open Sans"/>
              </a:rPr>
            </a:br>
            <a:endParaRPr>
              <a:latin typeface="Open Sans"/>
              <a:ea typeface="Open Sans"/>
              <a:cs typeface="Open Sans"/>
              <a:sym typeface="Open Sans"/>
            </a:endParaRPr>
          </a:p>
          <a:p>
            <a:pPr marL="0" lvl="0" indent="0" algn="l" rtl="0">
              <a:spcBef>
                <a:spcPts val="360"/>
              </a:spcBef>
              <a:spcAft>
                <a:spcPts val="0"/>
              </a:spcAft>
              <a:buNone/>
            </a:pPr>
            <a:endParaRPr/>
          </a:p>
        </p:txBody>
      </p:sp>
      <p:sp>
        <p:nvSpPr>
          <p:cNvPr id="132" name="Google Shape;132;g11beae007b3_0_9"/>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3" name="Google Shape;133;g11beae007b3_0_9"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1beae007b3_0_19"/>
          <p:cNvSpPr txBox="1">
            <a:spLocks noGrp="1"/>
          </p:cNvSpPr>
          <p:nvPr>
            <p:ph type="title"/>
          </p:nvPr>
        </p:nvSpPr>
        <p:spPr>
          <a:xfrm>
            <a:off x="457200" y="53579"/>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Open Sans"/>
                <a:ea typeface="Open Sans"/>
                <a:cs typeface="Open Sans"/>
                <a:sym typeface="Open Sans"/>
              </a:rPr>
              <a:t>Celebrations!</a:t>
            </a:r>
            <a:endParaRPr b="1">
              <a:latin typeface="Open Sans"/>
              <a:ea typeface="Open Sans"/>
              <a:cs typeface="Open Sans"/>
              <a:sym typeface="Open Sans"/>
            </a:endParaRPr>
          </a:p>
        </p:txBody>
      </p:sp>
      <p:sp>
        <p:nvSpPr>
          <p:cNvPr id="140" name="Google Shape;140;g11beae007b3_0_19"/>
          <p:cNvSpPr txBox="1">
            <a:spLocks noGrp="1"/>
          </p:cNvSpPr>
          <p:nvPr>
            <p:ph type="body" idx="1"/>
          </p:nvPr>
        </p:nvSpPr>
        <p:spPr>
          <a:xfrm>
            <a:off x="-76200" y="1331100"/>
            <a:ext cx="8723700" cy="3797700"/>
          </a:xfrm>
          <a:prstGeom prst="rect">
            <a:avLst/>
          </a:prstGeom>
        </p:spPr>
        <p:txBody>
          <a:bodyPr spcFirstLastPara="1" wrap="square" lIns="91425" tIns="45700" rIns="91425" bIns="45700" anchor="t" anchorCtr="0">
            <a:normAutofit lnSpcReduction="20000"/>
          </a:bodyPr>
          <a:lstStyle/>
          <a:p>
            <a:pPr marL="0" marR="0" lvl="0" indent="0" algn="ctr" rtl="0">
              <a:lnSpc>
                <a:spcPct val="100000"/>
              </a:lnSpc>
              <a:spcBef>
                <a:spcPts val="360"/>
              </a:spcBef>
              <a:spcAft>
                <a:spcPts val="0"/>
              </a:spcAft>
              <a:buNone/>
            </a:pPr>
            <a:r>
              <a:rPr lang="en-US" sz="3691">
                <a:latin typeface="Open Sans"/>
                <a:ea typeface="Open Sans"/>
                <a:cs typeface="Open Sans"/>
                <a:sym typeface="Open Sans"/>
              </a:rPr>
              <a:t>Global Malnutrition Prevention and Treatment act (H.R. 4693) </a:t>
            </a:r>
            <a:br>
              <a:rPr lang="en-US" sz="3691">
                <a:latin typeface="Open Sans"/>
                <a:ea typeface="Open Sans"/>
                <a:cs typeface="Open Sans"/>
                <a:sym typeface="Open Sans"/>
              </a:rPr>
            </a:br>
            <a:r>
              <a:rPr lang="en-US" sz="3691">
                <a:latin typeface="Open Sans"/>
                <a:ea typeface="Open Sans"/>
                <a:cs typeface="Open Sans"/>
                <a:sym typeface="Open Sans"/>
              </a:rPr>
              <a:t>passed the House!</a:t>
            </a:r>
            <a:br>
              <a:rPr lang="en-US" sz="3691">
                <a:latin typeface="Open Sans"/>
                <a:ea typeface="Open Sans"/>
                <a:cs typeface="Open Sans"/>
                <a:sym typeface="Open Sans"/>
              </a:rPr>
            </a:br>
            <a:br>
              <a:rPr lang="en-US" sz="3691">
                <a:latin typeface="Open Sans"/>
                <a:ea typeface="Open Sans"/>
                <a:cs typeface="Open Sans"/>
                <a:sym typeface="Open Sans"/>
              </a:rPr>
            </a:br>
            <a:br>
              <a:rPr lang="en-US">
                <a:latin typeface="Open Sans"/>
                <a:ea typeface="Open Sans"/>
                <a:cs typeface="Open Sans"/>
                <a:sym typeface="Open Sans"/>
              </a:rPr>
            </a:br>
            <a:r>
              <a:rPr lang="en-US">
                <a:latin typeface="Open Sans"/>
                <a:ea typeface="Open Sans"/>
                <a:cs typeface="Open Sans"/>
                <a:sym typeface="Open Sans"/>
              </a:rPr>
              <a:t>Bipartisan Effort:</a:t>
            </a:r>
            <a:br>
              <a:rPr lang="en-US">
                <a:latin typeface="Open Sans"/>
                <a:ea typeface="Open Sans"/>
                <a:cs typeface="Open Sans"/>
                <a:sym typeface="Open Sans"/>
              </a:rPr>
            </a:br>
            <a:r>
              <a:rPr lang="en-US">
                <a:latin typeface="Open Sans"/>
                <a:ea typeface="Open Sans"/>
                <a:cs typeface="Open Sans"/>
                <a:sym typeface="Open Sans"/>
              </a:rPr>
              <a:t> 220 Democrats, 164 Republicans</a:t>
            </a:r>
            <a:endParaRPr>
              <a:latin typeface="Open Sans"/>
              <a:ea typeface="Open Sans"/>
              <a:cs typeface="Open Sans"/>
              <a:sym typeface="Open Sans"/>
            </a:endParaRPr>
          </a:p>
          <a:p>
            <a:pPr marL="0" lvl="0" indent="0" algn="l" rtl="0">
              <a:spcBef>
                <a:spcPts val="360"/>
              </a:spcBef>
              <a:spcAft>
                <a:spcPts val="0"/>
              </a:spcAft>
              <a:buNone/>
            </a:pPr>
            <a:endParaRPr/>
          </a:p>
        </p:txBody>
      </p:sp>
      <p:sp>
        <p:nvSpPr>
          <p:cNvPr id="141" name="Google Shape;141;g11beae007b3_0_19"/>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2" name="Google Shape;142;g11beae007b3_0_19"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1beae007b3_0_27"/>
          <p:cNvSpPr txBox="1">
            <a:spLocks noGrp="1"/>
          </p:cNvSpPr>
          <p:nvPr>
            <p:ph type="title"/>
          </p:nvPr>
        </p:nvSpPr>
        <p:spPr>
          <a:xfrm>
            <a:off x="533400" y="205979"/>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Open Sans"/>
                <a:ea typeface="Open Sans"/>
                <a:cs typeface="Open Sans"/>
                <a:sym typeface="Open Sans"/>
              </a:rPr>
              <a:t>Celebrations!</a:t>
            </a:r>
            <a:endParaRPr b="1">
              <a:latin typeface="Open Sans"/>
              <a:ea typeface="Open Sans"/>
              <a:cs typeface="Open Sans"/>
              <a:sym typeface="Open Sans"/>
            </a:endParaRPr>
          </a:p>
        </p:txBody>
      </p:sp>
      <p:sp>
        <p:nvSpPr>
          <p:cNvPr id="149" name="Google Shape;149;g11beae007b3_0_2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0" name="Google Shape;150;g11beae007b3_0_27"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151" name="Google Shape;151;g11beae007b3_0_27"/>
          <p:cNvPicPr preferRelativeResize="0"/>
          <p:nvPr/>
        </p:nvPicPr>
        <p:blipFill>
          <a:blip r:embed="rId4">
            <a:alphaModFix/>
          </a:blip>
          <a:stretch>
            <a:fillRect/>
          </a:stretch>
        </p:blipFill>
        <p:spPr>
          <a:xfrm>
            <a:off x="1278513" y="1063379"/>
            <a:ext cx="5664364" cy="37753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120df93a0f_1_0"/>
          <p:cNvSpPr txBox="1">
            <a:spLocks noGrp="1"/>
          </p:cNvSpPr>
          <p:nvPr>
            <p:ph type="title"/>
          </p:nvPr>
        </p:nvSpPr>
        <p:spPr>
          <a:xfrm>
            <a:off x="135100" y="1932075"/>
            <a:ext cx="85518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b="1">
                <a:latin typeface="Open Sans"/>
                <a:ea typeface="Open Sans"/>
                <a:cs typeface="Open Sans"/>
                <a:sym typeface="Open Sans"/>
              </a:rPr>
              <a:t>Show us the Money!</a:t>
            </a:r>
            <a:br>
              <a:rPr lang="en-US" b="1">
                <a:latin typeface="Open Sans"/>
                <a:ea typeface="Open Sans"/>
                <a:cs typeface="Open Sans"/>
                <a:sym typeface="Open Sans"/>
              </a:rPr>
            </a:br>
            <a:r>
              <a:rPr lang="en-US" b="1">
                <a:latin typeface="Open Sans"/>
                <a:ea typeface="Open Sans"/>
                <a:cs typeface="Open Sans"/>
                <a:sym typeface="Open Sans"/>
              </a:rPr>
              <a:t>Deep Dive on Appropriations</a:t>
            </a:r>
            <a:endParaRPr b="1">
              <a:latin typeface="Open Sans"/>
              <a:ea typeface="Open Sans"/>
              <a:cs typeface="Open Sans"/>
              <a:sym typeface="Open Sans"/>
            </a:endParaRPr>
          </a:p>
        </p:txBody>
      </p:sp>
      <p:sp>
        <p:nvSpPr>
          <p:cNvPr id="158" name="Google Shape;158;g1120df93a0f_1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59" name="Google Shape;159;g1120df93a0f_1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beae007b3_0_3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166" name="Google Shape;166;g11beae007b3_0_36"/>
          <p:cNvPicPr preferRelativeResize="0"/>
          <p:nvPr/>
        </p:nvPicPr>
        <p:blipFill>
          <a:blip r:embed="rId3">
            <a:alphaModFix/>
          </a:blip>
          <a:stretch>
            <a:fillRect/>
          </a:stretch>
        </p:blipFill>
        <p:spPr>
          <a:xfrm>
            <a:off x="-15951" y="0"/>
            <a:ext cx="9144000" cy="512562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925</Words>
  <Application>Microsoft Office PowerPoint</Application>
  <PresentationFormat>On-screen Show (16:9)</PresentationFormat>
  <Paragraphs>166</Paragraphs>
  <Slides>25</Slides>
  <Notes>25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Noto Sans Symbols</vt:lpstr>
      <vt:lpstr>Calibri</vt:lpstr>
      <vt:lpstr>Open Sans</vt:lpstr>
      <vt:lpstr>Courier New</vt:lpstr>
      <vt:lpstr>Times New Roman</vt:lpstr>
      <vt:lpstr>Custom Design</vt:lpstr>
      <vt:lpstr>Office Theme</vt:lpstr>
      <vt:lpstr>PowerPoint Presentation</vt:lpstr>
      <vt:lpstr>Our Anti-Oppression Values</vt:lpstr>
      <vt:lpstr>PowerPoint Presentation</vt:lpstr>
      <vt:lpstr>Celebrations!</vt:lpstr>
      <vt:lpstr>Celebrations!</vt:lpstr>
      <vt:lpstr>Celebrations!</vt:lpstr>
      <vt:lpstr>Celebrations!</vt:lpstr>
      <vt:lpstr>Show us the Money! Deep Dive on Appropriations</vt:lpstr>
      <vt:lpstr>PowerPoint Presentation</vt:lpstr>
      <vt:lpstr>Appropriations vs. Authorization</vt:lpstr>
      <vt:lpstr>PowerPoint Presentation</vt:lpstr>
      <vt:lpstr>PowerPoint Presentation</vt:lpstr>
      <vt:lpstr>FY23 Appropriations Requests</vt:lpstr>
      <vt:lpstr>Process Summary</vt:lpstr>
      <vt:lpstr>Appropriations Committee</vt:lpstr>
      <vt:lpstr>Appropriations Committee</vt:lpstr>
      <vt:lpstr>Our Requests</vt:lpstr>
      <vt:lpstr>Why These Issues?</vt:lpstr>
      <vt:lpstr>Senators, Show Us the Money!</vt:lpstr>
      <vt:lpstr>Advocacy Action on Appropriations</vt:lpstr>
      <vt:lpstr>Summary of RESULTS FY23  Appropriations Requests</vt:lpstr>
      <vt:lpstr>Advocacy Action on Appropriations</vt:lpstr>
      <vt:lpstr>PowerPoint Presentation</vt:lpstr>
      <vt:lpstr>Global Allies Program Coaching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Karyne Bury</cp:lastModifiedBy>
  <cp:revision>3</cp:revision>
  <dcterms:created xsi:type="dcterms:W3CDTF">2020-06-08T22:05:02Z</dcterms:created>
  <dcterms:modified xsi:type="dcterms:W3CDTF">2022-05-13T13:33:56Z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ies>
</file>