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7vjR8SvDXG9jLMDxIiQyTvzXu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0328FC-2B10-4F64-A212-FBD3FD18FF4A}">
  <a:tblStyle styleId="{AB0328FC-2B10-4F64-A212-FBD3FD18FF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esults.salsalabs.org/globalalliesprogr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45ca45b02_7_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245ca45b02_7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45ca45b02_7_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245ca45b02_7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8e0f4ec8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g118e0f4ec8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237487d2d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237487d2d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37487d2d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237487d2d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1c4bf891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21c4bf891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20df93a0f_1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1120df93a0f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 Up - </a:t>
            </a:r>
            <a:r>
              <a:rPr lang="en-US" sz="1100" u="sng">
                <a:solidFill>
                  <a:schemeClr val="hlink"/>
                </a:solidFill>
                <a:highlight>
                  <a:srgbClr val="FFFFFF"/>
                </a:highlight>
                <a:latin typeface="Arial"/>
                <a:ea typeface="Arial"/>
                <a:cs typeface="Arial"/>
                <a:sym typeface="Arial"/>
                <a:hlinkClick r:id="rId3"/>
              </a:rPr>
              <a:t>https://results.salsalabs.org/globalalliesprogram</a:t>
            </a:r>
            <a:r>
              <a:rPr lang="en-US" sz="1100">
                <a:solidFill>
                  <a:srgbClr val="222222"/>
                </a:solidFill>
                <a:highlight>
                  <a:srgbClr val="FFFFFF"/>
                </a:highlight>
                <a:latin typeface="Arial"/>
                <a:ea typeface="Arial"/>
                <a:cs typeface="Arial"/>
                <a:sym typeface="Arial"/>
              </a:rPr>
              <a:t> </a:t>
            </a:r>
            <a:endParaRPr sz="1100">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r>
              <a:rPr lang="en-US"/>
              <a:t> </a:t>
            </a:r>
            <a:endParaRPr/>
          </a:p>
        </p:txBody>
      </p:sp>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Play video – link: https://youtu.be/M_f-svFMTzo </a:t>
            </a: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Overview of the agenda</a:t>
            </a:r>
            <a:endParaRPr/>
          </a:p>
        </p:txBody>
      </p:sp>
      <p:sp>
        <p:nvSpPr>
          <p:cNvPr id="110" name="Google Shape;110;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20df93a0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120df93a0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Overview of GF</a:t>
            </a:r>
            <a:endParaRPr/>
          </a:p>
        </p:txBody>
      </p:sp>
      <p:sp>
        <p:nvSpPr>
          <p:cNvPr id="119" name="Google Shape;119;g1120df93a0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45ca45b02_7_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1245ca45b02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245ca45b02_7_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245ca45b02_7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245ca45b02_7_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1245ca45b02_7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45ca45b02_7_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1245ca45b02_7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45ca45b02_7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1245ca45b02_7_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65" name="Google Shape;165;g1245ca45b02_7_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April 14</a:t>
            </a:r>
            <a:r>
              <a:rPr lang="en-US" sz="2400" b="1" i="0" u="none" strike="noStrike" cap="none">
                <a:solidFill>
                  <a:schemeClr val="dk1"/>
                </a:solidFill>
                <a:latin typeface="Open Sans"/>
                <a:ea typeface="Open Sans"/>
                <a:cs typeface="Open Sans"/>
                <a:sym typeface="Open Sans"/>
              </a:rPr>
              <a:t>, 2022</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245ca45b02_7_41"/>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Our Requests</a:t>
            </a:r>
            <a:endParaRPr/>
          </a:p>
        </p:txBody>
      </p:sp>
      <p:sp>
        <p:nvSpPr>
          <p:cNvPr id="174" name="Google Shape;174;g1245ca45b02_7_41"/>
          <p:cNvSpPr txBox="1"/>
          <p:nvPr/>
        </p:nvSpPr>
        <p:spPr>
          <a:xfrm>
            <a:off x="457200" y="1264024"/>
            <a:ext cx="8229600" cy="3661111"/>
          </a:xfrm>
          <a:prstGeom prst="rect">
            <a:avLst/>
          </a:prstGeom>
          <a:noFill/>
          <a:ln>
            <a:noFill/>
          </a:ln>
        </p:spPr>
        <p:txBody>
          <a:bodyPr spcFirstLastPara="1" wrap="square" lIns="91425" tIns="45700" rIns="91425" bIns="45700" anchor="t" anchorCtr="0">
            <a:normAutofit fontScale="92500" lnSpcReduction="10000"/>
          </a:bodyPr>
          <a:lstStyle/>
          <a:p>
            <a:pPr marL="527050" marR="0" lvl="2" indent="-514350" algn="l" rtl="0">
              <a:lnSpc>
                <a:spcPct val="110000"/>
              </a:lnSpc>
              <a:spcBef>
                <a:spcPts val="0"/>
              </a:spcBef>
              <a:spcAft>
                <a:spcPts val="0"/>
              </a:spcAft>
              <a:buClr>
                <a:schemeClr val="dk1"/>
              </a:buClr>
              <a:buSzPct val="108108"/>
              <a:buFont typeface="Arial"/>
              <a:buAutoNum type="arabicPeriod"/>
            </a:pPr>
            <a:r>
              <a:rPr lang="en-US" sz="3300" b="0" i="0" u="none" strike="noStrike" cap="none" dirty="0">
                <a:solidFill>
                  <a:schemeClr val="dk1"/>
                </a:solidFill>
                <a:latin typeface="Open Sans"/>
                <a:ea typeface="Open Sans"/>
                <a:cs typeface="Open Sans"/>
                <a:sym typeface="Open Sans"/>
              </a:rPr>
              <a:t>Please include our requests in your input to SFOPS. Use our “appropriations memos” to make the requests.</a:t>
            </a:r>
            <a:endParaRPr dirty="0"/>
          </a:p>
          <a:p>
            <a:pPr marL="527050" marR="0" lvl="2" indent="-514350" algn="l" rtl="0">
              <a:lnSpc>
                <a:spcPct val="110000"/>
              </a:lnSpc>
              <a:spcBef>
                <a:spcPts val="600"/>
              </a:spcBef>
              <a:spcAft>
                <a:spcPts val="0"/>
              </a:spcAft>
              <a:buClr>
                <a:schemeClr val="dk1"/>
              </a:buClr>
              <a:buSzPct val="108108"/>
              <a:buFont typeface="Arial"/>
              <a:buAutoNum type="arabicPeriod"/>
            </a:pPr>
            <a:r>
              <a:rPr lang="en-US" sz="3300" b="0" i="0" u="none" strike="noStrike" cap="none" dirty="0">
                <a:solidFill>
                  <a:schemeClr val="dk1"/>
                </a:solidFill>
                <a:latin typeface="Open Sans"/>
                <a:ea typeface="Open Sans"/>
                <a:cs typeface="Open Sans"/>
                <a:sym typeface="Open Sans"/>
              </a:rPr>
              <a:t>Please sign on to “Dear Colleague” letters regarding our requests.</a:t>
            </a:r>
            <a:endParaRPr dirty="0"/>
          </a:p>
          <a:p>
            <a:pPr marL="527050" marR="0" lvl="2" indent="-514350" algn="l" rtl="0">
              <a:lnSpc>
                <a:spcPct val="110000"/>
              </a:lnSpc>
              <a:spcBef>
                <a:spcPts val="600"/>
              </a:spcBef>
              <a:spcAft>
                <a:spcPts val="0"/>
              </a:spcAft>
              <a:buClr>
                <a:schemeClr val="dk1"/>
              </a:buClr>
              <a:buSzPct val="108108"/>
              <a:buFont typeface="Arial"/>
              <a:buAutoNum type="arabicPeriod"/>
            </a:pPr>
            <a:r>
              <a:rPr lang="en-US" sz="3300" b="0" i="0" u="none" strike="noStrike" cap="none" dirty="0">
                <a:solidFill>
                  <a:schemeClr val="dk1"/>
                </a:solidFill>
                <a:latin typeface="Open Sans"/>
                <a:ea typeface="Open Sans"/>
                <a:cs typeface="Open Sans"/>
                <a:sym typeface="Open Sans"/>
              </a:rPr>
              <a:t>Please speak or write to SFOPS leadership.</a:t>
            </a:r>
            <a:endParaRPr sz="3300" b="0" i="0" u="none" strike="noStrike" cap="none" dirty="0">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08108"/>
              <a:buFont typeface="Arial"/>
              <a:buNone/>
            </a:pPr>
            <a:endParaRPr sz="3200" b="1" i="0" u="sng" strike="noStrike" cap="none" dirty="0">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08108"/>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245ca45b02_7_4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Why These Issues?</a:t>
            </a:r>
            <a:endParaRPr/>
          </a:p>
        </p:txBody>
      </p:sp>
      <p:sp>
        <p:nvSpPr>
          <p:cNvPr id="180" name="Google Shape;180;g1245ca45b02_7_46"/>
          <p:cNvSpPr txBox="1"/>
          <p:nvPr/>
        </p:nvSpPr>
        <p:spPr>
          <a:xfrm>
            <a:off x="457200" y="1435475"/>
            <a:ext cx="8191500" cy="3346076"/>
          </a:xfrm>
          <a:prstGeom prst="rect">
            <a:avLst/>
          </a:prstGeom>
          <a:noFill/>
          <a:ln>
            <a:noFill/>
          </a:ln>
        </p:spPr>
        <p:txBody>
          <a:bodyPr spcFirstLastPara="1" wrap="square" lIns="91425" tIns="45700" rIns="91425" bIns="45700" anchor="t" anchorCtr="0">
            <a:normAutofit fontScale="77500" lnSpcReduction="20000"/>
          </a:bodyPr>
          <a:lstStyle/>
          <a:p>
            <a:pPr marL="527050" marR="0" lvl="2" indent="-514350" algn="l" rtl="0">
              <a:lnSpc>
                <a:spcPct val="110000"/>
              </a:lnSpc>
              <a:spcBef>
                <a:spcPts val="0"/>
              </a:spcBef>
              <a:spcAft>
                <a:spcPts val="0"/>
              </a:spcAft>
              <a:buClr>
                <a:schemeClr val="dk1"/>
              </a:buClr>
              <a:buSzPct val="129032"/>
              <a:buFont typeface="Arial"/>
              <a:buAutoNum type="arabicPeriod"/>
            </a:pPr>
            <a:r>
              <a:rPr lang="en-US" sz="3300" b="0" i="0" u="none" strike="noStrike" cap="none">
                <a:solidFill>
                  <a:schemeClr val="dk1"/>
                </a:solidFill>
                <a:latin typeface="Open Sans"/>
                <a:ea typeface="Open Sans"/>
                <a:cs typeface="Open Sans"/>
                <a:sym typeface="Open Sans"/>
              </a:rPr>
              <a:t>Nutrition is a human right and children deserve the opportunity to reach their full potential.</a:t>
            </a:r>
            <a:endParaRPr/>
          </a:p>
          <a:p>
            <a:pPr marL="527050" marR="0" lvl="2" indent="-514350" algn="l" rtl="0">
              <a:lnSpc>
                <a:spcPct val="110000"/>
              </a:lnSpc>
              <a:spcBef>
                <a:spcPts val="600"/>
              </a:spcBef>
              <a:spcAft>
                <a:spcPts val="0"/>
              </a:spcAft>
              <a:buClr>
                <a:schemeClr val="dk1"/>
              </a:buClr>
              <a:buSzPct val="129032"/>
              <a:buFont typeface="Arial"/>
              <a:buAutoNum type="arabicPeriod"/>
            </a:pPr>
            <a:r>
              <a:rPr lang="en-US" sz="3300" b="0" i="0" u="none" strike="noStrike" cap="none">
                <a:solidFill>
                  <a:schemeClr val="dk1"/>
                </a:solidFill>
                <a:latin typeface="Open Sans"/>
                <a:ea typeface="Open Sans"/>
                <a:cs typeface="Open Sans"/>
                <a:sym typeface="Open Sans"/>
              </a:rPr>
              <a:t>People everywhere, regardless of their wealth, should have access to testing and treatment for diseases we know how to address.</a:t>
            </a:r>
            <a:endParaRPr/>
          </a:p>
          <a:p>
            <a:pPr marL="527050" marR="0" lvl="2" indent="-514350" algn="l" rtl="0">
              <a:lnSpc>
                <a:spcPct val="110000"/>
              </a:lnSpc>
              <a:spcBef>
                <a:spcPts val="600"/>
              </a:spcBef>
              <a:spcAft>
                <a:spcPts val="0"/>
              </a:spcAft>
              <a:buClr>
                <a:schemeClr val="dk1"/>
              </a:buClr>
              <a:buSzPct val="129032"/>
              <a:buFont typeface="Arial"/>
              <a:buAutoNum type="arabicPeriod"/>
            </a:pPr>
            <a:r>
              <a:rPr lang="en-US" sz="3300" b="0" i="0" u="none" strike="noStrike" cap="none">
                <a:solidFill>
                  <a:schemeClr val="dk1"/>
                </a:solidFill>
                <a:latin typeface="Open Sans"/>
                <a:ea typeface="Open Sans"/>
                <a:cs typeface="Open Sans"/>
                <a:sym typeface="Open Sans"/>
              </a:rPr>
              <a:t>Investing in global health benefits all of us—those who have direct access and the global community.</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29032"/>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29032"/>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8e0f4ec80_0_8"/>
          <p:cNvSpPr txBox="1">
            <a:spLocks noGrp="1"/>
          </p:cNvSpPr>
          <p:nvPr>
            <p:ph type="title"/>
          </p:nvPr>
        </p:nvSpPr>
        <p:spPr>
          <a:xfrm>
            <a:off x="537600" y="21430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Advocacy Action on Appropriations</a:t>
            </a:r>
            <a:endParaRPr/>
          </a:p>
        </p:txBody>
      </p:sp>
      <p:sp>
        <p:nvSpPr>
          <p:cNvPr id="186" name="Google Shape;186;g118e0f4ec80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pic>
        <p:nvPicPr>
          <p:cNvPr id="187" name="Google Shape;187;g118e0f4ec80_0_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237487d2df_0_8"/>
          <p:cNvSpPr txBox="1">
            <a:spLocks noGrp="1"/>
          </p:cNvSpPr>
          <p:nvPr>
            <p:ph type="title"/>
          </p:nvPr>
        </p:nvSpPr>
        <p:spPr>
          <a:xfrm>
            <a:off x="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dirty="0">
                <a:latin typeface="Open Sans"/>
                <a:ea typeface="Open Sans"/>
                <a:cs typeface="Open Sans"/>
                <a:sym typeface="Open Sans"/>
              </a:rPr>
              <a:t>Advocacy Action on Appropriations</a:t>
            </a:r>
            <a:endParaRPr dirty="0"/>
          </a:p>
        </p:txBody>
      </p:sp>
      <p:sp>
        <p:nvSpPr>
          <p:cNvPr id="193" name="Google Shape;193;g1237487d2df_0_8"/>
          <p:cNvSpPr txBox="1">
            <a:spLocks noGrp="1"/>
          </p:cNvSpPr>
          <p:nvPr>
            <p:ph type="body" idx="1"/>
          </p:nvPr>
        </p:nvSpPr>
        <p:spPr>
          <a:xfrm>
            <a:off x="288000" y="1628000"/>
            <a:ext cx="8398800" cy="2274529"/>
          </a:xfrm>
          <a:prstGeom prst="rect">
            <a:avLst/>
          </a:prstGeom>
          <a:noFill/>
          <a:ln>
            <a:noFill/>
          </a:ln>
        </p:spPr>
        <p:txBody>
          <a:bodyPr spcFirstLastPara="1" wrap="square" lIns="91425" tIns="45700" rIns="91425" bIns="45700" anchor="t" anchorCtr="0">
            <a:normAutofit/>
          </a:bodyPr>
          <a:lstStyle/>
          <a:p>
            <a:pPr marL="342900" lvl="0" indent="-394335" algn="l" rtl="0">
              <a:lnSpc>
                <a:spcPct val="115000"/>
              </a:lnSpc>
              <a:spcBef>
                <a:spcPts val="448"/>
              </a:spcBef>
              <a:spcAft>
                <a:spcPts val="0"/>
              </a:spcAft>
              <a:buClr>
                <a:schemeClr val="dk1"/>
              </a:buClr>
              <a:buSzPct val="100000"/>
              <a:buChar char="•"/>
            </a:pPr>
            <a:r>
              <a:rPr lang="en-US" dirty="0">
                <a:latin typeface="Open Sans"/>
                <a:ea typeface="Open Sans"/>
                <a:cs typeface="Open Sans"/>
                <a:sym typeface="Open Sans"/>
              </a:rPr>
              <a:t>Write to Congress and ask them to prioritize global poverty programs in FY23 Appropriations. </a:t>
            </a:r>
            <a:endParaRPr b="1" dirty="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dirty="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dirty="0"/>
          </a:p>
          <a:p>
            <a:pPr marL="342900" lvl="0" indent="-200660" algn="l" rtl="0">
              <a:lnSpc>
                <a:spcPct val="100000"/>
              </a:lnSpc>
              <a:spcBef>
                <a:spcPts val="448"/>
              </a:spcBef>
              <a:spcAft>
                <a:spcPts val="0"/>
              </a:spcAft>
              <a:buClr>
                <a:schemeClr val="dk1"/>
              </a:buClr>
              <a:buSzPct val="100000"/>
              <a:buNone/>
            </a:pPr>
            <a:endParaRPr dirty="0">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dirty="0"/>
          </a:p>
        </p:txBody>
      </p:sp>
      <p:sp>
        <p:nvSpPr>
          <p:cNvPr id="194" name="Google Shape;194;g1237487d2df_0_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95" name="Google Shape;195;g1237487d2df_0_8"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37487d2df_0_0"/>
          <p:cNvSpPr txBox="1">
            <a:spLocks noGrp="1"/>
          </p:cNvSpPr>
          <p:nvPr>
            <p:ph type="title"/>
          </p:nvPr>
        </p:nvSpPr>
        <p:spPr>
          <a:xfrm>
            <a:off x="449700"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Summary of RESULTS FY23 </a:t>
            </a:r>
            <a:br>
              <a:rPr lang="en-US" sz="3200" b="1">
                <a:latin typeface="Open Sans"/>
                <a:ea typeface="Open Sans"/>
                <a:cs typeface="Open Sans"/>
                <a:sym typeface="Open Sans"/>
              </a:rPr>
            </a:br>
            <a:r>
              <a:rPr lang="en-US" sz="3200" b="1">
                <a:latin typeface="Open Sans"/>
                <a:ea typeface="Open Sans"/>
                <a:cs typeface="Open Sans"/>
                <a:sym typeface="Open Sans"/>
              </a:rPr>
              <a:t>Appropriations Requests</a:t>
            </a:r>
            <a:endParaRPr/>
          </a:p>
        </p:txBody>
      </p:sp>
      <p:sp>
        <p:nvSpPr>
          <p:cNvPr id="201" name="Google Shape;201;g1237487d2df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pic>
        <p:nvPicPr>
          <p:cNvPr id="202" name="Google Shape;202;g1237487d2df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graphicFrame>
        <p:nvGraphicFramePr>
          <p:cNvPr id="203" name="Google Shape;203;g1237487d2df_0_0"/>
          <p:cNvGraphicFramePr/>
          <p:nvPr>
            <p:extLst>
              <p:ext uri="{D42A27DB-BD31-4B8C-83A1-F6EECF244321}">
                <p14:modId xmlns:p14="http://schemas.microsoft.com/office/powerpoint/2010/main" val="2415042668"/>
              </p:ext>
            </p:extLst>
          </p:nvPr>
        </p:nvGraphicFramePr>
        <p:xfrm>
          <a:off x="291075" y="1246150"/>
          <a:ext cx="8244600" cy="3752105"/>
        </p:xfrm>
        <a:graphic>
          <a:graphicData uri="http://schemas.openxmlformats.org/drawingml/2006/table">
            <a:tbl>
              <a:tblPr>
                <a:noFill/>
                <a:tableStyleId>{AB0328FC-2B10-4F64-A212-FBD3FD18FF4A}</a:tableStyleId>
              </a:tblPr>
              <a:tblGrid>
                <a:gridCol w="2748200">
                  <a:extLst>
                    <a:ext uri="{9D8B030D-6E8A-4147-A177-3AD203B41FA5}">
                      <a16:colId xmlns:a16="http://schemas.microsoft.com/office/drawing/2014/main" val="20000"/>
                    </a:ext>
                  </a:extLst>
                </a:gridCol>
                <a:gridCol w="2748200">
                  <a:extLst>
                    <a:ext uri="{9D8B030D-6E8A-4147-A177-3AD203B41FA5}">
                      <a16:colId xmlns:a16="http://schemas.microsoft.com/office/drawing/2014/main" val="20001"/>
                    </a:ext>
                  </a:extLst>
                </a:gridCol>
                <a:gridCol w="2748200">
                  <a:extLst>
                    <a:ext uri="{9D8B030D-6E8A-4147-A177-3AD203B41FA5}">
                      <a16:colId xmlns:a16="http://schemas.microsoft.com/office/drawing/2014/main" val="20002"/>
                    </a:ext>
                  </a:extLst>
                </a:gridCol>
              </a:tblGrid>
              <a:tr h="887075">
                <a:tc>
                  <a:txBody>
                    <a:bodyPr/>
                    <a:lstStyle/>
                    <a:p>
                      <a:pPr marL="0" lvl="0" indent="0" algn="ctr" rtl="0">
                        <a:spcBef>
                          <a:spcPts val="0"/>
                        </a:spcBef>
                        <a:spcAft>
                          <a:spcPts val="0"/>
                        </a:spcAft>
                        <a:buNone/>
                      </a:pPr>
                      <a:r>
                        <a:rPr lang="en-US" sz="1900" b="1"/>
                        <a:t>Issue</a:t>
                      </a:r>
                      <a:endParaRPr sz="1900" b="1"/>
                    </a:p>
                  </a:txBody>
                  <a:tcPr marL="91425" marR="91425" marT="91425" marB="91425"/>
                </a:tc>
                <a:tc>
                  <a:txBody>
                    <a:bodyPr/>
                    <a:lstStyle/>
                    <a:p>
                      <a:pPr marL="0" lvl="0" indent="0" algn="ctr" rtl="0">
                        <a:spcBef>
                          <a:spcPts val="0"/>
                        </a:spcBef>
                        <a:spcAft>
                          <a:spcPts val="0"/>
                        </a:spcAft>
                        <a:buNone/>
                      </a:pPr>
                      <a:r>
                        <a:rPr lang="en-US" sz="1900" b="1"/>
                        <a:t>RESULTS Appropriations Request</a:t>
                      </a:r>
                      <a:endParaRPr sz="1900" b="1"/>
                    </a:p>
                  </a:txBody>
                  <a:tcPr marL="91425" marR="91425" marT="91425" marB="91425"/>
                </a:tc>
                <a:tc>
                  <a:txBody>
                    <a:bodyPr/>
                    <a:lstStyle/>
                    <a:p>
                      <a:pPr marL="0" lvl="0" indent="0" algn="ctr" rtl="0">
                        <a:spcBef>
                          <a:spcPts val="0"/>
                        </a:spcBef>
                        <a:spcAft>
                          <a:spcPts val="0"/>
                        </a:spcAft>
                        <a:buNone/>
                      </a:pPr>
                      <a:r>
                        <a:rPr lang="en-US" sz="1900" b="1"/>
                        <a:t>House Dear Colleague Letter Deadline</a:t>
                      </a:r>
                      <a:endParaRPr sz="1900" b="1"/>
                    </a:p>
                  </a:txBody>
                  <a:tcPr marL="91425" marR="91425" marT="91425" marB="91425"/>
                </a:tc>
                <a:extLst>
                  <a:ext uri="{0D108BD9-81ED-4DB2-BD59-A6C34878D82A}">
                    <a16:rowId xmlns:a16="http://schemas.microsoft.com/office/drawing/2014/main" val="10000"/>
                  </a:ext>
                </a:extLst>
              </a:tr>
              <a:tr h="887075">
                <a:tc>
                  <a:txBody>
                    <a:bodyPr/>
                    <a:lstStyle/>
                    <a:p>
                      <a:pPr marL="0" lvl="0" indent="0" algn="l" rtl="0">
                        <a:spcBef>
                          <a:spcPts val="0"/>
                        </a:spcBef>
                        <a:spcAft>
                          <a:spcPts val="0"/>
                        </a:spcAft>
                        <a:buNone/>
                      </a:pPr>
                      <a:r>
                        <a:rPr lang="en-US" sz="1900" b="1" dirty="0"/>
                        <a:t>MCH and Nutrition</a:t>
                      </a:r>
                      <a:endParaRPr sz="1900" b="1" dirty="0"/>
                    </a:p>
                  </a:txBody>
                  <a:tcPr marL="91425" marR="91425" marT="91425" marB="91425"/>
                </a:tc>
                <a:tc>
                  <a:txBody>
                    <a:bodyPr/>
                    <a:lstStyle/>
                    <a:p>
                      <a:pPr marL="0" lvl="0" indent="0" algn="l" rtl="0">
                        <a:spcBef>
                          <a:spcPts val="0"/>
                        </a:spcBef>
                        <a:spcAft>
                          <a:spcPts val="0"/>
                        </a:spcAft>
                        <a:buNone/>
                      </a:pPr>
                      <a:r>
                        <a:rPr lang="en-US" sz="1900">
                          <a:solidFill>
                            <a:schemeClr val="dk1"/>
                          </a:solidFill>
                        </a:rPr>
                        <a:t>$300 million within USAID Global Health</a:t>
                      </a:r>
                      <a:endParaRPr sz="1900"/>
                    </a:p>
                  </a:txBody>
                  <a:tcPr marL="91425" marR="91425" marT="91425" marB="91425"/>
                </a:tc>
                <a:tc>
                  <a:txBody>
                    <a:bodyPr/>
                    <a:lstStyle/>
                    <a:p>
                      <a:pPr marL="0" lvl="0" indent="0" algn="l" rtl="0">
                        <a:spcBef>
                          <a:spcPts val="0"/>
                        </a:spcBef>
                        <a:spcAft>
                          <a:spcPts val="0"/>
                        </a:spcAft>
                        <a:buNone/>
                      </a:pPr>
                      <a:r>
                        <a:rPr lang="en-US" sz="1900">
                          <a:solidFill>
                            <a:schemeClr val="dk1"/>
                          </a:solidFill>
                        </a:rPr>
                        <a:t>Monday, April 18</a:t>
                      </a:r>
                      <a:endParaRPr sz="1900"/>
                    </a:p>
                  </a:txBody>
                  <a:tcPr marL="91425" marR="91425" marT="91425" marB="91425"/>
                </a:tc>
                <a:extLst>
                  <a:ext uri="{0D108BD9-81ED-4DB2-BD59-A6C34878D82A}">
                    <a16:rowId xmlns:a16="http://schemas.microsoft.com/office/drawing/2014/main" val="10001"/>
                  </a:ext>
                </a:extLst>
              </a:tr>
              <a:tr h="576575">
                <a:tc>
                  <a:txBody>
                    <a:bodyPr/>
                    <a:lstStyle/>
                    <a:p>
                      <a:pPr marL="0" lvl="0" indent="0" algn="l" rtl="0">
                        <a:spcBef>
                          <a:spcPts val="0"/>
                        </a:spcBef>
                        <a:spcAft>
                          <a:spcPts val="0"/>
                        </a:spcAft>
                        <a:buClr>
                          <a:schemeClr val="dk1"/>
                        </a:buClr>
                        <a:buSzPts val="1100"/>
                        <a:buFont typeface="Arial"/>
                        <a:buNone/>
                      </a:pPr>
                      <a:r>
                        <a:rPr lang="en-US" sz="1900" b="1">
                          <a:solidFill>
                            <a:schemeClr val="dk1"/>
                          </a:solidFill>
                        </a:rPr>
                        <a:t>Global Fund to Fight AIDS, Tuberculosis, and Malaria</a:t>
                      </a:r>
                      <a:endParaRPr sz="19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900">
                          <a:solidFill>
                            <a:schemeClr val="dk1"/>
                          </a:solidFill>
                        </a:rPr>
                        <a:t> At least $2 Billion</a:t>
                      </a:r>
                      <a:endParaRPr sz="19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sz="1900">
                          <a:solidFill>
                            <a:schemeClr val="dk1"/>
                          </a:solidFill>
                        </a:rPr>
                        <a:t>Friday, April 22</a:t>
                      </a:r>
                      <a:endParaRPr sz="1900"/>
                    </a:p>
                  </a:txBody>
                  <a:tcPr marL="91425" marR="91425" marT="91425" marB="91425"/>
                </a:tc>
                <a:extLst>
                  <a:ext uri="{0D108BD9-81ED-4DB2-BD59-A6C34878D82A}">
                    <a16:rowId xmlns:a16="http://schemas.microsoft.com/office/drawing/2014/main" val="10002"/>
                  </a:ext>
                </a:extLst>
              </a:tr>
              <a:tr h="576575">
                <a:tc>
                  <a:txBody>
                    <a:bodyPr/>
                    <a:lstStyle/>
                    <a:p>
                      <a:pPr marL="0" lvl="0" indent="0" algn="l" rtl="0">
                        <a:spcBef>
                          <a:spcPts val="0"/>
                        </a:spcBef>
                        <a:spcAft>
                          <a:spcPts val="0"/>
                        </a:spcAft>
                        <a:buNone/>
                      </a:pPr>
                      <a:r>
                        <a:rPr lang="en-US" sz="1900" b="1"/>
                        <a:t>Global Tuberculosis</a:t>
                      </a:r>
                      <a:endParaRPr sz="1900" b="1"/>
                    </a:p>
                  </a:txBody>
                  <a:tcPr marL="91425" marR="91425" marT="91425" marB="91425"/>
                </a:tc>
                <a:tc>
                  <a:txBody>
                    <a:bodyPr/>
                    <a:lstStyle/>
                    <a:p>
                      <a:pPr marL="0" lvl="0" indent="0" algn="l" rtl="0">
                        <a:spcBef>
                          <a:spcPts val="0"/>
                        </a:spcBef>
                        <a:spcAft>
                          <a:spcPts val="0"/>
                        </a:spcAft>
                        <a:buNone/>
                      </a:pPr>
                      <a:r>
                        <a:rPr lang="en-US" sz="1900"/>
                        <a:t>$1 Billion within USAID Global Health</a:t>
                      </a:r>
                      <a:endParaRPr sz="1900"/>
                    </a:p>
                  </a:txBody>
                  <a:tcPr marL="91425" marR="91425" marT="91425" marB="91425"/>
                </a:tc>
                <a:tc>
                  <a:txBody>
                    <a:bodyPr/>
                    <a:lstStyle/>
                    <a:p>
                      <a:pPr marL="0" lvl="0" indent="0" algn="l" rtl="0">
                        <a:spcBef>
                          <a:spcPts val="0"/>
                        </a:spcBef>
                        <a:spcAft>
                          <a:spcPts val="0"/>
                        </a:spcAft>
                        <a:buNone/>
                      </a:pPr>
                      <a:r>
                        <a:rPr lang="en-US" sz="1900" dirty="0"/>
                        <a:t>Friday, April 22</a:t>
                      </a:r>
                      <a:endParaRPr sz="1900"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21c4bf8913_0_0"/>
          <p:cNvSpPr txBox="1">
            <a:spLocks noGrp="1"/>
          </p:cNvSpPr>
          <p:nvPr>
            <p:ph type="title"/>
          </p:nvPr>
        </p:nvSpPr>
        <p:spPr>
          <a:xfrm>
            <a:off x="104475" y="198750"/>
            <a:ext cx="74961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Advocacy Action on Appropriations</a:t>
            </a:r>
            <a:endParaRPr/>
          </a:p>
        </p:txBody>
      </p:sp>
      <p:sp>
        <p:nvSpPr>
          <p:cNvPr id="209" name="Google Shape;209;g121c4bf8913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210" name="Google Shape;210;g121c4bf8913_0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
        <p:nvSpPr>
          <p:cNvPr id="211" name="Google Shape;211;g121c4bf8913_0_0"/>
          <p:cNvSpPr txBox="1">
            <a:spLocks noGrp="1"/>
          </p:cNvSpPr>
          <p:nvPr>
            <p:ph type="body" idx="1"/>
          </p:nvPr>
        </p:nvSpPr>
        <p:spPr>
          <a:xfrm>
            <a:off x="189225" y="880800"/>
            <a:ext cx="8229600" cy="338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0" lvl="0" indent="0" algn="l" rtl="0">
              <a:lnSpc>
                <a:spcPct val="115000"/>
              </a:lnSpc>
              <a:spcBef>
                <a:spcPts val="448"/>
              </a:spcBef>
              <a:spcAft>
                <a:spcPts val="0"/>
              </a:spcAft>
              <a:buNone/>
            </a:pPr>
            <a:r>
              <a:rPr lang="en-US" sz="11200" u="sng">
                <a:latin typeface="Open Sans"/>
                <a:ea typeface="Open Sans"/>
                <a:cs typeface="Open Sans"/>
                <a:sym typeface="Open Sans"/>
              </a:rPr>
              <a:t>Steps:</a:t>
            </a:r>
            <a:endParaRPr sz="11200" u="sng">
              <a:latin typeface="Open Sans"/>
              <a:ea typeface="Open Sans"/>
              <a:cs typeface="Open Sans"/>
              <a:sym typeface="Open Sans"/>
            </a:endParaRPr>
          </a:p>
          <a:p>
            <a:pPr marL="457200" lvl="0" indent="-406400" algn="l" rtl="0">
              <a:lnSpc>
                <a:spcPct val="115000"/>
              </a:lnSpc>
              <a:spcBef>
                <a:spcPts val="448"/>
              </a:spcBef>
              <a:spcAft>
                <a:spcPts val="0"/>
              </a:spcAft>
              <a:buSzPct val="100000"/>
              <a:buFont typeface="Open Sans"/>
              <a:buAutoNum type="arabicPeriod"/>
            </a:pPr>
            <a:r>
              <a:rPr lang="en-US" sz="11200">
                <a:latin typeface="Open Sans"/>
                <a:ea typeface="Open Sans"/>
                <a:cs typeface="Open Sans"/>
                <a:sym typeface="Open Sans"/>
              </a:rPr>
              <a:t>Review Congressional scorecard</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i="1">
                <a:latin typeface="Open Sans"/>
                <a:ea typeface="Open Sans"/>
                <a:cs typeface="Open Sans"/>
                <a:sym typeface="Open Sans"/>
              </a:rPr>
              <a:t>Legislator Lookup</a:t>
            </a:r>
            <a:r>
              <a:rPr lang="en-US" sz="11200">
                <a:latin typeface="Open Sans"/>
                <a:ea typeface="Open Sans"/>
                <a:cs typeface="Open Sans"/>
                <a:sym typeface="Open Sans"/>
              </a:rPr>
              <a:t>: Find foreign policy aide</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406400" algn="l" rtl="0">
              <a:lnSpc>
                <a:spcPct val="115000"/>
              </a:lnSpc>
              <a:spcBef>
                <a:spcPts val="0"/>
              </a:spcBef>
              <a:spcAft>
                <a:spcPts val="0"/>
              </a:spcAft>
              <a:buSzPct val="100000"/>
              <a:buFont typeface="Open Sans"/>
              <a:buAutoNum type="arabicPeriod"/>
            </a:pPr>
            <a:r>
              <a:rPr lang="en-US" sz="11200">
                <a:latin typeface="Open Sans"/>
                <a:ea typeface="Open Sans"/>
                <a:cs typeface="Open Sans"/>
                <a:sym typeface="Open Sans"/>
              </a:rPr>
              <a:t>Personalize your letter and hit send!</a:t>
            </a:r>
            <a:br>
              <a:rPr lang="en-US" sz="11200">
                <a:latin typeface="Open Sans"/>
                <a:ea typeface="Open Sans"/>
                <a:cs typeface="Open Sans"/>
                <a:sym typeface="Open Sans"/>
              </a:rPr>
            </a:br>
            <a:endParaRPr sz="11200">
              <a:latin typeface="Open Sans"/>
              <a:ea typeface="Open Sans"/>
              <a:cs typeface="Open Sans"/>
              <a:sym typeface="Open Sans"/>
            </a:endParaRPr>
          </a:p>
          <a:p>
            <a:pPr marL="457200" lvl="0" indent="-374650" algn="l" rtl="0">
              <a:lnSpc>
                <a:spcPct val="115000"/>
              </a:lnSpc>
              <a:spcBef>
                <a:spcPts val="0"/>
              </a:spcBef>
              <a:spcAft>
                <a:spcPts val="0"/>
              </a:spcAft>
              <a:buSzPct val="82142"/>
              <a:buFont typeface="Open Sans"/>
              <a:buAutoNum type="arabicPeriod"/>
            </a:pPr>
            <a:r>
              <a:rPr lang="en-US" sz="11200">
                <a:latin typeface="Open Sans"/>
                <a:ea typeface="Open Sans"/>
                <a:cs typeface="Open Sans"/>
                <a:sym typeface="Open Sans"/>
              </a:rPr>
              <a:t>Follow up!</a:t>
            </a:r>
            <a:br>
              <a:rPr lang="en-US" sz="9200">
                <a:latin typeface="Open Sans"/>
                <a:ea typeface="Open Sans"/>
                <a:cs typeface="Open Sans"/>
                <a:sym typeface="Open Sans"/>
              </a:rPr>
            </a:b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0"/>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120df93a0f_1_74"/>
          <p:cNvSpPr txBox="1">
            <a:spLocks noGrp="1"/>
          </p:cNvSpPr>
          <p:nvPr>
            <p:ph type="title"/>
          </p:nvPr>
        </p:nvSpPr>
        <p:spPr>
          <a:xfrm>
            <a:off x="238700" y="17525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Upcoming Events</a:t>
            </a:r>
            <a:endParaRPr/>
          </a:p>
        </p:txBody>
      </p:sp>
      <p:sp>
        <p:nvSpPr>
          <p:cNvPr id="217" name="Google Shape;217;g1120df93a0f_1_74"/>
          <p:cNvSpPr txBox="1">
            <a:spLocks noGrp="1"/>
          </p:cNvSpPr>
          <p:nvPr>
            <p:ph type="body" idx="1"/>
          </p:nvPr>
        </p:nvSpPr>
        <p:spPr>
          <a:xfrm>
            <a:off x="238700" y="1032650"/>
            <a:ext cx="8229600" cy="33819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457200" lvl="0" indent="-374650" algn="l" rtl="0">
              <a:lnSpc>
                <a:spcPct val="115000"/>
              </a:lnSpc>
              <a:spcBef>
                <a:spcPts val="448"/>
              </a:spcBef>
              <a:spcAft>
                <a:spcPts val="0"/>
              </a:spcAft>
              <a:buSzPct val="100000"/>
              <a:buFont typeface="Open Sans"/>
              <a:buChar char="•"/>
            </a:pPr>
            <a:r>
              <a:rPr lang="en-US" sz="9200">
                <a:latin typeface="Open Sans"/>
                <a:ea typeface="Open Sans"/>
                <a:cs typeface="Open Sans"/>
                <a:sym typeface="Open Sans"/>
              </a:rPr>
              <a:t>RESULTS Global Policy Forum - April 21  - 9pm ET</a:t>
            </a:r>
            <a:br>
              <a:rPr lang="en-US" sz="9200">
                <a:latin typeface="Open Sans"/>
                <a:ea typeface="Open Sans"/>
                <a:cs typeface="Open Sans"/>
                <a:sym typeface="Open Sans"/>
              </a:rPr>
            </a:br>
            <a:r>
              <a:rPr lang="en-US" sz="9200" i="1">
                <a:latin typeface="Open Sans"/>
                <a:ea typeface="Open Sans"/>
                <a:cs typeface="Open Sans"/>
                <a:sym typeface="Open Sans"/>
              </a:rPr>
              <a:t>Guest Speaker: David McNair, ONE Campaign</a:t>
            </a:r>
            <a:br>
              <a:rPr lang="en-US" sz="9200" i="1">
                <a:latin typeface="Open Sans"/>
                <a:ea typeface="Open Sans"/>
                <a:cs typeface="Open Sans"/>
                <a:sym typeface="Open Sans"/>
              </a:rPr>
            </a:br>
            <a:endParaRPr sz="9200" i="1">
              <a:latin typeface="Open Sans"/>
              <a:ea typeface="Open Sans"/>
              <a:cs typeface="Open Sans"/>
              <a:sym typeface="Open Sans"/>
            </a:endParaRPr>
          </a:p>
          <a:p>
            <a:pPr marL="342900" lvl="0" indent="-342900" algn="l" rtl="0">
              <a:lnSpc>
                <a:spcPct val="115000"/>
              </a:lnSpc>
              <a:spcBef>
                <a:spcPts val="448"/>
              </a:spcBef>
              <a:spcAft>
                <a:spcPts val="0"/>
              </a:spcAft>
              <a:buSzPct val="100000"/>
              <a:buFont typeface="Open Sans"/>
              <a:buChar char="•"/>
            </a:pPr>
            <a:r>
              <a:rPr lang="en-US" sz="9200">
                <a:latin typeface="Open Sans"/>
                <a:ea typeface="Open Sans"/>
                <a:cs typeface="Open Sans"/>
                <a:sym typeface="Open Sans"/>
              </a:rPr>
              <a:t>Additional events listed on Peace Corps Connect, </a:t>
            </a:r>
            <a:br>
              <a:rPr lang="en-US" sz="9200">
                <a:latin typeface="Open Sans"/>
                <a:ea typeface="Open Sans"/>
                <a:cs typeface="Open Sans"/>
                <a:sym typeface="Open Sans"/>
              </a:rPr>
            </a:br>
            <a:r>
              <a:rPr lang="en-US" sz="9200">
                <a:latin typeface="Open Sans"/>
                <a:ea typeface="Open Sans"/>
                <a:cs typeface="Open Sans"/>
                <a:sym typeface="Open Sans"/>
              </a:rPr>
              <a:t>event calendar</a:t>
            </a:r>
            <a:br>
              <a:rPr lang="en-US" sz="9200">
                <a:latin typeface="Open Sans"/>
                <a:ea typeface="Open Sans"/>
                <a:cs typeface="Open Sans"/>
                <a:sym typeface="Open Sans"/>
              </a:rPr>
            </a:b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457200" lvl="0" indent="0" algn="l" rtl="0">
              <a:lnSpc>
                <a:spcPct val="115000"/>
              </a:lnSpc>
              <a:spcBef>
                <a:spcPts val="448"/>
              </a:spcBef>
              <a:spcAft>
                <a:spcPts val="0"/>
              </a:spcAft>
              <a:buSzPct val="78260"/>
              <a:buNone/>
            </a:pPr>
            <a:endParaRPr sz="9200">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18" name="Google Shape;218;g1120df93a0f_1_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238700" y="17525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2800" b="1">
                <a:latin typeface="Open Sans"/>
                <a:ea typeface="Open Sans"/>
                <a:cs typeface="Open Sans"/>
                <a:sym typeface="Open Sans"/>
              </a:rPr>
              <a:t>Global Allies Program Coaching Support </a:t>
            </a:r>
            <a:endParaRPr sz="4000"/>
          </a:p>
        </p:txBody>
      </p:sp>
      <p:sp>
        <p:nvSpPr>
          <p:cNvPr id="224" name="Google Shape;224;p21"/>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448"/>
              </a:spcBef>
              <a:spcAft>
                <a:spcPts val="0"/>
              </a:spcAft>
              <a:buSzPct val="78260"/>
              <a:buNone/>
            </a:pP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Sign up for additional coaching support between webinars! </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Want some additional support? Join us for our next webinar: </a:t>
            </a:r>
            <a:r>
              <a:rPr lang="en-US" sz="9200" b="1">
                <a:latin typeface="Open Sans"/>
                <a:ea typeface="Open Sans"/>
                <a:cs typeface="Open Sans"/>
                <a:sym typeface="Open Sans"/>
              </a:rPr>
              <a:t>May 12 at 8:30pm ET</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25" name="Google Shape;22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04" name="Google Shape;104;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05" name="Google Shape;105;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2</a:t>
            </a:fld>
            <a:endParaRPr sz="1350" b="0" i="0" u="none" strike="noStrike" cap="none">
              <a:solidFill>
                <a:srgbClr val="000000"/>
              </a:solidFill>
              <a:latin typeface="Open Sans"/>
              <a:ea typeface="Open Sans"/>
              <a:cs typeface="Open Sans"/>
              <a:sym typeface="Open Sans"/>
            </a:endParaRPr>
          </a:p>
        </p:txBody>
      </p:sp>
      <p:sp>
        <p:nvSpPr>
          <p:cNvPr id="106" name="Google Shape;106;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a:solidFill>
                  <a:schemeClr val="dk1"/>
                </a:solidFill>
              </a:rPr>
              <a:t>Tonight’s Webinar</a:t>
            </a:r>
            <a:endParaRPr>
              <a:solidFill>
                <a:schemeClr val="dk1"/>
              </a:solidFill>
            </a:endParaRPr>
          </a:p>
        </p:txBody>
      </p:sp>
      <p:sp>
        <p:nvSpPr>
          <p:cNvPr id="113" name="Google Shape;113;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114" name="Google Shape;114;gf1e6cf0b08_0_6"/>
          <p:cNvSpPr txBox="1"/>
          <p:nvPr/>
        </p:nvSpPr>
        <p:spPr>
          <a:xfrm>
            <a:off x="0" y="133875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614" algn="l" rtl="0">
              <a:lnSpc>
                <a:spcPct val="5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Welcome and Introductions</a:t>
            </a:r>
            <a:endParaRPr sz="9907" b="0" i="0" u="none" strike="noStrike" cap="none">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Clr>
                <a:srgbClr val="000000"/>
              </a:buClr>
              <a:buSzPct val="100000"/>
              <a:buFont typeface="Arial"/>
              <a:buNone/>
            </a:pPr>
            <a:endParaRPr sz="9907" b="0" i="0" u="none" strike="noStrike" cap="none">
              <a:solidFill>
                <a:schemeClr val="dk1"/>
              </a:solidFill>
              <a:latin typeface="Open Sans"/>
              <a:ea typeface="Open Sans"/>
              <a:cs typeface="Open Sans"/>
              <a:sym typeface="Open Sans"/>
            </a:endParaRPr>
          </a:p>
          <a:p>
            <a:pPr marL="482600" marR="0" lvl="0" indent="-411613" algn="l" rtl="0">
              <a:lnSpc>
                <a:spcPct val="150000"/>
              </a:lnSpc>
              <a:spcBef>
                <a:spcPts val="640"/>
              </a:spcBef>
              <a:spcAft>
                <a:spcPts val="0"/>
              </a:spcAft>
              <a:buClr>
                <a:schemeClr val="dk1"/>
              </a:buClr>
              <a:buSzPct val="100000"/>
              <a:buFont typeface="Arial"/>
              <a:buChar char="•"/>
            </a:pPr>
            <a:r>
              <a:rPr lang="en-US" sz="9907" b="1">
                <a:solidFill>
                  <a:schemeClr val="dk1"/>
                </a:solidFill>
                <a:latin typeface="Open Sans"/>
                <a:ea typeface="Open Sans"/>
                <a:cs typeface="Open Sans"/>
                <a:sym typeface="Open Sans"/>
              </a:rPr>
              <a:t>Show us the money! </a:t>
            </a:r>
            <a:r>
              <a:rPr lang="en-US" sz="9907">
                <a:solidFill>
                  <a:schemeClr val="dk1"/>
                </a:solidFill>
                <a:latin typeface="Open Sans"/>
                <a:ea typeface="Open Sans"/>
                <a:cs typeface="Open Sans"/>
                <a:sym typeface="Open Sans"/>
              </a:rPr>
              <a:t>Deep Dive on Appropriations Process</a:t>
            </a:r>
            <a:br>
              <a:rPr lang="en-US" sz="9907">
                <a:solidFill>
                  <a:schemeClr val="dk1"/>
                </a:solidFill>
                <a:latin typeface="Open Sans"/>
                <a:ea typeface="Open Sans"/>
                <a:cs typeface="Open Sans"/>
                <a:sym typeface="Open Sans"/>
              </a:rPr>
            </a:br>
            <a:endParaRPr sz="9907" b="0" i="0" u="none" strike="noStrike" cap="none">
              <a:solidFill>
                <a:schemeClr val="dk1"/>
              </a:solidFill>
              <a:latin typeface="Open Sans"/>
              <a:ea typeface="Open Sans"/>
              <a:cs typeface="Open Sans"/>
              <a:sym typeface="Open Sans"/>
            </a:endParaRPr>
          </a:p>
          <a:p>
            <a:pPr marL="482600" marR="0" lvl="0" indent="-411614" algn="l" rtl="0">
              <a:lnSpc>
                <a:spcPct val="100000"/>
              </a:lnSpc>
              <a:spcBef>
                <a:spcPts val="640"/>
              </a:spcBef>
              <a:spcAft>
                <a:spcPts val="0"/>
              </a:spcAft>
              <a:buClr>
                <a:schemeClr val="dk1"/>
              </a:buClr>
              <a:buSzPct val="100000"/>
              <a:buFont typeface="Open Sans"/>
              <a:buChar char="•"/>
            </a:pPr>
            <a:r>
              <a:rPr lang="en-US" sz="9907">
                <a:solidFill>
                  <a:schemeClr val="dk1"/>
                </a:solidFill>
                <a:latin typeface="Open Sans"/>
                <a:ea typeface="Open Sans"/>
                <a:cs typeface="Open Sans"/>
                <a:sym typeface="Open Sans"/>
              </a:rPr>
              <a:t>April Advocacy Action on Appropriations</a:t>
            </a:r>
            <a:endParaRPr sz="9907" b="0" i="0" u="none" strike="noStrike" cap="none">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a:solidFill>
                  <a:schemeClr val="dk1"/>
                </a:solidFill>
                <a:latin typeface="Open Sans"/>
                <a:ea typeface="Open Sans"/>
                <a:cs typeface="Open Sans"/>
                <a:sym typeface="Open Sans"/>
              </a:rPr>
            </a:br>
            <a:endParaRPr sz="9907" b="0" i="0" u="none" strike="noStrike" cap="none">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None/>
            </a:pPr>
            <a:endParaRPr sz="9907" b="0" i="0" u="none" strike="noStrike" cap="none">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a:solidFill>
                <a:schemeClr val="dk1"/>
              </a:solidFill>
              <a:latin typeface="Calibri"/>
              <a:ea typeface="Calibri"/>
              <a:cs typeface="Calibri"/>
              <a:sym typeface="Calibri"/>
            </a:endParaRPr>
          </a:p>
        </p:txBody>
      </p:sp>
      <p:pic>
        <p:nvPicPr>
          <p:cNvPr id="115" name="Google Shape;115;gf1e6cf0b08_0_6"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120df93a0f_1_0"/>
          <p:cNvSpPr txBox="1">
            <a:spLocks noGrp="1"/>
          </p:cNvSpPr>
          <p:nvPr>
            <p:ph type="title"/>
          </p:nvPr>
        </p:nvSpPr>
        <p:spPr>
          <a:xfrm>
            <a:off x="135100" y="1932075"/>
            <a:ext cx="8551800" cy="85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a:latin typeface="Open Sans"/>
                <a:ea typeface="Open Sans"/>
                <a:cs typeface="Open Sans"/>
                <a:sym typeface="Open Sans"/>
              </a:rPr>
              <a:t>Show us the Money!</a:t>
            </a:r>
            <a:br>
              <a:rPr lang="en-US" b="1">
                <a:latin typeface="Open Sans"/>
                <a:ea typeface="Open Sans"/>
                <a:cs typeface="Open Sans"/>
                <a:sym typeface="Open Sans"/>
              </a:rPr>
            </a:br>
            <a:r>
              <a:rPr lang="en-US" b="1">
                <a:latin typeface="Open Sans"/>
                <a:ea typeface="Open Sans"/>
                <a:cs typeface="Open Sans"/>
                <a:sym typeface="Open Sans"/>
              </a:rPr>
              <a:t>Deep Dive on Appropriations</a:t>
            </a:r>
            <a:endParaRPr b="1">
              <a:latin typeface="Open Sans"/>
              <a:ea typeface="Open Sans"/>
              <a:cs typeface="Open Sans"/>
              <a:sym typeface="Open Sans"/>
            </a:endParaRPr>
          </a:p>
        </p:txBody>
      </p:sp>
      <p:sp>
        <p:nvSpPr>
          <p:cNvPr id="122" name="Google Shape;122;g1120df93a0f_1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pic>
        <p:nvPicPr>
          <p:cNvPr id="123" name="Google Shape;123;g1120df93a0f_1_0" descr="Text, application&#10;&#10;Description automatically generated"/>
          <p:cNvPicPr preferRelativeResize="0"/>
          <p:nvPr/>
        </p:nvPicPr>
        <p:blipFill rotWithShape="1">
          <a:blip r:embed="rId3">
            <a:alphaModFix/>
          </a:blip>
          <a:srcRect/>
          <a:stretch/>
        </p:blipFill>
        <p:spPr>
          <a:xfrm>
            <a:off x="7600568" y="76200"/>
            <a:ext cx="1510907" cy="110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245ca45b02_7_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45454"/>
              <a:buNone/>
            </a:pPr>
            <a:r>
              <a:rPr lang="en-US">
                <a:solidFill>
                  <a:srgbClr val="12457E"/>
                </a:solidFill>
              </a:rPr>
              <a:t>Appropriations vs. Authorization</a:t>
            </a:r>
            <a:endParaRPr/>
          </a:p>
        </p:txBody>
      </p:sp>
      <p:sp>
        <p:nvSpPr>
          <p:cNvPr id="129" name="Google Shape;129;g1245ca45b02_7_0"/>
          <p:cNvSpPr txBox="1"/>
          <p:nvPr/>
        </p:nvSpPr>
        <p:spPr>
          <a:xfrm>
            <a:off x="4710546" y="2768313"/>
            <a:ext cx="3352800" cy="2169207"/>
          </a:xfrm>
          <a:prstGeom prst="rect">
            <a:avLst/>
          </a:prstGeom>
          <a:noFill/>
          <a:ln>
            <a:noFill/>
          </a:ln>
        </p:spPr>
        <p:txBody>
          <a:bodyPr spcFirstLastPara="1" wrap="square" lIns="68575" tIns="34275" rIns="68575" bIns="34275" anchor="t" anchorCtr="0">
            <a:normAutofit fontScale="92500" lnSpcReduction="20000"/>
          </a:bodyPr>
          <a:lstStyle/>
          <a:p>
            <a:pPr marL="0" marR="0" lvl="0" indent="0" algn="ctr" rtl="0">
              <a:lnSpc>
                <a:spcPct val="90000"/>
              </a:lnSpc>
              <a:spcBef>
                <a:spcPts val="0"/>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Multiple years</a:t>
            </a:r>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a:t>
            </a:r>
            <a:endParaRPr sz="2400" b="0" i="0" u="none" strike="noStrike" cap="none">
              <a:solidFill>
                <a:srgbClr val="883404"/>
              </a:solidFill>
              <a:latin typeface="Arial"/>
              <a:ea typeface="Arial"/>
              <a:cs typeface="Arial"/>
              <a:sym typeface="Arial"/>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Expands and Creates Programs</a:t>
            </a:r>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a:t>
            </a:r>
            <a:endParaRPr/>
          </a:p>
          <a:p>
            <a:pPr marL="0" marR="0" lvl="0" indent="0" algn="ctr" rtl="0">
              <a:lnSpc>
                <a:spcPct val="90000"/>
              </a:lnSpc>
              <a:spcBef>
                <a:spcPts val="444"/>
              </a:spcBef>
              <a:spcAft>
                <a:spcPts val="0"/>
              </a:spcAft>
              <a:buClr>
                <a:srgbClr val="000000"/>
              </a:buClr>
              <a:buSzPct val="100000"/>
              <a:buFont typeface="Arial"/>
              <a:buNone/>
            </a:pPr>
            <a:r>
              <a:rPr lang="en-US" sz="2400" b="0" i="0" u="none" strike="noStrike" cap="none">
                <a:solidFill>
                  <a:srgbClr val="883404"/>
                </a:solidFill>
                <a:latin typeface="Arial"/>
                <a:ea typeface="Arial"/>
                <a:cs typeface="Arial"/>
                <a:sym typeface="Arial"/>
              </a:rPr>
              <a:t>Needs To Be Reauthorized </a:t>
            </a:r>
            <a:endParaRPr/>
          </a:p>
          <a:p>
            <a:pPr marL="0" marR="0" lvl="0" indent="0" algn="ctr" rtl="0">
              <a:lnSpc>
                <a:spcPct val="90000"/>
              </a:lnSpc>
              <a:spcBef>
                <a:spcPts val="277"/>
              </a:spcBef>
              <a:spcAft>
                <a:spcPts val="0"/>
              </a:spcAft>
              <a:buClr>
                <a:srgbClr val="000000"/>
              </a:buClr>
              <a:buSzPct val="100000"/>
              <a:buFont typeface="Arial"/>
              <a:buNone/>
            </a:pPr>
            <a:endParaRPr sz="1500" b="0" i="1" u="none" strike="noStrike" cap="none">
              <a:solidFill>
                <a:srgbClr val="FF9900"/>
              </a:solidFill>
              <a:latin typeface="Arial"/>
              <a:ea typeface="Arial"/>
              <a:cs typeface="Arial"/>
              <a:sym typeface="Arial"/>
            </a:endParaRPr>
          </a:p>
        </p:txBody>
      </p:sp>
      <p:sp>
        <p:nvSpPr>
          <p:cNvPr id="130" name="Google Shape;130;g1245ca45b02_7_0"/>
          <p:cNvSpPr/>
          <p:nvPr/>
        </p:nvSpPr>
        <p:spPr>
          <a:xfrm>
            <a:off x="1260764" y="2768313"/>
            <a:ext cx="306705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rgbClr val="333366"/>
                </a:solidFill>
                <a:latin typeface="Arial"/>
                <a:ea typeface="Arial"/>
                <a:cs typeface="Arial"/>
                <a:sym typeface="Arial"/>
              </a:rPr>
              <a:t>Annual</a:t>
            </a:r>
            <a:endParaRPr/>
          </a:p>
          <a:p>
            <a:pPr marL="0" marR="0" lvl="0" indent="0" algn="ctr" rtl="0">
              <a:lnSpc>
                <a:spcPct val="100000"/>
              </a:lnSpc>
              <a:spcBef>
                <a:spcPts val="0"/>
              </a:spcBef>
              <a:spcAft>
                <a:spcPts val="0"/>
              </a:spcAft>
              <a:buNone/>
            </a:pPr>
            <a:r>
              <a:rPr lang="en-US" sz="2000" b="0" i="0" u="none" strike="noStrike" cap="none">
                <a:solidFill>
                  <a:srgbClr val="333366"/>
                </a:solidFill>
                <a:latin typeface="Arial"/>
                <a:ea typeface="Arial"/>
                <a:cs typeface="Arial"/>
                <a:sym typeface="Arial"/>
              </a:rPr>
              <a:t>🡳</a:t>
            </a:r>
            <a:endParaRPr/>
          </a:p>
          <a:p>
            <a:pPr marL="0" marR="0" lvl="0" indent="0" algn="ctr" rtl="0">
              <a:lnSpc>
                <a:spcPct val="100000"/>
              </a:lnSpc>
              <a:spcBef>
                <a:spcPts val="0"/>
              </a:spcBef>
              <a:spcAft>
                <a:spcPts val="0"/>
              </a:spcAft>
              <a:buNone/>
            </a:pPr>
            <a:r>
              <a:rPr lang="en-US" sz="2000" b="0" i="0" u="none" strike="noStrike" cap="none">
                <a:solidFill>
                  <a:srgbClr val="333366"/>
                </a:solidFill>
                <a:latin typeface="Arial"/>
                <a:ea typeface="Arial"/>
                <a:cs typeface="Arial"/>
                <a:sym typeface="Arial"/>
              </a:rPr>
              <a:t>Funds Programs</a:t>
            </a:r>
            <a:endParaRPr/>
          </a:p>
          <a:p>
            <a:pPr marL="0" marR="0" lvl="0" indent="0" algn="ctr" rtl="0">
              <a:lnSpc>
                <a:spcPct val="100000"/>
              </a:lnSpc>
              <a:spcBef>
                <a:spcPts val="0"/>
              </a:spcBef>
              <a:spcAft>
                <a:spcPts val="0"/>
              </a:spcAft>
              <a:buNone/>
            </a:pPr>
            <a:r>
              <a:rPr lang="en-US" sz="2000" b="0" i="0" u="none" strike="noStrike" cap="none">
                <a:solidFill>
                  <a:srgbClr val="333366"/>
                </a:solidFill>
                <a:latin typeface="Arial"/>
                <a:ea typeface="Arial"/>
                <a:cs typeface="Arial"/>
                <a:sym typeface="Arial"/>
              </a:rPr>
              <a:t>🡳</a:t>
            </a:r>
            <a:endParaRPr/>
          </a:p>
          <a:p>
            <a:pPr marL="0" marR="0" lvl="0" indent="0" algn="ctr" rtl="0">
              <a:lnSpc>
                <a:spcPct val="100000"/>
              </a:lnSpc>
              <a:spcBef>
                <a:spcPts val="0"/>
              </a:spcBef>
              <a:spcAft>
                <a:spcPts val="0"/>
              </a:spcAft>
              <a:buNone/>
            </a:pPr>
            <a:r>
              <a:rPr lang="en-US" sz="2000" b="0" i="0" u="none" strike="noStrike" cap="none">
                <a:solidFill>
                  <a:srgbClr val="333366"/>
                </a:solidFill>
                <a:latin typeface="Arial"/>
                <a:ea typeface="Arial"/>
                <a:cs typeface="Arial"/>
                <a:sym typeface="Arial"/>
              </a:rPr>
              <a:t>Sept. 30th/Oct. 1st Fiscal Year</a:t>
            </a:r>
            <a:endParaRPr/>
          </a:p>
        </p:txBody>
      </p:sp>
      <p:grpSp>
        <p:nvGrpSpPr>
          <p:cNvPr id="131" name="Google Shape;131;g1245ca45b02_7_0"/>
          <p:cNvGrpSpPr/>
          <p:nvPr/>
        </p:nvGrpSpPr>
        <p:grpSpPr>
          <a:xfrm>
            <a:off x="5548527" y="953021"/>
            <a:ext cx="1443943" cy="1618729"/>
            <a:chOff x="2082033" y="76199"/>
            <a:chExt cx="1434525" cy="1802559"/>
          </a:xfrm>
        </p:grpSpPr>
        <p:sp>
          <p:nvSpPr>
            <p:cNvPr id="132" name="Google Shape;132;g1245ca45b02_7_0"/>
            <p:cNvSpPr/>
            <p:nvPr/>
          </p:nvSpPr>
          <p:spPr>
            <a:xfrm>
              <a:off x="2082033" y="76199"/>
              <a:ext cx="1434525" cy="1802559"/>
            </a:xfrm>
            <a:prstGeom prst="roundRect">
              <a:avLst>
                <a:gd name="adj" fmla="val 10000"/>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g1245ca45b02_7_0"/>
            <p:cNvSpPr/>
            <p:nvPr/>
          </p:nvSpPr>
          <p:spPr>
            <a:xfrm>
              <a:off x="2124049" y="118215"/>
              <a:ext cx="1350493" cy="171852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libri"/>
                <a:ea typeface="Calibri"/>
                <a:cs typeface="Calibri"/>
                <a:sym typeface="Calibri"/>
              </a:endParaRPr>
            </a:p>
          </p:txBody>
        </p:sp>
      </p:grpSp>
      <p:pic>
        <p:nvPicPr>
          <p:cNvPr id="134" name="Google Shape;134;g1245ca45b02_7_0" descr="money bag by rg1024"/>
          <p:cNvPicPr preferRelativeResize="0"/>
          <p:nvPr/>
        </p:nvPicPr>
        <p:blipFill rotWithShape="1">
          <a:blip r:embed="rId4">
            <a:alphaModFix/>
          </a:blip>
          <a:srcRect/>
          <a:stretch/>
        </p:blipFill>
        <p:spPr>
          <a:xfrm>
            <a:off x="2287110" y="934020"/>
            <a:ext cx="1231547" cy="16818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245ca45b02_7_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40" name="Google Shape;140;g1245ca45b02_7_11" descr="Table&#10;&#10;Description automatically generated"/>
          <p:cNvPicPr preferRelativeResize="0"/>
          <p:nvPr/>
        </p:nvPicPr>
        <p:blipFill rotWithShape="1">
          <a:blip r:embed="rId3">
            <a:alphaModFix/>
          </a:blip>
          <a:srcRect/>
          <a:stretch/>
        </p:blipFill>
        <p:spPr>
          <a:xfrm>
            <a:off x="0" y="1194079"/>
            <a:ext cx="9144000" cy="3847027"/>
          </a:xfrm>
          <a:prstGeom prst="rect">
            <a:avLst/>
          </a:prstGeom>
          <a:noFill/>
          <a:ln>
            <a:noFill/>
          </a:ln>
        </p:spPr>
      </p:pic>
      <p:sp>
        <p:nvSpPr>
          <p:cNvPr id="141" name="Google Shape;141;g1245ca45b02_7_11"/>
          <p:cNvSpPr txBox="1"/>
          <p:nvPr/>
        </p:nvSpPr>
        <p:spPr>
          <a:xfrm>
            <a:off x="1241946" y="-45443"/>
            <a:ext cx="6073254" cy="1239522"/>
          </a:xfrm>
          <a:prstGeom prst="rect">
            <a:avLst/>
          </a:prstGeom>
          <a:noFill/>
          <a:ln>
            <a:noFill/>
          </a:ln>
        </p:spPr>
        <p:txBody>
          <a:bodyPr spcFirstLastPara="1" wrap="square" lIns="65000" tIns="65000" rIns="65000" bIns="65000" anchor="ctr" anchorCtr="0">
            <a:noAutofit/>
          </a:bodyPr>
          <a:lstStyle/>
          <a:p>
            <a:pPr marL="0" marR="0" lvl="0" indent="0" algn="ctr" rtl="0">
              <a:lnSpc>
                <a:spcPct val="100000"/>
              </a:lnSpc>
              <a:spcBef>
                <a:spcPts val="0"/>
              </a:spcBef>
              <a:spcAft>
                <a:spcPts val="0"/>
              </a:spcAft>
              <a:buClr>
                <a:srgbClr val="E41034"/>
              </a:buClr>
              <a:buSzPts val="3000"/>
              <a:buFont typeface="Open Sans"/>
              <a:buNone/>
            </a:pPr>
            <a:r>
              <a:rPr lang="en-US" sz="3000" b="1" i="0" u="none" strike="noStrike" cap="none">
                <a:solidFill>
                  <a:srgbClr val="E41034"/>
                </a:solidFill>
                <a:latin typeface="Open Sans"/>
                <a:ea typeface="Open Sans"/>
                <a:cs typeface="Open Sans"/>
                <a:sym typeface="Open Sans"/>
              </a:rPr>
              <a:t>Recent History of RESULTS Work on Appropriations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245ca45b02_7_17"/>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Process Summary</a:t>
            </a:r>
            <a:endParaRPr/>
          </a:p>
        </p:txBody>
      </p:sp>
      <p:grpSp>
        <p:nvGrpSpPr>
          <p:cNvPr id="147" name="Google Shape;147;g1245ca45b02_7_17"/>
          <p:cNvGrpSpPr/>
          <p:nvPr/>
        </p:nvGrpSpPr>
        <p:grpSpPr>
          <a:xfrm>
            <a:off x="736074" y="1200151"/>
            <a:ext cx="7671851" cy="3394472"/>
            <a:chOff x="278874" y="0"/>
            <a:chExt cx="7671851" cy="3394472"/>
          </a:xfrm>
        </p:grpSpPr>
        <p:sp>
          <p:nvSpPr>
            <p:cNvPr id="148" name="Google Shape;148;g1245ca45b02_7_17"/>
            <p:cNvSpPr/>
            <p:nvPr/>
          </p:nvSpPr>
          <p:spPr>
            <a:xfrm>
              <a:off x="617219" y="0"/>
              <a:ext cx="6995160" cy="3394472"/>
            </a:xfrm>
            <a:prstGeom prst="rightArrow">
              <a:avLst>
                <a:gd name="adj1" fmla="val 50000"/>
                <a:gd name="adj2" fmla="val 50000"/>
              </a:avLst>
            </a:prstGeom>
            <a:solidFill>
              <a:srgbClr val="CDE3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1245ca45b02_7_17"/>
            <p:cNvSpPr/>
            <p:nvPr/>
          </p:nvSpPr>
          <p:spPr>
            <a:xfrm>
              <a:off x="278874"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1245ca45b02_7_17"/>
            <p:cNvSpPr txBox="1"/>
            <p:nvPr/>
          </p:nvSpPr>
          <p:spPr>
            <a:xfrm>
              <a:off x="345156"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President’s Budget</a:t>
              </a:r>
              <a:endParaRPr sz="2600" b="0" i="0" u="none" strike="noStrike" cap="none">
                <a:solidFill>
                  <a:schemeClr val="lt1"/>
                </a:solidFill>
                <a:latin typeface="Arial"/>
                <a:ea typeface="Arial"/>
                <a:cs typeface="Arial"/>
                <a:sym typeface="Arial"/>
              </a:endParaRPr>
            </a:p>
          </p:txBody>
        </p:sp>
        <p:sp>
          <p:nvSpPr>
            <p:cNvPr id="151" name="Google Shape;151;g1245ca45b02_7_17"/>
            <p:cNvSpPr/>
            <p:nvPr/>
          </p:nvSpPr>
          <p:spPr>
            <a:xfrm>
              <a:off x="2880359"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1245ca45b02_7_17"/>
            <p:cNvSpPr txBox="1"/>
            <p:nvPr/>
          </p:nvSpPr>
          <p:spPr>
            <a:xfrm>
              <a:off x="2946641"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Congressional Budget Resolution</a:t>
              </a:r>
              <a:endParaRPr sz="2600" b="0" i="0" u="none" strike="noStrike" cap="none">
                <a:solidFill>
                  <a:schemeClr val="lt1"/>
                </a:solidFill>
                <a:latin typeface="Arial"/>
                <a:ea typeface="Arial"/>
                <a:cs typeface="Arial"/>
                <a:sym typeface="Arial"/>
              </a:endParaRPr>
            </a:p>
          </p:txBody>
        </p:sp>
        <p:sp>
          <p:nvSpPr>
            <p:cNvPr id="153" name="Google Shape;153;g1245ca45b02_7_17"/>
            <p:cNvSpPr/>
            <p:nvPr/>
          </p:nvSpPr>
          <p:spPr>
            <a:xfrm>
              <a:off x="5481845" y="1018341"/>
              <a:ext cx="2468880" cy="1357788"/>
            </a:xfrm>
            <a:prstGeom prst="roundRect">
              <a:avLst>
                <a:gd name="adj" fmla="val 16667"/>
              </a:avLst>
            </a:prstGeom>
            <a:solidFill>
              <a:srgbClr val="43AFC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1245ca45b02_7_17"/>
            <p:cNvSpPr txBox="1"/>
            <p:nvPr/>
          </p:nvSpPr>
          <p:spPr>
            <a:xfrm>
              <a:off x="5548127" y="1084623"/>
              <a:ext cx="2336316" cy="1225224"/>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Appropriations</a:t>
              </a:r>
              <a:endParaRPr sz="2600" b="0" i="0" u="none" strike="noStrike" cap="none">
                <a:solidFill>
                  <a:schemeClr val="lt1"/>
                </a:solidFill>
                <a:latin typeface="Arial"/>
                <a:ea typeface="Arial"/>
                <a:cs typeface="Arial"/>
                <a:sym typeface="Arial"/>
              </a:endParaRPr>
            </a:p>
          </p:txBody>
        </p:sp>
      </p:grpSp>
      <p:sp>
        <p:nvSpPr>
          <p:cNvPr id="155" name="Google Shape;155;g1245ca45b02_7_17"/>
          <p:cNvSpPr/>
          <p:nvPr/>
        </p:nvSpPr>
        <p:spPr>
          <a:xfrm>
            <a:off x="5775158" y="1490412"/>
            <a:ext cx="2719137" cy="2813949"/>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45ca45b02_7_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Appropriations Committee</a:t>
            </a:r>
            <a:endParaRPr/>
          </a:p>
        </p:txBody>
      </p:sp>
      <p:sp>
        <p:nvSpPr>
          <p:cNvPr id="161" name="Google Shape;161;g1245ca45b02_7_30"/>
          <p:cNvSpPr txBox="1"/>
          <p:nvPr/>
        </p:nvSpPr>
        <p:spPr>
          <a:xfrm>
            <a:off x="457200" y="1264024"/>
            <a:ext cx="8229600" cy="3661111"/>
          </a:xfrm>
          <a:prstGeom prst="rect">
            <a:avLst/>
          </a:prstGeom>
          <a:noFill/>
          <a:ln>
            <a:noFill/>
          </a:ln>
        </p:spPr>
        <p:txBody>
          <a:bodyPr spcFirstLastPara="1" wrap="square" lIns="91425" tIns="45700" rIns="91425" bIns="45700" anchor="t" anchorCtr="0">
            <a:normAutofit/>
          </a:bodyPr>
          <a:lstStyle/>
          <a:p>
            <a:pPr marL="469900" marR="0" lvl="2" indent="-457200" algn="l" rtl="0">
              <a:lnSpc>
                <a:spcPct val="100000"/>
              </a:lnSpc>
              <a:spcBef>
                <a:spcPts val="0"/>
              </a:spcBef>
              <a:spcAft>
                <a:spcPts val="0"/>
              </a:spcAft>
              <a:buClr>
                <a:schemeClr val="dk1"/>
              </a:buClr>
              <a:buSzPts val="3300"/>
              <a:buFont typeface="Arial"/>
              <a:buChar char="•"/>
            </a:pPr>
            <a:r>
              <a:rPr lang="en-US" sz="3300" b="0" i="0" u="none" strike="noStrike" cap="none">
                <a:solidFill>
                  <a:schemeClr val="dk1"/>
                </a:solidFill>
                <a:latin typeface="Open Sans"/>
                <a:ea typeface="Open Sans"/>
                <a:cs typeface="Open Sans"/>
                <a:sym typeface="Open Sans"/>
              </a:rPr>
              <a:t>Uses budget resolution to guide spending levels for 12 sub-committees</a:t>
            </a:r>
            <a:endParaRPr/>
          </a:p>
          <a:p>
            <a:pPr marL="469900" marR="0" lvl="2" indent="-457200" algn="l" rtl="0">
              <a:lnSpc>
                <a:spcPct val="100000"/>
              </a:lnSpc>
              <a:spcBef>
                <a:spcPts val="600"/>
              </a:spcBef>
              <a:spcAft>
                <a:spcPts val="0"/>
              </a:spcAft>
              <a:buClr>
                <a:schemeClr val="dk1"/>
              </a:buClr>
              <a:buSzPts val="3300"/>
              <a:buFont typeface="Arial"/>
              <a:buChar char="•"/>
            </a:pPr>
            <a:r>
              <a:rPr lang="en-US" sz="3300" b="0" i="0" u="none" strike="noStrike" cap="none">
                <a:solidFill>
                  <a:schemeClr val="dk1"/>
                </a:solidFill>
                <a:latin typeface="Open Sans"/>
                <a:ea typeface="Open Sans"/>
                <a:cs typeface="Open Sans"/>
                <a:sym typeface="Open Sans"/>
              </a:rPr>
              <a:t>Sub-committees gather input on how to spend money (hearings, direct input from Reps/Senators, sign-on letters, conversations)</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ts val="3200"/>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245ca45b02_7_35"/>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Appropriations Committee</a:t>
            </a:r>
            <a:endParaRPr/>
          </a:p>
        </p:txBody>
      </p:sp>
      <p:sp>
        <p:nvSpPr>
          <p:cNvPr id="168" name="Google Shape;168;g1245ca45b02_7_35"/>
          <p:cNvSpPr txBox="1"/>
          <p:nvPr/>
        </p:nvSpPr>
        <p:spPr>
          <a:xfrm>
            <a:off x="457200" y="1264024"/>
            <a:ext cx="8229600" cy="3661111"/>
          </a:xfrm>
          <a:prstGeom prst="rect">
            <a:avLst/>
          </a:prstGeom>
          <a:noFill/>
          <a:ln>
            <a:noFill/>
          </a:ln>
        </p:spPr>
        <p:txBody>
          <a:bodyPr spcFirstLastPara="1" wrap="square" lIns="91425" tIns="45700" rIns="91425" bIns="45700" anchor="t" anchorCtr="0">
            <a:normAutofit fontScale="92500" lnSpcReduction="10000"/>
          </a:bodyPr>
          <a:lstStyle/>
          <a:p>
            <a:pPr marL="469900" marR="0" lvl="2" indent="-457200" algn="l" rtl="0">
              <a:lnSpc>
                <a:spcPct val="110000"/>
              </a:lnSpc>
              <a:spcBef>
                <a:spcPts val="0"/>
              </a:spcBef>
              <a:spcAft>
                <a:spcPts val="0"/>
              </a:spcAft>
              <a:buClr>
                <a:schemeClr val="dk1"/>
              </a:buClr>
              <a:buSzPct val="108108"/>
              <a:buFont typeface="Arial"/>
              <a:buChar char="•"/>
            </a:pPr>
            <a:r>
              <a:rPr lang="en-US" sz="3300" b="0" i="0" u="none" strike="noStrike" cap="none">
                <a:solidFill>
                  <a:schemeClr val="dk1"/>
                </a:solidFill>
                <a:latin typeface="Open Sans"/>
                <a:ea typeface="Open Sans"/>
                <a:cs typeface="Open Sans"/>
                <a:sym typeface="Open Sans"/>
              </a:rPr>
              <a:t>Every member of Congress can give input on spending preferences to each sub-committee. That input comes from constituents. </a:t>
            </a:r>
            <a:endParaRPr/>
          </a:p>
          <a:p>
            <a:pPr marL="469900" marR="0" lvl="2" indent="-457200" algn="l" rtl="0">
              <a:lnSpc>
                <a:spcPct val="110000"/>
              </a:lnSpc>
              <a:spcBef>
                <a:spcPts val="600"/>
              </a:spcBef>
              <a:spcAft>
                <a:spcPts val="0"/>
              </a:spcAft>
              <a:buClr>
                <a:schemeClr val="dk1"/>
              </a:buClr>
              <a:buSzPct val="108108"/>
              <a:buFont typeface="Arial"/>
              <a:buChar char="•"/>
            </a:pPr>
            <a:r>
              <a:rPr lang="en-US" sz="3300" b="0" i="0" u="none" strike="noStrike" cap="none">
                <a:solidFill>
                  <a:schemeClr val="dk1"/>
                </a:solidFill>
                <a:latin typeface="Open Sans"/>
                <a:ea typeface="Open Sans"/>
                <a:cs typeface="Open Sans"/>
                <a:sym typeface="Open Sans"/>
              </a:rPr>
              <a:t>RESULTS focuses on requests to the State &amp; Foreign Operations Sub-Committee of Appropriations (SFOPS). </a:t>
            </a:r>
            <a:endParaRPr sz="3300" b="0" i="0" u="none" strike="noStrike" cap="none">
              <a:solidFill>
                <a:schemeClr val="dk1"/>
              </a:solidFill>
              <a:latin typeface="Open Sans"/>
              <a:ea typeface="Open Sans"/>
              <a:cs typeface="Open Sans"/>
              <a:sym typeface="Open Sans"/>
            </a:endParaRPr>
          </a:p>
          <a:p>
            <a:pPr marL="342900" marR="0" lvl="0" indent="-139700" algn="l" rtl="0">
              <a:lnSpc>
                <a:spcPct val="100000"/>
              </a:lnSpc>
              <a:spcBef>
                <a:spcPts val="1240"/>
              </a:spcBef>
              <a:spcAft>
                <a:spcPts val="0"/>
              </a:spcAft>
              <a:buClr>
                <a:schemeClr val="dk1"/>
              </a:buClr>
              <a:buSzPct val="108108"/>
              <a:buFont typeface="Arial"/>
              <a:buNone/>
            </a:pPr>
            <a:endParaRPr sz="3200" b="1" i="0" u="sng" strike="noStrike" cap="none">
              <a:solidFill>
                <a:schemeClr val="dk1"/>
              </a:solidFill>
              <a:latin typeface="Open Sans"/>
              <a:ea typeface="Open Sans"/>
              <a:cs typeface="Open Sans"/>
              <a:sym typeface="Open Sans"/>
            </a:endParaRPr>
          </a:p>
          <a:p>
            <a:pPr marL="342900" marR="0" lvl="0" indent="-139700" algn="l" rtl="0">
              <a:lnSpc>
                <a:spcPct val="100000"/>
              </a:lnSpc>
              <a:spcBef>
                <a:spcPts val="640"/>
              </a:spcBef>
              <a:spcAft>
                <a:spcPts val="0"/>
              </a:spcAft>
              <a:buClr>
                <a:schemeClr val="dk1"/>
              </a:buClr>
              <a:buSzPct val="108108"/>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On-screen Show (16:9)</PresentationFormat>
  <Paragraphs>113</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Noto Sans Symbols</vt:lpstr>
      <vt:lpstr>Open Sans</vt:lpstr>
      <vt:lpstr>Courier New</vt:lpstr>
      <vt:lpstr>Arial</vt:lpstr>
      <vt:lpstr>Calibri</vt:lpstr>
      <vt:lpstr>Custom Design</vt:lpstr>
      <vt:lpstr>Office Theme</vt:lpstr>
      <vt:lpstr>PowerPoint Presentation</vt:lpstr>
      <vt:lpstr>Our Anti-Oppression Values</vt:lpstr>
      <vt:lpstr>PowerPoint Presentation</vt:lpstr>
      <vt:lpstr>Show us the Money! Deep Dive on Appropriations</vt:lpstr>
      <vt:lpstr>Appropriations vs. Authorization</vt:lpstr>
      <vt:lpstr>PowerPoint Presentation</vt:lpstr>
      <vt:lpstr>Process Summary</vt:lpstr>
      <vt:lpstr>Appropriations Committee</vt:lpstr>
      <vt:lpstr>Appropriations Committee</vt:lpstr>
      <vt:lpstr>Our Requests</vt:lpstr>
      <vt:lpstr>Why These Issues?</vt:lpstr>
      <vt:lpstr>Advocacy Action on Appropriations</vt:lpstr>
      <vt:lpstr>Advocacy Action on Appropriations</vt:lpstr>
      <vt:lpstr>Summary of RESULTS FY23  Appropriations Requests</vt:lpstr>
      <vt:lpstr>Advocacy Action on Appropriations</vt:lpstr>
      <vt:lpstr>Upcoming Events</vt:lpstr>
      <vt:lpstr>Global Allies Program Coaching Support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1</cp:revision>
  <dcterms:created xsi:type="dcterms:W3CDTF">2020-06-08T22:05:02Z</dcterms:created>
  <dcterms:modified xsi:type="dcterms:W3CDTF">2022-04-15T01:33:26Z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