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12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f6933ea1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f6933ea1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f6933ea1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f6933ea1d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f6933ea1d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f6933ea1d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f6933ea1d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f6933ea1d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f6933ea1d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f6933ea1d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f6933ea1d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f6933ea1d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f6933ea1d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f6933ea1d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f6933ea1d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f6933ea1d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4f6933ea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g4f6933ea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4f6933ea1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4f6933ea1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4f6933ea1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4f6933ea1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4f6933ea1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4f6933ea1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f6933ea1d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4f6933ea1d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f6933ea1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4f6933ea1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04852" y="440216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4400"/>
              <a:buFont typeface="Helvetica Neue"/>
              <a:buNone/>
              <a:defRPr>
                <a:solidFill>
                  <a:srgbClr val="5858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Helvetica Neue"/>
              <a:buNone/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  <a:defRPr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ourier New"/>
              <a:buChar char="o"/>
              <a:defRPr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ourier New"/>
              <a:buChar char="o"/>
              <a:defRPr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1128" y="4379065"/>
            <a:ext cx="7885672" cy="17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rgbClr val="58585B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5858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 descr="Slide Template.png"/>
          <p:cNvPicPr preferRelativeResize="0"/>
          <p:nvPr/>
        </p:nvPicPr>
        <p:blipFill rotWithShape="1">
          <a:blip r:embed="rId3">
            <a:alphaModFix/>
          </a:blip>
          <a:srcRect b="4613"/>
          <a:stretch/>
        </p:blipFill>
        <p:spPr>
          <a:xfrm>
            <a:off x="-40536" y="-13510"/>
            <a:ext cx="9211560" cy="4246843"/>
          </a:xfrm>
          <a:prstGeom prst="rect">
            <a:avLst/>
          </a:prstGeom>
          <a:solidFill>
            <a:srgbClr val="B11F30"/>
          </a:solidFill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3" descr="Slide Template.png"/>
          <p:cNvPicPr preferRelativeResize="0"/>
          <p:nvPr/>
        </p:nvPicPr>
        <p:blipFill rotWithShape="1">
          <a:blip r:embed="rId3">
            <a:alphaModFix/>
          </a:blip>
          <a:srcRect b="61852"/>
          <a:stretch/>
        </p:blipFill>
        <p:spPr>
          <a:xfrm>
            <a:off x="1" y="6126163"/>
            <a:ext cx="9157511" cy="154550"/>
          </a:xfrm>
          <a:prstGeom prst="rect">
            <a:avLst/>
          </a:prstGeom>
          <a:solidFill>
            <a:srgbClr val="AF1F2C"/>
          </a:solidFill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lts.org/issues/global-fund-to-fight-aids-tb-malari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globalfight.org/" TargetMode="External"/><Relationship Id="rId4" Type="http://schemas.openxmlformats.org/officeDocument/2006/relationships/hyperlink" Target="https://www.theglobalfund.org/en/stepupthefigh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804850" y="4402175"/>
            <a:ext cx="80181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8585B"/>
              </a:buClr>
              <a:buSzPts val="4400"/>
              <a:buFont typeface="Helvetica Neue"/>
              <a:buNone/>
            </a:pPr>
            <a:r>
              <a:rPr lang="en-US"/>
              <a:t>The Global Fund to Fight AIDS, Tuberculosis and Malaria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Challenges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Drug and insecticide resistance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Marginalized populations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Donor complacence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it Works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Raise money (replenishment)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Develop proposals (Country Coordinating Mechanism)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Review proposals (Technical Review Panel)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Implement!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Monitor (Local Fund Agent, Office of Inspector General)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it Works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70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Participatory Governance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Board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Country Coordinating Mechanism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Pooled Procurement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2017 savings: $205 million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5-year savings: $855 million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Leverage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41% increase in implementing country commitments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U.S. matched 2:1 from other donors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More than 27 million lives have been saved since 2002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In 2017 alone, countries supported by the Global Fund provided: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HIV antiretroviral therapy for 17.5 million people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TB treatment for 5 million people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200 million insecticide-treated bed nets were distributed to prevent malaria.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Replenishment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696" y="1417649"/>
            <a:ext cx="8370600" cy="47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Replenishment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Objective: U.S. provide one-third, or at least  $4.67 billion, over three years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Strategy:</a:t>
            </a:r>
            <a:endParaRPr/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Build support within Congress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Generate politically-relevant media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Engage the Administration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r="1980"/>
          <a:stretch/>
        </p:blipFill>
        <p:spPr>
          <a:xfrm>
            <a:off x="202899" y="3105837"/>
            <a:ext cx="4296410" cy="307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 rotWithShape="1">
          <a:blip r:embed="rId4">
            <a:alphaModFix/>
          </a:blip>
          <a:srcRect l="931"/>
          <a:stretch/>
        </p:blipFill>
        <p:spPr>
          <a:xfrm>
            <a:off x="4606290" y="26637"/>
            <a:ext cx="4296410" cy="307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5">
            <a:alphaModFix/>
          </a:blip>
          <a:srcRect l="3063"/>
          <a:stretch/>
        </p:blipFill>
        <p:spPr>
          <a:xfrm>
            <a:off x="202898" y="58715"/>
            <a:ext cx="4296411" cy="304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 rotWithShape="1">
          <a:blip r:embed="rId6">
            <a:alphaModFix/>
          </a:blip>
          <a:srcRect r="1302"/>
          <a:stretch/>
        </p:blipFill>
        <p:spPr>
          <a:xfrm>
            <a:off x="4606289" y="3194065"/>
            <a:ext cx="4296411" cy="3047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RESULTS Global Fund Campaign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https://results.org/issues/global-fund-to-fight-aids-tb-malaria</a:t>
            </a: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Global Fund: Step up the Fight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https://www.theglobalfund.org/en/stepupthefight/</a:t>
            </a: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Friends of the Global Fight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https://www.theglobalfight.org/</a:t>
            </a: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Helvetica Neue"/>
              <a:buNone/>
            </a:pPr>
            <a:r>
              <a:rPr lang="en-US"/>
              <a:t>Global Fund: Deep Dive</a:t>
            </a: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The State of the Epidemics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The Global Fund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How it Works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Why it Works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en-US"/>
              <a:t>Results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Replenishment</a:t>
            </a:r>
            <a:endParaRPr/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Helvetica Neue"/>
              <a:buNone/>
            </a:pPr>
            <a:r>
              <a:rPr lang="en-US"/>
              <a:t>Tuberculosis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</a:pPr>
            <a:r>
              <a:rPr lang="en-US"/>
              <a:t>TB is now the leading cause of death from infectious disease, with 1.7 million deaths per year.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</a:pPr>
            <a:r>
              <a:rPr lang="en-US"/>
              <a:t>Over 10 million people become sick with TB every year, but 4 million people are missed by their health care system every year.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1682"/>
            <a:ext cx="9144001" cy="486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6493"/>
            <a:ext cx="9144000" cy="4766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Helvetica Neue"/>
              <a:buNone/>
            </a:pPr>
            <a:r>
              <a:rPr lang="en-US"/>
              <a:t>HIV/AIDS</a:t>
            </a: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</a:pPr>
            <a:r>
              <a:rPr lang="en-US"/>
              <a:t>AIDS-related deaths have declined 51% since their peak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2010: 1.4 million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2004: 1.9 million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2017: .94 million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</a:pPr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2075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Helvetica Neue"/>
              <a:buNone/>
            </a:pPr>
            <a:r>
              <a:rPr lang="en-US"/>
              <a:t>Malaria</a:t>
            </a:r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</a:pPr>
            <a:r>
              <a:rPr lang="en-US"/>
              <a:t>Malaria deaths have dropped 60% globally since 2000.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</a:pPr>
            <a:r>
              <a:rPr lang="en-US"/>
              <a:t>219 million cases annually.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</a:pPr>
            <a:r>
              <a:rPr lang="en-US"/>
              <a:t>435,000 deaths annually, 95% in sub-Saharan Africa.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7506"/>
            <a:ext cx="9143999" cy="5140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1">
      <a:dk1>
        <a:srgbClr val="000000"/>
      </a:dk1>
      <a:lt1>
        <a:srgbClr val="FFFFFF"/>
      </a:lt1>
      <a:dk2>
        <a:srgbClr val="B01F2E"/>
      </a:dk2>
      <a:lt2>
        <a:srgbClr val="FFFFFF"/>
      </a:lt2>
      <a:accent1>
        <a:srgbClr val="58585B"/>
      </a:accent1>
      <a:accent2>
        <a:srgbClr val="B01F2E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B01F2E"/>
      </a:hlink>
      <a:folHlink>
        <a:srgbClr val="BFBE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AF1F2C"/>
      </a:dk2>
      <a:lt2>
        <a:srgbClr val="FFFFFF"/>
      </a:lt2>
      <a:accent1>
        <a:srgbClr val="58585B"/>
      </a:accent1>
      <a:accent2>
        <a:srgbClr val="AF1F2C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AF1F2C"/>
      </a:hlink>
      <a:folHlink>
        <a:srgbClr val="BFBE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On-screen Show (4:3)</PresentationFormat>
  <Paragraphs>66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Courier New</vt:lpstr>
      <vt:lpstr>Calibri</vt:lpstr>
      <vt:lpstr>Helvetica Neue</vt:lpstr>
      <vt:lpstr>2_Custom Design</vt:lpstr>
      <vt:lpstr>Office Theme</vt:lpstr>
      <vt:lpstr>The Global Fund to Fight AIDS, Tuberculosis and Malaria</vt:lpstr>
      <vt:lpstr>Global Fund: Deep Dive</vt:lpstr>
      <vt:lpstr>Tuberculosis</vt:lpstr>
      <vt:lpstr>PowerPoint Presentation</vt:lpstr>
      <vt:lpstr>PowerPoint Presentation</vt:lpstr>
      <vt:lpstr>HIV/AIDS</vt:lpstr>
      <vt:lpstr>PowerPoint Presentation</vt:lpstr>
      <vt:lpstr>Malaria</vt:lpstr>
      <vt:lpstr>PowerPoint Presentation</vt:lpstr>
      <vt:lpstr>Key Challenges</vt:lpstr>
      <vt:lpstr>How it Works</vt:lpstr>
      <vt:lpstr>Why it Works</vt:lpstr>
      <vt:lpstr>Results</vt:lpstr>
      <vt:lpstr>Replenishment</vt:lpstr>
      <vt:lpstr>Replenishment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Fund to Fight AIDS, Tuberculosis and Malaria</dc:title>
  <dc:creator>Lisa Marchal</dc:creator>
  <cp:lastModifiedBy>Lisa Marchal</cp:lastModifiedBy>
  <cp:revision>1</cp:revision>
  <dcterms:modified xsi:type="dcterms:W3CDTF">2019-02-14T15:34:25Z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1434686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