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8" r:id="rId5"/>
    <p:sldMasterId id="2147483670" r:id="rId6"/>
    <p:sldMasterId id="2147483675" r:id="rId7"/>
    <p:sldMasterId id="2147483677" r:id="rId8"/>
    <p:sldMasterId id="2147483680" r:id="rId9"/>
  </p:sldMasterIdLst>
  <p:notesMasterIdLst>
    <p:notesMasterId r:id="rId59"/>
  </p:notesMasterIdLst>
  <p:sldIdLst>
    <p:sldId id="259" r:id="rId10"/>
    <p:sldId id="798" r:id="rId11"/>
    <p:sldId id="274" r:id="rId12"/>
    <p:sldId id="305" r:id="rId13"/>
    <p:sldId id="299" r:id="rId14"/>
    <p:sldId id="865" r:id="rId15"/>
    <p:sldId id="815" r:id="rId16"/>
    <p:sldId id="273" r:id="rId17"/>
    <p:sldId id="816" r:id="rId18"/>
    <p:sldId id="805" r:id="rId19"/>
    <p:sldId id="802" r:id="rId20"/>
    <p:sldId id="811" r:id="rId21"/>
    <p:sldId id="803" r:id="rId22"/>
    <p:sldId id="804" r:id="rId23"/>
    <p:sldId id="807" r:id="rId24"/>
    <p:sldId id="813" r:id="rId25"/>
    <p:sldId id="810" r:id="rId26"/>
    <p:sldId id="812" r:id="rId27"/>
    <p:sldId id="806" r:id="rId28"/>
    <p:sldId id="808" r:id="rId29"/>
    <p:sldId id="866" r:id="rId30"/>
    <p:sldId id="262" r:id="rId31"/>
    <p:sldId id="732" r:id="rId32"/>
    <p:sldId id="788" r:id="rId33"/>
    <p:sldId id="851" r:id="rId34"/>
    <p:sldId id="267" r:id="rId35"/>
    <p:sldId id="814" r:id="rId36"/>
    <p:sldId id="306" r:id="rId37"/>
    <p:sldId id="846" r:id="rId38"/>
    <p:sldId id="847" r:id="rId39"/>
    <p:sldId id="843" r:id="rId40"/>
    <p:sldId id="864" r:id="rId41"/>
    <p:sldId id="845" r:id="rId42"/>
    <p:sldId id="848" r:id="rId43"/>
    <p:sldId id="849" r:id="rId44"/>
    <p:sldId id="284" r:id="rId45"/>
    <p:sldId id="850" r:id="rId46"/>
    <p:sldId id="853" r:id="rId47"/>
    <p:sldId id="852" r:id="rId48"/>
    <p:sldId id="854" r:id="rId49"/>
    <p:sldId id="857" r:id="rId50"/>
    <p:sldId id="855" r:id="rId51"/>
    <p:sldId id="861" r:id="rId52"/>
    <p:sldId id="862" r:id="rId53"/>
    <p:sldId id="856" r:id="rId54"/>
    <p:sldId id="863" r:id="rId55"/>
    <p:sldId id="860" r:id="rId56"/>
    <p:sldId id="858" r:id="rId57"/>
    <p:sldId id="859"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F2C"/>
    <a:srgbClr val="5858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47" autoAdjust="0"/>
    <p:restoredTop sz="94291" autoAdjust="0"/>
  </p:normalViewPr>
  <p:slideViewPr>
    <p:cSldViewPr snapToGrid="0" snapToObjects="1">
      <p:cViewPr varScale="1">
        <p:scale>
          <a:sx n="69" d="100"/>
          <a:sy n="69" d="100"/>
        </p:scale>
        <p:origin x="834" y="66"/>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F9170C-A913-4156-86F7-3BCFC97C064B}" type="doc">
      <dgm:prSet loTypeId="urn:microsoft.com/office/officeart/2005/8/layout/bProcess3" loCatId="process" qsTypeId="urn:microsoft.com/office/officeart/2005/8/quickstyle/simple1" qsCatId="simple" csTypeId="urn:microsoft.com/office/officeart/2005/8/colors/accent2_3" csCatId="accent2" phldr="1"/>
      <dgm:spPr/>
      <dgm:t>
        <a:bodyPr/>
        <a:lstStyle/>
        <a:p>
          <a:endParaRPr lang="en-US"/>
        </a:p>
      </dgm:t>
    </dgm:pt>
    <dgm:pt modelId="{B0779524-ACE3-42DE-B1E8-322503F0BCE3}">
      <dgm:prSet/>
      <dgm:spPr/>
      <dgm:t>
        <a:bodyPr/>
        <a:lstStyle/>
        <a:p>
          <a:r>
            <a:rPr lang="en-US" b="1" dirty="0"/>
            <a:t>1865</a:t>
          </a:r>
        </a:p>
        <a:p>
          <a:r>
            <a:rPr lang="en-US" dirty="0"/>
            <a:t>Land Reversals (1865) and Land Seizures (1865-Present Day)</a:t>
          </a:r>
        </a:p>
      </dgm:t>
    </dgm:pt>
    <dgm:pt modelId="{D790025F-A9D0-40EF-9AB2-B7D481FCB4B1}" type="parTrans" cxnId="{31911707-37D5-40B6-A592-C1427152C1AA}">
      <dgm:prSet/>
      <dgm:spPr/>
      <dgm:t>
        <a:bodyPr/>
        <a:lstStyle/>
        <a:p>
          <a:endParaRPr lang="en-US"/>
        </a:p>
      </dgm:t>
    </dgm:pt>
    <dgm:pt modelId="{67975414-8352-4408-9C12-676B9E7E8551}" type="sibTrans" cxnId="{31911707-37D5-40B6-A592-C1427152C1AA}">
      <dgm:prSet/>
      <dgm:spPr/>
      <dgm:t>
        <a:bodyPr/>
        <a:lstStyle/>
        <a:p>
          <a:endParaRPr lang="en-US"/>
        </a:p>
      </dgm:t>
    </dgm:pt>
    <dgm:pt modelId="{B44FD617-0282-4718-B7F3-E6157A47F46E}">
      <dgm:prSet/>
      <dgm:spPr/>
      <dgm:t>
        <a:bodyPr/>
        <a:lstStyle/>
        <a:p>
          <a:r>
            <a:rPr lang="en-US" b="1" dirty="0"/>
            <a:t>1933</a:t>
          </a:r>
        </a:p>
        <a:p>
          <a:r>
            <a:rPr lang="en-US" dirty="0"/>
            <a:t>Public Works Administration</a:t>
          </a:r>
        </a:p>
      </dgm:t>
    </dgm:pt>
    <dgm:pt modelId="{CC6605C6-F25C-463F-B843-907B729E0ACC}" type="parTrans" cxnId="{1D3E0453-A9AA-4DAE-A4E9-15D7F5E94063}">
      <dgm:prSet/>
      <dgm:spPr/>
      <dgm:t>
        <a:bodyPr/>
        <a:lstStyle/>
        <a:p>
          <a:endParaRPr lang="en-US"/>
        </a:p>
      </dgm:t>
    </dgm:pt>
    <dgm:pt modelId="{C7B3249E-6D8E-4BF8-872B-0E64CAF54651}" type="sibTrans" cxnId="{1D3E0453-A9AA-4DAE-A4E9-15D7F5E94063}">
      <dgm:prSet/>
      <dgm:spPr/>
      <dgm:t>
        <a:bodyPr/>
        <a:lstStyle/>
        <a:p>
          <a:endParaRPr lang="en-US"/>
        </a:p>
      </dgm:t>
    </dgm:pt>
    <dgm:pt modelId="{96C0ADCC-1A88-4A18-A5F8-5C5E73B1BB1F}">
      <dgm:prSet/>
      <dgm:spPr/>
      <dgm:t>
        <a:bodyPr/>
        <a:lstStyle/>
        <a:p>
          <a:r>
            <a:rPr lang="en-US" b="1" dirty="0"/>
            <a:t>1934</a:t>
          </a:r>
        </a:p>
        <a:p>
          <a:r>
            <a:rPr lang="en-US" dirty="0"/>
            <a:t>National Housing Act</a:t>
          </a:r>
        </a:p>
      </dgm:t>
    </dgm:pt>
    <dgm:pt modelId="{51AA7C08-1ADB-49BC-94EB-1F301AB089FC}" type="parTrans" cxnId="{889F0233-FCCC-44D7-BC2B-27BDA53CD42D}">
      <dgm:prSet/>
      <dgm:spPr/>
      <dgm:t>
        <a:bodyPr/>
        <a:lstStyle/>
        <a:p>
          <a:endParaRPr lang="en-US"/>
        </a:p>
      </dgm:t>
    </dgm:pt>
    <dgm:pt modelId="{79EFA2AF-B227-4212-893E-B7AABFC589AF}" type="sibTrans" cxnId="{889F0233-FCCC-44D7-BC2B-27BDA53CD42D}">
      <dgm:prSet/>
      <dgm:spPr/>
      <dgm:t>
        <a:bodyPr/>
        <a:lstStyle/>
        <a:p>
          <a:endParaRPr lang="en-US"/>
        </a:p>
      </dgm:t>
    </dgm:pt>
    <dgm:pt modelId="{8419C4D7-370E-450E-B179-C171AAE14A52}">
      <dgm:prSet/>
      <dgm:spPr/>
      <dgm:t>
        <a:bodyPr/>
        <a:lstStyle/>
        <a:p>
          <a:r>
            <a:rPr lang="en-US" b="1" dirty="0"/>
            <a:t>1934</a:t>
          </a:r>
        </a:p>
        <a:p>
          <a:r>
            <a:rPr lang="en-US" dirty="0"/>
            <a:t>Federal Housing Administration</a:t>
          </a:r>
        </a:p>
      </dgm:t>
    </dgm:pt>
    <dgm:pt modelId="{470EE508-EE71-4043-91CE-A0FDE6E9894A}" type="parTrans" cxnId="{0CCEE494-882B-4CDD-8830-7AB66A36A430}">
      <dgm:prSet/>
      <dgm:spPr/>
      <dgm:t>
        <a:bodyPr/>
        <a:lstStyle/>
        <a:p>
          <a:endParaRPr lang="en-US"/>
        </a:p>
      </dgm:t>
    </dgm:pt>
    <dgm:pt modelId="{66CE95D9-C892-412F-8B82-2791B83E9BE2}" type="sibTrans" cxnId="{0CCEE494-882B-4CDD-8830-7AB66A36A430}">
      <dgm:prSet/>
      <dgm:spPr/>
      <dgm:t>
        <a:bodyPr/>
        <a:lstStyle/>
        <a:p>
          <a:endParaRPr lang="en-US"/>
        </a:p>
      </dgm:t>
    </dgm:pt>
    <dgm:pt modelId="{4FDD9052-4CA8-4AFF-AE0A-916F4C9104A9}">
      <dgm:prSet/>
      <dgm:spPr/>
      <dgm:t>
        <a:bodyPr/>
        <a:lstStyle/>
        <a:p>
          <a:r>
            <a:rPr lang="en-US" b="1" dirty="0"/>
            <a:t>1935</a:t>
          </a:r>
        </a:p>
        <a:p>
          <a:r>
            <a:rPr lang="en-US" dirty="0"/>
            <a:t>Social Security Act</a:t>
          </a:r>
        </a:p>
      </dgm:t>
    </dgm:pt>
    <dgm:pt modelId="{C4B529AA-6431-4A27-B29B-60810623E96F}" type="parTrans" cxnId="{D85322D5-7BBE-45C4-9FAC-4E25C4A87A39}">
      <dgm:prSet/>
      <dgm:spPr/>
      <dgm:t>
        <a:bodyPr/>
        <a:lstStyle/>
        <a:p>
          <a:endParaRPr lang="en-US"/>
        </a:p>
      </dgm:t>
    </dgm:pt>
    <dgm:pt modelId="{4EA3AA78-E411-457F-BEBE-C5B7AA97BD09}" type="sibTrans" cxnId="{D85322D5-7BBE-45C4-9FAC-4E25C4A87A39}">
      <dgm:prSet/>
      <dgm:spPr/>
      <dgm:t>
        <a:bodyPr/>
        <a:lstStyle/>
        <a:p>
          <a:endParaRPr lang="en-US"/>
        </a:p>
      </dgm:t>
    </dgm:pt>
    <dgm:pt modelId="{E6D69EFD-2B74-4935-B7F0-BC5E5D0CC9CD}">
      <dgm:prSet/>
      <dgm:spPr/>
      <dgm:t>
        <a:bodyPr/>
        <a:lstStyle/>
        <a:p>
          <a:r>
            <a:rPr lang="en-US" b="1" dirty="0"/>
            <a:t>1938</a:t>
          </a:r>
        </a:p>
        <a:p>
          <a:r>
            <a:rPr lang="en-US" dirty="0"/>
            <a:t>Fair Labor Standards Act</a:t>
          </a:r>
        </a:p>
      </dgm:t>
    </dgm:pt>
    <dgm:pt modelId="{59CE0FA6-FFAB-4AEC-AFA0-7DDE044D0DEF}" type="parTrans" cxnId="{B45E143E-20FF-4968-B9C2-ED734AD879AF}">
      <dgm:prSet/>
      <dgm:spPr/>
      <dgm:t>
        <a:bodyPr/>
        <a:lstStyle/>
        <a:p>
          <a:endParaRPr lang="en-US"/>
        </a:p>
      </dgm:t>
    </dgm:pt>
    <dgm:pt modelId="{6D781C85-BA25-4E69-8CE2-9236D7B4D509}" type="sibTrans" cxnId="{B45E143E-20FF-4968-B9C2-ED734AD879AF}">
      <dgm:prSet/>
      <dgm:spPr/>
      <dgm:t>
        <a:bodyPr/>
        <a:lstStyle/>
        <a:p>
          <a:endParaRPr lang="en-US"/>
        </a:p>
      </dgm:t>
    </dgm:pt>
    <dgm:pt modelId="{28A9FD45-A678-42AB-841C-7429D2B7C551}">
      <dgm:prSet/>
      <dgm:spPr>
        <a:solidFill>
          <a:schemeClr val="tx2">
            <a:lumMod val="75000"/>
          </a:schemeClr>
        </a:solidFill>
      </dgm:spPr>
      <dgm:t>
        <a:bodyPr/>
        <a:lstStyle/>
        <a:p>
          <a:r>
            <a:rPr lang="en-US" b="1" dirty="0"/>
            <a:t>1944</a:t>
          </a:r>
        </a:p>
        <a:p>
          <a:r>
            <a:rPr lang="en-US" dirty="0"/>
            <a:t>G.I. Bill</a:t>
          </a:r>
        </a:p>
      </dgm:t>
    </dgm:pt>
    <dgm:pt modelId="{B69E7DD1-209E-4DDE-9C09-ED92822250F8}" type="parTrans" cxnId="{2FED0C56-0098-4FDE-9907-B5F038E0232A}">
      <dgm:prSet/>
      <dgm:spPr/>
      <dgm:t>
        <a:bodyPr/>
        <a:lstStyle/>
        <a:p>
          <a:endParaRPr lang="en-US"/>
        </a:p>
      </dgm:t>
    </dgm:pt>
    <dgm:pt modelId="{6EB6A129-2685-41FD-AC65-3FA7244656AC}" type="sibTrans" cxnId="{2FED0C56-0098-4FDE-9907-B5F038E0232A}">
      <dgm:prSet/>
      <dgm:spPr/>
      <dgm:t>
        <a:bodyPr/>
        <a:lstStyle/>
        <a:p>
          <a:endParaRPr lang="en-US"/>
        </a:p>
      </dgm:t>
    </dgm:pt>
    <dgm:pt modelId="{9EB883C1-A31A-4FE2-B569-60DDF4710D9C}">
      <dgm:prSet/>
      <dgm:spPr>
        <a:solidFill>
          <a:schemeClr val="tx2">
            <a:lumMod val="75000"/>
          </a:schemeClr>
        </a:solidFill>
      </dgm:spPr>
      <dgm:t>
        <a:bodyPr/>
        <a:lstStyle/>
        <a:p>
          <a:r>
            <a:rPr lang="en-US" b="1" dirty="0"/>
            <a:t>1955</a:t>
          </a:r>
        </a:p>
        <a:p>
          <a:r>
            <a:rPr lang="en-US" dirty="0"/>
            <a:t>Urban Renewal Projects</a:t>
          </a:r>
        </a:p>
      </dgm:t>
    </dgm:pt>
    <dgm:pt modelId="{9BAD493B-985D-4E4C-8B61-A362A794A4BB}" type="parTrans" cxnId="{70172BA6-D7B8-43E4-89F8-4146DCFC20C6}">
      <dgm:prSet/>
      <dgm:spPr/>
      <dgm:t>
        <a:bodyPr/>
        <a:lstStyle/>
        <a:p>
          <a:endParaRPr lang="en-US"/>
        </a:p>
      </dgm:t>
    </dgm:pt>
    <dgm:pt modelId="{3EC5B327-2F7B-42DB-B65A-E5EFD53753C9}" type="sibTrans" cxnId="{70172BA6-D7B8-43E4-89F8-4146DCFC20C6}">
      <dgm:prSet/>
      <dgm:spPr/>
      <dgm:t>
        <a:bodyPr/>
        <a:lstStyle/>
        <a:p>
          <a:endParaRPr lang="en-US"/>
        </a:p>
      </dgm:t>
    </dgm:pt>
    <dgm:pt modelId="{A420E91E-4769-4F77-9B71-CA5CA8650067}">
      <dgm:prSet/>
      <dgm:spPr>
        <a:solidFill>
          <a:schemeClr val="tx2">
            <a:lumMod val="75000"/>
          </a:schemeClr>
        </a:solidFill>
      </dgm:spPr>
      <dgm:t>
        <a:bodyPr/>
        <a:lstStyle/>
        <a:p>
          <a:r>
            <a:rPr lang="en-US" b="1" dirty="0"/>
            <a:t>1970s-Present</a:t>
          </a:r>
        </a:p>
        <a:p>
          <a:r>
            <a:rPr lang="en-US" dirty="0"/>
            <a:t>Subprime Loans (1970s-Present Day)</a:t>
          </a:r>
        </a:p>
      </dgm:t>
    </dgm:pt>
    <dgm:pt modelId="{2499B798-D20A-4E9E-B794-DA82FE2983E7}" type="parTrans" cxnId="{5DE62A6B-A1EE-4725-901D-1566203BF3D0}">
      <dgm:prSet/>
      <dgm:spPr/>
      <dgm:t>
        <a:bodyPr/>
        <a:lstStyle/>
        <a:p>
          <a:endParaRPr lang="en-US"/>
        </a:p>
      </dgm:t>
    </dgm:pt>
    <dgm:pt modelId="{A9CD2BD0-E217-4BF2-8699-81A6A42F51C8}" type="sibTrans" cxnId="{5DE62A6B-A1EE-4725-901D-1566203BF3D0}">
      <dgm:prSet/>
      <dgm:spPr/>
      <dgm:t>
        <a:bodyPr/>
        <a:lstStyle/>
        <a:p>
          <a:endParaRPr lang="en-US"/>
        </a:p>
      </dgm:t>
    </dgm:pt>
    <dgm:pt modelId="{C2889B9C-3AB3-4227-9343-2E7146C4A7A3}">
      <dgm:prSet/>
      <dgm:spPr>
        <a:solidFill>
          <a:srgbClr val="A13C0F"/>
        </a:solidFill>
      </dgm:spPr>
      <dgm:t>
        <a:bodyPr/>
        <a:lstStyle/>
        <a:p>
          <a:r>
            <a:rPr lang="en-US" b="1" dirty="0"/>
            <a:t>1971-Present</a:t>
          </a:r>
        </a:p>
        <a:p>
          <a:r>
            <a:rPr lang="en-US" dirty="0"/>
            <a:t>"War on Drugs" (1971-Present Day)</a:t>
          </a:r>
        </a:p>
      </dgm:t>
    </dgm:pt>
    <dgm:pt modelId="{6563496E-AA28-4D25-8388-2D0A499469A6}" type="parTrans" cxnId="{D578AD4A-0D71-46A9-B719-3B8D9DD0CD4C}">
      <dgm:prSet/>
      <dgm:spPr/>
      <dgm:t>
        <a:bodyPr/>
        <a:lstStyle/>
        <a:p>
          <a:endParaRPr lang="en-US"/>
        </a:p>
      </dgm:t>
    </dgm:pt>
    <dgm:pt modelId="{AA15AF83-582A-446E-9505-B4036B9E8643}" type="sibTrans" cxnId="{D578AD4A-0D71-46A9-B719-3B8D9DD0CD4C}">
      <dgm:prSet/>
      <dgm:spPr/>
      <dgm:t>
        <a:bodyPr/>
        <a:lstStyle/>
        <a:p>
          <a:endParaRPr lang="en-US"/>
        </a:p>
      </dgm:t>
    </dgm:pt>
    <dgm:pt modelId="{F0D5FED7-5957-4B26-A4F9-0C1AC4E3CA69}">
      <dgm:prSet/>
      <dgm:spPr/>
      <dgm:t>
        <a:bodyPr/>
        <a:lstStyle/>
        <a:p>
          <a:r>
            <a:rPr lang="en-US" dirty="0">
              <a:solidFill>
                <a:schemeClr val="bg2"/>
              </a:solidFill>
            </a:rPr>
            <a:t>1530s-1865</a:t>
          </a:r>
        </a:p>
        <a:p>
          <a:r>
            <a:rPr lang="en-US" dirty="0"/>
            <a:t>Forced Removal of Native Americans and Slavery in North America</a:t>
          </a:r>
        </a:p>
      </dgm:t>
    </dgm:pt>
    <dgm:pt modelId="{1EA9D10C-E00D-40F3-9411-93194C838EA6}" type="parTrans" cxnId="{0D823DEB-004C-4595-94F6-E3C93413CB09}">
      <dgm:prSet/>
      <dgm:spPr/>
      <dgm:t>
        <a:bodyPr/>
        <a:lstStyle/>
        <a:p>
          <a:endParaRPr lang="en-US"/>
        </a:p>
      </dgm:t>
    </dgm:pt>
    <dgm:pt modelId="{28F16442-F543-4D7F-9980-E596CF8ADE0F}" type="sibTrans" cxnId="{0D823DEB-004C-4595-94F6-E3C93413CB09}">
      <dgm:prSet/>
      <dgm:spPr/>
      <dgm:t>
        <a:bodyPr/>
        <a:lstStyle/>
        <a:p>
          <a:endParaRPr lang="en-US"/>
        </a:p>
      </dgm:t>
    </dgm:pt>
    <dgm:pt modelId="{8F658349-4A2F-4488-84B9-8B21959EBB62}">
      <dgm:prSet/>
      <dgm:spPr>
        <a:solidFill>
          <a:srgbClr val="A13C0F"/>
        </a:solidFill>
      </dgm:spPr>
      <dgm:t>
        <a:bodyPr/>
        <a:lstStyle/>
        <a:p>
          <a:r>
            <a:rPr lang="en-US" b="1" dirty="0"/>
            <a:t>2005-09</a:t>
          </a:r>
        </a:p>
        <a:p>
          <a:r>
            <a:rPr lang="en-US" dirty="0"/>
            <a:t>Housing Bubble and Great Recession</a:t>
          </a:r>
        </a:p>
      </dgm:t>
    </dgm:pt>
    <dgm:pt modelId="{773190E5-CD94-4704-B216-9C8D1F6D2F62}" type="parTrans" cxnId="{D8988F77-2FB3-4CAE-9E1F-769B54DD644F}">
      <dgm:prSet/>
      <dgm:spPr/>
      <dgm:t>
        <a:bodyPr/>
        <a:lstStyle/>
        <a:p>
          <a:endParaRPr lang="en-US"/>
        </a:p>
      </dgm:t>
    </dgm:pt>
    <dgm:pt modelId="{D21493BA-1E3B-49F5-8C75-48C09EA089BC}" type="sibTrans" cxnId="{D8988F77-2FB3-4CAE-9E1F-769B54DD644F}">
      <dgm:prSet/>
      <dgm:spPr/>
      <dgm:t>
        <a:bodyPr/>
        <a:lstStyle/>
        <a:p>
          <a:endParaRPr lang="en-US"/>
        </a:p>
      </dgm:t>
    </dgm:pt>
    <dgm:pt modelId="{CFEDF260-5FB8-4640-9CC4-B44759D6AF24}" type="pres">
      <dgm:prSet presAssocID="{91F9170C-A913-4156-86F7-3BCFC97C064B}" presName="Name0" presStyleCnt="0">
        <dgm:presLayoutVars>
          <dgm:dir/>
          <dgm:resizeHandles val="exact"/>
        </dgm:presLayoutVars>
      </dgm:prSet>
      <dgm:spPr/>
    </dgm:pt>
    <dgm:pt modelId="{EF346AE7-5E3F-4D6D-99DC-06EFF06813F8}" type="pres">
      <dgm:prSet presAssocID="{F0D5FED7-5957-4B26-A4F9-0C1AC4E3CA69}" presName="node" presStyleLbl="node1" presStyleIdx="0" presStyleCnt="12">
        <dgm:presLayoutVars>
          <dgm:bulletEnabled val="1"/>
        </dgm:presLayoutVars>
      </dgm:prSet>
      <dgm:spPr/>
    </dgm:pt>
    <dgm:pt modelId="{02B530EC-3AE2-4201-AFD4-A4C230877BDD}" type="pres">
      <dgm:prSet presAssocID="{28F16442-F543-4D7F-9980-E596CF8ADE0F}" presName="sibTrans" presStyleLbl="sibTrans1D1" presStyleIdx="0" presStyleCnt="11"/>
      <dgm:spPr/>
    </dgm:pt>
    <dgm:pt modelId="{BB2D066B-391B-4D49-8A83-89FE2A4F5942}" type="pres">
      <dgm:prSet presAssocID="{28F16442-F543-4D7F-9980-E596CF8ADE0F}" presName="connectorText" presStyleLbl="sibTrans1D1" presStyleIdx="0" presStyleCnt="11"/>
      <dgm:spPr/>
    </dgm:pt>
    <dgm:pt modelId="{FF0365C9-FA51-446F-BEEE-1791BCBF822D}" type="pres">
      <dgm:prSet presAssocID="{B0779524-ACE3-42DE-B1E8-322503F0BCE3}" presName="node" presStyleLbl="node1" presStyleIdx="1" presStyleCnt="12">
        <dgm:presLayoutVars>
          <dgm:bulletEnabled val="1"/>
        </dgm:presLayoutVars>
      </dgm:prSet>
      <dgm:spPr/>
    </dgm:pt>
    <dgm:pt modelId="{99FA9021-1AAD-4C8D-9DEE-0F1CB95C09C9}" type="pres">
      <dgm:prSet presAssocID="{67975414-8352-4408-9C12-676B9E7E8551}" presName="sibTrans" presStyleLbl="sibTrans1D1" presStyleIdx="1" presStyleCnt="11"/>
      <dgm:spPr/>
    </dgm:pt>
    <dgm:pt modelId="{CE8E7E60-9078-4743-AA41-E0689F842F96}" type="pres">
      <dgm:prSet presAssocID="{67975414-8352-4408-9C12-676B9E7E8551}" presName="connectorText" presStyleLbl="sibTrans1D1" presStyleIdx="1" presStyleCnt="11"/>
      <dgm:spPr/>
    </dgm:pt>
    <dgm:pt modelId="{D553399A-0286-4D56-A5AE-2ADEE3C33EBD}" type="pres">
      <dgm:prSet presAssocID="{B44FD617-0282-4718-B7F3-E6157A47F46E}" presName="node" presStyleLbl="node1" presStyleIdx="2" presStyleCnt="12">
        <dgm:presLayoutVars>
          <dgm:bulletEnabled val="1"/>
        </dgm:presLayoutVars>
      </dgm:prSet>
      <dgm:spPr/>
    </dgm:pt>
    <dgm:pt modelId="{74B68C91-D67A-4295-B822-E1C5324D48A3}" type="pres">
      <dgm:prSet presAssocID="{C7B3249E-6D8E-4BF8-872B-0E64CAF54651}" presName="sibTrans" presStyleLbl="sibTrans1D1" presStyleIdx="2" presStyleCnt="11"/>
      <dgm:spPr/>
    </dgm:pt>
    <dgm:pt modelId="{88992228-4493-441C-A8F9-D43FD63966C9}" type="pres">
      <dgm:prSet presAssocID="{C7B3249E-6D8E-4BF8-872B-0E64CAF54651}" presName="connectorText" presStyleLbl="sibTrans1D1" presStyleIdx="2" presStyleCnt="11"/>
      <dgm:spPr/>
    </dgm:pt>
    <dgm:pt modelId="{9B0C8580-099D-4B98-970E-EF6548B18541}" type="pres">
      <dgm:prSet presAssocID="{96C0ADCC-1A88-4A18-A5F8-5C5E73B1BB1F}" presName="node" presStyleLbl="node1" presStyleIdx="3" presStyleCnt="12">
        <dgm:presLayoutVars>
          <dgm:bulletEnabled val="1"/>
        </dgm:presLayoutVars>
      </dgm:prSet>
      <dgm:spPr/>
    </dgm:pt>
    <dgm:pt modelId="{464F768E-076C-49E7-88B0-D8254008C930}" type="pres">
      <dgm:prSet presAssocID="{79EFA2AF-B227-4212-893E-B7AABFC589AF}" presName="sibTrans" presStyleLbl="sibTrans1D1" presStyleIdx="3" presStyleCnt="11"/>
      <dgm:spPr/>
    </dgm:pt>
    <dgm:pt modelId="{74BE20CD-971A-487C-A0D2-4B10CFB4EE29}" type="pres">
      <dgm:prSet presAssocID="{79EFA2AF-B227-4212-893E-B7AABFC589AF}" presName="connectorText" presStyleLbl="sibTrans1D1" presStyleIdx="3" presStyleCnt="11"/>
      <dgm:spPr/>
    </dgm:pt>
    <dgm:pt modelId="{9876749D-2E7F-47AD-A2FA-D6D952B7FE1A}" type="pres">
      <dgm:prSet presAssocID="{8419C4D7-370E-450E-B179-C171AAE14A52}" presName="node" presStyleLbl="node1" presStyleIdx="4" presStyleCnt="12">
        <dgm:presLayoutVars>
          <dgm:bulletEnabled val="1"/>
        </dgm:presLayoutVars>
      </dgm:prSet>
      <dgm:spPr/>
    </dgm:pt>
    <dgm:pt modelId="{28BDB204-6F7C-4A85-94CD-C67DBCAB5D2F}" type="pres">
      <dgm:prSet presAssocID="{66CE95D9-C892-412F-8B82-2791B83E9BE2}" presName="sibTrans" presStyleLbl="sibTrans1D1" presStyleIdx="4" presStyleCnt="11"/>
      <dgm:spPr/>
    </dgm:pt>
    <dgm:pt modelId="{63B3B670-BBF4-489C-BD20-B6E9FC760BDF}" type="pres">
      <dgm:prSet presAssocID="{66CE95D9-C892-412F-8B82-2791B83E9BE2}" presName="connectorText" presStyleLbl="sibTrans1D1" presStyleIdx="4" presStyleCnt="11"/>
      <dgm:spPr/>
    </dgm:pt>
    <dgm:pt modelId="{79A6099A-41E0-457B-91B2-11A5A6CC1B3C}" type="pres">
      <dgm:prSet presAssocID="{4FDD9052-4CA8-4AFF-AE0A-916F4C9104A9}" presName="node" presStyleLbl="node1" presStyleIdx="5" presStyleCnt="12">
        <dgm:presLayoutVars>
          <dgm:bulletEnabled val="1"/>
        </dgm:presLayoutVars>
      </dgm:prSet>
      <dgm:spPr/>
    </dgm:pt>
    <dgm:pt modelId="{AB7D42CA-8485-441F-B68E-CFD05237E9AF}" type="pres">
      <dgm:prSet presAssocID="{4EA3AA78-E411-457F-BEBE-C5B7AA97BD09}" presName="sibTrans" presStyleLbl="sibTrans1D1" presStyleIdx="5" presStyleCnt="11"/>
      <dgm:spPr/>
    </dgm:pt>
    <dgm:pt modelId="{E7DE93A0-ED27-4617-9DB0-75675A0C44F2}" type="pres">
      <dgm:prSet presAssocID="{4EA3AA78-E411-457F-BEBE-C5B7AA97BD09}" presName="connectorText" presStyleLbl="sibTrans1D1" presStyleIdx="5" presStyleCnt="11"/>
      <dgm:spPr/>
    </dgm:pt>
    <dgm:pt modelId="{2FB92436-A73B-45F8-B00E-CCC59AE8B21A}" type="pres">
      <dgm:prSet presAssocID="{E6D69EFD-2B74-4935-B7F0-BC5E5D0CC9CD}" presName="node" presStyleLbl="node1" presStyleIdx="6" presStyleCnt="12">
        <dgm:presLayoutVars>
          <dgm:bulletEnabled val="1"/>
        </dgm:presLayoutVars>
      </dgm:prSet>
      <dgm:spPr/>
    </dgm:pt>
    <dgm:pt modelId="{56D71156-27D2-46DA-8264-113C54A57336}" type="pres">
      <dgm:prSet presAssocID="{6D781C85-BA25-4E69-8CE2-9236D7B4D509}" presName="sibTrans" presStyleLbl="sibTrans1D1" presStyleIdx="6" presStyleCnt="11"/>
      <dgm:spPr/>
    </dgm:pt>
    <dgm:pt modelId="{5BB6253E-E1FD-4F01-9038-306626C58099}" type="pres">
      <dgm:prSet presAssocID="{6D781C85-BA25-4E69-8CE2-9236D7B4D509}" presName="connectorText" presStyleLbl="sibTrans1D1" presStyleIdx="6" presStyleCnt="11"/>
      <dgm:spPr/>
    </dgm:pt>
    <dgm:pt modelId="{064040A3-F676-49ED-B369-3ABC80C4DCFD}" type="pres">
      <dgm:prSet presAssocID="{28A9FD45-A678-42AB-841C-7429D2B7C551}" presName="node" presStyleLbl="node1" presStyleIdx="7" presStyleCnt="12">
        <dgm:presLayoutVars>
          <dgm:bulletEnabled val="1"/>
        </dgm:presLayoutVars>
      </dgm:prSet>
      <dgm:spPr/>
    </dgm:pt>
    <dgm:pt modelId="{B14B31D7-C06F-4993-9733-4FF0F60ACABF}" type="pres">
      <dgm:prSet presAssocID="{6EB6A129-2685-41FD-AC65-3FA7244656AC}" presName="sibTrans" presStyleLbl="sibTrans1D1" presStyleIdx="7" presStyleCnt="11"/>
      <dgm:spPr/>
    </dgm:pt>
    <dgm:pt modelId="{8857B6B9-0D1F-42F6-AA40-82AFF1FF3639}" type="pres">
      <dgm:prSet presAssocID="{6EB6A129-2685-41FD-AC65-3FA7244656AC}" presName="connectorText" presStyleLbl="sibTrans1D1" presStyleIdx="7" presStyleCnt="11"/>
      <dgm:spPr/>
    </dgm:pt>
    <dgm:pt modelId="{1AA4714B-B82D-4EC9-9BE7-F1A57D28A6F1}" type="pres">
      <dgm:prSet presAssocID="{9EB883C1-A31A-4FE2-B569-60DDF4710D9C}" presName="node" presStyleLbl="node1" presStyleIdx="8" presStyleCnt="12">
        <dgm:presLayoutVars>
          <dgm:bulletEnabled val="1"/>
        </dgm:presLayoutVars>
      </dgm:prSet>
      <dgm:spPr/>
    </dgm:pt>
    <dgm:pt modelId="{DFC10AEB-759B-4B9D-B4F0-7DFB62DF9FE8}" type="pres">
      <dgm:prSet presAssocID="{3EC5B327-2F7B-42DB-B65A-E5EFD53753C9}" presName="sibTrans" presStyleLbl="sibTrans1D1" presStyleIdx="8" presStyleCnt="11"/>
      <dgm:spPr/>
    </dgm:pt>
    <dgm:pt modelId="{1A352A84-E62E-4420-9024-3F1A1BB748CB}" type="pres">
      <dgm:prSet presAssocID="{3EC5B327-2F7B-42DB-B65A-E5EFD53753C9}" presName="connectorText" presStyleLbl="sibTrans1D1" presStyleIdx="8" presStyleCnt="11"/>
      <dgm:spPr/>
    </dgm:pt>
    <dgm:pt modelId="{70025476-83FC-47C9-B9F2-AD2E6934E8C7}" type="pres">
      <dgm:prSet presAssocID="{A420E91E-4769-4F77-9B71-CA5CA8650067}" presName="node" presStyleLbl="node1" presStyleIdx="9" presStyleCnt="12">
        <dgm:presLayoutVars>
          <dgm:bulletEnabled val="1"/>
        </dgm:presLayoutVars>
      </dgm:prSet>
      <dgm:spPr/>
    </dgm:pt>
    <dgm:pt modelId="{6BE6510C-8D16-4042-9D7A-F6743821B574}" type="pres">
      <dgm:prSet presAssocID="{A9CD2BD0-E217-4BF2-8699-81A6A42F51C8}" presName="sibTrans" presStyleLbl="sibTrans1D1" presStyleIdx="9" presStyleCnt="11"/>
      <dgm:spPr/>
    </dgm:pt>
    <dgm:pt modelId="{5645C927-5A7D-4753-A169-F0102655658F}" type="pres">
      <dgm:prSet presAssocID="{A9CD2BD0-E217-4BF2-8699-81A6A42F51C8}" presName="connectorText" presStyleLbl="sibTrans1D1" presStyleIdx="9" presStyleCnt="11"/>
      <dgm:spPr/>
    </dgm:pt>
    <dgm:pt modelId="{4757CFFD-4C1F-4398-A3EA-A9C1A2AFB8A5}" type="pres">
      <dgm:prSet presAssocID="{C2889B9C-3AB3-4227-9343-2E7146C4A7A3}" presName="node" presStyleLbl="node1" presStyleIdx="10" presStyleCnt="12">
        <dgm:presLayoutVars>
          <dgm:bulletEnabled val="1"/>
        </dgm:presLayoutVars>
      </dgm:prSet>
      <dgm:spPr/>
    </dgm:pt>
    <dgm:pt modelId="{4489BC3E-3C00-4FAD-AAED-49F7267DBEA5}" type="pres">
      <dgm:prSet presAssocID="{AA15AF83-582A-446E-9505-B4036B9E8643}" presName="sibTrans" presStyleLbl="sibTrans1D1" presStyleIdx="10" presStyleCnt="11"/>
      <dgm:spPr/>
    </dgm:pt>
    <dgm:pt modelId="{043371BA-4355-4518-8469-F64C9EE98663}" type="pres">
      <dgm:prSet presAssocID="{AA15AF83-582A-446E-9505-B4036B9E8643}" presName="connectorText" presStyleLbl="sibTrans1D1" presStyleIdx="10" presStyleCnt="11"/>
      <dgm:spPr/>
    </dgm:pt>
    <dgm:pt modelId="{8F1CB011-3750-4FD0-A9A2-EE12CCDF1723}" type="pres">
      <dgm:prSet presAssocID="{8F658349-4A2F-4488-84B9-8B21959EBB62}" presName="node" presStyleLbl="node1" presStyleIdx="11" presStyleCnt="12">
        <dgm:presLayoutVars>
          <dgm:bulletEnabled val="1"/>
        </dgm:presLayoutVars>
      </dgm:prSet>
      <dgm:spPr/>
    </dgm:pt>
  </dgm:ptLst>
  <dgm:cxnLst>
    <dgm:cxn modelId="{B5D25C02-B38B-4553-872D-4099CE99148E}" type="presOf" srcId="{28F16442-F543-4D7F-9980-E596CF8ADE0F}" destId="{02B530EC-3AE2-4201-AFD4-A4C230877BDD}" srcOrd="0" destOrd="0" presId="urn:microsoft.com/office/officeart/2005/8/layout/bProcess3"/>
    <dgm:cxn modelId="{31911707-37D5-40B6-A592-C1427152C1AA}" srcId="{91F9170C-A913-4156-86F7-3BCFC97C064B}" destId="{B0779524-ACE3-42DE-B1E8-322503F0BCE3}" srcOrd="1" destOrd="0" parTransId="{D790025F-A9D0-40EF-9AB2-B7D481FCB4B1}" sibTransId="{67975414-8352-4408-9C12-676B9E7E8551}"/>
    <dgm:cxn modelId="{2027100A-5F46-41D3-AF33-1C1F3D883240}" type="presOf" srcId="{C2889B9C-3AB3-4227-9343-2E7146C4A7A3}" destId="{4757CFFD-4C1F-4398-A3EA-A9C1A2AFB8A5}" srcOrd="0" destOrd="0" presId="urn:microsoft.com/office/officeart/2005/8/layout/bProcess3"/>
    <dgm:cxn modelId="{42F57918-282A-4749-8D17-506E6F7C84EE}" type="presOf" srcId="{3EC5B327-2F7B-42DB-B65A-E5EFD53753C9}" destId="{1A352A84-E62E-4420-9024-3F1A1BB748CB}" srcOrd="1" destOrd="0" presId="urn:microsoft.com/office/officeart/2005/8/layout/bProcess3"/>
    <dgm:cxn modelId="{E9F35C1B-6139-4EBD-B179-D8C749901523}" type="presOf" srcId="{4EA3AA78-E411-457F-BEBE-C5B7AA97BD09}" destId="{E7DE93A0-ED27-4617-9DB0-75675A0C44F2}" srcOrd="1" destOrd="0" presId="urn:microsoft.com/office/officeart/2005/8/layout/bProcess3"/>
    <dgm:cxn modelId="{BA4FA224-2A1E-48F7-A0D0-4FC223C9BCC5}" type="presOf" srcId="{4EA3AA78-E411-457F-BEBE-C5B7AA97BD09}" destId="{AB7D42CA-8485-441F-B68E-CFD05237E9AF}" srcOrd="0" destOrd="0" presId="urn:microsoft.com/office/officeart/2005/8/layout/bProcess3"/>
    <dgm:cxn modelId="{56DC0A27-76B2-493C-82BD-54878A661FAD}" type="presOf" srcId="{C7B3249E-6D8E-4BF8-872B-0E64CAF54651}" destId="{88992228-4493-441C-A8F9-D43FD63966C9}" srcOrd="1" destOrd="0" presId="urn:microsoft.com/office/officeart/2005/8/layout/bProcess3"/>
    <dgm:cxn modelId="{FB8DF527-768A-40C3-8339-AF9440151CAF}" type="presOf" srcId="{E6D69EFD-2B74-4935-B7F0-BC5E5D0CC9CD}" destId="{2FB92436-A73B-45F8-B00E-CCC59AE8B21A}" srcOrd="0" destOrd="0" presId="urn:microsoft.com/office/officeart/2005/8/layout/bProcess3"/>
    <dgm:cxn modelId="{3035AB28-4E85-46D4-9D2A-3F36AD4143D2}" type="presOf" srcId="{B0779524-ACE3-42DE-B1E8-322503F0BCE3}" destId="{FF0365C9-FA51-446F-BEEE-1791BCBF822D}" srcOrd="0" destOrd="0" presId="urn:microsoft.com/office/officeart/2005/8/layout/bProcess3"/>
    <dgm:cxn modelId="{DCAE8831-67DE-479F-A888-B9406846E899}" type="presOf" srcId="{A420E91E-4769-4F77-9B71-CA5CA8650067}" destId="{70025476-83FC-47C9-B9F2-AD2E6934E8C7}" srcOrd="0" destOrd="0" presId="urn:microsoft.com/office/officeart/2005/8/layout/bProcess3"/>
    <dgm:cxn modelId="{889F0233-FCCC-44D7-BC2B-27BDA53CD42D}" srcId="{91F9170C-A913-4156-86F7-3BCFC97C064B}" destId="{96C0ADCC-1A88-4A18-A5F8-5C5E73B1BB1F}" srcOrd="3" destOrd="0" parTransId="{51AA7C08-1ADB-49BC-94EB-1F301AB089FC}" sibTransId="{79EFA2AF-B227-4212-893E-B7AABFC589AF}"/>
    <dgm:cxn modelId="{B45E143E-20FF-4968-B9C2-ED734AD879AF}" srcId="{91F9170C-A913-4156-86F7-3BCFC97C064B}" destId="{E6D69EFD-2B74-4935-B7F0-BC5E5D0CC9CD}" srcOrd="6" destOrd="0" parTransId="{59CE0FA6-FFAB-4AEC-AFA0-7DDE044D0DEF}" sibTransId="{6D781C85-BA25-4E69-8CE2-9236D7B4D509}"/>
    <dgm:cxn modelId="{C719C85B-A832-44CC-8FB9-9095A9D8AF3D}" type="presOf" srcId="{6D781C85-BA25-4E69-8CE2-9236D7B4D509}" destId="{5BB6253E-E1FD-4F01-9038-306626C58099}" srcOrd="1" destOrd="0" presId="urn:microsoft.com/office/officeart/2005/8/layout/bProcess3"/>
    <dgm:cxn modelId="{75A61C62-B18F-4B36-86A4-B44C3B413FCD}" type="presOf" srcId="{C7B3249E-6D8E-4BF8-872B-0E64CAF54651}" destId="{74B68C91-D67A-4295-B822-E1C5324D48A3}" srcOrd="0" destOrd="0" presId="urn:microsoft.com/office/officeart/2005/8/layout/bProcess3"/>
    <dgm:cxn modelId="{E0B07762-DF65-44AE-A2D8-A898798F0B68}" type="presOf" srcId="{66CE95D9-C892-412F-8B82-2791B83E9BE2}" destId="{28BDB204-6F7C-4A85-94CD-C67DBCAB5D2F}" srcOrd="0" destOrd="0" presId="urn:microsoft.com/office/officeart/2005/8/layout/bProcess3"/>
    <dgm:cxn modelId="{040F6445-DB1F-4D79-8202-4AA24B30B1BA}" type="presOf" srcId="{67975414-8352-4408-9C12-676B9E7E8551}" destId="{99FA9021-1AAD-4C8D-9DEE-0F1CB95C09C9}" srcOrd="0" destOrd="0" presId="urn:microsoft.com/office/officeart/2005/8/layout/bProcess3"/>
    <dgm:cxn modelId="{D578AD4A-0D71-46A9-B719-3B8D9DD0CD4C}" srcId="{91F9170C-A913-4156-86F7-3BCFC97C064B}" destId="{C2889B9C-3AB3-4227-9343-2E7146C4A7A3}" srcOrd="10" destOrd="0" parTransId="{6563496E-AA28-4D25-8388-2D0A499469A6}" sibTransId="{AA15AF83-582A-446E-9505-B4036B9E8643}"/>
    <dgm:cxn modelId="{6077FB4A-94C1-473F-975D-45C2F964C913}" type="presOf" srcId="{4FDD9052-4CA8-4AFF-AE0A-916F4C9104A9}" destId="{79A6099A-41E0-457B-91B2-11A5A6CC1B3C}" srcOrd="0" destOrd="0" presId="urn:microsoft.com/office/officeart/2005/8/layout/bProcess3"/>
    <dgm:cxn modelId="{5DE62A6B-A1EE-4725-901D-1566203BF3D0}" srcId="{91F9170C-A913-4156-86F7-3BCFC97C064B}" destId="{A420E91E-4769-4F77-9B71-CA5CA8650067}" srcOrd="9" destOrd="0" parTransId="{2499B798-D20A-4E9E-B794-DA82FE2983E7}" sibTransId="{A9CD2BD0-E217-4BF2-8699-81A6A42F51C8}"/>
    <dgm:cxn modelId="{1D3E0453-A9AA-4DAE-A4E9-15D7F5E94063}" srcId="{91F9170C-A913-4156-86F7-3BCFC97C064B}" destId="{B44FD617-0282-4718-B7F3-E6157A47F46E}" srcOrd="2" destOrd="0" parTransId="{CC6605C6-F25C-463F-B843-907B729E0ACC}" sibTransId="{C7B3249E-6D8E-4BF8-872B-0E64CAF54651}"/>
    <dgm:cxn modelId="{2FED0C56-0098-4FDE-9907-B5F038E0232A}" srcId="{91F9170C-A913-4156-86F7-3BCFC97C064B}" destId="{28A9FD45-A678-42AB-841C-7429D2B7C551}" srcOrd="7" destOrd="0" parTransId="{B69E7DD1-209E-4DDE-9C09-ED92822250F8}" sibTransId="{6EB6A129-2685-41FD-AC65-3FA7244656AC}"/>
    <dgm:cxn modelId="{EBA6E476-5564-441C-9803-4985E6B8428C}" type="presOf" srcId="{66CE95D9-C892-412F-8B82-2791B83E9BE2}" destId="{63B3B670-BBF4-489C-BD20-B6E9FC760BDF}" srcOrd="1" destOrd="0" presId="urn:microsoft.com/office/officeart/2005/8/layout/bProcess3"/>
    <dgm:cxn modelId="{D8988F77-2FB3-4CAE-9E1F-769B54DD644F}" srcId="{91F9170C-A913-4156-86F7-3BCFC97C064B}" destId="{8F658349-4A2F-4488-84B9-8B21959EBB62}" srcOrd="11" destOrd="0" parTransId="{773190E5-CD94-4704-B216-9C8D1F6D2F62}" sibTransId="{D21493BA-1E3B-49F5-8C75-48C09EA089BC}"/>
    <dgm:cxn modelId="{EC5FC479-6DB1-49F5-B93C-26B359D8F4DB}" type="presOf" srcId="{79EFA2AF-B227-4212-893E-B7AABFC589AF}" destId="{464F768E-076C-49E7-88B0-D8254008C930}" srcOrd="0" destOrd="0" presId="urn:microsoft.com/office/officeart/2005/8/layout/bProcess3"/>
    <dgm:cxn modelId="{2A81C67B-780E-47B9-91C4-D51E749CEB1F}" type="presOf" srcId="{28A9FD45-A678-42AB-841C-7429D2B7C551}" destId="{064040A3-F676-49ED-B369-3ABC80C4DCFD}" srcOrd="0" destOrd="0" presId="urn:microsoft.com/office/officeart/2005/8/layout/bProcess3"/>
    <dgm:cxn modelId="{FB58407E-A82B-44FE-8710-ED690897034C}" type="presOf" srcId="{3EC5B327-2F7B-42DB-B65A-E5EFD53753C9}" destId="{DFC10AEB-759B-4B9D-B4F0-7DFB62DF9FE8}" srcOrd="0" destOrd="0" presId="urn:microsoft.com/office/officeart/2005/8/layout/bProcess3"/>
    <dgm:cxn modelId="{F459CF81-7C6C-4BA4-9573-ED61D4D8CDD3}" type="presOf" srcId="{96C0ADCC-1A88-4A18-A5F8-5C5E73B1BB1F}" destId="{9B0C8580-099D-4B98-970E-EF6548B18541}" srcOrd="0" destOrd="0" presId="urn:microsoft.com/office/officeart/2005/8/layout/bProcess3"/>
    <dgm:cxn modelId="{3BCBDA85-50D2-4DF9-805C-3C33850F449D}" type="presOf" srcId="{6EB6A129-2685-41FD-AC65-3FA7244656AC}" destId="{B14B31D7-C06F-4993-9733-4FF0F60ACABF}" srcOrd="0" destOrd="0" presId="urn:microsoft.com/office/officeart/2005/8/layout/bProcess3"/>
    <dgm:cxn modelId="{F1247B86-AC21-42BA-9D47-2BC02920F86E}" type="presOf" srcId="{F0D5FED7-5957-4B26-A4F9-0C1AC4E3CA69}" destId="{EF346AE7-5E3F-4D6D-99DC-06EFF06813F8}" srcOrd="0" destOrd="0" presId="urn:microsoft.com/office/officeart/2005/8/layout/bProcess3"/>
    <dgm:cxn modelId="{FF7FA68C-893C-4B8B-A159-9FDFAFEA13A4}" type="presOf" srcId="{8F658349-4A2F-4488-84B9-8B21959EBB62}" destId="{8F1CB011-3750-4FD0-A9A2-EE12CCDF1723}" srcOrd="0" destOrd="0" presId="urn:microsoft.com/office/officeart/2005/8/layout/bProcess3"/>
    <dgm:cxn modelId="{E1BB2893-8369-45C0-8E3E-885E0E1EFDF9}" type="presOf" srcId="{A9CD2BD0-E217-4BF2-8699-81A6A42F51C8}" destId="{5645C927-5A7D-4753-A169-F0102655658F}" srcOrd="1" destOrd="0" presId="urn:microsoft.com/office/officeart/2005/8/layout/bProcess3"/>
    <dgm:cxn modelId="{0CCEE494-882B-4CDD-8830-7AB66A36A430}" srcId="{91F9170C-A913-4156-86F7-3BCFC97C064B}" destId="{8419C4D7-370E-450E-B179-C171AAE14A52}" srcOrd="4" destOrd="0" parTransId="{470EE508-EE71-4043-91CE-A0FDE6E9894A}" sibTransId="{66CE95D9-C892-412F-8B82-2791B83E9BE2}"/>
    <dgm:cxn modelId="{ACDBFA94-7CF5-4DE0-8D5A-A118CB661061}" type="presOf" srcId="{28F16442-F543-4D7F-9980-E596CF8ADE0F}" destId="{BB2D066B-391B-4D49-8A83-89FE2A4F5942}" srcOrd="1" destOrd="0" presId="urn:microsoft.com/office/officeart/2005/8/layout/bProcess3"/>
    <dgm:cxn modelId="{C9FF33A1-B12C-41B1-B8C9-F9258FB74FF1}" type="presOf" srcId="{8419C4D7-370E-450E-B179-C171AAE14A52}" destId="{9876749D-2E7F-47AD-A2FA-D6D952B7FE1A}" srcOrd="0" destOrd="0" presId="urn:microsoft.com/office/officeart/2005/8/layout/bProcess3"/>
    <dgm:cxn modelId="{70172BA6-D7B8-43E4-89F8-4146DCFC20C6}" srcId="{91F9170C-A913-4156-86F7-3BCFC97C064B}" destId="{9EB883C1-A31A-4FE2-B569-60DDF4710D9C}" srcOrd="8" destOrd="0" parTransId="{9BAD493B-985D-4E4C-8B61-A362A794A4BB}" sibTransId="{3EC5B327-2F7B-42DB-B65A-E5EFD53753C9}"/>
    <dgm:cxn modelId="{310C9CA7-F4E0-4659-84E9-A8FEE55E4D9D}" type="presOf" srcId="{AA15AF83-582A-446E-9505-B4036B9E8643}" destId="{4489BC3E-3C00-4FAD-AAED-49F7267DBEA5}" srcOrd="0" destOrd="0" presId="urn:microsoft.com/office/officeart/2005/8/layout/bProcess3"/>
    <dgm:cxn modelId="{DBF24DA8-86AB-47F7-AF44-E919D28D98B1}" type="presOf" srcId="{A9CD2BD0-E217-4BF2-8699-81A6A42F51C8}" destId="{6BE6510C-8D16-4042-9D7A-F6743821B574}" srcOrd="0" destOrd="0" presId="urn:microsoft.com/office/officeart/2005/8/layout/bProcess3"/>
    <dgm:cxn modelId="{A4DA10BB-E73A-4AAB-86C5-E0F8D0CA9D15}" type="presOf" srcId="{AA15AF83-582A-446E-9505-B4036B9E8643}" destId="{043371BA-4355-4518-8469-F64C9EE98663}" srcOrd="1" destOrd="0" presId="urn:microsoft.com/office/officeart/2005/8/layout/bProcess3"/>
    <dgm:cxn modelId="{D85322D5-7BBE-45C4-9FAC-4E25C4A87A39}" srcId="{91F9170C-A913-4156-86F7-3BCFC97C064B}" destId="{4FDD9052-4CA8-4AFF-AE0A-916F4C9104A9}" srcOrd="5" destOrd="0" parTransId="{C4B529AA-6431-4A27-B29B-60810623E96F}" sibTransId="{4EA3AA78-E411-457F-BEBE-C5B7AA97BD09}"/>
    <dgm:cxn modelId="{7D5F8DDB-5828-4FBB-A01D-B8990516897F}" type="presOf" srcId="{B44FD617-0282-4718-B7F3-E6157A47F46E}" destId="{D553399A-0286-4D56-A5AE-2ADEE3C33EBD}" srcOrd="0" destOrd="0" presId="urn:microsoft.com/office/officeart/2005/8/layout/bProcess3"/>
    <dgm:cxn modelId="{49650AE7-3B2C-4DC9-8C80-7AF226FD9C7D}" type="presOf" srcId="{6EB6A129-2685-41FD-AC65-3FA7244656AC}" destId="{8857B6B9-0D1F-42F6-AA40-82AFF1FF3639}" srcOrd="1" destOrd="0" presId="urn:microsoft.com/office/officeart/2005/8/layout/bProcess3"/>
    <dgm:cxn modelId="{D399F7E9-B63F-49CC-BFEE-A49C5782B923}" type="presOf" srcId="{9EB883C1-A31A-4FE2-B569-60DDF4710D9C}" destId="{1AA4714B-B82D-4EC9-9BE7-F1A57D28A6F1}" srcOrd="0" destOrd="0" presId="urn:microsoft.com/office/officeart/2005/8/layout/bProcess3"/>
    <dgm:cxn modelId="{0D823DEB-004C-4595-94F6-E3C93413CB09}" srcId="{91F9170C-A913-4156-86F7-3BCFC97C064B}" destId="{F0D5FED7-5957-4B26-A4F9-0C1AC4E3CA69}" srcOrd="0" destOrd="0" parTransId="{1EA9D10C-E00D-40F3-9411-93194C838EA6}" sibTransId="{28F16442-F543-4D7F-9980-E596CF8ADE0F}"/>
    <dgm:cxn modelId="{191700F2-5CBE-45CD-A28A-1420F8AB63F6}" type="presOf" srcId="{67975414-8352-4408-9C12-676B9E7E8551}" destId="{CE8E7E60-9078-4743-AA41-E0689F842F96}" srcOrd="1" destOrd="0" presId="urn:microsoft.com/office/officeart/2005/8/layout/bProcess3"/>
    <dgm:cxn modelId="{EB5D7FF9-BF1A-41DF-8F53-2D2758F12BE7}" type="presOf" srcId="{6D781C85-BA25-4E69-8CE2-9236D7B4D509}" destId="{56D71156-27D2-46DA-8264-113C54A57336}" srcOrd="0" destOrd="0" presId="urn:microsoft.com/office/officeart/2005/8/layout/bProcess3"/>
    <dgm:cxn modelId="{5B6B44FB-9F76-40C7-B3C2-7FA29D20E10C}" type="presOf" srcId="{79EFA2AF-B227-4212-893E-B7AABFC589AF}" destId="{74BE20CD-971A-487C-A0D2-4B10CFB4EE29}" srcOrd="1" destOrd="0" presId="urn:microsoft.com/office/officeart/2005/8/layout/bProcess3"/>
    <dgm:cxn modelId="{6B49ABFB-84F3-429B-9FC4-0CA57314E624}" type="presOf" srcId="{91F9170C-A913-4156-86F7-3BCFC97C064B}" destId="{CFEDF260-5FB8-4640-9CC4-B44759D6AF24}" srcOrd="0" destOrd="0" presId="urn:microsoft.com/office/officeart/2005/8/layout/bProcess3"/>
    <dgm:cxn modelId="{6929489C-D2C6-412E-A91B-9FBDDBEB3522}" type="presParOf" srcId="{CFEDF260-5FB8-4640-9CC4-B44759D6AF24}" destId="{EF346AE7-5E3F-4D6D-99DC-06EFF06813F8}" srcOrd="0" destOrd="0" presId="urn:microsoft.com/office/officeart/2005/8/layout/bProcess3"/>
    <dgm:cxn modelId="{26AC1EF6-7BC0-4A83-B59E-5345156EBC1C}" type="presParOf" srcId="{CFEDF260-5FB8-4640-9CC4-B44759D6AF24}" destId="{02B530EC-3AE2-4201-AFD4-A4C230877BDD}" srcOrd="1" destOrd="0" presId="urn:microsoft.com/office/officeart/2005/8/layout/bProcess3"/>
    <dgm:cxn modelId="{C5B5D488-F1C2-412F-9FDC-8CB0B71AE02E}" type="presParOf" srcId="{02B530EC-3AE2-4201-AFD4-A4C230877BDD}" destId="{BB2D066B-391B-4D49-8A83-89FE2A4F5942}" srcOrd="0" destOrd="0" presId="urn:microsoft.com/office/officeart/2005/8/layout/bProcess3"/>
    <dgm:cxn modelId="{8A747C4B-4732-41E4-8FAA-8DDD2FDD6264}" type="presParOf" srcId="{CFEDF260-5FB8-4640-9CC4-B44759D6AF24}" destId="{FF0365C9-FA51-446F-BEEE-1791BCBF822D}" srcOrd="2" destOrd="0" presId="urn:microsoft.com/office/officeart/2005/8/layout/bProcess3"/>
    <dgm:cxn modelId="{525D0E78-A842-4038-8BB5-C7053BA89E77}" type="presParOf" srcId="{CFEDF260-5FB8-4640-9CC4-B44759D6AF24}" destId="{99FA9021-1AAD-4C8D-9DEE-0F1CB95C09C9}" srcOrd="3" destOrd="0" presId="urn:microsoft.com/office/officeart/2005/8/layout/bProcess3"/>
    <dgm:cxn modelId="{732E001E-E4A3-4CA6-8AE4-0BDA373B8D32}" type="presParOf" srcId="{99FA9021-1AAD-4C8D-9DEE-0F1CB95C09C9}" destId="{CE8E7E60-9078-4743-AA41-E0689F842F96}" srcOrd="0" destOrd="0" presId="urn:microsoft.com/office/officeart/2005/8/layout/bProcess3"/>
    <dgm:cxn modelId="{EA0DAE86-65A4-401E-8ECA-F82CB21145D1}" type="presParOf" srcId="{CFEDF260-5FB8-4640-9CC4-B44759D6AF24}" destId="{D553399A-0286-4D56-A5AE-2ADEE3C33EBD}" srcOrd="4" destOrd="0" presId="urn:microsoft.com/office/officeart/2005/8/layout/bProcess3"/>
    <dgm:cxn modelId="{B266A9AC-D62E-4D99-AD86-FC3B1E740800}" type="presParOf" srcId="{CFEDF260-5FB8-4640-9CC4-B44759D6AF24}" destId="{74B68C91-D67A-4295-B822-E1C5324D48A3}" srcOrd="5" destOrd="0" presId="urn:microsoft.com/office/officeart/2005/8/layout/bProcess3"/>
    <dgm:cxn modelId="{ED6043FC-5274-459D-B720-8C9C28E9BC33}" type="presParOf" srcId="{74B68C91-D67A-4295-B822-E1C5324D48A3}" destId="{88992228-4493-441C-A8F9-D43FD63966C9}" srcOrd="0" destOrd="0" presId="urn:microsoft.com/office/officeart/2005/8/layout/bProcess3"/>
    <dgm:cxn modelId="{8D37B3DE-C2E3-425D-BFAC-EE19A79F2129}" type="presParOf" srcId="{CFEDF260-5FB8-4640-9CC4-B44759D6AF24}" destId="{9B0C8580-099D-4B98-970E-EF6548B18541}" srcOrd="6" destOrd="0" presId="urn:microsoft.com/office/officeart/2005/8/layout/bProcess3"/>
    <dgm:cxn modelId="{03B2C2FE-F8FE-4F54-8055-CF464CC67CFD}" type="presParOf" srcId="{CFEDF260-5FB8-4640-9CC4-B44759D6AF24}" destId="{464F768E-076C-49E7-88B0-D8254008C930}" srcOrd="7" destOrd="0" presId="urn:microsoft.com/office/officeart/2005/8/layout/bProcess3"/>
    <dgm:cxn modelId="{B2E0E9AB-A693-4AFD-8C0A-2ABD97B7ADA7}" type="presParOf" srcId="{464F768E-076C-49E7-88B0-D8254008C930}" destId="{74BE20CD-971A-487C-A0D2-4B10CFB4EE29}" srcOrd="0" destOrd="0" presId="urn:microsoft.com/office/officeart/2005/8/layout/bProcess3"/>
    <dgm:cxn modelId="{64EF3513-FEC6-4C2A-BDE4-A481BA6FC968}" type="presParOf" srcId="{CFEDF260-5FB8-4640-9CC4-B44759D6AF24}" destId="{9876749D-2E7F-47AD-A2FA-D6D952B7FE1A}" srcOrd="8" destOrd="0" presId="urn:microsoft.com/office/officeart/2005/8/layout/bProcess3"/>
    <dgm:cxn modelId="{16BC0904-26E4-459C-A27F-AF70913AA69B}" type="presParOf" srcId="{CFEDF260-5FB8-4640-9CC4-B44759D6AF24}" destId="{28BDB204-6F7C-4A85-94CD-C67DBCAB5D2F}" srcOrd="9" destOrd="0" presId="urn:microsoft.com/office/officeart/2005/8/layout/bProcess3"/>
    <dgm:cxn modelId="{7C84DF62-1829-4428-BBE5-B109BB63C850}" type="presParOf" srcId="{28BDB204-6F7C-4A85-94CD-C67DBCAB5D2F}" destId="{63B3B670-BBF4-489C-BD20-B6E9FC760BDF}" srcOrd="0" destOrd="0" presId="urn:microsoft.com/office/officeart/2005/8/layout/bProcess3"/>
    <dgm:cxn modelId="{768F6BD7-BB29-4718-8745-996FB59D5445}" type="presParOf" srcId="{CFEDF260-5FB8-4640-9CC4-B44759D6AF24}" destId="{79A6099A-41E0-457B-91B2-11A5A6CC1B3C}" srcOrd="10" destOrd="0" presId="urn:microsoft.com/office/officeart/2005/8/layout/bProcess3"/>
    <dgm:cxn modelId="{F1F80F77-0031-43F4-A374-1EBD0FBFA64A}" type="presParOf" srcId="{CFEDF260-5FB8-4640-9CC4-B44759D6AF24}" destId="{AB7D42CA-8485-441F-B68E-CFD05237E9AF}" srcOrd="11" destOrd="0" presId="urn:microsoft.com/office/officeart/2005/8/layout/bProcess3"/>
    <dgm:cxn modelId="{49919C23-AFF1-416A-A524-C036059EA5F5}" type="presParOf" srcId="{AB7D42CA-8485-441F-B68E-CFD05237E9AF}" destId="{E7DE93A0-ED27-4617-9DB0-75675A0C44F2}" srcOrd="0" destOrd="0" presId="urn:microsoft.com/office/officeart/2005/8/layout/bProcess3"/>
    <dgm:cxn modelId="{7A400B21-5658-4906-9E58-30B99061E98C}" type="presParOf" srcId="{CFEDF260-5FB8-4640-9CC4-B44759D6AF24}" destId="{2FB92436-A73B-45F8-B00E-CCC59AE8B21A}" srcOrd="12" destOrd="0" presId="urn:microsoft.com/office/officeart/2005/8/layout/bProcess3"/>
    <dgm:cxn modelId="{A9418686-66A8-49FA-A41B-7427EC3162F3}" type="presParOf" srcId="{CFEDF260-5FB8-4640-9CC4-B44759D6AF24}" destId="{56D71156-27D2-46DA-8264-113C54A57336}" srcOrd="13" destOrd="0" presId="urn:microsoft.com/office/officeart/2005/8/layout/bProcess3"/>
    <dgm:cxn modelId="{939780FD-3F6D-4876-A02F-327E09D24AC6}" type="presParOf" srcId="{56D71156-27D2-46DA-8264-113C54A57336}" destId="{5BB6253E-E1FD-4F01-9038-306626C58099}" srcOrd="0" destOrd="0" presId="urn:microsoft.com/office/officeart/2005/8/layout/bProcess3"/>
    <dgm:cxn modelId="{93602BCA-BC68-4C49-B18F-85B197D87832}" type="presParOf" srcId="{CFEDF260-5FB8-4640-9CC4-B44759D6AF24}" destId="{064040A3-F676-49ED-B369-3ABC80C4DCFD}" srcOrd="14" destOrd="0" presId="urn:microsoft.com/office/officeart/2005/8/layout/bProcess3"/>
    <dgm:cxn modelId="{7C99FACC-4C06-47BD-A58E-9B0CFD72FD82}" type="presParOf" srcId="{CFEDF260-5FB8-4640-9CC4-B44759D6AF24}" destId="{B14B31D7-C06F-4993-9733-4FF0F60ACABF}" srcOrd="15" destOrd="0" presId="urn:microsoft.com/office/officeart/2005/8/layout/bProcess3"/>
    <dgm:cxn modelId="{37F3AD12-395B-4052-ACB3-CBFB94286338}" type="presParOf" srcId="{B14B31D7-C06F-4993-9733-4FF0F60ACABF}" destId="{8857B6B9-0D1F-42F6-AA40-82AFF1FF3639}" srcOrd="0" destOrd="0" presId="urn:microsoft.com/office/officeart/2005/8/layout/bProcess3"/>
    <dgm:cxn modelId="{85249FFE-84FE-4BEB-A0B4-7FB0CDD71332}" type="presParOf" srcId="{CFEDF260-5FB8-4640-9CC4-B44759D6AF24}" destId="{1AA4714B-B82D-4EC9-9BE7-F1A57D28A6F1}" srcOrd="16" destOrd="0" presId="urn:microsoft.com/office/officeart/2005/8/layout/bProcess3"/>
    <dgm:cxn modelId="{92A079E5-E407-4FB4-B24F-D5E9A4712DDC}" type="presParOf" srcId="{CFEDF260-5FB8-4640-9CC4-B44759D6AF24}" destId="{DFC10AEB-759B-4B9D-B4F0-7DFB62DF9FE8}" srcOrd="17" destOrd="0" presId="urn:microsoft.com/office/officeart/2005/8/layout/bProcess3"/>
    <dgm:cxn modelId="{39B28D36-3DB1-437E-87CB-8FDE171A6A29}" type="presParOf" srcId="{DFC10AEB-759B-4B9D-B4F0-7DFB62DF9FE8}" destId="{1A352A84-E62E-4420-9024-3F1A1BB748CB}" srcOrd="0" destOrd="0" presId="urn:microsoft.com/office/officeart/2005/8/layout/bProcess3"/>
    <dgm:cxn modelId="{D9A50D1A-CED2-4CDC-BDE9-9EAD580BF129}" type="presParOf" srcId="{CFEDF260-5FB8-4640-9CC4-B44759D6AF24}" destId="{70025476-83FC-47C9-B9F2-AD2E6934E8C7}" srcOrd="18" destOrd="0" presId="urn:microsoft.com/office/officeart/2005/8/layout/bProcess3"/>
    <dgm:cxn modelId="{C597FFDC-8972-4E9F-A1CF-E1953D8D2925}" type="presParOf" srcId="{CFEDF260-5FB8-4640-9CC4-B44759D6AF24}" destId="{6BE6510C-8D16-4042-9D7A-F6743821B574}" srcOrd="19" destOrd="0" presId="urn:microsoft.com/office/officeart/2005/8/layout/bProcess3"/>
    <dgm:cxn modelId="{52ACF166-6FD1-43AE-85B8-E23E896DFAFD}" type="presParOf" srcId="{6BE6510C-8D16-4042-9D7A-F6743821B574}" destId="{5645C927-5A7D-4753-A169-F0102655658F}" srcOrd="0" destOrd="0" presId="urn:microsoft.com/office/officeart/2005/8/layout/bProcess3"/>
    <dgm:cxn modelId="{BF3746B0-F260-40BA-9DC7-E342AB84B723}" type="presParOf" srcId="{CFEDF260-5FB8-4640-9CC4-B44759D6AF24}" destId="{4757CFFD-4C1F-4398-A3EA-A9C1A2AFB8A5}" srcOrd="20" destOrd="0" presId="urn:microsoft.com/office/officeart/2005/8/layout/bProcess3"/>
    <dgm:cxn modelId="{A7CE1D23-A4BC-4F77-9019-188C1F1C00CE}" type="presParOf" srcId="{CFEDF260-5FB8-4640-9CC4-B44759D6AF24}" destId="{4489BC3E-3C00-4FAD-AAED-49F7267DBEA5}" srcOrd="21" destOrd="0" presId="urn:microsoft.com/office/officeart/2005/8/layout/bProcess3"/>
    <dgm:cxn modelId="{F4128746-1009-4CB0-BC57-D5F1E1BDAF04}" type="presParOf" srcId="{4489BC3E-3C00-4FAD-AAED-49F7267DBEA5}" destId="{043371BA-4355-4518-8469-F64C9EE98663}" srcOrd="0" destOrd="0" presId="urn:microsoft.com/office/officeart/2005/8/layout/bProcess3"/>
    <dgm:cxn modelId="{006769E0-EFC4-4ABE-B67B-929C4730D353}" type="presParOf" srcId="{CFEDF260-5FB8-4640-9CC4-B44759D6AF24}" destId="{8F1CB011-3750-4FD0-A9A2-EE12CCDF1723}" srcOrd="22"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530EC-3AE2-4201-AFD4-A4C230877BDD}">
      <dsp:nvSpPr>
        <dsp:cNvPr id="0" name=""/>
        <dsp:cNvSpPr/>
      </dsp:nvSpPr>
      <dsp:spPr>
        <a:xfrm>
          <a:off x="2003769" y="47944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039" y="523171"/>
        <a:ext cx="19954" cy="3990"/>
      </dsp:txXfrm>
    </dsp:sp>
    <dsp:sp modelId="{EF346AE7-5E3F-4D6D-99DC-06EFF06813F8}">
      <dsp:nvSpPr>
        <dsp:cNvPr id="0" name=""/>
        <dsp:cNvSpPr/>
      </dsp:nvSpPr>
      <dsp:spPr>
        <a:xfrm>
          <a:off x="270376" y="4608"/>
          <a:ext cx="1735192" cy="1041115"/>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1530s-1865</a:t>
          </a:r>
        </a:p>
        <a:p>
          <a:pPr marL="0" lvl="0" indent="0" algn="ctr" defTabSz="533400">
            <a:lnSpc>
              <a:spcPct val="90000"/>
            </a:lnSpc>
            <a:spcBef>
              <a:spcPct val="0"/>
            </a:spcBef>
            <a:spcAft>
              <a:spcPct val="35000"/>
            </a:spcAft>
            <a:buNone/>
          </a:pPr>
          <a:r>
            <a:rPr lang="en-US" sz="1200" kern="1200" dirty="0"/>
            <a:t>Forced Removal of Native Americans and Slavery in North America</a:t>
          </a:r>
        </a:p>
      </dsp:txBody>
      <dsp:txXfrm>
        <a:off x="270376" y="4608"/>
        <a:ext cx="1735192" cy="1041115"/>
      </dsp:txXfrm>
    </dsp:sp>
    <dsp:sp modelId="{99FA9021-1AAD-4C8D-9DEE-0F1CB95C09C9}">
      <dsp:nvSpPr>
        <dsp:cNvPr id="0" name=""/>
        <dsp:cNvSpPr/>
      </dsp:nvSpPr>
      <dsp:spPr>
        <a:xfrm>
          <a:off x="4138056" y="47944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20335"/>
              <a:satOff val="-3664"/>
              <a:lumOff val="310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2326" y="523171"/>
        <a:ext cx="19954" cy="3990"/>
      </dsp:txXfrm>
    </dsp:sp>
    <dsp:sp modelId="{FF0365C9-FA51-446F-BEEE-1791BCBF822D}">
      <dsp:nvSpPr>
        <dsp:cNvPr id="0" name=""/>
        <dsp:cNvSpPr/>
      </dsp:nvSpPr>
      <dsp:spPr>
        <a:xfrm>
          <a:off x="2404663" y="4608"/>
          <a:ext cx="1735192" cy="1041115"/>
        </a:xfrm>
        <a:prstGeom prst="rect">
          <a:avLst/>
        </a:prstGeom>
        <a:solidFill>
          <a:schemeClr val="accent2">
            <a:shade val="80000"/>
            <a:hueOff val="18483"/>
            <a:satOff val="-3377"/>
            <a:lumOff val="3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1865</a:t>
          </a:r>
        </a:p>
        <a:p>
          <a:pPr marL="0" lvl="0" indent="0" algn="ctr" defTabSz="533400">
            <a:lnSpc>
              <a:spcPct val="90000"/>
            </a:lnSpc>
            <a:spcBef>
              <a:spcPct val="0"/>
            </a:spcBef>
            <a:spcAft>
              <a:spcPct val="35000"/>
            </a:spcAft>
            <a:buNone/>
          </a:pPr>
          <a:r>
            <a:rPr lang="en-US" sz="1200" kern="1200" dirty="0"/>
            <a:t>Land Reversals (1865) and Land Seizures (1865-Present Day)</a:t>
          </a:r>
        </a:p>
      </dsp:txBody>
      <dsp:txXfrm>
        <a:off x="2404663" y="4608"/>
        <a:ext cx="1735192" cy="1041115"/>
      </dsp:txXfrm>
    </dsp:sp>
    <dsp:sp modelId="{74B68C91-D67A-4295-B822-E1C5324D48A3}">
      <dsp:nvSpPr>
        <dsp:cNvPr id="0" name=""/>
        <dsp:cNvSpPr/>
      </dsp:nvSpPr>
      <dsp:spPr>
        <a:xfrm>
          <a:off x="1137973" y="1043924"/>
          <a:ext cx="4268573" cy="368494"/>
        </a:xfrm>
        <a:custGeom>
          <a:avLst/>
          <a:gdLst/>
          <a:ahLst/>
          <a:cxnLst/>
          <a:rect l="0" t="0" r="0" b="0"/>
          <a:pathLst>
            <a:path>
              <a:moveTo>
                <a:pt x="4268573" y="0"/>
              </a:moveTo>
              <a:lnTo>
                <a:pt x="4268573" y="201347"/>
              </a:lnTo>
              <a:lnTo>
                <a:pt x="0" y="201347"/>
              </a:lnTo>
              <a:lnTo>
                <a:pt x="0" y="368494"/>
              </a:lnTo>
            </a:path>
          </a:pathLst>
        </a:custGeom>
        <a:noFill/>
        <a:ln w="9525" cap="flat" cmpd="sng" algn="ctr">
          <a:solidFill>
            <a:schemeClr val="accent2">
              <a:shade val="90000"/>
              <a:hueOff val="40670"/>
              <a:satOff val="-7328"/>
              <a:lumOff val="621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5080" y="1226176"/>
        <a:ext cx="214359" cy="3990"/>
      </dsp:txXfrm>
    </dsp:sp>
    <dsp:sp modelId="{D553399A-0286-4D56-A5AE-2ADEE3C33EBD}">
      <dsp:nvSpPr>
        <dsp:cNvPr id="0" name=""/>
        <dsp:cNvSpPr/>
      </dsp:nvSpPr>
      <dsp:spPr>
        <a:xfrm>
          <a:off x="4538950" y="4608"/>
          <a:ext cx="1735192" cy="1041115"/>
        </a:xfrm>
        <a:prstGeom prst="rect">
          <a:avLst/>
        </a:prstGeom>
        <a:solidFill>
          <a:schemeClr val="accent2">
            <a:shade val="80000"/>
            <a:hueOff val="36967"/>
            <a:satOff val="-6755"/>
            <a:lumOff val="60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1933</a:t>
          </a:r>
        </a:p>
        <a:p>
          <a:pPr marL="0" lvl="0" indent="0" algn="ctr" defTabSz="533400">
            <a:lnSpc>
              <a:spcPct val="90000"/>
            </a:lnSpc>
            <a:spcBef>
              <a:spcPct val="0"/>
            </a:spcBef>
            <a:spcAft>
              <a:spcPct val="35000"/>
            </a:spcAft>
            <a:buNone/>
          </a:pPr>
          <a:r>
            <a:rPr lang="en-US" sz="1200" kern="1200" dirty="0"/>
            <a:t>Public Works Administration</a:t>
          </a:r>
        </a:p>
      </dsp:txBody>
      <dsp:txXfrm>
        <a:off x="4538950" y="4608"/>
        <a:ext cx="1735192" cy="1041115"/>
      </dsp:txXfrm>
    </dsp:sp>
    <dsp:sp modelId="{464F768E-076C-49E7-88B0-D8254008C930}">
      <dsp:nvSpPr>
        <dsp:cNvPr id="0" name=""/>
        <dsp:cNvSpPr/>
      </dsp:nvSpPr>
      <dsp:spPr>
        <a:xfrm>
          <a:off x="2003769" y="191965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61005"/>
              <a:satOff val="-10992"/>
              <a:lumOff val="932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039" y="1963381"/>
        <a:ext cx="19954" cy="3990"/>
      </dsp:txXfrm>
    </dsp:sp>
    <dsp:sp modelId="{9B0C8580-099D-4B98-970E-EF6548B18541}">
      <dsp:nvSpPr>
        <dsp:cNvPr id="0" name=""/>
        <dsp:cNvSpPr/>
      </dsp:nvSpPr>
      <dsp:spPr>
        <a:xfrm>
          <a:off x="270376" y="1444818"/>
          <a:ext cx="1735192" cy="1041115"/>
        </a:xfrm>
        <a:prstGeom prst="rect">
          <a:avLst/>
        </a:prstGeom>
        <a:solidFill>
          <a:schemeClr val="accent2">
            <a:shade val="80000"/>
            <a:hueOff val="55450"/>
            <a:satOff val="-10132"/>
            <a:lumOff val="9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1934</a:t>
          </a:r>
        </a:p>
        <a:p>
          <a:pPr marL="0" lvl="0" indent="0" algn="ctr" defTabSz="533400">
            <a:lnSpc>
              <a:spcPct val="90000"/>
            </a:lnSpc>
            <a:spcBef>
              <a:spcPct val="0"/>
            </a:spcBef>
            <a:spcAft>
              <a:spcPct val="35000"/>
            </a:spcAft>
            <a:buNone/>
          </a:pPr>
          <a:r>
            <a:rPr lang="en-US" sz="1200" kern="1200" dirty="0"/>
            <a:t>National Housing Act</a:t>
          </a:r>
        </a:p>
      </dsp:txBody>
      <dsp:txXfrm>
        <a:off x="270376" y="1444818"/>
        <a:ext cx="1735192" cy="1041115"/>
      </dsp:txXfrm>
    </dsp:sp>
    <dsp:sp modelId="{28BDB204-6F7C-4A85-94CD-C67DBCAB5D2F}">
      <dsp:nvSpPr>
        <dsp:cNvPr id="0" name=""/>
        <dsp:cNvSpPr/>
      </dsp:nvSpPr>
      <dsp:spPr>
        <a:xfrm>
          <a:off x="4138056" y="191965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81340"/>
              <a:satOff val="-14656"/>
              <a:lumOff val="1243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2326" y="1963381"/>
        <a:ext cx="19954" cy="3990"/>
      </dsp:txXfrm>
    </dsp:sp>
    <dsp:sp modelId="{9876749D-2E7F-47AD-A2FA-D6D952B7FE1A}">
      <dsp:nvSpPr>
        <dsp:cNvPr id="0" name=""/>
        <dsp:cNvSpPr/>
      </dsp:nvSpPr>
      <dsp:spPr>
        <a:xfrm>
          <a:off x="2404663" y="1444818"/>
          <a:ext cx="1735192" cy="1041115"/>
        </a:xfrm>
        <a:prstGeom prst="rect">
          <a:avLst/>
        </a:prstGeom>
        <a:solidFill>
          <a:schemeClr val="accent2">
            <a:shade val="80000"/>
            <a:hueOff val="73933"/>
            <a:satOff val="-13509"/>
            <a:lumOff val="120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1934</a:t>
          </a:r>
        </a:p>
        <a:p>
          <a:pPr marL="0" lvl="0" indent="0" algn="ctr" defTabSz="533400">
            <a:lnSpc>
              <a:spcPct val="90000"/>
            </a:lnSpc>
            <a:spcBef>
              <a:spcPct val="0"/>
            </a:spcBef>
            <a:spcAft>
              <a:spcPct val="35000"/>
            </a:spcAft>
            <a:buNone/>
          </a:pPr>
          <a:r>
            <a:rPr lang="en-US" sz="1200" kern="1200" dirty="0"/>
            <a:t>Federal Housing Administration</a:t>
          </a:r>
        </a:p>
      </dsp:txBody>
      <dsp:txXfrm>
        <a:off x="2404663" y="1444818"/>
        <a:ext cx="1735192" cy="1041115"/>
      </dsp:txXfrm>
    </dsp:sp>
    <dsp:sp modelId="{AB7D42CA-8485-441F-B68E-CFD05237E9AF}">
      <dsp:nvSpPr>
        <dsp:cNvPr id="0" name=""/>
        <dsp:cNvSpPr/>
      </dsp:nvSpPr>
      <dsp:spPr>
        <a:xfrm>
          <a:off x="1137973" y="2484134"/>
          <a:ext cx="4268573" cy="368494"/>
        </a:xfrm>
        <a:custGeom>
          <a:avLst/>
          <a:gdLst/>
          <a:ahLst/>
          <a:cxnLst/>
          <a:rect l="0" t="0" r="0" b="0"/>
          <a:pathLst>
            <a:path>
              <a:moveTo>
                <a:pt x="4268573" y="0"/>
              </a:moveTo>
              <a:lnTo>
                <a:pt x="4268573" y="201347"/>
              </a:lnTo>
              <a:lnTo>
                <a:pt x="0" y="201347"/>
              </a:lnTo>
              <a:lnTo>
                <a:pt x="0" y="368494"/>
              </a:lnTo>
            </a:path>
          </a:pathLst>
        </a:custGeom>
        <a:noFill/>
        <a:ln w="9525" cap="flat" cmpd="sng" algn="ctr">
          <a:solidFill>
            <a:schemeClr val="accent2">
              <a:shade val="90000"/>
              <a:hueOff val="101675"/>
              <a:satOff val="-18320"/>
              <a:lumOff val="155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5080" y="2666386"/>
        <a:ext cx="214359" cy="3990"/>
      </dsp:txXfrm>
    </dsp:sp>
    <dsp:sp modelId="{79A6099A-41E0-457B-91B2-11A5A6CC1B3C}">
      <dsp:nvSpPr>
        <dsp:cNvPr id="0" name=""/>
        <dsp:cNvSpPr/>
      </dsp:nvSpPr>
      <dsp:spPr>
        <a:xfrm>
          <a:off x="4538950" y="1444818"/>
          <a:ext cx="1735192" cy="1041115"/>
        </a:xfrm>
        <a:prstGeom prst="rect">
          <a:avLst/>
        </a:prstGeom>
        <a:solidFill>
          <a:schemeClr val="accent2">
            <a:shade val="80000"/>
            <a:hueOff val="92417"/>
            <a:satOff val="-16886"/>
            <a:lumOff val="150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1935</a:t>
          </a:r>
        </a:p>
        <a:p>
          <a:pPr marL="0" lvl="0" indent="0" algn="ctr" defTabSz="533400">
            <a:lnSpc>
              <a:spcPct val="90000"/>
            </a:lnSpc>
            <a:spcBef>
              <a:spcPct val="0"/>
            </a:spcBef>
            <a:spcAft>
              <a:spcPct val="35000"/>
            </a:spcAft>
            <a:buNone/>
          </a:pPr>
          <a:r>
            <a:rPr lang="en-US" sz="1200" kern="1200" dirty="0"/>
            <a:t>Social Security Act</a:t>
          </a:r>
        </a:p>
      </dsp:txBody>
      <dsp:txXfrm>
        <a:off x="4538950" y="1444818"/>
        <a:ext cx="1735192" cy="1041115"/>
      </dsp:txXfrm>
    </dsp:sp>
    <dsp:sp modelId="{56D71156-27D2-46DA-8264-113C54A57336}">
      <dsp:nvSpPr>
        <dsp:cNvPr id="0" name=""/>
        <dsp:cNvSpPr/>
      </dsp:nvSpPr>
      <dsp:spPr>
        <a:xfrm>
          <a:off x="2003769" y="335986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122010"/>
              <a:satOff val="-21984"/>
              <a:lumOff val="1864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039" y="3403590"/>
        <a:ext cx="19954" cy="3990"/>
      </dsp:txXfrm>
    </dsp:sp>
    <dsp:sp modelId="{2FB92436-A73B-45F8-B00E-CCC59AE8B21A}">
      <dsp:nvSpPr>
        <dsp:cNvPr id="0" name=""/>
        <dsp:cNvSpPr/>
      </dsp:nvSpPr>
      <dsp:spPr>
        <a:xfrm>
          <a:off x="270376" y="2885028"/>
          <a:ext cx="1735192" cy="1041115"/>
        </a:xfrm>
        <a:prstGeom prst="rect">
          <a:avLst/>
        </a:prstGeom>
        <a:solidFill>
          <a:schemeClr val="accent2">
            <a:shade val="80000"/>
            <a:hueOff val="110900"/>
            <a:satOff val="-20264"/>
            <a:lumOff val="181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1938</a:t>
          </a:r>
        </a:p>
        <a:p>
          <a:pPr marL="0" lvl="0" indent="0" algn="ctr" defTabSz="533400">
            <a:lnSpc>
              <a:spcPct val="90000"/>
            </a:lnSpc>
            <a:spcBef>
              <a:spcPct val="0"/>
            </a:spcBef>
            <a:spcAft>
              <a:spcPct val="35000"/>
            </a:spcAft>
            <a:buNone/>
          </a:pPr>
          <a:r>
            <a:rPr lang="en-US" sz="1200" kern="1200" dirty="0"/>
            <a:t>Fair Labor Standards Act</a:t>
          </a:r>
        </a:p>
      </dsp:txBody>
      <dsp:txXfrm>
        <a:off x="270376" y="2885028"/>
        <a:ext cx="1735192" cy="1041115"/>
      </dsp:txXfrm>
    </dsp:sp>
    <dsp:sp modelId="{B14B31D7-C06F-4993-9733-4FF0F60ACABF}">
      <dsp:nvSpPr>
        <dsp:cNvPr id="0" name=""/>
        <dsp:cNvSpPr/>
      </dsp:nvSpPr>
      <dsp:spPr>
        <a:xfrm>
          <a:off x="4138056" y="335986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142345"/>
              <a:satOff val="-25648"/>
              <a:lumOff val="217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2326" y="3403590"/>
        <a:ext cx="19954" cy="3990"/>
      </dsp:txXfrm>
    </dsp:sp>
    <dsp:sp modelId="{064040A3-F676-49ED-B369-3ABC80C4DCFD}">
      <dsp:nvSpPr>
        <dsp:cNvPr id="0" name=""/>
        <dsp:cNvSpPr/>
      </dsp:nvSpPr>
      <dsp:spPr>
        <a:xfrm>
          <a:off x="2404663" y="2885028"/>
          <a:ext cx="1735192" cy="1041115"/>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1944</a:t>
          </a:r>
        </a:p>
        <a:p>
          <a:pPr marL="0" lvl="0" indent="0" algn="ctr" defTabSz="533400">
            <a:lnSpc>
              <a:spcPct val="90000"/>
            </a:lnSpc>
            <a:spcBef>
              <a:spcPct val="0"/>
            </a:spcBef>
            <a:spcAft>
              <a:spcPct val="35000"/>
            </a:spcAft>
            <a:buNone/>
          </a:pPr>
          <a:r>
            <a:rPr lang="en-US" sz="1200" kern="1200" dirty="0"/>
            <a:t>G.I. Bill</a:t>
          </a:r>
        </a:p>
      </dsp:txBody>
      <dsp:txXfrm>
        <a:off x="2404663" y="2885028"/>
        <a:ext cx="1735192" cy="1041115"/>
      </dsp:txXfrm>
    </dsp:sp>
    <dsp:sp modelId="{DFC10AEB-759B-4B9D-B4F0-7DFB62DF9FE8}">
      <dsp:nvSpPr>
        <dsp:cNvPr id="0" name=""/>
        <dsp:cNvSpPr/>
      </dsp:nvSpPr>
      <dsp:spPr>
        <a:xfrm>
          <a:off x="1137973" y="3924344"/>
          <a:ext cx="4268573" cy="368494"/>
        </a:xfrm>
        <a:custGeom>
          <a:avLst/>
          <a:gdLst/>
          <a:ahLst/>
          <a:cxnLst/>
          <a:rect l="0" t="0" r="0" b="0"/>
          <a:pathLst>
            <a:path>
              <a:moveTo>
                <a:pt x="4268573" y="0"/>
              </a:moveTo>
              <a:lnTo>
                <a:pt x="4268573" y="201347"/>
              </a:lnTo>
              <a:lnTo>
                <a:pt x="0" y="201347"/>
              </a:lnTo>
              <a:lnTo>
                <a:pt x="0" y="368494"/>
              </a:lnTo>
            </a:path>
          </a:pathLst>
        </a:custGeom>
        <a:noFill/>
        <a:ln w="9525" cap="flat" cmpd="sng" algn="ctr">
          <a:solidFill>
            <a:schemeClr val="accent2">
              <a:shade val="90000"/>
              <a:hueOff val="162680"/>
              <a:satOff val="-29312"/>
              <a:lumOff val="2486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5080" y="4106595"/>
        <a:ext cx="214359" cy="3990"/>
      </dsp:txXfrm>
    </dsp:sp>
    <dsp:sp modelId="{1AA4714B-B82D-4EC9-9BE7-F1A57D28A6F1}">
      <dsp:nvSpPr>
        <dsp:cNvPr id="0" name=""/>
        <dsp:cNvSpPr/>
      </dsp:nvSpPr>
      <dsp:spPr>
        <a:xfrm>
          <a:off x="4538950" y="2885028"/>
          <a:ext cx="1735192" cy="1041115"/>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1955</a:t>
          </a:r>
        </a:p>
        <a:p>
          <a:pPr marL="0" lvl="0" indent="0" algn="ctr" defTabSz="533400">
            <a:lnSpc>
              <a:spcPct val="90000"/>
            </a:lnSpc>
            <a:spcBef>
              <a:spcPct val="0"/>
            </a:spcBef>
            <a:spcAft>
              <a:spcPct val="35000"/>
            </a:spcAft>
            <a:buNone/>
          </a:pPr>
          <a:r>
            <a:rPr lang="en-US" sz="1200" kern="1200" dirty="0"/>
            <a:t>Urban Renewal Projects</a:t>
          </a:r>
        </a:p>
      </dsp:txBody>
      <dsp:txXfrm>
        <a:off x="4538950" y="2885028"/>
        <a:ext cx="1735192" cy="1041115"/>
      </dsp:txXfrm>
    </dsp:sp>
    <dsp:sp modelId="{6BE6510C-8D16-4042-9D7A-F6743821B574}">
      <dsp:nvSpPr>
        <dsp:cNvPr id="0" name=""/>
        <dsp:cNvSpPr/>
      </dsp:nvSpPr>
      <dsp:spPr>
        <a:xfrm>
          <a:off x="2003769" y="480007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183015"/>
              <a:satOff val="-32976"/>
              <a:lumOff val="2797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178039" y="4843800"/>
        <a:ext cx="19954" cy="3990"/>
      </dsp:txXfrm>
    </dsp:sp>
    <dsp:sp modelId="{70025476-83FC-47C9-B9F2-AD2E6934E8C7}">
      <dsp:nvSpPr>
        <dsp:cNvPr id="0" name=""/>
        <dsp:cNvSpPr/>
      </dsp:nvSpPr>
      <dsp:spPr>
        <a:xfrm>
          <a:off x="270376" y="4325238"/>
          <a:ext cx="1735192" cy="1041115"/>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1970s-Present</a:t>
          </a:r>
        </a:p>
        <a:p>
          <a:pPr marL="0" lvl="0" indent="0" algn="ctr" defTabSz="533400">
            <a:lnSpc>
              <a:spcPct val="90000"/>
            </a:lnSpc>
            <a:spcBef>
              <a:spcPct val="0"/>
            </a:spcBef>
            <a:spcAft>
              <a:spcPct val="35000"/>
            </a:spcAft>
            <a:buNone/>
          </a:pPr>
          <a:r>
            <a:rPr lang="en-US" sz="1200" kern="1200" dirty="0"/>
            <a:t>Subprime Loans (1970s-Present Day)</a:t>
          </a:r>
        </a:p>
      </dsp:txBody>
      <dsp:txXfrm>
        <a:off x="270376" y="4325238"/>
        <a:ext cx="1735192" cy="1041115"/>
      </dsp:txXfrm>
    </dsp:sp>
    <dsp:sp modelId="{4489BC3E-3C00-4FAD-AAED-49F7267DBEA5}">
      <dsp:nvSpPr>
        <dsp:cNvPr id="0" name=""/>
        <dsp:cNvSpPr/>
      </dsp:nvSpPr>
      <dsp:spPr>
        <a:xfrm>
          <a:off x="4138056" y="4800076"/>
          <a:ext cx="368494" cy="91440"/>
        </a:xfrm>
        <a:custGeom>
          <a:avLst/>
          <a:gdLst/>
          <a:ahLst/>
          <a:cxnLst/>
          <a:rect l="0" t="0" r="0" b="0"/>
          <a:pathLst>
            <a:path>
              <a:moveTo>
                <a:pt x="0" y="45720"/>
              </a:moveTo>
              <a:lnTo>
                <a:pt x="368494" y="45720"/>
              </a:lnTo>
            </a:path>
          </a:pathLst>
        </a:custGeom>
        <a:noFill/>
        <a:ln w="9525" cap="flat" cmpd="sng" algn="ctr">
          <a:solidFill>
            <a:schemeClr val="accent2">
              <a:shade val="90000"/>
              <a:hueOff val="203350"/>
              <a:satOff val="-36640"/>
              <a:lumOff val="3108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12326" y="4843800"/>
        <a:ext cx="19954" cy="3990"/>
      </dsp:txXfrm>
    </dsp:sp>
    <dsp:sp modelId="{4757CFFD-4C1F-4398-A3EA-A9C1A2AFB8A5}">
      <dsp:nvSpPr>
        <dsp:cNvPr id="0" name=""/>
        <dsp:cNvSpPr/>
      </dsp:nvSpPr>
      <dsp:spPr>
        <a:xfrm>
          <a:off x="2404663" y="4325238"/>
          <a:ext cx="1735192" cy="1041115"/>
        </a:xfrm>
        <a:prstGeom prst="rect">
          <a:avLst/>
        </a:prstGeom>
        <a:solidFill>
          <a:srgbClr val="A13C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1971-Present</a:t>
          </a:r>
        </a:p>
        <a:p>
          <a:pPr marL="0" lvl="0" indent="0" algn="ctr" defTabSz="533400">
            <a:lnSpc>
              <a:spcPct val="90000"/>
            </a:lnSpc>
            <a:spcBef>
              <a:spcPct val="0"/>
            </a:spcBef>
            <a:spcAft>
              <a:spcPct val="35000"/>
            </a:spcAft>
            <a:buNone/>
          </a:pPr>
          <a:r>
            <a:rPr lang="en-US" sz="1200" kern="1200" dirty="0"/>
            <a:t>"War on Drugs" (1971-Present Day)</a:t>
          </a:r>
        </a:p>
      </dsp:txBody>
      <dsp:txXfrm>
        <a:off x="2404663" y="4325238"/>
        <a:ext cx="1735192" cy="1041115"/>
      </dsp:txXfrm>
    </dsp:sp>
    <dsp:sp modelId="{8F1CB011-3750-4FD0-A9A2-EE12CCDF1723}">
      <dsp:nvSpPr>
        <dsp:cNvPr id="0" name=""/>
        <dsp:cNvSpPr/>
      </dsp:nvSpPr>
      <dsp:spPr>
        <a:xfrm>
          <a:off x="4538950" y="4325238"/>
          <a:ext cx="1735192" cy="1041115"/>
        </a:xfrm>
        <a:prstGeom prst="rect">
          <a:avLst/>
        </a:prstGeom>
        <a:solidFill>
          <a:srgbClr val="A13C0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dirty="0"/>
            <a:t>2005-09</a:t>
          </a:r>
        </a:p>
        <a:p>
          <a:pPr marL="0" lvl="0" indent="0" algn="ctr" defTabSz="533400">
            <a:lnSpc>
              <a:spcPct val="90000"/>
            </a:lnSpc>
            <a:spcBef>
              <a:spcPct val="0"/>
            </a:spcBef>
            <a:spcAft>
              <a:spcPct val="35000"/>
            </a:spcAft>
            <a:buNone/>
          </a:pPr>
          <a:r>
            <a:rPr lang="en-US" sz="1200" kern="1200" dirty="0"/>
            <a:t>Housing Bubble and Great Recession</a:t>
          </a:r>
        </a:p>
      </dsp:txBody>
      <dsp:txXfrm>
        <a:off x="4538950" y="4325238"/>
        <a:ext cx="1735192" cy="10411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B581C-4186-0345-A103-D332DB63E24E}" type="datetimeFigureOut">
              <a:rPr lang="en-US" smtClean="0"/>
              <a:t>7/15/2019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528BC9-6F29-394F-876C-8CA4360DB944}" type="slidenum">
              <a:rPr lang="en-US" smtClean="0"/>
              <a:t>‹#›</a:t>
            </a:fld>
            <a:endParaRPr lang="en-US"/>
          </a:p>
        </p:txBody>
      </p:sp>
    </p:spTree>
    <p:extLst>
      <p:ext uri="{BB962C8B-B14F-4D97-AF65-F5344CB8AC3E}">
        <p14:creationId xmlns:p14="http://schemas.microsoft.com/office/powerpoint/2010/main" val="9824445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udexchange.info/programs/htf/about/"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warren.senate.gov/imo/media/doc/American%20Housing%20and%20Economic%20Mobility%20Act%20Summary%20116th%20Congress%20(003).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opportunityhome.org/wp-content/uploads/2019/03/Full-Report-PPT-NoEM.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cbpp.org/three-out-of-four-low-income-at-risk-renters-do-not-receive-federal-rental-assistance"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census.gov/content/census/en/library/publications/2018/demo/p60-265.html"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cbpp.org/new-federal-renters-credit-proposa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nlihc.org/sites/default/files/Renters-Tax-Credit.pdf"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cbpp.org/new-federal-renters-credit-proposal" TargetMode="External"/><Relationship Id="rId4" Type="http://schemas.openxmlformats.org/officeDocument/2006/relationships/hyperlink" Target="https://www.nhlp.org/initiatives/housing-voucher-utilization/fair-market-rent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bpp.org/three-out-of-four-low-income-at-risk-renters-do-not-receive-federal-rental-assistance"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census.gov/content/census/en/library/publications/2018/demo/p60-265.html"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bpp.org/research/housing/chart-book-federal-housing-spending-is-poorly-matched-to-nee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twitter.com/hashtag/RacialEquity?src=hash"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rosperitynow.org/files/resources/2018-Prosperity-Now-Scorecard-Main-Findings-Report_0.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prosperitynow.org/files/resources/2018-Prosperity-Now-Scorecard-Main-Findings-Report_0.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prosperitynow.org/files/resources/2018-Prosperity-Now-Scorecard-Main-Findings-Report_0.pdf"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www.cbpp.org/research/policy-basics-the-earned-income-tax-credit" TargetMode="External"/><Relationship Id="rId3" Type="http://schemas.openxmlformats.org/officeDocument/2006/relationships/hyperlink" Target="http://www.taxcreditsforworkingfamilies.org/earned-income-tax-credit/" TargetMode="External"/><Relationship Id="rId7" Type="http://schemas.openxmlformats.org/officeDocument/2006/relationships/hyperlink" Target="https://www.taxpolicycenter.org/briefing-book/how-does-earned-income-tax-credit-affect-poor-families"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cbpp.org/research/federal-tax/policy-basics-the-earned-income-tax-credit" TargetMode="External"/><Relationship Id="rId5" Type="http://schemas.openxmlformats.org/officeDocument/2006/relationships/hyperlink" Target="http://www.taxpolicycenter.org/taxtopics/encyclopedia/EITC.cfm" TargetMode="External"/><Relationship Id="rId10" Type="http://schemas.openxmlformats.org/officeDocument/2006/relationships/hyperlink" Target="https://www.americanprogress.org/issues/poverty/report/2014/10/07/98452/harnessing-the-eitc-and-other-tax-credits-to-promote-financial-stability-and-economic-mobility/" TargetMode="External"/><Relationship Id="rId4" Type="http://schemas.openxmlformats.org/officeDocument/2006/relationships/hyperlink" Target="http://www.taxpolicycenter.org/briefing-book/key-elements/family/eitc.cfm" TargetMode="External"/><Relationship Id="rId9" Type="http://schemas.openxmlformats.org/officeDocument/2006/relationships/hyperlink" Target="http://www.cbpp.org/research/federal-tax/eitc-and-child-tax-credit-promote-work-reduce-poverty-and-support-childrens?fa=view&amp;id=3793" TargetMode="External"/></Relationships>
</file>

<file path=ppt/notesSlides/_rels/notesSlide39.xml.rels><?xml version="1.0" encoding="UTF-8" standalone="yes"?>
<Relationships xmlns="http://schemas.openxmlformats.org/package/2006/relationships"><Relationship Id="rId8" Type="http://schemas.openxmlformats.org/officeDocument/2006/relationships/hyperlink" Target="http://www.cbpp.org/research/policy-basics-the-earned-income-tax-credit" TargetMode="External"/><Relationship Id="rId3" Type="http://schemas.openxmlformats.org/officeDocument/2006/relationships/hyperlink" Target="http://www.taxcreditsforworkingfamilies.org/earned-income-tax-credit/" TargetMode="External"/><Relationship Id="rId7" Type="http://schemas.openxmlformats.org/officeDocument/2006/relationships/hyperlink" Target="https://www.taxpolicycenter.org/briefing-book/how-does-earned-income-tax-credit-affect-poor-families"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cbpp.org/research/federal-tax/policy-basics-the-earned-income-tax-credit" TargetMode="External"/><Relationship Id="rId5" Type="http://schemas.openxmlformats.org/officeDocument/2006/relationships/hyperlink" Target="http://www.taxpolicycenter.org/taxtopics/encyclopedia/EITC.cfm" TargetMode="External"/><Relationship Id="rId10" Type="http://schemas.openxmlformats.org/officeDocument/2006/relationships/hyperlink" Target="https://www.americanprogress.org/issues/poverty/report/2014/10/07/98452/harnessing-the-eitc-and-other-tax-credits-to-promote-financial-stability-and-economic-mobility/" TargetMode="External"/><Relationship Id="rId4" Type="http://schemas.openxmlformats.org/officeDocument/2006/relationships/hyperlink" Target="http://www.taxpolicycenter.org/briefing-book/key-elements/family/eitc.cfm" TargetMode="External"/><Relationship Id="rId9" Type="http://schemas.openxmlformats.org/officeDocument/2006/relationships/hyperlink" Target="http://www.cbpp.org/research/federal-tax/eitc-and-child-tax-credit-promote-work-reduce-poverty-and-support-childrens?fa=view&amp;id=379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www.cbpp.org/research/policy-basics-the-earned-income-tax-credit" TargetMode="External"/><Relationship Id="rId3" Type="http://schemas.openxmlformats.org/officeDocument/2006/relationships/hyperlink" Target="http://www.taxcreditsforworkingfamilies.org/earned-income-tax-credit/" TargetMode="External"/><Relationship Id="rId7" Type="http://schemas.openxmlformats.org/officeDocument/2006/relationships/hyperlink" Target="https://www.taxpolicycenter.org/briefing-book/how-does-earned-income-tax-credit-affect-poor-families"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cbpp.org/research/federal-tax/policy-basics-the-earned-income-tax-credit" TargetMode="External"/><Relationship Id="rId5" Type="http://schemas.openxmlformats.org/officeDocument/2006/relationships/hyperlink" Target="http://www.taxpolicycenter.org/taxtopics/encyclopedia/EITC.cfm" TargetMode="External"/><Relationship Id="rId10" Type="http://schemas.openxmlformats.org/officeDocument/2006/relationships/hyperlink" Target="https://www.americanprogress.org/issues/poverty/report/2014/10/07/98452/harnessing-the-eitc-and-other-tax-credits-to-promote-financial-stability-and-economic-mobility/" TargetMode="External"/><Relationship Id="rId4" Type="http://schemas.openxmlformats.org/officeDocument/2006/relationships/hyperlink" Target="http://www.taxpolicycenter.org/briefing-book/key-elements/family/eitc.cfm" TargetMode="External"/><Relationship Id="rId9" Type="http://schemas.openxmlformats.org/officeDocument/2006/relationships/hyperlink" Target="http://www.cbpp.org/research/federal-tax/eitc-and-child-tax-credit-promote-work-reduce-poverty-and-support-childrens?fa=view&amp;id=3793"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bpp.org/research/federal-tax/policy-basics-the-child-tax-credit"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s://www.cbpp.org/research/federal-tax/new-tax-law-is-fundamentally-flawed-and-will-require-basic-restructuring" TargetMode="External"/><Relationship Id="rId5" Type="http://schemas.openxmlformats.org/officeDocument/2006/relationships/hyperlink" Target="http://www.cbpp.org/research/policy-basics-the-child-tax-credit" TargetMode="External"/><Relationship Id="rId4" Type="http://schemas.openxmlformats.org/officeDocument/2006/relationships/hyperlink" Target="https://itep.org/the-case-for-extending-state-level-child-tax-credits-to-those-left-out-a-50-state-analysis/"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bpp.org/research/federal-tax/policy-basics-the-child-tax-credit"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https://www.cbpp.org/research/federal-tax/new-tax-law-is-fundamentally-flawed-and-will-require-basic-restructuring" TargetMode="External"/><Relationship Id="rId5" Type="http://schemas.openxmlformats.org/officeDocument/2006/relationships/hyperlink" Target="http://www.cbpp.org/research/policy-basics-the-child-tax-credit" TargetMode="External"/><Relationship Id="rId4" Type="http://schemas.openxmlformats.org/officeDocument/2006/relationships/hyperlink" Target="https://itep.org/the-case-for-extending-state-level-child-tax-credits-to-those-left-out-a-50-state-analysi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bpp.org/research/federal-tax/expansions-of-the-earned-income-tax-credit-and-child-tax-credit-would-benefit-8"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asks! </a:t>
            </a:r>
          </a:p>
        </p:txBody>
      </p:sp>
      <p:sp>
        <p:nvSpPr>
          <p:cNvPr id="4" name="Slide Number Placeholder 3"/>
          <p:cNvSpPr>
            <a:spLocks noGrp="1"/>
          </p:cNvSpPr>
          <p:nvPr>
            <p:ph type="sldNum" sz="quarter" idx="5"/>
          </p:nvPr>
        </p:nvSpPr>
        <p:spPr/>
        <p:txBody>
          <a:bodyPr/>
          <a:lstStyle/>
          <a:p>
            <a:fld id="{AD528BC9-6F29-394F-876C-8CA4360DB944}" type="slidenum">
              <a:rPr lang="en-US" smtClean="0"/>
              <a:t>1</a:t>
            </a:fld>
            <a:endParaRPr lang="en-US"/>
          </a:p>
        </p:txBody>
      </p:sp>
    </p:spTree>
    <p:extLst>
      <p:ext uri="{BB962C8B-B14F-4D97-AF65-F5344CB8AC3E}">
        <p14:creationId xmlns:p14="http://schemas.microsoft.com/office/powerpoint/2010/main" val="4108714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537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06705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6869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411279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980186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864252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097407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25613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78021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Why is RESULTS taking this on?</a:t>
            </a:r>
          </a:p>
          <a:p>
            <a:pPr rtl="0" fontAlgn="base"/>
            <a:r>
              <a:rPr lang="en-US" sz="1200" b="0" i="0" u="none" strike="noStrike" kern="1200">
                <a:solidFill>
                  <a:schemeClr val="tx1"/>
                </a:solidFill>
                <a:effectLst/>
                <a:latin typeface="+mn-lt"/>
                <a:ea typeface="+mn-ea"/>
                <a:cs typeface="+mn-cs"/>
              </a:rPr>
              <a:t>Why these specific portions of Housing Policy?</a:t>
            </a:r>
          </a:p>
          <a:p>
            <a:pPr rtl="0" fontAlgn="base"/>
            <a:r>
              <a:rPr lang="en-US" sz="1200" b="0" i="0" u="none" strike="noStrike" kern="1200">
                <a:solidFill>
                  <a:schemeClr val="tx1"/>
                </a:solidFill>
                <a:effectLst/>
                <a:latin typeface="+mn-lt"/>
                <a:ea typeface="+mn-ea"/>
                <a:cs typeface="+mn-cs"/>
              </a:rPr>
              <a:t>How does this relate to broader racial justice and economic justice work in America</a:t>
            </a:r>
          </a:p>
          <a:p>
            <a:pPr rtl="0" fontAlgn="base"/>
            <a:r>
              <a:rPr lang="en-US" sz="1200" b="0" i="0" u="none" strike="noStrike" kern="1200">
                <a:solidFill>
                  <a:schemeClr val="tx1"/>
                </a:solidFill>
                <a:effectLst/>
                <a:latin typeface="+mn-lt"/>
                <a:ea typeface="+mn-ea"/>
                <a:cs typeface="+mn-cs"/>
              </a:rPr>
              <a:t>How will this campaign grow over the next 2 years?</a:t>
            </a:r>
          </a:p>
          <a:p>
            <a:endParaRPr lang="en-US"/>
          </a:p>
          <a:p>
            <a:r>
              <a:rPr lang="en-US"/>
              <a:t>Not only is housing a common form of wealth, it’s a reflection of wealth, and it is also linked to other factors that indirectly affect wealth such as quality education, economic activity and health</a:t>
            </a:r>
          </a:p>
        </p:txBody>
      </p:sp>
      <p:sp>
        <p:nvSpPr>
          <p:cNvPr id="4" name="Slide Number Placeholder 3"/>
          <p:cNvSpPr>
            <a:spLocks noGrp="1"/>
          </p:cNvSpPr>
          <p:nvPr>
            <p:ph type="sldNum" sz="quarter" idx="10"/>
          </p:nvPr>
        </p:nvSpPr>
        <p:spPr/>
        <p:txBody>
          <a:bodyPr/>
          <a:lstStyle/>
          <a:p>
            <a:fld id="{2B63BD23-AD11-45AB-8D65-44990A1EF1FD}" type="slidenum">
              <a:rPr lang="en-US" smtClean="0"/>
              <a:t>23</a:t>
            </a:fld>
            <a:endParaRPr lang="en-US"/>
          </a:p>
        </p:txBody>
      </p:sp>
    </p:spTree>
    <p:extLst>
      <p:ext uri="{BB962C8B-B14F-4D97-AF65-F5344CB8AC3E}">
        <p14:creationId xmlns:p14="http://schemas.microsoft.com/office/powerpoint/2010/main" val="150914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3295780A-7B65-4B7B-B997-4DB4FCC27D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8F954EBD-EF0F-4CC4-BBC4-95BA193C15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220" name="Slide Number Placeholder 3">
            <a:extLst>
              <a:ext uri="{FF2B5EF4-FFF2-40B4-BE49-F238E27FC236}">
                <a16:creationId xmlns:a16="http://schemas.microsoft.com/office/drawing/2014/main" id="{3DD464C3-6768-46F0-B0AE-72A64EC41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03FCE9-228C-49E6-A449-97A46898865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This shows that there are only 37 affordable and available rental homes for extremely low income renters nation-wide. </a:t>
            </a:r>
            <a:r>
              <a:rPr lang="en-US" dirty="0"/>
              <a:t>Dig into the data here https://nlihc.org/gap  </a:t>
            </a:r>
          </a:p>
          <a:p>
            <a:pPr>
              <a:defRPr/>
            </a:pPr>
            <a:r>
              <a:rPr lang="en-US" dirty="0">
                <a:cs typeface="Calibri"/>
              </a:rPr>
              <a:t>A few quick definitions: </a:t>
            </a:r>
          </a:p>
          <a:p>
            <a:pPr marL="171450" indent="-171450">
              <a:buFont typeface="Arial"/>
              <a:buChar char="•"/>
              <a:defRPr/>
            </a:pPr>
            <a:r>
              <a:rPr lang="en-US" dirty="0">
                <a:cs typeface="Calibri"/>
              </a:rPr>
              <a:t>Area Median Income (AMI) is </a:t>
            </a:r>
            <a:r>
              <a:rPr lang="en-US" dirty="0"/>
              <a:t>the median family incomes in the metropolitan or nonmetropolitan area</a:t>
            </a:r>
          </a:p>
          <a:p>
            <a:pPr marL="171450" indent="-171450">
              <a:buFont typeface="Arial"/>
              <a:buChar char="•"/>
              <a:defRPr/>
            </a:pPr>
            <a:r>
              <a:rPr lang="en-US" dirty="0"/>
              <a:t>An extremely low income renter is a households with incomes at or below the Poverty Guideline or 30% of AMI, whichever is higher. The AMI is calculated by location, to find your home's AMI go to your local HUD website. </a:t>
            </a:r>
            <a:endParaRPr lang="en-US" dirty="0">
              <a:cs typeface="Calibri"/>
            </a:endParaRPr>
          </a:p>
          <a:p>
            <a:pPr lvl="1" indent="-171450">
              <a:buFont typeface="Arial"/>
              <a:buChar char="•"/>
              <a:defRPr/>
            </a:pPr>
            <a:r>
              <a:rPr lang="en-US" dirty="0"/>
              <a:t>(ex: for a family of 3 the federal poverty line is $21,330 but in LA county the Area Median Income is much higher so extremely low income is defined as a household of 3 making $28,220 which is higher than the poverty line)</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7E212D-149B-4724-A105-48A08D835B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137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Acknowledge that also need increase in stock of affordable housing. </a:t>
            </a:r>
            <a:r>
              <a:rPr lang="en-US" sz="1200" kern="1200" dirty="0">
                <a:solidFill>
                  <a:schemeClr val="tx1"/>
                </a:solidFill>
                <a:effectLst/>
                <a:latin typeface="+mn-lt"/>
                <a:ea typeface="+mn-ea"/>
                <a:cs typeface="+mn-cs"/>
              </a:rPr>
              <a:t>Alongside the rising cost of living there has been a decrease in the stock of low-cost rental housing. In 2017 alone, 1 million low-cost rental units ($800/month) were lost from the market. </a:t>
            </a:r>
            <a:endParaRPr lang="en-US" dirty="0"/>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Renters’ credits and expanding the National Housing Trust Fund to build affordable housing can help address the housing crisis for low-income renters and their families. Expanding the National Housing Trust Fund, a key resource for building affordable housing. States that are granted National Housing Trust Fund dollars must use at least 80 percent of the funds for rental housing and 10 percent for homeownership.27F Additionally, the housing must be targeted specifically at low and extremely low-income households, with the majority of resources targeted to extremely low-income households (those with income at or below 30 percent of the area median or less than the poverty line). Although small right now, the HTF has significant potential to increase the supply of affordable housing so that those with the lowest incomes can obtain an affordable home. Senator Elizabeth Warren’s American Housing and Economic Mobility Act (S. 787) would provide $445 billion to the Housing Trust Fund over ten years, or over $44 billion per year. This increase could create 2.1 million homes for families with low-incomes and lower rent costs by 10 percent.28F </a:t>
            </a:r>
          </a:p>
          <a:p>
            <a:r>
              <a:rPr lang="en-US" sz="1200" kern="1200" dirty="0">
                <a:solidFill>
                  <a:schemeClr val="tx1"/>
                </a:solidFill>
                <a:effectLst/>
                <a:latin typeface="+mn-lt"/>
                <a:ea typeface="+mn-ea"/>
                <a:cs typeface="+mn-cs"/>
              </a:rPr>
              <a:t>Housing and Urban Development, “About Housing Trust Fund.” </a:t>
            </a:r>
            <a:r>
              <a:rPr lang="en-US" sz="1200" u="sng" kern="1200" dirty="0">
                <a:solidFill>
                  <a:schemeClr val="tx1"/>
                </a:solidFill>
                <a:effectLst/>
                <a:latin typeface="+mn-lt"/>
                <a:ea typeface="+mn-ea"/>
                <a:cs typeface="+mn-cs"/>
                <a:hlinkClick r:id="rId3"/>
              </a:rPr>
              <a:t>https://www.hudexchange.info/programs/htf/about/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“American Housing and Economic Mobility Act – 116</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Congress.” </a:t>
            </a:r>
            <a:r>
              <a:rPr lang="en-US" sz="1200" u="sng" kern="1200" dirty="0">
                <a:solidFill>
                  <a:schemeClr val="tx1"/>
                </a:solidFill>
                <a:effectLst/>
                <a:latin typeface="+mn-lt"/>
                <a:ea typeface="+mn-ea"/>
                <a:cs typeface="+mn-cs"/>
                <a:hlinkClick r:id="rId4"/>
              </a:rPr>
              <a:t>https://www.warren.senate.gov/imo/media/doc/American%20Housing%20and%20Economic%20Mobility%20Act%20Summary%20116th%20Congress%20(003).pdf</a:t>
            </a:r>
            <a:r>
              <a:rPr lang="en-US" sz="1200" kern="1200" dirty="0">
                <a:solidFill>
                  <a:schemeClr val="tx1"/>
                </a:solidFill>
                <a:effectLst/>
                <a:latin typeface="+mn-lt"/>
                <a:ea typeface="+mn-ea"/>
                <a:cs typeface="+mn-cs"/>
              </a:rPr>
              <a:t>. 2019.</a:t>
            </a:r>
          </a:p>
          <a:p>
            <a:endParaRPr lang="en-US" dirty="0"/>
          </a:p>
        </p:txBody>
      </p:sp>
      <p:sp>
        <p:nvSpPr>
          <p:cNvPr id="4" name="Slide Number Placeholder 3"/>
          <p:cNvSpPr>
            <a:spLocks noGrp="1"/>
          </p:cNvSpPr>
          <p:nvPr>
            <p:ph type="sldNum" sz="quarter" idx="5"/>
          </p:nvPr>
        </p:nvSpPr>
        <p:spPr/>
        <p:txBody>
          <a:bodyPr/>
          <a:lstStyle/>
          <a:p>
            <a:fld id="{AD528BC9-6F29-394F-876C-8CA4360DB944}" type="slidenum">
              <a:rPr lang="en-US" smtClean="0"/>
              <a:t>25</a:t>
            </a:fld>
            <a:endParaRPr lang="en-US"/>
          </a:p>
        </p:txBody>
      </p:sp>
    </p:spTree>
    <p:extLst>
      <p:ext uri="{BB962C8B-B14F-4D97-AF65-F5344CB8AC3E}">
        <p14:creationId xmlns:p14="http://schemas.microsoft.com/office/powerpoint/2010/main" val="1236516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research shows that there is no state in the U.S. where a person making the prevailing minimum wage ($7.25/hour) can afford to buy a two bedroom on average. This graph shows the number of affordable and available rental homes in the by state. Dig into the data here https://nlihc.org/gap </a:t>
            </a:r>
          </a:p>
          <a:p>
            <a:endParaRPr lang="en-US" dirty="0"/>
          </a:p>
          <a:p>
            <a:r>
              <a:rPr lang="en-US" dirty="0"/>
              <a:t>Best spot to get your local data</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26</a:t>
            </a:fld>
            <a:endParaRPr lang="en-US"/>
          </a:p>
        </p:txBody>
      </p:sp>
    </p:spTree>
    <p:extLst>
      <p:ext uri="{BB962C8B-B14F-4D97-AF65-F5344CB8AC3E}">
        <p14:creationId xmlns:p14="http://schemas.microsoft.com/office/powerpoint/2010/main" val="3187445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https://www.opportunityhome.org/wp-content/uploads/2019/03/Full-Report-PPT-NoEM.pdf</a:t>
            </a:r>
            <a:endParaRPr lang="en-US" dirty="0"/>
          </a:p>
          <a:p>
            <a:endParaRPr lang="en-US" dirty="0"/>
          </a:p>
          <a:p>
            <a:r>
              <a:rPr lang="en-US" dirty="0" err="1"/>
              <a:t>Remidner</a:t>
            </a:r>
            <a:r>
              <a:rPr lang="en-US" dirty="0"/>
              <a:t>: housing more bipartisan, lots of policymakers looking for ideas</a:t>
            </a:r>
          </a:p>
        </p:txBody>
      </p:sp>
      <p:sp>
        <p:nvSpPr>
          <p:cNvPr id="4" name="Slide Number Placeholder 3"/>
          <p:cNvSpPr>
            <a:spLocks noGrp="1"/>
          </p:cNvSpPr>
          <p:nvPr>
            <p:ph type="sldNum" sz="quarter" idx="5"/>
          </p:nvPr>
        </p:nvSpPr>
        <p:spPr/>
        <p:txBody>
          <a:bodyPr/>
          <a:lstStyle/>
          <a:p>
            <a:fld id="{47492179-49F8-43CF-BF00-5960C382394E}" type="slidenum">
              <a:rPr lang="en-US" smtClean="0"/>
              <a:t>27</a:t>
            </a:fld>
            <a:endParaRPr lang="en-US"/>
          </a:p>
        </p:txBody>
      </p:sp>
    </p:spTree>
    <p:extLst>
      <p:ext uri="{BB962C8B-B14F-4D97-AF65-F5344CB8AC3E}">
        <p14:creationId xmlns:p14="http://schemas.microsoft.com/office/powerpoint/2010/main" val="2292263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¼, as Jana said beyond incrementalism (and even need more than what we’ve talked about)</a:t>
            </a:r>
          </a:p>
          <a:p>
            <a:endParaRPr lang="en-US" dirty="0">
              <a:cs typeface="Calibri"/>
            </a:endParaRPr>
          </a:p>
          <a:p>
            <a:r>
              <a:rPr lang="en-US" dirty="0">
                <a:cs typeface="Calibri"/>
              </a:rPr>
              <a:t>Luckily, we have housing assistance programs that help people with lower-incomes afford housing. The programs include: Housing Choice Vouchers, Public Housing, Section 8 Project Based Housing, and more. This chart shows the number of Households that are assisted by federal housing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-Center on Budget and Policy Priorities</a:t>
            </a:r>
            <a:r>
              <a:rPr lang="en-US" dirty="0"/>
              <a:t>: Graphic on 3 in 4 low income renters do not receive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pitchFamily="34" charset="0"/>
                <a:cs typeface="Helvetica" panose="020B0604020202020204" pitchFamily="34" charset="0"/>
              </a:rPr>
              <a:t>Housing assistance programs </a:t>
            </a:r>
            <a:r>
              <a:rPr lang="en-US" sz="1200" dirty="0">
                <a:latin typeface="Helvetica" panose="020B0604020202020204" pitchFamily="34" charset="0"/>
                <a:cs typeface="Helvetica" panose="020B0604020202020204" pitchFamily="34" charset="0"/>
                <a:hlinkClick r:id="rId4"/>
              </a:rPr>
              <a:t>lifted 2.9 million people above the federal poverty line in 2017 </a:t>
            </a:r>
            <a:r>
              <a:rPr lang="en-US" sz="1200" dirty="0">
                <a:latin typeface="Helvetica" panose="020B0604020202020204" pitchFamily="34" charset="0"/>
                <a:cs typeface="Helvetica" panose="020B0604020202020204" pitchFamily="34" charset="0"/>
              </a:rPr>
              <a:t> </a:t>
            </a:r>
            <a:r>
              <a:rPr lang="en-US" sz="1200" dirty="0"/>
              <a:t>Source: </a:t>
            </a:r>
            <a:r>
              <a:rPr lang="en-US" sz="1200" dirty="0">
                <a:hlinkClick r:id="rId4"/>
              </a:rPr>
              <a:t>United States Census Bureau</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kern="1200" dirty="0">
                <a:solidFill>
                  <a:schemeClr val="tx1"/>
                </a:solidFill>
                <a:effectLst/>
                <a:latin typeface="+mn-lt"/>
                <a:ea typeface="+mn-ea"/>
                <a:cs typeface="+mn-cs"/>
              </a:rPr>
              <a:t>On May 23</a:t>
            </a:r>
            <a:r>
              <a:rPr lang="x-none" sz="1200" kern="1200" dirty="0">
                <a:solidFill>
                  <a:schemeClr val="tx1"/>
                </a:solidFill>
                <a:effectLst/>
                <a:latin typeface="+mn-lt"/>
                <a:ea typeface="+mn-ea"/>
                <a:cs typeface="+mn-cs"/>
              </a:rPr>
              <a:t>, the House Transportation, Housing, and Urban Development (T-HUD) Appropriations Subcommittee approved their proposed funding bill for FY2020. It includes $1.2 billion increase for Housing Choice Vouchers (HCV), which includes the needed funding to maintain existing HCVs along with funding for 9,000 new vouchers for low-income families. </a:t>
            </a:r>
            <a:r>
              <a:rPr lang="en-US" sz="1200" kern="1200" dirty="0">
                <a:solidFill>
                  <a:schemeClr val="tx1"/>
                </a:solidFill>
                <a:effectLst/>
                <a:latin typeface="+mn-lt"/>
                <a:ea typeface="+mn-ea"/>
                <a:cs typeface="+mn-cs"/>
              </a:rPr>
              <a:t>Earlier this year as we began to engage in housing policy, RESULTS took on a goal of </a:t>
            </a:r>
            <a:r>
              <a:rPr lang="x-none" sz="1200" kern="1200" dirty="0">
                <a:solidFill>
                  <a:schemeClr val="tx1"/>
                </a:solidFill>
                <a:effectLst/>
                <a:latin typeface="+mn-lt"/>
                <a:ea typeface="+mn-ea"/>
                <a:cs typeface="+mn-cs"/>
              </a:rPr>
              <a:t>securing a substantial boost in housing assistance of $5 billion over the next two years to help 340,000 new </a:t>
            </a:r>
            <a:r>
              <a:rPr lang="en-US" sz="1200" kern="1200" dirty="0">
                <a:solidFill>
                  <a:schemeClr val="tx1"/>
                </a:solidFill>
                <a:effectLst/>
                <a:latin typeface="+mn-lt"/>
                <a:ea typeface="+mn-ea"/>
                <a:cs typeface="+mn-cs"/>
              </a:rPr>
              <a:t>families access </a:t>
            </a:r>
            <a:r>
              <a:rPr lang="x-none" sz="1200" kern="1200" dirty="0">
                <a:solidFill>
                  <a:schemeClr val="tx1"/>
                </a:solidFill>
                <a:effectLst/>
                <a:latin typeface="+mn-lt"/>
                <a:ea typeface="+mn-ea"/>
                <a:cs typeface="+mn-cs"/>
              </a:rPr>
              <a:t>vouchers, which we knew was going to be tough to get. But in this political environment, a proposed $1.2 billion increase is noteworthy in and of itself (the Senate may propose lower numbers).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we had hoped for a more substantial increase, this is a reminder of just how important your advocacy is – and that Congress must be more ambitious.</a:t>
            </a: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5288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dirty="0">
                <a:solidFill>
                  <a:schemeClr val="tx1"/>
                </a:solidFill>
                <a:effectLst/>
                <a:latin typeface="+mn-lt"/>
                <a:ea typeface="+mn-ea"/>
                <a:cs typeface="+mn-cs"/>
              </a:rPr>
              <a:t>How refundability works – you get a check. </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Our role: the “coalition” working on this is 2 other orgs, no large-scale grassroots efforts. </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Big and bold, hugely transformative. Huge proportion of people are paying above their affordability benchmark. Next slide shows how many millions will benefit</a:t>
            </a:r>
          </a:p>
          <a:p>
            <a:endParaRPr lang="en-US" sz="1200" u="none" kern="1200" dirty="0">
              <a:solidFill>
                <a:schemeClr val="tx1"/>
              </a:solidFill>
              <a:effectLst/>
              <a:latin typeface="+mn-lt"/>
              <a:ea typeface="+mn-ea"/>
              <a:cs typeface="+mn-cs"/>
            </a:endParaRP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From Vox: https://www.vox.com/future-perfect/2019/1/30/18183769/democrat-poverty-plans-2020-presidential-kamala-harris-booker-gillibrand. </a:t>
            </a:r>
          </a:p>
          <a:p>
            <a:r>
              <a:rPr lang="en-US" sz="1200" u="sng" kern="1200" dirty="0">
                <a:solidFill>
                  <a:schemeClr val="tx1"/>
                </a:solidFill>
                <a:effectLst/>
                <a:latin typeface="+mn-lt"/>
                <a:ea typeface="+mn-ea"/>
                <a:cs typeface="+mn-cs"/>
              </a:rPr>
              <a:t>We must address this housing crisis -- and we can begin to do so by shifting tax resources to support a “Renters Tax Credit” for low- and moderate-income renters. Several policymakers have introduced legislation that does this (H.R. 2169 and S. 1106, H.R. 7050 and S. 3342 in the last Congress). </a:t>
            </a:r>
          </a:p>
          <a:p>
            <a:r>
              <a:rPr lang="en-US" sz="1200" u="sng" kern="1200" dirty="0">
                <a:solidFill>
                  <a:schemeClr val="tx1"/>
                </a:solidFill>
                <a:effectLst/>
                <a:latin typeface="+mn-lt"/>
                <a:ea typeface="+mn-ea"/>
                <a:cs typeface="+mn-cs"/>
              </a:rPr>
              <a:t>More: https://nlihc.org/sites/default/files/Factsheet_08022018.pdf and</a:t>
            </a:r>
          </a:p>
          <a:p>
            <a:r>
              <a:rPr lang="en-US" sz="1200" u="sng" kern="1200" dirty="0">
                <a:solidFill>
                  <a:schemeClr val="tx1"/>
                </a:solidFill>
                <a:effectLst/>
                <a:latin typeface="+mn-lt"/>
                <a:ea typeface="+mn-ea"/>
                <a:cs typeface="+mn-cs"/>
              </a:rPr>
              <a:t>S. 3250: Rent Relief Act of 2018 (Sen. Kamala Harris)</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S 3342: Housing, Opportunity, Mobility, and Equity Act of 2018 (Sen Cory Booker)</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H.R. 5793: Housing Choice Voucher Mobility Demonstration Act of 2018</a:t>
            </a:r>
            <a:r>
              <a:rPr lang="en-US" sz="1200" kern="1200" dirty="0">
                <a:solidFill>
                  <a:schemeClr val="tx1"/>
                </a:solidFill>
                <a:effectLst/>
                <a:latin typeface="+mn-lt"/>
                <a:ea typeface="+mn-ea"/>
                <a:cs typeface="+mn-cs"/>
              </a:rPr>
              <a:t> | 115th Congress (2017-2018)</a:t>
            </a:r>
          </a:p>
          <a:p>
            <a:r>
              <a:rPr lang="en-US" sz="1200" kern="1200" dirty="0">
                <a:solidFill>
                  <a:schemeClr val="tx1"/>
                </a:solidFill>
                <a:effectLst/>
                <a:latin typeface="+mn-lt"/>
                <a:ea typeface="+mn-ea"/>
                <a:cs typeface="+mn-cs"/>
              </a:rPr>
              <a:t>Also: </a:t>
            </a:r>
          </a:p>
          <a:p>
            <a:r>
              <a:rPr lang="en-US" sz="1200" u="sng" kern="1200" dirty="0">
                <a:solidFill>
                  <a:schemeClr val="tx1"/>
                </a:solidFill>
                <a:effectLst/>
                <a:latin typeface="+mn-lt"/>
                <a:ea typeface="+mn-ea"/>
                <a:cs typeface="+mn-cs"/>
              </a:rPr>
              <a:t>H.R. 7050: Housing, Opportunity, Mobility, and Equity Act of 2018 (Rep. Clyburn)</a:t>
            </a:r>
            <a:r>
              <a:rPr lang="en-US" sz="1200" kern="1200" dirty="0">
                <a:solidFill>
                  <a:schemeClr val="tx1"/>
                </a:solidFill>
                <a:effectLst/>
                <a:latin typeface="+mn-lt"/>
                <a:ea typeface="+mn-ea"/>
                <a:cs typeface="+mn-cs"/>
              </a:rPr>
              <a:t> | 115th Congress (2017-2018)</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 2945: Housing Choice Voucher Mobility Demonstration Act of 2018</a:t>
            </a:r>
            <a:r>
              <a:rPr lang="en-US" sz="1200" kern="1200" dirty="0">
                <a:solidFill>
                  <a:schemeClr val="tx1"/>
                </a:solidFill>
                <a:effectLst/>
                <a:latin typeface="+mn-lt"/>
                <a:ea typeface="+mn-ea"/>
                <a:cs typeface="+mn-cs"/>
              </a:rPr>
              <a:t> | 115th Congress (2017-2018)</a:t>
            </a:r>
          </a:p>
          <a:p>
            <a:pPr rtl="0" fontAlgn="base"/>
            <a:r>
              <a:rPr lang="en-US" sz="1200" b="0" i="0" u="none" strike="noStrike" kern="1200" dirty="0">
                <a:solidFill>
                  <a:schemeClr val="tx1"/>
                </a:solidFill>
                <a:effectLst/>
                <a:latin typeface="+mn-lt"/>
                <a:ea typeface="+mn-ea"/>
                <a:cs typeface="+mn-cs"/>
              </a:rPr>
              <a:t>Related: CBPP proposal: </a:t>
            </a:r>
            <a:r>
              <a:rPr lang="en-US" sz="1200" b="0" i="0" u="sng" strike="noStrike" kern="1200" dirty="0">
                <a:solidFill>
                  <a:schemeClr val="tx1"/>
                </a:solidFill>
                <a:effectLst/>
                <a:latin typeface="+mn-lt"/>
                <a:ea typeface="+mn-ea"/>
                <a:cs typeface="+mn-cs"/>
                <a:hlinkClick r:id="rId3"/>
              </a:rPr>
              <a:t>https://www.cbpp.org/new-federal-renters-credit-proposal</a:t>
            </a:r>
            <a:r>
              <a:rPr lang="en-US" sz="1200" b="0" i="0" u="none" strike="noStrike" kern="1200" dirty="0">
                <a:solidFill>
                  <a:schemeClr val="tx1"/>
                </a:solidFill>
                <a:effectLst/>
                <a:latin typeface="+mn-lt"/>
                <a:ea typeface="+mn-ea"/>
                <a:cs typeface="+mn-cs"/>
              </a:rPr>
              <a:t> The CBPP has, in the past, supported (and still does support) renter’s credits that states could give directly to tenants, but the project-based approach outlined in this recent report has the advantage of being much easier to administer and so “a good starting point for rebalancing federal housing tax policy.”</a:t>
            </a:r>
          </a:p>
          <a:p>
            <a:pPr rtl="0" fontAlgn="base"/>
            <a:r>
              <a:rPr lang="en-US" sz="1200" b="0" i="0" u="none" strike="noStrike" kern="1200" dirty="0">
                <a:solidFill>
                  <a:schemeClr val="tx1"/>
                </a:solidFill>
                <a:effectLst/>
                <a:latin typeface="+mn-lt"/>
                <a:ea typeface="+mn-ea"/>
                <a:cs typeface="+mn-cs"/>
              </a:rPr>
              <a:t>In 2016, the University of California, Berkeley’s </a:t>
            </a:r>
            <a:r>
              <a:rPr lang="en-US" sz="1200" b="0" i="0" u="none" strike="noStrike" kern="1200" dirty="0" err="1">
                <a:solidFill>
                  <a:schemeClr val="tx1"/>
                </a:solidFill>
                <a:effectLst/>
                <a:latin typeface="+mn-lt"/>
                <a:ea typeface="+mn-ea"/>
                <a:cs typeface="+mn-cs"/>
              </a:rPr>
              <a:t>Terner</a:t>
            </a:r>
            <a:r>
              <a:rPr lang="en-US" sz="1200" b="0" i="0" u="none" strike="noStrike" kern="1200" dirty="0">
                <a:solidFill>
                  <a:schemeClr val="tx1"/>
                </a:solidFill>
                <a:effectLst/>
                <a:latin typeface="+mn-lt"/>
                <a:ea typeface="+mn-ea"/>
                <a:cs typeface="+mn-cs"/>
              </a:rPr>
              <a:t> Center for Housing Innovation issued a report presenting three renters’ tax credit options. One of these would provide an entitlement, tenant-claimed credit sufficient to reduce all renters’ housing costs to 30% of their incomes, at an estimated cost of $76 billion per year. The second would provide a shallower tenant-claimed entitlement credit at an annual cost of $41 billion. The third is a “composite option” that would include a $5 billion capped, owner-claimed credit for extremely low-income families similar to that proposed by CBPP, and a smaller tenant-claimed credit for other renters costing $38 billion. The idea of a federal renters’ credit has received growing attention in recent years. The Bipartisan Policy Center, Center for American Progress, Urban Institute, Enterprise Community Partners, Center for Global Policy Solutions, Mortgage Bankers Association, and others have highlighted a renters’ credit as a promising strategy to address poverty, homelessness, and high rent burdens. In addition, legislation to establish a capped, state-administered renters’ credit has been introduced in the last two sessions of Congress: Representative Charles Rangel (D-NY) introduced the Renters Tax Credit Act in 2014; and Representative Barbara Lee (D-CA) included a renters’ credit in the Pathways Out of Poverty Act she introduced in 2014 and again in 2015. </a:t>
            </a:r>
          </a:p>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29</a:t>
            </a:fld>
            <a:endParaRPr lang="en-US"/>
          </a:p>
        </p:txBody>
      </p:sp>
    </p:spTree>
    <p:extLst>
      <p:ext uri="{BB962C8B-B14F-4D97-AF65-F5344CB8AC3E}">
        <p14:creationId xmlns:p14="http://schemas.microsoft.com/office/powerpoint/2010/main" val="4261816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Description </a:t>
            </a:r>
            <a:r>
              <a:rPr lang="en-US" sz="1200" kern="1200" dirty="0" err="1">
                <a:solidFill>
                  <a:schemeClr val="tx1"/>
                </a:solidFill>
                <a:effectLst/>
                <a:latin typeface="+mn-lt"/>
                <a:ea typeface="+mn-ea"/>
                <a:cs typeface="+mn-cs"/>
              </a:rPr>
              <a:t>inc</a:t>
            </a:r>
            <a:r>
              <a:rPr lang="en-US" sz="1200" kern="1200" dirty="0">
                <a:solidFill>
                  <a:schemeClr val="tx1"/>
                </a:solidFill>
                <a:effectLst/>
                <a:latin typeface="+mn-lt"/>
                <a:ea typeface="+mn-ea"/>
                <a:cs typeface="+mn-cs"/>
              </a:rPr>
              <a:t> differences between Harris and Booker: </a:t>
            </a:r>
            <a:r>
              <a:rPr lang="en-US" sz="1200" u="sng" kern="1200" dirty="0">
                <a:solidFill>
                  <a:schemeClr val="tx1"/>
                </a:solidFill>
                <a:effectLst/>
                <a:latin typeface="+mn-lt"/>
                <a:ea typeface="+mn-ea"/>
                <a:cs typeface="+mn-cs"/>
                <a:hlinkClick r:id="rId3"/>
              </a:rPr>
              <a:t>https://nlihc.org/sites/default/files/Renters-Tax-Credit.pdf</a:t>
            </a:r>
            <a:r>
              <a:rPr lang="en-US" dirty="0"/>
              <a:t> </a:t>
            </a:r>
          </a:p>
          <a:p>
            <a:endParaRPr lang="en-US" dirty="0"/>
          </a:p>
          <a:p>
            <a:r>
              <a:rPr lang="en-US" dirty="0"/>
              <a:t>Harris: $93 </a:t>
            </a:r>
            <a:r>
              <a:rPr lang="en-US" dirty="0" err="1"/>
              <a:t>bil</a:t>
            </a:r>
            <a:r>
              <a:rPr lang="en-US" dirty="0"/>
              <a:t>/year</a:t>
            </a:r>
          </a:p>
          <a:p>
            <a:r>
              <a:rPr lang="en-US" dirty="0"/>
              <a:t>Booker $134 </a:t>
            </a:r>
            <a:r>
              <a:rPr lang="en-US" dirty="0" err="1"/>
              <a:t>bil</a:t>
            </a:r>
            <a:r>
              <a:rPr lang="en-US" dirty="0"/>
              <a:t> year</a:t>
            </a:r>
          </a:p>
          <a:p>
            <a:endParaRPr lang="en-US" dirty="0"/>
          </a:p>
          <a:p>
            <a:r>
              <a:rPr lang="en-US" dirty="0"/>
              <a:t>These bills use two types of fair market rent determinations. The difference between these calculations is that the Small Area Fair Market rental determination analyzes a smaller area, and is more attuned to differences in regions. Take, for example, a city with four different neighborhoods, two of which (a &amp; b) cost a lot to live in and the other two (c &amp; d) which cost less. The Small Area Fair Market rent would more accurately report higher rental costs in the two higher cost neighborhoods (a &amp; b). The Fair Market Rate takes a larger area into account when calculating rental costs, meaning it is less sensitive to differences within regions and often under reports the cost of living in high income areas. The benefit of the Small Area Market Rent is that it would allow residents to move into higher cost areas because the credit would more accurately reflect (and therefore reimburse) the high cost of living. See here for more information on this topic: </a:t>
            </a:r>
            <a:r>
              <a:rPr lang="en-US" dirty="0">
                <a:hlinkClick r:id="rId4"/>
              </a:rPr>
              <a:t>https://www.nhlp.org/initiatives/housing-voucher-utilization/fair-market-rents/</a:t>
            </a:r>
            <a:endParaRPr lang="en-US" dirty="0"/>
          </a:p>
          <a:p>
            <a:endParaRPr lang="en-US" dirty="0"/>
          </a:p>
          <a:p>
            <a:r>
              <a:rPr lang="en-US" sz="1200" u="sng" kern="1200" dirty="0">
                <a:solidFill>
                  <a:schemeClr val="tx1"/>
                </a:solidFill>
                <a:effectLst/>
                <a:latin typeface="+mn-lt"/>
                <a:ea typeface="+mn-ea"/>
                <a:cs typeface="+mn-cs"/>
              </a:rPr>
              <a:t>S. 3250: Rent Relief Act of 2018 (Sen. Kamala Harris)</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S 3342: Housing, Opportunity, Mobility, and Equity Act of 2018 (Sen Cory Booker)</a:t>
            </a:r>
            <a:r>
              <a:rPr lang="en-US" sz="1200" kern="1200" dirty="0">
                <a:solidFill>
                  <a:schemeClr val="tx1"/>
                </a:solidFill>
                <a:effectLst/>
                <a:latin typeface="+mn-lt"/>
                <a:ea typeface="+mn-ea"/>
                <a:cs typeface="+mn-cs"/>
              </a:rPr>
              <a:t> | 115th Congress (2017-2018)</a:t>
            </a:r>
          </a:p>
          <a:p>
            <a:r>
              <a:rPr lang="en-US" sz="1200" u="sng" kern="1200" dirty="0">
                <a:solidFill>
                  <a:schemeClr val="tx1"/>
                </a:solidFill>
                <a:effectLst/>
                <a:latin typeface="+mn-lt"/>
                <a:ea typeface="+mn-ea"/>
                <a:cs typeface="+mn-cs"/>
              </a:rPr>
              <a:t>H.R. 5793: Housing Choice Voucher Mobility Demonstration Act of 2018</a:t>
            </a:r>
            <a:r>
              <a:rPr lang="en-US" sz="1200" kern="1200" dirty="0">
                <a:solidFill>
                  <a:schemeClr val="tx1"/>
                </a:solidFill>
                <a:effectLst/>
                <a:latin typeface="+mn-lt"/>
                <a:ea typeface="+mn-ea"/>
                <a:cs typeface="+mn-cs"/>
              </a:rPr>
              <a:t> | 115th Congress (2017-2018)</a:t>
            </a:r>
          </a:p>
          <a:p>
            <a:r>
              <a:rPr lang="en-US" sz="1200" kern="1200" dirty="0">
                <a:solidFill>
                  <a:schemeClr val="tx1"/>
                </a:solidFill>
                <a:effectLst/>
                <a:latin typeface="+mn-lt"/>
                <a:ea typeface="+mn-ea"/>
                <a:cs typeface="+mn-cs"/>
              </a:rPr>
              <a:t>Also: </a:t>
            </a:r>
          </a:p>
          <a:p>
            <a:r>
              <a:rPr lang="en-US" sz="1200" u="sng" kern="1200" dirty="0">
                <a:solidFill>
                  <a:schemeClr val="tx1"/>
                </a:solidFill>
                <a:effectLst/>
                <a:latin typeface="+mn-lt"/>
                <a:ea typeface="+mn-ea"/>
                <a:cs typeface="+mn-cs"/>
              </a:rPr>
              <a:t>H.R. 7050: Housing, Opportunity, Mobility, and Equity Act of 2018 (Rep. Clyburn)</a:t>
            </a:r>
            <a:r>
              <a:rPr lang="en-US" sz="1200" kern="1200" dirty="0">
                <a:solidFill>
                  <a:schemeClr val="tx1"/>
                </a:solidFill>
                <a:effectLst/>
                <a:latin typeface="+mn-lt"/>
                <a:ea typeface="+mn-ea"/>
                <a:cs typeface="+mn-cs"/>
              </a:rPr>
              <a:t> | 115th Congress (2017-2018)</a:t>
            </a:r>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 2945: Housing Choice Voucher Mobility Demonstration Act of 2018</a:t>
            </a:r>
            <a:r>
              <a:rPr lang="en-US" sz="1200" kern="1200" dirty="0">
                <a:solidFill>
                  <a:schemeClr val="tx1"/>
                </a:solidFill>
                <a:effectLst/>
                <a:latin typeface="+mn-lt"/>
                <a:ea typeface="+mn-ea"/>
                <a:cs typeface="+mn-cs"/>
              </a:rPr>
              <a:t> | 115th Congress (2017-2018)</a:t>
            </a:r>
          </a:p>
          <a:p>
            <a:endParaRPr lang="en-US" sz="120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Related: CBPP proposal: </a:t>
            </a:r>
            <a:r>
              <a:rPr lang="en-US" sz="1200" b="0" i="0" u="sng" strike="noStrike" kern="1200" dirty="0">
                <a:solidFill>
                  <a:schemeClr val="tx1"/>
                </a:solidFill>
                <a:effectLst/>
                <a:latin typeface="+mn-lt"/>
                <a:ea typeface="+mn-ea"/>
                <a:cs typeface="+mn-cs"/>
                <a:hlinkClick r:id="rId5"/>
              </a:rPr>
              <a:t>https://www.cbpp.org/new-federal-renters-credit-proposal</a:t>
            </a:r>
            <a:r>
              <a:rPr lang="en-US" sz="1200" b="0" i="0" u="none" strike="noStrike" kern="1200" dirty="0">
                <a:solidFill>
                  <a:schemeClr val="tx1"/>
                </a:solidFill>
                <a:effectLst/>
                <a:latin typeface="+mn-lt"/>
                <a:ea typeface="+mn-ea"/>
                <a:cs typeface="+mn-cs"/>
              </a:rPr>
              <a:t> The CBPP has, in the past, supported (and still does support) renter’s credits that states could give directly to tenants, but the project-based approach outlined in this recent report has the advantage of being much easier to administer and so “a good starting point for rebalancing federal housing tax policy.”</a:t>
            </a:r>
          </a:p>
          <a:p>
            <a:pPr rtl="0" fontAlgn="base"/>
            <a:r>
              <a:rPr lang="en-US" sz="1200" b="0" i="0" u="none" strike="noStrike" kern="1200" dirty="0">
                <a:solidFill>
                  <a:schemeClr val="tx1"/>
                </a:solidFill>
                <a:effectLst/>
                <a:latin typeface="+mn-lt"/>
                <a:ea typeface="+mn-ea"/>
                <a:cs typeface="+mn-cs"/>
              </a:rPr>
              <a:t>In 2016, the University of California, Berkeley’s </a:t>
            </a:r>
            <a:r>
              <a:rPr lang="en-US" sz="1200" b="0" i="0" u="none" strike="noStrike" kern="1200" dirty="0" err="1">
                <a:solidFill>
                  <a:schemeClr val="tx1"/>
                </a:solidFill>
                <a:effectLst/>
                <a:latin typeface="+mn-lt"/>
                <a:ea typeface="+mn-ea"/>
                <a:cs typeface="+mn-cs"/>
              </a:rPr>
              <a:t>Terner</a:t>
            </a:r>
            <a:r>
              <a:rPr lang="en-US" sz="1200" b="0" i="0" u="none" strike="noStrike" kern="1200" dirty="0">
                <a:solidFill>
                  <a:schemeClr val="tx1"/>
                </a:solidFill>
                <a:effectLst/>
                <a:latin typeface="+mn-lt"/>
                <a:ea typeface="+mn-ea"/>
                <a:cs typeface="+mn-cs"/>
              </a:rPr>
              <a:t> Center for Housing Innovation issued a report presenting three renters’ tax credit options. One of these would provide an entitlement, tenant-claimed credit sufficient to reduce all renters’ housing costs to 30% of their incomes, at an estimated cost of $76 billion per year. The second would provide a shallower tenant-claimed entitlement credit at an annual cost of $41 billion. The third is a “composite option” that would include a $5 billion capped, owner-claimed credit for extremely low-income families similar to that proposed by CBPP, and a smaller tenant-claimed credit for other renters costing $38 billion. The idea of a federal renters’ credit has received growing attention in recent years. The Bipartisan Policy Center, Center for American Progress, Urban Institute, Enterprise Community Partners, Center for Global Policy Solutions, Mortgage Bankers Association, and others have highlighted a renters’ credit as a promising strategy to address poverty, homelessness, and high rent burdens. In addition, legislation to establish a capped, state-administered renters’ credit has been introduced in the last two sessions of Congress: Representative Charles Rangel (D-NY) introduced the Renters Tax Credit Act in 2014; and Representative Barbara Lee (D-CA) included a renters’ credit in the Pathways Out of Poverty Act she introduced in 2014 and again in 2015. </a:t>
            </a:r>
          </a:p>
          <a:p>
            <a:endParaRPr lang="en-US" dirty="0"/>
          </a:p>
        </p:txBody>
      </p:sp>
      <p:sp>
        <p:nvSpPr>
          <p:cNvPr id="4" name="Slide Number Placeholder 3"/>
          <p:cNvSpPr>
            <a:spLocks noGrp="1"/>
          </p:cNvSpPr>
          <p:nvPr>
            <p:ph type="sldNum" sz="quarter" idx="10"/>
          </p:nvPr>
        </p:nvSpPr>
        <p:spPr/>
        <p:txBody>
          <a:bodyPr/>
          <a:lstStyle/>
          <a:p>
            <a:fld id="{47492179-49F8-43CF-BF00-5960C382394E}" type="slidenum">
              <a:rPr lang="en-US" smtClean="0"/>
              <a:t>30</a:t>
            </a:fld>
            <a:endParaRPr lang="en-US"/>
          </a:p>
        </p:txBody>
      </p:sp>
    </p:spTree>
    <p:extLst>
      <p:ext uri="{BB962C8B-B14F-4D97-AF65-F5344CB8AC3E}">
        <p14:creationId xmlns:p14="http://schemas.microsoft.com/office/powerpoint/2010/main" val="3370564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7804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Luckily, we have housing assistance programs that help people with lower-incomes afford housing. The programs include: Housing Choice Vouchers, Public Housing, Section 8 Project Based Housing, and more. This chart shows the number of Households that are assisted by federal housing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-Center on Budget and Policy Priorities</a:t>
            </a:r>
            <a:r>
              <a:rPr lang="en-US"/>
              <a:t>: Graphic on 3 in 4 low income renters do not receive assistance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Helvetica" panose="020B0604020202020204" pitchFamily="34" charset="0"/>
                <a:cs typeface="Helvetica" panose="020B0604020202020204" pitchFamily="34" charset="0"/>
              </a:rPr>
              <a:t>Housing assistance programs </a:t>
            </a:r>
            <a:r>
              <a:rPr lang="en-US" sz="1200">
                <a:latin typeface="Helvetica" panose="020B0604020202020204" pitchFamily="34" charset="0"/>
                <a:cs typeface="Helvetica" panose="020B0604020202020204" pitchFamily="34" charset="0"/>
                <a:hlinkClick r:id="rId4"/>
              </a:rPr>
              <a:t>lifted 2.9 million people above the federal poverty line in 2017 </a:t>
            </a:r>
            <a:r>
              <a:rPr lang="en-US" sz="1200">
                <a:latin typeface="Helvetica" panose="020B0604020202020204" pitchFamily="34" charset="0"/>
                <a:cs typeface="Helvetica" panose="020B0604020202020204" pitchFamily="34" charset="0"/>
              </a:rPr>
              <a:t> </a:t>
            </a:r>
            <a:r>
              <a:rPr lang="en-US" sz="1200"/>
              <a:t>Source: </a:t>
            </a:r>
            <a:r>
              <a:rPr lang="en-US" sz="1200">
                <a:hlinkClick r:id="rId4"/>
              </a:rPr>
              <a:t>United States Census Bureau</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sz="1200" kern="1200">
                <a:solidFill>
                  <a:schemeClr val="tx1"/>
                </a:solidFill>
                <a:effectLst/>
                <a:latin typeface="+mn-lt"/>
                <a:ea typeface="+mn-ea"/>
                <a:cs typeface="+mn-cs"/>
              </a:rPr>
              <a:t>On May 23</a:t>
            </a:r>
            <a:r>
              <a:rPr lang="x-none" sz="1200" kern="1200">
                <a:solidFill>
                  <a:schemeClr val="tx1"/>
                </a:solidFill>
                <a:effectLst/>
                <a:latin typeface="+mn-lt"/>
                <a:ea typeface="+mn-ea"/>
                <a:cs typeface="+mn-cs"/>
              </a:rPr>
              <a:t>, the House Transportation, Housing, and Urban Development (T-HUD) Appropriations Subcommittee approved their proposed funding bill for FY2020. It includes $1.2 billion increase for Housing Choice Vouchers (HCV), which includes the needed funding to maintain existing HCVs along with funding for 9,000 new vouchers for low-income families. </a:t>
            </a:r>
            <a:r>
              <a:rPr lang="en-US" sz="1200" kern="1200">
                <a:solidFill>
                  <a:schemeClr val="tx1"/>
                </a:solidFill>
                <a:effectLst/>
                <a:latin typeface="+mn-lt"/>
                <a:ea typeface="+mn-ea"/>
                <a:cs typeface="+mn-cs"/>
              </a:rPr>
              <a:t>Earlier this year as we began to engage in housing policy, RESULTS took on a goal of </a:t>
            </a:r>
            <a:r>
              <a:rPr lang="x-none" sz="1200" kern="1200">
                <a:solidFill>
                  <a:schemeClr val="tx1"/>
                </a:solidFill>
                <a:effectLst/>
                <a:latin typeface="+mn-lt"/>
                <a:ea typeface="+mn-ea"/>
                <a:cs typeface="+mn-cs"/>
              </a:rPr>
              <a:t>securing a substantial boost in housing assistance of $5 billion over the next two years to help 340,000 new </a:t>
            </a:r>
            <a:r>
              <a:rPr lang="en-US" sz="1200" kern="1200">
                <a:solidFill>
                  <a:schemeClr val="tx1"/>
                </a:solidFill>
                <a:effectLst/>
                <a:latin typeface="+mn-lt"/>
                <a:ea typeface="+mn-ea"/>
                <a:cs typeface="+mn-cs"/>
              </a:rPr>
              <a:t>families access </a:t>
            </a:r>
            <a:r>
              <a:rPr lang="x-none" sz="1200" kern="1200">
                <a:solidFill>
                  <a:schemeClr val="tx1"/>
                </a:solidFill>
                <a:effectLst/>
                <a:latin typeface="+mn-lt"/>
                <a:ea typeface="+mn-ea"/>
                <a:cs typeface="+mn-cs"/>
              </a:rPr>
              <a:t>vouchers, which we knew was going to be tough to get. But in this political environment, a proposed $1.2 billion increase is noteworthy in and of itself (the Senate may propose lower numbers).</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While we had hoped for a more substantial increase, this is a reminder of just how important your advocacy is – and that Congress must be more ambitious.</a:t>
            </a:r>
            <a:endParaRPr lang="en-US" sz="12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47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https://www.cbpp.org/research/housing/chart-book-federal-housing-spending-is-poorly-matched-to-need</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Calibri"/>
              </a:rPr>
              <a:t>Connection between renters credit and wealth inequality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Disproportionate impact on rental housing crisis means that renters credit will disproportionately go to </a:t>
            </a:r>
            <a:r>
              <a:rPr lang="en-US" sz="1200" dirty="0" err="1">
                <a:cs typeface="Calibri"/>
              </a:rPr>
              <a:t>PoC</a:t>
            </a:r>
            <a:endParaRPr lang="en-US" sz="1200" dirty="0">
              <a:cs typeface="Calibri"/>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When not paying half income on housing, can pay for other things/save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Renters credit (and Working Fam Tax Relief Act, for overall savings) proposals allow savings account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04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Households of color are still twice as likely to live below the poverty line and earn the lowest wages.</a:t>
            </a:r>
            <a:r>
              <a:rPr lang="en-US" sz="1200" b="0" i="0" u="none" strike="noStrike" kern="1200">
                <a:solidFill>
                  <a:schemeClr val="tx1"/>
                </a:solidFill>
                <a:effectLst/>
                <a:latin typeface="+mn-lt"/>
                <a:ea typeface="+mn-ea"/>
                <a:cs typeface="+mn-cs"/>
                <a:hlinkClick r:id="rId3"/>
              </a:rPr>
              <a:t> </a:t>
            </a:r>
            <a:r>
              <a:rPr lang="en-US" sz="1200" b="0" i="0" u="sng" strike="noStrike" kern="1200">
                <a:solidFill>
                  <a:schemeClr val="tx1"/>
                </a:solidFill>
                <a:effectLst/>
                <a:latin typeface="+mn-lt"/>
                <a:ea typeface="+mn-ea"/>
                <a:cs typeface="+mn-cs"/>
                <a:hlinkClick r:id="rId3"/>
              </a:rPr>
              <a:t>#</a:t>
            </a:r>
            <a:r>
              <a:rPr lang="en-US" sz="1200" b="0" i="0" u="sng" strike="noStrike" kern="1200" err="1">
                <a:solidFill>
                  <a:schemeClr val="tx1"/>
                </a:solidFill>
                <a:effectLst/>
                <a:latin typeface="+mn-lt"/>
                <a:ea typeface="+mn-ea"/>
                <a:cs typeface="+mn-cs"/>
                <a:hlinkClick r:id="rId3"/>
              </a:rPr>
              <a:t>RacialEquity</a:t>
            </a:r>
            <a:r>
              <a:rPr lang="en-US" sz="1200" b="0" i="0" u="none" strike="noStrike" kern="1200">
                <a:solidFill>
                  <a:schemeClr val="tx1"/>
                </a:solidFill>
                <a:effectLst/>
                <a:latin typeface="+mn-lt"/>
                <a:ea typeface="+mn-ea"/>
                <a:cs typeface="+mn-cs"/>
              </a:rPr>
              <a:t> in policies are needed. </a:t>
            </a:r>
          </a:p>
          <a:p>
            <a:r>
              <a:rPr lang="en-US" sz="1200" b="0" i="0" u="none" strike="noStrike" kern="1200">
                <a:solidFill>
                  <a:schemeClr val="tx1"/>
                </a:solidFill>
                <a:effectLst/>
                <a:latin typeface="+mn-lt"/>
                <a:ea typeface="+mn-ea"/>
                <a:cs typeface="+mn-cs"/>
              </a:rPr>
              <a:t>EPI Economist and Director of the Program on Race, Ethnicity, and the Economy Valerie Wilson. “In 2015 and 2016, income growth was stronger for black and Hispanic households than for white households, but that trend has not continued. Today’s release shows that while in 2017, growth in Hispanic median household income continued to outpace that of white non-Hispanics, resulting in a slight narrowing of the Hispanic-white income gap, income growth stalled for median black households, reversing recent progress in closing the black-white income gap.”</a:t>
            </a:r>
            <a:endParaRPr lang="en-US"/>
          </a:p>
        </p:txBody>
      </p:sp>
      <p:sp>
        <p:nvSpPr>
          <p:cNvPr id="4" name="Slide Number Placeholder 3"/>
          <p:cNvSpPr>
            <a:spLocks noGrp="1"/>
          </p:cNvSpPr>
          <p:nvPr>
            <p:ph type="sldNum" sz="quarter" idx="10"/>
          </p:nvPr>
        </p:nvSpPr>
        <p:spPr/>
        <p:txBody>
          <a:bodyPr/>
          <a:lstStyle/>
          <a:p>
            <a:fld id="{47492179-49F8-43CF-BF00-5960C382394E}" type="slidenum">
              <a:rPr lang="en-US" smtClean="0"/>
              <a:t>34</a:t>
            </a:fld>
            <a:endParaRPr lang="en-US"/>
          </a:p>
        </p:txBody>
      </p:sp>
    </p:spTree>
    <p:extLst>
      <p:ext uri="{BB962C8B-B14F-4D97-AF65-F5344CB8AC3E}">
        <p14:creationId xmlns:p14="http://schemas.microsoft.com/office/powerpoint/2010/main" val="410022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Inequality is not shared equally. Wealth is unequal especially along racial lines and across several measures of wealth such as homeownership and liquid assets. Housing is seen as one of the primary drivers of the wealth divide </a:t>
            </a:r>
          </a:p>
          <a:p>
            <a:endParaRPr lang="en-US" dirty="0"/>
          </a:p>
          <a:p>
            <a:r>
              <a:rPr lang="en-US" sz="1200" kern="1200" dirty="0">
                <a:solidFill>
                  <a:schemeClr val="tx1"/>
                </a:solidFill>
                <a:effectLst/>
                <a:latin typeface="+mn-lt"/>
                <a:ea typeface="+mn-ea"/>
                <a:cs typeface="+mn-cs"/>
              </a:rPr>
              <a:t>In conversations about long-term housing and tax priorities, consider supporting the following: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Pending bipartisan bills to pilot emergency stabilization funds for families facing evictions.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renters’ credit, which will help address our affordable housing crisis and will have a targeted impact on people of color.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Increasing the supply of affordable housing via expansions of the Housing Trust Fund.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Addressing other barriers to affordable housing and racial equity including restrictive zoning, credit scores, and application fees.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Targeting homeownership policies for first-time homebuyers impacted by segregation and redlining to reduce racial wealth inequality.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Passing bipartisan bills to create a Task Force on the Impact of Affordable Housing (S. 1772/H.R. 3211, introduced by Senator Young (R-IN) and Rep. Peters (D-CA)), to better understand the scope of and solutions to the affordable housing crisis.</a:t>
            </a:r>
          </a:p>
          <a:p>
            <a:endParaRPr lang="en-US" dirty="0"/>
          </a:p>
          <a:p>
            <a:endParaRPr lang="en-US" dirty="0"/>
          </a:p>
          <a:p>
            <a:r>
              <a:rPr lang="en-US" sz="1200" kern="1200" dirty="0">
                <a:solidFill>
                  <a:schemeClr val="tx1"/>
                </a:solidFill>
                <a:effectLst/>
                <a:latin typeface="+mn-lt"/>
                <a:ea typeface="+mn-ea"/>
                <a:cs typeface="+mn-cs"/>
              </a:rPr>
              <a:t>Savings are an essential part of creating economic security. Yet many American families cannot weather a financial emergency, such as unexpected illness or job loss. According to a Prosperity Now report, the liquid asset poverty rate in the United States is </a:t>
            </a:r>
            <a:r>
              <a:rPr lang="en-US" sz="1200" u="none" strike="noStrike" kern="1200" dirty="0">
                <a:solidFill>
                  <a:schemeClr val="tx1"/>
                </a:solidFill>
                <a:effectLst/>
                <a:latin typeface="+mn-lt"/>
                <a:ea typeface="+mn-ea"/>
                <a:cs typeface="+mn-cs"/>
                <a:hlinkClick r:id="rId3"/>
              </a:rPr>
              <a:t>40 percent</a:t>
            </a:r>
            <a:r>
              <a:rPr lang="en-US" sz="1200" u="sng" kern="1200" dirty="0">
                <a:solidFill>
                  <a:schemeClr val="tx1"/>
                </a:solidFill>
                <a:effectLst/>
                <a:latin typeface="+mn-lt"/>
                <a:ea typeface="+mn-ea"/>
                <a:cs typeface="+mn-cs"/>
              </a:rPr>
              <a:t> (see right) – with startling disparities by race</a:t>
            </a:r>
            <a:r>
              <a:rPr lang="en-US" sz="1200" kern="1200" dirty="0">
                <a:solidFill>
                  <a:schemeClr val="tx1"/>
                </a:solidFill>
                <a:effectLst/>
                <a:latin typeface="+mn-lt"/>
                <a:ea typeface="+mn-ea"/>
                <a:cs typeface="+mn-cs"/>
              </a:rPr>
              <a:t>. Over two million households are at risk of eviction each year and in 2016 one million evictions occurred, forcing households to move neighborhoods, change schools, and barring many from accessing safe and affordable housing again, due to a record of eviction. Pending bipartisan bills to pilot emergency stabilization funds and services for families facing evictions can help families stay stably housed. </a:t>
            </a:r>
          </a:p>
          <a:p>
            <a:pPr fontAlgn="base"/>
            <a:r>
              <a:rPr lang="en-US" sz="1200" kern="1200" dirty="0">
                <a:solidFill>
                  <a:schemeClr val="tx1"/>
                </a:solidFill>
                <a:effectLst/>
                <a:latin typeface="+mn-lt"/>
                <a:ea typeface="+mn-ea"/>
                <a:cs typeface="+mn-cs"/>
              </a:rPr>
              <a:t>RESULTS is deeply concerned about wealth inequality in the United States. Sadly, government policies over our country's history have worsened inequality and created a staggering racial wealth divide. Median wealth for white families is ten times greater than African American families and eight times greater than Hispanic families. Wealth is not only represented by a savings account. Wealth is the value of all your assets, which include your home, car, and retirement account, minus your debts, such as student loans, credit card debt, and mortgage. Wealth is often the foundation for economic wellbeing as it is a determinant of whether you attend and graduate from college, the kind of neighborhood you live in, the quality of the schools your child attends, the kind of job you have, and your likelihood to own a home. </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35</a:t>
            </a:fld>
            <a:endParaRPr lang="en-US"/>
          </a:p>
        </p:txBody>
      </p:sp>
    </p:spTree>
    <p:extLst>
      <p:ext uri="{BB962C8B-B14F-4D97-AF65-F5344CB8AC3E}">
        <p14:creationId xmlns:p14="http://schemas.microsoft.com/office/powerpoint/2010/main" val="36634674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Not going to review this, long legacy that goes beyond. And even other policies (Chinese Exclusion Act, Japanese internment).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References what many learned via NETWORK yesterday (also online), and backgrounders. </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Each of these policies played a role in contributing to and exacerbating racial wealth inequality through: </a:t>
            </a:r>
          </a:p>
          <a:p>
            <a:r>
              <a:rPr lang="en-US" sz="1200" b="0" i="0" u="none" strike="noStrike" kern="1200" dirty="0">
                <a:solidFill>
                  <a:schemeClr val="tx1"/>
                </a:solidFill>
                <a:effectLst/>
                <a:latin typeface="+mn-lt"/>
                <a:ea typeface="+mn-ea"/>
                <a:cs typeface="+mn-cs"/>
              </a:rPr>
              <a:t>Forced removal and slavery: https://www.smithsonianmag.com/history/misguided-focus-1619-beginning-slavery-us-damages-our-understanding-american-history-180964873/</a:t>
            </a:r>
          </a:p>
          <a:p>
            <a:r>
              <a:rPr lang="en-US" sz="1200" b="0" i="0" u="none" strike="noStrike" kern="1200" dirty="0">
                <a:solidFill>
                  <a:schemeClr val="tx1"/>
                </a:solidFill>
                <a:effectLst/>
                <a:latin typeface="+mn-lt"/>
                <a:ea typeface="+mn-ea"/>
                <a:cs typeface="+mn-cs"/>
              </a:rPr>
              <a:t>Stripping wealth building resources- land reversals/land seizures</a:t>
            </a:r>
          </a:p>
          <a:p>
            <a:r>
              <a:rPr lang="en-US" sz="1200" b="0" i="0" u="none" strike="noStrike" kern="1200" dirty="0">
                <a:solidFill>
                  <a:schemeClr val="tx1"/>
                </a:solidFill>
                <a:effectLst/>
                <a:latin typeface="+mn-lt"/>
                <a:ea typeface="+mn-ea"/>
                <a:cs typeface="+mn-cs"/>
              </a:rPr>
              <a:t>Instituting homeownership discrimination/residential segregation – PWA, NHA, FHA, G.I. Bill essentially subsidized homeownership and movement into the suburbs primarily for white Americans, especially in the post-war era</a:t>
            </a:r>
          </a:p>
          <a:p>
            <a:r>
              <a:rPr lang="en-US" sz="1200" b="0" i="0" u="none" strike="noStrike" kern="1200" dirty="0">
                <a:solidFill>
                  <a:schemeClr val="tx1"/>
                </a:solidFill>
                <a:effectLst/>
                <a:latin typeface="+mn-lt"/>
                <a:ea typeface="+mn-ea"/>
                <a:cs typeface="+mn-cs"/>
              </a:rPr>
              <a:t>Barring or limiting economic opportunity and financial security – SSA, FLSA, Subprime Loans</a:t>
            </a:r>
          </a:p>
          <a:p>
            <a:r>
              <a:rPr lang="en-US" sz="1200" b="0" i="0" u="none" strike="noStrike" kern="1200" dirty="0">
                <a:solidFill>
                  <a:schemeClr val="tx1"/>
                </a:solidFill>
                <a:effectLst/>
                <a:latin typeface="+mn-lt"/>
                <a:ea typeface="+mn-ea"/>
                <a:cs typeface="+mn-cs"/>
              </a:rPr>
              <a:t>Displacing or disrupting communities of color – Urban renewal projects, War on drugs, housing bubble and foreclosures - </a:t>
            </a:r>
            <a:r>
              <a:rPr lang="en-US" sz="1200" b="0" i="0" kern="1200" dirty="0">
                <a:solidFill>
                  <a:schemeClr val="tx1"/>
                </a:solidFill>
                <a:effectLst/>
                <a:latin typeface="+mn-lt"/>
                <a:ea typeface="+mn-ea"/>
                <a:cs typeface="+mn-cs"/>
              </a:rPr>
              <a:t>Black median net worth decreased 61 percent from 2005 to 2009. Whites, in contrast, lost 21 percent of their wealth (US Census Data).</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B63BD23-AD11-45AB-8D65-44990A1EF1FD}" type="slidenum">
              <a:rPr lang="en-US" smtClean="0"/>
              <a:t>36</a:t>
            </a:fld>
            <a:endParaRPr lang="en-US"/>
          </a:p>
        </p:txBody>
      </p:sp>
    </p:spTree>
    <p:extLst>
      <p:ext uri="{BB962C8B-B14F-4D97-AF65-F5344CB8AC3E}">
        <p14:creationId xmlns:p14="http://schemas.microsoft.com/office/powerpoint/2010/main" val="3717787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Wealth is unequal especially along racial lines and across several measures of wealth such as homeownership and liquid assets. Housing is seen as one of the primary drivers of the wealth divide </a:t>
            </a:r>
          </a:p>
          <a:p>
            <a:endParaRPr lang="en-US" dirty="0"/>
          </a:p>
          <a:p>
            <a:r>
              <a:rPr lang="en-US" sz="1200" kern="1200" dirty="0">
                <a:solidFill>
                  <a:schemeClr val="tx1"/>
                </a:solidFill>
                <a:effectLst/>
                <a:latin typeface="+mn-lt"/>
                <a:ea typeface="+mn-ea"/>
                <a:cs typeface="+mn-cs"/>
              </a:rPr>
              <a:t>Savings are an essential part of creating economic security. Yet many American families cannot weather a financial emergency, such as unexpected illness or job loss. According to a Prosperity Now report, the liquid asset poverty rate in the United States is </a:t>
            </a:r>
            <a:r>
              <a:rPr lang="en-US" sz="1200" u="none" strike="noStrike" kern="1200" dirty="0">
                <a:solidFill>
                  <a:schemeClr val="tx1"/>
                </a:solidFill>
                <a:effectLst/>
                <a:latin typeface="+mn-lt"/>
                <a:ea typeface="+mn-ea"/>
                <a:cs typeface="+mn-cs"/>
                <a:hlinkClick r:id="rId3"/>
              </a:rPr>
              <a:t>40 percent</a:t>
            </a:r>
            <a:r>
              <a:rPr lang="en-US" sz="1200" u="sng" kern="1200" dirty="0">
                <a:solidFill>
                  <a:schemeClr val="tx1"/>
                </a:solidFill>
                <a:effectLst/>
                <a:latin typeface="+mn-lt"/>
                <a:ea typeface="+mn-ea"/>
                <a:cs typeface="+mn-cs"/>
              </a:rPr>
              <a:t> (see right) – with startling disparities by race</a:t>
            </a:r>
            <a:r>
              <a:rPr lang="en-US" sz="1200" kern="1200" dirty="0">
                <a:solidFill>
                  <a:schemeClr val="tx1"/>
                </a:solidFill>
                <a:effectLst/>
                <a:latin typeface="+mn-lt"/>
                <a:ea typeface="+mn-ea"/>
                <a:cs typeface="+mn-cs"/>
              </a:rPr>
              <a:t>. Over two million households are at risk of eviction each year and in 2016 one million evictions occurred, forcing households to move neighborhoods, change schools, and barring many from accessing safe and affordable housing again, due to a record of eviction. Pending bipartisan bills to pilot emergency stabilization funds and services for families facing evictions can help families stay stably housed. </a:t>
            </a:r>
          </a:p>
          <a:p>
            <a:pPr fontAlgn="base"/>
            <a:r>
              <a:rPr lang="en-US" sz="1200" kern="1200" dirty="0">
                <a:solidFill>
                  <a:schemeClr val="tx1"/>
                </a:solidFill>
                <a:effectLst/>
                <a:latin typeface="+mn-lt"/>
                <a:ea typeface="+mn-ea"/>
                <a:cs typeface="+mn-cs"/>
              </a:rPr>
              <a:t>RESULTS is deeply concerned about wealth inequality in the United States. Sadly, government policies over our country's history have worsened inequality and created a staggering racial wealth divide. Median wealth for white families is ten times greater than African American families and eight times greater than Hispanic families. Wealth is not only represented by a savings account. Wealth is the value of all your assets, which include your home, car, and retirement account, minus your debts, such as student loans, credit card debt, and mortgage. Wealth is often the foundation for economic wellbeing as it is a determinant of whether you attend and graduate from college, the kind of neighborhood you live in, the quality of the schools your child attends, the kind of job you have, and your likelihood to own a home. </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37</a:t>
            </a:fld>
            <a:endParaRPr lang="en-US"/>
          </a:p>
        </p:txBody>
      </p:sp>
    </p:spTree>
    <p:extLst>
      <p:ext uri="{BB962C8B-B14F-4D97-AF65-F5344CB8AC3E}">
        <p14:creationId xmlns:p14="http://schemas.microsoft.com/office/powerpoint/2010/main" val="2280787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35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Calibri"/>
              </a:rPr>
              <a:t>Disproportionate share of wealth in housing for </a:t>
            </a:r>
            <a:r>
              <a:rPr lang="en-US" sz="1200" dirty="0" err="1">
                <a:cs typeface="Calibri"/>
              </a:rPr>
              <a:t>PoC</a:t>
            </a:r>
            <a:r>
              <a:rPr lang="en-US" sz="1200" dirty="0">
                <a:cs typeface="Calibri"/>
              </a:rPr>
              <a:t>. And even then, remember that those homes are not valued the same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cs typeface="Calibri"/>
              </a:rPr>
              <a:t>Even when own, Brookings student devaluing of black homes in majority (50%) Black:  $156bil, $48k per home, 23% less </a:t>
            </a:r>
          </a:p>
          <a:p>
            <a:endParaRPr lang="en-US" sz="1200"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BCA9D5-999B-496C-8B83-EB3E7C3DB9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1026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dirty="0"/>
              <a:t>Wealth is unequal especially along racial lines and across several measures of wealth such as homeownership and liquid assets. Housing is seen as one of the primary drivers of the wealth divide </a:t>
            </a:r>
          </a:p>
          <a:p>
            <a:endParaRPr lang="en-US" dirty="0"/>
          </a:p>
          <a:p>
            <a:r>
              <a:rPr lang="en-US" sz="1200" kern="1200" dirty="0">
                <a:solidFill>
                  <a:schemeClr val="tx1"/>
                </a:solidFill>
                <a:effectLst/>
                <a:latin typeface="+mn-lt"/>
                <a:ea typeface="+mn-ea"/>
                <a:cs typeface="+mn-cs"/>
              </a:rPr>
              <a:t>Savings are an essential part of creating economic security. Yet many American families cannot weather a financial emergency, such as unexpected illness or job loss. According to a Prosperity Now report, the liquid asset poverty rate in the United States is </a:t>
            </a:r>
            <a:r>
              <a:rPr lang="en-US" sz="1200" u="none" strike="noStrike" kern="1200" dirty="0">
                <a:solidFill>
                  <a:schemeClr val="tx1"/>
                </a:solidFill>
                <a:effectLst/>
                <a:latin typeface="+mn-lt"/>
                <a:ea typeface="+mn-ea"/>
                <a:cs typeface="+mn-cs"/>
                <a:hlinkClick r:id="rId3"/>
              </a:rPr>
              <a:t>40 percent</a:t>
            </a:r>
            <a:r>
              <a:rPr lang="en-US" sz="1200" u="sng" kern="1200" dirty="0">
                <a:solidFill>
                  <a:schemeClr val="tx1"/>
                </a:solidFill>
                <a:effectLst/>
                <a:latin typeface="+mn-lt"/>
                <a:ea typeface="+mn-ea"/>
                <a:cs typeface="+mn-cs"/>
              </a:rPr>
              <a:t> (see right) – with startling disparities by race</a:t>
            </a:r>
            <a:r>
              <a:rPr lang="en-US" sz="1200" kern="1200" dirty="0">
                <a:solidFill>
                  <a:schemeClr val="tx1"/>
                </a:solidFill>
                <a:effectLst/>
                <a:latin typeface="+mn-lt"/>
                <a:ea typeface="+mn-ea"/>
                <a:cs typeface="+mn-cs"/>
              </a:rPr>
              <a:t>. Over two million households are at risk of eviction each year and in 2016 one million evictions occurred, forcing households to move neighborhoods, change schools, and barring many from accessing safe and affordable housing again, due to a record of eviction. Pending bipartisan bills to pilot emergency stabilization funds and services for families facing evictions can help families stay stably housed. </a:t>
            </a:r>
          </a:p>
          <a:p>
            <a:pPr fontAlgn="base"/>
            <a:r>
              <a:rPr lang="en-US" sz="1200" kern="1200" dirty="0">
                <a:solidFill>
                  <a:schemeClr val="tx1"/>
                </a:solidFill>
                <a:effectLst/>
                <a:latin typeface="+mn-lt"/>
                <a:ea typeface="+mn-ea"/>
                <a:cs typeface="+mn-cs"/>
              </a:rPr>
              <a:t>RESULTS is deeply concerned about wealth inequality in the United States. Sadly, government policies over our country's history have worsened inequality and created a staggering racial wealth divide. Median wealth for white families is ten times greater than African American families and eight times greater than Hispanic families. Wealth is not only represented by a savings account. Wealth is the value of all your assets, which include your home, car, and retirement account, minus your debts, such as student loans, credit card debt, and mortgage. Wealth is often the foundation for economic wellbeing as it is a determinant of whether you attend and graduate from college, the kind of neighborhood you live in, the quality of the schools your child attends, the kind of job you have, and your likelihood to own a home. </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40</a:t>
            </a:fld>
            <a:endParaRPr lang="en-US"/>
          </a:p>
        </p:txBody>
      </p:sp>
    </p:spTree>
    <p:extLst>
      <p:ext uri="{BB962C8B-B14F-4D97-AF65-F5344CB8AC3E}">
        <p14:creationId xmlns:p14="http://schemas.microsoft.com/office/powerpoint/2010/main" val="43092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The Working Families Tax Relief Act (S. 1138/H.R. 3157), would improve the EITC and CTC to boost the financial security of 46 million households, including 8 million Black families, 9 million Latinx families, and 2 million Asian American families. The bill would also cut child poverty nationally by 28 percent, lifting 3.1 million children out of poverty and making another 7.7 million children less poor. Specifically, the bill would: </a:t>
            </a:r>
          </a:p>
          <a:p>
            <a:pPr lvl="0"/>
            <a:r>
              <a:rPr lang="en-US" sz="1200" kern="1200" dirty="0">
                <a:solidFill>
                  <a:schemeClr val="tx1"/>
                </a:solidFill>
                <a:effectLst/>
                <a:latin typeface="+mn-lt"/>
                <a:ea typeface="+mn-ea"/>
                <a:cs typeface="+mn-cs"/>
              </a:rPr>
              <a:t>Increase the EITC for families with children by roughly 25 percent</a:t>
            </a:r>
          </a:p>
          <a:p>
            <a:pPr lvl="0"/>
            <a:r>
              <a:rPr lang="en-US" sz="1200" kern="1200" dirty="0">
                <a:solidFill>
                  <a:schemeClr val="tx1"/>
                </a:solidFill>
                <a:effectLst/>
                <a:latin typeface="+mn-lt"/>
                <a:ea typeface="+mn-ea"/>
                <a:cs typeface="+mn-cs"/>
              </a:rPr>
              <a:t>Substantially increase the EITC for workers not raising children and lower eligibility to age 19; this is the only group in the tax code that is taxed </a:t>
            </a:r>
            <a:r>
              <a:rPr lang="en-US" sz="1200" i="1" kern="1200" dirty="0">
                <a:solidFill>
                  <a:schemeClr val="tx1"/>
                </a:solidFill>
                <a:effectLst/>
                <a:latin typeface="+mn-lt"/>
                <a:ea typeface="+mn-ea"/>
                <a:cs typeface="+mn-cs"/>
              </a:rPr>
              <a:t>into</a:t>
            </a:r>
            <a:r>
              <a:rPr lang="en-US" sz="1200" kern="1200" dirty="0">
                <a:solidFill>
                  <a:schemeClr val="tx1"/>
                </a:solidFill>
                <a:effectLst/>
                <a:latin typeface="+mn-lt"/>
                <a:ea typeface="+mn-ea"/>
                <a:cs typeface="+mn-cs"/>
              </a:rPr>
              <a:t> poverty</a:t>
            </a:r>
          </a:p>
          <a:p>
            <a:pPr lvl="0"/>
            <a:r>
              <a:rPr lang="en-US" sz="1200" kern="1200" dirty="0">
                <a:solidFill>
                  <a:schemeClr val="tx1"/>
                </a:solidFill>
                <a:effectLst/>
                <a:latin typeface="+mn-lt"/>
                <a:ea typeface="+mn-ea"/>
                <a:cs typeface="+mn-cs"/>
              </a:rPr>
              <a:t>Make the full $2,000 CTC available to all low- and moderate-income families</a:t>
            </a:r>
          </a:p>
          <a:p>
            <a:pPr lvl="0"/>
            <a:r>
              <a:rPr lang="en-US" sz="1200" kern="1200" dirty="0">
                <a:solidFill>
                  <a:schemeClr val="tx1"/>
                </a:solidFill>
                <a:effectLst/>
                <a:latin typeface="+mn-lt"/>
                <a:ea typeface="+mn-ea"/>
                <a:cs typeface="+mn-cs"/>
              </a:rPr>
              <a:t>Create a new Young Child Tax Credit that would provide families with children under 6 years old an extra $1,000 per child (for a total CTC of $3,000 per child)</a:t>
            </a:r>
          </a:p>
          <a:p>
            <a:pPr lvl="0"/>
            <a:r>
              <a:rPr lang="en-US" sz="1200" kern="1200" dirty="0">
                <a:solidFill>
                  <a:schemeClr val="tx1"/>
                </a:solidFill>
                <a:effectLst/>
                <a:latin typeface="+mn-lt"/>
                <a:ea typeface="+mn-ea"/>
                <a:cs typeface="+mn-cs"/>
              </a:rPr>
              <a:t>Make the CTC equally accessible to families in Puerto Rico and expand Puerto Rico’s EITC</a:t>
            </a:r>
          </a:p>
          <a:p>
            <a:r>
              <a:rPr lang="en-US" sz="1200" kern="1200" dirty="0">
                <a:solidFill>
                  <a:schemeClr val="tx1"/>
                </a:solidFill>
                <a:effectLst/>
                <a:latin typeface="+mn-lt"/>
                <a:ea typeface="+mn-ea"/>
                <a:cs typeface="+mn-cs"/>
              </a:rPr>
              <a:t>Overall, expanding the EITC and CTC would help make sure that low-income parents can give their children a good start in life, and help working people afford transportation and other things they need to stay on the job. </a:t>
            </a:r>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41</a:t>
            </a:fld>
            <a:endParaRPr lang="en-US"/>
          </a:p>
        </p:txBody>
      </p:sp>
    </p:spTree>
    <p:extLst>
      <p:ext uri="{BB962C8B-B14F-4D97-AF65-F5344CB8AC3E}">
        <p14:creationId xmlns:p14="http://schemas.microsoft.com/office/powerpoint/2010/main" val="2318782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As a credit, the EITC reduces a low-income family’s overall tax liability. It is fully refundable, so if a family’s EITC exceeds the amount of federal taxes owed, the family receives the difference as a refund. The size of the EITC is calculated as a fixed percentage of the worker’s earnings. The credit “phases in,” meaning it increases with additional earnings until the maximum credit is reached (at about $14,290 for a family with three children). Once the EITC reaches the maximum, it begins “phasing out” providing a continued but decreasing refund for additional income earned until it disappears completely. This ensures that the EITC is targeted to those who need it. The amount of a person’s EITC depends on family size and marital status (see graph below). First enacted during President Gerald Ford’s administration as part of the </a:t>
            </a:r>
            <a:r>
              <a:rPr lang="en-US" sz="1200" i="1" kern="1200" dirty="0">
                <a:solidFill>
                  <a:schemeClr val="tx1"/>
                </a:solidFill>
                <a:effectLst/>
                <a:latin typeface="+mn-lt"/>
                <a:ea typeface="+mn-ea"/>
                <a:cs typeface="+mn-cs"/>
              </a:rPr>
              <a:t>Tax Reduction Act of 1975,</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was intended “to offset the Social Security taxes of low-income workers with children and to provide those taxpayers with an increased incentive to work.” Since its establishment, the EITC has become the nation’s leading anti-poverty program for working, low-income families. The credit has a long history of bipartisan support, having been expanded under both Republican and Democratic Congresses and presidents. In the </a:t>
            </a:r>
            <a:r>
              <a:rPr lang="en-US" sz="1200" i="1" kern="1200" dirty="0">
                <a:solidFill>
                  <a:schemeClr val="tx1"/>
                </a:solidFill>
                <a:effectLst/>
                <a:latin typeface="+mn-lt"/>
                <a:ea typeface="+mn-ea"/>
                <a:cs typeface="+mn-cs"/>
              </a:rPr>
              <a:t>Tax Reform Act of 1986</a:t>
            </a:r>
            <a:r>
              <a:rPr lang="en-US" sz="1200" kern="1200" dirty="0">
                <a:solidFill>
                  <a:schemeClr val="tx1"/>
                </a:solidFill>
                <a:effectLst/>
                <a:latin typeface="+mn-lt"/>
                <a:ea typeface="+mn-ea"/>
                <a:cs typeface="+mn-cs"/>
              </a:rPr>
              <a:t>, the EITC saw significant expansion, and later the </a:t>
            </a:r>
            <a:r>
              <a:rPr lang="en-US" sz="1200" i="1" kern="1200" dirty="0">
                <a:solidFill>
                  <a:schemeClr val="tx1"/>
                </a:solidFill>
                <a:effectLst/>
                <a:latin typeface="+mn-lt"/>
                <a:ea typeface="+mn-ea"/>
                <a:cs typeface="+mn-cs"/>
              </a:rPr>
              <a:t>Omnibus Budget Reconciliation Act of 1990</a:t>
            </a:r>
            <a:r>
              <a:rPr lang="en-US" sz="1200" kern="1200" dirty="0">
                <a:solidFill>
                  <a:schemeClr val="tx1"/>
                </a:solidFill>
                <a:effectLst/>
                <a:latin typeface="+mn-lt"/>
                <a:ea typeface="+mn-ea"/>
                <a:cs typeface="+mn-cs"/>
              </a:rPr>
              <a:t> also expanded the credit and added a supplemental credit amount for families with two or more children. </a:t>
            </a:r>
          </a:p>
          <a:p>
            <a:r>
              <a:rPr lang="en-US" sz="1200" kern="1200" dirty="0">
                <a:solidFill>
                  <a:schemeClr val="tx1"/>
                </a:solidFill>
                <a:effectLst/>
                <a:latin typeface="+mn-lt"/>
                <a:ea typeface="+mn-ea"/>
                <a:cs typeface="+mn-cs"/>
              </a:rPr>
              <a:t>RESULTS volunteers played a critical role in making important EITC and CTC provisions permanent in the bipartisan </a:t>
            </a:r>
            <a:r>
              <a:rPr lang="en-US" sz="1200" i="1" kern="1200" dirty="0">
                <a:solidFill>
                  <a:schemeClr val="tx1"/>
                </a:solidFill>
                <a:effectLst/>
                <a:latin typeface="+mn-lt"/>
                <a:ea typeface="+mn-ea"/>
                <a:cs typeface="+mn-cs"/>
              </a:rPr>
              <a:t>Protecting Americans from Tax Hikes (PATH) Act of 2015</a:t>
            </a:r>
            <a:r>
              <a:rPr lang="en-US" sz="1200" kern="1200" dirty="0">
                <a:solidFill>
                  <a:schemeClr val="tx1"/>
                </a:solidFill>
                <a:effectLst/>
                <a:latin typeface="+mn-lt"/>
                <a:ea typeface="+mn-ea"/>
                <a:cs typeface="+mn-cs"/>
              </a:rPr>
              <a:t>, increasing the EITC for larger families and reducing the marriage penalty for joint filers while lowering the income eligibility threshold for the CTC to $3,000. Through 225 meetings with members of Congress and 145 media pieces throughout 2014-2015, RESULTS volunteers played a key role in lifting incomes above or closer for more than 16 million people, including 8 million children, were. This is one of the biggest anti-poverty legislative victories in twenty years, and one that RESULTS volunteers played a critical role in achieving.</a:t>
            </a:r>
          </a:p>
          <a:p>
            <a:r>
              <a:rPr lang="en-US" sz="1200" kern="1200" dirty="0">
                <a:solidFill>
                  <a:schemeClr val="tx1"/>
                </a:solidFill>
                <a:effectLst/>
                <a:latin typeface="+mn-lt"/>
                <a:ea typeface="+mn-ea"/>
                <a:cs typeface="+mn-cs"/>
              </a:rPr>
              <a:t>Research shows the positive impact of the EITC:</a:t>
            </a:r>
          </a:p>
          <a:p>
            <a:pPr lvl="0"/>
            <a:r>
              <a:rPr lang="en-US" sz="1200" b="1" kern="1200" dirty="0">
                <a:solidFill>
                  <a:schemeClr val="tx1"/>
                </a:solidFill>
                <a:effectLst/>
                <a:latin typeface="+mn-lt"/>
                <a:ea typeface="+mn-ea"/>
                <a:cs typeface="+mn-cs"/>
              </a:rPr>
              <a:t>The EITC has proven to be an effective anti-poverty program.</a:t>
            </a:r>
            <a:r>
              <a:rPr lang="en-US" sz="1200" kern="1200" dirty="0">
                <a:solidFill>
                  <a:schemeClr val="tx1"/>
                </a:solidFill>
                <a:effectLst/>
                <a:latin typeface="+mn-lt"/>
                <a:ea typeface="+mn-ea"/>
                <a:cs typeface="+mn-cs"/>
              </a:rPr>
              <a:t> In 2016, the EITC lifted about 5.8 million people above the poverty line, including about 3 million children. The number of poor children would have been more than one-quarter higher without the EITC. The credit reduced the severity of poverty for another 18.7 million people, including 6.9 million children.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(together with the Child Tax Credit) is the largest contributor to preventing poverty for working families. In 2018, the earned income tax credit (EITC) will provide credits ranging from $519 for workers with no children to $6,431 for workers with at least three children. The most recent relevant study found that a $1,000 increase in the EITC led to a 7.3 percentage point increase in employment and a 9.4 percentage point reduction in the share of families with after tax and transfer income in poverty. </a:t>
            </a:r>
          </a:p>
          <a:p>
            <a:pPr lvl="0"/>
            <a:r>
              <a:rPr lang="en-US" sz="1200" b="1" kern="1200" dirty="0">
                <a:solidFill>
                  <a:schemeClr val="tx1"/>
                </a:solidFill>
                <a:effectLst/>
                <a:latin typeface="+mn-lt"/>
                <a:ea typeface="+mn-ea"/>
                <a:cs typeface="+mn-cs"/>
              </a:rPr>
              <a:t>Infant health is positively linked with increases in the EITC.</a:t>
            </a:r>
            <a:r>
              <a:rPr lang="en-US" sz="1200" kern="1200" dirty="0">
                <a:solidFill>
                  <a:schemeClr val="tx1"/>
                </a:solidFill>
                <a:effectLst/>
                <a:latin typeface="+mn-lt"/>
                <a:ea typeface="+mn-ea"/>
                <a:cs typeface="+mn-cs"/>
              </a:rPr>
              <a:t> Research reveals a positive correlation between increased EITCs and infant health markers such as birthweight and premature birth, so that higher EITCs result in healthier birthweights and fewer premature births. </a:t>
            </a:r>
          </a:p>
          <a:p>
            <a:pPr lvl="0"/>
            <a:r>
              <a:rPr lang="en-US" sz="1200" b="1" kern="1200" dirty="0">
                <a:solidFill>
                  <a:schemeClr val="tx1"/>
                </a:solidFill>
                <a:effectLst/>
                <a:latin typeface="+mn-lt"/>
                <a:ea typeface="+mn-ea"/>
                <a:cs typeface="+mn-cs"/>
              </a:rPr>
              <a:t>The EITC strengthens work and earnings in the next generation.</a:t>
            </a:r>
            <a:r>
              <a:rPr lang="en-US" sz="1200" kern="1200" dirty="0">
                <a:solidFill>
                  <a:schemeClr val="tx1"/>
                </a:solidFill>
                <a:effectLst/>
                <a:latin typeface="+mn-lt"/>
                <a:ea typeface="+mn-ea"/>
                <a:cs typeface="+mn-cs"/>
              </a:rPr>
              <a:t> Research has found that for children in low-income families, each additional $3,000 per year received before age 6 correlates with an average yearly increase of 135 work hours between the ages of 25 and 37, and their average annual earnings increase by 17 percent.</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by boosting the employment and earnings of working-age women, the EITC boosts the size of the Social Security retirement benefits they ultimately will receive.</a:t>
            </a:r>
          </a:p>
          <a:p>
            <a:pPr lvl="0"/>
            <a:r>
              <a:rPr lang="en-US" sz="1200" b="1" kern="1200" dirty="0">
                <a:solidFill>
                  <a:schemeClr val="tx1"/>
                </a:solidFill>
                <a:effectLst/>
                <a:latin typeface="+mn-lt"/>
                <a:ea typeface="+mn-ea"/>
                <a:cs typeface="+mn-cs"/>
              </a:rPr>
              <a:t>EITC children do better in school</a:t>
            </a:r>
            <a:r>
              <a:rPr lang="en-US" sz="1200" kern="1200" dirty="0">
                <a:solidFill>
                  <a:schemeClr val="tx1"/>
                </a:solidFill>
                <a:effectLst/>
                <a:latin typeface="+mn-lt"/>
                <a:ea typeface="+mn-ea"/>
                <a:cs typeface="+mn-cs"/>
              </a:rPr>
              <a:t>. Elementary and middle-school students earn higher test scores when their families receive larger refundable tax credits (such as the EITC and CTC).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low-income children are more likely to go to college when their families have benefited from the EITC.</a:t>
            </a:r>
          </a:p>
          <a:p>
            <a:pPr lvl="0"/>
            <a:r>
              <a:rPr lang="en-US" sz="1200" b="1" kern="1200" dirty="0">
                <a:solidFill>
                  <a:schemeClr val="tx1"/>
                </a:solidFill>
                <a:effectLst/>
                <a:latin typeface="+mn-lt"/>
                <a:ea typeface="+mn-ea"/>
                <a:cs typeface="+mn-cs"/>
              </a:rPr>
              <a:t>The EITC strengthens local economies.</a:t>
            </a:r>
            <a:r>
              <a:rPr lang="en-US" sz="1200" kern="1200" dirty="0">
                <a:solidFill>
                  <a:schemeClr val="tx1"/>
                </a:solidFill>
                <a:effectLst/>
                <a:latin typeface="+mn-lt"/>
                <a:ea typeface="+mn-ea"/>
                <a:cs typeface="+mn-cs"/>
              </a:rPr>
              <a:t> The EITC refund checks are often spent quickly and locally, resulting in at least $1.50-$2.00 in local economic activity for every $1 claimed.</a:t>
            </a:r>
          </a:p>
          <a:p>
            <a:r>
              <a:rPr lang="en-US" sz="1200" b="1" kern="1200" dirty="0">
                <a:solidFill>
                  <a:schemeClr val="tx1"/>
                </a:solidFill>
                <a:effectLst/>
                <a:latin typeface="+mn-lt"/>
                <a:ea typeface="+mn-ea"/>
                <a:cs typeface="+mn-cs"/>
              </a:rPr>
              <a:t>The EITC increases promotes work, especially among single mothers.</a:t>
            </a:r>
            <a:r>
              <a:rPr lang="en-US" sz="1200" kern="1200" dirty="0">
                <a:solidFill>
                  <a:schemeClr val="tx1"/>
                </a:solidFill>
                <a:effectLst/>
                <a:latin typeface="+mn-lt"/>
                <a:ea typeface="+mn-ea"/>
                <a:cs typeface="+mn-cs"/>
              </a:rPr>
              <a:t> The EITC expansions of the 1990s helped more than a half a million families move from cash welfare assistance to work.</a:t>
            </a:r>
            <a:r>
              <a:rPr lang="en-US" dirty="0">
                <a:effectLst/>
              </a:rPr>
              <a:t> </a:t>
            </a:r>
            <a:r>
              <a:rPr lang="en-US" sz="1200" kern="1200" dirty="0">
                <a:solidFill>
                  <a:schemeClr val="tx1"/>
                </a:solidFill>
                <a:effectLst/>
                <a:latin typeface="+mn-lt"/>
                <a:ea typeface="+mn-ea"/>
                <a:cs typeface="+mn-cs"/>
              </a:rPr>
              <a:t>Tax Credits for Working Families: </a:t>
            </a:r>
            <a:r>
              <a:rPr lang="en-US" sz="1200" u="sng" kern="1200" dirty="0">
                <a:solidFill>
                  <a:schemeClr val="tx1"/>
                </a:solidFill>
                <a:effectLst/>
                <a:latin typeface="+mn-lt"/>
                <a:ea typeface="+mn-ea"/>
                <a:cs typeface="+mn-cs"/>
                <a:hlinkClick r:id="rId3"/>
              </a:rPr>
              <a:t>http://www.taxcreditsforworkingfamilies.org/earned-income-tax-credit/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4"/>
              </a:rPr>
              <a:t>http://www.taxpolicycenter.org/briefing-book/key-elements/family/eitc.cfm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5"/>
              </a:rPr>
              <a:t>http://www.taxpolicycenter.org/taxtopics/encyclopedia/EITC.cfm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6"/>
              </a:rPr>
              <a:t>https://www.cbpp.org/research/federal-tax/policy-basics-the-earned-income-tax-credit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7"/>
              </a:rPr>
              <a:t>https://www.taxpolicycenter.org/briefing-book/how-does-earned-income-tax-credit-affect-poor-families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Ibid.</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8"/>
              </a:rPr>
              <a:t>http://www.cbpp.org/research/policy-basics-the-earned-income-tax-credit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Center for American Progress (CAP): </a:t>
            </a:r>
            <a:r>
              <a:rPr lang="en-US" sz="1200" u="sng" kern="1200" dirty="0">
                <a:solidFill>
                  <a:schemeClr val="tx1"/>
                </a:solidFill>
                <a:effectLst/>
                <a:latin typeface="+mn-lt"/>
                <a:ea typeface="+mn-ea"/>
                <a:cs typeface="+mn-cs"/>
                <a:hlinkClick r:id="rId10"/>
              </a:rPr>
              <a:t>https://www.americanprogress.org/issues/poverty/report/2014/10/07/98452/harnessing-the-eitc-and-other-tax-credits-to-promote-financial-stability-and-economic-mobility/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42</a:t>
            </a:fld>
            <a:endParaRPr lang="en-US"/>
          </a:p>
        </p:txBody>
      </p:sp>
    </p:spTree>
    <p:extLst>
      <p:ext uri="{BB962C8B-B14F-4D97-AF65-F5344CB8AC3E}">
        <p14:creationId xmlns:p14="http://schemas.microsoft.com/office/powerpoint/2010/main" val="39683222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As a credit, the EITC reduces a low-income family’s overall tax liability. It is fully refundable, so if a family’s EITC exceeds the amount of federal taxes owed, the family receives the difference as a refund. The size of the EITC is calculated as a fixed percentage of the worker’s earnings. The credit “phases in,” meaning it increases with additional earnings until the maximum credit is reached (at about $14,290 for a family with three children). Once the EITC reaches the maximum, it begins “phasing out” providing a continued but decreasing refund for additional income earned until it disappears completely. This ensures that the EITC is targeted to those who need it. The amount of a person’s EITC depends on family size and marital status (see graph below). First enacted during President Gerald Ford’s administration as part of the </a:t>
            </a:r>
            <a:r>
              <a:rPr lang="en-US" sz="1200" i="1" kern="1200" dirty="0">
                <a:solidFill>
                  <a:schemeClr val="tx1"/>
                </a:solidFill>
                <a:effectLst/>
                <a:latin typeface="+mn-lt"/>
                <a:ea typeface="+mn-ea"/>
                <a:cs typeface="+mn-cs"/>
              </a:rPr>
              <a:t>Tax Reduction Act of 1975,</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was intended “to offset the Social Security taxes of low-income workers with children and to provide those taxpayers with an increased incentive to work.” Since its establishment, the EITC has become the nation’s leading anti-poverty program for working, low-income families. The credit has a long history of bipartisan support, having been expanded under both Republican and Democratic Congresses and presidents. In the </a:t>
            </a:r>
            <a:r>
              <a:rPr lang="en-US" sz="1200" i="1" kern="1200" dirty="0">
                <a:solidFill>
                  <a:schemeClr val="tx1"/>
                </a:solidFill>
                <a:effectLst/>
                <a:latin typeface="+mn-lt"/>
                <a:ea typeface="+mn-ea"/>
                <a:cs typeface="+mn-cs"/>
              </a:rPr>
              <a:t>Tax Reform Act of 1986</a:t>
            </a:r>
            <a:r>
              <a:rPr lang="en-US" sz="1200" kern="1200" dirty="0">
                <a:solidFill>
                  <a:schemeClr val="tx1"/>
                </a:solidFill>
                <a:effectLst/>
                <a:latin typeface="+mn-lt"/>
                <a:ea typeface="+mn-ea"/>
                <a:cs typeface="+mn-cs"/>
              </a:rPr>
              <a:t>, the EITC saw significant expansion, and later the </a:t>
            </a:r>
            <a:r>
              <a:rPr lang="en-US" sz="1200" i="1" kern="1200" dirty="0">
                <a:solidFill>
                  <a:schemeClr val="tx1"/>
                </a:solidFill>
                <a:effectLst/>
                <a:latin typeface="+mn-lt"/>
                <a:ea typeface="+mn-ea"/>
                <a:cs typeface="+mn-cs"/>
              </a:rPr>
              <a:t>Omnibus Budget Reconciliation Act of 1990</a:t>
            </a:r>
            <a:r>
              <a:rPr lang="en-US" sz="1200" kern="1200" dirty="0">
                <a:solidFill>
                  <a:schemeClr val="tx1"/>
                </a:solidFill>
                <a:effectLst/>
                <a:latin typeface="+mn-lt"/>
                <a:ea typeface="+mn-ea"/>
                <a:cs typeface="+mn-cs"/>
              </a:rPr>
              <a:t> also expanded the credit and added a supplemental credit amount for families with two or more children. </a:t>
            </a:r>
          </a:p>
          <a:p>
            <a:r>
              <a:rPr lang="en-US" sz="1200" kern="1200" dirty="0">
                <a:solidFill>
                  <a:schemeClr val="tx1"/>
                </a:solidFill>
                <a:effectLst/>
                <a:latin typeface="+mn-lt"/>
                <a:ea typeface="+mn-ea"/>
                <a:cs typeface="+mn-cs"/>
              </a:rPr>
              <a:t>RESULTS volunteers played a critical role in making important EITC and CTC provisions permanent in the bipartisan </a:t>
            </a:r>
            <a:r>
              <a:rPr lang="en-US" sz="1200" i="1" kern="1200" dirty="0">
                <a:solidFill>
                  <a:schemeClr val="tx1"/>
                </a:solidFill>
                <a:effectLst/>
                <a:latin typeface="+mn-lt"/>
                <a:ea typeface="+mn-ea"/>
                <a:cs typeface="+mn-cs"/>
              </a:rPr>
              <a:t>Protecting Americans from Tax Hikes (PATH) Act of 2015</a:t>
            </a:r>
            <a:r>
              <a:rPr lang="en-US" sz="1200" kern="1200" dirty="0">
                <a:solidFill>
                  <a:schemeClr val="tx1"/>
                </a:solidFill>
                <a:effectLst/>
                <a:latin typeface="+mn-lt"/>
                <a:ea typeface="+mn-ea"/>
                <a:cs typeface="+mn-cs"/>
              </a:rPr>
              <a:t>, increasing the EITC for larger families and reducing the marriage penalty for joint filers while lowering the income eligibility threshold for the CTC to $3,000. Through 225 meetings with members of Congress and 145 media pieces throughout 2014-2015, RESULTS volunteers played a key role in lifting incomes above or closer for more than 16 million people, including 8 million children, were. This is one of the biggest anti-poverty legislative victories in twenty years, and one that RESULTS volunteers played a critical role in achieving.</a:t>
            </a:r>
          </a:p>
          <a:p>
            <a:r>
              <a:rPr lang="en-US" sz="1200" kern="1200" dirty="0">
                <a:solidFill>
                  <a:schemeClr val="tx1"/>
                </a:solidFill>
                <a:effectLst/>
                <a:latin typeface="+mn-lt"/>
                <a:ea typeface="+mn-ea"/>
                <a:cs typeface="+mn-cs"/>
              </a:rPr>
              <a:t>Research shows the positive impact of the EITC:</a:t>
            </a:r>
          </a:p>
          <a:p>
            <a:pPr lvl="0"/>
            <a:r>
              <a:rPr lang="en-US" sz="1200" b="1" kern="1200" dirty="0">
                <a:solidFill>
                  <a:schemeClr val="tx1"/>
                </a:solidFill>
                <a:effectLst/>
                <a:latin typeface="+mn-lt"/>
                <a:ea typeface="+mn-ea"/>
                <a:cs typeface="+mn-cs"/>
              </a:rPr>
              <a:t>The EITC has proven to be an effective anti-poverty program.</a:t>
            </a:r>
            <a:r>
              <a:rPr lang="en-US" sz="1200" kern="1200" dirty="0">
                <a:solidFill>
                  <a:schemeClr val="tx1"/>
                </a:solidFill>
                <a:effectLst/>
                <a:latin typeface="+mn-lt"/>
                <a:ea typeface="+mn-ea"/>
                <a:cs typeface="+mn-cs"/>
              </a:rPr>
              <a:t> In 2016, the EITC lifted about 5.8 million people above the poverty line, including about 3 million children. The number of poor children would have been more than one-quarter higher without the EITC. The credit reduced the severity of poverty for another 18.7 million people, including 6.9 million children.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(together with the Child Tax Credit) is the largest contributor to preventing poverty for working families. In 2018, the earned income tax credit (EITC) will provide credits ranging from $519 for workers with no children to $6,431 for workers with at least three children. The most recent relevant study found that a $1,000 increase in the EITC led to a 7.3 percentage point increase in employment and a 9.4 percentage point reduction in the share of families with after tax and transfer income in poverty. </a:t>
            </a:r>
          </a:p>
          <a:p>
            <a:pPr lvl="0"/>
            <a:r>
              <a:rPr lang="en-US" sz="1200" b="1" kern="1200" dirty="0">
                <a:solidFill>
                  <a:schemeClr val="tx1"/>
                </a:solidFill>
                <a:effectLst/>
                <a:latin typeface="+mn-lt"/>
                <a:ea typeface="+mn-ea"/>
                <a:cs typeface="+mn-cs"/>
              </a:rPr>
              <a:t>Infant health is positively linked with increases in the EITC.</a:t>
            </a:r>
            <a:r>
              <a:rPr lang="en-US" sz="1200" kern="1200" dirty="0">
                <a:solidFill>
                  <a:schemeClr val="tx1"/>
                </a:solidFill>
                <a:effectLst/>
                <a:latin typeface="+mn-lt"/>
                <a:ea typeface="+mn-ea"/>
                <a:cs typeface="+mn-cs"/>
              </a:rPr>
              <a:t> Research reveals a positive correlation between increased EITCs and infant health markers such as birthweight and premature birth, so that higher EITCs result in healthier birthweights and fewer premature births. </a:t>
            </a:r>
          </a:p>
          <a:p>
            <a:pPr lvl="0"/>
            <a:r>
              <a:rPr lang="en-US" sz="1200" b="1" kern="1200" dirty="0">
                <a:solidFill>
                  <a:schemeClr val="tx1"/>
                </a:solidFill>
                <a:effectLst/>
                <a:latin typeface="+mn-lt"/>
                <a:ea typeface="+mn-ea"/>
                <a:cs typeface="+mn-cs"/>
              </a:rPr>
              <a:t>The EITC strengthens work and earnings in the next generation.</a:t>
            </a:r>
            <a:r>
              <a:rPr lang="en-US" sz="1200" kern="1200" dirty="0">
                <a:solidFill>
                  <a:schemeClr val="tx1"/>
                </a:solidFill>
                <a:effectLst/>
                <a:latin typeface="+mn-lt"/>
                <a:ea typeface="+mn-ea"/>
                <a:cs typeface="+mn-cs"/>
              </a:rPr>
              <a:t> Research has found that for children in low-income families, each additional $3,000 per year received before age 6 correlates with an average yearly increase of 135 work hours between the ages of 25 and 37, and their average annual earnings increase by 17 percent.</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by boosting the employment and earnings of working-age women, the EITC boosts the size of the Social Security retirement benefits they ultimately will receive.</a:t>
            </a:r>
          </a:p>
          <a:p>
            <a:pPr lvl="0"/>
            <a:r>
              <a:rPr lang="en-US" sz="1200" b="1" kern="1200" dirty="0">
                <a:solidFill>
                  <a:schemeClr val="tx1"/>
                </a:solidFill>
                <a:effectLst/>
                <a:latin typeface="+mn-lt"/>
                <a:ea typeface="+mn-ea"/>
                <a:cs typeface="+mn-cs"/>
              </a:rPr>
              <a:t>EITC children do better in school</a:t>
            </a:r>
            <a:r>
              <a:rPr lang="en-US" sz="1200" kern="1200" dirty="0">
                <a:solidFill>
                  <a:schemeClr val="tx1"/>
                </a:solidFill>
                <a:effectLst/>
                <a:latin typeface="+mn-lt"/>
                <a:ea typeface="+mn-ea"/>
                <a:cs typeface="+mn-cs"/>
              </a:rPr>
              <a:t>. Elementary and middle-school students earn higher test scores when their families receive larger refundable tax credits (such as the EITC and CTC).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low-income children are more likely to go to college when their families have benefited from the EITC.</a:t>
            </a:r>
          </a:p>
          <a:p>
            <a:pPr lvl="0"/>
            <a:r>
              <a:rPr lang="en-US" sz="1200" b="1" kern="1200" dirty="0">
                <a:solidFill>
                  <a:schemeClr val="tx1"/>
                </a:solidFill>
                <a:effectLst/>
                <a:latin typeface="+mn-lt"/>
                <a:ea typeface="+mn-ea"/>
                <a:cs typeface="+mn-cs"/>
              </a:rPr>
              <a:t>The EITC strengthens local economies.</a:t>
            </a:r>
            <a:r>
              <a:rPr lang="en-US" sz="1200" kern="1200" dirty="0">
                <a:solidFill>
                  <a:schemeClr val="tx1"/>
                </a:solidFill>
                <a:effectLst/>
                <a:latin typeface="+mn-lt"/>
                <a:ea typeface="+mn-ea"/>
                <a:cs typeface="+mn-cs"/>
              </a:rPr>
              <a:t> The EITC refund checks are often spent quickly and locally, resulting in at least $1.50-$2.00 in local economic activity for every $1 claimed.</a:t>
            </a:r>
          </a:p>
          <a:p>
            <a:r>
              <a:rPr lang="en-US" sz="1200" b="1" kern="1200" dirty="0">
                <a:solidFill>
                  <a:schemeClr val="tx1"/>
                </a:solidFill>
                <a:effectLst/>
                <a:latin typeface="+mn-lt"/>
                <a:ea typeface="+mn-ea"/>
                <a:cs typeface="+mn-cs"/>
              </a:rPr>
              <a:t>The EITC increases promotes work, especially among single mothers.</a:t>
            </a:r>
            <a:r>
              <a:rPr lang="en-US" sz="1200" kern="1200" dirty="0">
                <a:solidFill>
                  <a:schemeClr val="tx1"/>
                </a:solidFill>
                <a:effectLst/>
                <a:latin typeface="+mn-lt"/>
                <a:ea typeface="+mn-ea"/>
                <a:cs typeface="+mn-cs"/>
              </a:rPr>
              <a:t> The EITC expansions of the 1990s helped more than a half a million families move from cash welfare assistance to work.</a:t>
            </a:r>
            <a:r>
              <a:rPr lang="en-US" dirty="0">
                <a:effectLst/>
              </a:rPr>
              <a:t> </a:t>
            </a:r>
            <a:r>
              <a:rPr lang="en-US" sz="1200" kern="1200" dirty="0">
                <a:solidFill>
                  <a:schemeClr val="tx1"/>
                </a:solidFill>
                <a:effectLst/>
                <a:latin typeface="+mn-lt"/>
                <a:ea typeface="+mn-ea"/>
                <a:cs typeface="+mn-cs"/>
              </a:rPr>
              <a:t>Tax Credits for Working Families: </a:t>
            </a:r>
            <a:r>
              <a:rPr lang="en-US" sz="1200" u="sng" kern="1200" dirty="0">
                <a:solidFill>
                  <a:schemeClr val="tx1"/>
                </a:solidFill>
                <a:effectLst/>
                <a:latin typeface="+mn-lt"/>
                <a:ea typeface="+mn-ea"/>
                <a:cs typeface="+mn-cs"/>
                <a:hlinkClick r:id="rId3"/>
              </a:rPr>
              <a:t>http://www.taxcreditsforworkingfamilies.org/earned-income-tax-credit/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4"/>
              </a:rPr>
              <a:t>http://www.taxpolicycenter.org/briefing-book/key-elements/family/eitc.cfm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5"/>
              </a:rPr>
              <a:t>http://www.taxpolicycenter.org/taxtopics/encyclopedia/EITC.cfm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6"/>
              </a:rPr>
              <a:t>https://www.cbpp.org/research/federal-tax/policy-basics-the-earned-income-tax-credit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7"/>
              </a:rPr>
              <a:t>https://www.taxpolicycenter.org/briefing-book/how-does-earned-income-tax-credit-affect-poor-families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Ibid.</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8"/>
              </a:rPr>
              <a:t>http://www.cbpp.org/research/policy-basics-the-earned-income-tax-credit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Center for American Progress (CAP): </a:t>
            </a:r>
            <a:r>
              <a:rPr lang="en-US" sz="1200" u="sng" kern="1200" dirty="0">
                <a:solidFill>
                  <a:schemeClr val="tx1"/>
                </a:solidFill>
                <a:effectLst/>
                <a:latin typeface="+mn-lt"/>
                <a:ea typeface="+mn-ea"/>
                <a:cs typeface="+mn-cs"/>
                <a:hlinkClick r:id="rId10"/>
              </a:rPr>
              <a:t>https://www.americanprogress.org/issues/poverty/report/2014/10/07/98452/harnessing-the-eitc-and-other-tax-credits-to-promote-financial-stability-and-economic-mobility/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43</a:t>
            </a:fld>
            <a:endParaRPr lang="en-US"/>
          </a:p>
        </p:txBody>
      </p:sp>
    </p:spTree>
    <p:extLst>
      <p:ext uri="{BB962C8B-B14F-4D97-AF65-F5344CB8AC3E}">
        <p14:creationId xmlns:p14="http://schemas.microsoft.com/office/powerpoint/2010/main" val="2434874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FABAD895-2D52-4D57-8BB4-541ADAE65E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455D216-0244-45C5-BF35-CC53781942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Can we get some agreement on this?</a:t>
            </a:r>
          </a:p>
        </p:txBody>
      </p:sp>
      <p:sp>
        <p:nvSpPr>
          <p:cNvPr id="4" name="Slide Number Placeholder 3">
            <a:extLst>
              <a:ext uri="{FF2B5EF4-FFF2-40B4-BE49-F238E27FC236}">
                <a16:creationId xmlns:a16="http://schemas.microsoft.com/office/drawing/2014/main" id="{8AFE03CF-09CD-4D5C-9682-CC709535E70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4B40B3-45B5-407A-B1BB-97B4BFF322A7}"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As a credit, the EITC reduces a low-income family’s overall tax liability. It is fully refundable, so if a family’s EITC exceeds the amount of federal taxes owed, the family receives the difference as a refund. The size of the EITC is calculated as a fixed percentage of the worker’s earnings. The credit “phases in,” meaning it increases with additional earnings until the maximum credit is reached (at about $14,290 for a family with three children). Once the EITC reaches the maximum, it begins “phasing out” providing a continued but decreasing refund for additional income earned until it disappears completely. This ensures that the EITC is targeted to those who need it. The amount of a person’s EITC depends on family size and marital status (see graph below). First enacted during President Gerald Ford’s administration as part of the </a:t>
            </a:r>
            <a:r>
              <a:rPr lang="en-US" sz="1200" i="1" kern="1200" dirty="0">
                <a:solidFill>
                  <a:schemeClr val="tx1"/>
                </a:solidFill>
                <a:effectLst/>
                <a:latin typeface="+mn-lt"/>
                <a:ea typeface="+mn-ea"/>
                <a:cs typeface="+mn-cs"/>
              </a:rPr>
              <a:t>Tax Reduction Act of 1975,</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was intended “to offset the Social Security taxes of low-income workers with children and to provide those taxpayers with an increased incentive to work.” Since its establishment, the EITC has become the nation’s leading anti-poverty program for working, low-income families. The credit has a long history of bipartisan support, having been expanded under both Republican and Democratic Congresses and presidents. In the </a:t>
            </a:r>
            <a:r>
              <a:rPr lang="en-US" sz="1200" i="1" kern="1200" dirty="0">
                <a:solidFill>
                  <a:schemeClr val="tx1"/>
                </a:solidFill>
                <a:effectLst/>
                <a:latin typeface="+mn-lt"/>
                <a:ea typeface="+mn-ea"/>
                <a:cs typeface="+mn-cs"/>
              </a:rPr>
              <a:t>Tax Reform Act of 1986</a:t>
            </a:r>
            <a:r>
              <a:rPr lang="en-US" sz="1200" kern="1200" dirty="0">
                <a:solidFill>
                  <a:schemeClr val="tx1"/>
                </a:solidFill>
                <a:effectLst/>
                <a:latin typeface="+mn-lt"/>
                <a:ea typeface="+mn-ea"/>
                <a:cs typeface="+mn-cs"/>
              </a:rPr>
              <a:t>, the EITC saw significant expansion, and later the </a:t>
            </a:r>
            <a:r>
              <a:rPr lang="en-US" sz="1200" i="1" kern="1200" dirty="0">
                <a:solidFill>
                  <a:schemeClr val="tx1"/>
                </a:solidFill>
                <a:effectLst/>
                <a:latin typeface="+mn-lt"/>
                <a:ea typeface="+mn-ea"/>
                <a:cs typeface="+mn-cs"/>
              </a:rPr>
              <a:t>Omnibus Budget Reconciliation Act of 1990</a:t>
            </a:r>
            <a:r>
              <a:rPr lang="en-US" sz="1200" kern="1200" dirty="0">
                <a:solidFill>
                  <a:schemeClr val="tx1"/>
                </a:solidFill>
                <a:effectLst/>
                <a:latin typeface="+mn-lt"/>
                <a:ea typeface="+mn-ea"/>
                <a:cs typeface="+mn-cs"/>
              </a:rPr>
              <a:t> also expanded the credit and added a supplemental credit amount for families with two or more children. </a:t>
            </a:r>
          </a:p>
          <a:p>
            <a:r>
              <a:rPr lang="en-US" sz="1200" kern="1200" dirty="0">
                <a:solidFill>
                  <a:schemeClr val="tx1"/>
                </a:solidFill>
                <a:effectLst/>
                <a:latin typeface="+mn-lt"/>
                <a:ea typeface="+mn-ea"/>
                <a:cs typeface="+mn-cs"/>
              </a:rPr>
              <a:t>RESULTS volunteers played a critical role in making important EITC and CTC provisions permanent in the bipartisan </a:t>
            </a:r>
            <a:r>
              <a:rPr lang="en-US" sz="1200" i="1" kern="1200" dirty="0">
                <a:solidFill>
                  <a:schemeClr val="tx1"/>
                </a:solidFill>
                <a:effectLst/>
                <a:latin typeface="+mn-lt"/>
                <a:ea typeface="+mn-ea"/>
                <a:cs typeface="+mn-cs"/>
              </a:rPr>
              <a:t>Protecting Americans from Tax Hikes (PATH) Act of 2015</a:t>
            </a:r>
            <a:r>
              <a:rPr lang="en-US" sz="1200" kern="1200" dirty="0">
                <a:solidFill>
                  <a:schemeClr val="tx1"/>
                </a:solidFill>
                <a:effectLst/>
                <a:latin typeface="+mn-lt"/>
                <a:ea typeface="+mn-ea"/>
                <a:cs typeface="+mn-cs"/>
              </a:rPr>
              <a:t>, increasing the EITC for larger families and reducing the marriage penalty for joint filers while lowering the income eligibility threshold for the CTC to $3,000. Through 225 meetings with members of Congress and 145 media pieces throughout 2014-2015, RESULTS volunteers played a key role in lifting incomes above or closer for more than 16 million people, including 8 million children, were. This is one of the biggest anti-poverty legislative victories in twenty years, and one that RESULTS volunteers played a critical role in achieving.</a:t>
            </a:r>
          </a:p>
          <a:p>
            <a:r>
              <a:rPr lang="en-US" sz="1200" kern="1200" dirty="0">
                <a:solidFill>
                  <a:schemeClr val="tx1"/>
                </a:solidFill>
                <a:effectLst/>
                <a:latin typeface="+mn-lt"/>
                <a:ea typeface="+mn-ea"/>
                <a:cs typeface="+mn-cs"/>
              </a:rPr>
              <a:t>Research shows the positive impact of the EITC:</a:t>
            </a:r>
          </a:p>
          <a:p>
            <a:pPr lvl="0"/>
            <a:r>
              <a:rPr lang="en-US" sz="1200" b="1" kern="1200" dirty="0">
                <a:solidFill>
                  <a:schemeClr val="tx1"/>
                </a:solidFill>
                <a:effectLst/>
                <a:latin typeface="+mn-lt"/>
                <a:ea typeface="+mn-ea"/>
                <a:cs typeface="+mn-cs"/>
              </a:rPr>
              <a:t>The EITC has proven to be an effective anti-poverty program.</a:t>
            </a:r>
            <a:r>
              <a:rPr lang="en-US" sz="1200" kern="1200" dirty="0">
                <a:solidFill>
                  <a:schemeClr val="tx1"/>
                </a:solidFill>
                <a:effectLst/>
                <a:latin typeface="+mn-lt"/>
                <a:ea typeface="+mn-ea"/>
                <a:cs typeface="+mn-cs"/>
              </a:rPr>
              <a:t> In 2016, the EITC lifted about 5.8 million people above the poverty line, including about 3 million children. The number of poor children would have been more than one-quarter higher without the EITC. The credit reduced the severity of poverty for another 18.7 million people, including 6.9 million children.</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EITC (together with the Child Tax Credit) is the largest contributor to preventing poverty for working families. In 2018, the earned income tax credit (EITC) will provide credits ranging from $519 for workers with no children to $6,431 for workers with at least three children. The most recent relevant study found that a $1,000 increase in the EITC led to a 7.3 percentage point increase in employment and a 9.4 percentage point reduction in the share of families with after tax and transfer income in poverty. </a:t>
            </a:r>
          </a:p>
          <a:p>
            <a:pPr lvl="0"/>
            <a:r>
              <a:rPr lang="en-US" sz="1200" b="1" kern="1200" dirty="0">
                <a:solidFill>
                  <a:schemeClr val="tx1"/>
                </a:solidFill>
                <a:effectLst/>
                <a:latin typeface="+mn-lt"/>
                <a:ea typeface="+mn-ea"/>
                <a:cs typeface="+mn-cs"/>
              </a:rPr>
              <a:t>Infant health is positively linked with increases in the EITC.</a:t>
            </a:r>
            <a:r>
              <a:rPr lang="en-US" sz="1200" kern="1200" dirty="0">
                <a:solidFill>
                  <a:schemeClr val="tx1"/>
                </a:solidFill>
                <a:effectLst/>
                <a:latin typeface="+mn-lt"/>
                <a:ea typeface="+mn-ea"/>
                <a:cs typeface="+mn-cs"/>
              </a:rPr>
              <a:t> Research reveals a positive correlation between increased EITCs and infant health markers such as birthweight and premature birth, so that higher EITCs result in healthier birthweights and fewer premature births. </a:t>
            </a:r>
          </a:p>
          <a:p>
            <a:pPr lvl="0"/>
            <a:r>
              <a:rPr lang="en-US" sz="1200" b="1" kern="1200" dirty="0">
                <a:solidFill>
                  <a:schemeClr val="tx1"/>
                </a:solidFill>
                <a:effectLst/>
                <a:latin typeface="+mn-lt"/>
                <a:ea typeface="+mn-ea"/>
                <a:cs typeface="+mn-cs"/>
              </a:rPr>
              <a:t>The EITC strengthens work and earnings in the next generation.</a:t>
            </a:r>
            <a:r>
              <a:rPr lang="en-US" sz="1200" kern="1200" dirty="0">
                <a:solidFill>
                  <a:schemeClr val="tx1"/>
                </a:solidFill>
                <a:effectLst/>
                <a:latin typeface="+mn-lt"/>
                <a:ea typeface="+mn-ea"/>
                <a:cs typeface="+mn-cs"/>
              </a:rPr>
              <a:t> Research has found that for children in low-income families, each additional $3,000 per year received before age 6 correlates with an average yearly increase of 135 work hours between the ages of 25 and 37, and their average annual earnings increase by 17 percent.</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by boosting the employment and earnings of working-age women, the EITC boosts the size of the Social Security retirement benefits they ultimately will receive.</a:t>
            </a:r>
          </a:p>
          <a:p>
            <a:pPr lvl="0"/>
            <a:r>
              <a:rPr lang="en-US" sz="1200" b="1" kern="1200" dirty="0">
                <a:solidFill>
                  <a:schemeClr val="tx1"/>
                </a:solidFill>
                <a:effectLst/>
                <a:latin typeface="+mn-lt"/>
                <a:ea typeface="+mn-ea"/>
                <a:cs typeface="+mn-cs"/>
              </a:rPr>
              <a:t>EITC children do better in school</a:t>
            </a:r>
            <a:r>
              <a:rPr lang="en-US" sz="1200" kern="1200" dirty="0">
                <a:solidFill>
                  <a:schemeClr val="tx1"/>
                </a:solidFill>
                <a:effectLst/>
                <a:latin typeface="+mn-lt"/>
                <a:ea typeface="+mn-ea"/>
                <a:cs typeface="+mn-cs"/>
              </a:rPr>
              <a:t>. Elementary and middle-school students earn higher test scores when their families receive larger refundable tax credits (such as the EITC and CTC).</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addition, low-income children are more likely to go to college when their families have benefited from the EITC.</a:t>
            </a:r>
          </a:p>
          <a:p>
            <a:pPr lvl="0"/>
            <a:r>
              <a:rPr lang="en-US" sz="1200" b="1" kern="1200" dirty="0">
                <a:solidFill>
                  <a:schemeClr val="tx1"/>
                </a:solidFill>
                <a:effectLst/>
                <a:latin typeface="+mn-lt"/>
                <a:ea typeface="+mn-ea"/>
                <a:cs typeface="+mn-cs"/>
              </a:rPr>
              <a:t>The EITC strengthens local economies.</a:t>
            </a:r>
            <a:r>
              <a:rPr lang="en-US" sz="1200" kern="1200" dirty="0">
                <a:solidFill>
                  <a:schemeClr val="tx1"/>
                </a:solidFill>
                <a:effectLst/>
                <a:latin typeface="+mn-lt"/>
                <a:ea typeface="+mn-ea"/>
                <a:cs typeface="+mn-cs"/>
              </a:rPr>
              <a:t> The EITC refund checks are often spent quickly and locally, resulting in at least $1.50-$2.00 in local economic activity for every $1 claimed.</a:t>
            </a:r>
          </a:p>
          <a:p>
            <a:r>
              <a:rPr lang="en-US" sz="1200" b="1" kern="1200" dirty="0">
                <a:solidFill>
                  <a:schemeClr val="tx1"/>
                </a:solidFill>
                <a:effectLst/>
                <a:latin typeface="+mn-lt"/>
                <a:ea typeface="+mn-ea"/>
                <a:cs typeface="+mn-cs"/>
              </a:rPr>
              <a:t>The EITC increases promotes work, especially among single mothers.</a:t>
            </a:r>
            <a:r>
              <a:rPr lang="en-US" sz="1200" kern="1200" dirty="0">
                <a:solidFill>
                  <a:schemeClr val="tx1"/>
                </a:solidFill>
                <a:effectLst/>
                <a:latin typeface="+mn-lt"/>
                <a:ea typeface="+mn-ea"/>
                <a:cs typeface="+mn-cs"/>
              </a:rPr>
              <a:t> The EITC expansions of the 1990s helped more than a half a million families move from cash welfare assistance to work.</a:t>
            </a:r>
            <a:r>
              <a:rPr lang="en-US" dirty="0">
                <a:effectLst/>
              </a:rPr>
              <a:t> </a:t>
            </a:r>
            <a:r>
              <a:rPr lang="en-US" sz="1200" kern="1200" dirty="0">
                <a:solidFill>
                  <a:schemeClr val="tx1"/>
                </a:solidFill>
                <a:effectLst/>
                <a:latin typeface="+mn-lt"/>
                <a:ea typeface="+mn-ea"/>
                <a:cs typeface="+mn-cs"/>
              </a:rPr>
              <a:t>Tax Credits for Working Families: </a:t>
            </a:r>
            <a:r>
              <a:rPr lang="en-US" sz="1200" u="sng" kern="1200" dirty="0">
                <a:solidFill>
                  <a:schemeClr val="tx1"/>
                </a:solidFill>
                <a:effectLst/>
                <a:latin typeface="+mn-lt"/>
                <a:ea typeface="+mn-ea"/>
                <a:cs typeface="+mn-cs"/>
                <a:hlinkClick r:id="rId3"/>
              </a:rPr>
              <a:t>http://www.taxcreditsforworkingfamilies.org/earned-income-tax-credit/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4"/>
              </a:rPr>
              <a:t>http://www.taxpolicycenter.org/briefing-book/key-elements/family/eitc.cfm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5"/>
              </a:rPr>
              <a:t>http://www.taxpolicycenter.org/taxtopics/encyclopedia/EITC.cfm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6"/>
              </a:rPr>
              <a:t>https://www.cbpp.org/research/federal-tax/policy-basics-the-earned-income-tax-credit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Tax Policy Center (TPC): </a:t>
            </a:r>
            <a:r>
              <a:rPr lang="en-US" sz="1200" u="sng" kern="1200" dirty="0">
                <a:solidFill>
                  <a:schemeClr val="tx1"/>
                </a:solidFill>
                <a:effectLst/>
                <a:latin typeface="+mn-lt"/>
                <a:ea typeface="+mn-ea"/>
                <a:cs typeface="+mn-cs"/>
                <a:hlinkClick r:id="rId7"/>
              </a:rPr>
              <a:t>https://www.taxpolicycenter.org/briefing-book/how-does-earned-income-tax-credit-affect-poor-families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Ibid.</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8"/>
              </a:rPr>
              <a:t>http://www.cbpp.org/research/policy-basics-the-earned-income-tax-credit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Center for American Progress (CAP): </a:t>
            </a:r>
            <a:r>
              <a:rPr lang="en-US" sz="1200" u="sng" kern="1200" dirty="0">
                <a:solidFill>
                  <a:schemeClr val="tx1"/>
                </a:solidFill>
                <a:effectLst/>
                <a:latin typeface="+mn-lt"/>
                <a:ea typeface="+mn-ea"/>
                <a:cs typeface="+mn-cs"/>
                <a:hlinkClick r:id="rId10"/>
              </a:rPr>
              <a:t>https://www.americanprogress.org/issues/poverty/report/2014/10/07/98452/harnessing-the-eitc-and-other-tax-credits-to-promote-financial-stability-and-economic-mobility/</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9"/>
              </a:rPr>
              <a:t>http://www.cbpp.org/research/federal-tax/eitc-and-child-tax-credit-promote-work-reduce-poverty-and-support-childrens?fa=view&amp;id=3793</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44</a:t>
            </a:fld>
            <a:endParaRPr lang="en-US"/>
          </a:p>
        </p:txBody>
      </p:sp>
    </p:spTree>
    <p:extLst>
      <p:ext uri="{BB962C8B-B14F-4D97-AF65-F5344CB8AC3E}">
        <p14:creationId xmlns:p14="http://schemas.microsoft.com/office/powerpoint/2010/main" val="874363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The Child Tax Credit (CTC) is a partially refundable federal tax credit designed to help families offset some of the costs of raising children. When combined with the EITC, the CTC is an effective anti-poverty tool. The Center on Budget and Policy Priorities estimates that in 2017, CTC lifted approximately 2.8 million people out of poverty in 2017, including about 1.6 million children, and lessened poverty for another 13.1 million people, including 6.7 million children.” On Feb. 28, 2019, the non-partisan National Academy of Sciences released a consensus plan to cut child poverty in half. The two policy proposals that had the biggest impact on poverty reduction were both versions of an expanded Child Tax Credit.</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the expenses of raising a child continually increasing, the CTC is a critical measure in ensuring that children receive the necessary resources and home stability that they deserve. </a:t>
            </a:r>
          </a:p>
          <a:p>
            <a:r>
              <a:rPr lang="en-US" sz="1200" kern="1200" dirty="0">
                <a:solidFill>
                  <a:schemeClr val="tx1"/>
                </a:solidFill>
                <a:effectLst/>
                <a:latin typeface="+mn-lt"/>
                <a:ea typeface="+mn-ea"/>
                <a:cs typeface="+mn-cs"/>
              </a:rPr>
              <a:t>The CTC includes a refundable component, the Additional Child Tax Credit, for low-income families. This means that if the value of the CTC exceeds the amount of federal income tax a family owes, the family may receive part or all of the difference in the form of a refund check. As a result, many working families can benefit from the CTC even if their incomes are so low that they owe little or no federal income tax in a given year. This refundable feature is important for low-income working families, who otherwise wouldn’t receive the tax benefits available to higher-income families to help offset the cost of raising children.</a:t>
            </a:r>
          </a:p>
          <a:p>
            <a:r>
              <a:rPr lang="en-US" sz="1200" kern="1200" dirty="0">
                <a:solidFill>
                  <a:schemeClr val="tx1"/>
                </a:solidFill>
                <a:effectLst/>
                <a:latin typeface="+mn-lt"/>
                <a:ea typeface="+mn-ea"/>
                <a:cs typeface="+mn-cs"/>
              </a:rPr>
              <a:t>First enacted in 1997, the CTC has a similar structure and function to EITC. As with the EITC, only working families are eligible to receive the credit, and the CTC “phases in” as income increases. Unlike the EITC, however, the CTC requires families to earn a minimum income of $3,000 to qualify for the credit and is only partially refundable. That means that if a family’s CTC exceeds its federal tax liability, the family may receive only a portion of the credit rather than the total difference as a refund.</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the Child Tax Credit was increased but the benefits largely go to high-income households. The credit was doubled to $2,000 per child, but only wealthier families will be able to receive the full benefit. Low-income families can at most get $1,400 per child back as a refund compared to a family earning $400,000, who will get to deduct the full $2,000 credit per child off their taxes. </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3"/>
              </a:rPr>
              <a:t>https://www.cbpp.org/research/federal-tax/policy-basics-the-child-tax-credit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ITEP: </a:t>
            </a:r>
            <a:r>
              <a:rPr lang="en-US" sz="1200" u="sng" kern="1200" dirty="0">
                <a:solidFill>
                  <a:schemeClr val="tx1"/>
                </a:solidFill>
                <a:effectLst/>
                <a:latin typeface="+mn-lt"/>
                <a:ea typeface="+mn-ea"/>
                <a:cs typeface="+mn-cs"/>
                <a:hlinkClick r:id="rId4"/>
              </a:rPr>
              <a:t>https://itep.org/the-case-for-extending-state-level-child-tax-credits-to-those-left-out-a-50-state-analysis/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http://www.cbpp.org/research/policy-basics-the-child-tax-credit</a:t>
            </a:r>
          </a:p>
          <a:p>
            <a:r>
              <a:rPr lang="en-US" sz="1200" kern="1200" dirty="0">
                <a:solidFill>
                  <a:schemeClr val="tx1"/>
                </a:solidFill>
                <a:effectLst/>
                <a:latin typeface="+mn-lt"/>
                <a:ea typeface="+mn-ea"/>
                <a:cs typeface="+mn-cs"/>
              </a:rPr>
              <a:t>IBID</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5"/>
              </a:rPr>
              <a:t>http://www.cbpp.org/research/policy-basics-the-child-tax-credit</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Marr, C., Duke, B., Huang, C., “New Tax Law Is Fundamentally Flawed and Will Require Basic Restructuring.” </a:t>
            </a:r>
            <a:r>
              <a:rPr lang="en-US" sz="1200" u="sng" kern="1200" dirty="0">
                <a:solidFill>
                  <a:schemeClr val="tx1"/>
                </a:solidFill>
                <a:effectLst/>
                <a:latin typeface="+mn-lt"/>
                <a:ea typeface="+mn-ea"/>
                <a:cs typeface="+mn-cs"/>
                <a:hlinkClick r:id="rId6"/>
              </a:rPr>
              <a:t>https://www.cbpp.org/research/federal-tax/new-tax-law-is-fundamentally-flawed-and-will-require-basic-restructuring</a:t>
            </a:r>
            <a:r>
              <a:rPr lang="en-US" sz="1200" kern="1200" dirty="0">
                <a:solidFill>
                  <a:schemeClr val="tx1"/>
                </a:solidFill>
                <a:effectLst/>
                <a:latin typeface="+mn-lt"/>
                <a:ea typeface="+mn-ea"/>
                <a:cs typeface="+mn-cs"/>
              </a:rPr>
              <a:t>. 2018. </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45</a:t>
            </a:fld>
            <a:endParaRPr lang="en-US"/>
          </a:p>
        </p:txBody>
      </p:sp>
    </p:spTree>
    <p:extLst>
      <p:ext uri="{BB962C8B-B14F-4D97-AF65-F5344CB8AC3E}">
        <p14:creationId xmlns:p14="http://schemas.microsoft.com/office/powerpoint/2010/main" val="23991264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The Child Tax Credit (CTC) is a partially refundable federal tax credit designed to help families offset some of the costs of raising children. When combined with the EITC, the CTC is an effective anti-poverty tool. The Center on Budget and Policy Priorities estimates that in 2017, CTC lifted approximately 2.8 million people out of poverty in 2017, including about 1.6 million children, and lessened poverty for another 13.1 million people, including 6.7 million children.” On Feb. 28, 2019, the non-partisan National Academy of Sciences released a consensus plan to cut child poverty in half. The two policy proposals that had the biggest impact on poverty reduction were both versions of an expanded Child Tax Credit.</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the expenses of raising a child continually increasing, the CTC is a critical measure in ensuring that children receive the necessary resources and home stability that they deserve. </a:t>
            </a:r>
          </a:p>
          <a:p>
            <a:r>
              <a:rPr lang="en-US" sz="1200" kern="1200" dirty="0">
                <a:solidFill>
                  <a:schemeClr val="tx1"/>
                </a:solidFill>
                <a:effectLst/>
                <a:latin typeface="+mn-lt"/>
                <a:ea typeface="+mn-ea"/>
                <a:cs typeface="+mn-cs"/>
              </a:rPr>
              <a:t>The CTC includes a refundable component, the Additional Child Tax Credit, for low-income families. This means that if the value of the CTC exceeds the amount of federal income tax a family owes, the family may receive part or all of the difference in the form of a refund check. As a result, many working families can benefit from the CTC even if their incomes are so low that they owe little or no federal income tax in a given year. This refundable feature is important for low-income working families, who otherwise wouldn’t receive the tax benefits available to higher-income families to help offset the cost of raising children.</a:t>
            </a:r>
          </a:p>
          <a:p>
            <a:r>
              <a:rPr lang="en-US" sz="1200" kern="1200" dirty="0">
                <a:solidFill>
                  <a:schemeClr val="tx1"/>
                </a:solidFill>
                <a:effectLst/>
                <a:latin typeface="+mn-lt"/>
                <a:ea typeface="+mn-ea"/>
                <a:cs typeface="+mn-cs"/>
              </a:rPr>
              <a:t>First enacted in 1997, the CTC has a similar structure and function to EITC. As with the EITC, only working families are eligible to receive the credit, and the CTC “phases in” as income increases. Unlike the EITC, however, the CTC requires families to earn a minimum income of $3,000 to qualify for the credit and is only partially refundable. That means that if a family’s CTC exceeds its federal tax liability, the family may receive only a portion of the credit rather than the total difference as a refund.</a:t>
            </a:r>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2017 the Child Tax Credit was increased but the benefits largely go to high-income households. The credit was doubled to $2,000 per child, but only wealthier families will be able to receive the full benefit. Low-income families can at most get $1,400 per child back as a refund compared to a family earning $400,000, who will get to deduct the full $2,000 credit per child off their taxes. </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3"/>
              </a:rPr>
              <a:t>https://www.cbpp.org/research/federal-tax/policy-basics-the-child-tax-credit</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ITEP: </a:t>
            </a:r>
            <a:r>
              <a:rPr lang="en-US" sz="1200" u="sng" kern="1200" dirty="0">
                <a:solidFill>
                  <a:schemeClr val="tx1"/>
                </a:solidFill>
                <a:effectLst/>
                <a:latin typeface="+mn-lt"/>
                <a:ea typeface="+mn-ea"/>
                <a:cs typeface="+mn-cs"/>
                <a:hlinkClick r:id="rId4"/>
              </a:rPr>
              <a:t>https://itep.org/the-case-for-extending-state-level-child-tax-credits-to-those-left-out-a-50-state-analysis/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CBPP: http://www.cbpp.org/research/policy-basics-the-child-tax-credit</a:t>
            </a:r>
          </a:p>
          <a:p>
            <a:r>
              <a:rPr lang="en-US" sz="1200" kern="1200" dirty="0">
                <a:solidFill>
                  <a:schemeClr val="tx1"/>
                </a:solidFill>
                <a:effectLst/>
                <a:latin typeface="+mn-lt"/>
                <a:ea typeface="+mn-ea"/>
                <a:cs typeface="+mn-cs"/>
              </a:rPr>
              <a:t>IBID</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5"/>
              </a:rPr>
              <a:t>http://www.cbpp.org/research/policy-basics-the-child-tax-credit</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Marr, C., Duke, B., Huang, C., “New Tax Law Is Fundamentally Flawed and Will Require Basic Restructuring.” </a:t>
            </a:r>
            <a:r>
              <a:rPr lang="en-US" sz="1200" u="sng" kern="1200" dirty="0">
                <a:solidFill>
                  <a:schemeClr val="tx1"/>
                </a:solidFill>
                <a:effectLst/>
                <a:latin typeface="+mn-lt"/>
                <a:ea typeface="+mn-ea"/>
                <a:cs typeface="+mn-cs"/>
                <a:hlinkClick r:id="rId6"/>
              </a:rPr>
              <a:t>https://www.cbpp.org/research/federal-tax/new-tax-law-is-fundamentally-flawed-and-will-require-basic-restructuring</a:t>
            </a:r>
            <a:r>
              <a:rPr lang="en-US" sz="1200" kern="1200" dirty="0">
                <a:solidFill>
                  <a:schemeClr val="tx1"/>
                </a:solidFill>
                <a:effectLst/>
                <a:latin typeface="+mn-lt"/>
                <a:ea typeface="+mn-ea"/>
                <a:cs typeface="+mn-cs"/>
              </a:rPr>
              <a:t>. 2018. </a:t>
            </a:r>
          </a:p>
          <a:p>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46</a:t>
            </a:fld>
            <a:endParaRPr lang="en-US"/>
          </a:p>
        </p:txBody>
      </p:sp>
    </p:spTree>
    <p:extLst>
      <p:ext uri="{BB962C8B-B14F-4D97-AF65-F5344CB8AC3E}">
        <p14:creationId xmlns:p14="http://schemas.microsoft.com/office/powerpoint/2010/main" val="21379992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Opportunities to dive deeper: policy brief, Policy Solutions to Racial Wealth Divide Sun afternoon, lots of Q&amp;A Monday afternoon. </a:t>
            </a:r>
            <a:endParaRPr lang="en-US" dirty="0"/>
          </a:p>
          <a:p>
            <a:endParaRPr lang="en-US" dirty="0"/>
          </a:p>
          <a:p>
            <a:r>
              <a:rPr lang="en-US" sz="1200" kern="1200" dirty="0">
                <a:solidFill>
                  <a:schemeClr val="tx1"/>
                </a:solidFill>
                <a:effectLst/>
                <a:latin typeface="+mn-lt"/>
                <a:ea typeface="+mn-ea"/>
                <a:cs typeface="+mn-cs"/>
              </a:rPr>
              <a:t>The Working Families Tax Relief Act (S. 1138/H.R. 3157), would improve the EITC and CTC to boost the financial security of 46 million households, including 8 million Black families, 9 million Latinx families, and 2 million Asian American families. The bill would also cut child poverty nationally by 28 percent, lifting 3.1 million children out of poverty and making another 7.7 million children less poor. Specifically, the bill would: </a:t>
            </a:r>
          </a:p>
          <a:p>
            <a:pPr lvl="0"/>
            <a:r>
              <a:rPr lang="en-US" sz="1200" kern="1200" dirty="0">
                <a:solidFill>
                  <a:schemeClr val="tx1"/>
                </a:solidFill>
                <a:effectLst/>
                <a:latin typeface="+mn-lt"/>
                <a:ea typeface="+mn-ea"/>
                <a:cs typeface="+mn-cs"/>
              </a:rPr>
              <a:t>Increase the EITC for families with children by roughly 25 percent</a:t>
            </a:r>
          </a:p>
          <a:p>
            <a:pPr lvl="0"/>
            <a:r>
              <a:rPr lang="en-US" sz="1200" kern="1200" dirty="0">
                <a:solidFill>
                  <a:schemeClr val="tx1"/>
                </a:solidFill>
                <a:effectLst/>
                <a:latin typeface="+mn-lt"/>
                <a:ea typeface="+mn-ea"/>
                <a:cs typeface="+mn-cs"/>
              </a:rPr>
              <a:t>Substantially increase the EITC for workers not raising children and lower eligibility to age 19; this is the only group in the tax code that is taxed </a:t>
            </a:r>
            <a:r>
              <a:rPr lang="en-US" sz="1200" i="1" kern="1200" dirty="0">
                <a:solidFill>
                  <a:schemeClr val="tx1"/>
                </a:solidFill>
                <a:effectLst/>
                <a:latin typeface="+mn-lt"/>
                <a:ea typeface="+mn-ea"/>
                <a:cs typeface="+mn-cs"/>
              </a:rPr>
              <a:t>into</a:t>
            </a:r>
            <a:r>
              <a:rPr lang="en-US" sz="1200" kern="1200" dirty="0">
                <a:solidFill>
                  <a:schemeClr val="tx1"/>
                </a:solidFill>
                <a:effectLst/>
                <a:latin typeface="+mn-lt"/>
                <a:ea typeface="+mn-ea"/>
                <a:cs typeface="+mn-cs"/>
              </a:rPr>
              <a:t> poverty</a:t>
            </a:r>
          </a:p>
          <a:p>
            <a:pPr lvl="0"/>
            <a:r>
              <a:rPr lang="en-US" sz="1200" kern="1200" dirty="0">
                <a:solidFill>
                  <a:schemeClr val="tx1"/>
                </a:solidFill>
                <a:effectLst/>
                <a:latin typeface="+mn-lt"/>
                <a:ea typeface="+mn-ea"/>
                <a:cs typeface="+mn-cs"/>
              </a:rPr>
              <a:t>Make the full $2,000 CTC available to all low- and moderate-income families</a:t>
            </a:r>
          </a:p>
          <a:p>
            <a:pPr lvl="0"/>
            <a:r>
              <a:rPr lang="en-US" sz="1200" kern="1200" dirty="0">
                <a:solidFill>
                  <a:schemeClr val="tx1"/>
                </a:solidFill>
                <a:effectLst/>
                <a:latin typeface="+mn-lt"/>
                <a:ea typeface="+mn-ea"/>
                <a:cs typeface="+mn-cs"/>
              </a:rPr>
              <a:t>Create a new Young Child Tax Credit that would provide families with children under 6 years old an extra $1,000 per child (for a total CTC of $3,000 per child)</a:t>
            </a:r>
          </a:p>
          <a:p>
            <a:pPr lvl="0"/>
            <a:r>
              <a:rPr lang="en-US" sz="1200" kern="1200" dirty="0">
                <a:solidFill>
                  <a:schemeClr val="tx1"/>
                </a:solidFill>
                <a:effectLst/>
                <a:latin typeface="+mn-lt"/>
                <a:ea typeface="+mn-ea"/>
                <a:cs typeface="+mn-cs"/>
              </a:rPr>
              <a:t>Make the CTC equally accessible to families in Puerto Rico and expand Puerto Rico’s EITC</a:t>
            </a:r>
          </a:p>
          <a:p>
            <a:r>
              <a:rPr lang="en-US" sz="1200" kern="1200" dirty="0">
                <a:solidFill>
                  <a:schemeClr val="tx1"/>
                </a:solidFill>
                <a:effectLst/>
                <a:latin typeface="+mn-lt"/>
                <a:ea typeface="+mn-ea"/>
                <a:cs typeface="+mn-cs"/>
              </a:rPr>
              <a:t>Overall, expanding the EITC and CTC would help make sure that low-income parents can give their children a good start in life, and help working people afford transportation and other things they need to stay on the job. </a:t>
            </a:r>
            <a:endParaRPr lang="en-US" dirty="0"/>
          </a:p>
        </p:txBody>
      </p:sp>
      <p:sp>
        <p:nvSpPr>
          <p:cNvPr id="4" name="Slide Number Placeholder 3"/>
          <p:cNvSpPr>
            <a:spLocks noGrp="1"/>
          </p:cNvSpPr>
          <p:nvPr>
            <p:ph type="sldNum" sz="quarter" idx="10"/>
          </p:nvPr>
        </p:nvSpPr>
        <p:spPr/>
        <p:txBody>
          <a:bodyPr/>
          <a:lstStyle/>
          <a:p>
            <a:fld id="{2B63BD23-AD11-45AB-8D65-44990A1EF1FD}" type="slidenum">
              <a:rPr lang="en-US" smtClean="0"/>
              <a:t>47</a:t>
            </a:fld>
            <a:endParaRPr lang="en-US"/>
          </a:p>
        </p:txBody>
      </p:sp>
    </p:spTree>
    <p:extLst>
      <p:ext uri="{BB962C8B-B14F-4D97-AF65-F5344CB8AC3E}">
        <p14:creationId xmlns:p14="http://schemas.microsoft.com/office/powerpoint/2010/main" val="40350695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we don’t expect the full Working Families Tax Relief Act to be enacted this year, it is “foundational” legislation that sets the terms of the debate for how we should be focusing our efforts to rewrite the 2017 Trump tax law to promote policies that help millions of Americans struggling to make ends meet and would help address income inequality that has affected white, Black, and brown working-class households.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recently introduced Kildee-Evans bill (the Working Families Tax Relief Act) would substantially expand both the EITC and the Child Tax Credit. Substantially expand both the EITC for families with children and the EITC for workers not raising a child at home. The expansions include broadening the age range of workers eligible for the credit from 25-64 today to 19-67, a provision that would support young workers, especially those who lack a college degree.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bill would have large effects on poverty. It would: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Reduce the overall poverty rate (using the Supplemental Poverty Measure, which analysts favor) from 14 percent to 12 percent — a 15-percent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the Black poverty rate from 21 percent to 17 percent, an 18-percent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the Latino poverty rate from 22 percent to 18 percent, a 20-percent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Lower the overall child poverty rate from 15 percent to 11 percent, a 28-percent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shrink the Latino child poverty rate from 24 percent to 18 percent, a 27-percent reduction.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shrink the Black child poverty rate from 23 percent to 15 percent, a 33-percent reduction.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Luckily, the Senate </a:t>
            </a:r>
            <a:r>
              <a:rPr lang="en-US" sz="1200" i="1" kern="1200" dirty="0">
                <a:solidFill>
                  <a:schemeClr val="tx1"/>
                </a:solidFill>
                <a:effectLst/>
                <a:latin typeface="+mn-lt"/>
                <a:ea typeface="+mn-ea"/>
                <a:cs typeface="+mn-cs"/>
              </a:rPr>
              <a:t>Working Families Tax Relief Act</a:t>
            </a:r>
            <a:r>
              <a:rPr lang="en-US" sz="1200" kern="1200" dirty="0">
                <a:solidFill>
                  <a:schemeClr val="tx1"/>
                </a:solidFill>
                <a:effectLst/>
                <a:latin typeface="+mn-lt"/>
                <a:ea typeface="+mn-ea"/>
                <a:cs typeface="+mn-cs"/>
              </a:rPr>
              <a:t> has broad support with 45 Senate cosponsors. With similar House legislation introduced last month by Representatives Kildee and Evans, we have a chance to build momentum with representatives during advocacy meetings in DC and back home.</a:t>
            </a:r>
          </a:p>
        </p:txBody>
      </p:sp>
      <p:sp>
        <p:nvSpPr>
          <p:cNvPr id="4" name="Slide Number Placeholder 3"/>
          <p:cNvSpPr>
            <a:spLocks noGrp="1"/>
          </p:cNvSpPr>
          <p:nvPr>
            <p:ph type="sldNum" sz="quarter" idx="10"/>
          </p:nvPr>
        </p:nvSpPr>
        <p:spPr/>
        <p:txBody>
          <a:bodyPr/>
          <a:lstStyle/>
          <a:p>
            <a:fld id="{2B63BD23-AD11-45AB-8D65-44990A1EF1FD}" type="slidenum">
              <a:rPr lang="en-US" smtClean="0"/>
              <a:t>48</a:t>
            </a:fld>
            <a:endParaRPr lang="en-US"/>
          </a:p>
        </p:txBody>
      </p:sp>
    </p:spTree>
    <p:extLst>
      <p:ext uri="{BB962C8B-B14F-4D97-AF65-F5344CB8AC3E}">
        <p14:creationId xmlns:p14="http://schemas.microsoft.com/office/powerpoint/2010/main" val="8583269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Ways and Means temporary bumps in credits are about</a:t>
            </a:r>
          </a:p>
          <a:p>
            <a:r>
              <a:rPr lang="en-US" sz="1200" kern="1200" dirty="0">
                <a:solidFill>
                  <a:schemeClr val="tx1"/>
                </a:solidFill>
                <a:effectLst/>
                <a:latin typeface="+mn-lt"/>
                <a:ea typeface="+mn-ea"/>
                <a:cs typeface="+mn-cs"/>
              </a:rPr>
              <a:t>EITC $30bil</a:t>
            </a:r>
          </a:p>
          <a:p>
            <a:r>
              <a:rPr lang="en-US" sz="1200" kern="1200" dirty="0">
                <a:solidFill>
                  <a:schemeClr val="tx1"/>
                </a:solidFill>
                <a:effectLst/>
                <a:latin typeface="+mn-lt"/>
                <a:ea typeface="+mn-ea"/>
                <a:cs typeface="+mn-cs"/>
              </a:rPr>
              <a:t>CTC $80bil</a:t>
            </a:r>
          </a:p>
          <a:p>
            <a:r>
              <a:rPr lang="en-US" sz="1200" kern="1200" dirty="0">
                <a:solidFill>
                  <a:schemeClr val="tx1"/>
                </a:solidFill>
                <a:effectLst/>
                <a:latin typeface="+mn-lt"/>
                <a:ea typeface="+mn-ea"/>
                <a:cs typeface="+mn-cs"/>
              </a:rPr>
              <a:t>Child/ Dependent Care $15bil</a:t>
            </a:r>
          </a:p>
          <a:p>
            <a:r>
              <a:rPr lang="en-US" sz="1200" kern="1200" dirty="0">
                <a:solidFill>
                  <a:schemeClr val="tx1"/>
                </a:solidFill>
                <a:effectLst/>
                <a:latin typeface="+mn-lt"/>
                <a:ea typeface="+mn-ea"/>
                <a:cs typeface="+mn-cs"/>
              </a:rPr>
              <a:t>We are not focusing on the child and dependent Care Credit, even the groups that work on child care more are not emphasizing it too much (vs CTC). This is more relevant for Senate Democrats as we push them to include EITC and CTC in any tax package this year, we will still continue to push bill </a:t>
            </a:r>
            <a:r>
              <a:rPr lang="en-US" sz="1200" kern="1200" dirty="0" err="1">
                <a:solidFill>
                  <a:schemeClr val="tx1"/>
                </a:solidFill>
                <a:effectLst/>
                <a:latin typeface="+mn-lt"/>
                <a:ea typeface="+mn-ea"/>
                <a:cs typeface="+mn-cs"/>
              </a:rPr>
              <a:t>cosponsorship</a:t>
            </a:r>
            <a:r>
              <a:rPr lang="en-US" sz="1200" kern="1200" dirty="0">
                <a:solidFill>
                  <a:schemeClr val="tx1"/>
                </a:solidFill>
                <a:effectLst/>
                <a:latin typeface="+mn-lt"/>
                <a:ea typeface="+mn-ea"/>
                <a:cs typeface="+mn-cs"/>
              </a:rPr>
              <a:t> in the House.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we may have an opportunity to expand the EITC and CTC in this Congress. Last month, the House Ways and Means Committee passed temporary expansions of both the EITC and CTC in a broader “Extenders” tax package – the Economic Mobility Act (H.R. 3300)’s expansion of the EITC would raise the after-tax incomes of 16 million childless adults and the CTC changes would benefit more than 42 million children under age 17.</a:t>
            </a:r>
            <a:r>
              <a:rPr lang="en-US" sz="1200" kern="1200" baseline="300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RESULTS volunteers will urge Congress to include an expansion of the CTC and EITC in any tax legislation that moves in this Congress, and cosponsor S. 1138/H.R. 3157 if they have not already done so.</a:t>
            </a:r>
          </a:p>
          <a:p>
            <a:r>
              <a:rPr lang="en-US" sz="1200" kern="1200" dirty="0">
                <a:solidFill>
                  <a:schemeClr val="tx1"/>
                </a:solidFill>
                <a:effectLst/>
                <a:latin typeface="+mn-lt"/>
                <a:ea typeface="+mn-ea"/>
                <a:cs typeface="+mn-cs"/>
              </a:rPr>
              <a:t>CBPP: </a:t>
            </a:r>
            <a:r>
              <a:rPr lang="en-US" sz="1200" u="sng" kern="1200" dirty="0">
                <a:solidFill>
                  <a:schemeClr val="tx1"/>
                </a:solidFill>
                <a:effectLst/>
                <a:latin typeface="+mn-lt"/>
                <a:ea typeface="+mn-ea"/>
                <a:cs typeface="+mn-cs"/>
                <a:hlinkClick r:id="rId3"/>
              </a:rPr>
              <a:t>https://www.cbpp.org/research/federal-tax/expansions-of-the-earned-income-tax-credit-and-child-tax-credit-would-benefit-8</a:t>
            </a: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r>
              <a:rPr lang="en-US" dirty="0"/>
              <a:t>Two asks! </a:t>
            </a:r>
          </a:p>
        </p:txBody>
      </p:sp>
      <p:sp>
        <p:nvSpPr>
          <p:cNvPr id="4" name="Slide Number Placeholder 3"/>
          <p:cNvSpPr>
            <a:spLocks noGrp="1"/>
          </p:cNvSpPr>
          <p:nvPr>
            <p:ph type="sldNum" sz="quarter" idx="10"/>
          </p:nvPr>
        </p:nvSpPr>
        <p:spPr/>
        <p:txBody>
          <a:bodyPr/>
          <a:lstStyle/>
          <a:p>
            <a:fld id="{2B63BD23-AD11-45AB-8D65-44990A1EF1FD}" type="slidenum">
              <a:rPr lang="en-US" smtClean="0"/>
              <a:t>49</a:t>
            </a:fld>
            <a:endParaRPr lang="en-US"/>
          </a:p>
        </p:txBody>
      </p:sp>
    </p:spTree>
    <p:extLst>
      <p:ext uri="{BB962C8B-B14F-4D97-AF65-F5344CB8AC3E}">
        <p14:creationId xmlns:p14="http://schemas.microsoft.com/office/powerpoint/2010/main" val="2838344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EB6194E-343D-430C-8C23-AE302DBEF6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1D1B13E0-5385-4884-A596-5AF5E8126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Congratulations on finding an organization where you can make your voice count</a:t>
            </a:r>
          </a:p>
        </p:txBody>
      </p:sp>
      <p:sp>
        <p:nvSpPr>
          <p:cNvPr id="4" name="Slide Number Placeholder 3">
            <a:extLst>
              <a:ext uri="{FF2B5EF4-FFF2-40B4-BE49-F238E27FC236}">
                <a16:creationId xmlns:a16="http://schemas.microsoft.com/office/drawing/2014/main" id="{238B3D1B-EFD1-4F35-8E97-DCEEC3EB34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F7B543-65B5-44F4-8532-5AAC5420F510}"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16AA5FBA-04A0-425A-AC24-CBC71E2BD9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D2354D9B-9CB9-4644-A924-ABA99272CD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Congratulations on finding an organization where you can make your voice count</a:t>
            </a:r>
          </a:p>
        </p:txBody>
      </p:sp>
      <p:sp>
        <p:nvSpPr>
          <p:cNvPr id="4" name="Slide Number Placeholder 3">
            <a:extLst>
              <a:ext uri="{FF2B5EF4-FFF2-40B4-BE49-F238E27FC236}">
                <a16:creationId xmlns:a16="http://schemas.microsoft.com/office/drawing/2014/main" id="{7868F193-E539-483E-BCE0-FFDE6C22F0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7D6A39-92FC-4B50-8F45-6B1E20A22FAD}"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38861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18022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F9B0CE4-1570-495D-A884-C714A895E4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0725" indent="-276225">
              <a:spcBef>
                <a:spcPct val="30000"/>
              </a:spcBef>
              <a:defRPr sz="1200">
                <a:solidFill>
                  <a:schemeClr val="tx1"/>
                </a:solidFill>
                <a:latin typeface="Calibri" panose="020F0502020204030204" pitchFamily="34" charset="0"/>
              </a:defRPr>
            </a:lvl2pPr>
            <a:lvl3pPr marL="1109663" indent="-220663">
              <a:spcBef>
                <a:spcPct val="30000"/>
              </a:spcBef>
              <a:defRPr sz="1200">
                <a:solidFill>
                  <a:schemeClr val="tx1"/>
                </a:solidFill>
                <a:latin typeface="Calibri" panose="020F0502020204030204" pitchFamily="34" charset="0"/>
              </a:defRPr>
            </a:lvl3pPr>
            <a:lvl4pPr marL="1554163" indent="-220663">
              <a:spcBef>
                <a:spcPct val="30000"/>
              </a:spcBef>
              <a:defRPr sz="1200">
                <a:solidFill>
                  <a:schemeClr val="tx1"/>
                </a:solidFill>
                <a:latin typeface="Calibri" panose="020F0502020204030204" pitchFamily="34" charset="0"/>
              </a:defRPr>
            </a:lvl4pPr>
            <a:lvl5pPr marL="1998663" indent="-220663">
              <a:spcBef>
                <a:spcPct val="30000"/>
              </a:spcBef>
              <a:defRPr sz="1200">
                <a:solidFill>
                  <a:schemeClr val="tx1"/>
                </a:solidFill>
                <a:latin typeface="Calibri" panose="020F0502020204030204" pitchFamily="34" charset="0"/>
              </a:defRPr>
            </a:lvl5pPr>
            <a:lvl6pPr marL="2455863" indent="-220663" defTabSz="457200" eaLnBrk="0" fontAlgn="base" hangingPunct="0">
              <a:spcBef>
                <a:spcPct val="30000"/>
              </a:spcBef>
              <a:spcAft>
                <a:spcPct val="0"/>
              </a:spcAft>
              <a:defRPr sz="1200">
                <a:solidFill>
                  <a:schemeClr val="tx1"/>
                </a:solidFill>
                <a:latin typeface="Calibri" panose="020F0502020204030204" pitchFamily="34" charset="0"/>
              </a:defRPr>
            </a:lvl6pPr>
            <a:lvl7pPr marL="2913063" indent="-220663" defTabSz="457200" eaLnBrk="0" fontAlgn="base" hangingPunct="0">
              <a:spcBef>
                <a:spcPct val="30000"/>
              </a:spcBef>
              <a:spcAft>
                <a:spcPct val="0"/>
              </a:spcAft>
              <a:defRPr sz="1200">
                <a:solidFill>
                  <a:schemeClr val="tx1"/>
                </a:solidFill>
                <a:latin typeface="Calibri" panose="020F0502020204030204" pitchFamily="34" charset="0"/>
              </a:defRPr>
            </a:lvl7pPr>
            <a:lvl8pPr marL="3370263" indent="-220663" defTabSz="457200" eaLnBrk="0" fontAlgn="base" hangingPunct="0">
              <a:spcBef>
                <a:spcPct val="30000"/>
              </a:spcBef>
              <a:spcAft>
                <a:spcPct val="0"/>
              </a:spcAft>
              <a:defRPr sz="1200">
                <a:solidFill>
                  <a:schemeClr val="tx1"/>
                </a:solidFill>
                <a:latin typeface="Calibri" panose="020F0502020204030204" pitchFamily="34" charset="0"/>
              </a:defRPr>
            </a:lvl8pPr>
            <a:lvl9pPr marL="3827463" indent="-220663" defTabSz="4572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1B4B7A4-90FB-46A4-8DD9-D89998D6859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35" name="Rectangle 2">
            <a:extLst>
              <a:ext uri="{FF2B5EF4-FFF2-40B4-BE49-F238E27FC236}">
                <a16:creationId xmlns:a16="http://schemas.microsoft.com/office/drawing/2014/main" id="{67184D95-7F98-484D-9A2B-7DA969078B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a:extLst>
              <a:ext uri="{FF2B5EF4-FFF2-40B4-BE49-F238E27FC236}">
                <a16:creationId xmlns:a16="http://schemas.microsoft.com/office/drawing/2014/main" id="{6B03E485-3CA4-4F7F-882C-353FE07C5B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9759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latin typeface="Helvetica"/>
                <a:cs typeface="Helvetica"/>
              </a:defRPr>
            </a:lvl1pPr>
          </a:lstStyle>
          <a:p>
            <a:r>
              <a:rPr lang="en-US" dirty="0"/>
              <a:t>Click to edit title</a:t>
            </a:r>
          </a:p>
        </p:txBody>
      </p:sp>
      <p:sp>
        <p:nvSpPr>
          <p:cNvPr id="3" name="Content Placeholder 2"/>
          <p:cNvSpPr>
            <a:spLocks noGrp="1"/>
          </p:cNvSpPr>
          <p:nvPr>
            <p:ph idx="1" hasCustomPrompt="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0829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154" name="Group 154" descr="Slide Template.png"/>
          <p:cNvGrpSpPr/>
          <p:nvPr/>
        </p:nvGrpSpPr>
        <p:grpSpPr>
          <a:xfrm>
            <a:off x="1" y="6126162"/>
            <a:ext cx="9157511" cy="154551"/>
            <a:chOff x="0" y="0"/>
            <a:chExt cx="9157510" cy="154550"/>
          </a:xfrm>
        </p:grpSpPr>
        <p:sp>
          <p:nvSpPr>
            <p:cNvPr id="152" name="Shape 152"/>
            <p:cNvSpPr/>
            <p:nvPr/>
          </p:nvSpPr>
          <p:spPr>
            <a:xfrm>
              <a:off x="0" y="0"/>
              <a:ext cx="9157511" cy="154551"/>
            </a:xfrm>
            <a:prstGeom prst="rect">
              <a:avLst/>
            </a:prstGeom>
            <a:solidFill>
              <a:srgbClr val="AF1F2C"/>
            </a:solidFill>
            <a:ln w="12700" cap="flat">
              <a:noFill/>
              <a:miter lim="400000"/>
            </a:ln>
            <a:effectLst/>
          </p:spPr>
          <p:txBody>
            <a:bodyPr wrap="square" lIns="45719" tIns="45719" rIns="45719" bIns="45719" numCol="1" anchor="ctr">
              <a:noAutofit/>
            </a:bodyPr>
            <a:lstStyle/>
            <a:p>
              <a:pPr defTabSz="457200" fontAlgn="auto">
                <a:spcBef>
                  <a:spcPts val="0"/>
                </a:spcBef>
                <a:spcAft>
                  <a:spcPts val="0"/>
                </a:spcAft>
              </a:pPr>
              <a:endParaRPr>
                <a:solidFill>
                  <a:prstClr val="black"/>
                </a:solidFill>
                <a:latin typeface="Calibri"/>
                <a:cs typeface="+mn-cs"/>
              </a:endParaRPr>
            </a:p>
          </p:txBody>
        </p:sp>
        <p:pic>
          <p:nvPicPr>
            <p:cNvPr id="153" name="image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157511" cy="154551"/>
            </a:xfrm>
            <a:prstGeom prst="rect">
              <a:avLst/>
            </a:prstGeom>
            <a:ln w="12700" cap="flat">
              <a:noFill/>
              <a:miter lim="400000"/>
            </a:ln>
            <a:effectLst/>
          </p:spPr>
        </p:pic>
      </p:grpSp>
      <p:sp>
        <p:nvSpPr>
          <p:cNvPr id="155" name="Shape 155"/>
          <p:cNvSpPr>
            <a:spLocks noGrp="1"/>
          </p:cNvSpPr>
          <p:nvPr>
            <p:ph type="sldNum" sz="quarter" idx="2"/>
          </p:nvPr>
        </p:nvSpPr>
        <p:spPr>
          <a:xfrm>
            <a:off x="6553200" y="6385242"/>
            <a:ext cx="301908" cy="307341"/>
          </a:xfrm>
          <a:prstGeom prst="rect">
            <a:avLst/>
          </a:prstGeom>
        </p:spPr>
        <p:txBody>
          <a:bodyPr/>
          <a:lstStyle>
            <a:lvl1pPr>
              <a:defRPr>
                <a:solidFill>
                  <a:srgbClr val="000000"/>
                </a:solidFill>
              </a:defRPr>
            </a:lvl1pPr>
          </a:lstStyle>
          <a:p>
            <a:pPr defTabSz="457200" fontAlgn="auto">
              <a:spcBef>
                <a:spcPts val="0"/>
              </a:spcBef>
              <a:spcAft>
                <a:spcPts val="0"/>
              </a:spcAft>
            </a:pPr>
            <a:fld id="{86CB4B4D-7CA3-9044-876B-883B54F8677D}" type="slidenum">
              <a:rPr>
                <a:latin typeface="Calibri"/>
                <a:cs typeface="+mn-cs"/>
              </a:rPr>
              <a:pPr defTabSz="457200" fontAlgn="auto">
                <a:spcBef>
                  <a:spcPts val="0"/>
                </a:spcBef>
                <a:spcAft>
                  <a:spcPts val="0"/>
                </a:spcAft>
              </a:pPr>
              <a:t>‹#›</a:t>
            </a:fld>
            <a:endParaRPr>
              <a:latin typeface="Calibri"/>
              <a:cs typeface="+mn-cs"/>
            </a:endParaRPr>
          </a:p>
        </p:txBody>
      </p:sp>
    </p:spTree>
    <p:extLst>
      <p:ext uri="{BB962C8B-B14F-4D97-AF65-F5344CB8AC3E}">
        <p14:creationId xmlns:p14="http://schemas.microsoft.com/office/powerpoint/2010/main" val="128909337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DFEB22DC-5D4A-4E57-9139-DCFB8836B6C9}" type="datetimeFigureOut">
              <a:rPr lang="en-US">
                <a:solidFill>
                  <a:prstClr val="black"/>
                </a:solidFill>
              </a:rPr>
              <a:pPr>
                <a:defRPr/>
              </a:pPr>
              <a:t>7/15/2019</a:t>
            </a:fld>
            <a:endParaRPr lang="en-US">
              <a:solidFill>
                <a:prstClr val="black"/>
              </a:solidFill>
            </a:endParaRPr>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7" name="Slide Number Placeholder 5"/>
          <p:cNvSpPr>
            <a:spLocks noGrp="1"/>
          </p:cNvSpPr>
          <p:nvPr>
            <p:ph type="sldNum" sz="quarter" idx="12"/>
          </p:nvPr>
        </p:nvSpPr>
        <p:spPr/>
        <p:txBody>
          <a:bodyPr/>
          <a:lstStyle>
            <a:lvl1pPr>
              <a:defRPr/>
            </a:lvl1pPr>
          </a:lstStyle>
          <a:p>
            <a:pPr>
              <a:defRPr/>
            </a:pPr>
            <a:fld id="{B96F3692-0876-4D64-BFD6-4BC023D64C17}"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71090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04852" y="4402163"/>
            <a:ext cx="7772400" cy="1470025"/>
          </a:xfrm>
        </p:spPr>
        <p:txBody>
          <a:bodyPr anchor="t"/>
          <a:lstStyle>
            <a:lvl1pPr algn="l">
              <a:defRPr>
                <a:solidFill>
                  <a:srgbClr val="58585B"/>
                </a:solidFill>
                <a:latin typeface="Helvetica"/>
              </a:defRPr>
            </a:lvl1pPr>
          </a:lstStyle>
          <a:p>
            <a:r>
              <a:rPr lang="en-US" dirty="0"/>
              <a:t>Click to edit title</a:t>
            </a:r>
          </a:p>
        </p:txBody>
      </p:sp>
    </p:spTree>
    <p:extLst>
      <p:ext uri="{BB962C8B-B14F-4D97-AF65-F5344CB8AC3E}">
        <p14:creationId xmlns:p14="http://schemas.microsoft.com/office/powerpoint/2010/main" val="43044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text</a:t>
            </a:r>
          </a:p>
        </p:txBody>
      </p:sp>
      <p:sp>
        <p:nvSpPr>
          <p:cNvPr id="12" name="Picture Placeholder 11"/>
          <p:cNvSpPr>
            <a:spLocks noGrp="1"/>
          </p:cNvSpPr>
          <p:nvPr>
            <p:ph type="pic" sz="quarter" idx="10"/>
          </p:nvPr>
        </p:nvSpPr>
        <p:spPr>
          <a:xfrm>
            <a:off x="0" y="0"/>
            <a:ext cx="9144000" cy="4683125"/>
          </a:xfrm>
        </p:spPr>
        <p:txBody>
          <a:bodyPr/>
          <a:lstStyle/>
          <a:p>
            <a:endParaRPr lang="en-US"/>
          </a:p>
        </p:txBody>
      </p:sp>
    </p:spTree>
    <p:extLst>
      <p:ext uri="{BB962C8B-B14F-4D97-AF65-F5344CB8AC3E}">
        <p14:creationId xmlns:p14="http://schemas.microsoft.com/office/powerpoint/2010/main" val="2981833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latin typeface="Helvetica"/>
                <a:cs typeface="Helvetica"/>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8624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1"/>
                </a:solidFill>
                <a:latin typeface="Helvetica"/>
                <a:cs typeface="Helvetica"/>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4"/>
                </a:solidFill>
                <a:latin typeface="Helvetica"/>
                <a:cs typeface="Helvetica"/>
              </a:defRPr>
            </a:lvl1pPr>
            <a:lvl2pPr marL="742950" indent="-285750">
              <a:buFont typeface="Courier New"/>
              <a:buChar char="o"/>
              <a:defRPr>
                <a:solidFill>
                  <a:schemeClr val="accent4"/>
                </a:solidFill>
                <a:latin typeface="Helvetica"/>
                <a:cs typeface="Helvetica"/>
              </a:defRPr>
            </a:lvl2pPr>
            <a:lvl3pPr>
              <a:defRPr>
                <a:solidFill>
                  <a:schemeClr val="accent4"/>
                </a:solidFill>
                <a:latin typeface="Helvetica"/>
                <a:cs typeface="Helvetica"/>
              </a:defRPr>
            </a:lvl3pPr>
            <a:lvl4pPr marL="1600200" indent="-228600">
              <a:buFont typeface="Courier New"/>
              <a:buChar char="o"/>
              <a:defRPr>
                <a:solidFill>
                  <a:schemeClr val="accent4"/>
                </a:solidFill>
                <a:latin typeface="Helvetica"/>
                <a:cs typeface="Helvetica"/>
              </a:defRPr>
            </a:lvl4pPr>
            <a:lvl5pPr>
              <a:defRPr>
                <a:latin typeface="Helvetica"/>
                <a:cs typeface="Helvetica"/>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66111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ACAB-D50A-4C19-8079-4E294557B68E}"/>
              </a:ext>
            </a:extLst>
          </p:cNvPr>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 name="Title 1"/>
          <p:cNvSpPr>
            <a:spLocks noGrp="1"/>
          </p:cNvSpPr>
          <p:nvPr>
            <p:ph type="title"/>
          </p:nvPr>
        </p:nvSpPr>
        <p:spPr>
          <a:xfrm>
            <a:off x="457199" y="914400"/>
            <a:ext cx="7388352"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6">
            <a:extLst>
              <a:ext uri="{FF2B5EF4-FFF2-40B4-BE49-F238E27FC236}">
                <a16:creationId xmlns:a16="http://schemas.microsoft.com/office/drawing/2014/main" id="{F6AB645F-7F4C-41F2-8C3B-D3DB69840485}"/>
              </a:ext>
            </a:extLst>
          </p:cNvPr>
          <p:cNvSpPr>
            <a:spLocks noGrp="1"/>
          </p:cNvSpPr>
          <p:nvPr>
            <p:ph type="dt" sz="half" idx="10"/>
          </p:nvPr>
        </p:nvSpPr>
        <p:spPr>
          <a:xfrm>
            <a:off x="7199313" y="6356350"/>
            <a:ext cx="1752600" cy="365125"/>
          </a:xfrm>
          <a:prstGeom prst="rect">
            <a:avLst/>
          </a:prstGeom>
        </p:spPr>
        <p:txBody>
          <a:bodyPr/>
          <a:lstStyle>
            <a:lvl1pPr>
              <a:defRPr/>
            </a:lvl1pPr>
          </a:lstStyle>
          <a:p>
            <a:pPr>
              <a:defRPr/>
            </a:pPr>
            <a:fld id="{C18DA295-A690-4593-AA30-3733386F8F89}" type="datetimeFigureOut">
              <a:rPr lang="en-US"/>
              <a:pPr>
                <a:defRPr/>
              </a:pPr>
              <a:t>7/15/2019</a:t>
            </a:fld>
            <a:endParaRPr lang="en-US" dirty="0"/>
          </a:p>
        </p:txBody>
      </p:sp>
      <p:sp>
        <p:nvSpPr>
          <p:cNvPr id="9" name="Footer Placeholder 7">
            <a:extLst>
              <a:ext uri="{FF2B5EF4-FFF2-40B4-BE49-F238E27FC236}">
                <a16:creationId xmlns:a16="http://schemas.microsoft.com/office/drawing/2014/main" id="{CC0CBD92-4FD7-4F38-AAD4-28CD444CCB83}"/>
              </a:ext>
            </a:extLst>
          </p:cNvPr>
          <p:cNvSpPr>
            <a:spLocks noGrp="1"/>
          </p:cNvSpPr>
          <p:nvPr>
            <p:ph type="ftr" sz="quarter" idx="11"/>
          </p:nvPr>
        </p:nvSpPr>
        <p:spPr>
          <a:xfrm>
            <a:off x="174625" y="6356350"/>
            <a:ext cx="6007100" cy="365125"/>
          </a:xfrm>
          <a:prstGeom prst="rect">
            <a:avLst/>
          </a:prstGeom>
        </p:spPr>
        <p:txBody>
          <a:bodyPr/>
          <a:lstStyle>
            <a:lvl1pPr>
              <a:defRPr dirty="0"/>
            </a:lvl1pPr>
          </a:lstStyle>
          <a:p>
            <a:pPr>
              <a:defRPr/>
            </a:pPr>
            <a:endParaRPr lang="en-US" dirty="0"/>
          </a:p>
        </p:txBody>
      </p:sp>
      <p:sp>
        <p:nvSpPr>
          <p:cNvPr id="10" name="Slide Number Placeholder 8">
            <a:extLst>
              <a:ext uri="{FF2B5EF4-FFF2-40B4-BE49-F238E27FC236}">
                <a16:creationId xmlns:a16="http://schemas.microsoft.com/office/drawing/2014/main" id="{B12E8CD3-4097-4394-A585-7BC6683D4DFE}"/>
              </a:ext>
            </a:extLst>
          </p:cNvPr>
          <p:cNvSpPr>
            <a:spLocks noGrp="1"/>
          </p:cNvSpPr>
          <p:nvPr>
            <p:ph type="sldNum" sz="quarter" idx="12"/>
          </p:nvPr>
        </p:nvSpPr>
        <p:spPr>
          <a:xfrm>
            <a:off x="8256588" y="360363"/>
            <a:ext cx="506412" cy="365125"/>
          </a:xfrm>
          <a:prstGeom prst="rect">
            <a:avLst/>
          </a:prstGeom>
        </p:spPr>
        <p:txBody>
          <a:bodyPr/>
          <a:lstStyle>
            <a:lvl1pPr>
              <a:defRPr/>
            </a:lvl1pPr>
          </a:lstStyle>
          <a:p>
            <a:pPr>
              <a:defRPr/>
            </a:pPr>
            <a:fld id="{7BBC2C3A-2D5D-4A95-B9A4-9A69B7CEC81F}" type="slidenum">
              <a:rPr lang="en-US"/>
              <a:pPr>
                <a:defRPr/>
              </a:pPr>
              <a:t>‹#›</a:t>
            </a:fld>
            <a:endParaRPr lang="en-US" dirty="0"/>
          </a:p>
        </p:txBody>
      </p:sp>
    </p:spTree>
    <p:extLst>
      <p:ext uri="{BB962C8B-B14F-4D97-AF65-F5344CB8AC3E}">
        <p14:creationId xmlns:p14="http://schemas.microsoft.com/office/powerpoint/2010/main" val="176023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1766" y="4984276"/>
            <a:ext cx="8218851" cy="1564477"/>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Picture Placeholder 11"/>
          <p:cNvSpPr>
            <a:spLocks noGrp="1"/>
          </p:cNvSpPr>
          <p:nvPr>
            <p:ph type="pic" sz="quarter" idx="10"/>
          </p:nvPr>
        </p:nvSpPr>
        <p:spPr>
          <a:xfrm>
            <a:off x="0" y="0"/>
            <a:ext cx="9144000" cy="4683125"/>
          </a:xfrm>
        </p:spPr>
        <p:txBody>
          <a:bodyPr rtlCol="0">
            <a:normAutofit/>
          </a:bodyPr>
          <a:lstStyle/>
          <a:p>
            <a:pPr lvl="0"/>
            <a:endParaRPr lang="en-US" noProof="0" dirty="0"/>
          </a:p>
        </p:txBody>
      </p:sp>
    </p:spTree>
    <p:extLst>
      <p:ext uri="{BB962C8B-B14F-4D97-AF65-F5344CB8AC3E}">
        <p14:creationId xmlns:p14="http://schemas.microsoft.com/office/powerpoint/2010/main" val="16991748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0"/>
            <a:endParaRPr lang="en-US" dirty="0"/>
          </a:p>
        </p:txBody>
      </p:sp>
      <p:pic>
        <p:nvPicPr>
          <p:cNvPr id="7" name="Picture 6" descr="Slide Template.png"/>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6126163"/>
            <a:ext cx="9157511" cy="154550"/>
          </a:xfrm>
          <a:prstGeom prst="rect">
            <a:avLst/>
          </a:prstGeom>
          <a:solidFill>
            <a:srgbClr val="AF1F2C"/>
          </a:solidFill>
        </p:spPr>
      </p:pic>
    </p:spTree>
    <p:extLst>
      <p:ext uri="{BB962C8B-B14F-4D97-AF65-F5344CB8AC3E}">
        <p14:creationId xmlns:p14="http://schemas.microsoft.com/office/powerpoint/2010/main" val="1190331377"/>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4" r:id="rId3"/>
  </p:sldLayoutIdLst>
  <p:txStyles>
    <p:titleStyle>
      <a:lvl1pPr algn="ctr" defTabSz="457200" rtl="0" eaLnBrk="1" latinLnBrk="0" hangingPunct="1">
        <a:spcBef>
          <a:spcPct val="0"/>
        </a:spcBef>
        <a:buNone/>
        <a:defRPr sz="4400" kern="1200">
          <a:solidFill>
            <a:schemeClr val="accent4"/>
          </a:solidFill>
          <a:latin typeface="Helvetica"/>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4"/>
          </a:solidFill>
          <a:latin typeface="Helvetica"/>
          <a:ea typeface="+mn-ea"/>
          <a:cs typeface="+mn-cs"/>
        </a:defRPr>
      </a:lvl1pPr>
      <a:lvl2pPr marL="742950" indent="-285750" algn="l" defTabSz="457200" rtl="0" eaLnBrk="1" latinLnBrk="0" hangingPunct="1">
        <a:spcBef>
          <a:spcPct val="20000"/>
        </a:spcBef>
        <a:buFont typeface="Courier New"/>
        <a:buChar char="o"/>
        <a:defRPr sz="2800" kern="1200">
          <a:solidFill>
            <a:schemeClr val="accent4"/>
          </a:solidFill>
          <a:latin typeface="Helvetica"/>
          <a:ea typeface="+mn-ea"/>
          <a:cs typeface="+mn-cs"/>
        </a:defRPr>
      </a:lvl2pPr>
      <a:lvl3pPr marL="1143000" indent="-228600" algn="l" defTabSz="457200" rtl="0" eaLnBrk="1" latinLnBrk="0" hangingPunct="1">
        <a:spcBef>
          <a:spcPct val="20000"/>
        </a:spcBef>
        <a:buFont typeface="Arial"/>
        <a:buChar char="•"/>
        <a:defRPr sz="2400" kern="1200">
          <a:solidFill>
            <a:schemeClr val="accent4"/>
          </a:solidFill>
          <a:latin typeface="Helvetica"/>
          <a:ea typeface="+mn-ea"/>
          <a:cs typeface="+mn-cs"/>
        </a:defRPr>
      </a:lvl3pPr>
      <a:lvl4pPr marL="1600200" indent="-228600" algn="l" defTabSz="457200" rtl="0" eaLnBrk="1" latinLnBrk="0" hangingPunct="1">
        <a:spcBef>
          <a:spcPct val="20000"/>
        </a:spcBef>
        <a:buFont typeface="Courier New"/>
        <a:buChar char="o"/>
        <a:defRPr sz="2000" kern="1200">
          <a:solidFill>
            <a:schemeClr val="accent4"/>
          </a:solidFill>
          <a:latin typeface="Helvetica"/>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01128" y="4379065"/>
            <a:ext cx="7885672" cy="1747098"/>
          </a:xfrm>
          <a:prstGeom prst="rect">
            <a:avLst/>
          </a:prstGeom>
        </p:spPr>
        <p:txBody>
          <a:bodyPr vert="horz" lIns="91440" tIns="45720" rIns="91440" bIns="45720" rtlCol="0">
            <a:normAutofit/>
          </a:bodyPr>
          <a:lstStyle/>
          <a:p>
            <a:pPr lvl="0"/>
            <a:r>
              <a:rPr lang="en-US" dirty="0"/>
              <a:t>Click to edit title</a:t>
            </a:r>
          </a:p>
        </p:txBody>
      </p:sp>
      <p:pic>
        <p:nvPicPr>
          <p:cNvPr id="7" name="Picture 6" descr="Slide Template.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0536" y="-13510"/>
            <a:ext cx="9211560" cy="4246843"/>
          </a:xfrm>
          <a:prstGeom prst="rect">
            <a:avLst/>
          </a:prstGeom>
          <a:solidFill>
            <a:srgbClr val="B11F30"/>
          </a:solidFill>
        </p:spPr>
      </p:pic>
    </p:spTree>
    <p:extLst>
      <p:ext uri="{BB962C8B-B14F-4D97-AF65-F5344CB8AC3E}">
        <p14:creationId xmlns:p14="http://schemas.microsoft.com/office/powerpoint/2010/main" val="1678178126"/>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4400" kern="1200">
          <a:solidFill>
            <a:srgbClr val="58585B"/>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Content Placeholder 3" descr="Slide Templat.pn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0" y="4669897"/>
            <a:ext cx="9174161" cy="2201333"/>
          </a:xfrm>
          <a:prstGeom prst="rect">
            <a:avLst/>
          </a:prstGeom>
          <a:solidFill>
            <a:schemeClr val="tx2"/>
          </a:solidFill>
        </p:spPr>
      </p:pic>
      <p:sp>
        <p:nvSpPr>
          <p:cNvPr id="3" name="Text Placeholder 2"/>
          <p:cNvSpPr>
            <a:spLocks noGrp="1"/>
          </p:cNvSpPr>
          <p:nvPr>
            <p:ph type="body" idx="1"/>
          </p:nvPr>
        </p:nvSpPr>
        <p:spPr>
          <a:xfrm>
            <a:off x="499227" y="4987637"/>
            <a:ext cx="8229600" cy="1455278"/>
          </a:xfrm>
          <a:prstGeom prst="rect">
            <a:avLst/>
          </a:prstGeom>
        </p:spPr>
        <p:txBody>
          <a:bodyPr vert="horz" lIns="91440" tIns="45720" rIns="91440" bIns="45720" rtlCol="0">
            <a:normAutofit/>
          </a:bodyPr>
          <a:lstStyle/>
          <a:p>
            <a:pPr lvl="0"/>
            <a:r>
              <a:rPr lang="en-US" dirty="0"/>
              <a:t>Click to edit text</a:t>
            </a:r>
          </a:p>
        </p:txBody>
      </p:sp>
    </p:spTree>
    <p:extLst>
      <p:ext uri="{BB962C8B-B14F-4D97-AF65-F5344CB8AC3E}">
        <p14:creationId xmlns:p14="http://schemas.microsoft.com/office/powerpoint/2010/main" val="1565864267"/>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chemeClr val="bg1"/>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F71AD1EE-537F-488B-82EF-741A041EEF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a:t>
            </a:r>
          </a:p>
        </p:txBody>
      </p:sp>
      <p:sp>
        <p:nvSpPr>
          <p:cNvPr id="3075" name="Text Placeholder 2">
            <a:extLst>
              <a:ext uri="{FF2B5EF4-FFF2-40B4-BE49-F238E27FC236}">
                <a16:creationId xmlns:a16="http://schemas.microsoft.com/office/drawing/2014/main" id="{B36AA315-0008-46D6-8C24-142E357711F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text</a:t>
            </a:r>
          </a:p>
          <a:p>
            <a:pPr lvl="1"/>
            <a:r>
              <a:rPr lang="en-US" altLang="en-US"/>
              <a:t>Second level</a:t>
            </a:r>
          </a:p>
          <a:p>
            <a:pPr lvl="2"/>
            <a:r>
              <a:rPr lang="en-US" altLang="en-US"/>
              <a:t>Third level</a:t>
            </a:r>
          </a:p>
          <a:p>
            <a:pPr lvl="3"/>
            <a:r>
              <a:rPr lang="en-US" altLang="en-US"/>
              <a:t>Fourth level</a:t>
            </a:r>
          </a:p>
          <a:p>
            <a:pPr lvl="0"/>
            <a:endParaRPr lang="en-US" altLang="en-US"/>
          </a:p>
        </p:txBody>
      </p:sp>
      <p:pic>
        <p:nvPicPr>
          <p:cNvPr id="3076" name="Picture 6">
            <a:extLst>
              <a:ext uri="{FF2B5EF4-FFF2-40B4-BE49-F238E27FC236}">
                <a16:creationId xmlns:a16="http://schemas.microsoft.com/office/drawing/2014/main" id="{CB57EBC7-E4E0-4869-AC11-84D2A8F85F2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6126163"/>
            <a:ext cx="9158288" cy="153987"/>
          </a:xfrm>
          <a:prstGeom prst="rect">
            <a:avLst/>
          </a:prstGeom>
          <a:solidFill>
            <a:srgbClr val="AF1F2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678281"/>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457200" rtl="0" eaLnBrk="0" fontAlgn="base" hangingPunct="0">
        <a:spcBef>
          <a:spcPct val="0"/>
        </a:spcBef>
        <a:spcAft>
          <a:spcPct val="0"/>
        </a:spcAft>
        <a:defRPr sz="4400" kern="1200">
          <a:solidFill>
            <a:srgbClr val="58585B"/>
          </a:solidFill>
          <a:latin typeface="Helvetica"/>
          <a:ea typeface="+mj-ea"/>
          <a:cs typeface="+mj-cs"/>
        </a:defRPr>
      </a:lvl1pPr>
      <a:lvl2pPr algn="ctr" defTabSz="457200" rtl="0" eaLnBrk="0" fontAlgn="base" hangingPunct="0">
        <a:spcBef>
          <a:spcPct val="0"/>
        </a:spcBef>
        <a:spcAft>
          <a:spcPct val="0"/>
        </a:spcAft>
        <a:defRPr sz="4400">
          <a:solidFill>
            <a:srgbClr val="58585B"/>
          </a:solidFill>
          <a:latin typeface="Helvetica" panose="020B0604020202020204" pitchFamily="34" charset="0"/>
        </a:defRPr>
      </a:lvl2pPr>
      <a:lvl3pPr algn="ctr" defTabSz="457200" rtl="0" eaLnBrk="0" fontAlgn="base" hangingPunct="0">
        <a:spcBef>
          <a:spcPct val="0"/>
        </a:spcBef>
        <a:spcAft>
          <a:spcPct val="0"/>
        </a:spcAft>
        <a:defRPr sz="4400">
          <a:solidFill>
            <a:srgbClr val="58585B"/>
          </a:solidFill>
          <a:latin typeface="Helvetica" panose="020B0604020202020204" pitchFamily="34" charset="0"/>
        </a:defRPr>
      </a:lvl3pPr>
      <a:lvl4pPr algn="ctr" defTabSz="457200" rtl="0" eaLnBrk="0" fontAlgn="base" hangingPunct="0">
        <a:spcBef>
          <a:spcPct val="0"/>
        </a:spcBef>
        <a:spcAft>
          <a:spcPct val="0"/>
        </a:spcAft>
        <a:defRPr sz="4400">
          <a:solidFill>
            <a:srgbClr val="58585B"/>
          </a:solidFill>
          <a:latin typeface="Helvetica" panose="020B0604020202020204" pitchFamily="34" charset="0"/>
        </a:defRPr>
      </a:lvl4pPr>
      <a:lvl5pPr algn="ctr" defTabSz="457200" rtl="0" eaLnBrk="0" fontAlgn="base" hangingPunct="0">
        <a:spcBef>
          <a:spcPct val="0"/>
        </a:spcBef>
        <a:spcAft>
          <a:spcPct val="0"/>
        </a:spcAft>
        <a:defRPr sz="4400">
          <a:solidFill>
            <a:srgbClr val="58585B"/>
          </a:solidFill>
          <a:latin typeface="Helvetica" panose="020B0604020202020204" pitchFamily="34" charset="0"/>
        </a:defRPr>
      </a:lvl5pPr>
      <a:lvl6pPr marL="457200" algn="ctr" defTabSz="457200" rtl="0" fontAlgn="base">
        <a:spcBef>
          <a:spcPct val="0"/>
        </a:spcBef>
        <a:spcAft>
          <a:spcPct val="0"/>
        </a:spcAft>
        <a:defRPr sz="4400">
          <a:solidFill>
            <a:srgbClr val="58585B"/>
          </a:solidFill>
          <a:latin typeface="Helvetica" panose="020B0604020202020204" pitchFamily="34" charset="0"/>
        </a:defRPr>
      </a:lvl6pPr>
      <a:lvl7pPr marL="914400" algn="ctr" defTabSz="457200" rtl="0" fontAlgn="base">
        <a:spcBef>
          <a:spcPct val="0"/>
        </a:spcBef>
        <a:spcAft>
          <a:spcPct val="0"/>
        </a:spcAft>
        <a:defRPr sz="4400">
          <a:solidFill>
            <a:srgbClr val="58585B"/>
          </a:solidFill>
          <a:latin typeface="Helvetica" panose="020B0604020202020204" pitchFamily="34" charset="0"/>
        </a:defRPr>
      </a:lvl7pPr>
      <a:lvl8pPr marL="1371600" algn="ctr" defTabSz="457200" rtl="0" fontAlgn="base">
        <a:spcBef>
          <a:spcPct val="0"/>
        </a:spcBef>
        <a:spcAft>
          <a:spcPct val="0"/>
        </a:spcAft>
        <a:defRPr sz="4400">
          <a:solidFill>
            <a:srgbClr val="58585B"/>
          </a:solidFill>
          <a:latin typeface="Helvetica" panose="020B0604020202020204" pitchFamily="34" charset="0"/>
        </a:defRPr>
      </a:lvl8pPr>
      <a:lvl9pPr marL="1828800" algn="ctr" defTabSz="457200" rtl="0" fontAlgn="base">
        <a:spcBef>
          <a:spcPct val="0"/>
        </a:spcBef>
        <a:spcAft>
          <a:spcPct val="0"/>
        </a:spcAft>
        <a:defRPr sz="4400">
          <a:solidFill>
            <a:srgbClr val="58585B"/>
          </a:solidFill>
          <a:latin typeface="Helvetica"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8585B"/>
          </a:solidFill>
          <a:latin typeface="Helvetica"/>
          <a:ea typeface="+mn-ea"/>
          <a:cs typeface="+mn-cs"/>
        </a:defRPr>
      </a:lvl1pPr>
      <a:lvl2pPr marL="742950" indent="-285750" algn="l" defTabSz="457200" rtl="0" eaLnBrk="0" fontAlgn="base" hangingPunct="0">
        <a:spcBef>
          <a:spcPct val="20000"/>
        </a:spcBef>
        <a:spcAft>
          <a:spcPct val="0"/>
        </a:spcAft>
        <a:buFont typeface="Courier New" panose="02070309020205020404" pitchFamily="49" charset="0"/>
        <a:buChar char="o"/>
        <a:defRPr sz="2800" kern="1200">
          <a:solidFill>
            <a:srgbClr val="58585B"/>
          </a:solidFill>
          <a:latin typeface="Helvetica"/>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8585B"/>
          </a:solidFill>
          <a:latin typeface="Helvetica"/>
          <a:ea typeface="+mn-ea"/>
          <a:cs typeface="+mn-cs"/>
        </a:defRPr>
      </a:lvl3pPr>
      <a:lvl4pPr marL="1600200" indent="-228600" algn="l" defTabSz="457200" rtl="0" eaLnBrk="0" fontAlgn="base" hangingPunct="0">
        <a:spcBef>
          <a:spcPct val="20000"/>
        </a:spcBef>
        <a:spcAft>
          <a:spcPct val="0"/>
        </a:spcAft>
        <a:buFont typeface="Courier New" panose="02070309020205020404" pitchFamily="49" charset="0"/>
        <a:buChar char="o"/>
        <a:defRPr sz="2000" kern="1200">
          <a:solidFill>
            <a:srgbClr val="58585B"/>
          </a:solidFill>
          <a:latin typeface="Helvetica"/>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B512393-D8D8-4249-B9E8-589CA5AEAF9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title</a:t>
            </a:r>
          </a:p>
        </p:txBody>
      </p:sp>
      <p:sp>
        <p:nvSpPr>
          <p:cNvPr id="4099" name="Text Placeholder 2">
            <a:extLst>
              <a:ext uri="{FF2B5EF4-FFF2-40B4-BE49-F238E27FC236}">
                <a16:creationId xmlns:a16="http://schemas.microsoft.com/office/drawing/2014/main" id="{14FBE0FA-FC6F-43A9-8517-57E29F9D3C7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text</a:t>
            </a:r>
          </a:p>
          <a:p>
            <a:pPr lvl="1"/>
            <a:r>
              <a:rPr lang="en-US" altLang="en-US"/>
              <a:t>Second level</a:t>
            </a:r>
          </a:p>
          <a:p>
            <a:pPr lvl="2"/>
            <a:r>
              <a:rPr lang="en-US" altLang="en-US"/>
              <a:t>Third level</a:t>
            </a:r>
          </a:p>
          <a:p>
            <a:pPr lvl="3"/>
            <a:r>
              <a:rPr lang="en-US" altLang="en-US"/>
              <a:t>Fourth level</a:t>
            </a:r>
          </a:p>
          <a:p>
            <a:pPr lvl="0"/>
            <a:endParaRPr lang="en-US" altLang="en-US"/>
          </a:p>
        </p:txBody>
      </p:sp>
      <p:pic>
        <p:nvPicPr>
          <p:cNvPr id="4100" name="Picture 6">
            <a:extLst>
              <a:ext uri="{FF2B5EF4-FFF2-40B4-BE49-F238E27FC236}">
                <a16:creationId xmlns:a16="http://schemas.microsoft.com/office/drawing/2014/main" id="{A009A8CF-C55E-46E6-A206-EA7DA67944F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126163"/>
            <a:ext cx="9158288" cy="153987"/>
          </a:xfrm>
          <a:prstGeom prst="rect">
            <a:avLst/>
          </a:prstGeom>
          <a:solidFill>
            <a:srgbClr val="AF1F2C"/>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067964"/>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ctr" defTabSz="457200" rtl="0" fontAlgn="base">
        <a:spcBef>
          <a:spcPct val="0"/>
        </a:spcBef>
        <a:spcAft>
          <a:spcPct val="0"/>
        </a:spcAft>
        <a:defRPr sz="4400" kern="1200">
          <a:solidFill>
            <a:srgbClr val="58585B"/>
          </a:solidFill>
          <a:latin typeface="Helvetica"/>
          <a:ea typeface="+mj-ea"/>
          <a:cs typeface="+mj-cs"/>
        </a:defRPr>
      </a:lvl1pPr>
      <a:lvl2pPr algn="ctr" defTabSz="457200" rtl="0" fontAlgn="base">
        <a:spcBef>
          <a:spcPct val="0"/>
        </a:spcBef>
        <a:spcAft>
          <a:spcPct val="0"/>
        </a:spcAft>
        <a:defRPr sz="4400">
          <a:solidFill>
            <a:srgbClr val="58585B"/>
          </a:solidFill>
          <a:latin typeface="Helvetica" panose="020B0604020202020204" pitchFamily="34" charset="0"/>
        </a:defRPr>
      </a:lvl2pPr>
      <a:lvl3pPr algn="ctr" defTabSz="457200" rtl="0" fontAlgn="base">
        <a:spcBef>
          <a:spcPct val="0"/>
        </a:spcBef>
        <a:spcAft>
          <a:spcPct val="0"/>
        </a:spcAft>
        <a:defRPr sz="4400">
          <a:solidFill>
            <a:srgbClr val="58585B"/>
          </a:solidFill>
          <a:latin typeface="Helvetica" panose="020B0604020202020204" pitchFamily="34" charset="0"/>
        </a:defRPr>
      </a:lvl3pPr>
      <a:lvl4pPr algn="ctr" defTabSz="457200" rtl="0" fontAlgn="base">
        <a:spcBef>
          <a:spcPct val="0"/>
        </a:spcBef>
        <a:spcAft>
          <a:spcPct val="0"/>
        </a:spcAft>
        <a:defRPr sz="4400">
          <a:solidFill>
            <a:srgbClr val="58585B"/>
          </a:solidFill>
          <a:latin typeface="Helvetica" panose="020B0604020202020204" pitchFamily="34" charset="0"/>
        </a:defRPr>
      </a:lvl4pPr>
      <a:lvl5pPr algn="ctr" defTabSz="457200" rtl="0" fontAlgn="base">
        <a:spcBef>
          <a:spcPct val="0"/>
        </a:spcBef>
        <a:spcAft>
          <a:spcPct val="0"/>
        </a:spcAft>
        <a:defRPr sz="4400">
          <a:solidFill>
            <a:srgbClr val="58585B"/>
          </a:solidFill>
          <a:latin typeface="Helvetica" panose="020B0604020202020204" pitchFamily="34" charset="0"/>
        </a:defRPr>
      </a:lvl5pPr>
      <a:lvl6pPr marL="457200" algn="ctr" defTabSz="457200" rtl="0" fontAlgn="base">
        <a:spcBef>
          <a:spcPct val="0"/>
        </a:spcBef>
        <a:spcAft>
          <a:spcPct val="0"/>
        </a:spcAft>
        <a:defRPr sz="4400">
          <a:solidFill>
            <a:srgbClr val="58585B"/>
          </a:solidFill>
          <a:latin typeface="Helvetica" panose="020B0604020202020204" pitchFamily="34" charset="0"/>
        </a:defRPr>
      </a:lvl6pPr>
      <a:lvl7pPr marL="914400" algn="ctr" defTabSz="457200" rtl="0" fontAlgn="base">
        <a:spcBef>
          <a:spcPct val="0"/>
        </a:spcBef>
        <a:spcAft>
          <a:spcPct val="0"/>
        </a:spcAft>
        <a:defRPr sz="4400">
          <a:solidFill>
            <a:srgbClr val="58585B"/>
          </a:solidFill>
          <a:latin typeface="Helvetica" panose="020B0604020202020204" pitchFamily="34" charset="0"/>
        </a:defRPr>
      </a:lvl7pPr>
      <a:lvl8pPr marL="1371600" algn="ctr" defTabSz="457200" rtl="0" fontAlgn="base">
        <a:spcBef>
          <a:spcPct val="0"/>
        </a:spcBef>
        <a:spcAft>
          <a:spcPct val="0"/>
        </a:spcAft>
        <a:defRPr sz="4400">
          <a:solidFill>
            <a:srgbClr val="58585B"/>
          </a:solidFill>
          <a:latin typeface="Helvetica" panose="020B0604020202020204" pitchFamily="34" charset="0"/>
        </a:defRPr>
      </a:lvl8pPr>
      <a:lvl9pPr marL="1828800" algn="ctr" defTabSz="457200" rtl="0" fontAlgn="base">
        <a:spcBef>
          <a:spcPct val="0"/>
        </a:spcBef>
        <a:spcAft>
          <a:spcPct val="0"/>
        </a:spcAft>
        <a:defRPr sz="4400">
          <a:solidFill>
            <a:srgbClr val="58585B"/>
          </a:solidFill>
          <a:latin typeface="Helvetica" panose="020B060402020202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rgbClr val="58585B"/>
          </a:solidFill>
          <a:latin typeface="Helvetica"/>
          <a:ea typeface="+mn-ea"/>
          <a:cs typeface="+mn-cs"/>
        </a:defRPr>
      </a:lvl1pPr>
      <a:lvl2pPr marL="742950" indent="-285750" algn="l" defTabSz="457200" rtl="0" fontAlgn="base">
        <a:spcBef>
          <a:spcPct val="20000"/>
        </a:spcBef>
        <a:spcAft>
          <a:spcPct val="0"/>
        </a:spcAft>
        <a:buFont typeface="Courier New" panose="02070309020205020404" pitchFamily="49" charset="0"/>
        <a:buChar char="o"/>
        <a:defRPr sz="2800" kern="1200">
          <a:solidFill>
            <a:srgbClr val="58585B"/>
          </a:solidFill>
          <a:latin typeface="Helvetica"/>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rgbClr val="58585B"/>
          </a:solidFill>
          <a:latin typeface="Helvetica"/>
          <a:ea typeface="+mn-ea"/>
          <a:cs typeface="+mn-cs"/>
        </a:defRPr>
      </a:lvl3pPr>
      <a:lvl4pPr marL="1600200" indent="-228600" algn="l" defTabSz="457200" rtl="0" fontAlgn="base">
        <a:spcBef>
          <a:spcPct val="20000"/>
        </a:spcBef>
        <a:spcAft>
          <a:spcPct val="0"/>
        </a:spcAft>
        <a:buFont typeface="Courier New" panose="02070309020205020404" pitchFamily="49" charset="0"/>
        <a:buChar char="o"/>
        <a:defRPr sz="2000" kern="1200">
          <a:solidFill>
            <a:srgbClr val="58585B"/>
          </a:solidFill>
          <a:latin typeface="Helvetica"/>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Helvetic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Content Placeholder 3">
            <a:extLst>
              <a:ext uri="{FF2B5EF4-FFF2-40B4-BE49-F238E27FC236}">
                <a16:creationId xmlns:a16="http://schemas.microsoft.com/office/drawing/2014/main" id="{6077A85A-B83C-4F75-BB8D-86546360ACF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4670425"/>
            <a:ext cx="9174163" cy="22002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Text Placeholder 2">
            <a:extLst>
              <a:ext uri="{FF2B5EF4-FFF2-40B4-BE49-F238E27FC236}">
                <a16:creationId xmlns:a16="http://schemas.microsoft.com/office/drawing/2014/main" id="{D33CA74C-4C8F-4F0A-9400-12DBD6D0FC41}"/>
              </a:ext>
            </a:extLst>
          </p:cNvPr>
          <p:cNvSpPr>
            <a:spLocks noGrp="1"/>
          </p:cNvSpPr>
          <p:nvPr>
            <p:ph type="body" idx="1"/>
          </p:nvPr>
        </p:nvSpPr>
        <p:spPr bwMode="auto">
          <a:xfrm>
            <a:off x="498475" y="4987925"/>
            <a:ext cx="8229600"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text</a:t>
            </a:r>
          </a:p>
        </p:txBody>
      </p:sp>
    </p:spTree>
    <p:extLst>
      <p:ext uri="{BB962C8B-B14F-4D97-AF65-F5344CB8AC3E}">
        <p14:creationId xmlns:p14="http://schemas.microsoft.com/office/powerpoint/2010/main" val="1716903812"/>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algn="l" defTabSz="457200" rtl="0" eaLnBrk="0" fontAlgn="base" hangingPunct="0">
        <a:spcBef>
          <a:spcPct val="20000"/>
        </a:spcBef>
        <a:spcAft>
          <a:spcPct val="0"/>
        </a:spcAft>
        <a:buFont typeface="Arial" panose="020B0604020202020204" pitchFamily="34" charset="0"/>
        <a:defRPr sz="3200" kern="1200">
          <a:solidFill>
            <a:schemeClr val="bg1"/>
          </a:solidFill>
          <a:latin typeface="Helvetica"/>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volunteers/anti-oppressio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s://tinyurl.com/RMoCReport"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hyperlink" Target="https://www.opportunityhom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opportunityhome.org/resources/poll2019/"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aspe.hhs.gov/2019-poverty-guidelines" TargetMode="External"/><Relationship Id="rId4" Type="http://schemas.openxmlformats.org/officeDocument/2006/relationships/hyperlink" Target="https://www.census.gov/content/census/en/library/publications/2018/demo/p60-265.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tinyurl.com/RESULTShousin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nlihc.org/sites/default/files/Renters-Tax-Credit.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hyperlink" Target="https://www.census.gov/newsroom/press-releases/2018/income-poverty.html?cid=cbsm+18IPH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http://files.bread.org/institute/simulation/Racial-Wealth-Gap-Policy-Packet.pdf?_ga=2.173776483.1379330038.1527869504-1245075713.1527869504"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prosperitynow.org/files/resources/2018-Prosperity-Now-Scorecard-Main-Findings-Report_0.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esults.salsalabs.org/ic2019/p/internationalconference/index.html"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congressfoundation.org/projects/communicating-with-congress/citizen-centric-advocacy-2017"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results.org/resources/2019-international-conference-resources/" TargetMode="External"/><Relationship Id="rId2" Type="http://schemas.openxmlformats.org/officeDocument/2006/relationships/hyperlink" Target="http://www.congressfoundation.org/projects/communicating-with-congress/citizen-centric-advocacy-2017"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43" y="4402163"/>
            <a:ext cx="8120743" cy="1470025"/>
          </a:xfrm>
        </p:spPr>
        <p:txBody>
          <a:bodyPr>
            <a:normAutofit/>
          </a:bodyPr>
          <a:lstStyle/>
          <a:p>
            <a:r>
              <a:rPr lang="en-US" dirty="0"/>
              <a:t>Getting Ready for Advocacy Day: U.S. Poverty</a:t>
            </a:r>
          </a:p>
        </p:txBody>
      </p:sp>
      <p:sp>
        <p:nvSpPr>
          <p:cNvPr id="3" name="TextBox 2"/>
          <p:cNvSpPr txBox="1"/>
          <p:nvPr/>
        </p:nvSpPr>
        <p:spPr>
          <a:xfrm>
            <a:off x="576943" y="6019471"/>
            <a:ext cx="5837382" cy="369332"/>
          </a:xfrm>
          <a:prstGeom prst="rect">
            <a:avLst/>
          </a:prstGeom>
          <a:noFill/>
        </p:spPr>
        <p:txBody>
          <a:bodyPr wrap="square" rtlCol="0">
            <a:spAutoFit/>
          </a:bodyPr>
          <a:lstStyle/>
          <a:p>
            <a:r>
              <a:rPr lang="en-US" dirty="0"/>
              <a:t>RESULTS 2019 International Conference</a:t>
            </a:r>
          </a:p>
        </p:txBody>
      </p:sp>
    </p:spTree>
    <p:extLst>
      <p:ext uri="{BB962C8B-B14F-4D97-AF65-F5344CB8AC3E}">
        <p14:creationId xmlns:p14="http://schemas.microsoft.com/office/powerpoint/2010/main" val="1336108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752167" y="1176543"/>
            <a:ext cx="8014007" cy="4177121"/>
          </a:xfrm>
        </p:spPr>
        <p:txBody>
          <a:bodyPr/>
          <a:lstStyle/>
          <a:p>
            <a:pPr marL="0" indent="0">
              <a:lnSpc>
                <a:spcPct val="110000"/>
              </a:lnSpc>
              <a:spcBef>
                <a:spcPct val="0"/>
              </a:spcBef>
              <a:spcAft>
                <a:spcPts val="600"/>
              </a:spcAft>
              <a:buNone/>
            </a:pPr>
            <a:r>
              <a:rPr lang="en-US" altLang="en-US" dirty="0"/>
              <a:t>Your alarm goes off at 6:30am and you decide to hit snooze, skip the Advocacy Day Kickoff, and just go to your first lobby meeting is at 10:00am. This is a:</a:t>
            </a:r>
          </a:p>
          <a:p>
            <a:pPr marL="514350" lvl="1" indent="-514350">
              <a:lnSpc>
                <a:spcPct val="110000"/>
              </a:lnSpc>
              <a:spcBef>
                <a:spcPct val="0"/>
              </a:spcBef>
              <a:spcAft>
                <a:spcPts val="600"/>
              </a:spcAft>
              <a:buAutoNum type="alphaLcParenR"/>
            </a:pPr>
            <a:r>
              <a:rPr lang="en-US" altLang="en-US" sz="3200" dirty="0"/>
              <a:t>Good idea</a:t>
            </a:r>
          </a:p>
          <a:p>
            <a:pPr marL="514350" lvl="1" indent="-514350">
              <a:lnSpc>
                <a:spcPct val="110000"/>
              </a:lnSpc>
              <a:spcBef>
                <a:spcPct val="0"/>
              </a:spcBef>
              <a:spcAft>
                <a:spcPts val="600"/>
              </a:spcAft>
              <a:buAutoNum type="alphaLcParenR"/>
            </a:pPr>
            <a:r>
              <a:rPr lang="en-US" altLang="en-US" sz="3200" dirty="0"/>
              <a:t>Bad idea</a:t>
            </a:r>
          </a:p>
        </p:txBody>
      </p:sp>
      <p:sp>
        <p:nvSpPr>
          <p:cNvPr id="4" name="Oval 3">
            <a:extLst>
              <a:ext uri="{FF2B5EF4-FFF2-40B4-BE49-F238E27FC236}">
                <a16:creationId xmlns:a16="http://schemas.microsoft.com/office/drawing/2014/main" id="{BE7A1A17-539B-4609-901A-17E8FA58C631}"/>
              </a:ext>
            </a:extLst>
          </p:cNvPr>
          <p:cNvSpPr/>
          <p:nvPr/>
        </p:nvSpPr>
        <p:spPr>
          <a:xfrm>
            <a:off x="604682" y="3937819"/>
            <a:ext cx="707923" cy="766916"/>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388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752167" y="1176543"/>
            <a:ext cx="8014007" cy="4177121"/>
          </a:xfrm>
        </p:spPr>
        <p:txBody>
          <a:bodyPr/>
          <a:lstStyle/>
          <a:p>
            <a:pPr marL="0" indent="0">
              <a:lnSpc>
                <a:spcPct val="110000"/>
              </a:lnSpc>
              <a:spcBef>
                <a:spcPct val="0"/>
              </a:spcBef>
              <a:spcAft>
                <a:spcPts val="600"/>
              </a:spcAft>
              <a:buNone/>
            </a:pPr>
            <a:r>
              <a:rPr lang="en-US" altLang="en-US" dirty="0"/>
              <a:t>You’re deciding what to wear for lobby day. You should plan to wear…</a:t>
            </a:r>
          </a:p>
          <a:p>
            <a:pPr marL="514350" indent="-514350">
              <a:lnSpc>
                <a:spcPct val="110000"/>
              </a:lnSpc>
              <a:spcBef>
                <a:spcPct val="0"/>
              </a:spcBef>
              <a:spcAft>
                <a:spcPts val="600"/>
              </a:spcAft>
              <a:buFont typeface="+mj-lt"/>
              <a:buAutoNum type="alphaLcParenR"/>
            </a:pPr>
            <a:r>
              <a:rPr lang="en-US" altLang="en-US" dirty="0"/>
              <a:t>The nicest clothes you brought with you</a:t>
            </a:r>
          </a:p>
          <a:p>
            <a:pPr marL="514350" indent="-514350">
              <a:lnSpc>
                <a:spcPct val="110000"/>
              </a:lnSpc>
              <a:spcBef>
                <a:spcPct val="0"/>
              </a:spcBef>
              <a:spcAft>
                <a:spcPts val="600"/>
              </a:spcAft>
              <a:buFont typeface="+mj-lt"/>
              <a:buAutoNum type="alphaLcParenR"/>
            </a:pPr>
            <a:r>
              <a:rPr lang="en-US" altLang="en-US" dirty="0"/>
              <a:t>Nothing – it’s hot!</a:t>
            </a:r>
          </a:p>
          <a:p>
            <a:pPr marL="514350" indent="-514350">
              <a:lnSpc>
                <a:spcPct val="110000"/>
              </a:lnSpc>
              <a:spcBef>
                <a:spcPct val="0"/>
              </a:spcBef>
              <a:spcAft>
                <a:spcPts val="600"/>
              </a:spcAft>
              <a:buFont typeface="+mj-lt"/>
              <a:buAutoNum type="alphaLcParenR"/>
            </a:pPr>
            <a:r>
              <a:rPr lang="en-US" altLang="en-US" dirty="0"/>
              <a:t>Something casual and comfortable so you feel less nervous</a:t>
            </a:r>
          </a:p>
          <a:p>
            <a:pPr marL="514350" indent="-514350">
              <a:lnSpc>
                <a:spcPct val="110000"/>
              </a:lnSpc>
              <a:spcBef>
                <a:spcPct val="0"/>
              </a:spcBef>
              <a:spcAft>
                <a:spcPts val="600"/>
              </a:spcAft>
              <a:buFont typeface="+mj-lt"/>
              <a:buAutoNum type="alphaLcParenR"/>
            </a:pPr>
            <a:endParaRPr lang="en-US" altLang="en-US" sz="3200" dirty="0"/>
          </a:p>
        </p:txBody>
      </p:sp>
      <p:sp>
        <p:nvSpPr>
          <p:cNvPr id="4" name="Oval 3">
            <a:extLst>
              <a:ext uri="{FF2B5EF4-FFF2-40B4-BE49-F238E27FC236}">
                <a16:creationId xmlns:a16="http://schemas.microsoft.com/office/drawing/2014/main" id="{BE7A1A17-539B-4609-901A-17E8FA58C631}"/>
              </a:ext>
            </a:extLst>
          </p:cNvPr>
          <p:cNvSpPr/>
          <p:nvPr/>
        </p:nvSpPr>
        <p:spPr>
          <a:xfrm>
            <a:off x="599052" y="2285998"/>
            <a:ext cx="728303" cy="766916"/>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867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752167" y="1176543"/>
            <a:ext cx="8014007" cy="4177121"/>
          </a:xfrm>
        </p:spPr>
        <p:txBody>
          <a:bodyPr/>
          <a:lstStyle/>
          <a:p>
            <a:pPr marL="0" indent="0">
              <a:lnSpc>
                <a:spcPct val="110000"/>
              </a:lnSpc>
              <a:spcBef>
                <a:spcPct val="0"/>
              </a:spcBef>
              <a:spcAft>
                <a:spcPts val="600"/>
              </a:spcAft>
              <a:buNone/>
            </a:pPr>
            <a:r>
              <a:rPr lang="en-US" altLang="en-US" dirty="0"/>
              <a:t>To ensure you have a pleasurable day on Capitol Hill, definitely:</a:t>
            </a:r>
          </a:p>
          <a:p>
            <a:pPr marL="514350" indent="-514350">
              <a:lnSpc>
                <a:spcPct val="110000"/>
              </a:lnSpc>
              <a:spcBef>
                <a:spcPct val="0"/>
              </a:spcBef>
              <a:spcAft>
                <a:spcPts val="600"/>
              </a:spcAft>
              <a:buFont typeface="+mj-lt"/>
              <a:buAutoNum type="alphaLcParenR"/>
            </a:pPr>
            <a:r>
              <a:rPr lang="en-US" altLang="en-US" dirty="0"/>
              <a:t>Wear comfortable shoes</a:t>
            </a:r>
          </a:p>
          <a:p>
            <a:pPr marL="514350" indent="-514350">
              <a:lnSpc>
                <a:spcPct val="110000"/>
              </a:lnSpc>
              <a:spcBef>
                <a:spcPct val="0"/>
              </a:spcBef>
              <a:spcAft>
                <a:spcPts val="600"/>
              </a:spcAft>
              <a:buFont typeface="+mj-lt"/>
              <a:buAutoNum type="alphaLcParenR"/>
            </a:pPr>
            <a:r>
              <a:rPr lang="en-US" altLang="en-US" dirty="0"/>
              <a:t>Hydrate</a:t>
            </a:r>
          </a:p>
          <a:p>
            <a:pPr marL="514350" indent="-514350">
              <a:lnSpc>
                <a:spcPct val="110000"/>
              </a:lnSpc>
              <a:spcBef>
                <a:spcPct val="0"/>
              </a:spcBef>
              <a:spcAft>
                <a:spcPts val="600"/>
              </a:spcAft>
              <a:buFont typeface="+mj-lt"/>
              <a:buAutoNum type="alphaLcParenR"/>
            </a:pPr>
            <a:r>
              <a:rPr lang="en-US" altLang="en-US" sz="3200" dirty="0"/>
              <a:t>Take only what you need</a:t>
            </a:r>
          </a:p>
          <a:p>
            <a:pPr marL="514350" indent="-514350">
              <a:lnSpc>
                <a:spcPct val="110000"/>
              </a:lnSpc>
              <a:spcBef>
                <a:spcPct val="0"/>
              </a:spcBef>
              <a:spcAft>
                <a:spcPts val="600"/>
              </a:spcAft>
              <a:buFont typeface="+mj-lt"/>
              <a:buAutoNum type="alphaLcParenR"/>
            </a:pPr>
            <a:r>
              <a:rPr lang="en-US" altLang="en-US" dirty="0"/>
              <a:t>All of the above</a:t>
            </a:r>
            <a:endParaRPr lang="en-US" altLang="en-US" sz="3200" dirty="0"/>
          </a:p>
        </p:txBody>
      </p:sp>
      <p:sp>
        <p:nvSpPr>
          <p:cNvPr id="4" name="Oval 3">
            <a:extLst>
              <a:ext uri="{FF2B5EF4-FFF2-40B4-BE49-F238E27FC236}">
                <a16:creationId xmlns:a16="http://schemas.microsoft.com/office/drawing/2014/main" id="{BE7A1A17-539B-4609-901A-17E8FA58C631}"/>
              </a:ext>
            </a:extLst>
          </p:cNvPr>
          <p:cNvSpPr/>
          <p:nvPr/>
        </p:nvSpPr>
        <p:spPr>
          <a:xfrm>
            <a:off x="599052" y="4159044"/>
            <a:ext cx="728303" cy="766916"/>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73516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859812"/>
            <a:ext cx="8014007" cy="4177121"/>
          </a:xfrm>
        </p:spPr>
        <p:txBody>
          <a:bodyPr/>
          <a:lstStyle/>
          <a:p>
            <a:pPr marL="0" indent="0">
              <a:lnSpc>
                <a:spcPct val="110000"/>
              </a:lnSpc>
              <a:spcBef>
                <a:spcPct val="0"/>
              </a:spcBef>
              <a:spcAft>
                <a:spcPts val="600"/>
              </a:spcAft>
              <a:buNone/>
            </a:pPr>
            <a:r>
              <a:rPr lang="en-US" altLang="en-US" dirty="0"/>
              <a:t>You forget to mute your phone beforehand and in the middle of a lobby meeting, you get a call from your dog groomer. You should:</a:t>
            </a:r>
          </a:p>
          <a:p>
            <a:pPr marL="514350" indent="-514350">
              <a:lnSpc>
                <a:spcPct val="110000"/>
              </a:lnSpc>
              <a:spcBef>
                <a:spcPct val="0"/>
              </a:spcBef>
              <a:spcAft>
                <a:spcPts val="600"/>
              </a:spcAft>
              <a:buFont typeface="+mj-lt"/>
              <a:buAutoNum type="alphaLcParenR"/>
            </a:pPr>
            <a:r>
              <a:rPr lang="en-US" altLang="en-US" dirty="0"/>
              <a:t>Definitely take it</a:t>
            </a:r>
          </a:p>
          <a:p>
            <a:pPr marL="514350" indent="-514350">
              <a:lnSpc>
                <a:spcPct val="110000"/>
              </a:lnSpc>
              <a:spcBef>
                <a:spcPct val="0"/>
              </a:spcBef>
              <a:spcAft>
                <a:spcPts val="600"/>
              </a:spcAft>
              <a:buFont typeface="+mj-lt"/>
              <a:buAutoNum type="alphaLcParenR"/>
            </a:pPr>
            <a:r>
              <a:rPr lang="en-US" altLang="en-US" dirty="0"/>
              <a:t>Discreetly turn your phone on mute and put it away</a:t>
            </a:r>
          </a:p>
          <a:p>
            <a:pPr marL="514350" indent="-514350">
              <a:lnSpc>
                <a:spcPct val="110000"/>
              </a:lnSpc>
              <a:spcBef>
                <a:spcPct val="0"/>
              </a:spcBef>
              <a:spcAft>
                <a:spcPts val="600"/>
              </a:spcAft>
              <a:buFont typeface="+mj-lt"/>
              <a:buAutoNum type="alphaLcParenR"/>
            </a:pPr>
            <a:r>
              <a:rPr lang="en-US" altLang="en-US" sz="3200" dirty="0"/>
              <a:t>Distract them by making a duck with Legos</a:t>
            </a:r>
          </a:p>
        </p:txBody>
      </p:sp>
      <p:sp>
        <p:nvSpPr>
          <p:cNvPr id="4" name="Oval 3">
            <a:extLst>
              <a:ext uri="{FF2B5EF4-FFF2-40B4-BE49-F238E27FC236}">
                <a16:creationId xmlns:a16="http://schemas.microsoft.com/office/drawing/2014/main" id="{BE7A1A17-539B-4609-901A-17E8FA58C631}"/>
              </a:ext>
            </a:extLst>
          </p:cNvPr>
          <p:cNvSpPr/>
          <p:nvPr/>
        </p:nvSpPr>
        <p:spPr>
          <a:xfrm>
            <a:off x="386938" y="3679365"/>
            <a:ext cx="781666" cy="789397"/>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100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604683" y="800998"/>
            <a:ext cx="8014007" cy="4177121"/>
          </a:xfrm>
        </p:spPr>
        <p:txBody>
          <a:bodyPr/>
          <a:lstStyle/>
          <a:p>
            <a:pPr marL="0" indent="0">
              <a:lnSpc>
                <a:spcPct val="110000"/>
              </a:lnSpc>
              <a:spcBef>
                <a:spcPct val="0"/>
              </a:spcBef>
              <a:spcAft>
                <a:spcPts val="600"/>
              </a:spcAft>
              <a:buNone/>
            </a:pPr>
            <a:r>
              <a:rPr lang="en-US" altLang="en-US" dirty="0"/>
              <a:t>Your member of Congress asks you a question that you don’t know the answer to, you should:</a:t>
            </a:r>
          </a:p>
          <a:p>
            <a:pPr marL="514350" indent="-514350">
              <a:lnSpc>
                <a:spcPct val="110000"/>
              </a:lnSpc>
              <a:spcBef>
                <a:spcPct val="0"/>
              </a:spcBef>
              <a:spcAft>
                <a:spcPts val="600"/>
              </a:spcAft>
              <a:buFont typeface="+mj-lt"/>
              <a:buAutoNum type="alphaLcParenR"/>
            </a:pPr>
            <a:r>
              <a:rPr lang="en-US" altLang="en-US" dirty="0"/>
              <a:t>Run</a:t>
            </a:r>
          </a:p>
          <a:p>
            <a:pPr marL="514350" indent="-514350">
              <a:lnSpc>
                <a:spcPct val="110000"/>
              </a:lnSpc>
              <a:spcBef>
                <a:spcPct val="0"/>
              </a:spcBef>
              <a:spcAft>
                <a:spcPts val="600"/>
              </a:spcAft>
              <a:buFont typeface="+mj-lt"/>
              <a:buAutoNum type="alphaLcParenR"/>
            </a:pPr>
            <a:r>
              <a:rPr lang="en-US" altLang="en-US" dirty="0"/>
              <a:t>Say “I’m sorry I don’t have the answer to that today. But I am happy to do some research and follow up with your office.”</a:t>
            </a:r>
          </a:p>
          <a:p>
            <a:pPr marL="514350" indent="-514350">
              <a:lnSpc>
                <a:spcPct val="110000"/>
              </a:lnSpc>
              <a:spcBef>
                <a:spcPct val="0"/>
              </a:spcBef>
              <a:spcAft>
                <a:spcPts val="600"/>
              </a:spcAft>
              <a:buFont typeface="+mj-lt"/>
              <a:buAutoNum type="alphaLcParenR"/>
            </a:pPr>
            <a:r>
              <a:rPr lang="en-US" altLang="en-US" dirty="0"/>
              <a:t>Make something up and hope they don’t find out</a:t>
            </a:r>
            <a:endParaRPr lang="en-US" altLang="en-US" sz="3200" dirty="0"/>
          </a:p>
        </p:txBody>
      </p:sp>
      <p:sp>
        <p:nvSpPr>
          <p:cNvPr id="4" name="Oval 3">
            <a:extLst>
              <a:ext uri="{FF2B5EF4-FFF2-40B4-BE49-F238E27FC236}">
                <a16:creationId xmlns:a16="http://schemas.microsoft.com/office/drawing/2014/main" id="{BE7A1A17-539B-4609-901A-17E8FA58C631}"/>
              </a:ext>
            </a:extLst>
          </p:cNvPr>
          <p:cNvSpPr/>
          <p:nvPr/>
        </p:nvSpPr>
        <p:spPr>
          <a:xfrm>
            <a:off x="422069" y="2990056"/>
            <a:ext cx="811162" cy="877888"/>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9386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604682" y="877888"/>
            <a:ext cx="8014007" cy="4177121"/>
          </a:xfrm>
        </p:spPr>
        <p:txBody>
          <a:bodyPr/>
          <a:lstStyle/>
          <a:p>
            <a:pPr marL="0" indent="0">
              <a:lnSpc>
                <a:spcPct val="110000"/>
              </a:lnSpc>
              <a:spcBef>
                <a:spcPct val="0"/>
              </a:spcBef>
              <a:spcAft>
                <a:spcPts val="600"/>
              </a:spcAft>
              <a:buNone/>
            </a:pPr>
            <a:r>
              <a:rPr lang="en-US" altLang="en-US" dirty="0"/>
              <a:t>An aide takes a controversial position on an issue and it makes you mad. You should:</a:t>
            </a:r>
          </a:p>
          <a:p>
            <a:pPr marL="514350" indent="-514350">
              <a:lnSpc>
                <a:spcPct val="110000"/>
              </a:lnSpc>
              <a:spcBef>
                <a:spcPct val="0"/>
              </a:spcBef>
              <a:spcAft>
                <a:spcPts val="600"/>
              </a:spcAft>
              <a:buFont typeface="+mj-lt"/>
              <a:buAutoNum type="alphaLcParenR"/>
            </a:pPr>
            <a:r>
              <a:rPr lang="en-US" altLang="en-US" dirty="0"/>
              <a:t>Tell him he’s being ridiculous</a:t>
            </a:r>
          </a:p>
          <a:p>
            <a:pPr marL="514350" indent="-514350">
              <a:lnSpc>
                <a:spcPct val="110000"/>
              </a:lnSpc>
              <a:spcBef>
                <a:spcPct val="0"/>
              </a:spcBef>
              <a:spcAft>
                <a:spcPts val="600"/>
              </a:spcAft>
              <a:buFont typeface="+mj-lt"/>
              <a:buAutoNum type="alphaLcParenR"/>
            </a:pPr>
            <a:r>
              <a:rPr lang="en-US" altLang="en-US" dirty="0"/>
              <a:t>Calmly say “Let me make sure I am not misunderstanding your position. What I hear you saying is…”</a:t>
            </a:r>
          </a:p>
          <a:p>
            <a:pPr marL="514350" indent="-514350">
              <a:lnSpc>
                <a:spcPct val="110000"/>
              </a:lnSpc>
              <a:spcBef>
                <a:spcPct val="0"/>
              </a:spcBef>
              <a:spcAft>
                <a:spcPts val="600"/>
              </a:spcAft>
              <a:buFont typeface="+mj-lt"/>
              <a:buAutoNum type="alphaLcParenR"/>
            </a:pPr>
            <a:r>
              <a:rPr lang="en-US" altLang="en-US" dirty="0"/>
              <a:t>Go Burr on him and challenge him to a duel</a:t>
            </a:r>
          </a:p>
          <a:p>
            <a:pPr marL="514350" indent="-514350">
              <a:lnSpc>
                <a:spcPct val="110000"/>
              </a:lnSpc>
              <a:spcBef>
                <a:spcPct val="0"/>
              </a:spcBef>
              <a:spcAft>
                <a:spcPts val="600"/>
              </a:spcAft>
              <a:buFont typeface="+mj-lt"/>
              <a:buAutoNum type="alphaLcParenR"/>
            </a:pPr>
            <a:endParaRPr lang="en-US" altLang="en-US" sz="3200" dirty="0"/>
          </a:p>
        </p:txBody>
      </p:sp>
      <p:sp>
        <p:nvSpPr>
          <p:cNvPr id="4" name="Oval 3">
            <a:extLst>
              <a:ext uri="{FF2B5EF4-FFF2-40B4-BE49-F238E27FC236}">
                <a16:creationId xmlns:a16="http://schemas.microsoft.com/office/drawing/2014/main" id="{BE7A1A17-539B-4609-901A-17E8FA58C631}"/>
              </a:ext>
            </a:extLst>
          </p:cNvPr>
          <p:cNvSpPr/>
          <p:nvPr/>
        </p:nvSpPr>
        <p:spPr>
          <a:xfrm>
            <a:off x="457200" y="3185651"/>
            <a:ext cx="728303" cy="766916"/>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0546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457200" y="774649"/>
            <a:ext cx="8014007" cy="4177121"/>
          </a:xfrm>
        </p:spPr>
        <p:txBody>
          <a:bodyPr/>
          <a:lstStyle/>
          <a:p>
            <a:pPr marL="0" indent="0">
              <a:lnSpc>
                <a:spcPct val="110000"/>
              </a:lnSpc>
              <a:spcBef>
                <a:spcPct val="0"/>
              </a:spcBef>
              <a:spcAft>
                <a:spcPts val="600"/>
              </a:spcAft>
              <a:buNone/>
            </a:pPr>
            <a:r>
              <a:rPr lang="en-US" altLang="en-US" sz="3000" dirty="0"/>
              <a:t>A member of Congress starts complaining that the other party is preventing any progress in Congress. You should:</a:t>
            </a:r>
          </a:p>
          <a:p>
            <a:pPr marL="514350" indent="-514350">
              <a:lnSpc>
                <a:spcPct val="110000"/>
              </a:lnSpc>
              <a:spcBef>
                <a:spcPct val="0"/>
              </a:spcBef>
              <a:spcAft>
                <a:spcPts val="600"/>
              </a:spcAft>
              <a:buFont typeface="+mj-lt"/>
              <a:buAutoNum type="alphaLcParenR"/>
            </a:pPr>
            <a:r>
              <a:rPr lang="en-US" altLang="en-US" sz="3000" dirty="0"/>
              <a:t>Nod your head vigorously and say “I agree”</a:t>
            </a:r>
          </a:p>
          <a:p>
            <a:pPr marL="514350" indent="-514350">
              <a:lnSpc>
                <a:spcPct val="110000"/>
              </a:lnSpc>
              <a:spcBef>
                <a:spcPct val="0"/>
              </a:spcBef>
              <a:spcAft>
                <a:spcPts val="600"/>
              </a:spcAft>
              <a:buFont typeface="+mj-lt"/>
              <a:buAutoNum type="alphaLcParenR"/>
            </a:pPr>
            <a:r>
              <a:rPr lang="en-US" altLang="en-US" sz="3000" dirty="0"/>
              <a:t>Vow to defeat them in the next election</a:t>
            </a:r>
          </a:p>
          <a:p>
            <a:pPr marL="514350" indent="-514350">
              <a:lnSpc>
                <a:spcPct val="110000"/>
              </a:lnSpc>
              <a:spcBef>
                <a:spcPct val="0"/>
              </a:spcBef>
              <a:spcAft>
                <a:spcPts val="600"/>
              </a:spcAft>
              <a:buFont typeface="+mj-lt"/>
              <a:buAutoNum type="alphaLcParenR"/>
            </a:pPr>
            <a:r>
              <a:rPr lang="en-US" altLang="en-US" sz="3000" dirty="0"/>
              <a:t>Say something like, “I believe people from each party are concerned about poverty. From there, we can start to build common ground…”</a:t>
            </a:r>
          </a:p>
        </p:txBody>
      </p:sp>
      <p:sp>
        <p:nvSpPr>
          <p:cNvPr id="4" name="Oval 3">
            <a:extLst>
              <a:ext uri="{FF2B5EF4-FFF2-40B4-BE49-F238E27FC236}">
                <a16:creationId xmlns:a16="http://schemas.microsoft.com/office/drawing/2014/main" id="{BE7A1A17-539B-4609-901A-17E8FA58C631}"/>
              </a:ext>
            </a:extLst>
          </p:cNvPr>
          <p:cNvSpPr/>
          <p:nvPr/>
        </p:nvSpPr>
        <p:spPr>
          <a:xfrm>
            <a:off x="308641" y="3429000"/>
            <a:ext cx="728303" cy="766916"/>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35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949020"/>
            <a:ext cx="8014007" cy="4177121"/>
          </a:xfrm>
        </p:spPr>
        <p:txBody>
          <a:bodyPr/>
          <a:lstStyle/>
          <a:p>
            <a:pPr marL="0" indent="0">
              <a:lnSpc>
                <a:spcPct val="110000"/>
              </a:lnSpc>
              <a:spcBef>
                <a:spcPct val="0"/>
              </a:spcBef>
              <a:spcAft>
                <a:spcPts val="600"/>
              </a:spcAft>
              <a:buNone/>
            </a:pPr>
            <a:r>
              <a:rPr lang="en-US" altLang="en-US" dirty="0"/>
              <a:t>They tell you you’ve run out of time before you can finish talking about all the issues you want to discuss. You should:</a:t>
            </a:r>
          </a:p>
          <a:p>
            <a:pPr marL="514350" indent="-514350">
              <a:lnSpc>
                <a:spcPct val="110000"/>
              </a:lnSpc>
              <a:spcBef>
                <a:spcPct val="0"/>
              </a:spcBef>
              <a:spcAft>
                <a:spcPts val="600"/>
              </a:spcAft>
              <a:buFont typeface="+mj-lt"/>
              <a:buAutoNum type="alphaLcParenR"/>
            </a:pPr>
            <a:r>
              <a:rPr lang="en-US" altLang="en-US" dirty="0"/>
              <a:t>Tackle them</a:t>
            </a:r>
          </a:p>
          <a:p>
            <a:pPr marL="514350" indent="-514350">
              <a:lnSpc>
                <a:spcPct val="110000"/>
              </a:lnSpc>
              <a:spcBef>
                <a:spcPct val="0"/>
              </a:spcBef>
              <a:spcAft>
                <a:spcPts val="600"/>
              </a:spcAft>
              <a:buFont typeface="+mj-lt"/>
              <a:buAutoNum type="alphaLcParenR"/>
            </a:pPr>
            <a:r>
              <a:rPr lang="en-US" altLang="en-US" dirty="0"/>
              <a:t>Thank them and leave</a:t>
            </a:r>
          </a:p>
          <a:p>
            <a:pPr marL="514350" indent="-514350">
              <a:lnSpc>
                <a:spcPct val="110000"/>
              </a:lnSpc>
              <a:spcBef>
                <a:spcPct val="0"/>
              </a:spcBef>
              <a:spcAft>
                <a:spcPts val="600"/>
              </a:spcAft>
              <a:buFont typeface="+mj-lt"/>
              <a:buAutoNum type="alphaLcParenR"/>
            </a:pPr>
            <a:r>
              <a:rPr lang="en-US" altLang="en-US" dirty="0"/>
              <a:t>Thank them, give them your leave-behinds, and ask for their business card to follow up</a:t>
            </a:r>
          </a:p>
          <a:p>
            <a:pPr marL="514350" indent="-514350">
              <a:lnSpc>
                <a:spcPct val="110000"/>
              </a:lnSpc>
              <a:spcBef>
                <a:spcPct val="0"/>
              </a:spcBef>
              <a:spcAft>
                <a:spcPts val="600"/>
              </a:spcAft>
              <a:buFont typeface="+mj-lt"/>
              <a:buAutoNum type="alphaLcParenR"/>
            </a:pPr>
            <a:endParaRPr lang="en-US" altLang="en-US" dirty="0"/>
          </a:p>
        </p:txBody>
      </p:sp>
      <p:sp>
        <p:nvSpPr>
          <p:cNvPr id="4" name="Oval 3">
            <a:extLst>
              <a:ext uri="{FF2B5EF4-FFF2-40B4-BE49-F238E27FC236}">
                <a16:creationId xmlns:a16="http://schemas.microsoft.com/office/drawing/2014/main" id="{D6701719-1E36-4F22-BD21-8763FA59877D}"/>
              </a:ext>
            </a:extLst>
          </p:cNvPr>
          <p:cNvSpPr/>
          <p:nvPr/>
        </p:nvSpPr>
        <p:spPr>
          <a:xfrm>
            <a:off x="318830" y="3773694"/>
            <a:ext cx="811162" cy="877888"/>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4647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949020"/>
            <a:ext cx="8014007" cy="4177121"/>
          </a:xfrm>
        </p:spPr>
        <p:txBody>
          <a:bodyPr/>
          <a:lstStyle/>
          <a:p>
            <a:pPr marL="0" indent="0">
              <a:lnSpc>
                <a:spcPct val="110000"/>
              </a:lnSpc>
              <a:spcBef>
                <a:spcPct val="0"/>
              </a:spcBef>
              <a:spcAft>
                <a:spcPts val="600"/>
              </a:spcAft>
              <a:buNone/>
            </a:pPr>
            <a:r>
              <a:rPr lang="en-US" altLang="en-US" dirty="0"/>
              <a:t>You have to ask a question before your next lobby meeting. You should:</a:t>
            </a:r>
          </a:p>
          <a:p>
            <a:pPr marL="514350" indent="-514350">
              <a:lnSpc>
                <a:spcPct val="110000"/>
              </a:lnSpc>
              <a:spcBef>
                <a:spcPct val="0"/>
              </a:spcBef>
              <a:spcAft>
                <a:spcPts val="600"/>
              </a:spcAft>
              <a:buFont typeface="+mj-lt"/>
              <a:buAutoNum type="alphaLcParenR"/>
            </a:pPr>
            <a:r>
              <a:rPr lang="en-US" altLang="en-US" dirty="0"/>
              <a:t>Go to the hotel to find staff</a:t>
            </a:r>
          </a:p>
          <a:p>
            <a:pPr marL="514350" indent="-514350">
              <a:lnSpc>
                <a:spcPct val="110000"/>
              </a:lnSpc>
              <a:spcBef>
                <a:spcPct val="0"/>
              </a:spcBef>
              <a:spcAft>
                <a:spcPts val="600"/>
              </a:spcAft>
              <a:buFont typeface="+mj-lt"/>
              <a:buAutoNum type="alphaLcParenR"/>
            </a:pPr>
            <a:r>
              <a:rPr lang="en-US" altLang="en-US" dirty="0"/>
              <a:t>Go to your next meeting and wing it</a:t>
            </a:r>
          </a:p>
          <a:p>
            <a:pPr marL="514350" indent="-514350">
              <a:lnSpc>
                <a:spcPct val="110000"/>
              </a:lnSpc>
              <a:spcBef>
                <a:spcPct val="0"/>
              </a:spcBef>
              <a:spcAft>
                <a:spcPts val="600"/>
              </a:spcAft>
              <a:buFont typeface="+mj-lt"/>
              <a:buAutoNum type="alphaLcParenR"/>
            </a:pPr>
            <a:r>
              <a:rPr lang="en-US" altLang="en-US" dirty="0"/>
              <a:t>Go to the Rayburn cafeteria and ask a staff person or fellow volunteer (and have a nice lunch while you’re there)</a:t>
            </a:r>
          </a:p>
          <a:p>
            <a:pPr marL="514350" indent="-514350">
              <a:lnSpc>
                <a:spcPct val="110000"/>
              </a:lnSpc>
              <a:spcBef>
                <a:spcPct val="0"/>
              </a:spcBef>
              <a:spcAft>
                <a:spcPts val="600"/>
              </a:spcAft>
              <a:buFont typeface="+mj-lt"/>
              <a:buAutoNum type="alphaLcParenR"/>
            </a:pPr>
            <a:endParaRPr lang="en-US" altLang="en-US" dirty="0"/>
          </a:p>
        </p:txBody>
      </p:sp>
      <p:sp>
        <p:nvSpPr>
          <p:cNvPr id="4" name="Oval 3">
            <a:extLst>
              <a:ext uri="{FF2B5EF4-FFF2-40B4-BE49-F238E27FC236}">
                <a16:creationId xmlns:a16="http://schemas.microsoft.com/office/drawing/2014/main" id="{D6701719-1E36-4F22-BD21-8763FA59877D}"/>
              </a:ext>
            </a:extLst>
          </p:cNvPr>
          <p:cNvSpPr/>
          <p:nvPr/>
        </p:nvSpPr>
        <p:spPr>
          <a:xfrm>
            <a:off x="318830" y="3213256"/>
            <a:ext cx="811162" cy="877888"/>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1205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1012387"/>
            <a:ext cx="8014007" cy="4177121"/>
          </a:xfrm>
        </p:spPr>
        <p:txBody>
          <a:bodyPr/>
          <a:lstStyle/>
          <a:p>
            <a:pPr marL="0" indent="0">
              <a:lnSpc>
                <a:spcPct val="110000"/>
              </a:lnSpc>
              <a:spcBef>
                <a:spcPct val="0"/>
              </a:spcBef>
              <a:spcAft>
                <a:spcPts val="600"/>
              </a:spcAft>
              <a:buNone/>
            </a:pPr>
            <a:r>
              <a:rPr lang="en-US" altLang="en-US" dirty="0"/>
              <a:t>After a challenging lobby meeting, which of these should you NOT do?</a:t>
            </a:r>
          </a:p>
          <a:p>
            <a:pPr marL="514350" indent="-514350">
              <a:lnSpc>
                <a:spcPct val="110000"/>
              </a:lnSpc>
              <a:spcBef>
                <a:spcPct val="0"/>
              </a:spcBef>
              <a:spcAft>
                <a:spcPts val="600"/>
              </a:spcAft>
              <a:buFont typeface="+mj-lt"/>
              <a:buAutoNum type="alphaLcParenR"/>
            </a:pPr>
            <a:r>
              <a:rPr lang="en-US" altLang="en-US" dirty="0"/>
              <a:t>Reflect on what worked and what you can make better</a:t>
            </a:r>
          </a:p>
          <a:p>
            <a:pPr marL="514350" indent="-514350">
              <a:lnSpc>
                <a:spcPct val="110000"/>
              </a:lnSpc>
              <a:spcBef>
                <a:spcPct val="0"/>
              </a:spcBef>
              <a:spcAft>
                <a:spcPts val="600"/>
              </a:spcAft>
              <a:buFont typeface="+mj-lt"/>
              <a:buAutoNum type="alphaLcParenR"/>
            </a:pPr>
            <a:r>
              <a:rPr lang="en-US" altLang="en-US" dirty="0"/>
              <a:t>Let it go and not take it personally</a:t>
            </a:r>
          </a:p>
          <a:p>
            <a:pPr marL="514350" indent="-514350">
              <a:lnSpc>
                <a:spcPct val="110000"/>
              </a:lnSpc>
              <a:spcBef>
                <a:spcPct val="0"/>
              </a:spcBef>
              <a:spcAft>
                <a:spcPts val="600"/>
              </a:spcAft>
              <a:buFont typeface="+mj-lt"/>
              <a:buAutoNum type="alphaLcParenR"/>
            </a:pPr>
            <a:r>
              <a:rPr lang="en-US" altLang="en-US" dirty="0"/>
              <a:t>Complain about the meeting in the hallway outside</a:t>
            </a:r>
          </a:p>
        </p:txBody>
      </p:sp>
      <p:sp>
        <p:nvSpPr>
          <p:cNvPr id="4" name="Oval 3">
            <a:extLst>
              <a:ext uri="{FF2B5EF4-FFF2-40B4-BE49-F238E27FC236}">
                <a16:creationId xmlns:a16="http://schemas.microsoft.com/office/drawing/2014/main" id="{BE7A1A17-539B-4609-901A-17E8FA58C631}"/>
              </a:ext>
            </a:extLst>
          </p:cNvPr>
          <p:cNvSpPr/>
          <p:nvPr/>
        </p:nvSpPr>
        <p:spPr>
          <a:xfrm>
            <a:off x="298448" y="3875039"/>
            <a:ext cx="811162" cy="877888"/>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23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64CB0-A6A7-45B6-935C-35513492CCC9}"/>
              </a:ext>
            </a:extLst>
          </p:cNvPr>
          <p:cNvSpPr>
            <a:spLocks noGrp="1"/>
          </p:cNvSpPr>
          <p:nvPr>
            <p:ph idx="1"/>
          </p:nvPr>
        </p:nvSpPr>
        <p:spPr>
          <a:xfrm>
            <a:off x="204788" y="1566863"/>
            <a:ext cx="5087937" cy="5003800"/>
          </a:xfrm>
        </p:spPr>
        <p:txBody>
          <a:bodyPr>
            <a:noAutofit/>
          </a:bodyPr>
          <a:lstStyle/>
          <a:p>
            <a:pPr marL="0" indent="0">
              <a:spcBef>
                <a:spcPts val="0"/>
              </a:spcBef>
              <a:spcAft>
                <a:spcPts val="1200"/>
              </a:spcAft>
              <a:buFont typeface="Arial" panose="020B0604020202020204" pitchFamily="34" charset="0"/>
              <a:buNone/>
              <a:defRPr/>
            </a:pPr>
            <a:r>
              <a:rPr lang="en-US" sz="1600" i="1" dirty="0"/>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 </a:t>
            </a:r>
          </a:p>
          <a:p>
            <a:pPr marL="0" indent="0">
              <a:spcBef>
                <a:spcPts val="0"/>
              </a:spcBef>
              <a:spcAft>
                <a:spcPts val="600"/>
              </a:spcAft>
              <a:buFont typeface="Arial" panose="020B0604020202020204" pitchFamily="34" charset="0"/>
              <a:buNone/>
              <a:defRPr/>
            </a:pPr>
            <a:r>
              <a:rPr lang="en-US" sz="1600" i="1" dirty="0"/>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 </a:t>
            </a:r>
          </a:p>
        </p:txBody>
      </p:sp>
      <p:sp>
        <p:nvSpPr>
          <p:cNvPr id="8195" name="TextBox 9">
            <a:extLst>
              <a:ext uri="{FF2B5EF4-FFF2-40B4-BE49-F238E27FC236}">
                <a16:creationId xmlns:a16="http://schemas.microsoft.com/office/drawing/2014/main" id="{5F76010B-8ABD-448F-9B66-6D609781C5FE}"/>
              </a:ext>
            </a:extLst>
          </p:cNvPr>
          <p:cNvSpPr txBox="1">
            <a:spLocks noChangeArrowheads="1"/>
          </p:cNvSpPr>
          <p:nvPr/>
        </p:nvSpPr>
        <p:spPr bwMode="auto">
          <a:xfrm>
            <a:off x="200025" y="180975"/>
            <a:ext cx="87249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58585B"/>
                </a:solidFill>
                <a:effectLst/>
                <a:uLnTx/>
                <a:uFillTx/>
                <a:latin typeface="Helvetica" panose="020B0604020202020204" pitchFamily="34" charset="0"/>
                <a:ea typeface="+mn-ea"/>
                <a:cs typeface="Helvetica" panose="020B0604020202020204" pitchFamily="34" charset="0"/>
              </a:rPr>
              <a:t>RESULTS is a movement of passionate, committed everyday people. Together we use our voices to influence political decisions that will bring an end to poverty. Poverty cannot end as long as oppression exists. We commit to opposing all forms of oppression, including racism, classism, colonialism, white saviorism, sexism, homophobia, transphobia, ableism, xenophobia, and religious discrimination. </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0B09734E-6DB4-4946-9B4F-4B255CE107F9}"/>
              </a:ext>
            </a:extLst>
          </p:cNvPr>
          <p:cNvSpPr txBox="1"/>
          <p:nvPr/>
        </p:nvSpPr>
        <p:spPr>
          <a:xfrm>
            <a:off x="204788" y="4773613"/>
            <a:ext cx="8801100" cy="1600200"/>
          </a:xfrm>
          <a:prstGeom prst="rect">
            <a:avLst/>
          </a:prstGeom>
          <a:noFill/>
        </p:spPr>
        <p:txBody>
          <a:bodyPr>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58585B"/>
                </a:solidFill>
                <a:effectLst/>
                <a:uLnTx/>
                <a:uFillTx/>
                <a:latin typeface="Helvetica"/>
                <a:ea typeface="+mn-ea"/>
                <a:cs typeface="Helvetica"/>
              </a:rPr>
              <a:t>There are no saviors — only partners, advocates, and allies. We agree to help make the RESULTS movement a respectful, inclusive space.</a:t>
            </a: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srgbClr val="58585B"/>
              </a:solidFill>
              <a:effectLst/>
              <a:uLnTx/>
              <a:uFillTx/>
              <a:latin typeface="Helvetica"/>
              <a:ea typeface="+mn-ea"/>
              <a:cs typeface="Helvetica"/>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58585B"/>
                </a:solidFill>
                <a:effectLst/>
                <a:uLnTx/>
                <a:uFillTx/>
                <a:latin typeface="Helvetica"/>
                <a:ea typeface="+mn-ea"/>
                <a:cs typeface="Helvetica"/>
              </a:rPr>
              <a:t>Find all our anti-oppression resources at: </a:t>
            </a:r>
            <a:r>
              <a:rPr kumimoji="0" lang="en-US" sz="1600" b="0" i="0" u="none" strike="noStrike" kern="1200" cap="none" spc="0" normalizeH="0" baseline="0" noProof="0" dirty="0">
                <a:ln>
                  <a:noFill/>
                </a:ln>
                <a:solidFill>
                  <a:prstClr val="black"/>
                </a:solidFill>
                <a:effectLst/>
                <a:uLnTx/>
                <a:uFillTx/>
                <a:latin typeface="Helvetica"/>
                <a:ea typeface="+mn-lt"/>
                <a:cs typeface="+mn-lt"/>
                <a:hlinkClick r:id="rId3"/>
              </a:rPr>
              <a:t>https://results.org/volunteers/anti-oppression/</a:t>
            </a:r>
            <a:r>
              <a:rPr kumimoji="0" lang="en-US" sz="1600" b="0" i="0" u="none" strike="noStrike" kern="1200" cap="none" spc="0" normalizeH="0" baseline="0" noProof="0" dirty="0">
                <a:ln>
                  <a:noFill/>
                </a:ln>
                <a:solidFill>
                  <a:prstClr val="black"/>
                </a:solidFill>
                <a:effectLst/>
                <a:uLnTx/>
                <a:uFillTx/>
                <a:latin typeface="Helvetica"/>
                <a:ea typeface="+mn-lt"/>
                <a:cs typeface="+mn-lt"/>
              </a:rPr>
              <a:t> </a:t>
            </a:r>
            <a:endParaRPr kumimoji="0" lang="en-US" sz="1600" b="0" i="1" u="none" strike="noStrike" kern="1200" cap="none" spc="0" normalizeH="0" baseline="0" noProof="0" dirty="0">
              <a:ln>
                <a:noFill/>
              </a:ln>
              <a:solidFill>
                <a:prstClr val="black"/>
              </a:solidFill>
              <a:effectLst/>
              <a:uLnTx/>
              <a:uFillTx/>
              <a:latin typeface="Helvetica"/>
              <a:ea typeface="+mn-lt"/>
              <a:cs typeface="+mn-lt"/>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600" b="0" i="1" u="none" strike="noStrike" kern="1200" cap="none" spc="0" normalizeH="0" baseline="0" noProof="0" dirty="0">
              <a:ln>
                <a:noFill/>
              </a:ln>
              <a:solidFill>
                <a:srgbClr val="58585B"/>
              </a:solidFill>
              <a:effectLst/>
              <a:uLnTx/>
              <a:uFillTx/>
              <a:latin typeface="Helvetica"/>
              <a:ea typeface="+mn-ea"/>
              <a:cs typeface="Helvetica"/>
            </a:endParaRPr>
          </a:p>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pic>
        <p:nvPicPr>
          <p:cNvPr id="8197" name="Picture 12">
            <a:extLst>
              <a:ext uri="{FF2B5EF4-FFF2-40B4-BE49-F238E27FC236}">
                <a16:creationId xmlns:a16="http://schemas.microsoft.com/office/drawing/2014/main" id="{00F29960-7DE1-4FCF-AD94-5D21B8801A6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97513" y="1371600"/>
            <a:ext cx="3424237"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856124"/>
            <a:ext cx="8014007" cy="4177121"/>
          </a:xfrm>
        </p:spPr>
        <p:txBody>
          <a:bodyPr/>
          <a:lstStyle/>
          <a:p>
            <a:pPr marL="0" indent="0">
              <a:lnSpc>
                <a:spcPct val="110000"/>
              </a:lnSpc>
              <a:spcBef>
                <a:spcPct val="0"/>
              </a:spcBef>
              <a:spcAft>
                <a:spcPts val="600"/>
              </a:spcAft>
              <a:buNone/>
            </a:pPr>
            <a:r>
              <a:rPr lang="en-US" altLang="en-US" dirty="0"/>
              <a:t>When your lobby meetings are done you should:</a:t>
            </a:r>
          </a:p>
          <a:p>
            <a:pPr marL="514350" indent="-514350">
              <a:lnSpc>
                <a:spcPct val="110000"/>
              </a:lnSpc>
              <a:spcBef>
                <a:spcPct val="0"/>
              </a:spcBef>
              <a:spcAft>
                <a:spcPts val="600"/>
              </a:spcAft>
              <a:buFont typeface="+mj-lt"/>
              <a:buAutoNum type="alphaLcParenR"/>
            </a:pPr>
            <a:r>
              <a:rPr lang="en-US" altLang="en-US" dirty="0"/>
              <a:t>Celebrate</a:t>
            </a:r>
          </a:p>
          <a:p>
            <a:pPr marL="514350" indent="-514350">
              <a:lnSpc>
                <a:spcPct val="110000"/>
              </a:lnSpc>
              <a:spcBef>
                <a:spcPct val="0"/>
              </a:spcBef>
              <a:spcAft>
                <a:spcPts val="600"/>
              </a:spcAft>
              <a:buFont typeface="+mj-lt"/>
              <a:buAutoNum type="alphaLcParenR"/>
            </a:pPr>
            <a:r>
              <a:rPr lang="en-US" altLang="en-US" dirty="0"/>
              <a:t>Share about your day with volunteers and staff</a:t>
            </a:r>
          </a:p>
          <a:p>
            <a:pPr marL="514350" indent="-514350">
              <a:lnSpc>
                <a:spcPct val="110000"/>
              </a:lnSpc>
              <a:spcBef>
                <a:spcPct val="0"/>
              </a:spcBef>
              <a:spcAft>
                <a:spcPts val="600"/>
              </a:spcAft>
              <a:buFont typeface="+mj-lt"/>
              <a:buAutoNum type="alphaLcParenR"/>
            </a:pPr>
            <a:r>
              <a:rPr lang="en-US" altLang="en-US" dirty="0"/>
              <a:t>Attend the Advocacy Day reception</a:t>
            </a:r>
          </a:p>
          <a:p>
            <a:pPr marL="514350" indent="-514350">
              <a:lnSpc>
                <a:spcPct val="110000"/>
              </a:lnSpc>
              <a:spcBef>
                <a:spcPct val="0"/>
              </a:spcBef>
              <a:spcAft>
                <a:spcPts val="600"/>
              </a:spcAft>
              <a:buFont typeface="+mj-lt"/>
              <a:buAutoNum type="alphaLcParenR"/>
            </a:pPr>
            <a:r>
              <a:rPr lang="en-US" altLang="en-US" dirty="0"/>
              <a:t>Fill out the online RESULTS Lobby Report form for each meeting (</a:t>
            </a:r>
            <a:r>
              <a:rPr lang="en-US" dirty="0">
                <a:hlinkClick r:id="rId3"/>
              </a:rPr>
              <a:t>https://tinyurl.com/RMoCReport</a:t>
            </a:r>
            <a:r>
              <a:rPr lang="en-US" dirty="0"/>
              <a:t>)</a:t>
            </a:r>
          </a:p>
        </p:txBody>
      </p:sp>
      <p:sp>
        <p:nvSpPr>
          <p:cNvPr id="4" name="Oval 3">
            <a:extLst>
              <a:ext uri="{FF2B5EF4-FFF2-40B4-BE49-F238E27FC236}">
                <a16:creationId xmlns:a16="http://schemas.microsoft.com/office/drawing/2014/main" id="{3D5A00CB-BBBD-4794-B6F6-4951CF088AAF}"/>
              </a:ext>
            </a:extLst>
          </p:cNvPr>
          <p:cNvSpPr/>
          <p:nvPr/>
        </p:nvSpPr>
        <p:spPr>
          <a:xfrm>
            <a:off x="298447" y="1902542"/>
            <a:ext cx="1028907" cy="3274142"/>
          </a:xfrm>
          <a:prstGeom prst="ellipse">
            <a:avLst/>
          </a:prstGeom>
          <a:noFill/>
          <a:ln w="76200">
            <a:solidFill>
              <a:srgbClr val="AF1F2C"/>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180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4000" b="1" dirty="0"/>
              <a:t>Advocacy Day Quiz</a:t>
            </a:r>
            <a:endParaRPr lang="en-US" altLang="en-US" sz="40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564996" y="856124"/>
            <a:ext cx="8014007" cy="4177121"/>
          </a:xfrm>
        </p:spPr>
        <p:txBody>
          <a:bodyPr/>
          <a:lstStyle/>
          <a:p>
            <a:pPr marL="0" indent="0">
              <a:lnSpc>
                <a:spcPct val="110000"/>
              </a:lnSpc>
              <a:spcBef>
                <a:spcPct val="0"/>
              </a:spcBef>
              <a:spcAft>
                <a:spcPts val="600"/>
              </a:spcAft>
              <a:buNone/>
            </a:pPr>
            <a:r>
              <a:rPr lang="en-US" altLang="en-US" sz="4000" dirty="0"/>
              <a:t>What's one of the first things you want to do when you get back home?</a:t>
            </a:r>
          </a:p>
          <a:p>
            <a:pPr marL="514350" indent="-514350">
              <a:lnSpc>
                <a:spcPct val="110000"/>
              </a:lnSpc>
              <a:spcBef>
                <a:spcPct val="0"/>
              </a:spcBef>
              <a:spcAft>
                <a:spcPts val="600"/>
              </a:spcAft>
              <a:buFont typeface="+mj-lt"/>
              <a:buAutoNum type="alphaLcParenR"/>
            </a:pPr>
            <a:r>
              <a:rPr lang="en-US" altLang="en-US" sz="4000" dirty="0"/>
              <a:t>Follow up</a:t>
            </a:r>
          </a:p>
          <a:p>
            <a:pPr marL="514350" indent="-514350">
              <a:lnSpc>
                <a:spcPct val="110000"/>
              </a:lnSpc>
              <a:spcBef>
                <a:spcPct val="0"/>
              </a:spcBef>
              <a:spcAft>
                <a:spcPts val="600"/>
              </a:spcAft>
              <a:buFont typeface="+mj-lt"/>
              <a:buAutoNum type="alphaLcParenR"/>
            </a:pPr>
            <a:r>
              <a:rPr lang="en-US" altLang="en-US" sz="4000" dirty="0"/>
              <a:t>Follow up</a:t>
            </a:r>
          </a:p>
          <a:p>
            <a:pPr marL="514350" indent="-514350">
              <a:lnSpc>
                <a:spcPct val="110000"/>
              </a:lnSpc>
              <a:spcBef>
                <a:spcPct val="0"/>
              </a:spcBef>
              <a:spcAft>
                <a:spcPts val="600"/>
              </a:spcAft>
              <a:buFont typeface="+mj-lt"/>
              <a:buAutoNum type="alphaLcParenR"/>
            </a:pPr>
            <a:r>
              <a:rPr lang="en-US" altLang="en-US" sz="4000" dirty="0"/>
              <a:t>Follow up</a:t>
            </a:r>
          </a:p>
          <a:p>
            <a:pPr marL="514350" indent="-514350">
              <a:lnSpc>
                <a:spcPct val="110000"/>
              </a:lnSpc>
              <a:spcBef>
                <a:spcPct val="0"/>
              </a:spcBef>
              <a:spcAft>
                <a:spcPts val="600"/>
              </a:spcAft>
              <a:buFont typeface="+mj-lt"/>
              <a:buAutoNum type="alphaLcParenR"/>
            </a:pPr>
            <a:endParaRPr lang="en-US" altLang="en-US" dirty="0"/>
          </a:p>
        </p:txBody>
      </p:sp>
    </p:spTree>
    <p:extLst>
      <p:ext uri="{BB962C8B-B14F-4D97-AF65-F5344CB8AC3E}">
        <p14:creationId xmlns:p14="http://schemas.microsoft.com/office/powerpoint/2010/main" val="15905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1">
            <a:extLst>
              <a:ext uri="{FF2B5EF4-FFF2-40B4-BE49-F238E27FC236}">
                <a16:creationId xmlns:a16="http://schemas.microsoft.com/office/drawing/2014/main" id="{542164A1-C1F5-43B0-A5A1-4546B528E893}"/>
              </a:ext>
            </a:extLst>
          </p:cNvPr>
          <p:cNvSpPr>
            <a:spLocks noGrp="1"/>
          </p:cNvSpPr>
          <p:nvPr>
            <p:ph type="subTitle" idx="1"/>
          </p:nvPr>
        </p:nvSpPr>
        <p:spPr>
          <a:xfrm>
            <a:off x="511175" y="5162550"/>
            <a:ext cx="8220075" cy="850900"/>
          </a:xfrm>
        </p:spPr>
        <p:txBody>
          <a:bodyPr/>
          <a:lstStyle/>
          <a:p>
            <a:pPr algn="ctr" eaLnBrk="1" hangingPunct="1"/>
            <a:r>
              <a:rPr lang="en-US" altLang="en-US" sz="4200" b="1" i="1" dirty="0">
                <a:latin typeface="Helvetica" panose="020B0604020202020204" pitchFamily="34" charset="0"/>
              </a:rPr>
              <a:t>And remember – HAVE FUN!</a:t>
            </a:r>
          </a:p>
        </p:txBody>
      </p:sp>
      <p:pic>
        <p:nvPicPr>
          <p:cNvPr id="19459" name="Picture Placeholder 5">
            <a:extLst>
              <a:ext uri="{FF2B5EF4-FFF2-40B4-BE49-F238E27FC236}">
                <a16:creationId xmlns:a16="http://schemas.microsoft.com/office/drawing/2014/main" id="{08CEA24F-69E7-44A5-8580-37E598301D7E}"/>
              </a:ext>
            </a:extLst>
          </p:cNvPr>
          <p:cNvPicPr>
            <a:picLocks noGrp="1" noChangeAspect="1" noChangeArrowheads="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xfrm>
            <a:off x="0" y="-7938"/>
            <a:ext cx="9158288" cy="46910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D92D3-63C2-4C5C-80A0-32BD50CEB4D7}"/>
              </a:ext>
            </a:extLst>
          </p:cNvPr>
          <p:cNvSpPr>
            <a:spLocks noGrp="1"/>
          </p:cNvSpPr>
          <p:nvPr>
            <p:ph type="title"/>
          </p:nvPr>
        </p:nvSpPr>
        <p:spPr>
          <a:xfrm>
            <a:off x="457200" y="0"/>
            <a:ext cx="8229600" cy="1143000"/>
          </a:xfrm>
        </p:spPr>
        <p:txBody>
          <a:bodyPr>
            <a:normAutofit/>
          </a:bodyPr>
          <a:lstStyle/>
          <a:p>
            <a:r>
              <a:rPr lang="en-US" sz="4000">
                <a:solidFill>
                  <a:schemeClr val="tx2"/>
                </a:solidFill>
              </a:rPr>
              <a:t>Why is Housing Important? </a:t>
            </a:r>
            <a:endParaRPr lang="en-US">
              <a:solidFill>
                <a:schemeClr val="tx2"/>
              </a:solidFill>
            </a:endParaRPr>
          </a:p>
        </p:txBody>
      </p:sp>
      <p:sp>
        <p:nvSpPr>
          <p:cNvPr id="3" name="Content Placeholder 2">
            <a:extLst>
              <a:ext uri="{FF2B5EF4-FFF2-40B4-BE49-F238E27FC236}">
                <a16:creationId xmlns:a16="http://schemas.microsoft.com/office/drawing/2014/main" id="{F75F5C93-A579-4FBA-8C01-BC01DE083B85}"/>
              </a:ext>
            </a:extLst>
          </p:cNvPr>
          <p:cNvSpPr>
            <a:spLocks noGrp="1"/>
          </p:cNvSpPr>
          <p:nvPr>
            <p:ph idx="1"/>
          </p:nvPr>
        </p:nvSpPr>
        <p:spPr>
          <a:xfrm>
            <a:off x="4519521" y="1417639"/>
            <a:ext cx="4327076" cy="4219682"/>
          </a:xfrm>
        </p:spPr>
        <p:txBody>
          <a:bodyPr vert="horz" lIns="91440" tIns="45720" rIns="91440" bIns="45720" rtlCol="0" anchor="t">
            <a:normAutofit fontScale="85000" lnSpcReduction="10000"/>
          </a:bodyPr>
          <a:lstStyle/>
          <a:p>
            <a:pPr>
              <a:lnSpc>
                <a:spcPct val="125000"/>
              </a:lnSpc>
              <a:spcAft>
                <a:spcPts val="100"/>
              </a:spcAft>
            </a:pPr>
            <a:r>
              <a:rPr lang="en-US" sz="1900">
                <a:solidFill>
                  <a:schemeClr val="tx1">
                    <a:lumMod val="65000"/>
                    <a:lumOff val="35000"/>
                  </a:schemeClr>
                </a:solidFill>
              </a:rPr>
              <a:t>Housing is a major source of wealth for many middle-class Americans and remains a common path to wealth building</a:t>
            </a:r>
            <a:endParaRPr lang="en-US">
              <a:solidFill>
                <a:schemeClr val="tx1">
                  <a:lumMod val="65000"/>
                  <a:lumOff val="35000"/>
                </a:schemeClr>
              </a:solidFill>
            </a:endParaRPr>
          </a:p>
          <a:p>
            <a:pPr>
              <a:lnSpc>
                <a:spcPct val="125000"/>
              </a:lnSpc>
              <a:spcAft>
                <a:spcPts val="100"/>
              </a:spcAft>
            </a:pPr>
            <a:r>
              <a:rPr lang="en-US" sz="1900">
                <a:solidFill>
                  <a:schemeClr val="tx1">
                    <a:lumMod val="65000"/>
                    <a:lumOff val="35000"/>
                  </a:schemeClr>
                </a:solidFill>
              </a:rPr>
              <a:t>Where you live has implications for health, education, job access and security outcomes that all affect overall economic well being</a:t>
            </a:r>
          </a:p>
          <a:p>
            <a:pPr>
              <a:lnSpc>
                <a:spcPct val="125000"/>
              </a:lnSpc>
              <a:spcAft>
                <a:spcPts val="100"/>
              </a:spcAft>
            </a:pPr>
            <a:r>
              <a:rPr lang="en-US" sz="1900">
                <a:solidFill>
                  <a:schemeClr val="tx1">
                    <a:lumMod val="65000"/>
                    <a:lumOff val="35000"/>
                  </a:schemeClr>
                </a:solidFill>
              </a:rPr>
              <a:t>The history of housing policy in the U.S. has been one where federal policies provided white Americans opportunities to build wealth while excluding Americans of color, particularly Blacks, from doing the same</a:t>
            </a:r>
          </a:p>
        </p:txBody>
      </p:sp>
      <p:pic>
        <p:nvPicPr>
          <p:cNvPr id="4" name="Picture 3" descr="A close up of a logo&#10;&#10;Description generated with high confidence">
            <a:extLst>
              <a:ext uri="{FF2B5EF4-FFF2-40B4-BE49-F238E27FC236}">
                <a16:creationId xmlns:a16="http://schemas.microsoft.com/office/drawing/2014/main" id="{1B928A78-4FBD-473E-9128-907044661E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7403" y="1417638"/>
            <a:ext cx="4062321" cy="4219682"/>
          </a:xfrm>
          <a:prstGeom prst="rect">
            <a:avLst/>
          </a:prstGeom>
        </p:spPr>
      </p:pic>
      <p:sp>
        <p:nvSpPr>
          <p:cNvPr id="5" name="TextBox 4">
            <a:extLst>
              <a:ext uri="{FF2B5EF4-FFF2-40B4-BE49-F238E27FC236}">
                <a16:creationId xmlns:a16="http://schemas.microsoft.com/office/drawing/2014/main" id="{67E9529B-BE5A-4151-950C-EF97831D6CFE}"/>
              </a:ext>
            </a:extLst>
          </p:cNvPr>
          <p:cNvSpPr txBox="1"/>
          <p:nvPr/>
        </p:nvSpPr>
        <p:spPr>
          <a:xfrm>
            <a:off x="3511804" y="6394830"/>
            <a:ext cx="4429957" cy="261610"/>
          </a:xfrm>
          <a:prstGeom prst="rect">
            <a:avLst/>
          </a:prstGeom>
          <a:noFill/>
        </p:spPr>
        <p:txBody>
          <a:bodyPr wrap="square" rtlCol="0" anchor="t">
            <a:spAutoFit/>
          </a:bodyPr>
          <a:lstStyle/>
          <a:p>
            <a:r>
              <a:rPr lang="en-US" sz="1100" dirty="0">
                <a:latin typeface="Helvetica"/>
                <a:cs typeface="Helvetica"/>
              </a:rPr>
              <a:t>- </a:t>
            </a:r>
            <a:r>
              <a:rPr lang="en-US" sz="1100" dirty="0">
                <a:latin typeface="Helvetica"/>
                <a:cs typeface="Helvetica"/>
                <a:hlinkClick r:id="rId4"/>
              </a:rPr>
              <a:t>Opportunity Starts at Home Campaign</a:t>
            </a:r>
            <a:endParaRPr lang="en-US" sz="1100" dirty="0">
              <a:latin typeface="Helvetica"/>
              <a:cs typeface="Helvetica"/>
            </a:endParaRPr>
          </a:p>
        </p:txBody>
      </p:sp>
    </p:spTree>
    <p:extLst>
      <p:ext uri="{BB962C8B-B14F-4D97-AF65-F5344CB8AC3E}">
        <p14:creationId xmlns:p14="http://schemas.microsoft.com/office/powerpoint/2010/main" val="422312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9" descr="A screenshot of a cell phone&#10;&#10;Description generated with high confidence">
            <a:extLst>
              <a:ext uri="{FF2B5EF4-FFF2-40B4-BE49-F238E27FC236}">
                <a16:creationId xmlns:a16="http://schemas.microsoft.com/office/drawing/2014/main" id="{BF727FA8-76CE-4DDC-895B-7F2F9AD081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482"/>
          <a:stretch/>
        </p:blipFill>
        <p:spPr>
          <a:xfrm>
            <a:off x="1575274" y="749242"/>
            <a:ext cx="5993449" cy="3542152"/>
          </a:xfrm>
          <a:prstGeom prst="rect">
            <a:avLst/>
          </a:prstGeom>
        </p:spPr>
      </p:pic>
      <p:sp>
        <p:nvSpPr>
          <p:cNvPr id="9" name="Title 1">
            <a:extLst>
              <a:ext uri="{FF2B5EF4-FFF2-40B4-BE49-F238E27FC236}">
                <a16:creationId xmlns:a16="http://schemas.microsoft.com/office/drawing/2014/main" id="{AE702D39-9087-4152-890E-8E8A235EF0CF}"/>
              </a:ext>
            </a:extLst>
          </p:cNvPr>
          <p:cNvSpPr txBox="1">
            <a:spLocks/>
          </p:cNvSpPr>
          <p:nvPr/>
        </p:nvSpPr>
        <p:spPr>
          <a:xfrm>
            <a:off x="-1" y="63332"/>
            <a:ext cx="9144001" cy="78833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baseline="0">
                <a:solidFill>
                  <a:schemeClr val="accent1"/>
                </a:solidFill>
                <a:latin typeface="Helvetica"/>
                <a:ea typeface="+mj-ea"/>
                <a:cs typeface="Helvetica"/>
              </a:defRPr>
            </a:lvl1pPr>
          </a:lstStyle>
          <a:p>
            <a:pPr>
              <a:defRPr/>
            </a:pPr>
            <a:r>
              <a:rPr lang="en-US" sz="4000">
                <a:solidFill>
                  <a:srgbClr val="AF1F2C"/>
                </a:solidFill>
              </a:rPr>
              <a:t>Affordable Housing Crisis</a:t>
            </a:r>
            <a:endParaRPr lang="en-US"/>
          </a:p>
        </p:txBody>
      </p:sp>
      <p:sp>
        <p:nvSpPr>
          <p:cNvPr id="2" name="TextBox 1">
            <a:extLst>
              <a:ext uri="{FF2B5EF4-FFF2-40B4-BE49-F238E27FC236}">
                <a16:creationId xmlns:a16="http://schemas.microsoft.com/office/drawing/2014/main" id="{609C8451-7064-4983-802B-B17E4F89FD15}"/>
              </a:ext>
            </a:extLst>
          </p:cNvPr>
          <p:cNvSpPr txBox="1"/>
          <p:nvPr/>
        </p:nvSpPr>
        <p:spPr>
          <a:xfrm>
            <a:off x="406121" y="4595318"/>
            <a:ext cx="3059502" cy="1938992"/>
          </a:xfrm>
          <a:prstGeom prst="rect">
            <a:avLst/>
          </a:prstGeom>
          <a:ln w="57150">
            <a:solidFill>
              <a:schemeClr val="tx2"/>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tx1"/>
                </a:solidFill>
                <a:latin typeface="Helvetica"/>
                <a:cs typeface="Helvetica"/>
              </a:rPr>
              <a:t>Since 1960, renter's incomes have gone up by 5% while rental cost has gone up by 61%. </a:t>
            </a:r>
          </a:p>
        </p:txBody>
      </p:sp>
      <p:sp>
        <p:nvSpPr>
          <p:cNvPr id="4" name="TextBox 3">
            <a:extLst>
              <a:ext uri="{FF2B5EF4-FFF2-40B4-BE49-F238E27FC236}">
                <a16:creationId xmlns:a16="http://schemas.microsoft.com/office/drawing/2014/main" id="{53919983-82D1-447D-A409-9086F6BF2920}"/>
              </a:ext>
            </a:extLst>
          </p:cNvPr>
          <p:cNvSpPr txBox="1"/>
          <p:nvPr/>
        </p:nvSpPr>
        <p:spPr>
          <a:xfrm>
            <a:off x="4024672" y="4595318"/>
            <a:ext cx="4842294" cy="1938992"/>
          </a:xfrm>
          <a:prstGeom prst="rect">
            <a:avLst/>
          </a:prstGeom>
          <a:solidFill>
            <a:schemeClr val="bg1"/>
          </a:solidFill>
          <a:ln w="5715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Helvetica"/>
                <a:cs typeface="Helvetica"/>
              </a:rPr>
              <a:t>72.5% of extremely low-income renters are severely cost burdened, meaning they spend more than half their income on housing </a:t>
            </a:r>
          </a:p>
        </p:txBody>
      </p:sp>
      <p:sp>
        <p:nvSpPr>
          <p:cNvPr id="10" name="Slide Number Placeholder 6">
            <a:extLst>
              <a:ext uri="{FF2B5EF4-FFF2-40B4-BE49-F238E27FC236}">
                <a16:creationId xmlns:a16="http://schemas.microsoft.com/office/drawing/2014/main" id="{A1B07377-5EC1-4F42-A624-28E8F826584E}"/>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24</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spTree>
    <p:extLst>
      <p:ext uri="{BB962C8B-B14F-4D97-AF65-F5344CB8AC3E}">
        <p14:creationId xmlns:p14="http://schemas.microsoft.com/office/powerpoint/2010/main" val="148962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490A910-81C8-49DC-BD9C-DADDF565A66F}"/>
              </a:ext>
            </a:extLst>
          </p:cNvPr>
          <p:cNvSpPr>
            <a:spLocks noGrp="1"/>
          </p:cNvSpPr>
          <p:nvPr>
            <p:ph type="sldNum" sz="quarter" idx="12"/>
          </p:nvPr>
        </p:nvSpPr>
        <p:spPr>
          <a:xfrm>
            <a:off x="0" y="-6350"/>
            <a:ext cx="457200" cy="365125"/>
          </a:xfrm>
        </p:spPr>
        <p:txBody>
          <a:bodyPr/>
          <a:lstStyle/>
          <a:p>
            <a:pPr>
              <a:defRPr/>
            </a:pPr>
            <a:fld id="{B96F3692-0876-4D64-BFD6-4BC023D64C17}" type="slidenum">
              <a:rPr lang="en-US">
                <a:solidFill>
                  <a:prstClr val="black"/>
                </a:solidFill>
              </a:rPr>
              <a:pPr>
                <a:defRPr/>
              </a:pPr>
              <a:t>25</a:t>
            </a:fld>
            <a:endParaRPr lang="en-US">
              <a:solidFill>
                <a:prstClr val="black"/>
              </a:solidFill>
            </a:endParaRPr>
          </a:p>
        </p:txBody>
      </p:sp>
      <p:pic>
        <p:nvPicPr>
          <p:cNvPr id="6" name="Picture 6" descr="A close up of a logo&#10;&#10;Description generated with high confidence">
            <a:extLst>
              <a:ext uri="{FF2B5EF4-FFF2-40B4-BE49-F238E27FC236}">
                <a16:creationId xmlns:a16="http://schemas.microsoft.com/office/drawing/2014/main" id="{C5245042-769C-4692-BF98-4AD93634C90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75" y="1752581"/>
            <a:ext cx="9181875" cy="3652425"/>
          </a:xfrm>
          <a:prstGeom prst="rect">
            <a:avLst/>
          </a:prstGeom>
        </p:spPr>
      </p:pic>
      <p:sp>
        <p:nvSpPr>
          <p:cNvPr id="8" name="TextBox 7">
            <a:extLst>
              <a:ext uri="{FF2B5EF4-FFF2-40B4-BE49-F238E27FC236}">
                <a16:creationId xmlns:a16="http://schemas.microsoft.com/office/drawing/2014/main" id="{629C95D2-D3B0-4993-A03F-4A0871FFB2C0}"/>
              </a:ext>
            </a:extLst>
          </p:cNvPr>
          <p:cNvSpPr txBox="1"/>
          <p:nvPr/>
        </p:nvSpPr>
        <p:spPr>
          <a:xfrm>
            <a:off x="48696" y="400387"/>
            <a:ext cx="910071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chemeClr val="tx2"/>
                </a:solidFill>
                <a:latin typeface="Helvetica"/>
                <a:ea typeface="+mn-lt"/>
                <a:cs typeface="+mn-lt"/>
              </a:rPr>
              <a:t>The Low-Rent Stock Has Shrunk by Four Million Units Since 2011</a:t>
            </a:r>
            <a:endParaRPr lang="en-US" sz="3600" dirty="0">
              <a:solidFill>
                <a:schemeClr val="tx2"/>
              </a:solidFill>
              <a:latin typeface="Helvetica"/>
              <a:cs typeface="Calibri"/>
            </a:endParaRPr>
          </a:p>
        </p:txBody>
      </p:sp>
    </p:spTree>
    <p:extLst>
      <p:ext uri="{BB962C8B-B14F-4D97-AF65-F5344CB8AC3E}">
        <p14:creationId xmlns:p14="http://schemas.microsoft.com/office/powerpoint/2010/main" val="2770554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80FE60-9B46-4BF1-B2F3-F1D3D4CF05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33" b="-12096"/>
          <a:stretch/>
        </p:blipFill>
        <p:spPr>
          <a:xfrm>
            <a:off x="920699" y="695420"/>
            <a:ext cx="7460722" cy="6890362"/>
          </a:xfrm>
          <a:prstGeom prst="rect">
            <a:avLst/>
          </a:prstGeom>
        </p:spPr>
      </p:pic>
      <p:sp>
        <p:nvSpPr>
          <p:cNvPr id="2" name="Title 1">
            <a:extLst>
              <a:ext uri="{FF2B5EF4-FFF2-40B4-BE49-F238E27FC236}">
                <a16:creationId xmlns:a16="http://schemas.microsoft.com/office/drawing/2014/main" id="{E42B3F04-E229-4B0A-9A8D-4E8B87B263BD}"/>
              </a:ext>
            </a:extLst>
          </p:cNvPr>
          <p:cNvSpPr>
            <a:spLocks noGrp="1"/>
          </p:cNvSpPr>
          <p:nvPr>
            <p:ph type="title"/>
          </p:nvPr>
        </p:nvSpPr>
        <p:spPr>
          <a:xfrm>
            <a:off x="457200" y="26063"/>
            <a:ext cx="8229600" cy="820075"/>
          </a:xfrm>
        </p:spPr>
        <p:txBody>
          <a:bodyPr>
            <a:normAutofit/>
          </a:bodyPr>
          <a:lstStyle/>
          <a:p>
            <a:r>
              <a:rPr lang="en-US" sz="3600">
                <a:solidFill>
                  <a:schemeClr val="tx2"/>
                </a:solidFill>
              </a:rPr>
              <a:t>Affordable Housing Crisis</a:t>
            </a:r>
          </a:p>
        </p:txBody>
      </p:sp>
    </p:spTree>
    <p:extLst>
      <p:ext uri="{BB962C8B-B14F-4D97-AF65-F5344CB8AC3E}">
        <p14:creationId xmlns:p14="http://schemas.microsoft.com/office/powerpoint/2010/main" val="62135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92F-50FD-4117-BCA9-C51AD17A34E8}"/>
              </a:ext>
            </a:extLst>
          </p:cNvPr>
          <p:cNvSpPr>
            <a:spLocks noGrp="1"/>
          </p:cNvSpPr>
          <p:nvPr>
            <p:ph type="title"/>
          </p:nvPr>
        </p:nvSpPr>
        <p:spPr>
          <a:xfrm>
            <a:off x="-112174" y="2697"/>
            <a:ext cx="9495821" cy="1143000"/>
          </a:xfrm>
        </p:spPr>
        <p:txBody>
          <a:bodyPr>
            <a:normAutofit fontScale="90000"/>
          </a:bodyPr>
          <a:lstStyle/>
          <a:p>
            <a:r>
              <a:rPr lang="en-US" dirty="0">
                <a:solidFill>
                  <a:schemeClr val="tx2"/>
                </a:solidFill>
              </a:rPr>
              <a:t>Public Support for Government Action </a:t>
            </a:r>
          </a:p>
        </p:txBody>
      </p:sp>
      <p:sp>
        <p:nvSpPr>
          <p:cNvPr id="4" name="Slide Number Placeholder 3">
            <a:extLst>
              <a:ext uri="{FF2B5EF4-FFF2-40B4-BE49-F238E27FC236}">
                <a16:creationId xmlns:a16="http://schemas.microsoft.com/office/drawing/2014/main" id="{3CD9AB49-63C5-4B86-8B85-28A759621925}"/>
              </a:ext>
            </a:extLst>
          </p:cNvPr>
          <p:cNvSpPr>
            <a:spLocks noGrp="1"/>
          </p:cNvSpPr>
          <p:nvPr>
            <p:ph type="sldNum" sz="quarter" idx="4"/>
          </p:nvPr>
        </p:nvSpPr>
        <p:spPr/>
        <p:txBody>
          <a:bodyPr/>
          <a:lstStyle/>
          <a:p>
            <a:fld id="{CB84E56B-342A-4DC0-9920-D07A8AAB6938}" type="slidenum">
              <a:rPr lang="en-US" smtClean="0"/>
              <a:pPr/>
              <a:t>27</a:t>
            </a:fld>
            <a:endParaRPr lang="en-US"/>
          </a:p>
        </p:txBody>
      </p:sp>
      <p:pic>
        <p:nvPicPr>
          <p:cNvPr id="6" name="Picture 7" descr="A screenshot of a cell phone&#10;&#10;Description generated with very high confidence">
            <a:extLst>
              <a:ext uri="{FF2B5EF4-FFF2-40B4-BE49-F238E27FC236}">
                <a16:creationId xmlns:a16="http://schemas.microsoft.com/office/drawing/2014/main" id="{7DEB81C9-4A84-4ACF-9594-6E81D2BD7DCF}"/>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501" y="1154744"/>
            <a:ext cx="9080998" cy="5124877"/>
          </a:xfrm>
          <a:prstGeom prst="rect">
            <a:avLst/>
          </a:prstGeom>
        </p:spPr>
      </p:pic>
      <p:sp>
        <p:nvSpPr>
          <p:cNvPr id="5" name="TextBox 4">
            <a:extLst>
              <a:ext uri="{FF2B5EF4-FFF2-40B4-BE49-F238E27FC236}">
                <a16:creationId xmlns:a16="http://schemas.microsoft.com/office/drawing/2014/main" id="{AA23BAA5-381D-496D-914E-776092A71C5D}"/>
              </a:ext>
            </a:extLst>
          </p:cNvPr>
          <p:cNvSpPr txBox="1"/>
          <p:nvPr/>
        </p:nvSpPr>
        <p:spPr>
          <a:xfrm>
            <a:off x="2806262" y="6323530"/>
            <a:ext cx="4237057" cy="369332"/>
          </a:xfrm>
          <a:prstGeom prst="rect">
            <a:avLst/>
          </a:prstGeom>
          <a:noFill/>
        </p:spPr>
        <p:txBody>
          <a:bodyPr wrap="none" rtlCol="0" anchor="t">
            <a:spAutoFit/>
          </a:bodyPr>
          <a:lstStyle/>
          <a:p>
            <a:r>
              <a:rPr lang="en-US" dirty="0">
                <a:latin typeface="Helvetica"/>
                <a:cs typeface="Helvetica"/>
                <a:hlinkClick r:id="rId4"/>
              </a:rPr>
              <a:t>-Opportunity Starts at Home Campaign </a:t>
            </a:r>
            <a:endParaRPr lang="en-US">
              <a:latin typeface="Helvetica"/>
              <a:cs typeface="Helvetica"/>
            </a:endParaRPr>
          </a:p>
        </p:txBody>
      </p:sp>
    </p:spTree>
    <p:extLst>
      <p:ext uri="{BB962C8B-B14F-4D97-AF65-F5344CB8AC3E}">
        <p14:creationId xmlns:p14="http://schemas.microsoft.com/office/powerpoint/2010/main" val="2461279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northcentralus1-mediap.svc.ms/transform/thumbnail?provider=spo&amp;inputFormat=png&amp;cs=fFNQTw&amp;docid=https%3A%2F%2F365cbpp.sharepoint.com%3A443%2F_api%2Fv2.0%2Fdrives%2Fb!EYKZdICJd06-j4zQq122uy4xhDypTMxHnKLcdYPdwZnMZ5bQsOeKTov9T4TeUtKc%2Fitems%2F01VKJYL2NCCCPDXBV2GNGYARDEO472C7GZ%3Fversion%3DPublished&amp;access_token=eyJ0eXAiOiJKV1QiLCJhbGciOiJub25lIn0.eyJhdWQiOiIwMDAwMDAwMy0wMDAwLTBmZjEtY2UwMC0wMDAwMDAwMDAwMDAvMzY1Y2JwcC5zaGFyZXBvaW50LmNvbUA4ODI4YjFkNi0zYzQ0LTQ2OWUtYTZjMi1mYWUyMWNjZDhiYjYiLCJpc3MiOiIwMDAwMDAwMy0wMDAwLTBmZjEtY2UwMC0wMDAwMDAwMDAwMDAiLCJuYmYiOiIxNTM5NjE3ODgzIiwiZXhwIjoiMTUzOTYzOTQ4MyIsImVuZHBvaW50dXJsIjoiNGU2UlptcU8yYUNGYi92akUrc2tpNmlCYTlaMUp6UEIzb0ZncURRZ3g3WT0iLCJlbmRwb2ludHVybExlbmd0aCI6IjExNCIsImlzbG9vcGJhY2siOiJUcnVlIiwiY2lkIjoiWkRWaE9EazRPV1V0WkRBME5pMDNNREF3TFRJelpUSXRZbUU1WXpsbU1Ua3paR0UxIiwidmVyIjoiaGFzaGVkcHJvb2Z0b2tlbiIsInNpdGVpZCI6Ik56UTVPVGd5TVRFdE9EazRNQzAwWlRjM0xXSmxPR1l0T0dOa01HRmlOV1JpTm1KaSIsIm5hbWVpZCI6IjAjLmZ8bWVtYmVyc2hpcHxhYmVsbEBjYnBwLm9yZyIsIm5paSI6Im1pY3Jvc29mdC5zaGFyZXBvaW50IiwiaXN1c2VyIjoidHJ1ZSIsImNhY2hla2V5IjoiMGguZnxtZW1iZXJzaGlwfDEwMDMzZmZmYThjYzRmNDRAbGl2ZS5jb20iLCJ0dCI6IjAiLCJ1c2VQZXJzaXN0ZW50Q29va2llIjoiMiJ9.K1lnc2dBNGVPdnJsNGd4Rm4zMlc5NkIzR2E5UUw2bjM4Y3M5MjAwTk84cz0&amp;encodeFailures=1&amp;width=1680&amp;height=899&amp;srcWidth=&amp;srcHeight=">
            <a:extLst>
              <a:ext uri="{FF2B5EF4-FFF2-40B4-BE49-F238E27FC236}">
                <a16:creationId xmlns:a16="http://schemas.microsoft.com/office/drawing/2014/main" id="{630D2BFC-65C3-4DBA-AD98-15D744CDF93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854"/>
          <a:stretch/>
        </p:blipFill>
        <p:spPr bwMode="auto">
          <a:xfrm>
            <a:off x="5160724" y="3864280"/>
            <a:ext cx="3983276" cy="4194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8"/>
            <a:ext cx="8124821" cy="1325563"/>
          </a:xfrm>
        </p:spPr>
        <p:txBody>
          <a:bodyPr>
            <a:normAutofit fontScale="90000"/>
          </a:bodyPr>
          <a:lstStyle/>
          <a:p>
            <a:r>
              <a:rPr lang="en-US">
                <a:solidFill>
                  <a:schemeClr val="tx2"/>
                </a:solidFill>
              </a:rPr>
              <a:t>Major Federal Rental Assistance Programs</a:t>
            </a:r>
          </a:p>
        </p:txBody>
      </p:sp>
      <p:sp>
        <p:nvSpPr>
          <p:cNvPr id="5" name="TextBox 4">
            <a:extLst>
              <a:ext uri="{FF2B5EF4-FFF2-40B4-BE49-F238E27FC236}">
                <a16:creationId xmlns:a16="http://schemas.microsoft.com/office/drawing/2014/main" id="{0B27B65D-2121-4890-9098-00A44C5F19FF}"/>
              </a:ext>
            </a:extLst>
          </p:cNvPr>
          <p:cNvSpPr txBox="1"/>
          <p:nvPr/>
        </p:nvSpPr>
        <p:spPr>
          <a:xfrm>
            <a:off x="119984" y="4406446"/>
            <a:ext cx="4196443" cy="2215991"/>
          </a:xfrm>
          <a:prstGeom prst="rect">
            <a:avLst/>
          </a:prstGeom>
          <a:solidFill>
            <a:schemeClr val="bg1"/>
          </a:solidFill>
        </p:spPr>
        <p:txBody>
          <a:bodyPr wrap="square" rtlCol="0">
            <a:spAutoFit/>
          </a:bodyPr>
          <a:lstStyle/>
          <a:p>
            <a:r>
              <a:rPr lang="en-US" sz="2000">
                <a:latin typeface="Helvetica" panose="020B0604020202020204" pitchFamily="34" charset="0"/>
                <a:cs typeface="Helvetica" panose="020B0604020202020204" pitchFamily="34" charset="0"/>
              </a:rPr>
              <a:t>Housing assistance programs </a:t>
            </a:r>
            <a:r>
              <a:rPr lang="en-US" sz="2000">
                <a:latin typeface="Helvetica" panose="020B0604020202020204" pitchFamily="34" charset="0"/>
                <a:cs typeface="Helvetica" panose="020B0604020202020204" pitchFamily="34" charset="0"/>
                <a:hlinkClick r:id="rId4"/>
              </a:rPr>
              <a:t>lifted 2.9 million people above the federal poverty line in 2017 </a:t>
            </a:r>
            <a:endParaRPr lang="en-US" sz="2000">
              <a:latin typeface="Helvetica" panose="020B0604020202020204" pitchFamily="34" charset="0"/>
              <a:cs typeface="Helvetica" panose="020B0604020202020204" pitchFamily="34" charset="0"/>
            </a:endParaRPr>
          </a:p>
          <a:p>
            <a:endParaRPr lang="en-US" sz="2000">
              <a:latin typeface="Helvetica" panose="020B0604020202020204" pitchFamily="34" charset="0"/>
              <a:cs typeface="Helvetica" panose="020B0604020202020204" pitchFamily="34" charset="0"/>
            </a:endParaRPr>
          </a:p>
          <a:p>
            <a:r>
              <a:rPr lang="en-US" sz="2000">
                <a:latin typeface="Helvetica" panose="020B0604020202020204" pitchFamily="34" charset="0"/>
                <a:cs typeface="Helvetica" panose="020B0604020202020204" pitchFamily="34" charset="0"/>
              </a:rPr>
              <a:t>But only one in four who need assistance receive it </a:t>
            </a:r>
            <a:endParaRPr lang="en-US" sz="200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endParaRPr>
          </a:p>
          <a:p>
            <a:endParaRPr lang="en-US"/>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28</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6" name="Picture 5">
            <a:extLst>
              <a:ext uri="{FF2B5EF4-FFF2-40B4-BE49-F238E27FC236}">
                <a16:creationId xmlns:a16="http://schemas.microsoft.com/office/drawing/2014/main" id="{9949C999-5619-4ACC-96FD-F7CDA79800C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8556" y="1360781"/>
            <a:ext cx="8673287" cy="2430050"/>
          </a:xfrm>
          <a:prstGeom prst="rect">
            <a:avLst/>
          </a:prstGeom>
        </p:spPr>
      </p:pic>
    </p:spTree>
    <p:extLst>
      <p:ext uri="{BB962C8B-B14F-4D97-AF65-F5344CB8AC3E}">
        <p14:creationId xmlns:p14="http://schemas.microsoft.com/office/powerpoint/2010/main" val="775718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699" y="70504"/>
            <a:ext cx="9320859" cy="923330"/>
          </a:xfrm>
        </p:spPr>
        <p:txBody>
          <a:bodyPr>
            <a:noAutofit/>
          </a:bodyPr>
          <a:lstStyle/>
          <a:p>
            <a:pPr>
              <a:spcBef>
                <a:spcPts val="600"/>
              </a:spcBef>
              <a:spcAft>
                <a:spcPts val="1200"/>
              </a:spcAft>
            </a:pPr>
            <a:r>
              <a:rPr lang="en-US" altLang="en-US" sz="3200" dirty="0">
                <a:solidFill>
                  <a:srgbClr val="C00000"/>
                </a:solidFill>
              </a:rPr>
              <a:t>Renters’ Credits Will Reduce Poverty</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993756BD-7A52-43AA-98BD-852105754D43}"/>
              </a:ext>
            </a:extLst>
          </p:cNvPr>
          <p:cNvSpPr/>
          <p:nvPr/>
        </p:nvSpPr>
        <p:spPr>
          <a:xfrm>
            <a:off x="5587445" y="990647"/>
            <a:ext cx="3393498" cy="4801314"/>
          </a:xfrm>
          <a:prstGeom prst="rect">
            <a:avLst/>
          </a:prstGeom>
          <a:solidFill>
            <a:schemeClr val="bg1"/>
          </a:solidFill>
        </p:spPr>
        <p:txBody>
          <a:bodyPr wrap="square">
            <a:spAutoFit/>
          </a:bodyPr>
          <a:lstStyle/>
          <a:p>
            <a:r>
              <a:rPr lang="en-US" dirty="0"/>
              <a:t>We must address this housing crisis -- and we can begin to do so by shifting tax resources to support a “Renters Tax Credit” for low- and moderate-income renters. Several policymakers, including Senators Booker (D-NJ) and Harris (D-CA) and former Senator Heller (R-NV), have introduced legislation that does this (H.R. 2169 and S. 1106; S. 3590, H.R. 7050 and S. 3342 in the last Congress). </a:t>
            </a:r>
          </a:p>
          <a:p>
            <a:endParaRPr lang="en-US" dirty="0"/>
          </a:p>
          <a:p>
            <a:r>
              <a:rPr lang="en-US" b="1" dirty="0"/>
              <a:t>ONLINE ACTION: </a:t>
            </a:r>
            <a:r>
              <a:rPr lang="en-US" dirty="0">
                <a:hlinkClick r:id="rId3"/>
              </a:rPr>
              <a:t>https://tinyurl.com/RESULTShousing</a:t>
            </a:r>
            <a:r>
              <a:rPr lang="en-US" dirty="0"/>
              <a:t> </a:t>
            </a:r>
          </a:p>
        </p:txBody>
      </p:sp>
      <p:sp>
        <p:nvSpPr>
          <p:cNvPr id="6" name="Slide Number Placeholder 6">
            <a:extLst>
              <a:ext uri="{FF2B5EF4-FFF2-40B4-BE49-F238E27FC236}">
                <a16:creationId xmlns:a16="http://schemas.microsoft.com/office/drawing/2014/main" id="{56428BD4-DDAF-4B2A-8FF4-8BC890BC7782}"/>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29</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22" name="Picture 9" descr="A screenshot of a cell phone&#10;&#10;Description generated with very high confidence">
            <a:extLst>
              <a:ext uri="{FF2B5EF4-FFF2-40B4-BE49-F238E27FC236}">
                <a16:creationId xmlns:a16="http://schemas.microsoft.com/office/drawing/2014/main" id="{566D74F0-E9F0-4E5C-BE7E-71D334C33C6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7456" y="775657"/>
            <a:ext cx="4682380" cy="6082187"/>
          </a:xfrm>
          <a:prstGeom prst="rect">
            <a:avLst/>
          </a:prstGeom>
        </p:spPr>
      </p:pic>
    </p:spTree>
    <p:extLst>
      <p:ext uri="{BB962C8B-B14F-4D97-AF65-F5344CB8AC3E}">
        <p14:creationId xmlns:p14="http://schemas.microsoft.com/office/powerpoint/2010/main" val="1866311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D56B4E3-C368-4614-BCA2-DC799D198C57}"/>
              </a:ext>
            </a:extLst>
          </p:cNvPr>
          <p:cNvSpPr>
            <a:spLocks noGrp="1"/>
          </p:cNvSpPr>
          <p:nvPr>
            <p:ph type="title"/>
          </p:nvPr>
        </p:nvSpPr>
        <p:spPr>
          <a:xfrm>
            <a:off x="457200" y="0"/>
            <a:ext cx="8308975" cy="877888"/>
          </a:xfrm>
        </p:spPr>
        <p:txBody>
          <a:bodyPr/>
          <a:lstStyle/>
          <a:p>
            <a:pPr eaLnBrk="1" hangingPunct="1"/>
            <a:r>
              <a:rPr lang="en-US" altLang="en-US" sz="3200" b="1" dirty="0"/>
              <a:t>Make Advocacy a Good Experience for All</a:t>
            </a:r>
            <a:endParaRPr lang="en-US" altLang="en-US" sz="3200" b="1" dirty="0">
              <a:latin typeface="Helvetica" panose="020B0604020202020204" pitchFamily="34" charset="0"/>
              <a:cs typeface="Helvetica" panose="020B0604020202020204" pitchFamily="34" charset="0"/>
            </a:endParaRPr>
          </a:p>
        </p:txBody>
      </p:sp>
      <p:sp>
        <p:nvSpPr>
          <p:cNvPr id="14338" name="Rectangle 3">
            <a:extLst>
              <a:ext uri="{FF2B5EF4-FFF2-40B4-BE49-F238E27FC236}">
                <a16:creationId xmlns:a16="http://schemas.microsoft.com/office/drawing/2014/main" id="{4798D69B-0429-4AF7-8718-FC7FF1ADC4D9}"/>
              </a:ext>
            </a:extLst>
          </p:cNvPr>
          <p:cNvSpPr>
            <a:spLocks noGrp="1"/>
          </p:cNvSpPr>
          <p:nvPr>
            <p:ph idx="1"/>
          </p:nvPr>
        </p:nvSpPr>
        <p:spPr>
          <a:xfrm>
            <a:off x="457200" y="889308"/>
            <a:ext cx="8014007" cy="4177121"/>
          </a:xfrm>
        </p:spPr>
        <p:txBody>
          <a:bodyPr/>
          <a:lstStyle/>
          <a:p>
            <a:pPr>
              <a:lnSpc>
                <a:spcPct val="110000"/>
              </a:lnSpc>
              <a:spcBef>
                <a:spcPct val="0"/>
              </a:spcBef>
              <a:spcAft>
                <a:spcPts val="600"/>
              </a:spcAft>
            </a:pPr>
            <a:r>
              <a:rPr lang="en-US" altLang="en-US" sz="2800" dirty="0"/>
              <a:t>Agree on how to meet</a:t>
            </a:r>
          </a:p>
          <a:p>
            <a:pPr>
              <a:lnSpc>
                <a:spcPct val="110000"/>
              </a:lnSpc>
              <a:spcBef>
                <a:spcPct val="0"/>
              </a:spcBef>
              <a:spcAft>
                <a:spcPts val="600"/>
              </a:spcAft>
            </a:pPr>
            <a:r>
              <a:rPr lang="en-US" altLang="en-US" sz="2800" dirty="0"/>
              <a:t>Don’t dictate, </a:t>
            </a:r>
            <a:r>
              <a:rPr lang="en-US" altLang="en-US" sz="2800" i="1" dirty="0"/>
              <a:t>invite</a:t>
            </a:r>
          </a:p>
          <a:p>
            <a:pPr>
              <a:lnSpc>
                <a:spcPct val="110000"/>
              </a:lnSpc>
              <a:spcBef>
                <a:spcPct val="0"/>
              </a:spcBef>
              <a:spcAft>
                <a:spcPts val="600"/>
              </a:spcAft>
            </a:pPr>
            <a:r>
              <a:rPr lang="en-US" altLang="en-US" sz="2800" dirty="0"/>
              <a:t>Listen</a:t>
            </a:r>
          </a:p>
          <a:p>
            <a:pPr>
              <a:lnSpc>
                <a:spcPct val="110000"/>
              </a:lnSpc>
              <a:spcBef>
                <a:spcPct val="0"/>
              </a:spcBef>
              <a:spcAft>
                <a:spcPts val="600"/>
              </a:spcAft>
            </a:pPr>
            <a:r>
              <a:rPr lang="en-US" altLang="en-US" sz="2800" dirty="0"/>
              <a:t>Be open to new roles and new ideas</a:t>
            </a:r>
          </a:p>
          <a:p>
            <a:pPr>
              <a:lnSpc>
                <a:spcPct val="110000"/>
              </a:lnSpc>
              <a:spcBef>
                <a:spcPct val="0"/>
              </a:spcBef>
              <a:spcAft>
                <a:spcPts val="600"/>
              </a:spcAft>
            </a:pPr>
            <a:r>
              <a:rPr lang="en-US" altLang="en-US" sz="2800" dirty="0"/>
              <a:t>Your story is</a:t>
            </a:r>
            <a:r>
              <a:rPr lang="en-US" altLang="en-US" sz="2800" i="1" dirty="0"/>
              <a:t> your </a:t>
            </a:r>
            <a:r>
              <a:rPr lang="en-US" altLang="en-US" sz="2800" dirty="0"/>
              <a:t>story</a:t>
            </a:r>
          </a:p>
          <a:p>
            <a:pPr>
              <a:lnSpc>
                <a:spcPct val="110000"/>
              </a:lnSpc>
              <a:spcBef>
                <a:spcPct val="0"/>
              </a:spcBef>
              <a:spcAft>
                <a:spcPts val="600"/>
              </a:spcAft>
            </a:pPr>
            <a:r>
              <a:rPr lang="en-US" altLang="en-US" sz="2800" dirty="0"/>
              <a:t>Learn from and trust each other</a:t>
            </a:r>
          </a:p>
          <a:p>
            <a:pPr>
              <a:lnSpc>
                <a:spcPct val="110000"/>
              </a:lnSpc>
              <a:spcBef>
                <a:spcPct val="0"/>
              </a:spcBef>
              <a:spcAft>
                <a:spcPts val="600"/>
              </a:spcAft>
            </a:pPr>
            <a:r>
              <a:rPr lang="en-US" sz="2800" dirty="0"/>
              <a:t>Mistakes will happen</a:t>
            </a:r>
          </a:p>
          <a:p>
            <a:pPr>
              <a:lnSpc>
                <a:spcPct val="110000"/>
              </a:lnSpc>
              <a:spcBef>
                <a:spcPct val="0"/>
              </a:spcBef>
              <a:spcAft>
                <a:spcPts val="600"/>
              </a:spcAft>
            </a:pPr>
            <a:r>
              <a:rPr lang="en-US" sz="2800" dirty="0"/>
              <a:t>Reflect and adjust</a:t>
            </a:r>
          </a:p>
          <a:p>
            <a:pPr>
              <a:lnSpc>
                <a:spcPct val="110000"/>
              </a:lnSpc>
              <a:spcBef>
                <a:spcPct val="0"/>
              </a:spcBef>
              <a:spcAft>
                <a:spcPts val="600"/>
              </a:spcAft>
            </a:pPr>
            <a:r>
              <a:rPr lang="en-US" sz="2800" dirty="0"/>
              <a:t>Ask for help</a:t>
            </a:r>
          </a:p>
          <a:p>
            <a:pPr>
              <a:lnSpc>
                <a:spcPct val="110000"/>
              </a:lnSpc>
              <a:spcBef>
                <a:spcPct val="0"/>
              </a:spcBef>
              <a:spcAft>
                <a:spcPts val="600"/>
              </a:spcAft>
            </a:pPr>
            <a:endParaRPr lang="en-US" alt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66" y="70503"/>
            <a:ext cx="8884350" cy="593668"/>
          </a:xfrm>
        </p:spPr>
        <p:txBody>
          <a:bodyPr>
            <a:noAutofit/>
          </a:bodyPr>
          <a:lstStyle/>
          <a:p>
            <a:pPr>
              <a:spcBef>
                <a:spcPts val="600"/>
              </a:spcBef>
              <a:spcAft>
                <a:spcPts val="1200"/>
              </a:spcAft>
            </a:pPr>
            <a:r>
              <a:rPr lang="en-US" altLang="en-US" sz="3600" dirty="0">
                <a:solidFill>
                  <a:srgbClr val="C00000"/>
                </a:solidFill>
              </a:rPr>
              <a:t>One Solution: Renters’ Tax Credits</a:t>
            </a:r>
          </a:p>
        </p:txBody>
      </p:sp>
      <p:sp>
        <p:nvSpPr>
          <p:cNvPr id="3" name="TextBox 2"/>
          <p:cNvSpPr txBox="1"/>
          <p:nvPr/>
        </p:nvSpPr>
        <p:spPr>
          <a:xfrm>
            <a:off x="3448050" y="6705600"/>
            <a:ext cx="1847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Factsheet_08022018.pdf - Google Chrome">
            <a:hlinkClick r:id="rId3"/>
            <a:extLst>
              <a:ext uri="{FF2B5EF4-FFF2-40B4-BE49-F238E27FC236}">
                <a16:creationId xmlns:a16="http://schemas.microsoft.com/office/drawing/2014/main" id="{800E84E6-F5BC-4004-B655-635F8A2E1F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16971" y="664172"/>
            <a:ext cx="7130567" cy="6164968"/>
          </a:xfrm>
          <a:prstGeom prst="rect">
            <a:avLst/>
          </a:prstGeom>
        </p:spPr>
      </p:pic>
      <p:sp>
        <p:nvSpPr>
          <p:cNvPr id="5" name="Slide Number Placeholder 6">
            <a:extLst>
              <a:ext uri="{FF2B5EF4-FFF2-40B4-BE49-F238E27FC236}">
                <a16:creationId xmlns:a16="http://schemas.microsoft.com/office/drawing/2014/main" id="{B893CD2F-8490-4D83-A108-381807967964}"/>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30</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spTree>
    <p:extLst>
      <p:ext uri="{BB962C8B-B14F-4D97-AF65-F5344CB8AC3E}">
        <p14:creationId xmlns:p14="http://schemas.microsoft.com/office/powerpoint/2010/main" val="66300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8"/>
            <a:ext cx="8124821" cy="1325563"/>
          </a:xfrm>
        </p:spPr>
        <p:txBody>
          <a:bodyPr>
            <a:normAutofit fontScale="90000"/>
          </a:bodyPr>
          <a:lstStyle/>
          <a:p>
            <a:r>
              <a:rPr lang="en-US" dirty="0">
                <a:solidFill>
                  <a:schemeClr val="tx2"/>
                </a:solidFill>
              </a:rPr>
              <a:t>Disproportionate Impact of Rental Costs </a:t>
            </a:r>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31</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1026" name="Picture 2" descr="https://reports.nlihc.org/sites/default/files/gap/gap-19_figure_05.jpg">
            <a:extLst>
              <a:ext uri="{FF2B5EF4-FFF2-40B4-BE49-F238E27FC236}">
                <a16:creationId xmlns:a16="http://schemas.microsoft.com/office/drawing/2014/main" id="{FBDB68DD-B191-4C9B-9CD4-46D66E273F8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76212"/>
            <a:ext cx="8405810" cy="646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27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8"/>
            <a:ext cx="8124821" cy="1325563"/>
          </a:xfrm>
        </p:spPr>
        <p:txBody>
          <a:bodyPr>
            <a:normAutofit fontScale="90000"/>
          </a:bodyPr>
          <a:lstStyle/>
          <a:p>
            <a:r>
              <a:rPr lang="en-US" dirty="0">
                <a:solidFill>
                  <a:schemeClr val="tx2"/>
                </a:solidFill>
              </a:rPr>
              <a:t>Disproportionate Impact of Rental Costs </a:t>
            </a:r>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32</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4" name="Picture 3">
            <a:extLst>
              <a:ext uri="{FF2B5EF4-FFF2-40B4-BE49-F238E27FC236}">
                <a16:creationId xmlns:a16="http://schemas.microsoft.com/office/drawing/2014/main" id="{0380E958-1A24-4D24-A486-20FA627B5C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039" y="1273620"/>
            <a:ext cx="7209919" cy="5549162"/>
          </a:xfrm>
          <a:prstGeom prst="rect">
            <a:avLst/>
          </a:prstGeom>
        </p:spPr>
      </p:pic>
    </p:spTree>
    <p:extLst>
      <p:ext uri="{BB962C8B-B14F-4D97-AF65-F5344CB8AC3E}">
        <p14:creationId xmlns:p14="http://schemas.microsoft.com/office/powerpoint/2010/main" val="806321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496062" y="-100048"/>
            <a:ext cx="8647938" cy="1325563"/>
          </a:xfrm>
        </p:spPr>
        <p:txBody>
          <a:bodyPr vert="horz" lIns="91440" tIns="45720" rIns="91440" bIns="45720" rtlCol="0" anchor="ctr">
            <a:noAutofit/>
          </a:bodyPr>
          <a:lstStyle/>
          <a:p>
            <a:r>
              <a:rPr lang="en-US" sz="3200" dirty="0">
                <a:solidFill>
                  <a:schemeClr val="tx2"/>
                </a:solidFill>
              </a:rPr>
              <a:t>Renter Needs Outpace Homeowners but Homeowners Receive More Assistance (2015) </a:t>
            </a:r>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33</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4" name="Picture 5" descr="A screenshot of a cell phone&#10;&#10;Description generated with very high confidence">
            <a:extLst>
              <a:ext uri="{FF2B5EF4-FFF2-40B4-BE49-F238E27FC236}">
                <a16:creationId xmlns:a16="http://schemas.microsoft.com/office/drawing/2014/main" id="{0A333017-1E5B-436D-86E6-0167B22AC47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57525" y="1945876"/>
            <a:ext cx="4604901" cy="4679332"/>
          </a:xfrm>
          <a:prstGeom prst="rect">
            <a:avLst/>
          </a:prstGeom>
        </p:spPr>
      </p:pic>
      <p:pic>
        <p:nvPicPr>
          <p:cNvPr id="11" name="Picture 11" descr="A screenshot of a cell phone&#10;&#10;Description generated with very high confidence">
            <a:extLst>
              <a:ext uri="{FF2B5EF4-FFF2-40B4-BE49-F238E27FC236}">
                <a16:creationId xmlns:a16="http://schemas.microsoft.com/office/drawing/2014/main" id="{113FC867-721B-45F0-8D13-B920EA185A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062" y="1945876"/>
            <a:ext cx="3573327" cy="4241982"/>
          </a:xfrm>
          <a:prstGeom prst="rect">
            <a:avLst/>
          </a:prstGeom>
        </p:spPr>
      </p:pic>
    </p:spTree>
    <p:extLst>
      <p:ext uri="{BB962C8B-B14F-4D97-AF65-F5344CB8AC3E}">
        <p14:creationId xmlns:p14="http://schemas.microsoft.com/office/powerpoint/2010/main" val="2030930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14B06C-FE17-42C9-BA1B-5D49B45AD84C}"/>
              </a:ext>
            </a:extLst>
          </p:cNvPr>
          <p:cNvSpPr txBox="1">
            <a:spLocks/>
          </p:cNvSpPr>
          <p:nvPr/>
        </p:nvSpPr>
        <p:spPr>
          <a:xfrm>
            <a:off x="304800" y="142902"/>
            <a:ext cx="8413072" cy="798132"/>
          </a:xfrm>
          <a:prstGeom prst="rect">
            <a:avLst/>
          </a:prstGeom>
        </p:spPr>
        <p:txBody>
          <a:bodyPr anchor="t">
            <a:noAutofit/>
          </a:bodyPr>
          <a:lstStyle>
            <a:lvl1pPr algn="ctr" defTabSz="457200" rtl="0" eaLnBrk="1" latinLnBrk="0" hangingPunct="1">
              <a:spcBef>
                <a:spcPct val="0"/>
              </a:spcBef>
              <a:buNone/>
              <a:defRPr sz="4400" kern="1200">
                <a:solidFill>
                  <a:schemeClr val="accent4"/>
                </a:solidFill>
                <a:latin typeface="Helvetica"/>
                <a:ea typeface="+mj-ea"/>
                <a:cs typeface="+mj-cs"/>
              </a:defRPr>
            </a:lvl1pPr>
          </a:lstStyle>
          <a:p>
            <a:pPr>
              <a:spcBef>
                <a:spcPts val="600"/>
              </a:spcBef>
            </a:pPr>
            <a:r>
              <a:rPr lang="en-US" altLang="en-US" sz="3600">
                <a:solidFill>
                  <a:schemeClr val="tx2"/>
                </a:solidFill>
                <a:cs typeface="Helvetica"/>
              </a:rPr>
              <a:t>Poverty: Huge Disparities by Race</a:t>
            </a:r>
          </a:p>
        </p:txBody>
      </p:sp>
      <p:sp>
        <p:nvSpPr>
          <p:cNvPr id="6" name="TextBox 5">
            <a:extLst>
              <a:ext uri="{FF2B5EF4-FFF2-40B4-BE49-F238E27FC236}">
                <a16:creationId xmlns:a16="http://schemas.microsoft.com/office/drawing/2014/main" id="{B4DC59F7-548D-4E1E-BA67-3DEEE95B1BF8}"/>
              </a:ext>
            </a:extLst>
          </p:cNvPr>
          <p:cNvSpPr txBox="1"/>
          <p:nvPr/>
        </p:nvSpPr>
        <p:spPr>
          <a:xfrm>
            <a:off x="647699" y="6429375"/>
            <a:ext cx="3495675" cy="461665"/>
          </a:xfrm>
          <a:prstGeom prst="rect">
            <a:avLst/>
          </a:prstGeom>
          <a:noFill/>
        </p:spPr>
        <p:txBody>
          <a:bodyPr wrap="square" rtlCol="0">
            <a:spAutoFit/>
          </a:bodyPr>
          <a:lstStyle/>
          <a:p>
            <a:r>
              <a:rPr lang="en-US" sz="1200"/>
              <a:t>Source: </a:t>
            </a:r>
            <a:r>
              <a:rPr lang="en-US" sz="1200">
                <a:hlinkClick r:id="rId3"/>
              </a:rPr>
              <a:t>United States Census Bureau</a:t>
            </a:r>
            <a:endParaRPr lang="en-US" sz="1200"/>
          </a:p>
          <a:p>
            <a:r>
              <a:rPr lang="en-US" sz="1200"/>
              <a:t> </a:t>
            </a:r>
          </a:p>
        </p:txBody>
      </p:sp>
      <p:pic>
        <p:nvPicPr>
          <p:cNvPr id="7" name="Picture 6">
            <a:extLst>
              <a:ext uri="{FF2B5EF4-FFF2-40B4-BE49-F238E27FC236}">
                <a16:creationId xmlns:a16="http://schemas.microsoft.com/office/drawing/2014/main" id="{25E2A1D5-884A-4FAC-B146-ABA0FC5641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 y="1119187"/>
            <a:ext cx="8839200" cy="4619625"/>
          </a:xfrm>
          <a:prstGeom prst="rect">
            <a:avLst/>
          </a:prstGeom>
        </p:spPr>
      </p:pic>
      <p:sp>
        <p:nvSpPr>
          <p:cNvPr id="8" name="Slide Number Placeholder 1">
            <a:extLst>
              <a:ext uri="{FF2B5EF4-FFF2-40B4-BE49-F238E27FC236}">
                <a16:creationId xmlns:a16="http://schemas.microsoft.com/office/drawing/2014/main" id="{B088CEE5-95D3-4006-A4F6-479BA1609C0D}"/>
              </a:ext>
            </a:extLst>
          </p:cNvPr>
          <p:cNvSpPr txBox="1">
            <a:spLocks/>
          </p:cNvSpPr>
          <p:nvPr/>
        </p:nvSpPr>
        <p:spPr>
          <a:xfrm>
            <a:off x="2891" y="19435"/>
            <a:ext cx="447095" cy="396201"/>
          </a:xfrm>
          <a:prstGeom prst="rect">
            <a:avLst/>
          </a:prstGeom>
        </p:spPr>
        <p:txBody>
          <a:bodyPr vert="horz" lIns="91440" tIns="45720" rIns="91440" bIns="45720" rtlCol="0" anchor="ctr"/>
          <a:lstStyle>
            <a:defPPr>
              <a:defRPr lang="en-US"/>
            </a:defPPr>
            <a:lvl1pPr marL="0" algn="l" defTabSz="457200" rtl="0" eaLnBrk="1" latinLnBrk="0" hangingPunct="1">
              <a:defRPr sz="1400" b="1" kern="1200">
                <a:solidFill>
                  <a:srgbClr val="000000"/>
                </a:solidFill>
                <a:latin typeface="Helvetica" panose="020B0604020202020204" pitchFamily="34" charset="0"/>
                <a:ea typeface="+mn-ea"/>
                <a:cs typeface="Helvetica"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6CB4B4D-7CA3-9044-876B-883B54F8677D}" type="slidenum">
              <a:rPr lang="en-US" smtClean="0">
                <a:solidFill>
                  <a:srgbClr val="58585B"/>
                </a:solidFill>
              </a:rPr>
              <a:pPr/>
              <a:t>34</a:t>
            </a:fld>
            <a:endParaRPr lang="en-US">
              <a:solidFill>
                <a:srgbClr val="58585B"/>
              </a:solidFill>
            </a:endParaRPr>
          </a:p>
        </p:txBody>
      </p:sp>
    </p:spTree>
    <p:extLst>
      <p:ext uri="{BB962C8B-B14F-4D97-AF65-F5344CB8AC3E}">
        <p14:creationId xmlns:p14="http://schemas.microsoft.com/office/powerpoint/2010/main" val="372913785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The Racial Wealth Divide</a:t>
            </a:r>
          </a:p>
        </p:txBody>
      </p:sp>
      <p:sp>
        <p:nvSpPr>
          <p:cNvPr id="4" name="Content Placeholder 3">
            <a:extLst>
              <a:ext uri="{FF2B5EF4-FFF2-40B4-BE49-F238E27FC236}">
                <a16:creationId xmlns:a16="http://schemas.microsoft.com/office/drawing/2014/main" id="{7F9B2E5F-7170-4EFD-BBA6-C6824B2CD772}"/>
              </a:ext>
            </a:extLst>
          </p:cNvPr>
          <p:cNvSpPr>
            <a:spLocks noGrp="1"/>
          </p:cNvSpPr>
          <p:nvPr>
            <p:ph idx="1"/>
          </p:nvPr>
        </p:nvSpPr>
        <p:spPr>
          <a:xfrm>
            <a:off x="457200" y="1417638"/>
            <a:ext cx="3626528" cy="4582793"/>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0">
              <a:buNone/>
            </a:pPr>
            <a:r>
              <a:rPr lang="en-US" sz="2800" b="1">
                <a:solidFill>
                  <a:srgbClr val="AF1F2C"/>
                </a:solidFill>
                <a:latin typeface="Helvetica"/>
                <a:cs typeface="Calibri"/>
              </a:rPr>
              <a:t>In 2016</a:t>
            </a:r>
            <a:r>
              <a:rPr lang="en-US" sz="2800" b="1">
                <a:solidFill>
                  <a:srgbClr val="000000"/>
                </a:solidFill>
                <a:latin typeface="Helvetica"/>
                <a:cs typeface="Calibri"/>
              </a:rPr>
              <a:t>, the median wealth for white families was </a:t>
            </a:r>
            <a:r>
              <a:rPr lang="en-US" sz="2800" b="1">
                <a:solidFill>
                  <a:srgbClr val="AF1F2C"/>
                </a:solidFill>
                <a:latin typeface="Helvetica"/>
                <a:cs typeface="Calibri"/>
              </a:rPr>
              <a:t>10 times greater</a:t>
            </a:r>
            <a:r>
              <a:rPr lang="en-US" sz="2800" b="1">
                <a:solidFill>
                  <a:srgbClr val="000000"/>
                </a:solidFill>
                <a:latin typeface="Helvetica"/>
                <a:cs typeface="Calibri"/>
              </a:rPr>
              <a:t> than black families’ wealth and </a:t>
            </a:r>
            <a:r>
              <a:rPr lang="en-US" sz="2800" b="1">
                <a:solidFill>
                  <a:srgbClr val="AF1F2C"/>
                </a:solidFill>
                <a:latin typeface="Helvetica"/>
                <a:cs typeface="Calibri"/>
              </a:rPr>
              <a:t>8 times greater </a:t>
            </a:r>
            <a:r>
              <a:rPr lang="en-US" sz="2800" b="1">
                <a:solidFill>
                  <a:srgbClr val="000000"/>
                </a:solidFill>
                <a:latin typeface="Helvetica"/>
                <a:cs typeface="Calibri"/>
              </a:rPr>
              <a:t>than Hispanic families’ wealth. </a:t>
            </a:r>
            <a:endParaRPr lang="en-US"/>
          </a:p>
          <a:p>
            <a:pPr indent="0" algn="ctr">
              <a:buNone/>
            </a:pPr>
            <a:endParaRPr lang="en-US" sz="1200" b="1">
              <a:solidFill>
                <a:srgbClr val="000000"/>
              </a:solidFill>
              <a:latin typeface="Helvetica"/>
              <a:cs typeface="Calibri"/>
            </a:endParaRPr>
          </a:p>
          <a:p>
            <a:pPr indent="0">
              <a:buNone/>
            </a:pPr>
            <a:r>
              <a:rPr lang="en-US" sz="1100">
                <a:solidFill>
                  <a:srgbClr val="000000"/>
                </a:solidFill>
                <a:latin typeface="Helvetica"/>
                <a:cs typeface="Calibri"/>
              </a:rPr>
              <a:t>-</a:t>
            </a:r>
            <a:r>
              <a:rPr lang="en-US" sz="1200" b="1">
                <a:solidFill>
                  <a:srgbClr val="000000"/>
                </a:solidFill>
                <a:latin typeface="Helvetica"/>
                <a:cs typeface="Calibri"/>
              </a:rPr>
              <a:t> </a:t>
            </a:r>
            <a:r>
              <a:rPr lang="en-US" sz="1100">
                <a:solidFill>
                  <a:srgbClr val="000000"/>
                </a:solidFill>
                <a:latin typeface="Helvetica"/>
                <a:cs typeface="Calibri"/>
              </a:rPr>
              <a:t>Urban Institute, "Nine Charts About Wealth Inequality in America."</a:t>
            </a:r>
          </a:p>
        </p:txBody>
      </p:sp>
      <p:pic>
        <p:nvPicPr>
          <p:cNvPr id="5" name="Picture 5" descr="A screenshot of a cell phone&#10;&#10;Description generated with very high confidence">
            <a:extLst>
              <a:ext uri="{FF2B5EF4-FFF2-40B4-BE49-F238E27FC236}">
                <a16:creationId xmlns:a16="http://schemas.microsoft.com/office/drawing/2014/main" id="{73F8F7A3-8CCC-47A9-AC6D-4662DE2EBE1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4717" y="1906005"/>
            <a:ext cx="4332083" cy="3498914"/>
          </a:xfrm>
          <a:prstGeom prst="rect">
            <a:avLst/>
          </a:prstGeom>
        </p:spPr>
      </p:pic>
    </p:spTree>
    <p:extLst>
      <p:ext uri="{BB962C8B-B14F-4D97-AF65-F5344CB8AC3E}">
        <p14:creationId xmlns:p14="http://schemas.microsoft.com/office/powerpoint/2010/main" val="1596172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3E1B-54E9-49A5-AA62-033F63B96EB6}"/>
              </a:ext>
            </a:extLst>
          </p:cNvPr>
          <p:cNvSpPr>
            <a:spLocks noGrp="1"/>
          </p:cNvSpPr>
          <p:nvPr>
            <p:ph type="title"/>
          </p:nvPr>
        </p:nvSpPr>
        <p:spPr>
          <a:xfrm>
            <a:off x="785674" y="46038"/>
            <a:ext cx="8229600" cy="575399"/>
          </a:xfrm>
        </p:spPr>
        <p:txBody>
          <a:bodyPr>
            <a:noAutofit/>
          </a:bodyPr>
          <a:lstStyle/>
          <a:p>
            <a:r>
              <a:rPr lang="en-US" sz="3200" dirty="0">
                <a:solidFill>
                  <a:schemeClr val="accent4"/>
                </a:solidFill>
                <a:latin typeface="Helvetica" panose="020B0604020202020204" pitchFamily="34" charset="0"/>
                <a:cs typeface="Helvetica" panose="020B0604020202020204" pitchFamily="34" charset="0"/>
              </a:rPr>
              <a:t>Racial Discrimination in Federal Policy</a:t>
            </a:r>
          </a:p>
        </p:txBody>
      </p:sp>
      <p:graphicFrame>
        <p:nvGraphicFramePr>
          <p:cNvPr id="8" name="Content Placeholder 5">
            <a:extLst>
              <a:ext uri="{FF2B5EF4-FFF2-40B4-BE49-F238E27FC236}">
                <a16:creationId xmlns:a16="http://schemas.microsoft.com/office/drawing/2014/main" id="{2D03C142-BD43-4E4C-A581-30B15E3F9655}"/>
              </a:ext>
            </a:extLst>
          </p:cNvPr>
          <p:cNvGraphicFramePr>
            <a:graphicFrameLocks noGrp="1"/>
          </p:cNvGraphicFramePr>
          <p:nvPr>
            <p:ph idx="1"/>
            <p:extLst/>
          </p:nvPr>
        </p:nvGraphicFramePr>
        <p:xfrm>
          <a:off x="1534160" y="701040"/>
          <a:ext cx="6544520" cy="537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CE751185-E7B6-45E0-B303-A86861F9351F}"/>
              </a:ext>
            </a:extLst>
          </p:cNvPr>
          <p:cNvSpPr/>
          <p:nvPr/>
        </p:nvSpPr>
        <p:spPr>
          <a:xfrm>
            <a:off x="2410287" y="6375986"/>
            <a:ext cx="4980374" cy="244682"/>
          </a:xfrm>
          <a:prstGeom prst="rect">
            <a:avLst/>
          </a:prstGeom>
        </p:spPr>
        <p:txBody>
          <a:bodyPr wrap="square">
            <a:spAutoFit/>
          </a:bodyPr>
          <a:lstStyle/>
          <a:p>
            <a:pPr algn="ctr">
              <a:lnSpc>
                <a:spcPct val="90000"/>
              </a:lnSpc>
              <a:spcBef>
                <a:spcPts val="1200"/>
              </a:spcBef>
              <a:spcAft>
                <a:spcPts val="200"/>
              </a:spcAft>
            </a:pPr>
            <a:r>
              <a:rPr lang="en-US" sz="1100" dirty="0">
                <a:cs typeface="Calibri"/>
              </a:rPr>
              <a:t>  Adapted from </a:t>
            </a:r>
            <a:r>
              <a:rPr lang="en-US" sz="1100" dirty="0">
                <a:cs typeface="Calibri"/>
                <a:hlinkClick r:id="rId8"/>
              </a:rPr>
              <a:t>Bread For the World Racial Wealth Gap Simulation Policy Packet</a:t>
            </a:r>
          </a:p>
        </p:txBody>
      </p:sp>
    </p:spTree>
    <p:extLst>
      <p:ext uri="{BB962C8B-B14F-4D97-AF65-F5344CB8AC3E}">
        <p14:creationId xmlns:p14="http://schemas.microsoft.com/office/powerpoint/2010/main" val="3029743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Housing Stability</a:t>
            </a:r>
          </a:p>
        </p:txBody>
      </p:sp>
      <p:sp>
        <p:nvSpPr>
          <p:cNvPr id="6" name="Rectangle 5">
            <a:extLst>
              <a:ext uri="{FF2B5EF4-FFF2-40B4-BE49-F238E27FC236}">
                <a16:creationId xmlns:a16="http://schemas.microsoft.com/office/drawing/2014/main" id="{4B0F4AED-C475-455E-8954-B739150AA547}"/>
              </a:ext>
            </a:extLst>
          </p:cNvPr>
          <p:cNvSpPr/>
          <p:nvPr/>
        </p:nvSpPr>
        <p:spPr>
          <a:xfrm>
            <a:off x="256232" y="1203594"/>
            <a:ext cx="6154615" cy="4541756"/>
          </a:xfrm>
          <a:prstGeom prst="rect">
            <a:avLst/>
          </a:prstGeom>
        </p:spPr>
        <p:txBody>
          <a:bodyPr wrap="square">
            <a:spAutoFit/>
          </a:bodyPr>
          <a:lstStyle/>
          <a:p>
            <a:pPr>
              <a:lnSpc>
                <a:spcPct val="115000"/>
              </a:lnSpc>
              <a:spcAft>
                <a:spcPts val="600"/>
              </a:spcAft>
            </a:pPr>
            <a:r>
              <a:rPr lang="en-US" sz="2000" dirty="0">
                <a:latin typeface="Helvetica" panose="020B0604020202020204" pitchFamily="34" charset="0"/>
                <a:ea typeface="Helvetica" panose="020B0604020202020204" pitchFamily="34" charset="0"/>
              </a:rPr>
              <a:t>According to a Prosperity Now report, the liquid asset poverty rate in the United States is </a:t>
            </a:r>
            <a:r>
              <a:rPr lang="en-US" sz="2000" dirty="0">
                <a:solidFill>
                  <a:srgbClr val="0000FF"/>
                </a:solidFill>
                <a:latin typeface="Helvetica" panose="020B0604020202020204" pitchFamily="34" charset="0"/>
                <a:ea typeface="Helvetica" panose="020B0604020202020204" pitchFamily="34" charset="0"/>
                <a:hlinkClick r:id="rId3"/>
              </a:rPr>
              <a:t>40 percent</a:t>
            </a:r>
            <a:r>
              <a:rPr lang="en-US" sz="2000" u="sng" dirty="0">
                <a:solidFill>
                  <a:srgbClr val="0000FF"/>
                </a:solidFill>
                <a:latin typeface="Helvetica" panose="020B0604020202020204" pitchFamily="34" charset="0"/>
                <a:ea typeface="Helvetica" panose="020B0604020202020204" pitchFamily="34" charset="0"/>
              </a:rPr>
              <a:t> (see right) – with startling disparities by race</a:t>
            </a:r>
            <a:r>
              <a:rPr lang="en-US" sz="2000" dirty="0">
                <a:latin typeface="Helvetica" panose="020B0604020202020204" pitchFamily="34" charset="0"/>
                <a:ea typeface="MS Mincho" panose="02020609040205080304" pitchFamily="49" charset="-128"/>
              </a:rPr>
              <a:t>. </a:t>
            </a:r>
          </a:p>
          <a:p>
            <a:pPr>
              <a:lnSpc>
                <a:spcPct val="115000"/>
              </a:lnSpc>
              <a:spcAft>
                <a:spcPts val="600"/>
              </a:spcAft>
            </a:pPr>
            <a:r>
              <a:rPr lang="en-US" sz="2000" dirty="0">
                <a:latin typeface="Helvetica" panose="020B0604020202020204" pitchFamily="34" charset="0"/>
                <a:ea typeface="Helvetica" panose="020B0604020202020204" pitchFamily="34" charset="0"/>
              </a:rPr>
              <a:t>Over two million households are at risk of eviction each year </a:t>
            </a:r>
          </a:p>
          <a:p>
            <a:pPr>
              <a:lnSpc>
                <a:spcPct val="115000"/>
              </a:lnSpc>
              <a:spcAft>
                <a:spcPts val="600"/>
              </a:spcAft>
            </a:pPr>
            <a:r>
              <a:rPr lang="en-US" sz="2000" dirty="0">
                <a:latin typeface="Helvetica" panose="020B0604020202020204" pitchFamily="34" charset="0"/>
                <a:ea typeface="Helvetica" panose="020B0604020202020204" pitchFamily="34" charset="0"/>
              </a:rPr>
              <a:t>In 2016 one million evictions occurred, forcing households to move neighborhoods, change schools, and barring many from accessing safe and affordable housing again, due to a record of eviction. </a:t>
            </a:r>
          </a:p>
          <a:p>
            <a:pPr>
              <a:lnSpc>
                <a:spcPct val="115000"/>
              </a:lnSpc>
              <a:spcAft>
                <a:spcPts val="600"/>
              </a:spcAft>
            </a:pPr>
            <a:r>
              <a:rPr lang="en-US" sz="2000" dirty="0">
                <a:latin typeface="Helvetica" panose="020B0604020202020204" pitchFamily="34" charset="0"/>
                <a:ea typeface="MS Mincho" panose="02020609040205080304" pitchFamily="49" charset="-128"/>
                <a:cs typeface="Times New Roman" panose="02020603050405020304" pitchFamily="18" charset="0"/>
              </a:rPr>
              <a:t>Pending bipartisan bills to pilot emergency stabilization funds and services for families facing evictions can help families stay stably housed. </a:t>
            </a:r>
            <a:endParaRPr lang="en-US" sz="2000" dirty="0">
              <a:effectLst/>
              <a:latin typeface="Times New Roman" panose="02020603050405020304" pitchFamily="18" charset="0"/>
              <a:ea typeface="MS Mincho" panose="02020609040205080304" pitchFamily="49" charset="-128"/>
            </a:endParaRPr>
          </a:p>
        </p:txBody>
      </p:sp>
      <p:pic>
        <p:nvPicPr>
          <p:cNvPr id="9" name="Picture 8">
            <a:extLst>
              <a:ext uri="{FF2B5EF4-FFF2-40B4-BE49-F238E27FC236}">
                <a16:creationId xmlns:a16="http://schemas.microsoft.com/office/drawing/2014/main" id="{971F87F6-E69D-4FF6-8C06-BD7607673466}"/>
              </a:ext>
            </a:extLst>
          </p:cNvPr>
          <p:cNvPicPr/>
          <p:nvPr/>
        </p:nvPicPr>
        <p:blipFill>
          <a:blip r:embed="rId4" cstate="email">
            <a:extLst>
              <a:ext uri="{28A0092B-C50C-407E-A947-70E740481C1C}">
                <a14:useLocalDpi xmlns:a14="http://schemas.microsoft.com/office/drawing/2010/main"/>
              </a:ext>
            </a:extLst>
          </a:blip>
          <a:stretch>
            <a:fillRect/>
          </a:stretch>
        </p:blipFill>
        <p:spPr>
          <a:xfrm>
            <a:off x="6561574" y="998282"/>
            <a:ext cx="2326193" cy="5126979"/>
          </a:xfrm>
          <a:prstGeom prst="rect">
            <a:avLst/>
          </a:prstGeom>
        </p:spPr>
      </p:pic>
    </p:spTree>
    <p:extLst>
      <p:ext uri="{BB962C8B-B14F-4D97-AF65-F5344CB8AC3E}">
        <p14:creationId xmlns:p14="http://schemas.microsoft.com/office/powerpoint/2010/main" val="2606976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9"/>
            <a:ext cx="8124821" cy="1110294"/>
          </a:xfrm>
        </p:spPr>
        <p:txBody>
          <a:bodyPr>
            <a:normAutofit/>
          </a:bodyPr>
          <a:lstStyle/>
          <a:p>
            <a:r>
              <a:rPr lang="en-US" dirty="0">
                <a:solidFill>
                  <a:schemeClr val="tx2"/>
                </a:solidFill>
              </a:rPr>
              <a:t>Homeownership Gaps </a:t>
            </a:r>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38</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6" name="Picture 5" descr="C:\Users\maime\AppData\Local\Microsoft\Windows\Temporary Internet Files\Content.MSO\BB9927B3.tmp">
            <a:extLst>
              <a:ext uri="{FF2B5EF4-FFF2-40B4-BE49-F238E27FC236}">
                <a16:creationId xmlns:a16="http://schemas.microsoft.com/office/drawing/2014/main" id="{803F22F0-A1C0-4EB3-A412-C0868234FFF4}"/>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63191" y="1360781"/>
            <a:ext cx="8124820" cy="471847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126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B6A0C-4527-4C07-A1EC-9AD8E9A73E76}"/>
              </a:ext>
            </a:extLst>
          </p:cNvPr>
          <p:cNvSpPr>
            <a:spLocks noGrp="1"/>
          </p:cNvSpPr>
          <p:nvPr>
            <p:ph type="title"/>
          </p:nvPr>
        </p:nvSpPr>
        <p:spPr>
          <a:xfrm>
            <a:off x="509589" y="35218"/>
            <a:ext cx="8124821" cy="1325563"/>
          </a:xfrm>
        </p:spPr>
        <p:txBody>
          <a:bodyPr>
            <a:normAutofit fontScale="90000"/>
          </a:bodyPr>
          <a:lstStyle/>
          <a:p>
            <a:r>
              <a:rPr lang="en-US">
                <a:solidFill>
                  <a:schemeClr val="tx2"/>
                </a:solidFill>
              </a:rPr>
              <a:t>Housing and Racial Wealth Inequality </a:t>
            </a:r>
          </a:p>
        </p:txBody>
      </p:sp>
      <p:sp>
        <p:nvSpPr>
          <p:cNvPr id="8" name="Slide Number Placeholder 6">
            <a:extLst>
              <a:ext uri="{FF2B5EF4-FFF2-40B4-BE49-F238E27FC236}">
                <a16:creationId xmlns:a16="http://schemas.microsoft.com/office/drawing/2014/main" id="{E2E409DA-3FBF-4B98-8AC5-BB44642474F1}"/>
              </a:ext>
            </a:extLst>
          </p:cNvPr>
          <p:cNvSpPr txBox="1">
            <a:spLocks/>
          </p:cNvSpPr>
          <p:nvPr/>
        </p:nvSpPr>
        <p:spPr bwMode="auto">
          <a:xfrm>
            <a:off x="0" y="-6350"/>
            <a:ext cx="457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457200" rtl="0" eaLnBrk="1" latinLnBrk="0" hangingPunct="1">
              <a:spcBef>
                <a:spcPct val="20000"/>
              </a:spcBef>
              <a:buFont typeface="Arial" charset="0"/>
              <a:buChar char="•"/>
              <a:defRPr sz="3200" kern="1200">
                <a:solidFill>
                  <a:srgbClr val="58585B"/>
                </a:solidFill>
                <a:latin typeface="Helvetica" charset="0"/>
                <a:ea typeface="+mn-ea"/>
                <a:cs typeface="+mn-cs"/>
              </a:defRPr>
            </a:lvl1pPr>
            <a:lvl2pPr marL="742950" indent="-285750" algn="l" defTabSz="457200" rtl="0" eaLnBrk="1" latinLnBrk="0" hangingPunct="1">
              <a:spcBef>
                <a:spcPct val="20000"/>
              </a:spcBef>
              <a:buFont typeface="Courier New" pitchFamily="49" charset="0"/>
              <a:buChar char="o"/>
              <a:defRPr sz="2800" kern="1200">
                <a:solidFill>
                  <a:srgbClr val="58585B"/>
                </a:solidFill>
                <a:latin typeface="Helvetica" charset="0"/>
                <a:ea typeface="+mn-ea"/>
                <a:cs typeface="+mn-cs"/>
              </a:defRPr>
            </a:lvl2pPr>
            <a:lvl3pPr marL="1143000" indent="-228600" algn="l" defTabSz="457200" rtl="0" eaLnBrk="1" latinLnBrk="0" hangingPunct="1">
              <a:spcBef>
                <a:spcPct val="20000"/>
              </a:spcBef>
              <a:buFont typeface="Arial" charset="0"/>
              <a:buChar char="•"/>
              <a:defRPr sz="2400" kern="1200">
                <a:solidFill>
                  <a:srgbClr val="58585B"/>
                </a:solidFill>
                <a:latin typeface="Helvetica" charset="0"/>
                <a:ea typeface="+mn-ea"/>
                <a:cs typeface="+mn-cs"/>
              </a:defRPr>
            </a:lvl3pPr>
            <a:lvl4pPr marL="1600200" indent="-228600" algn="l" defTabSz="457200" rtl="0" eaLnBrk="1" latinLnBrk="0" hangingPunct="1">
              <a:spcBef>
                <a:spcPct val="20000"/>
              </a:spcBef>
              <a:buFont typeface="Courier New" pitchFamily="49" charset="0"/>
              <a:buChar char="o"/>
              <a:defRPr sz="2000" kern="1200">
                <a:solidFill>
                  <a:srgbClr val="58585B"/>
                </a:solidFill>
                <a:latin typeface="Helvetica" charset="0"/>
                <a:ea typeface="+mn-ea"/>
                <a:cs typeface="+mn-cs"/>
              </a:defRPr>
            </a:lvl4pPr>
            <a:lvl5pPr marL="2057400" indent="-228600" algn="l" defTabSz="457200" rtl="0" eaLnBrk="1" latinLnBrk="0" hangingPunct="1">
              <a:spcBef>
                <a:spcPct val="20000"/>
              </a:spcBef>
              <a:buFont typeface="Arial" charset="0"/>
              <a:buChar char="•"/>
              <a:defRPr sz="2000" kern="1200">
                <a:solidFill>
                  <a:schemeClr val="tx1"/>
                </a:solidFill>
                <a:latin typeface="Helvetica" charset="0"/>
                <a:ea typeface="+mn-ea"/>
                <a:cs typeface="+mn-cs"/>
              </a:defRPr>
            </a:lvl5pPr>
            <a:lvl6pPr marL="25146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6pPr>
            <a:lvl7pPr marL="29718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7pPr>
            <a:lvl8pPr marL="34290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8pPr>
            <a:lvl9pPr marL="3886200" indent="-228600" algn="l" defTabSz="457200" rtl="0" eaLnBrk="0" fontAlgn="base" latinLnBrk="0" hangingPunct="0">
              <a:spcBef>
                <a:spcPct val="20000"/>
              </a:spcBef>
              <a:spcAft>
                <a:spcPct val="0"/>
              </a:spcAft>
              <a:buFont typeface="Arial" charset="0"/>
              <a:buChar char="•"/>
              <a:defRPr sz="2000" kern="1200">
                <a:solidFill>
                  <a:schemeClr val="tx1"/>
                </a:solidFill>
                <a:latin typeface="Helvetica" charset="0"/>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fld id="{0C2F3EF4-838E-4AE3-99FF-7D32A336DC45}" type="slidenum">
              <a:rPr kumimoji="0" lang="en-US" altLang="en-US" sz="1800" b="0" i="0" u="none" strike="noStrike" kern="0" cap="none" spc="0" normalizeH="0" baseline="0" noProof="0" smtClean="0">
                <a:ln>
                  <a:noFill/>
                </a:ln>
                <a:solidFill>
                  <a:srgbClr val="58585B"/>
                </a:solidFill>
                <a:effectLst/>
                <a:uLnTx/>
                <a:uFillTx/>
                <a:latin typeface="Helvetica" charset="0"/>
                <a:ea typeface="+mn-ea"/>
                <a:cs typeface="Helvetica" panose="020B0604020202020204" pitchFamily="34" charset="0"/>
              </a:rPr>
              <a:pPr marL="0" marR="0" lvl="0" indent="0" algn="l" defTabSz="914400" rtl="0" eaLnBrk="1" fontAlgn="auto" latinLnBrk="0" hangingPunct="1">
                <a:lnSpc>
                  <a:spcPct val="100000"/>
                </a:lnSpc>
                <a:spcBef>
                  <a:spcPct val="0"/>
                </a:spcBef>
                <a:spcAft>
                  <a:spcPts val="0"/>
                </a:spcAft>
                <a:buClrTx/>
                <a:buSzTx/>
                <a:buFontTx/>
                <a:buNone/>
                <a:tabLst/>
                <a:defRPr/>
              </a:pPr>
              <a:t>39</a:t>
            </a:fld>
            <a:endParaRPr kumimoji="0" lang="en-US" altLang="en-US" sz="1800" b="0" i="0" u="none" strike="noStrike" kern="0" cap="none" spc="0" normalizeH="0" baseline="0" noProof="0">
              <a:ln>
                <a:noFill/>
              </a:ln>
              <a:solidFill>
                <a:srgbClr val="58585B"/>
              </a:solidFill>
              <a:effectLst/>
              <a:uLnTx/>
              <a:uFillTx/>
              <a:latin typeface="Helvetica" charset="0"/>
              <a:ea typeface="+mn-ea"/>
              <a:cs typeface="Helvetica" panose="020B0604020202020204" pitchFamily="34" charset="0"/>
            </a:endParaRPr>
          </a:p>
        </p:txBody>
      </p:sp>
      <p:pic>
        <p:nvPicPr>
          <p:cNvPr id="11" name="Picture 11" descr="A screenshot of a social media post&#10;&#10;Description generated with very high confidence">
            <a:extLst>
              <a:ext uri="{FF2B5EF4-FFF2-40B4-BE49-F238E27FC236}">
                <a16:creationId xmlns:a16="http://schemas.microsoft.com/office/drawing/2014/main" id="{87118FDF-812E-42F7-9B80-C6F872DD07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5268" y="1598352"/>
            <a:ext cx="8949944" cy="3659448"/>
          </a:xfrm>
          <a:prstGeom prst="rect">
            <a:avLst/>
          </a:prstGeom>
        </p:spPr>
      </p:pic>
    </p:spTree>
    <p:extLst>
      <p:ext uri="{BB962C8B-B14F-4D97-AF65-F5344CB8AC3E}">
        <p14:creationId xmlns:p14="http://schemas.microsoft.com/office/powerpoint/2010/main" val="118733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26CFB0E-8200-4420-AE1C-F7F212014AB7}"/>
              </a:ext>
            </a:extLst>
          </p:cNvPr>
          <p:cNvSpPr>
            <a:spLocks noGrp="1" noChangeArrowheads="1"/>
          </p:cNvSpPr>
          <p:nvPr>
            <p:ph type="title"/>
          </p:nvPr>
        </p:nvSpPr>
        <p:spPr>
          <a:xfrm>
            <a:off x="830263" y="523875"/>
            <a:ext cx="5605462" cy="993775"/>
          </a:xfrm>
        </p:spPr>
        <p:txBody>
          <a:bodyPr/>
          <a:lstStyle/>
          <a:p>
            <a:pPr>
              <a:lnSpc>
                <a:spcPct val="90000"/>
              </a:lnSpc>
            </a:pPr>
            <a:r>
              <a:rPr lang="en-US" altLang="en-US" sz="3000" b="1" dirty="0">
                <a:latin typeface="Helvetica" panose="020B0604020202020204" pitchFamily="34" charset="0"/>
                <a:cs typeface="Helvetica" panose="020B0604020202020204" pitchFamily="34" charset="0"/>
              </a:rPr>
              <a:t>Agreements for building a strong RESULTS community</a:t>
            </a:r>
          </a:p>
        </p:txBody>
      </p:sp>
      <p:sp>
        <p:nvSpPr>
          <p:cNvPr id="10243" name="Content Placeholder 4">
            <a:extLst>
              <a:ext uri="{FF2B5EF4-FFF2-40B4-BE49-F238E27FC236}">
                <a16:creationId xmlns:a16="http://schemas.microsoft.com/office/drawing/2014/main" id="{C89BAC05-88A0-46B6-8CE3-E7CBF2FC5084}"/>
              </a:ext>
            </a:extLst>
          </p:cNvPr>
          <p:cNvSpPr>
            <a:spLocks noGrp="1" noChangeArrowheads="1"/>
          </p:cNvSpPr>
          <p:nvPr>
            <p:ph idx="1"/>
          </p:nvPr>
        </p:nvSpPr>
        <p:spPr>
          <a:xfrm>
            <a:off x="338138" y="1992313"/>
            <a:ext cx="5956300" cy="4060825"/>
          </a:xfrm>
        </p:spPr>
        <p:txBody>
          <a:bodyPr anchor="ctr"/>
          <a:lstStyle/>
          <a:p>
            <a:pPr marL="0" indent="0">
              <a:buFont typeface="Arial" panose="020B0604020202020204" pitchFamily="34" charset="0"/>
              <a:buNone/>
            </a:pPr>
            <a:r>
              <a:rPr lang="en-US" altLang="en-US" sz="2800" dirty="0">
                <a:solidFill>
                  <a:srgbClr val="58585B"/>
                </a:solidFill>
                <a:latin typeface="Helvetica" panose="020B0604020202020204" pitchFamily="34" charset="0"/>
                <a:cs typeface="Helvetica" panose="020B0604020202020204" pitchFamily="34" charset="0"/>
              </a:rPr>
              <a:t>We have diverse experiences…</a:t>
            </a:r>
          </a:p>
          <a:p>
            <a:pPr marL="0" indent="0">
              <a:buFont typeface="Arial" panose="020B0604020202020204" pitchFamily="34" charset="0"/>
              <a:buNone/>
            </a:pPr>
            <a:endParaRPr lang="en-US" altLang="en-US" sz="2800" dirty="0">
              <a:solidFill>
                <a:srgbClr val="58585B"/>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en-US" altLang="en-US" sz="2800" b="1" dirty="0">
                <a:solidFill>
                  <a:srgbClr val="58585B"/>
                </a:solidFill>
                <a:latin typeface="Helvetica" panose="020B0604020202020204" pitchFamily="34" charset="0"/>
                <a:cs typeface="Helvetica" panose="020B0604020202020204" pitchFamily="34" charset="0"/>
              </a:rPr>
              <a:t>Can we agree to allow everyone to contribute and learn by listening to each other and </a:t>
            </a:r>
            <a:r>
              <a:rPr lang="en-US" altLang="en-US" sz="2800" b="1" u="sng" dirty="0">
                <a:solidFill>
                  <a:srgbClr val="58585B"/>
                </a:solidFill>
                <a:latin typeface="Helvetica" panose="020B0604020202020204" pitchFamily="34" charset="0"/>
                <a:cs typeface="Helvetica" panose="020B0604020202020204" pitchFamily="34" charset="0"/>
              </a:rPr>
              <a:t>creating space</a:t>
            </a:r>
            <a:r>
              <a:rPr lang="en-US" altLang="en-US" sz="2800" b="1" dirty="0">
                <a:solidFill>
                  <a:srgbClr val="58585B"/>
                </a:solidFill>
                <a:latin typeface="Helvetica" panose="020B0604020202020204" pitchFamily="34" charset="0"/>
                <a:cs typeface="Helvetica" panose="020B0604020202020204" pitchFamily="34" charset="0"/>
              </a:rPr>
              <a:t> for transformative experiences?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189788" y="0"/>
            <a:ext cx="19542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129338" y="2368550"/>
            <a:ext cx="2119312" cy="2120900"/>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Graphic 8" descr="Handshake">
            <a:extLst>
              <a:ext uri="{FF2B5EF4-FFF2-40B4-BE49-F238E27FC236}">
                <a16:creationId xmlns:a16="http://schemas.microsoft.com/office/drawing/2014/main" id="{19B9D5FD-433B-427A-B995-4E9B12FFB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638" y="2865438"/>
            <a:ext cx="1143000" cy="11430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Targeted Ask: EITC and CTC</a:t>
            </a:r>
          </a:p>
        </p:txBody>
      </p:sp>
      <p:pic>
        <p:nvPicPr>
          <p:cNvPr id="5" name="Picture 4">
            <a:extLst>
              <a:ext uri="{FF2B5EF4-FFF2-40B4-BE49-F238E27FC236}">
                <a16:creationId xmlns:a16="http://schemas.microsoft.com/office/drawing/2014/main" id="{689D8517-B568-4F1C-B4DA-AF1FAD5BD3AD}"/>
              </a:ext>
            </a:extLst>
          </p:cNvPr>
          <p:cNvPicPr/>
          <p:nvPr/>
        </p:nvPicPr>
        <p:blipFill>
          <a:blip r:embed="rId3" cstate="email">
            <a:extLst>
              <a:ext uri="{28A0092B-C50C-407E-A947-70E740481C1C}">
                <a14:useLocalDpi xmlns:a14="http://schemas.microsoft.com/office/drawing/2010/main"/>
              </a:ext>
            </a:extLst>
          </a:blip>
          <a:stretch>
            <a:fillRect/>
          </a:stretch>
        </p:blipFill>
        <p:spPr>
          <a:xfrm>
            <a:off x="904351" y="974690"/>
            <a:ext cx="7978391" cy="5114611"/>
          </a:xfrm>
          <a:prstGeom prst="rect">
            <a:avLst/>
          </a:prstGeom>
        </p:spPr>
      </p:pic>
    </p:spTree>
    <p:extLst>
      <p:ext uri="{BB962C8B-B14F-4D97-AF65-F5344CB8AC3E}">
        <p14:creationId xmlns:p14="http://schemas.microsoft.com/office/powerpoint/2010/main" val="3311628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fontScale="90000"/>
          </a:bodyPr>
          <a:lstStyle/>
          <a:p>
            <a:r>
              <a:rPr lang="en-US" sz="4000" dirty="0">
                <a:solidFill>
                  <a:schemeClr val="tx2"/>
                </a:solidFill>
              </a:rPr>
              <a:t>The Working Families Tax Relief Act</a:t>
            </a:r>
          </a:p>
        </p:txBody>
      </p:sp>
      <p:pic>
        <p:nvPicPr>
          <p:cNvPr id="4" name="Picture 2" descr="A picture containing bottle&#10;&#10;Description automatically generated">
            <a:extLst>
              <a:ext uri="{FF2B5EF4-FFF2-40B4-BE49-F238E27FC236}">
                <a16:creationId xmlns:a16="http://schemas.microsoft.com/office/drawing/2014/main" id="{F9C380B5-AFD7-423C-9260-A1284EB3CA38}"/>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197626" y="1143000"/>
            <a:ext cx="8803411" cy="484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6262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fontScale="90000"/>
          </a:bodyPr>
          <a:lstStyle/>
          <a:p>
            <a:r>
              <a:rPr lang="en-US" sz="4000" dirty="0">
                <a:solidFill>
                  <a:schemeClr val="tx2"/>
                </a:solidFill>
              </a:rPr>
              <a:t>The Earned Income Tax Credit (EITC)</a:t>
            </a:r>
          </a:p>
        </p:txBody>
      </p:sp>
      <p:pic>
        <p:nvPicPr>
          <p:cNvPr id="4" name="Picture 3">
            <a:extLst>
              <a:ext uri="{FF2B5EF4-FFF2-40B4-BE49-F238E27FC236}">
                <a16:creationId xmlns:a16="http://schemas.microsoft.com/office/drawing/2014/main" id="{652A483E-C4C7-40D5-8173-A63342EBD8DC}"/>
              </a:ext>
            </a:extLst>
          </p:cNvPr>
          <p:cNvPicPr/>
          <p:nvPr/>
        </p:nvPicPr>
        <p:blipFill>
          <a:blip r:embed="rId3" cstate="email">
            <a:extLst>
              <a:ext uri="{28A0092B-C50C-407E-A947-70E740481C1C}">
                <a14:useLocalDpi xmlns:a14="http://schemas.microsoft.com/office/drawing/2010/main"/>
              </a:ext>
            </a:extLst>
          </a:blip>
          <a:stretch>
            <a:fillRect/>
          </a:stretch>
        </p:blipFill>
        <p:spPr>
          <a:xfrm>
            <a:off x="1004834" y="1004836"/>
            <a:ext cx="7285055" cy="5104562"/>
          </a:xfrm>
          <a:prstGeom prst="rect">
            <a:avLst/>
          </a:prstGeom>
        </p:spPr>
      </p:pic>
    </p:spTree>
    <p:extLst>
      <p:ext uri="{BB962C8B-B14F-4D97-AF65-F5344CB8AC3E}">
        <p14:creationId xmlns:p14="http://schemas.microsoft.com/office/powerpoint/2010/main" val="19766621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Expanding the EITC</a:t>
            </a:r>
          </a:p>
        </p:txBody>
      </p:sp>
      <p:pic>
        <p:nvPicPr>
          <p:cNvPr id="5" name="Picture 4" descr="Working Families Tax Relief Act (WFTRA) Would Boost Childless Workers' EITC">
            <a:extLst>
              <a:ext uri="{FF2B5EF4-FFF2-40B4-BE49-F238E27FC236}">
                <a16:creationId xmlns:a16="http://schemas.microsoft.com/office/drawing/2014/main" id="{5D417B56-88C0-49E8-B5A7-937FCAC88821}"/>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19991"/>
            <a:ext cx="4185138" cy="4011763"/>
          </a:xfrm>
          <a:prstGeom prst="rect">
            <a:avLst/>
          </a:prstGeom>
          <a:noFill/>
          <a:ln>
            <a:noFill/>
          </a:ln>
        </p:spPr>
      </p:pic>
      <p:pic>
        <p:nvPicPr>
          <p:cNvPr id="1026" name="Picture 2" descr="Childless Adults Taxed Into Poverty; Earned Income Tax Credit (EITC) Proposal Would Help Address Problem">
            <a:extLst>
              <a:ext uri="{FF2B5EF4-FFF2-40B4-BE49-F238E27FC236}">
                <a16:creationId xmlns:a16="http://schemas.microsoft.com/office/drawing/2014/main" id="{261B9945-363F-467F-8BBF-C42CD41559B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50498" y="1019991"/>
            <a:ext cx="4893502" cy="449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42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Expanding the EITC</a:t>
            </a:r>
          </a:p>
        </p:txBody>
      </p:sp>
      <p:pic>
        <p:nvPicPr>
          <p:cNvPr id="2050" name="Picture 2" descr="Working Families Tax Relief Act (WFTRA) Would Increase EITC for Families With Children">
            <a:extLst>
              <a:ext uri="{FF2B5EF4-FFF2-40B4-BE49-F238E27FC236}">
                <a16:creationId xmlns:a16="http://schemas.microsoft.com/office/drawing/2014/main" id="{1DE657B7-61D4-4C8A-AFE3-0243179F25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89498" y="1085850"/>
            <a:ext cx="6686550" cy="5772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432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The Child Tax Credit (CTC)</a:t>
            </a:r>
          </a:p>
        </p:txBody>
      </p:sp>
      <p:pic>
        <p:nvPicPr>
          <p:cNvPr id="5" name="Picture 4">
            <a:extLst>
              <a:ext uri="{FF2B5EF4-FFF2-40B4-BE49-F238E27FC236}">
                <a16:creationId xmlns:a16="http://schemas.microsoft.com/office/drawing/2014/main" id="{CE24A5A0-4556-48EF-A5B3-DE418F361AAD}"/>
              </a:ext>
            </a:extLst>
          </p:cNvPr>
          <p:cNvPicPr/>
          <p:nvPr/>
        </p:nvPicPr>
        <p:blipFill>
          <a:blip r:embed="rId3" cstate="email">
            <a:extLst>
              <a:ext uri="{28A0092B-C50C-407E-A947-70E740481C1C}">
                <a14:useLocalDpi xmlns:a14="http://schemas.microsoft.com/office/drawing/2010/main"/>
              </a:ext>
            </a:extLst>
          </a:blip>
          <a:stretch>
            <a:fillRect/>
          </a:stretch>
        </p:blipFill>
        <p:spPr>
          <a:xfrm>
            <a:off x="1034980" y="1235947"/>
            <a:ext cx="7305152" cy="4501661"/>
          </a:xfrm>
          <a:prstGeom prst="rect">
            <a:avLst/>
          </a:prstGeom>
        </p:spPr>
      </p:pic>
    </p:spTree>
    <p:extLst>
      <p:ext uri="{BB962C8B-B14F-4D97-AF65-F5344CB8AC3E}">
        <p14:creationId xmlns:p14="http://schemas.microsoft.com/office/powerpoint/2010/main" val="2022271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CTC in the 2017 Tax Law</a:t>
            </a:r>
          </a:p>
        </p:txBody>
      </p:sp>
      <p:pic>
        <p:nvPicPr>
          <p:cNvPr id="3074" name="Picture 2" descr="Low-Income Families Get Little or Nothing From 2017 Tax Law's Child Tax Credit Increase">
            <a:extLst>
              <a:ext uri="{FF2B5EF4-FFF2-40B4-BE49-F238E27FC236}">
                <a16:creationId xmlns:a16="http://schemas.microsoft.com/office/drawing/2014/main" id="{8AB8CC66-3BFA-42F7-BFCD-05E213C3DB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9750" y="890588"/>
            <a:ext cx="5524500" cy="5076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664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a:bodyPr>
          <a:lstStyle/>
          <a:p>
            <a:r>
              <a:rPr lang="en-US" sz="4000" dirty="0">
                <a:solidFill>
                  <a:schemeClr val="tx2"/>
                </a:solidFill>
              </a:rPr>
              <a:t>Expanding the CTC</a:t>
            </a:r>
          </a:p>
        </p:txBody>
      </p:sp>
      <p:pic>
        <p:nvPicPr>
          <p:cNvPr id="4098" name="Picture 2" descr="Working Families Tax Relief Act (WFTRA) Expands Child Tax Credit for Very Young Children">
            <a:extLst>
              <a:ext uri="{FF2B5EF4-FFF2-40B4-BE49-F238E27FC236}">
                <a16:creationId xmlns:a16="http://schemas.microsoft.com/office/drawing/2014/main" id="{F8805A28-E1AB-40B8-8637-45DC92C2701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09750" y="1052565"/>
            <a:ext cx="55245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56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457200" y="0"/>
            <a:ext cx="8229600" cy="1143000"/>
          </a:xfrm>
        </p:spPr>
        <p:txBody>
          <a:bodyPr>
            <a:normAutofit fontScale="90000"/>
          </a:bodyPr>
          <a:lstStyle/>
          <a:p>
            <a:r>
              <a:rPr lang="en-US" sz="4000" dirty="0">
                <a:solidFill>
                  <a:schemeClr val="tx2"/>
                </a:solidFill>
              </a:rPr>
              <a:t>Impact: Working Families Tax Relief Act</a:t>
            </a:r>
          </a:p>
        </p:txBody>
      </p:sp>
      <p:sp>
        <p:nvSpPr>
          <p:cNvPr id="5" name="Content Placeholder 4">
            <a:extLst>
              <a:ext uri="{FF2B5EF4-FFF2-40B4-BE49-F238E27FC236}">
                <a16:creationId xmlns:a16="http://schemas.microsoft.com/office/drawing/2014/main" id="{55306E1A-8AFD-4493-8270-31E718EC461F}"/>
              </a:ext>
            </a:extLst>
          </p:cNvPr>
          <p:cNvSpPr>
            <a:spLocks noGrp="1"/>
          </p:cNvSpPr>
          <p:nvPr>
            <p:ph idx="1"/>
          </p:nvPr>
        </p:nvSpPr>
        <p:spPr/>
        <p:txBody>
          <a:bodyPr/>
          <a:lstStyle/>
          <a:p>
            <a:endParaRPr lang="en-US"/>
          </a:p>
        </p:txBody>
      </p:sp>
      <p:pic>
        <p:nvPicPr>
          <p:cNvPr id="6" name="Picture 2">
            <a:extLst>
              <a:ext uri="{FF2B5EF4-FFF2-40B4-BE49-F238E27FC236}">
                <a16:creationId xmlns:a16="http://schemas.microsoft.com/office/drawing/2014/main" id="{C4875AAB-7364-492F-84E2-80CD016620C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49882" y="1143000"/>
            <a:ext cx="8844235" cy="49085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99B86C1-1A2E-4926-B250-66F9980A80FB}"/>
              </a:ext>
            </a:extLst>
          </p:cNvPr>
          <p:cNvSpPr/>
          <p:nvPr/>
        </p:nvSpPr>
        <p:spPr>
          <a:xfrm>
            <a:off x="249199" y="6263650"/>
            <a:ext cx="8744918" cy="490199"/>
          </a:xfrm>
          <a:prstGeom prst="rect">
            <a:avLst/>
          </a:prstGeom>
        </p:spPr>
        <p:txBody>
          <a:bodyPr wrap="square">
            <a:spAutoFit/>
          </a:bodyPr>
          <a:lstStyle/>
          <a:p>
            <a:pPr algn="ctr">
              <a:lnSpc>
                <a:spcPct val="115000"/>
              </a:lnSpc>
              <a:spcAft>
                <a:spcPts val="600"/>
              </a:spcAft>
            </a:pPr>
            <a:r>
              <a:rPr lang="en-US" sz="2400" dirty="0">
                <a:latin typeface="Helvetica" panose="020B0604020202020204" pitchFamily="34" charset="0"/>
                <a:cs typeface="Helvetica" panose="020B0604020202020204" pitchFamily="34" charset="0"/>
              </a:rPr>
              <a:t>And… cuts child poverty nationally by 28 percent!</a:t>
            </a:r>
            <a:endParaRPr lang="en-US" sz="2200" dirty="0">
              <a:effectLst/>
              <a:latin typeface="Helvetica" panose="020B0604020202020204" pitchFamily="34" charset="0"/>
              <a:ea typeface="MS Mincho" panose="02020609040205080304" pitchFamily="49" charset="-128"/>
              <a:cs typeface="Helvetica" panose="020B0604020202020204" pitchFamily="34" charset="0"/>
            </a:endParaRPr>
          </a:p>
        </p:txBody>
      </p:sp>
    </p:spTree>
    <p:extLst>
      <p:ext uri="{BB962C8B-B14F-4D97-AF65-F5344CB8AC3E}">
        <p14:creationId xmlns:p14="http://schemas.microsoft.com/office/powerpoint/2010/main" val="22156895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658CA-1C5F-4CBE-9976-763CF5F9001A}"/>
              </a:ext>
            </a:extLst>
          </p:cNvPr>
          <p:cNvSpPr>
            <a:spLocks noGrp="1"/>
          </p:cNvSpPr>
          <p:nvPr>
            <p:ph type="title"/>
          </p:nvPr>
        </p:nvSpPr>
        <p:spPr>
          <a:xfrm>
            <a:off x="253219" y="0"/>
            <a:ext cx="8679766" cy="1143000"/>
          </a:xfrm>
        </p:spPr>
        <p:txBody>
          <a:bodyPr>
            <a:normAutofit fontScale="90000"/>
          </a:bodyPr>
          <a:lstStyle/>
          <a:p>
            <a:r>
              <a:rPr lang="en-US" sz="4000" dirty="0">
                <a:solidFill>
                  <a:schemeClr val="tx2"/>
                </a:solidFill>
              </a:rPr>
              <a:t>Chance to Expand EITC/CTC This Year?</a:t>
            </a:r>
          </a:p>
        </p:txBody>
      </p:sp>
      <p:sp>
        <p:nvSpPr>
          <p:cNvPr id="5" name="Content Placeholder 4">
            <a:extLst>
              <a:ext uri="{FF2B5EF4-FFF2-40B4-BE49-F238E27FC236}">
                <a16:creationId xmlns:a16="http://schemas.microsoft.com/office/drawing/2014/main" id="{55306E1A-8AFD-4493-8270-31E718EC461F}"/>
              </a:ext>
            </a:extLst>
          </p:cNvPr>
          <p:cNvSpPr>
            <a:spLocks noGrp="1"/>
          </p:cNvSpPr>
          <p:nvPr>
            <p:ph idx="1"/>
          </p:nvPr>
        </p:nvSpPr>
        <p:spPr>
          <a:xfrm>
            <a:off x="457200" y="946053"/>
            <a:ext cx="8229600" cy="4525963"/>
          </a:xfrm>
        </p:spPr>
        <p:txBody>
          <a:bodyPr>
            <a:noAutofit/>
          </a:bodyPr>
          <a:lstStyle/>
          <a:p>
            <a:pPr marL="0" indent="0">
              <a:buNone/>
            </a:pPr>
            <a:r>
              <a:rPr lang="en-US" sz="2400" dirty="0">
                <a:solidFill>
                  <a:schemeClr val="tx1"/>
                </a:solidFill>
              </a:rPr>
              <a:t>Last month, the House Ways and Means Committee passed temporary expansions of both the EITC and CTC in a broader “Extenders” tax package – the Economic Mobility Act (H.R. 3300), including:</a:t>
            </a:r>
          </a:p>
          <a:p>
            <a:r>
              <a:rPr lang="en-US" sz="2400" dirty="0">
                <a:solidFill>
                  <a:schemeClr val="tx1"/>
                </a:solidFill>
              </a:rPr>
              <a:t>Expansion of the EITC would raise the after-tax incomes of 16 million childless adults </a:t>
            </a:r>
          </a:p>
          <a:p>
            <a:r>
              <a:rPr lang="en-US" sz="2400" dirty="0">
                <a:solidFill>
                  <a:schemeClr val="tx1"/>
                </a:solidFill>
              </a:rPr>
              <a:t>CTC changes would benefit more than 42 million children under age 17.</a:t>
            </a:r>
            <a:r>
              <a:rPr lang="en-US" sz="2400" baseline="30000" dirty="0">
                <a:solidFill>
                  <a:schemeClr val="tx1"/>
                </a:solidFill>
              </a:rPr>
              <a:t> </a:t>
            </a:r>
          </a:p>
          <a:p>
            <a:pPr marL="0" indent="0">
              <a:buNone/>
            </a:pPr>
            <a:r>
              <a:rPr lang="en-US" sz="2400" dirty="0">
                <a:solidFill>
                  <a:schemeClr val="tx1"/>
                </a:solidFill>
              </a:rPr>
              <a:t>ASK (targeted): </a:t>
            </a:r>
          </a:p>
          <a:p>
            <a:pPr marL="0" indent="0">
              <a:buNone/>
            </a:pPr>
            <a:r>
              <a:rPr lang="en-US" sz="2400" dirty="0">
                <a:solidFill>
                  <a:schemeClr val="tx1"/>
                </a:solidFill>
              </a:rPr>
              <a:t>1. cosponsor S. 1138/H.R. 3157 </a:t>
            </a:r>
          </a:p>
          <a:p>
            <a:pPr marL="0" indent="0">
              <a:buNone/>
            </a:pPr>
            <a:r>
              <a:rPr lang="en-US" sz="2400" dirty="0">
                <a:solidFill>
                  <a:schemeClr val="tx1"/>
                </a:solidFill>
              </a:rPr>
              <a:t>2. As </a:t>
            </a:r>
            <a:r>
              <a:rPr lang="en-US" sz="2400" dirty="0" err="1">
                <a:solidFill>
                  <a:schemeClr val="tx1"/>
                </a:solidFill>
              </a:rPr>
              <a:t>downpayment</a:t>
            </a:r>
            <a:r>
              <a:rPr lang="en-US" sz="2400" dirty="0">
                <a:solidFill>
                  <a:schemeClr val="tx1"/>
                </a:solidFill>
              </a:rPr>
              <a:t> on bigger EITC/CTC expansions, urge Congressional leaders to include an expansion of the CTC and EITC in any tax legislation that moves this year</a:t>
            </a:r>
          </a:p>
        </p:txBody>
      </p:sp>
    </p:spTree>
    <p:extLst>
      <p:ext uri="{BB962C8B-B14F-4D97-AF65-F5344CB8AC3E}">
        <p14:creationId xmlns:p14="http://schemas.microsoft.com/office/powerpoint/2010/main" val="425316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179D0B6-33F6-4215-BCEB-A5016B85982B}"/>
              </a:ext>
            </a:extLst>
          </p:cNvPr>
          <p:cNvSpPr>
            <a:spLocks noGrp="1" noChangeArrowheads="1"/>
          </p:cNvSpPr>
          <p:nvPr>
            <p:ph type="title"/>
          </p:nvPr>
        </p:nvSpPr>
        <p:spPr>
          <a:xfrm>
            <a:off x="841375" y="534988"/>
            <a:ext cx="5605463" cy="993775"/>
          </a:xfrm>
        </p:spPr>
        <p:txBody>
          <a:bodyPr/>
          <a:lstStyle/>
          <a:p>
            <a:pPr>
              <a:lnSpc>
                <a:spcPct val="90000"/>
              </a:lnSpc>
            </a:pPr>
            <a:r>
              <a:rPr lang="en-US" altLang="en-US" sz="3000" b="1" dirty="0">
                <a:latin typeface="Helvetica" panose="020B0604020202020204" pitchFamily="34" charset="0"/>
                <a:cs typeface="Helvetica" panose="020B0604020202020204" pitchFamily="34" charset="0"/>
              </a:rPr>
              <a:t>Agreements for building a strong RESULTS community</a:t>
            </a:r>
          </a:p>
        </p:txBody>
      </p:sp>
      <p:sp>
        <p:nvSpPr>
          <p:cNvPr id="12291" name="Content Placeholder 4">
            <a:extLst>
              <a:ext uri="{FF2B5EF4-FFF2-40B4-BE49-F238E27FC236}">
                <a16:creationId xmlns:a16="http://schemas.microsoft.com/office/drawing/2014/main" id="{601B61AD-2B7B-47E5-A879-B262F00D1F48}"/>
              </a:ext>
            </a:extLst>
          </p:cNvPr>
          <p:cNvSpPr>
            <a:spLocks noGrp="1" noChangeArrowheads="1"/>
          </p:cNvSpPr>
          <p:nvPr>
            <p:ph idx="1"/>
          </p:nvPr>
        </p:nvSpPr>
        <p:spPr>
          <a:xfrm>
            <a:off x="555625" y="2227263"/>
            <a:ext cx="5573713" cy="3803650"/>
          </a:xfrm>
        </p:spPr>
        <p:txBody>
          <a:bodyPr anchor="ctr"/>
          <a:lstStyle/>
          <a:p>
            <a:pPr marL="0" indent="0">
              <a:buFont typeface="Arial" panose="020B0604020202020204" pitchFamily="34" charset="0"/>
              <a:buNone/>
            </a:pPr>
            <a:r>
              <a:rPr lang="en-US" altLang="en-US" sz="2800" dirty="0">
                <a:solidFill>
                  <a:srgbClr val="58585B"/>
                </a:solidFill>
                <a:latin typeface="Helvetica" panose="020B0604020202020204" pitchFamily="34" charset="0"/>
                <a:cs typeface="Helvetica" panose="020B0604020202020204" pitchFamily="34" charset="0"/>
              </a:rPr>
              <a:t>We have different ages, genders &amp; orientations, countries of origin, races, abilities… </a:t>
            </a:r>
          </a:p>
          <a:p>
            <a:pPr marL="0" indent="0">
              <a:buFont typeface="Arial" panose="020B0604020202020204" pitchFamily="34" charset="0"/>
              <a:buNone/>
            </a:pPr>
            <a:endParaRPr lang="en-US" altLang="en-US" sz="2800" dirty="0">
              <a:solidFill>
                <a:srgbClr val="58585B"/>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en-US" altLang="en-US" sz="2800" b="1" dirty="0">
                <a:solidFill>
                  <a:srgbClr val="58585B"/>
                </a:solidFill>
                <a:latin typeface="Helvetica" panose="020B0604020202020204" pitchFamily="34" charset="0"/>
                <a:cs typeface="Helvetica" panose="020B0604020202020204" pitchFamily="34" charset="0"/>
              </a:rPr>
              <a:t>Can we agree to </a:t>
            </a:r>
            <a:r>
              <a:rPr lang="en-US" altLang="en-US" sz="2800" b="1" u="sng" dirty="0">
                <a:solidFill>
                  <a:srgbClr val="58585B"/>
                </a:solidFill>
                <a:latin typeface="Helvetica" panose="020B0604020202020204" pitchFamily="34" charset="0"/>
                <a:cs typeface="Helvetica" panose="020B0604020202020204" pitchFamily="34" charset="0"/>
              </a:rPr>
              <a:t>not</a:t>
            </a:r>
            <a:r>
              <a:rPr lang="en-US" altLang="en-US" sz="2800" b="1" dirty="0">
                <a:solidFill>
                  <a:srgbClr val="58585B"/>
                </a:solidFill>
                <a:latin typeface="Helvetica" panose="020B0604020202020204" pitchFamily="34" charset="0"/>
                <a:cs typeface="Helvetica" panose="020B0604020202020204" pitchFamily="34" charset="0"/>
              </a:rPr>
              <a:t> make assumptions about people because of their age, race, how they look or other differences?</a:t>
            </a:r>
          </a:p>
          <a:p>
            <a:pPr marL="0" indent="0">
              <a:buFont typeface="Arial" panose="020B0604020202020204" pitchFamily="34" charset="0"/>
              <a:buNone/>
            </a:pPr>
            <a:endParaRPr lang="en-US" altLang="en-US" sz="2100" dirty="0">
              <a:solidFill>
                <a:srgbClr val="58585B"/>
              </a:solidFill>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189788" y="0"/>
            <a:ext cx="19542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129338" y="2368550"/>
            <a:ext cx="2119312" cy="2120900"/>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Graphic 8" descr="Group">
            <a:extLst>
              <a:ext uri="{FF2B5EF4-FFF2-40B4-BE49-F238E27FC236}">
                <a16:creationId xmlns:a16="http://schemas.microsoft.com/office/drawing/2014/main" id="{F68B9071-8FE6-4A88-B2D0-F84B1DD991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638" y="2865438"/>
            <a:ext cx="1143000" cy="1143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1477992-BA11-4728-9622-856112533716}"/>
              </a:ext>
            </a:extLst>
          </p:cNvPr>
          <p:cNvSpPr>
            <a:spLocks noGrp="1" noChangeArrowheads="1"/>
          </p:cNvSpPr>
          <p:nvPr>
            <p:ph type="title"/>
          </p:nvPr>
        </p:nvSpPr>
        <p:spPr>
          <a:xfrm>
            <a:off x="742950" y="546100"/>
            <a:ext cx="5605463" cy="993775"/>
          </a:xfrm>
        </p:spPr>
        <p:txBody>
          <a:bodyPr/>
          <a:lstStyle/>
          <a:p>
            <a:pPr>
              <a:lnSpc>
                <a:spcPct val="90000"/>
              </a:lnSpc>
            </a:pPr>
            <a:r>
              <a:rPr lang="en-US" altLang="en-US" sz="3000" b="1" dirty="0">
                <a:latin typeface="Helvetica" panose="020B0604020202020204" pitchFamily="34" charset="0"/>
                <a:cs typeface="Helvetica" panose="020B0604020202020204" pitchFamily="34" charset="0"/>
              </a:rPr>
              <a:t>Agreements for building a strong RESULTS community</a:t>
            </a:r>
          </a:p>
        </p:txBody>
      </p:sp>
      <p:sp>
        <p:nvSpPr>
          <p:cNvPr id="14339" name="Content Placeholder 4">
            <a:extLst>
              <a:ext uri="{FF2B5EF4-FFF2-40B4-BE49-F238E27FC236}">
                <a16:creationId xmlns:a16="http://schemas.microsoft.com/office/drawing/2014/main" id="{B75F3953-A0D4-42BF-89BD-202BAD76A8E7}"/>
              </a:ext>
            </a:extLst>
          </p:cNvPr>
          <p:cNvSpPr>
            <a:spLocks noGrp="1" noChangeArrowheads="1"/>
          </p:cNvSpPr>
          <p:nvPr>
            <p:ph idx="1"/>
          </p:nvPr>
        </p:nvSpPr>
        <p:spPr>
          <a:xfrm>
            <a:off x="852488" y="2227263"/>
            <a:ext cx="5032375" cy="3789362"/>
          </a:xfrm>
        </p:spPr>
        <p:txBody>
          <a:bodyPr anchor="ctr"/>
          <a:lstStyle/>
          <a:p>
            <a:pPr marL="0" indent="0">
              <a:buFont typeface="Arial" panose="020B0604020202020204" pitchFamily="34" charset="0"/>
              <a:buNone/>
            </a:pPr>
            <a:r>
              <a:rPr lang="en-US" altLang="en-US" sz="2800" dirty="0">
                <a:solidFill>
                  <a:srgbClr val="58585B"/>
                </a:solidFill>
                <a:latin typeface="Helvetica" panose="020B0604020202020204" pitchFamily="34" charset="0"/>
                <a:cs typeface="Helvetica" panose="020B0604020202020204" pitchFamily="34" charset="0"/>
              </a:rPr>
              <a:t>We have Republicans, Democrats, and Independents who care about ending poverty...</a:t>
            </a:r>
          </a:p>
          <a:p>
            <a:pPr marL="0" indent="0">
              <a:buFont typeface="Arial" panose="020B0604020202020204" pitchFamily="34" charset="0"/>
              <a:buNone/>
            </a:pPr>
            <a:endParaRPr lang="en-US" altLang="en-US" sz="2800" dirty="0">
              <a:solidFill>
                <a:srgbClr val="58585B"/>
              </a:solidFill>
              <a:latin typeface="Helvetica" panose="020B0604020202020204" pitchFamily="34" charset="0"/>
              <a:cs typeface="Helvetica" panose="020B0604020202020204" pitchFamily="34" charset="0"/>
            </a:endParaRPr>
          </a:p>
          <a:p>
            <a:pPr marL="0" indent="0">
              <a:buFont typeface="Arial" panose="020B0604020202020204" pitchFamily="34" charset="0"/>
              <a:buNone/>
            </a:pPr>
            <a:r>
              <a:rPr lang="en-US" altLang="en-US" sz="2800" b="1" dirty="0">
                <a:solidFill>
                  <a:srgbClr val="58585B"/>
                </a:solidFill>
                <a:latin typeface="Helvetica" panose="020B0604020202020204" pitchFamily="34" charset="0"/>
                <a:cs typeface="Helvetica" panose="020B0604020202020204" pitchFamily="34" charset="0"/>
              </a:rPr>
              <a:t>Can we agree to being non-partisan during the conference?</a:t>
            </a:r>
          </a:p>
          <a:p>
            <a:pPr marL="0" indent="0">
              <a:buFont typeface="Arial" panose="020B0604020202020204" pitchFamily="34" charset="0"/>
              <a:buNone/>
            </a:pPr>
            <a:endParaRPr lang="en-US" altLang="en-US" sz="2100" dirty="0">
              <a:solidFill>
                <a:srgbClr val="58585B"/>
              </a:solidFill>
              <a:latin typeface="Helvetica" panose="020B0604020202020204" pitchFamily="34" charset="0"/>
              <a:cs typeface="Helvetica" panose="020B0604020202020204" pitchFamily="34" charset="0"/>
            </a:endParaRP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7189788" y="0"/>
            <a:ext cx="19542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6129338" y="2368550"/>
            <a:ext cx="2119312" cy="2120900"/>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Graphic 8" descr="Handshake">
            <a:extLst>
              <a:ext uri="{FF2B5EF4-FFF2-40B4-BE49-F238E27FC236}">
                <a16:creationId xmlns:a16="http://schemas.microsoft.com/office/drawing/2014/main" id="{B6F6D321-9C86-44D4-96F7-8A0792D8AD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638" y="2865438"/>
            <a:ext cx="1143000" cy="114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95D-E532-4F04-A93A-6B8765F63BFB}"/>
              </a:ext>
            </a:extLst>
          </p:cNvPr>
          <p:cNvSpPr>
            <a:spLocks noGrp="1"/>
          </p:cNvSpPr>
          <p:nvPr>
            <p:ph type="title"/>
          </p:nvPr>
        </p:nvSpPr>
        <p:spPr>
          <a:xfrm>
            <a:off x="457200" y="177800"/>
            <a:ext cx="8229600" cy="639763"/>
          </a:xfrm>
        </p:spPr>
        <p:txBody>
          <a:bodyPr rtlCol="0">
            <a:normAutofit fontScale="90000"/>
          </a:bodyPr>
          <a:lstStyle/>
          <a:p>
            <a:pPr eaLnBrk="1" fontAlgn="auto" hangingPunct="1">
              <a:spcAft>
                <a:spcPts val="0"/>
              </a:spcAft>
              <a:defRPr/>
            </a:pPr>
            <a:r>
              <a:rPr lang="en-US" b="1" dirty="0"/>
              <a:t>Fundraising Update</a:t>
            </a:r>
          </a:p>
        </p:txBody>
      </p:sp>
      <p:sp>
        <p:nvSpPr>
          <p:cNvPr id="6" name="Rectangle 5">
            <a:extLst>
              <a:ext uri="{FF2B5EF4-FFF2-40B4-BE49-F238E27FC236}">
                <a16:creationId xmlns:a16="http://schemas.microsoft.com/office/drawing/2014/main" id="{C9A641E9-6542-4CF1-80C2-A030329FDEC7}"/>
              </a:ext>
            </a:extLst>
          </p:cNvPr>
          <p:cNvSpPr/>
          <p:nvPr/>
        </p:nvSpPr>
        <p:spPr>
          <a:xfrm>
            <a:off x="457200" y="2043951"/>
            <a:ext cx="8362335" cy="369332"/>
          </a:xfrm>
          <a:prstGeom prst="rect">
            <a:avLst/>
          </a:prstGeom>
        </p:spPr>
        <p:txBody>
          <a:bodyPr wrap="square">
            <a:spAutoFit/>
          </a:bodyPr>
          <a:lstStyle/>
          <a:p>
            <a:pPr marL="0" marR="0" lvl="0" indent="0" algn="ctr" defTabSz="457200" rtl="0" eaLnBrk="0" fontAlgn="base" latinLnBrk="0" hangingPunct="0">
              <a:lnSpc>
                <a:spcPct val="100000"/>
              </a:lnSpc>
              <a:spcBef>
                <a:spcPct val="0"/>
              </a:spcBef>
              <a:spcAft>
                <a:spcPts val="45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https://results.salsalabs.org/ic2019/p/internationalconference/index.html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4026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95D-E532-4F04-A93A-6B8765F63BFB}"/>
              </a:ext>
            </a:extLst>
          </p:cNvPr>
          <p:cNvSpPr>
            <a:spLocks noGrp="1"/>
          </p:cNvSpPr>
          <p:nvPr>
            <p:ph type="title"/>
          </p:nvPr>
        </p:nvSpPr>
        <p:spPr>
          <a:xfrm>
            <a:off x="457200" y="177800"/>
            <a:ext cx="8229600" cy="639763"/>
          </a:xfrm>
        </p:spPr>
        <p:txBody>
          <a:bodyPr rtlCol="0">
            <a:normAutofit fontScale="90000"/>
          </a:bodyPr>
          <a:lstStyle/>
          <a:p>
            <a:pPr eaLnBrk="1" fontAlgn="auto" hangingPunct="1">
              <a:spcAft>
                <a:spcPts val="0"/>
              </a:spcAft>
              <a:defRPr/>
            </a:pPr>
            <a:r>
              <a:rPr lang="en-US" b="1" dirty="0"/>
              <a:t>Do What Works!</a:t>
            </a:r>
          </a:p>
        </p:txBody>
      </p:sp>
      <p:pic>
        <p:nvPicPr>
          <p:cNvPr id="16387" name="Content Placeholder 3">
            <a:extLst>
              <a:ext uri="{FF2B5EF4-FFF2-40B4-BE49-F238E27FC236}">
                <a16:creationId xmlns:a16="http://schemas.microsoft.com/office/drawing/2014/main" id="{BF485BBA-79A7-45EA-86BE-24CB04EAE6E1}"/>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609600" y="935038"/>
            <a:ext cx="7924800" cy="5095875"/>
          </a:xfrm>
        </p:spPr>
      </p:pic>
      <p:sp>
        <p:nvSpPr>
          <p:cNvPr id="16388" name="TextBox 2">
            <a:extLst>
              <a:ext uri="{FF2B5EF4-FFF2-40B4-BE49-F238E27FC236}">
                <a16:creationId xmlns:a16="http://schemas.microsoft.com/office/drawing/2014/main" id="{F143DEEC-D0BE-43F2-8073-6AE6564AAE86}"/>
              </a:ext>
            </a:extLst>
          </p:cNvPr>
          <p:cNvSpPr txBox="1">
            <a:spLocks noChangeArrowheads="1"/>
          </p:cNvSpPr>
          <p:nvPr/>
        </p:nvSpPr>
        <p:spPr bwMode="auto">
          <a:xfrm>
            <a:off x="852488" y="6415088"/>
            <a:ext cx="783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Source: </a:t>
            </a: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hlinkClick r:id="rId3"/>
              </a:rPr>
              <a:t>http://www.congressfoundation.org/projects/communicating-with-congress/citizen-centric-advocacy-2017</a:t>
            </a: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p:txBody>
      </p:sp>
      <p:sp>
        <p:nvSpPr>
          <p:cNvPr id="3" name="Oval 2">
            <a:extLst>
              <a:ext uri="{FF2B5EF4-FFF2-40B4-BE49-F238E27FC236}">
                <a16:creationId xmlns:a16="http://schemas.microsoft.com/office/drawing/2014/main" id="{34766DFB-3B1C-4A48-A9C8-92CDE14248F3}"/>
              </a:ext>
            </a:extLst>
          </p:cNvPr>
          <p:cNvSpPr/>
          <p:nvPr/>
        </p:nvSpPr>
        <p:spPr>
          <a:xfrm>
            <a:off x="382588" y="817563"/>
            <a:ext cx="8304212" cy="719137"/>
          </a:xfrm>
          <a:prstGeom prst="ellipse">
            <a:avLst/>
          </a:prstGeom>
          <a:noFill/>
          <a:ln w="38100">
            <a:solidFill>
              <a:srgbClr val="FF00FF"/>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1795D-E532-4F04-A93A-6B8765F63BFB}"/>
              </a:ext>
            </a:extLst>
          </p:cNvPr>
          <p:cNvSpPr>
            <a:spLocks noGrp="1"/>
          </p:cNvSpPr>
          <p:nvPr>
            <p:ph type="title"/>
          </p:nvPr>
        </p:nvSpPr>
        <p:spPr>
          <a:xfrm>
            <a:off x="457200" y="809216"/>
            <a:ext cx="8229600" cy="639763"/>
          </a:xfrm>
        </p:spPr>
        <p:txBody>
          <a:bodyPr rtlCol="0">
            <a:normAutofit fontScale="90000"/>
          </a:bodyPr>
          <a:lstStyle/>
          <a:p>
            <a:pPr eaLnBrk="1" fontAlgn="auto" hangingPunct="1">
              <a:spcAft>
                <a:spcPts val="0"/>
              </a:spcAft>
              <a:defRPr/>
            </a:pPr>
            <a:r>
              <a:rPr lang="en-US" b="1" dirty="0"/>
              <a:t>Find Everything You Need on</a:t>
            </a:r>
            <a:br>
              <a:rPr lang="en-US" b="1" dirty="0"/>
            </a:br>
            <a:r>
              <a:rPr lang="en-US" b="1" dirty="0"/>
              <a:t>the Conference Resources Page</a:t>
            </a:r>
          </a:p>
        </p:txBody>
      </p:sp>
      <p:sp>
        <p:nvSpPr>
          <p:cNvPr id="16388" name="TextBox 2">
            <a:extLst>
              <a:ext uri="{FF2B5EF4-FFF2-40B4-BE49-F238E27FC236}">
                <a16:creationId xmlns:a16="http://schemas.microsoft.com/office/drawing/2014/main" id="{F143DEEC-D0BE-43F2-8073-6AE6564AAE86}"/>
              </a:ext>
            </a:extLst>
          </p:cNvPr>
          <p:cNvSpPr txBox="1">
            <a:spLocks noChangeArrowheads="1"/>
          </p:cNvSpPr>
          <p:nvPr/>
        </p:nvSpPr>
        <p:spPr bwMode="auto">
          <a:xfrm>
            <a:off x="852488" y="6415088"/>
            <a:ext cx="7834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8585B"/>
                </a:solidFill>
                <a:latin typeface="Helvetica" panose="020B0604020202020204" pitchFamily="34" charset="0"/>
              </a:defRPr>
            </a:lvl1pPr>
            <a:lvl2pPr marL="742950" indent="-285750">
              <a:spcBef>
                <a:spcPct val="20000"/>
              </a:spcBef>
              <a:buFont typeface="Courier New" panose="02070309020205020404" pitchFamily="49" charset="0"/>
              <a:buChar char="o"/>
              <a:defRPr sz="2800">
                <a:solidFill>
                  <a:srgbClr val="58585B"/>
                </a:solidFill>
                <a:latin typeface="Helvetica" panose="020B0604020202020204" pitchFamily="34" charset="0"/>
              </a:defRPr>
            </a:lvl2pPr>
            <a:lvl3pPr marL="1143000" indent="-228600">
              <a:spcBef>
                <a:spcPct val="20000"/>
              </a:spcBef>
              <a:buFont typeface="Arial" panose="020B0604020202020204" pitchFamily="34" charset="0"/>
              <a:buChar char="•"/>
              <a:defRPr sz="2400">
                <a:solidFill>
                  <a:srgbClr val="58585B"/>
                </a:solidFill>
                <a:latin typeface="Helvetica" panose="020B0604020202020204" pitchFamily="34" charset="0"/>
              </a:defRPr>
            </a:lvl3pPr>
            <a:lvl4pPr marL="1600200" indent="-228600">
              <a:spcBef>
                <a:spcPct val="20000"/>
              </a:spcBef>
              <a:buFont typeface="Courier New" panose="02070309020205020404" pitchFamily="49" charset="0"/>
              <a:buChar char="o"/>
              <a:defRPr sz="2000">
                <a:solidFill>
                  <a:srgbClr val="58585B"/>
                </a:solidFill>
                <a:latin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Source: </a:t>
            </a: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hlinkClick r:id="rId2"/>
              </a:rPr>
              <a:t>http://www.congressfoundation.org/projects/communicating-with-congress/citizen-centric-advocacy-2017</a:t>
            </a:r>
            <a:r>
              <a:rPr kumimoji="0" lang="en-US" altLang="en-US" sz="12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p>
        </p:txBody>
      </p:sp>
      <p:sp>
        <p:nvSpPr>
          <p:cNvPr id="5" name="Content Placeholder 4">
            <a:extLst>
              <a:ext uri="{FF2B5EF4-FFF2-40B4-BE49-F238E27FC236}">
                <a16:creationId xmlns:a16="http://schemas.microsoft.com/office/drawing/2014/main" id="{EBB2AF57-FAD1-45B0-A40D-FAB18538E455}"/>
              </a:ext>
            </a:extLst>
          </p:cNvPr>
          <p:cNvSpPr>
            <a:spLocks noGrp="1"/>
          </p:cNvSpPr>
          <p:nvPr>
            <p:ph idx="1"/>
          </p:nvPr>
        </p:nvSpPr>
        <p:spPr>
          <a:xfrm>
            <a:off x="457200" y="2499851"/>
            <a:ext cx="8229600" cy="1319981"/>
          </a:xfrm>
        </p:spPr>
        <p:txBody>
          <a:bodyPr/>
          <a:lstStyle/>
          <a:p>
            <a:pPr marL="0" indent="0" algn="ctr">
              <a:buNone/>
            </a:pPr>
            <a:r>
              <a:rPr lang="en-US" dirty="0">
                <a:hlinkClick r:id="rId3"/>
              </a:rPr>
              <a:t>https://results.org/resources/2019-international-conference-resources/</a:t>
            </a:r>
            <a:r>
              <a:rPr lang="en-US" dirty="0"/>
              <a:t> </a:t>
            </a:r>
          </a:p>
        </p:txBody>
      </p:sp>
    </p:spTree>
    <p:extLst>
      <p:ext uri="{BB962C8B-B14F-4D97-AF65-F5344CB8AC3E}">
        <p14:creationId xmlns:p14="http://schemas.microsoft.com/office/powerpoint/2010/main" val="288668638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Custom 5">
      <a:dk1>
        <a:sysClr val="windowText" lastClr="000000"/>
      </a:dk1>
      <a:lt1>
        <a:sysClr val="window" lastClr="FFFFFF"/>
      </a:lt1>
      <a:dk2>
        <a:srgbClr val="AF1F2C"/>
      </a:dk2>
      <a:lt2>
        <a:srgbClr val="FFFFFF"/>
      </a:lt2>
      <a:accent1>
        <a:srgbClr val="58585B"/>
      </a:accent1>
      <a:accent2>
        <a:srgbClr val="AF1F2C"/>
      </a:accent2>
      <a:accent3>
        <a:srgbClr val="BFBEBE"/>
      </a:accent3>
      <a:accent4>
        <a:srgbClr val="58585B"/>
      </a:accent4>
      <a:accent5>
        <a:srgbClr val="FFFFFF"/>
      </a:accent5>
      <a:accent6>
        <a:srgbClr val="231F20"/>
      </a:accent6>
      <a:hlink>
        <a:srgbClr val="AF1F2C"/>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Custom 1">
      <a:dk1>
        <a:sysClr val="windowText" lastClr="000000"/>
      </a:dk1>
      <a:lt1>
        <a:sysClr val="window" lastClr="FFFFFF"/>
      </a:lt1>
      <a:dk2>
        <a:srgbClr val="B01F2E"/>
      </a:dk2>
      <a:lt2>
        <a:srgbClr val="FFFFFF"/>
      </a:lt2>
      <a:accent1>
        <a:srgbClr val="58585B"/>
      </a:accent1>
      <a:accent2>
        <a:srgbClr val="B01F2E"/>
      </a:accent2>
      <a:accent3>
        <a:srgbClr val="BFBEBE"/>
      </a:accent3>
      <a:accent4>
        <a:srgbClr val="58585B"/>
      </a:accent4>
      <a:accent5>
        <a:srgbClr val="FFFFFF"/>
      </a:accent5>
      <a:accent6>
        <a:srgbClr val="231F20"/>
      </a:accent6>
      <a:hlink>
        <a:srgbClr val="B01F2E"/>
      </a:hlink>
      <a:folHlink>
        <a:srgbClr val="BFBE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AB9154C171E409E0131327301D05C" ma:contentTypeVersion="10" ma:contentTypeDescription="Create a new document." ma:contentTypeScope="" ma:versionID="870989d31917cec3ab7ec6b0cb92b48c">
  <xsd:schema xmlns:xsd="http://www.w3.org/2001/XMLSchema" xmlns:xs="http://www.w3.org/2001/XMLSchema" xmlns:p="http://schemas.microsoft.com/office/2006/metadata/properties" xmlns:ns2="876372d7-2542-4065-ad3b-22612840f7b4" xmlns:ns3="552b8659-eb92-470e-b40f-1c994b2ac523" targetNamespace="http://schemas.microsoft.com/office/2006/metadata/properties" ma:root="true" ma:fieldsID="f9618f2c0a7410779e25fd641f8ff861" ns2:_="" ns3:_="">
    <xsd:import namespace="876372d7-2542-4065-ad3b-22612840f7b4"/>
    <xsd:import namespace="552b8659-eb92-470e-b40f-1c994b2ac52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372d7-2542-4065-ad3b-22612840f7b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2b8659-eb92-470e-b40f-1c994b2ac52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EE24CC-AEA8-49BB-845F-7540ED73F82E}">
  <ds:schemaRefs>
    <ds:schemaRef ds:uri="http://schemas.microsoft.com/sharepoint/v3/contenttype/forms"/>
  </ds:schemaRefs>
</ds:datastoreItem>
</file>

<file path=customXml/itemProps2.xml><?xml version="1.0" encoding="utf-8"?>
<ds:datastoreItem xmlns:ds="http://schemas.openxmlformats.org/officeDocument/2006/customXml" ds:itemID="{583AAA63-3E73-483D-8F52-A533D6D5B0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372d7-2542-4065-ad3b-22612840f7b4"/>
    <ds:schemaRef ds:uri="552b8659-eb92-470e-b40f-1c994b2ac5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1ABB42F-70C8-4D71-A330-673CDEAF429A}">
  <ds:schemaRefs>
    <ds:schemaRef ds:uri="http://schemas.microsoft.com/office/2006/documentManagement/types"/>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552b8659-eb92-470e-b40f-1c994b2ac523"/>
    <ds:schemaRef ds:uri="http://schemas.microsoft.com/office/infopath/2007/PartnerControls"/>
    <ds:schemaRef ds:uri="876372d7-2542-4065-ad3b-22612840f7b4"/>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6597</TotalTime>
  <Words>6742</Words>
  <Application>Microsoft Office PowerPoint</Application>
  <PresentationFormat>On-screen Show (4:3)</PresentationFormat>
  <Paragraphs>484</Paragraphs>
  <Slides>49</Slides>
  <Notes>45</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49</vt:i4>
      </vt:variant>
    </vt:vector>
  </HeadingPairs>
  <TitlesOfParts>
    <vt:vector size="61" baseType="lpstr">
      <vt:lpstr>MS Mincho</vt:lpstr>
      <vt:lpstr>Arial</vt:lpstr>
      <vt:lpstr>Calibri</vt:lpstr>
      <vt:lpstr>Courier New</vt:lpstr>
      <vt:lpstr>Helvetica</vt:lpstr>
      <vt:lpstr>Times New Roman</vt:lpstr>
      <vt:lpstr>Office Theme</vt:lpstr>
      <vt:lpstr>2_Custom Design</vt:lpstr>
      <vt:lpstr>Custom Design</vt:lpstr>
      <vt:lpstr>1_Office Theme</vt:lpstr>
      <vt:lpstr>2_Office Theme</vt:lpstr>
      <vt:lpstr>1_Custom Design</vt:lpstr>
      <vt:lpstr>Getting Ready for Advocacy Day: U.S. Poverty</vt:lpstr>
      <vt:lpstr>PowerPoint Presentation</vt:lpstr>
      <vt:lpstr>Make Advocacy a Good Experience for All</vt:lpstr>
      <vt:lpstr>Agreements for building a strong RESULTS community</vt:lpstr>
      <vt:lpstr>Agreements for building a strong RESULTS community</vt:lpstr>
      <vt:lpstr>Agreements for building a strong RESULTS community</vt:lpstr>
      <vt:lpstr>Fundraising Update</vt:lpstr>
      <vt:lpstr>Do What Works!</vt:lpstr>
      <vt:lpstr>Find Everything You Need on the Conference Resources Page</vt:lpstr>
      <vt:lpstr>Advocacy Day Quiz</vt:lpstr>
      <vt:lpstr>Advocacy Day Quiz</vt:lpstr>
      <vt:lpstr>Advocacy Day Quiz</vt:lpstr>
      <vt:lpstr>Advocacy Day Quiz</vt:lpstr>
      <vt:lpstr>Advocacy Day Quiz</vt:lpstr>
      <vt:lpstr>Advocacy Day Quiz</vt:lpstr>
      <vt:lpstr>Advocacy Day Quiz</vt:lpstr>
      <vt:lpstr>Advocacy Day Quiz</vt:lpstr>
      <vt:lpstr>Advocacy Day Quiz</vt:lpstr>
      <vt:lpstr>Advocacy Day Quiz</vt:lpstr>
      <vt:lpstr>Advocacy Day Quiz</vt:lpstr>
      <vt:lpstr>Advocacy Day Quiz</vt:lpstr>
      <vt:lpstr>PowerPoint Presentation</vt:lpstr>
      <vt:lpstr>Why is Housing Important? </vt:lpstr>
      <vt:lpstr>PowerPoint Presentation</vt:lpstr>
      <vt:lpstr>PowerPoint Presentation</vt:lpstr>
      <vt:lpstr>Affordable Housing Crisis</vt:lpstr>
      <vt:lpstr>Public Support for Government Action </vt:lpstr>
      <vt:lpstr>Major Federal Rental Assistance Programs</vt:lpstr>
      <vt:lpstr>Renters’ Credits Will Reduce Poverty</vt:lpstr>
      <vt:lpstr>One Solution: Renters’ Tax Credits</vt:lpstr>
      <vt:lpstr>Disproportionate Impact of Rental Costs </vt:lpstr>
      <vt:lpstr>Disproportionate Impact of Rental Costs </vt:lpstr>
      <vt:lpstr>Renter Needs Outpace Homeowners but Homeowners Receive More Assistance (2015) </vt:lpstr>
      <vt:lpstr>PowerPoint Presentation</vt:lpstr>
      <vt:lpstr>The Racial Wealth Divide</vt:lpstr>
      <vt:lpstr>Racial Discrimination in Federal Policy</vt:lpstr>
      <vt:lpstr>Housing Stability</vt:lpstr>
      <vt:lpstr>Homeownership Gaps </vt:lpstr>
      <vt:lpstr>Housing and Racial Wealth Inequality </vt:lpstr>
      <vt:lpstr>Targeted Ask: EITC and CTC</vt:lpstr>
      <vt:lpstr>The Working Families Tax Relief Act</vt:lpstr>
      <vt:lpstr>The Earned Income Tax Credit (EITC)</vt:lpstr>
      <vt:lpstr>Expanding the EITC</vt:lpstr>
      <vt:lpstr>Expanding the EITC</vt:lpstr>
      <vt:lpstr>The Child Tax Credit (CTC)</vt:lpstr>
      <vt:lpstr>CTC in the 2017 Tax Law</vt:lpstr>
      <vt:lpstr>Expanding the CTC</vt:lpstr>
      <vt:lpstr>Impact: Working Families Tax Relief Act</vt:lpstr>
      <vt:lpstr>Chance to Expand EITC/CTC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Avery Artman</dc:creator>
  <cp:lastModifiedBy>Jos Linn</cp:lastModifiedBy>
  <cp:revision>67</cp:revision>
  <dcterms:created xsi:type="dcterms:W3CDTF">2014-08-28T20:50:18Z</dcterms:created>
  <dcterms:modified xsi:type="dcterms:W3CDTF">2019-07-15T21:15:46Z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0x0101003D0AB9154C171E409E0131327301D05C</vt:lpwstr>
  </property>
</Properties>
</file>