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56" r:id="rId5"/>
    <p:sldId id="269" r:id="rId6"/>
    <p:sldId id="285" r:id="rId7"/>
    <p:sldId id="295" r:id="rId8"/>
    <p:sldId id="288" r:id="rId9"/>
    <p:sldId id="287" r:id="rId10"/>
    <p:sldId id="28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60"/>
    <p:restoredTop sz="95192"/>
  </p:normalViewPr>
  <p:slideViewPr>
    <p:cSldViewPr snapToGrid="0" snapToObjects="1">
      <p:cViewPr varScale="1">
        <p:scale>
          <a:sx n="62" d="100"/>
          <a:sy n="62" d="100"/>
        </p:scale>
        <p:origin x="76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12984-CB3F-4EBF-8D85-2582ABF55C1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FA31D-171B-485B-B0DF-60124BDDF305}">
      <dgm:prSet/>
      <dgm:spPr/>
      <dgm:t>
        <a:bodyPr/>
        <a:lstStyle/>
        <a:p>
          <a:r>
            <a:rPr lang="en-US" b="1" dirty="0"/>
            <a:t>Only refundable to the extent earned income &gt; $3K x 15%</a:t>
          </a:r>
          <a:endParaRPr lang="en-US" dirty="0"/>
        </a:p>
      </dgm:t>
    </dgm:pt>
    <dgm:pt modelId="{F72817DE-CBA6-4A75-A56A-AE625B97F8FD}" type="parTrans" cxnId="{9E4BCC5B-EF8E-45D8-92A4-3A0C5B412BD5}">
      <dgm:prSet/>
      <dgm:spPr/>
      <dgm:t>
        <a:bodyPr/>
        <a:lstStyle/>
        <a:p>
          <a:endParaRPr lang="en-US"/>
        </a:p>
      </dgm:t>
    </dgm:pt>
    <dgm:pt modelId="{7D0BB560-759F-4AED-BEC7-861B585FF872}" type="sibTrans" cxnId="{9E4BCC5B-EF8E-45D8-92A4-3A0C5B412BD5}">
      <dgm:prSet/>
      <dgm:spPr/>
      <dgm:t>
        <a:bodyPr/>
        <a:lstStyle/>
        <a:p>
          <a:endParaRPr lang="en-US"/>
        </a:p>
      </dgm:t>
    </dgm:pt>
    <dgm:pt modelId="{3CC57901-D530-47E0-A887-979355A6F6AD}">
      <dgm:prSet/>
      <dgm:spPr/>
      <dgm:t>
        <a:bodyPr/>
        <a:lstStyle/>
        <a:p>
          <a:r>
            <a:rPr lang="en-US" b="1" dirty="0"/>
            <a:t>Dependency exemption comes back at about $4.75</a:t>
          </a:r>
        </a:p>
      </dgm:t>
    </dgm:pt>
    <dgm:pt modelId="{97854C20-E1D3-4F8E-8282-FC1446ED79BC}" type="sibTrans" cxnId="{01D4DB1D-F2B0-4DBE-8207-D7C8880445EB}">
      <dgm:prSet/>
      <dgm:spPr/>
      <dgm:t>
        <a:bodyPr/>
        <a:lstStyle/>
        <a:p>
          <a:endParaRPr lang="en-US"/>
        </a:p>
      </dgm:t>
    </dgm:pt>
    <dgm:pt modelId="{A8D05D80-EB05-480F-8488-AB2CC65FCFC7}" type="parTrans" cxnId="{01D4DB1D-F2B0-4DBE-8207-D7C8880445EB}">
      <dgm:prSet/>
      <dgm:spPr/>
      <dgm:t>
        <a:bodyPr/>
        <a:lstStyle/>
        <a:p>
          <a:endParaRPr lang="en-US"/>
        </a:p>
      </dgm:t>
    </dgm:pt>
    <dgm:pt modelId="{AF950D24-AD19-42CB-8785-21E7612F2CD3}">
      <dgm:prSet/>
      <dgm:spPr/>
      <dgm:t>
        <a:bodyPr/>
        <a:lstStyle/>
        <a:p>
          <a:r>
            <a:rPr lang="en-US" b="1" dirty="0"/>
            <a:t>Phase-out threshold </a:t>
          </a:r>
          <a:r>
            <a:rPr lang="en-US" dirty="0"/>
            <a:t>$110K MFJ ($75K Single/</a:t>
          </a:r>
          <a:r>
            <a:rPr lang="en-US" dirty="0" err="1"/>
            <a:t>HofH</a:t>
          </a:r>
          <a:r>
            <a:rPr lang="en-US" dirty="0"/>
            <a:t> &amp; $55K MFS)</a:t>
          </a:r>
        </a:p>
      </dgm:t>
    </dgm:pt>
    <dgm:pt modelId="{8E7FC066-B408-4313-9886-016454BDD617}" type="sibTrans" cxnId="{D0A34D06-C0CB-4A1F-AB8D-95B5BBEB4361}">
      <dgm:prSet/>
      <dgm:spPr/>
      <dgm:t>
        <a:bodyPr/>
        <a:lstStyle/>
        <a:p>
          <a:endParaRPr lang="en-US"/>
        </a:p>
      </dgm:t>
    </dgm:pt>
    <dgm:pt modelId="{704DB78B-64E9-4781-A2CB-65B422353FFC}" type="parTrans" cxnId="{D0A34D06-C0CB-4A1F-AB8D-95B5BBEB4361}">
      <dgm:prSet/>
      <dgm:spPr/>
      <dgm:t>
        <a:bodyPr/>
        <a:lstStyle/>
        <a:p>
          <a:endParaRPr lang="en-US"/>
        </a:p>
      </dgm:t>
    </dgm:pt>
    <dgm:pt modelId="{F6D6458A-4A1C-461F-96B2-A9944FBB5170}">
      <dgm:prSet/>
      <dgm:spPr/>
      <dgm:t>
        <a:bodyPr/>
        <a:lstStyle/>
        <a:p>
          <a:r>
            <a:rPr lang="en-US" b="1" dirty="0"/>
            <a:t>$1K &amp; taxpayer identification #</a:t>
          </a:r>
        </a:p>
      </dgm:t>
    </dgm:pt>
    <dgm:pt modelId="{9AEF4AF1-F0F1-497C-96EE-68B4B614A725}" type="sibTrans" cxnId="{C43101FE-71F0-4052-9F42-39CBE9B00335}">
      <dgm:prSet/>
      <dgm:spPr/>
      <dgm:t>
        <a:bodyPr/>
        <a:lstStyle/>
        <a:p>
          <a:endParaRPr lang="en-US"/>
        </a:p>
      </dgm:t>
    </dgm:pt>
    <dgm:pt modelId="{2E7B694F-885D-4E3E-921D-2ACE492AE902}" type="parTrans" cxnId="{C43101FE-71F0-4052-9F42-39CBE9B00335}">
      <dgm:prSet/>
      <dgm:spPr/>
      <dgm:t>
        <a:bodyPr/>
        <a:lstStyle/>
        <a:p>
          <a:endParaRPr lang="en-US"/>
        </a:p>
      </dgm:t>
    </dgm:pt>
    <dgm:pt modelId="{31289642-37D4-0940-9C86-5E68CBCFF449}" type="pres">
      <dgm:prSet presAssocID="{9DE12984-CB3F-4EBF-8D85-2582ABF55C1A}" presName="linear" presStyleCnt="0">
        <dgm:presLayoutVars>
          <dgm:animLvl val="lvl"/>
          <dgm:resizeHandles val="exact"/>
        </dgm:presLayoutVars>
      </dgm:prSet>
      <dgm:spPr/>
    </dgm:pt>
    <dgm:pt modelId="{B503CDF2-09DB-374F-BD10-07E09EE9D8C5}" type="pres">
      <dgm:prSet presAssocID="{196FA31D-171B-485B-B0DF-60124BDDF3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3F0258-D8C0-F242-8B24-BF630DD9ED4D}" type="pres">
      <dgm:prSet presAssocID="{7D0BB560-759F-4AED-BEC7-861B585FF872}" presName="spacer" presStyleCnt="0"/>
      <dgm:spPr/>
    </dgm:pt>
    <dgm:pt modelId="{28AB5805-6CCB-9A4E-9495-488B58370F9F}" type="pres">
      <dgm:prSet presAssocID="{F6D6458A-4A1C-461F-96B2-A9944FBB51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E9BE42-E48D-FB44-AC89-A1078F6D7855}" type="pres">
      <dgm:prSet presAssocID="{9AEF4AF1-F0F1-497C-96EE-68B4B614A725}" presName="spacer" presStyleCnt="0"/>
      <dgm:spPr/>
    </dgm:pt>
    <dgm:pt modelId="{51A2AF38-23A6-6B40-BA1C-C541176E0D2F}" type="pres">
      <dgm:prSet presAssocID="{AF950D24-AD19-42CB-8785-21E7612F2C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AE2ECE-BCB6-0B47-A63A-7F0E45F42BB6}" type="pres">
      <dgm:prSet presAssocID="{8E7FC066-B408-4313-9886-016454BDD617}" presName="spacer" presStyleCnt="0"/>
      <dgm:spPr/>
    </dgm:pt>
    <dgm:pt modelId="{724AC056-C930-7A48-AC8D-AD7217A1107F}" type="pres">
      <dgm:prSet presAssocID="{3CC57901-D530-47E0-A887-979355A6F6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A34D06-C0CB-4A1F-AB8D-95B5BBEB4361}" srcId="{9DE12984-CB3F-4EBF-8D85-2582ABF55C1A}" destId="{AF950D24-AD19-42CB-8785-21E7612F2CD3}" srcOrd="2" destOrd="0" parTransId="{704DB78B-64E9-4781-A2CB-65B422353FFC}" sibTransId="{8E7FC066-B408-4313-9886-016454BDD617}"/>
    <dgm:cxn modelId="{A5345919-C5E6-C348-BE82-AF9C1118AC4B}" type="presOf" srcId="{196FA31D-171B-485B-B0DF-60124BDDF305}" destId="{B503CDF2-09DB-374F-BD10-07E09EE9D8C5}" srcOrd="0" destOrd="0" presId="urn:microsoft.com/office/officeart/2005/8/layout/vList2"/>
    <dgm:cxn modelId="{01D4DB1D-F2B0-4DBE-8207-D7C8880445EB}" srcId="{9DE12984-CB3F-4EBF-8D85-2582ABF55C1A}" destId="{3CC57901-D530-47E0-A887-979355A6F6AD}" srcOrd="3" destOrd="0" parTransId="{A8D05D80-EB05-480F-8488-AB2CC65FCFC7}" sibTransId="{97854C20-E1D3-4F8E-8282-FC1446ED79BC}"/>
    <dgm:cxn modelId="{9E4BCC5B-EF8E-45D8-92A4-3A0C5B412BD5}" srcId="{9DE12984-CB3F-4EBF-8D85-2582ABF55C1A}" destId="{196FA31D-171B-485B-B0DF-60124BDDF305}" srcOrd="0" destOrd="0" parTransId="{F72817DE-CBA6-4A75-A56A-AE625B97F8FD}" sibTransId="{7D0BB560-759F-4AED-BEC7-861B585FF872}"/>
    <dgm:cxn modelId="{4E988659-D144-A241-8717-A25E441C2DF3}" type="presOf" srcId="{9DE12984-CB3F-4EBF-8D85-2582ABF55C1A}" destId="{31289642-37D4-0940-9C86-5E68CBCFF449}" srcOrd="0" destOrd="0" presId="urn:microsoft.com/office/officeart/2005/8/layout/vList2"/>
    <dgm:cxn modelId="{9414258C-72C9-5C4D-B65D-5D35479CDA8D}" type="presOf" srcId="{F6D6458A-4A1C-461F-96B2-A9944FBB5170}" destId="{28AB5805-6CCB-9A4E-9495-488B58370F9F}" srcOrd="0" destOrd="0" presId="urn:microsoft.com/office/officeart/2005/8/layout/vList2"/>
    <dgm:cxn modelId="{4881DFDE-14D6-BB4E-B9EF-6973441F1C9A}" type="presOf" srcId="{3CC57901-D530-47E0-A887-979355A6F6AD}" destId="{724AC056-C930-7A48-AC8D-AD7217A1107F}" srcOrd="0" destOrd="0" presId="urn:microsoft.com/office/officeart/2005/8/layout/vList2"/>
    <dgm:cxn modelId="{AC8E3EF0-199E-524F-B32E-EA0BB4D7734D}" type="presOf" srcId="{AF950D24-AD19-42CB-8785-21E7612F2CD3}" destId="{51A2AF38-23A6-6B40-BA1C-C541176E0D2F}" srcOrd="0" destOrd="0" presId="urn:microsoft.com/office/officeart/2005/8/layout/vList2"/>
    <dgm:cxn modelId="{C43101FE-71F0-4052-9F42-39CBE9B00335}" srcId="{9DE12984-CB3F-4EBF-8D85-2582ABF55C1A}" destId="{F6D6458A-4A1C-461F-96B2-A9944FBB5170}" srcOrd="1" destOrd="0" parTransId="{2E7B694F-885D-4E3E-921D-2ACE492AE902}" sibTransId="{9AEF4AF1-F0F1-497C-96EE-68B4B614A725}"/>
    <dgm:cxn modelId="{43241CCF-BFE9-3145-B333-775109B857E0}" type="presParOf" srcId="{31289642-37D4-0940-9C86-5E68CBCFF449}" destId="{B503CDF2-09DB-374F-BD10-07E09EE9D8C5}" srcOrd="0" destOrd="0" presId="urn:microsoft.com/office/officeart/2005/8/layout/vList2"/>
    <dgm:cxn modelId="{A810EF2E-4A46-AE42-92DA-A55DFB53ACCB}" type="presParOf" srcId="{31289642-37D4-0940-9C86-5E68CBCFF449}" destId="{513F0258-D8C0-F242-8B24-BF630DD9ED4D}" srcOrd="1" destOrd="0" presId="urn:microsoft.com/office/officeart/2005/8/layout/vList2"/>
    <dgm:cxn modelId="{A89DB782-B59E-BA44-AC1D-9B089BA0822E}" type="presParOf" srcId="{31289642-37D4-0940-9C86-5E68CBCFF449}" destId="{28AB5805-6CCB-9A4E-9495-488B58370F9F}" srcOrd="2" destOrd="0" presId="urn:microsoft.com/office/officeart/2005/8/layout/vList2"/>
    <dgm:cxn modelId="{25029D1E-678D-4540-B461-7AFD5D12A0F3}" type="presParOf" srcId="{31289642-37D4-0940-9C86-5E68CBCFF449}" destId="{EDE9BE42-E48D-FB44-AC89-A1078F6D7855}" srcOrd="3" destOrd="0" presId="urn:microsoft.com/office/officeart/2005/8/layout/vList2"/>
    <dgm:cxn modelId="{0712A167-05B6-284C-A76C-888C402F6A14}" type="presParOf" srcId="{31289642-37D4-0940-9C86-5E68CBCFF449}" destId="{51A2AF38-23A6-6B40-BA1C-C541176E0D2F}" srcOrd="4" destOrd="0" presId="urn:microsoft.com/office/officeart/2005/8/layout/vList2"/>
    <dgm:cxn modelId="{528E93AB-179A-BB47-A481-A45FBDDA14BC}" type="presParOf" srcId="{31289642-37D4-0940-9C86-5E68CBCFF449}" destId="{93AE2ECE-BCB6-0B47-A63A-7F0E45F42BB6}" srcOrd="5" destOrd="0" presId="urn:microsoft.com/office/officeart/2005/8/layout/vList2"/>
    <dgm:cxn modelId="{5D31994C-3317-734C-A5DB-8A1D75034BBE}" type="presParOf" srcId="{31289642-37D4-0940-9C86-5E68CBCFF449}" destId="{724AC056-C930-7A48-AC8D-AD7217A110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12984-CB3F-4EBF-8D85-2582ABF55C1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FA31D-171B-485B-B0DF-60124BDDF305}">
      <dgm:prSet/>
      <dgm:spPr/>
      <dgm:t>
        <a:bodyPr/>
        <a:lstStyle/>
        <a:p>
          <a:r>
            <a:rPr lang="en-US" b="1" dirty="0"/>
            <a:t>Only refundable to the extent earned income &gt; $2.5K x 15%</a:t>
          </a:r>
          <a:r>
            <a:rPr lang="en-US" dirty="0"/>
            <a:t> ($3K pre-TCJA) limited to $1.4K (indexed)</a:t>
          </a:r>
        </a:p>
      </dgm:t>
    </dgm:pt>
    <dgm:pt modelId="{F72817DE-CBA6-4A75-A56A-AE625B97F8FD}" type="parTrans" cxnId="{9E4BCC5B-EF8E-45D8-92A4-3A0C5B412BD5}">
      <dgm:prSet/>
      <dgm:spPr/>
      <dgm:t>
        <a:bodyPr/>
        <a:lstStyle/>
        <a:p>
          <a:endParaRPr lang="en-US"/>
        </a:p>
      </dgm:t>
    </dgm:pt>
    <dgm:pt modelId="{7D0BB560-759F-4AED-BEC7-861B585FF872}" type="sibTrans" cxnId="{9E4BCC5B-EF8E-45D8-92A4-3A0C5B412BD5}">
      <dgm:prSet/>
      <dgm:spPr/>
      <dgm:t>
        <a:bodyPr/>
        <a:lstStyle/>
        <a:p>
          <a:endParaRPr lang="en-US"/>
        </a:p>
      </dgm:t>
    </dgm:pt>
    <dgm:pt modelId="{3CC57901-D530-47E0-A887-979355A6F6AD}">
      <dgm:prSet/>
      <dgm:spPr/>
      <dgm:t>
        <a:bodyPr/>
        <a:lstStyle/>
        <a:p>
          <a:r>
            <a:rPr lang="en-US" b="1" dirty="0"/>
            <a:t>Social Security Number required (others qualify for the $500 dependent care credit, but nonrefundable)</a:t>
          </a:r>
        </a:p>
      </dgm:t>
    </dgm:pt>
    <dgm:pt modelId="{97854C20-E1D3-4F8E-8282-FC1446ED79BC}" type="sibTrans" cxnId="{01D4DB1D-F2B0-4DBE-8207-D7C8880445EB}">
      <dgm:prSet/>
      <dgm:spPr/>
      <dgm:t>
        <a:bodyPr/>
        <a:lstStyle/>
        <a:p>
          <a:endParaRPr lang="en-US"/>
        </a:p>
      </dgm:t>
    </dgm:pt>
    <dgm:pt modelId="{A8D05D80-EB05-480F-8488-AB2CC65FCFC7}" type="parTrans" cxnId="{01D4DB1D-F2B0-4DBE-8207-D7C8880445EB}">
      <dgm:prSet/>
      <dgm:spPr/>
      <dgm:t>
        <a:bodyPr/>
        <a:lstStyle/>
        <a:p>
          <a:endParaRPr lang="en-US"/>
        </a:p>
      </dgm:t>
    </dgm:pt>
    <dgm:pt modelId="{F6D6458A-4A1C-461F-96B2-A9944FBB5170}">
      <dgm:prSet/>
      <dgm:spPr/>
      <dgm:t>
        <a:bodyPr/>
        <a:lstStyle/>
        <a:p>
          <a:r>
            <a:rPr lang="en-US" b="1" dirty="0"/>
            <a:t>Increased amount of $2K (prior $1K)</a:t>
          </a:r>
        </a:p>
      </dgm:t>
    </dgm:pt>
    <dgm:pt modelId="{9AEF4AF1-F0F1-497C-96EE-68B4B614A725}" type="sibTrans" cxnId="{C43101FE-71F0-4052-9F42-39CBE9B00335}">
      <dgm:prSet/>
      <dgm:spPr/>
      <dgm:t>
        <a:bodyPr/>
        <a:lstStyle/>
        <a:p>
          <a:endParaRPr lang="en-US"/>
        </a:p>
      </dgm:t>
    </dgm:pt>
    <dgm:pt modelId="{2E7B694F-885D-4E3E-921D-2ACE492AE902}" type="parTrans" cxnId="{C43101FE-71F0-4052-9F42-39CBE9B00335}">
      <dgm:prSet/>
      <dgm:spPr/>
      <dgm:t>
        <a:bodyPr/>
        <a:lstStyle/>
        <a:p>
          <a:endParaRPr lang="en-US"/>
        </a:p>
      </dgm:t>
    </dgm:pt>
    <dgm:pt modelId="{AF950D24-AD19-42CB-8785-21E7612F2CD3}">
      <dgm:prSet/>
      <dgm:spPr/>
      <dgm:t>
        <a:bodyPr/>
        <a:lstStyle/>
        <a:p>
          <a:r>
            <a:rPr lang="en-US" b="1" dirty="0"/>
            <a:t>Phase-out threshold increased to $400K </a:t>
          </a:r>
          <a:r>
            <a:rPr lang="en-US" dirty="0"/>
            <a:t>MFJ ($200K for all others) from $110K MFJ ($75K Single/</a:t>
          </a:r>
          <a:r>
            <a:rPr lang="en-US" dirty="0" err="1"/>
            <a:t>HofH</a:t>
          </a:r>
          <a:r>
            <a:rPr lang="en-US" dirty="0"/>
            <a:t>)</a:t>
          </a:r>
        </a:p>
      </dgm:t>
    </dgm:pt>
    <dgm:pt modelId="{8E7FC066-B408-4313-9886-016454BDD617}" type="sibTrans" cxnId="{D0A34D06-C0CB-4A1F-AB8D-95B5BBEB4361}">
      <dgm:prSet/>
      <dgm:spPr/>
      <dgm:t>
        <a:bodyPr/>
        <a:lstStyle/>
        <a:p>
          <a:endParaRPr lang="en-US"/>
        </a:p>
      </dgm:t>
    </dgm:pt>
    <dgm:pt modelId="{704DB78B-64E9-4781-A2CB-65B422353FFC}" type="parTrans" cxnId="{D0A34D06-C0CB-4A1F-AB8D-95B5BBEB4361}">
      <dgm:prSet/>
      <dgm:spPr/>
      <dgm:t>
        <a:bodyPr/>
        <a:lstStyle/>
        <a:p>
          <a:endParaRPr lang="en-US"/>
        </a:p>
      </dgm:t>
    </dgm:pt>
    <dgm:pt modelId="{31289642-37D4-0940-9C86-5E68CBCFF449}" type="pres">
      <dgm:prSet presAssocID="{9DE12984-CB3F-4EBF-8D85-2582ABF55C1A}" presName="linear" presStyleCnt="0">
        <dgm:presLayoutVars>
          <dgm:animLvl val="lvl"/>
          <dgm:resizeHandles val="exact"/>
        </dgm:presLayoutVars>
      </dgm:prSet>
      <dgm:spPr/>
    </dgm:pt>
    <dgm:pt modelId="{B503CDF2-09DB-374F-BD10-07E09EE9D8C5}" type="pres">
      <dgm:prSet presAssocID="{196FA31D-171B-485B-B0DF-60124BDDF305}" presName="parentText" presStyleLbl="node1" presStyleIdx="0" presStyleCnt="4" custScaleY="132220">
        <dgm:presLayoutVars>
          <dgm:chMax val="0"/>
          <dgm:bulletEnabled val="1"/>
        </dgm:presLayoutVars>
      </dgm:prSet>
      <dgm:spPr/>
    </dgm:pt>
    <dgm:pt modelId="{513F0258-D8C0-F242-8B24-BF630DD9ED4D}" type="pres">
      <dgm:prSet presAssocID="{7D0BB560-759F-4AED-BEC7-861B585FF872}" presName="spacer" presStyleCnt="0"/>
      <dgm:spPr/>
    </dgm:pt>
    <dgm:pt modelId="{28AB5805-6CCB-9A4E-9495-488B58370F9F}" type="pres">
      <dgm:prSet presAssocID="{F6D6458A-4A1C-461F-96B2-A9944FBB51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E9BE42-E48D-FB44-AC89-A1078F6D7855}" type="pres">
      <dgm:prSet presAssocID="{9AEF4AF1-F0F1-497C-96EE-68B4B614A725}" presName="spacer" presStyleCnt="0"/>
      <dgm:spPr/>
    </dgm:pt>
    <dgm:pt modelId="{51A2AF38-23A6-6B40-BA1C-C541176E0D2F}" type="pres">
      <dgm:prSet presAssocID="{AF950D24-AD19-42CB-8785-21E7612F2C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AE2ECE-BCB6-0B47-A63A-7F0E45F42BB6}" type="pres">
      <dgm:prSet presAssocID="{8E7FC066-B408-4313-9886-016454BDD617}" presName="spacer" presStyleCnt="0"/>
      <dgm:spPr/>
    </dgm:pt>
    <dgm:pt modelId="{724AC056-C930-7A48-AC8D-AD7217A1107F}" type="pres">
      <dgm:prSet presAssocID="{3CC57901-D530-47E0-A887-979355A6F6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A34D06-C0CB-4A1F-AB8D-95B5BBEB4361}" srcId="{9DE12984-CB3F-4EBF-8D85-2582ABF55C1A}" destId="{AF950D24-AD19-42CB-8785-21E7612F2CD3}" srcOrd="2" destOrd="0" parTransId="{704DB78B-64E9-4781-A2CB-65B422353FFC}" sibTransId="{8E7FC066-B408-4313-9886-016454BDD617}"/>
    <dgm:cxn modelId="{A5345919-C5E6-C348-BE82-AF9C1118AC4B}" type="presOf" srcId="{196FA31D-171B-485B-B0DF-60124BDDF305}" destId="{B503CDF2-09DB-374F-BD10-07E09EE9D8C5}" srcOrd="0" destOrd="0" presId="urn:microsoft.com/office/officeart/2005/8/layout/vList2"/>
    <dgm:cxn modelId="{01D4DB1D-F2B0-4DBE-8207-D7C8880445EB}" srcId="{9DE12984-CB3F-4EBF-8D85-2582ABF55C1A}" destId="{3CC57901-D530-47E0-A887-979355A6F6AD}" srcOrd="3" destOrd="0" parTransId="{A8D05D80-EB05-480F-8488-AB2CC65FCFC7}" sibTransId="{97854C20-E1D3-4F8E-8282-FC1446ED79BC}"/>
    <dgm:cxn modelId="{9E4BCC5B-EF8E-45D8-92A4-3A0C5B412BD5}" srcId="{9DE12984-CB3F-4EBF-8D85-2582ABF55C1A}" destId="{196FA31D-171B-485B-B0DF-60124BDDF305}" srcOrd="0" destOrd="0" parTransId="{F72817DE-CBA6-4A75-A56A-AE625B97F8FD}" sibTransId="{7D0BB560-759F-4AED-BEC7-861B585FF872}"/>
    <dgm:cxn modelId="{4E988659-D144-A241-8717-A25E441C2DF3}" type="presOf" srcId="{9DE12984-CB3F-4EBF-8D85-2582ABF55C1A}" destId="{31289642-37D4-0940-9C86-5E68CBCFF449}" srcOrd="0" destOrd="0" presId="urn:microsoft.com/office/officeart/2005/8/layout/vList2"/>
    <dgm:cxn modelId="{9414258C-72C9-5C4D-B65D-5D35479CDA8D}" type="presOf" srcId="{F6D6458A-4A1C-461F-96B2-A9944FBB5170}" destId="{28AB5805-6CCB-9A4E-9495-488B58370F9F}" srcOrd="0" destOrd="0" presId="urn:microsoft.com/office/officeart/2005/8/layout/vList2"/>
    <dgm:cxn modelId="{4881DFDE-14D6-BB4E-B9EF-6973441F1C9A}" type="presOf" srcId="{3CC57901-D530-47E0-A887-979355A6F6AD}" destId="{724AC056-C930-7A48-AC8D-AD7217A1107F}" srcOrd="0" destOrd="0" presId="urn:microsoft.com/office/officeart/2005/8/layout/vList2"/>
    <dgm:cxn modelId="{AC8E3EF0-199E-524F-B32E-EA0BB4D7734D}" type="presOf" srcId="{AF950D24-AD19-42CB-8785-21E7612F2CD3}" destId="{51A2AF38-23A6-6B40-BA1C-C541176E0D2F}" srcOrd="0" destOrd="0" presId="urn:microsoft.com/office/officeart/2005/8/layout/vList2"/>
    <dgm:cxn modelId="{C43101FE-71F0-4052-9F42-39CBE9B00335}" srcId="{9DE12984-CB3F-4EBF-8D85-2582ABF55C1A}" destId="{F6D6458A-4A1C-461F-96B2-A9944FBB5170}" srcOrd="1" destOrd="0" parTransId="{2E7B694F-885D-4E3E-921D-2ACE492AE902}" sibTransId="{9AEF4AF1-F0F1-497C-96EE-68B4B614A725}"/>
    <dgm:cxn modelId="{43241CCF-BFE9-3145-B333-775109B857E0}" type="presParOf" srcId="{31289642-37D4-0940-9C86-5E68CBCFF449}" destId="{B503CDF2-09DB-374F-BD10-07E09EE9D8C5}" srcOrd="0" destOrd="0" presId="urn:microsoft.com/office/officeart/2005/8/layout/vList2"/>
    <dgm:cxn modelId="{A810EF2E-4A46-AE42-92DA-A55DFB53ACCB}" type="presParOf" srcId="{31289642-37D4-0940-9C86-5E68CBCFF449}" destId="{513F0258-D8C0-F242-8B24-BF630DD9ED4D}" srcOrd="1" destOrd="0" presId="urn:microsoft.com/office/officeart/2005/8/layout/vList2"/>
    <dgm:cxn modelId="{A89DB782-B59E-BA44-AC1D-9B089BA0822E}" type="presParOf" srcId="{31289642-37D4-0940-9C86-5E68CBCFF449}" destId="{28AB5805-6CCB-9A4E-9495-488B58370F9F}" srcOrd="2" destOrd="0" presId="urn:microsoft.com/office/officeart/2005/8/layout/vList2"/>
    <dgm:cxn modelId="{25029D1E-678D-4540-B461-7AFD5D12A0F3}" type="presParOf" srcId="{31289642-37D4-0940-9C86-5E68CBCFF449}" destId="{EDE9BE42-E48D-FB44-AC89-A1078F6D7855}" srcOrd="3" destOrd="0" presId="urn:microsoft.com/office/officeart/2005/8/layout/vList2"/>
    <dgm:cxn modelId="{0712A167-05B6-284C-A76C-888C402F6A14}" type="presParOf" srcId="{31289642-37D4-0940-9C86-5E68CBCFF449}" destId="{51A2AF38-23A6-6B40-BA1C-C541176E0D2F}" srcOrd="4" destOrd="0" presId="urn:microsoft.com/office/officeart/2005/8/layout/vList2"/>
    <dgm:cxn modelId="{528E93AB-179A-BB47-A481-A45FBDDA14BC}" type="presParOf" srcId="{31289642-37D4-0940-9C86-5E68CBCFF449}" destId="{93AE2ECE-BCB6-0B47-A63A-7F0E45F42BB6}" srcOrd="5" destOrd="0" presId="urn:microsoft.com/office/officeart/2005/8/layout/vList2"/>
    <dgm:cxn modelId="{5D31994C-3317-734C-A5DB-8A1D75034BBE}" type="presParOf" srcId="{31289642-37D4-0940-9C86-5E68CBCFF449}" destId="{724AC056-C930-7A48-AC8D-AD7217A110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12984-CB3F-4EBF-8D85-2582ABF55C1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FA31D-171B-485B-B0DF-60124BDDF305}">
      <dgm:prSet/>
      <dgm:spPr/>
      <dgm:t>
        <a:bodyPr/>
        <a:lstStyle/>
        <a:p>
          <a:r>
            <a:rPr lang="en-US" b="1" dirty="0"/>
            <a:t>Fully refundable  </a:t>
          </a:r>
          <a:r>
            <a:rPr lang="en-US" dirty="0"/>
            <a:t>(versus only refundable to the extent earned income &gt; $2500 x 15%)</a:t>
          </a:r>
        </a:p>
      </dgm:t>
    </dgm:pt>
    <dgm:pt modelId="{F72817DE-CBA6-4A75-A56A-AE625B97F8FD}" type="parTrans" cxnId="{9E4BCC5B-EF8E-45D8-92A4-3A0C5B412BD5}">
      <dgm:prSet/>
      <dgm:spPr/>
      <dgm:t>
        <a:bodyPr/>
        <a:lstStyle/>
        <a:p>
          <a:endParaRPr lang="en-US"/>
        </a:p>
      </dgm:t>
    </dgm:pt>
    <dgm:pt modelId="{7D0BB560-759F-4AED-BEC7-861B585FF872}" type="sibTrans" cxnId="{9E4BCC5B-EF8E-45D8-92A4-3A0C5B412BD5}">
      <dgm:prSet/>
      <dgm:spPr/>
      <dgm:t>
        <a:bodyPr/>
        <a:lstStyle/>
        <a:p>
          <a:endParaRPr lang="en-US"/>
        </a:p>
      </dgm:t>
    </dgm:pt>
    <dgm:pt modelId="{F6D6458A-4A1C-461F-96B2-A9944FBB5170}">
      <dgm:prSet/>
      <dgm:spPr/>
      <dgm:t>
        <a:bodyPr/>
        <a:lstStyle/>
        <a:p>
          <a:r>
            <a:rPr lang="en-US" b="1" dirty="0"/>
            <a:t>Increased amount</a:t>
          </a:r>
          <a:r>
            <a:rPr lang="en-US" dirty="0"/>
            <a:t> of $1,600 (&lt; age 6) or $1,000 for (&lt; </a:t>
          </a:r>
          <a:r>
            <a:rPr lang="en-US" b="1" dirty="0"/>
            <a:t>age 18</a:t>
          </a:r>
          <a:r>
            <a:rPr lang="en-US" dirty="0"/>
            <a:t>) phases out beginning at $150KMFJ/$112.5K for </a:t>
          </a:r>
          <a:r>
            <a:rPr lang="en-US" dirty="0" err="1"/>
            <a:t>HofH</a:t>
          </a:r>
          <a:r>
            <a:rPr lang="en-US" dirty="0"/>
            <a:t>/$75 Single</a:t>
          </a:r>
        </a:p>
      </dgm:t>
    </dgm:pt>
    <dgm:pt modelId="{2E7B694F-885D-4E3E-921D-2ACE492AE902}" type="parTrans" cxnId="{C43101FE-71F0-4052-9F42-39CBE9B00335}">
      <dgm:prSet/>
      <dgm:spPr/>
      <dgm:t>
        <a:bodyPr/>
        <a:lstStyle/>
        <a:p>
          <a:endParaRPr lang="en-US"/>
        </a:p>
      </dgm:t>
    </dgm:pt>
    <dgm:pt modelId="{9AEF4AF1-F0F1-497C-96EE-68B4B614A725}" type="sibTrans" cxnId="{C43101FE-71F0-4052-9F42-39CBE9B00335}">
      <dgm:prSet/>
      <dgm:spPr/>
      <dgm:t>
        <a:bodyPr/>
        <a:lstStyle/>
        <a:p>
          <a:endParaRPr lang="en-US"/>
        </a:p>
      </dgm:t>
    </dgm:pt>
    <dgm:pt modelId="{3CC57901-D530-47E0-A887-979355A6F6AD}">
      <dgm:prSet/>
      <dgm:spPr/>
      <dgm:t>
        <a:bodyPr/>
        <a:lstStyle/>
        <a:p>
          <a:r>
            <a:rPr lang="en-US" b="1" dirty="0"/>
            <a:t>50% paid monthly in advance starting 7/15 </a:t>
          </a:r>
          <a:r>
            <a:rPr lang="en-US" dirty="0"/>
            <a:t>based upon 2020 or 2019 tax filings</a:t>
          </a:r>
        </a:p>
      </dgm:t>
    </dgm:pt>
    <dgm:pt modelId="{A8D05D80-EB05-480F-8488-AB2CC65FCFC7}" type="parTrans" cxnId="{01D4DB1D-F2B0-4DBE-8207-D7C8880445EB}">
      <dgm:prSet/>
      <dgm:spPr/>
      <dgm:t>
        <a:bodyPr/>
        <a:lstStyle/>
        <a:p>
          <a:endParaRPr lang="en-US"/>
        </a:p>
      </dgm:t>
    </dgm:pt>
    <dgm:pt modelId="{97854C20-E1D3-4F8E-8282-FC1446ED79BC}" type="sibTrans" cxnId="{01D4DB1D-F2B0-4DBE-8207-D7C8880445EB}">
      <dgm:prSet/>
      <dgm:spPr/>
      <dgm:t>
        <a:bodyPr/>
        <a:lstStyle/>
        <a:p>
          <a:endParaRPr lang="en-US"/>
        </a:p>
      </dgm:t>
    </dgm:pt>
    <dgm:pt modelId="{AF950D24-AD19-42CB-8785-21E7612F2CD3}">
      <dgm:prSet/>
      <dgm:spPr/>
      <dgm:t>
        <a:bodyPr/>
        <a:lstStyle/>
        <a:p>
          <a:r>
            <a:rPr lang="en-US" b="1" dirty="0"/>
            <a:t>Reconciliation required </a:t>
          </a:r>
          <a:r>
            <a:rPr lang="en-US" b="0" dirty="0"/>
            <a:t>on 2021 federal income tax return</a:t>
          </a:r>
        </a:p>
      </dgm:t>
    </dgm:pt>
    <dgm:pt modelId="{704DB78B-64E9-4781-A2CB-65B422353FFC}" type="parTrans" cxnId="{D0A34D06-C0CB-4A1F-AB8D-95B5BBEB4361}">
      <dgm:prSet/>
      <dgm:spPr/>
      <dgm:t>
        <a:bodyPr/>
        <a:lstStyle/>
        <a:p>
          <a:endParaRPr lang="en-US"/>
        </a:p>
      </dgm:t>
    </dgm:pt>
    <dgm:pt modelId="{8E7FC066-B408-4313-9886-016454BDD617}" type="sibTrans" cxnId="{D0A34D06-C0CB-4A1F-AB8D-95B5BBEB4361}">
      <dgm:prSet/>
      <dgm:spPr/>
      <dgm:t>
        <a:bodyPr/>
        <a:lstStyle/>
        <a:p>
          <a:endParaRPr lang="en-US"/>
        </a:p>
      </dgm:t>
    </dgm:pt>
    <dgm:pt modelId="{FD2E3F9E-17D0-B446-BFAF-884B62100177}">
      <dgm:prSet/>
      <dgm:spPr/>
      <dgm:t>
        <a:bodyPr/>
        <a:lstStyle/>
        <a:p>
          <a:r>
            <a:rPr lang="en-US" b="1" dirty="0"/>
            <a:t>Payback protection safe harbor = $2K per qualifying children for lower-income households</a:t>
          </a:r>
        </a:p>
      </dgm:t>
    </dgm:pt>
    <dgm:pt modelId="{F8A1429A-81C4-5941-9439-77B6C00AA854}" type="parTrans" cxnId="{BE65C378-69EF-D343-96CF-5375B21EE3A9}">
      <dgm:prSet/>
      <dgm:spPr/>
      <dgm:t>
        <a:bodyPr/>
        <a:lstStyle/>
        <a:p>
          <a:endParaRPr lang="en-US"/>
        </a:p>
      </dgm:t>
    </dgm:pt>
    <dgm:pt modelId="{56C5F786-F724-1E4F-B0F0-A81502CA9B0F}" type="sibTrans" cxnId="{BE65C378-69EF-D343-96CF-5375B21EE3A9}">
      <dgm:prSet/>
      <dgm:spPr/>
      <dgm:t>
        <a:bodyPr/>
        <a:lstStyle/>
        <a:p>
          <a:endParaRPr lang="en-US"/>
        </a:p>
      </dgm:t>
    </dgm:pt>
    <dgm:pt modelId="{31289642-37D4-0940-9C86-5E68CBCFF449}" type="pres">
      <dgm:prSet presAssocID="{9DE12984-CB3F-4EBF-8D85-2582ABF55C1A}" presName="linear" presStyleCnt="0">
        <dgm:presLayoutVars>
          <dgm:animLvl val="lvl"/>
          <dgm:resizeHandles val="exact"/>
        </dgm:presLayoutVars>
      </dgm:prSet>
      <dgm:spPr/>
    </dgm:pt>
    <dgm:pt modelId="{B503CDF2-09DB-374F-BD10-07E09EE9D8C5}" type="pres">
      <dgm:prSet presAssocID="{196FA31D-171B-485B-B0DF-60124BDDF30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3F0258-D8C0-F242-8B24-BF630DD9ED4D}" type="pres">
      <dgm:prSet presAssocID="{7D0BB560-759F-4AED-BEC7-861B585FF872}" presName="spacer" presStyleCnt="0"/>
      <dgm:spPr/>
    </dgm:pt>
    <dgm:pt modelId="{28AB5805-6CCB-9A4E-9495-488B58370F9F}" type="pres">
      <dgm:prSet presAssocID="{F6D6458A-4A1C-461F-96B2-A9944FBB517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E9BE42-E48D-FB44-AC89-A1078F6D7855}" type="pres">
      <dgm:prSet presAssocID="{9AEF4AF1-F0F1-497C-96EE-68B4B614A725}" presName="spacer" presStyleCnt="0"/>
      <dgm:spPr/>
    </dgm:pt>
    <dgm:pt modelId="{724AC056-C930-7A48-AC8D-AD7217A1107F}" type="pres">
      <dgm:prSet presAssocID="{3CC57901-D530-47E0-A887-979355A6F6A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F3FC188-98E7-0649-8F50-37DB3E56980C}" type="pres">
      <dgm:prSet presAssocID="{97854C20-E1D3-4F8E-8282-FC1446ED79BC}" presName="spacer" presStyleCnt="0"/>
      <dgm:spPr/>
    </dgm:pt>
    <dgm:pt modelId="{51A2AF38-23A6-6B40-BA1C-C541176E0D2F}" type="pres">
      <dgm:prSet presAssocID="{AF950D24-AD19-42CB-8785-21E7612F2CD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B97AA9E-CA40-8549-8D70-EEC4C10D5997}" type="pres">
      <dgm:prSet presAssocID="{8E7FC066-B408-4313-9886-016454BDD617}" presName="spacer" presStyleCnt="0"/>
      <dgm:spPr/>
    </dgm:pt>
    <dgm:pt modelId="{13BF370C-A0F5-BC43-9E0A-CE27C6C59FE8}" type="pres">
      <dgm:prSet presAssocID="{FD2E3F9E-17D0-B446-BFAF-884B6210017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0A34D06-C0CB-4A1F-AB8D-95B5BBEB4361}" srcId="{9DE12984-CB3F-4EBF-8D85-2582ABF55C1A}" destId="{AF950D24-AD19-42CB-8785-21E7612F2CD3}" srcOrd="3" destOrd="0" parTransId="{704DB78B-64E9-4781-A2CB-65B422353FFC}" sibTransId="{8E7FC066-B408-4313-9886-016454BDD617}"/>
    <dgm:cxn modelId="{01D4DB1D-F2B0-4DBE-8207-D7C8880445EB}" srcId="{9DE12984-CB3F-4EBF-8D85-2582ABF55C1A}" destId="{3CC57901-D530-47E0-A887-979355A6F6AD}" srcOrd="2" destOrd="0" parTransId="{A8D05D80-EB05-480F-8488-AB2CC65FCFC7}" sibTransId="{97854C20-E1D3-4F8E-8282-FC1446ED79BC}"/>
    <dgm:cxn modelId="{AA149524-E1C3-8F41-80CF-1A76AC042549}" type="presOf" srcId="{FD2E3F9E-17D0-B446-BFAF-884B62100177}" destId="{13BF370C-A0F5-BC43-9E0A-CE27C6C59FE8}" srcOrd="0" destOrd="0" presId="urn:microsoft.com/office/officeart/2005/8/layout/vList2"/>
    <dgm:cxn modelId="{9E4BCC5B-EF8E-45D8-92A4-3A0C5B412BD5}" srcId="{9DE12984-CB3F-4EBF-8D85-2582ABF55C1A}" destId="{196FA31D-171B-485B-B0DF-60124BDDF305}" srcOrd="0" destOrd="0" parTransId="{F72817DE-CBA6-4A75-A56A-AE625B97F8FD}" sibTransId="{7D0BB560-759F-4AED-BEC7-861B585FF872}"/>
    <dgm:cxn modelId="{B34DE951-8123-8442-8779-C85020C084FB}" type="presOf" srcId="{196FA31D-171B-485B-B0DF-60124BDDF305}" destId="{B503CDF2-09DB-374F-BD10-07E09EE9D8C5}" srcOrd="0" destOrd="0" presId="urn:microsoft.com/office/officeart/2005/8/layout/vList2"/>
    <dgm:cxn modelId="{BE65C378-69EF-D343-96CF-5375B21EE3A9}" srcId="{9DE12984-CB3F-4EBF-8D85-2582ABF55C1A}" destId="{FD2E3F9E-17D0-B446-BFAF-884B62100177}" srcOrd="4" destOrd="0" parTransId="{F8A1429A-81C4-5941-9439-77B6C00AA854}" sibTransId="{56C5F786-F724-1E4F-B0F0-A81502CA9B0F}"/>
    <dgm:cxn modelId="{4E988659-D144-A241-8717-A25E441C2DF3}" type="presOf" srcId="{9DE12984-CB3F-4EBF-8D85-2582ABF55C1A}" destId="{31289642-37D4-0940-9C86-5E68CBCFF449}" srcOrd="0" destOrd="0" presId="urn:microsoft.com/office/officeart/2005/8/layout/vList2"/>
    <dgm:cxn modelId="{49250288-3F21-1944-8B6B-DE87062B56AB}" type="presOf" srcId="{3CC57901-D530-47E0-A887-979355A6F6AD}" destId="{724AC056-C930-7A48-AC8D-AD7217A1107F}" srcOrd="0" destOrd="0" presId="urn:microsoft.com/office/officeart/2005/8/layout/vList2"/>
    <dgm:cxn modelId="{3B092899-4055-F04B-9251-8AA19AE057E4}" type="presOf" srcId="{AF950D24-AD19-42CB-8785-21E7612F2CD3}" destId="{51A2AF38-23A6-6B40-BA1C-C541176E0D2F}" srcOrd="0" destOrd="0" presId="urn:microsoft.com/office/officeart/2005/8/layout/vList2"/>
    <dgm:cxn modelId="{B1FD8BCA-A65A-9B4C-935E-1E2A48F95AB4}" type="presOf" srcId="{F6D6458A-4A1C-461F-96B2-A9944FBB5170}" destId="{28AB5805-6CCB-9A4E-9495-488B58370F9F}" srcOrd="0" destOrd="0" presId="urn:microsoft.com/office/officeart/2005/8/layout/vList2"/>
    <dgm:cxn modelId="{C43101FE-71F0-4052-9F42-39CBE9B00335}" srcId="{9DE12984-CB3F-4EBF-8D85-2582ABF55C1A}" destId="{F6D6458A-4A1C-461F-96B2-A9944FBB5170}" srcOrd="1" destOrd="0" parTransId="{2E7B694F-885D-4E3E-921D-2ACE492AE902}" sibTransId="{9AEF4AF1-F0F1-497C-96EE-68B4B614A725}"/>
    <dgm:cxn modelId="{40C55DBC-7525-0745-B4AA-AF2AB8300A13}" type="presParOf" srcId="{31289642-37D4-0940-9C86-5E68CBCFF449}" destId="{B503CDF2-09DB-374F-BD10-07E09EE9D8C5}" srcOrd="0" destOrd="0" presId="urn:microsoft.com/office/officeart/2005/8/layout/vList2"/>
    <dgm:cxn modelId="{4D81AC86-4E47-D24D-BC96-60A86416A46B}" type="presParOf" srcId="{31289642-37D4-0940-9C86-5E68CBCFF449}" destId="{513F0258-D8C0-F242-8B24-BF630DD9ED4D}" srcOrd="1" destOrd="0" presId="urn:microsoft.com/office/officeart/2005/8/layout/vList2"/>
    <dgm:cxn modelId="{BEA5D6B2-C829-6940-A9BC-DE1C3906D8E4}" type="presParOf" srcId="{31289642-37D4-0940-9C86-5E68CBCFF449}" destId="{28AB5805-6CCB-9A4E-9495-488B58370F9F}" srcOrd="2" destOrd="0" presId="urn:microsoft.com/office/officeart/2005/8/layout/vList2"/>
    <dgm:cxn modelId="{815E8D73-E3CE-5E42-B308-5D61F80EC387}" type="presParOf" srcId="{31289642-37D4-0940-9C86-5E68CBCFF449}" destId="{EDE9BE42-E48D-FB44-AC89-A1078F6D7855}" srcOrd="3" destOrd="0" presId="urn:microsoft.com/office/officeart/2005/8/layout/vList2"/>
    <dgm:cxn modelId="{9F691BF9-04DA-4743-9893-FA431454A5AC}" type="presParOf" srcId="{31289642-37D4-0940-9C86-5E68CBCFF449}" destId="{724AC056-C930-7A48-AC8D-AD7217A1107F}" srcOrd="4" destOrd="0" presId="urn:microsoft.com/office/officeart/2005/8/layout/vList2"/>
    <dgm:cxn modelId="{2DB03BA9-8489-8A44-891B-21C2A844F408}" type="presParOf" srcId="{31289642-37D4-0940-9C86-5E68CBCFF449}" destId="{6F3FC188-98E7-0649-8F50-37DB3E56980C}" srcOrd="5" destOrd="0" presId="urn:microsoft.com/office/officeart/2005/8/layout/vList2"/>
    <dgm:cxn modelId="{88C9F6FC-8FBA-C44D-B32C-ABAE6639E445}" type="presParOf" srcId="{31289642-37D4-0940-9C86-5E68CBCFF449}" destId="{51A2AF38-23A6-6B40-BA1C-C541176E0D2F}" srcOrd="6" destOrd="0" presId="urn:microsoft.com/office/officeart/2005/8/layout/vList2"/>
    <dgm:cxn modelId="{CFC183C7-2E0A-BC41-83F1-74031BA1C440}" type="presParOf" srcId="{31289642-37D4-0940-9C86-5E68CBCFF449}" destId="{CB97AA9E-CA40-8549-8D70-EEC4C10D5997}" srcOrd="7" destOrd="0" presId="urn:microsoft.com/office/officeart/2005/8/layout/vList2"/>
    <dgm:cxn modelId="{5EBD10FB-BCB5-8143-810B-26939E6E9BD1}" type="presParOf" srcId="{31289642-37D4-0940-9C86-5E68CBCFF449}" destId="{13BF370C-A0F5-BC43-9E0A-CE27C6C59F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3CDF2-09DB-374F-BD10-07E09EE9D8C5}">
      <dsp:nvSpPr>
        <dsp:cNvPr id="0" name=""/>
        <dsp:cNvSpPr/>
      </dsp:nvSpPr>
      <dsp:spPr>
        <a:xfrm>
          <a:off x="0" y="166989"/>
          <a:ext cx="5749448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Only refundable to the extent earned income &gt; $3K x 15%</a:t>
          </a:r>
          <a:endParaRPr lang="en-US" sz="3200" kern="1200" dirty="0"/>
        </a:p>
      </dsp:txBody>
      <dsp:txXfrm>
        <a:off x="62141" y="229130"/>
        <a:ext cx="5625166" cy="1148678"/>
      </dsp:txXfrm>
    </dsp:sp>
    <dsp:sp modelId="{28AB5805-6CCB-9A4E-9495-488B58370F9F}">
      <dsp:nvSpPr>
        <dsp:cNvPr id="0" name=""/>
        <dsp:cNvSpPr/>
      </dsp:nvSpPr>
      <dsp:spPr>
        <a:xfrm>
          <a:off x="0" y="1532109"/>
          <a:ext cx="5749448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$1K &amp; taxpayer identification #</a:t>
          </a:r>
        </a:p>
      </dsp:txBody>
      <dsp:txXfrm>
        <a:off x="62141" y="1594250"/>
        <a:ext cx="5625166" cy="1148678"/>
      </dsp:txXfrm>
    </dsp:sp>
    <dsp:sp modelId="{51A2AF38-23A6-6B40-BA1C-C541176E0D2F}">
      <dsp:nvSpPr>
        <dsp:cNvPr id="0" name=""/>
        <dsp:cNvSpPr/>
      </dsp:nvSpPr>
      <dsp:spPr>
        <a:xfrm>
          <a:off x="0" y="2897230"/>
          <a:ext cx="5749448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Phase-out threshold </a:t>
          </a:r>
          <a:r>
            <a:rPr lang="en-US" sz="3200" kern="1200" dirty="0"/>
            <a:t>$110K MFJ ($75K Single/</a:t>
          </a:r>
          <a:r>
            <a:rPr lang="en-US" sz="3200" kern="1200" dirty="0" err="1"/>
            <a:t>HofH</a:t>
          </a:r>
          <a:r>
            <a:rPr lang="en-US" sz="3200" kern="1200" dirty="0"/>
            <a:t> &amp; $55K MFS)</a:t>
          </a:r>
        </a:p>
      </dsp:txBody>
      <dsp:txXfrm>
        <a:off x="62141" y="2959371"/>
        <a:ext cx="5625166" cy="1148678"/>
      </dsp:txXfrm>
    </dsp:sp>
    <dsp:sp modelId="{724AC056-C930-7A48-AC8D-AD7217A1107F}">
      <dsp:nvSpPr>
        <dsp:cNvPr id="0" name=""/>
        <dsp:cNvSpPr/>
      </dsp:nvSpPr>
      <dsp:spPr>
        <a:xfrm>
          <a:off x="0" y="4262350"/>
          <a:ext cx="5749448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Dependency exemption comes back at about $4.75</a:t>
          </a:r>
        </a:p>
      </dsp:txBody>
      <dsp:txXfrm>
        <a:off x="62141" y="4324491"/>
        <a:ext cx="5625166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3CDF2-09DB-374F-BD10-07E09EE9D8C5}">
      <dsp:nvSpPr>
        <dsp:cNvPr id="0" name=""/>
        <dsp:cNvSpPr/>
      </dsp:nvSpPr>
      <dsp:spPr>
        <a:xfrm>
          <a:off x="0" y="18495"/>
          <a:ext cx="5486400" cy="1672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Only refundable to the extent earned income &gt; $2.5K x 15%</a:t>
          </a:r>
          <a:r>
            <a:rPr lang="en-US" sz="2300" kern="1200" dirty="0"/>
            <a:t> ($3K pre-TCJA) limited to $1.4K (indexed)</a:t>
          </a:r>
        </a:p>
      </dsp:txBody>
      <dsp:txXfrm>
        <a:off x="81634" y="100129"/>
        <a:ext cx="5323132" cy="1509010"/>
      </dsp:txXfrm>
    </dsp:sp>
    <dsp:sp modelId="{28AB5805-6CCB-9A4E-9495-488B58370F9F}">
      <dsp:nvSpPr>
        <dsp:cNvPr id="0" name=""/>
        <dsp:cNvSpPr/>
      </dsp:nvSpPr>
      <dsp:spPr>
        <a:xfrm>
          <a:off x="0" y="1757014"/>
          <a:ext cx="5486400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Increased amount of $2K (prior $1K)</a:t>
          </a:r>
        </a:p>
      </dsp:txBody>
      <dsp:txXfrm>
        <a:off x="61741" y="1818755"/>
        <a:ext cx="5362918" cy="1141288"/>
      </dsp:txXfrm>
    </dsp:sp>
    <dsp:sp modelId="{51A2AF38-23A6-6B40-BA1C-C541176E0D2F}">
      <dsp:nvSpPr>
        <dsp:cNvPr id="0" name=""/>
        <dsp:cNvSpPr/>
      </dsp:nvSpPr>
      <dsp:spPr>
        <a:xfrm>
          <a:off x="0" y="3088024"/>
          <a:ext cx="5486400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Phase-out threshold increased to $400K </a:t>
          </a:r>
          <a:r>
            <a:rPr lang="en-US" sz="2300" kern="1200" dirty="0"/>
            <a:t>MFJ ($200K for all others) from $110K MFJ ($75K Single/</a:t>
          </a:r>
          <a:r>
            <a:rPr lang="en-US" sz="2300" kern="1200" dirty="0" err="1"/>
            <a:t>HofH</a:t>
          </a:r>
          <a:r>
            <a:rPr lang="en-US" sz="2300" kern="1200" dirty="0"/>
            <a:t>)</a:t>
          </a:r>
        </a:p>
      </dsp:txBody>
      <dsp:txXfrm>
        <a:off x="61741" y="3149765"/>
        <a:ext cx="5362918" cy="1141288"/>
      </dsp:txXfrm>
    </dsp:sp>
    <dsp:sp modelId="{724AC056-C930-7A48-AC8D-AD7217A1107F}">
      <dsp:nvSpPr>
        <dsp:cNvPr id="0" name=""/>
        <dsp:cNvSpPr/>
      </dsp:nvSpPr>
      <dsp:spPr>
        <a:xfrm>
          <a:off x="0" y="4419034"/>
          <a:ext cx="5486400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Social Security Number required (others qualify for the $500 dependent care credit, but nonrefundable)</a:t>
          </a:r>
        </a:p>
      </dsp:txBody>
      <dsp:txXfrm>
        <a:off x="61741" y="4480775"/>
        <a:ext cx="5362918" cy="1141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3CDF2-09DB-374F-BD10-07E09EE9D8C5}">
      <dsp:nvSpPr>
        <dsp:cNvPr id="0" name=""/>
        <dsp:cNvSpPr/>
      </dsp:nvSpPr>
      <dsp:spPr>
        <a:xfrm>
          <a:off x="0" y="59567"/>
          <a:ext cx="566176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Fully refundable  </a:t>
          </a:r>
          <a:r>
            <a:rPr lang="en-US" sz="2000" kern="1200" dirty="0"/>
            <a:t>(versus only refundable to the extent earned income &gt; $2500 x 15%)</a:t>
          </a:r>
        </a:p>
      </dsp:txBody>
      <dsp:txXfrm>
        <a:off x="54616" y="114183"/>
        <a:ext cx="5552533" cy="1009580"/>
      </dsp:txXfrm>
    </dsp:sp>
    <dsp:sp modelId="{28AB5805-6CCB-9A4E-9495-488B58370F9F}">
      <dsp:nvSpPr>
        <dsp:cNvPr id="0" name=""/>
        <dsp:cNvSpPr/>
      </dsp:nvSpPr>
      <dsp:spPr>
        <a:xfrm>
          <a:off x="0" y="1235980"/>
          <a:ext cx="566176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Increased amount</a:t>
          </a:r>
          <a:r>
            <a:rPr lang="en-US" sz="2000" kern="1200" dirty="0"/>
            <a:t> of $1,600 (&lt; age 6) or $1,000 for (&lt; </a:t>
          </a:r>
          <a:r>
            <a:rPr lang="en-US" sz="2000" b="1" kern="1200" dirty="0"/>
            <a:t>age 18</a:t>
          </a:r>
          <a:r>
            <a:rPr lang="en-US" sz="2000" kern="1200" dirty="0"/>
            <a:t>) phases out beginning at $150KMFJ/$112.5K for </a:t>
          </a:r>
          <a:r>
            <a:rPr lang="en-US" sz="2000" kern="1200" dirty="0" err="1"/>
            <a:t>HofH</a:t>
          </a:r>
          <a:r>
            <a:rPr lang="en-US" sz="2000" kern="1200" dirty="0"/>
            <a:t>/$75 Single</a:t>
          </a:r>
        </a:p>
      </dsp:txBody>
      <dsp:txXfrm>
        <a:off x="54616" y="1290596"/>
        <a:ext cx="5552533" cy="1009580"/>
      </dsp:txXfrm>
    </dsp:sp>
    <dsp:sp modelId="{724AC056-C930-7A48-AC8D-AD7217A1107F}">
      <dsp:nvSpPr>
        <dsp:cNvPr id="0" name=""/>
        <dsp:cNvSpPr/>
      </dsp:nvSpPr>
      <dsp:spPr>
        <a:xfrm>
          <a:off x="0" y="2412392"/>
          <a:ext cx="566176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50% paid monthly in advance starting 7/15 </a:t>
          </a:r>
          <a:r>
            <a:rPr lang="en-US" sz="2000" kern="1200" dirty="0"/>
            <a:t>based upon 2020 or 2019 tax filings</a:t>
          </a:r>
        </a:p>
      </dsp:txBody>
      <dsp:txXfrm>
        <a:off x="54616" y="2467008"/>
        <a:ext cx="5552533" cy="1009580"/>
      </dsp:txXfrm>
    </dsp:sp>
    <dsp:sp modelId="{51A2AF38-23A6-6B40-BA1C-C541176E0D2F}">
      <dsp:nvSpPr>
        <dsp:cNvPr id="0" name=""/>
        <dsp:cNvSpPr/>
      </dsp:nvSpPr>
      <dsp:spPr>
        <a:xfrm>
          <a:off x="0" y="3588805"/>
          <a:ext cx="566176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Reconciliation required </a:t>
          </a:r>
          <a:r>
            <a:rPr lang="en-US" sz="2000" b="0" kern="1200" dirty="0"/>
            <a:t>on 2021 federal income tax return</a:t>
          </a:r>
        </a:p>
      </dsp:txBody>
      <dsp:txXfrm>
        <a:off x="54616" y="3643421"/>
        <a:ext cx="5552533" cy="1009580"/>
      </dsp:txXfrm>
    </dsp:sp>
    <dsp:sp modelId="{13BF370C-A0F5-BC43-9E0A-CE27C6C59FE8}">
      <dsp:nvSpPr>
        <dsp:cNvPr id="0" name=""/>
        <dsp:cNvSpPr/>
      </dsp:nvSpPr>
      <dsp:spPr>
        <a:xfrm>
          <a:off x="0" y="4765217"/>
          <a:ext cx="566176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Payback protection safe harbor = $2K per qualifying children for lower-income households</a:t>
          </a:r>
        </a:p>
      </dsp:txBody>
      <dsp:txXfrm>
        <a:off x="54616" y="4819833"/>
        <a:ext cx="5552533" cy="100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61C33-0510-2945-8F8B-D6A591D44E8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77B6-DD8B-1449-B05A-355E82FA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577B6-DD8B-1449-B05A-355E82FA03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5952-4D4B-F244-B90C-4AFF8698752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4E43-1D66-6646-B486-3EC47E90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ation.net/2020/02/2020-medley-5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9140" y="-300625"/>
            <a:ext cx="9933140" cy="1640221"/>
          </a:xfrm>
        </p:spPr>
        <p:txBody>
          <a:bodyPr>
            <a:normAutofit fontScale="90000"/>
          </a:bodyPr>
          <a:lstStyle/>
          <a:p>
            <a:r>
              <a:rPr lang="is-IS" sz="6600" b="1" dirty="0">
                <a:solidFill>
                  <a:srgbClr val="FF0000"/>
                </a:solidFill>
              </a:rPr>
              <a:t>    </a:t>
            </a:r>
            <a:r>
              <a:rPr lang="is-IS" sz="4800" b="1" dirty="0"/>
              <a:t>2021 Advanced Enhanced </a:t>
            </a:r>
            <a:br>
              <a:rPr lang="is-IS" sz="4800" b="1" dirty="0"/>
            </a:br>
            <a:r>
              <a:rPr lang="is-IS" sz="4800" b="1" dirty="0"/>
              <a:t>Child Tax Credit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5260" y="5165124"/>
            <a:ext cx="9269259" cy="164022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Francine J. Lipman, William S. Boyd Professor of </a:t>
            </a:r>
            <a:r>
              <a:rPr lang="en-US" b="1"/>
              <a:t>Law @</a:t>
            </a:r>
            <a:r>
              <a:rPr lang="en-US" b="1" dirty="0" err="1"/>
              <a:t>narfnampil</a:t>
            </a:r>
            <a:r>
              <a:rPr lang="en-US" b="1" dirty="0"/>
              <a:t> Top 50 on #</a:t>
            </a:r>
            <a:r>
              <a:rPr lang="en-US" b="1" dirty="0" err="1"/>
              <a:t>TaxTwitter</a:t>
            </a:r>
            <a:endParaRPr lang="en-US" b="1" dirty="0"/>
          </a:p>
          <a:p>
            <a:r>
              <a:rPr lang="en-US" b="1" dirty="0"/>
              <a:t>University of Nevada, Las Vegas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9688" y="9702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9973"/>
            <a:ext cx="9144000" cy="39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2985"/>
            <a:ext cx="9143999" cy="2470190"/>
          </a:xfrm>
        </p:spPr>
        <p:txBody>
          <a:bodyPr>
            <a:noAutofit/>
          </a:bodyPr>
          <a:lstStyle/>
          <a:p>
            <a:r>
              <a:rPr lang="en-US" sz="3600" b="1" dirty="0"/>
              <a:t>Children (</a:t>
            </a:r>
            <a:r>
              <a:rPr lang="en-US" sz="3600" b="1" dirty="0" err="1"/>
              <a:t>esp</a:t>
            </a:r>
            <a:r>
              <a:rPr lang="en-US" sz="3600" b="1" dirty="0"/>
              <a:t> children of color) have historically been the poorest age group by far in the United States </a:t>
            </a:r>
            <a:br>
              <a:rPr lang="en-US" sz="3600" b="1" dirty="0"/>
            </a:br>
            <a:br>
              <a:rPr lang="en-US" sz="3600" b="1" dirty="0"/>
            </a:br>
            <a:endParaRPr lang="en-US" sz="3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2" y="1610475"/>
            <a:ext cx="4186237" cy="27043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436" y="1615858"/>
            <a:ext cx="7619193" cy="357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28" y="4320209"/>
            <a:ext cx="4014571" cy="24648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192644"/>
            <a:ext cx="5194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b="1" i="1" dirty="0"/>
              <a:t>There are six people in our family.</a:t>
            </a:r>
            <a:br>
              <a:rPr lang="en-US" b="1" i="1" dirty="0"/>
            </a:br>
            <a:r>
              <a:rPr lang="en-US" b="1" i="1" dirty="0"/>
              <a:t>But only five sit down to dinner.</a:t>
            </a:r>
            <a:br>
              <a:rPr lang="en-US" b="1" i="1" dirty="0"/>
            </a:br>
            <a:r>
              <a:rPr lang="en-US" b="1" i="1" dirty="0"/>
              <a:t>That’s because my mom doesn’t eat.</a:t>
            </a:r>
            <a:br>
              <a:rPr lang="en-US" b="1" i="1" dirty="0"/>
            </a:br>
            <a:r>
              <a:rPr lang="en-US" b="1" i="1" dirty="0"/>
              <a:t>She wants to make sure we have enough food.</a:t>
            </a:r>
            <a:br>
              <a:rPr lang="en-US" b="1" i="1" dirty="0"/>
            </a:br>
            <a:r>
              <a:rPr lang="en-US" b="1" dirty="0"/>
              <a:t>                                                               </a:t>
            </a:r>
            <a:r>
              <a:rPr lang="en-US" dirty="0"/>
              <a:t>Vanessa, age 6  </a:t>
            </a:r>
          </a:p>
          <a:p>
            <a:pPr algn="r"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9571F8F-1175-4961-B42F-B3A8F5F7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0" name="Picture 29" descr="A picture containing text, person, indoor, group&#10;&#10;Description automatically generated">
            <a:extLst>
              <a:ext uri="{FF2B5EF4-FFF2-40B4-BE49-F238E27FC236}">
                <a16:creationId xmlns:a16="http://schemas.microsoft.com/office/drawing/2014/main" id="{BC9697CA-5CEC-274B-B77D-61141203E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70E8A9-91D2-9941-A9FA-BFE7EA82052B}"/>
              </a:ext>
            </a:extLst>
          </p:cNvPr>
          <p:cNvSpPr txBox="1"/>
          <p:nvPr/>
        </p:nvSpPr>
        <p:spPr>
          <a:xfrm>
            <a:off x="2286000" y="5715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bloomation.net/2020/02/2020-medley-5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24EBBEE3-E91A-D644-B15C-83B15092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71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B93A-6E9F-C24C-ABBF-7476BAC8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26"/>
            <a:ext cx="9144000" cy="1417638"/>
          </a:xfrm>
        </p:spPr>
        <p:txBody>
          <a:bodyPr anchor="ctr">
            <a:normAutofit/>
          </a:bodyPr>
          <a:lstStyle/>
          <a:p>
            <a:r>
              <a:rPr lang="en-US" b="1" dirty="0"/>
              <a:t>Child Tax Credit </a:t>
            </a:r>
            <a:r>
              <a:rPr lang="en-US" sz="3600" b="1" dirty="0"/>
              <a:t>(effective 1998 at $400) </a:t>
            </a:r>
            <a:br>
              <a:rPr lang="en-US" sz="3600" b="1" dirty="0"/>
            </a:br>
            <a:r>
              <a:rPr lang="en-US" sz="3600" b="1" dirty="0"/>
              <a:t>(Presently Three Versions)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78B4-14F4-C741-BD56-242298890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1" r="27220"/>
          <a:stretch/>
        </p:blipFill>
        <p:spPr>
          <a:xfrm>
            <a:off x="0" y="1417638"/>
            <a:ext cx="4495800" cy="544036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2009-E6B1-554F-8F27-5C58363FF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4958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200" b="1" dirty="0"/>
              <a:t>Pre and Post TCJA </a:t>
            </a:r>
            <a:r>
              <a:rPr lang="en-US" sz="3200" dirty="0"/>
              <a:t>(prior to 2018 and after 2025)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TCJA 2018 – 2025 </a:t>
            </a:r>
            <a:r>
              <a:rPr lang="en-US" sz="3200" dirty="0"/>
              <a:t>(excluding </a:t>
            </a:r>
            <a:r>
              <a:rPr lang="en-US" sz="3200" b="1" dirty="0"/>
              <a:t>2021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American Rescue Plan Act 2021</a:t>
            </a:r>
          </a:p>
        </p:txBody>
      </p:sp>
    </p:spTree>
    <p:extLst>
      <p:ext uri="{BB962C8B-B14F-4D97-AF65-F5344CB8AC3E}">
        <p14:creationId xmlns:p14="http://schemas.microsoft.com/office/powerpoint/2010/main" val="30362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2467-660A-8C40-A584-7443381B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1155700"/>
          </a:xfrm>
        </p:spPr>
        <p:txBody>
          <a:bodyPr anchor="ctr">
            <a:normAutofit/>
          </a:bodyPr>
          <a:lstStyle/>
          <a:p>
            <a:r>
              <a:rPr lang="en-US" b="1" dirty="0"/>
              <a:t>Pre (2017) &amp; Post TCJA (2026) CTC</a:t>
            </a:r>
          </a:p>
        </p:txBody>
      </p:sp>
      <p:pic>
        <p:nvPicPr>
          <p:cNvPr id="6" name="Content Placeholder 5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2109EAA6-5E9E-FD42-B012-E5FE9BA069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" y="1155700"/>
            <a:ext cx="4305300" cy="5702300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35EB45-4332-4054-9ACF-5D7F8A40AC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5332469"/>
              </p:ext>
            </p:extLst>
          </p:nvPr>
        </p:nvGraphicFramePr>
        <p:xfrm>
          <a:off x="3394553" y="1155700"/>
          <a:ext cx="5749448" cy="570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19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2467-660A-8C40-A584-7443381B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5700"/>
          </a:xfrm>
        </p:spPr>
        <p:txBody>
          <a:bodyPr anchor="ctr">
            <a:normAutofit/>
          </a:bodyPr>
          <a:lstStyle/>
          <a:p>
            <a:r>
              <a:rPr lang="en-US" b="1" dirty="0"/>
              <a:t>2018-2025 Tax Cut &amp; Jobs Act CTC</a:t>
            </a:r>
          </a:p>
        </p:txBody>
      </p:sp>
      <p:pic>
        <p:nvPicPr>
          <p:cNvPr id="6" name="Content Placeholder 5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2109EAA6-5E9E-FD42-B012-E5FE9BA069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" y="1155700"/>
            <a:ext cx="4305300" cy="5702300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35EB45-4332-4054-9ACF-5D7F8A40AC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7250481"/>
              </p:ext>
            </p:extLst>
          </p:nvPr>
        </p:nvGraphicFramePr>
        <p:xfrm>
          <a:off x="3657601" y="1155700"/>
          <a:ext cx="5486400" cy="570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98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2467-660A-8C40-A584-7443381B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496300" cy="1155700"/>
          </a:xfrm>
        </p:spPr>
        <p:txBody>
          <a:bodyPr anchor="ctr">
            <a:normAutofit/>
          </a:bodyPr>
          <a:lstStyle/>
          <a:p>
            <a:r>
              <a:rPr lang="en-US" b="1" dirty="0"/>
              <a:t>2021 Advanced Enhanced CTC</a:t>
            </a:r>
          </a:p>
        </p:txBody>
      </p:sp>
      <p:pic>
        <p:nvPicPr>
          <p:cNvPr id="6" name="Content Placeholder 5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2109EAA6-5E9E-FD42-B012-E5FE9BA069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" y="1155700"/>
            <a:ext cx="4305300" cy="5702300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35EB45-4332-4054-9ACF-5D7F8A40AC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7805666"/>
              </p:ext>
            </p:extLst>
          </p:nvPr>
        </p:nvGraphicFramePr>
        <p:xfrm>
          <a:off x="3482236" y="914401"/>
          <a:ext cx="5661765" cy="594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48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0499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</a:t>
            </a:r>
            <a:br>
              <a:rPr lang="en-US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 Bold" charset="0"/>
                <a:ea typeface="Brush Script MT" charset="0"/>
                <a:cs typeface="Brush Script MT" charset="0"/>
              </a:rPr>
              <a:t>for YOUR time</a:t>
            </a:r>
            <a:br>
              <a:rPr lang="en-US" sz="3600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 Bold" charset="0"/>
                <a:ea typeface="Brush Script MT" charset="0"/>
                <a:cs typeface="Brush Script MT" charset="0"/>
              </a:rPr>
            </a:br>
            <a:r>
              <a:rPr lang="en-US" sz="3600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 Bold" charset="0"/>
                <a:ea typeface="Brush Script MT" charset="0"/>
                <a:cs typeface="Brush Script MT" charset="0"/>
              </a:rPr>
              <a:t>Comments and questions ARE welcome?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 Bold" charset="0"/>
                <a:ea typeface="Brush Script MT" charset="0"/>
                <a:cs typeface="Brush Script MT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224"/>
            <a:ext cx="9144000" cy="1840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i="1" dirty="0">
                <a:solidFill>
                  <a:schemeClr val="tx1">
                    <a:lumMod val="95000"/>
                  </a:schemeClr>
                </a:solidFill>
              </a:rPr>
              <a:t>Contact me at </a:t>
            </a:r>
          </a:p>
          <a:p>
            <a:pPr marL="0" indent="0" algn="ctr">
              <a:buNone/>
            </a:pPr>
            <a:r>
              <a:rPr lang="en-US" dirty="0"/>
              <a:t>UNLV, William S. Boyd School of Law</a:t>
            </a:r>
          </a:p>
          <a:p>
            <a:pPr marL="0" indent="0" algn="ctr">
              <a:buNone/>
            </a:pPr>
            <a:r>
              <a:rPr lang="en-US" sz="2800" dirty="0"/>
              <a:t>Francine J. Lipman@unlv.edu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3216"/>
            <a:ext cx="9144000" cy="32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35217908A734AB9FEF7F72A2A509C" ma:contentTypeVersion="11" ma:contentTypeDescription="Create a new document." ma:contentTypeScope="" ma:versionID="6aad0644881226d41f4b4d7c8f1577d6">
  <xsd:schema xmlns:xsd="http://www.w3.org/2001/XMLSchema" xmlns:xs="http://www.w3.org/2001/XMLSchema" xmlns:p="http://schemas.microsoft.com/office/2006/metadata/properties" xmlns:ns2="4bc14088-c398-4d63-af95-98cec111aba1" xmlns:ns3="3800effd-6de2-41be-ade8-d7f34b4b4697" targetNamespace="http://schemas.microsoft.com/office/2006/metadata/properties" ma:root="true" ma:fieldsID="cb7b308b848ef4bda6dc72a71e2d2e3e" ns2:_="" ns3:_="">
    <xsd:import namespace="4bc14088-c398-4d63-af95-98cec111aba1"/>
    <xsd:import namespace="3800effd-6de2-41be-ade8-d7f34b4b4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14088-c398-4d63-af95-98cec111a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0effd-6de2-41be-ade8-d7f34b4b4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E2D4B7-3DDE-41DA-85A3-F3E912CCCEC9}">
  <ds:schemaRefs>
    <ds:schemaRef ds:uri="http://purl.org/dc/elements/1.1/"/>
    <ds:schemaRef ds:uri="http://purl.org/dc/dcmitype/"/>
    <ds:schemaRef ds:uri="http://schemas.microsoft.com/office/2006/metadata/properties"/>
    <ds:schemaRef ds:uri="3800effd-6de2-41be-ade8-d7f34b4b4697"/>
    <ds:schemaRef ds:uri="http://www.w3.org/XML/1998/namespace"/>
    <ds:schemaRef ds:uri="http://schemas.microsoft.com/office/2006/documentManagement/types"/>
    <ds:schemaRef ds:uri="http://purl.org/dc/terms/"/>
    <ds:schemaRef ds:uri="4bc14088-c398-4d63-af95-98cec111aba1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217E402-B405-4DDC-BCDC-76DBA940E9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942EE7-732A-4835-BA24-787E4F522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c14088-c398-4d63-af95-98cec111aba1"/>
    <ds:schemaRef ds:uri="3800effd-6de2-41be-ade8-d7f34b4b4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405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Bold</vt:lpstr>
      <vt:lpstr>Black</vt:lpstr>
      <vt:lpstr>    2021 Advanced Enhanced  Child Tax Credit</vt:lpstr>
      <vt:lpstr>Children (esp children of color) have historically been the poorest age group by far in the United States   </vt:lpstr>
      <vt:lpstr>PowerPoint Presentation</vt:lpstr>
      <vt:lpstr>Child Tax Credit (effective 1998 at $400)  (Presently Three Versions)</vt:lpstr>
      <vt:lpstr>Pre (2017) &amp; Post TCJA (2026) CTC</vt:lpstr>
      <vt:lpstr>2018-2025 Tax Cut &amp; Jobs Act CTC</vt:lpstr>
      <vt:lpstr>2021 Advanced Enhanced CTC</vt:lpstr>
      <vt:lpstr>Thank You  for YOUR time Comments and questions ARE welcome?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Deconstructing</dc:title>
  <dc:creator>Francine Lipman</dc:creator>
  <cp:lastModifiedBy>Meredith Dodson</cp:lastModifiedBy>
  <cp:revision>596</cp:revision>
  <dcterms:created xsi:type="dcterms:W3CDTF">2014-11-09T21:01:57Z</dcterms:created>
  <dcterms:modified xsi:type="dcterms:W3CDTF">2022-06-03T14:21:25Z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0x0101002DF35217908A734AB9FEF7F72A2A509C</vt:lpwstr>
  </property>
</Properties>
</file>