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Lst>
  <p:notesMasterIdLst>
    <p:notesMasterId r:id="rId40"/>
  </p:notesMasterIdLst>
  <p:sldIdLst>
    <p:sldId id="256" r:id="rId8"/>
    <p:sldId id="257" r:id="rId9"/>
    <p:sldId id="258" r:id="rId10"/>
    <p:sldId id="259" r:id="rId11"/>
    <p:sldId id="265" r:id="rId12"/>
    <p:sldId id="266" r:id="rId13"/>
    <p:sldId id="347" r:id="rId14"/>
    <p:sldId id="262" r:id="rId15"/>
    <p:sldId id="1914" r:id="rId16"/>
    <p:sldId id="1913" r:id="rId17"/>
    <p:sldId id="1912" r:id="rId18"/>
    <p:sldId id="271" r:id="rId19"/>
    <p:sldId id="4569" r:id="rId20"/>
    <p:sldId id="359" r:id="rId21"/>
    <p:sldId id="1904" r:id="rId22"/>
    <p:sldId id="1899" r:id="rId23"/>
    <p:sldId id="1929" r:id="rId24"/>
    <p:sldId id="4577" r:id="rId25"/>
    <p:sldId id="4578" r:id="rId26"/>
    <p:sldId id="4579" r:id="rId27"/>
    <p:sldId id="4573" r:id="rId28"/>
    <p:sldId id="4574" r:id="rId29"/>
    <p:sldId id="4575" r:id="rId30"/>
    <p:sldId id="1932" r:id="rId31"/>
    <p:sldId id="1933" r:id="rId32"/>
    <p:sldId id="1931" r:id="rId33"/>
    <p:sldId id="1934" r:id="rId34"/>
    <p:sldId id="273" r:id="rId35"/>
    <p:sldId id="268" r:id="rId36"/>
    <p:sldId id="4576" r:id="rId37"/>
    <p:sldId id="276" r:id="rId38"/>
    <p:sldId id="277" r:id="rId39"/>
  </p:sldIdLst>
  <p:sldSz cx="9144000" cy="5143500" type="screen16x9"/>
  <p:notesSz cx="6858000" cy="9144000"/>
  <p:embeddedFontLst>
    <p:embeddedFont>
      <p:font typeface="Open Sans"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YMTd495pjgk05YnFctH5gnOp6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E7644-1E1D-49F4-A17F-272F18357BE0}" v="6" dt="2024-08-20T22:17:02.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18" autoAdjust="0"/>
  </p:normalViewPr>
  <p:slideViewPr>
    <p:cSldViewPr snapToGrid="0">
      <p:cViewPr varScale="1">
        <p:scale>
          <a:sx n="66" d="100"/>
          <a:sy n="66" d="100"/>
        </p:scale>
        <p:origin x="12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e Bury" userId="072c30e2-e547-4e48-929e-426222b99a49" providerId="ADAL" clId="{B6FE7644-1E1D-49F4-A17F-272F18357BE0}"/>
    <pc:docChg chg="undo custSel addSld delSld modSld sldOrd">
      <pc:chgData name="Karyne Bury" userId="072c30e2-e547-4e48-929e-426222b99a49" providerId="ADAL" clId="{B6FE7644-1E1D-49F4-A17F-272F18357BE0}" dt="2024-08-20T22:20:20.762" v="214" actId="729"/>
      <pc:docMkLst>
        <pc:docMk/>
      </pc:docMkLst>
      <pc:sldChg chg="modSp add mod ord">
        <pc:chgData name="Karyne Bury" userId="072c30e2-e547-4e48-929e-426222b99a49" providerId="ADAL" clId="{B6FE7644-1E1D-49F4-A17F-272F18357BE0}" dt="2024-08-20T18:24:12.241" v="11" actId="20577"/>
        <pc:sldMkLst>
          <pc:docMk/>
          <pc:sldMk cId="0" sldId="256"/>
        </pc:sldMkLst>
        <pc:spChg chg="mod">
          <ac:chgData name="Karyne Bury" userId="072c30e2-e547-4e48-929e-426222b99a49" providerId="ADAL" clId="{B6FE7644-1E1D-49F4-A17F-272F18357BE0}" dt="2024-08-20T18:24:12.241" v="11" actId="20577"/>
          <ac:spMkLst>
            <pc:docMk/>
            <pc:sldMk cId="0" sldId="256"/>
            <ac:spMk id="150" creationId="{00000000-0000-0000-0000-000000000000}"/>
          </ac:spMkLst>
        </pc:spChg>
      </pc:sldChg>
      <pc:sldChg chg="add del modNotesTx">
        <pc:chgData name="Karyne Bury" userId="072c30e2-e547-4e48-929e-426222b99a49" providerId="ADAL" clId="{B6FE7644-1E1D-49F4-A17F-272F18357BE0}" dt="2024-08-20T18:26:02.185" v="21"/>
        <pc:sldMkLst>
          <pc:docMk/>
          <pc:sldMk cId="917487413" sldId="262"/>
        </pc:sldMkLst>
      </pc:sldChg>
      <pc:sldChg chg="modSp add del mod modNotesTx">
        <pc:chgData name="Karyne Bury" userId="072c30e2-e547-4e48-929e-426222b99a49" providerId="ADAL" clId="{B6FE7644-1E1D-49F4-A17F-272F18357BE0}" dt="2024-08-20T18:26:09.708" v="25"/>
        <pc:sldMkLst>
          <pc:docMk/>
          <pc:sldMk cId="2826204852" sldId="271"/>
        </pc:sldMkLst>
        <pc:spChg chg="mod">
          <ac:chgData name="Karyne Bury" userId="072c30e2-e547-4e48-929e-426222b99a49" providerId="ADAL" clId="{B6FE7644-1E1D-49F4-A17F-272F18357BE0}" dt="2024-08-20T18:25:20.031" v="15"/>
          <ac:spMkLst>
            <pc:docMk/>
            <pc:sldMk cId="2826204852" sldId="271"/>
            <ac:spMk id="3" creationId="{3C6D8333-46A7-C575-51E7-71D27CB7A03E}"/>
          </ac:spMkLst>
        </pc:spChg>
      </pc:sldChg>
      <pc:sldChg chg="modSp mod modNotesTx">
        <pc:chgData name="Karyne Bury" userId="072c30e2-e547-4e48-929e-426222b99a49" providerId="ADAL" clId="{B6FE7644-1E1D-49F4-A17F-272F18357BE0}" dt="2024-08-20T18:48:08.509" v="149" actId="20577"/>
        <pc:sldMkLst>
          <pc:docMk/>
          <pc:sldMk cId="0" sldId="273"/>
        </pc:sldMkLst>
        <pc:spChg chg="mod">
          <ac:chgData name="Karyne Bury" userId="072c30e2-e547-4e48-929e-426222b99a49" providerId="ADAL" clId="{B6FE7644-1E1D-49F4-A17F-272F18357BE0}" dt="2024-08-20T18:48:08.509" v="149" actId="20577"/>
          <ac:spMkLst>
            <pc:docMk/>
            <pc:sldMk cId="0" sldId="273"/>
            <ac:spMk id="292" creationId="{00000000-0000-0000-0000-000000000000}"/>
          </ac:spMkLst>
        </pc:spChg>
      </pc:sldChg>
      <pc:sldChg chg="modSp mod">
        <pc:chgData name="Karyne Bury" userId="072c30e2-e547-4e48-929e-426222b99a49" providerId="ADAL" clId="{B6FE7644-1E1D-49F4-A17F-272F18357BE0}" dt="2024-08-20T22:17:40.141" v="213" actId="113"/>
        <pc:sldMkLst>
          <pc:docMk/>
          <pc:sldMk cId="0" sldId="276"/>
        </pc:sldMkLst>
        <pc:spChg chg="mod">
          <ac:chgData name="Karyne Bury" userId="072c30e2-e547-4e48-929e-426222b99a49" providerId="ADAL" clId="{B6FE7644-1E1D-49F4-A17F-272F18357BE0}" dt="2024-08-20T22:17:40.141" v="213" actId="113"/>
          <ac:spMkLst>
            <pc:docMk/>
            <pc:sldMk cId="0" sldId="276"/>
            <ac:spMk id="317" creationId="{00000000-0000-0000-0000-000000000000}"/>
          </ac:spMkLst>
        </pc:spChg>
      </pc:sldChg>
      <pc:sldChg chg="mod modShow">
        <pc:chgData name="Karyne Bury" userId="072c30e2-e547-4e48-929e-426222b99a49" providerId="ADAL" clId="{B6FE7644-1E1D-49F4-A17F-272F18357BE0}" dt="2024-08-20T22:20:20.762" v="214" actId="729"/>
        <pc:sldMkLst>
          <pc:docMk/>
          <pc:sldMk cId="0" sldId="277"/>
        </pc:sldMkLst>
      </pc:sldChg>
      <pc:sldChg chg="add del modNotesTx">
        <pc:chgData name="Karyne Bury" userId="072c30e2-e547-4e48-929e-426222b99a49" providerId="ADAL" clId="{B6FE7644-1E1D-49F4-A17F-272F18357BE0}" dt="2024-08-20T18:26:00.712" v="20"/>
        <pc:sldMkLst>
          <pc:docMk/>
          <pc:sldMk cId="2683967248" sldId="347"/>
        </pc:sldMkLst>
      </pc:sldChg>
      <pc:sldChg chg="add del modNotesTx">
        <pc:chgData name="Karyne Bury" userId="072c30e2-e547-4e48-929e-426222b99a49" providerId="ADAL" clId="{B6FE7644-1E1D-49F4-A17F-272F18357BE0}" dt="2024-08-20T18:26:07.892" v="24"/>
        <pc:sldMkLst>
          <pc:docMk/>
          <pc:sldMk cId="3769571019" sldId="1912"/>
        </pc:sldMkLst>
      </pc:sldChg>
      <pc:sldChg chg="add del modNotesTx">
        <pc:chgData name="Karyne Bury" userId="072c30e2-e547-4e48-929e-426222b99a49" providerId="ADAL" clId="{B6FE7644-1E1D-49F4-A17F-272F18357BE0}" dt="2024-08-20T18:26:05.963" v="23"/>
        <pc:sldMkLst>
          <pc:docMk/>
          <pc:sldMk cId="1314869844" sldId="1913"/>
        </pc:sldMkLst>
      </pc:sldChg>
      <pc:sldChg chg="add del modNotesTx">
        <pc:chgData name="Karyne Bury" userId="072c30e2-e547-4e48-929e-426222b99a49" providerId="ADAL" clId="{B6FE7644-1E1D-49F4-A17F-272F18357BE0}" dt="2024-08-20T18:26:04.182" v="22"/>
        <pc:sldMkLst>
          <pc:docMk/>
          <pc:sldMk cId="2388834202" sldId="1914"/>
        </pc:sldMkLst>
      </pc:sldChg>
      <pc:sldChg chg="modNotesTx">
        <pc:chgData name="Karyne Bury" userId="072c30e2-e547-4e48-929e-426222b99a49" providerId="ADAL" clId="{B6FE7644-1E1D-49F4-A17F-272F18357BE0}" dt="2024-08-20T18:27:55.105" v="141" actId="20577"/>
        <pc:sldMkLst>
          <pc:docMk/>
          <pc:sldMk cId="3451178796" sldId="1934"/>
        </pc:sldMkLst>
      </pc:sldChg>
      <pc:sldChg chg="addSp delSp modSp add mod modNotesTx">
        <pc:chgData name="Karyne Bury" userId="072c30e2-e547-4e48-929e-426222b99a49" providerId="ADAL" clId="{B6FE7644-1E1D-49F4-A17F-272F18357BE0}" dt="2024-08-20T19:02:05.571" v="180" actId="20577"/>
        <pc:sldMkLst>
          <pc:docMk/>
          <pc:sldMk cId="401972179" sldId="4577"/>
        </pc:sldMkLst>
        <pc:spChg chg="del">
          <ac:chgData name="Karyne Bury" userId="072c30e2-e547-4e48-929e-426222b99a49" providerId="ADAL" clId="{B6FE7644-1E1D-49F4-A17F-272F18357BE0}" dt="2024-08-20T18:59:53.194" v="151" actId="478"/>
          <ac:spMkLst>
            <pc:docMk/>
            <pc:sldMk cId="401972179" sldId="4577"/>
            <ac:spMk id="3" creationId="{DC5D8703-DF36-3C99-841A-FBC22352214B}"/>
          </ac:spMkLst>
        </pc:spChg>
        <pc:spChg chg="add mod">
          <ac:chgData name="Karyne Bury" userId="072c30e2-e547-4e48-929e-426222b99a49" providerId="ADAL" clId="{B6FE7644-1E1D-49F4-A17F-272F18357BE0}" dt="2024-08-20T19:01:58.094" v="160" actId="14861"/>
          <ac:spMkLst>
            <pc:docMk/>
            <pc:sldMk cId="401972179" sldId="4577"/>
            <ac:spMk id="7" creationId="{D5A6A081-984C-C932-CC1C-7443C2AA6DCA}"/>
          </ac:spMkLst>
        </pc:spChg>
        <pc:picChg chg="add mod">
          <ac:chgData name="Karyne Bury" userId="072c30e2-e547-4e48-929e-426222b99a49" providerId="ADAL" clId="{B6FE7644-1E1D-49F4-A17F-272F18357BE0}" dt="2024-08-20T19:01:34.193" v="158" actId="1076"/>
          <ac:picMkLst>
            <pc:docMk/>
            <pc:sldMk cId="401972179" sldId="4577"/>
            <ac:picMk id="5" creationId="{41043EAE-E67F-96F2-1228-133B40FA33E9}"/>
          </ac:picMkLst>
        </pc:picChg>
      </pc:sldChg>
      <pc:sldChg chg="addSp delSp modSp add mod">
        <pc:chgData name="Karyne Bury" userId="072c30e2-e547-4e48-929e-426222b99a49" providerId="ADAL" clId="{B6FE7644-1E1D-49F4-A17F-272F18357BE0}" dt="2024-08-20T19:03:42.956" v="186" actId="14100"/>
        <pc:sldMkLst>
          <pc:docMk/>
          <pc:sldMk cId="2354247780" sldId="4578"/>
        </pc:sldMkLst>
        <pc:spChg chg="del">
          <ac:chgData name="Karyne Bury" userId="072c30e2-e547-4e48-929e-426222b99a49" providerId="ADAL" clId="{B6FE7644-1E1D-49F4-A17F-272F18357BE0}" dt="2024-08-20T19:03:37.736" v="183" actId="478"/>
          <ac:spMkLst>
            <pc:docMk/>
            <pc:sldMk cId="2354247780" sldId="4578"/>
            <ac:spMk id="7" creationId="{D5A6A081-984C-C932-CC1C-7443C2AA6DCA}"/>
          </ac:spMkLst>
        </pc:spChg>
        <pc:picChg chg="add mod">
          <ac:chgData name="Karyne Bury" userId="072c30e2-e547-4e48-929e-426222b99a49" providerId="ADAL" clId="{B6FE7644-1E1D-49F4-A17F-272F18357BE0}" dt="2024-08-20T19:03:42.956" v="186" actId="14100"/>
          <ac:picMkLst>
            <pc:docMk/>
            <pc:sldMk cId="2354247780" sldId="4578"/>
            <ac:picMk id="3" creationId="{EC37C883-11D4-B7DE-F53B-7FB2A76D8049}"/>
          </ac:picMkLst>
        </pc:picChg>
        <pc:picChg chg="del">
          <ac:chgData name="Karyne Bury" userId="072c30e2-e547-4e48-929e-426222b99a49" providerId="ADAL" clId="{B6FE7644-1E1D-49F4-A17F-272F18357BE0}" dt="2024-08-20T19:03:35.169" v="182" actId="478"/>
          <ac:picMkLst>
            <pc:docMk/>
            <pc:sldMk cId="2354247780" sldId="4578"/>
            <ac:picMk id="5" creationId="{41043EAE-E67F-96F2-1228-133B40FA33E9}"/>
          </ac:picMkLst>
        </pc:picChg>
      </pc:sldChg>
      <pc:sldChg chg="modSp add mod ord">
        <pc:chgData name="Karyne Bury" userId="072c30e2-e547-4e48-929e-426222b99a49" providerId="ADAL" clId="{B6FE7644-1E1D-49F4-A17F-272F18357BE0}" dt="2024-08-20T19:04:17.078" v="205" actId="20577"/>
        <pc:sldMkLst>
          <pc:docMk/>
          <pc:sldMk cId="468228147" sldId="4579"/>
        </pc:sldMkLst>
        <pc:spChg chg="mod">
          <ac:chgData name="Karyne Bury" userId="072c30e2-e547-4e48-929e-426222b99a49" providerId="ADAL" clId="{B6FE7644-1E1D-49F4-A17F-272F18357BE0}" dt="2024-08-20T19:04:17.078" v="205" actId="20577"/>
          <ac:spMkLst>
            <pc:docMk/>
            <pc:sldMk cId="468228147" sldId="4579"/>
            <ac:spMk id="201" creationId="{00000000-0000-0000-0000-000000000000}"/>
          </ac:spMkLst>
        </pc:spChg>
      </pc:sldChg>
    </pc:docChg>
  </pc:docChgLst>
  <pc:docChgLst>
    <pc:chgData name="Guest User" userId="S::urn:spo:anon#707f95e06bcbf553f2389624a1c1dc043d91db75b045f4be7a5a77778e2a7fc8::" providerId="AD" clId="Web-{6F443E20-E549-8AF8-4ED6-43FD5B603CA8}"/>
    <pc:docChg chg="modSld">
      <pc:chgData name="Guest User" userId="S::urn:spo:anon#707f95e06bcbf553f2389624a1c1dc043d91db75b045f4be7a5a77778e2a7fc8::" providerId="AD" clId="Web-{6F443E20-E549-8AF8-4ED6-43FD5B603CA8}" dt="2024-08-18T00:13:22.708" v="29"/>
      <pc:docMkLst>
        <pc:docMk/>
      </pc:docMkLst>
      <pc:sldChg chg="modNotes">
        <pc:chgData name="Guest User" userId="S::urn:spo:anon#707f95e06bcbf553f2389624a1c1dc043d91db75b045f4be7a5a77778e2a7fc8::" providerId="AD" clId="Web-{6F443E20-E549-8AF8-4ED6-43FD5B603CA8}" dt="2024-08-18T00:12:14.703" v="20"/>
        <pc:sldMkLst>
          <pc:docMk/>
          <pc:sldMk cId="0" sldId="257"/>
        </pc:sldMkLst>
      </pc:sldChg>
      <pc:sldChg chg="modNotes">
        <pc:chgData name="Guest User" userId="S::urn:spo:anon#707f95e06bcbf553f2389624a1c1dc043d91db75b045f4be7a5a77778e2a7fc8::" providerId="AD" clId="Web-{6F443E20-E549-8AF8-4ED6-43FD5B603CA8}" dt="2024-08-18T00:12:22.500" v="22"/>
        <pc:sldMkLst>
          <pc:docMk/>
          <pc:sldMk cId="0" sldId="258"/>
        </pc:sldMkLst>
      </pc:sldChg>
      <pc:sldChg chg="modNotes">
        <pc:chgData name="Guest User" userId="S::urn:spo:anon#707f95e06bcbf553f2389624a1c1dc043d91db75b045f4be7a5a77778e2a7fc8::" providerId="AD" clId="Web-{6F443E20-E549-8AF8-4ED6-43FD5B603CA8}" dt="2024-08-18T00:12:32.766" v="25"/>
        <pc:sldMkLst>
          <pc:docMk/>
          <pc:sldMk cId="0" sldId="259"/>
        </pc:sldMkLst>
      </pc:sldChg>
      <pc:sldChg chg="modNotes">
        <pc:chgData name="Guest User" userId="S::urn:spo:anon#707f95e06bcbf553f2389624a1c1dc043d91db75b045f4be7a5a77778e2a7fc8::" providerId="AD" clId="Web-{6F443E20-E549-8AF8-4ED6-43FD5B603CA8}" dt="2024-08-18T00:13:19.567" v="28"/>
        <pc:sldMkLst>
          <pc:docMk/>
          <pc:sldMk cId="0" sldId="276"/>
        </pc:sldMkLst>
      </pc:sldChg>
      <pc:sldChg chg="modNotes">
        <pc:chgData name="Guest User" userId="S::urn:spo:anon#707f95e06bcbf553f2389624a1c1dc043d91db75b045f4be7a5a77778e2a7fc8::" providerId="AD" clId="Web-{6F443E20-E549-8AF8-4ED6-43FD5B603CA8}" dt="2024-08-18T00:13:22.708" v="29"/>
        <pc:sldMkLst>
          <pc:docMk/>
          <pc:sldMk cId="0"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50121-29DC-428F-A14B-261E78D7FD44}" type="doc">
      <dgm:prSet loTypeId="urn:microsoft.com/office/officeart/2005/8/layout/hProcess9" loCatId="process" qsTypeId="urn:microsoft.com/office/officeart/2005/8/quickstyle/simple1" qsCatId="simple" csTypeId="urn:microsoft.com/office/officeart/2005/8/colors/accent0_2" csCatId="mainScheme" phldr="1"/>
      <dgm:spPr/>
    </dgm:pt>
    <dgm:pt modelId="{916F6DD6-9E72-48E7-8DD2-B3A4B23D1BBC}">
      <dgm:prSet phldrT="[Text]" custT="1"/>
      <dgm:spPr/>
      <dgm:t>
        <a:bodyPr/>
        <a:lstStyle/>
        <a:p>
          <a:pPr rtl="0"/>
          <a:r>
            <a:rPr lang="en-US" sz="1800" b="1" dirty="0">
              <a:latin typeface="Open Sans" panose="020B0606030504020204" pitchFamily="34" charset="0"/>
              <a:ea typeface="Open Sans" panose="020B0606030504020204" pitchFamily="34" charset="0"/>
              <a:cs typeface="Open Sans" panose="020B0606030504020204" pitchFamily="34" charset="0"/>
            </a:rPr>
            <a:t>August</a:t>
          </a:r>
          <a:br>
            <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i="0" dirty="0">
              <a:solidFill>
                <a:schemeClr val="tx1"/>
              </a:solidFill>
              <a:latin typeface="Open Sans" panose="020B0606030504020204" pitchFamily="34" charset="0"/>
              <a:ea typeface="Open Sans" panose="020B0606030504020204" pitchFamily="34" charset="0"/>
              <a:cs typeface="Open Sans" panose="020B0606030504020204" pitchFamily="34" charset="0"/>
            </a:rPr>
            <a:t>Perspectives on Democracy &amp; In-District Meetings </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ACCF37CA-F6F6-46E4-8052-E1AD8A45235C}" type="parTrans" cxnId="{05A39274-ABFE-4D8F-BE53-A62CE06FBE84}">
      <dgm:prSet/>
      <dgm:spPr/>
      <dgm:t>
        <a:bodyPr/>
        <a:lstStyle/>
        <a:p>
          <a:endParaRPr lang="en-US"/>
        </a:p>
      </dgm:t>
    </dgm:pt>
    <dgm:pt modelId="{05C7B2D2-BDF1-4CE8-AD7D-D4FC6BCC8F68}" type="sibTrans" cxnId="{05A39274-ABFE-4D8F-BE53-A62CE06FBE84}">
      <dgm:prSet/>
      <dgm:spPr/>
      <dgm:t>
        <a:bodyPr/>
        <a:lstStyle/>
        <a:p>
          <a:endParaRPr lang="en-US"/>
        </a:p>
      </dgm:t>
    </dgm:pt>
    <dgm:pt modelId="{8460F1B8-CF4C-4C27-8188-0F9C47882323}">
      <dgm:prSet phldrT="[Text]" custT="1"/>
      <dgm:spPr/>
      <dgm:t>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September</a:t>
          </a:r>
          <a:br>
            <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i="0" dirty="0">
              <a:solidFill>
                <a:schemeClr val="tx1"/>
              </a:solidFill>
              <a:latin typeface="Open Sans" panose="020B0606030504020204" pitchFamily="34" charset="0"/>
              <a:ea typeface="Open Sans" panose="020B0606030504020204" pitchFamily="34" charset="0"/>
              <a:cs typeface="Open Sans" panose="020B0606030504020204" pitchFamily="34" charset="0"/>
            </a:rPr>
            <a:t>Importance of Candidate Engagement &amp; Media Training</a:t>
          </a:r>
          <a:endParaRPr lang="en-US" sz="1600" dirty="0">
            <a:latin typeface="Open Sans" panose="020B0606030504020204" pitchFamily="34" charset="0"/>
            <a:ea typeface="Open Sans" panose="020B0606030504020204" pitchFamily="34" charset="0"/>
            <a:cs typeface="Open Sans" panose="020B0606030504020204" pitchFamily="34" charset="0"/>
          </a:endParaRPr>
        </a:p>
      </dgm:t>
    </dgm:pt>
    <dgm:pt modelId="{AF6446B9-37AD-424C-8055-0B0192982917}" type="parTrans" cxnId="{4E469FC9-9F7D-49B9-AB58-14CEB94AA941}">
      <dgm:prSet/>
      <dgm:spPr/>
      <dgm:t>
        <a:bodyPr/>
        <a:lstStyle/>
        <a:p>
          <a:endParaRPr lang="en-US"/>
        </a:p>
      </dgm:t>
    </dgm:pt>
    <dgm:pt modelId="{F01D2596-1BB6-4513-8B87-614A9C4FCB90}" type="sibTrans" cxnId="{4E469FC9-9F7D-49B9-AB58-14CEB94AA941}">
      <dgm:prSet/>
      <dgm:spPr/>
      <dgm:t>
        <a:bodyPr/>
        <a:lstStyle/>
        <a:p>
          <a:endParaRPr lang="en-US"/>
        </a:p>
      </dgm:t>
    </dgm:pt>
    <dgm:pt modelId="{95C032A4-B0CB-42E3-BB26-6014C72B9EDD}">
      <dgm:prSet phldrT="[Text]" custT="1"/>
      <dgm:spPr/>
      <dgm:t>
        <a:bodyPr/>
        <a:lstStyle/>
        <a:p>
          <a:r>
            <a:rPr lang="en-US" sz="1800" b="1" kern="1200" dirty="0">
              <a:latin typeface="Open Sans" panose="020B0606030504020204" pitchFamily="34" charset="0"/>
              <a:ea typeface="Open Sans" panose="020B0606030504020204" pitchFamily="34" charset="0"/>
              <a:cs typeface="Open Sans" panose="020B0606030504020204" pitchFamily="34" charset="0"/>
            </a:rPr>
            <a:t>October</a:t>
          </a:r>
          <a:br>
            <a:rPr lang="en-US" sz="1200" kern="1200" dirty="0">
              <a:latin typeface="Open Sans" panose="020B0606030504020204" pitchFamily="34" charset="0"/>
              <a:ea typeface="Open Sans" panose="020B0606030504020204" pitchFamily="34" charset="0"/>
              <a:cs typeface="Open Sans" panose="020B0606030504020204" pitchFamily="34" charset="0"/>
            </a:rPr>
          </a:br>
          <a:r>
            <a:rPr lang="en-US" sz="1600" i="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Using Data to Combat Toxic Poverty Narratives</a:t>
          </a:r>
        </a:p>
      </dgm:t>
    </dgm:pt>
    <dgm:pt modelId="{88F9C613-A8A0-4EED-A3C4-E091325E441A}" type="parTrans" cxnId="{0C720BD7-036F-46EB-8142-58BA2BEF70C2}">
      <dgm:prSet/>
      <dgm:spPr/>
      <dgm:t>
        <a:bodyPr/>
        <a:lstStyle/>
        <a:p>
          <a:endParaRPr lang="en-US"/>
        </a:p>
      </dgm:t>
    </dgm:pt>
    <dgm:pt modelId="{C18B5226-DB2F-45BD-8398-E4475628F1B4}" type="sibTrans" cxnId="{0C720BD7-036F-46EB-8142-58BA2BEF70C2}">
      <dgm:prSet/>
      <dgm:spPr/>
      <dgm:t>
        <a:bodyPr/>
        <a:lstStyle/>
        <a:p>
          <a:endParaRPr lang="en-US"/>
        </a:p>
      </dgm:t>
    </dgm:pt>
    <dgm:pt modelId="{44543E12-ACE8-4A16-A199-9DDDA23CB7BF}">
      <dgm:prSet phldrT="[Text]" custT="1"/>
      <dgm:spPr/>
      <dgm:t>
        <a:bodyPr/>
        <a:lstStyle/>
        <a:p>
          <a:pPr rtl="0"/>
          <a:r>
            <a:rPr lang="en-US" sz="1800" b="1" kern="1200" dirty="0">
              <a:latin typeface="Open Sans" panose="020B0606030504020204" pitchFamily="34" charset="0"/>
              <a:ea typeface="Open Sans" panose="020B0606030504020204" pitchFamily="34" charset="0"/>
              <a:cs typeface="Open Sans" panose="020B0606030504020204" pitchFamily="34" charset="0"/>
            </a:rPr>
            <a:t>November</a:t>
          </a:r>
          <a:br>
            <a:rPr lang="en-US" sz="1600" kern="1200" dirty="0">
              <a:latin typeface="Open Sans" panose="020B0606030504020204" pitchFamily="34" charset="0"/>
              <a:ea typeface="Open Sans" panose="020B0606030504020204" pitchFamily="34" charset="0"/>
              <a:cs typeface="Open Sans" panose="020B0606030504020204" pitchFamily="34" charset="0"/>
            </a:rPr>
          </a:br>
          <a:r>
            <a:rPr lang="en-US" sz="1600" i="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Keeping Congress Accountable During End of Lame Duck Year</a:t>
          </a:r>
        </a:p>
      </dgm:t>
    </dgm:pt>
    <dgm:pt modelId="{E6D14983-7F14-49CB-BF3E-DC31E9A3D80D}" type="parTrans" cxnId="{4B449C34-E93E-47E6-9821-E88D67423B54}">
      <dgm:prSet/>
      <dgm:spPr/>
      <dgm:t>
        <a:bodyPr/>
        <a:lstStyle/>
        <a:p>
          <a:endParaRPr lang="en-US"/>
        </a:p>
      </dgm:t>
    </dgm:pt>
    <dgm:pt modelId="{7AA3E0B3-F59A-4ECA-A14E-240336285EAA}" type="sibTrans" cxnId="{4B449C34-E93E-47E6-9821-E88D67423B54}">
      <dgm:prSet/>
      <dgm:spPr/>
      <dgm:t>
        <a:bodyPr/>
        <a:lstStyle/>
        <a:p>
          <a:endParaRPr lang="en-US"/>
        </a:p>
      </dgm:t>
    </dgm:pt>
    <dgm:pt modelId="{DA0F5746-2A79-47E4-A507-D4118F0BA203}" type="pres">
      <dgm:prSet presAssocID="{5EA50121-29DC-428F-A14B-261E78D7FD44}" presName="CompostProcess" presStyleCnt="0">
        <dgm:presLayoutVars>
          <dgm:dir/>
          <dgm:resizeHandles val="exact"/>
        </dgm:presLayoutVars>
      </dgm:prSet>
      <dgm:spPr/>
    </dgm:pt>
    <dgm:pt modelId="{2028B0DE-4837-46F8-8E97-BD430AF0C8CB}" type="pres">
      <dgm:prSet presAssocID="{5EA50121-29DC-428F-A14B-261E78D7FD44}" presName="arrow" presStyleLbl="bgShp" presStyleIdx="0" presStyleCnt="1" custScaleX="117647"/>
      <dgm:spPr/>
    </dgm:pt>
    <dgm:pt modelId="{954AFB65-6F88-424A-8F5E-C171EBE5CC32}" type="pres">
      <dgm:prSet presAssocID="{5EA50121-29DC-428F-A14B-261E78D7FD44}" presName="linearProcess" presStyleCnt="0"/>
      <dgm:spPr/>
    </dgm:pt>
    <dgm:pt modelId="{8B93C725-BDDB-4633-ACC2-E9359141EA6E}" type="pres">
      <dgm:prSet presAssocID="{916F6DD6-9E72-48E7-8DD2-B3A4B23D1BBC}" presName="textNode" presStyleLbl="node1" presStyleIdx="0" presStyleCnt="4" custScaleX="85023" custLinFactNeighborX="-294" custLinFactNeighborY="-2115">
        <dgm:presLayoutVars>
          <dgm:bulletEnabled val="1"/>
        </dgm:presLayoutVars>
      </dgm:prSet>
      <dgm:spPr/>
    </dgm:pt>
    <dgm:pt modelId="{D244DDA0-085B-43CA-A2EA-F845A8424C30}" type="pres">
      <dgm:prSet presAssocID="{05C7B2D2-BDF1-4CE8-AD7D-D4FC6BCC8F68}" presName="sibTrans" presStyleCnt="0"/>
      <dgm:spPr/>
    </dgm:pt>
    <dgm:pt modelId="{4EB20F43-354B-42F5-80FA-22F75A755E47}" type="pres">
      <dgm:prSet presAssocID="{8460F1B8-CF4C-4C27-8188-0F9C47882323}" presName="textNode" presStyleLbl="node1" presStyleIdx="1" presStyleCnt="4" custScaleX="99292" custLinFactNeighborX="-59441" custLinFactNeighborY="-423">
        <dgm:presLayoutVars>
          <dgm:bulletEnabled val="1"/>
        </dgm:presLayoutVars>
      </dgm:prSet>
      <dgm:spPr/>
    </dgm:pt>
    <dgm:pt modelId="{D9A55831-9FD5-4BDB-8A28-8DB4C6F6C934}" type="pres">
      <dgm:prSet presAssocID="{F01D2596-1BB6-4513-8B87-614A9C4FCB90}" presName="sibTrans" presStyleCnt="0"/>
      <dgm:spPr/>
    </dgm:pt>
    <dgm:pt modelId="{BBD29B26-19DF-40E4-B434-4E7AF38A638B}" type="pres">
      <dgm:prSet presAssocID="{95C032A4-B0CB-42E3-BB26-6014C72B9EDD}" presName="textNode" presStyleLbl="node1" presStyleIdx="2" presStyleCnt="4" custScaleX="95817" custLinFactX="-3163" custLinFactNeighborX="-100000" custLinFactNeighborY="423">
        <dgm:presLayoutVars>
          <dgm:bulletEnabled val="1"/>
        </dgm:presLayoutVars>
      </dgm:prSet>
      <dgm:spPr/>
    </dgm:pt>
    <dgm:pt modelId="{4EF7124D-ED8C-4629-A3F9-2861225AAFFD}" type="pres">
      <dgm:prSet presAssocID="{C18B5226-DB2F-45BD-8398-E4475628F1B4}" presName="sibTrans" presStyleCnt="0"/>
      <dgm:spPr/>
    </dgm:pt>
    <dgm:pt modelId="{0C12250B-459B-4D0B-8104-636A47C72616}" type="pres">
      <dgm:prSet presAssocID="{44543E12-ACE8-4A16-A199-9DDDA23CB7BF}" presName="textNode" presStyleLbl="node1" presStyleIdx="3" presStyleCnt="4" custScaleX="99991" custLinFactX="-13797" custLinFactNeighborX="-100000" custLinFactNeighborY="-423">
        <dgm:presLayoutVars>
          <dgm:bulletEnabled val="1"/>
        </dgm:presLayoutVars>
      </dgm:prSet>
      <dgm:spPr/>
    </dgm:pt>
  </dgm:ptLst>
  <dgm:cxnLst>
    <dgm:cxn modelId="{1DA97A1B-4EEF-480D-8DEE-474DC37C71C6}" type="presOf" srcId="{95C032A4-B0CB-42E3-BB26-6014C72B9EDD}" destId="{BBD29B26-19DF-40E4-B434-4E7AF38A638B}" srcOrd="0" destOrd="0" presId="urn:microsoft.com/office/officeart/2005/8/layout/hProcess9"/>
    <dgm:cxn modelId="{4B449C34-E93E-47E6-9821-E88D67423B54}" srcId="{5EA50121-29DC-428F-A14B-261E78D7FD44}" destId="{44543E12-ACE8-4A16-A199-9DDDA23CB7BF}" srcOrd="3" destOrd="0" parTransId="{E6D14983-7F14-49CB-BF3E-DC31E9A3D80D}" sibTransId="{7AA3E0B3-F59A-4ECA-A14E-240336285EAA}"/>
    <dgm:cxn modelId="{CE1F883F-AA7B-421D-AF41-43DBC37A6246}" type="presOf" srcId="{44543E12-ACE8-4A16-A199-9DDDA23CB7BF}" destId="{0C12250B-459B-4D0B-8104-636A47C72616}" srcOrd="0" destOrd="0" presId="urn:microsoft.com/office/officeart/2005/8/layout/hProcess9"/>
    <dgm:cxn modelId="{B1C83D53-1626-4C43-BF27-540EBFB0C3F4}" type="presOf" srcId="{5EA50121-29DC-428F-A14B-261E78D7FD44}" destId="{DA0F5746-2A79-47E4-A507-D4118F0BA203}" srcOrd="0" destOrd="0" presId="urn:microsoft.com/office/officeart/2005/8/layout/hProcess9"/>
    <dgm:cxn modelId="{05A39274-ABFE-4D8F-BE53-A62CE06FBE84}" srcId="{5EA50121-29DC-428F-A14B-261E78D7FD44}" destId="{916F6DD6-9E72-48E7-8DD2-B3A4B23D1BBC}" srcOrd="0" destOrd="0" parTransId="{ACCF37CA-F6F6-46E4-8052-E1AD8A45235C}" sibTransId="{05C7B2D2-BDF1-4CE8-AD7D-D4FC6BCC8F68}"/>
    <dgm:cxn modelId="{25A0A2B7-775F-40C3-A5CA-CFB7D3565E46}" type="presOf" srcId="{916F6DD6-9E72-48E7-8DD2-B3A4B23D1BBC}" destId="{8B93C725-BDDB-4633-ACC2-E9359141EA6E}" srcOrd="0" destOrd="0" presId="urn:microsoft.com/office/officeart/2005/8/layout/hProcess9"/>
    <dgm:cxn modelId="{4E469FC9-9F7D-49B9-AB58-14CEB94AA941}" srcId="{5EA50121-29DC-428F-A14B-261E78D7FD44}" destId="{8460F1B8-CF4C-4C27-8188-0F9C47882323}" srcOrd="1" destOrd="0" parTransId="{AF6446B9-37AD-424C-8055-0B0192982917}" sibTransId="{F01D2596-1BB6-4513-8B87-614A9C4FCB90}"/>
    <dgm:cxn modelId="{0C720BD7-036F-46EB-8142-58BA2BEF70C2}" srcId="{5EA50121-29DC-428F-A14B-261E78D7FD44}" destId="{95C032A4-B0CB-42E3-BB26-6014C72B9EDD}" srcOrd="2" destOrd="0" parTransId="{88F9C613-A8A0-4EED-A3C4-E091325E441A}" sibTransId="{C18B5226-DB2F-45BD-8398-E4475628F1B4}"/>
    <dgm:cxn modelId="{4A7A2BDD-F1FA-48B5-9678-AEE4EDE0F0EA}" type="presOf" srcId="{8460F1B8-CF4C-4C27-8188-0F9C47882323}" destId="{4EB20F43-354B-42F5-80FA-22F75A755E47}" srcOrd="0" destOrd="0" presId="urn:microsoft.com/office/officeart/2005/8/layout/hProcess9"/>
    <dgm:cxn modelId="{47A42668-1F38-4962-8ACA-3B04EE00C336}" type="presParOf" srcId="{DA0F5746-2A79-47E4-A507-D4118F0BA203}" destId="{2028B0DE-4837-46F8-8E97-BD430AF0C8CB}" srcOrd="0" destOrd="0" presId="urn:microsoft.com/office/officeart/2005/8/layout/hProcess9"/>
    <dgm:cxn modelId="{B0B7ED31-41CB-4798-996F-272B89255F8A}" type="presParOf" srcId="{DA0F5746-2A79-47E4-A507-D4118F0BA203}" destId="{954AFB65-6F88-424A-8F5E-C171EBE5CC32}" srcOrd="1" destOrd="0" presId="urn:microsoft.com/office/officeart/2005/8/layout/hProcess9"/>
    <dgm:cxn modelId="{A00010EC-AE22-41FE-B93C-436E3D517C08}" type="presParOf" srcId="{954AFB65-6F88-424A-8F5E-C171EBE5CC32}" destId="{8B93C725-BDDB-4633-ACC2-E9359141EA6E}" srcOrd="0" destOrd="0" presId="urn:microsoft.com/office/officeart/2005/8/layout/hProcess9"/>
    <dgm:cxn modelId="{33F374B3-0F93-40F6-B882-E31382341413}" type="presParOf" srcId="{954AFB65-6F88-424A-8F5E-C171EBE5CC32}" destId="{D244DDA0-085B-43CA-A2EA-F845A8424C30}" srcOrd="1" destOrd="0" presId="urn:microsoft.com/office/officeart/2005/8/layout/hProcess9"/>
    <dgm:cxn modelId="{5F62B5BD-FA61-4F97-BA56-F1BDF3A1D080}" type="presParOf" srcId="{954AFB65-6F88-424A-8F5E-C171EBE5CC32}" destId="{4EB20F43-354B-42F5-80FA-22F75A755E47}" srcOrd="2" destOrd="0" presId="urn:microsoft.com/office/officeart/2005/8/layout/hProcess9"/>
    <dgm:cxn modelId="{57C2964B-DDC7-4869-B4A3-ECE42DD4A009}" type="presParOf" srcId="{954AFB65-6F88-424A-8F5E-C171EBE5CC32}" destId="{D9A55831-9FD5-4BDB-8A28-8DB4C6F6C934}" srcOrd="3" destOrd="0" presId="urn:microsoft.com/office/officeart/2005/8/layout/hProcess9"/>
    <dgm:cxn modelId="{04F624C5-FBD0-45F2-9B5D-2366E5F1E8D1}" type="presParOf" srcId="{954AFB65-6F88-424A-8F5E-C171EBE5CC32}" destId="{BBD29B26-19DF-40E4-B434-4E7AF38A638B}" srcOrd="4" destOrd="0" presId="urn:microsoft.com/office/officeart/2005/8/layout/hProcess9"/>
    <dgm:cxn modelId="{DFE9EDEB-73E8-43FA-B3E4-E4EC44F94307}" type="presParOf" srcId="{954AFB65-6F88-424A-8F5E-C171EBE5CC32}" destId="{4EF7124D-ED8C-4629-A3F9-2861225AAFFD}" srcOrd="5" destOrd="0" presId="urn:microsoft.com/office/officeart/2005/8/layout/hProcess9"/>
    <dgm:cxn modelId="{8DEA2904-BDC1-4C5F-A412-BC851BA9EC98}" type="presParOf" srcId="{954AFB65-6F88-424A-8F5E-C171EBE5CC32}" destId="{0C12250B-459B-4D0B-8104-636A47C7261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8B0DE-4837-46F8-8E97-BD430AF0C8CB}">
      <dsp:nvSpPr>
        <dsp:cNvPr id="0" name=""/>
        <dsp:cNvSpPr/>
      </dsp:nvSpPr>
      <dsp:spPr>
        <a:xfrm>
          <a:off x="2" y="0"/>
          <a:ext cx="8738358" cy="40640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3C725-BDDB-4633-ACC2-E9359141EA6E}">
      <dsp:nvSpPr>
        <dsp:cNvPr id="0" name=""/>
        <dsp:cNvSpPr/>
      </dsp:nvSpPr>
      <dsp:spPr>
        <a:xfrm>
          <a:off x="0" y="1184818"/>
          <a:ext cx="1749480" cy="1625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August</a:t>
          </a:r>
          <a:br>
            <a:rPr lang="en-US" sz="16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Perspectives on Democracy &amp; In-District Meetings </a:t>
          </a:r>
          <a:endPar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79355" y="1264173"/>
        <a:ext cx="1590770" cy="1466890"/>
      </dsp:txXfrm>
    </dsp:sp>
    <dsp:sp modelId="{4EB20F43-354B-42F5-80FA-22F75A755E47}">
      <dsp:nvSpPr>
        <dsp:cNvPr id="0" name=""/>
        <dsp:cNvSpPr/>
      </dsp:nvSpPr>
      <dsp:spPr>
        <a:xfrm>
          <a:off x="1874075" y="1212323"/>
          <a:ext cx="2043087" cy="1625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September</a:t>
          </a:r>
          <a:br>
            <a:rPr lang="en-US" sz="16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Importance of Candidate Engagement &amp; Media Training</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953430" y="1291678"/>
        <a:ext cx="1884377" cy="1466890"/>
      </dsp:txXfrm>
    </dsp:sp>
    <dsp:sp modelId="{BBD29B26-19DF-40E4-B434-4E7AF38A638B}">
      <dsp:nvSpPr>
        <dsp:cNvPr id="0" name=""/>
        <dsp:cNvSpPr/>
      </dsp:nvSpPr>
      <dsp:spPr>
        <a:xfrm>
          <a:off x="4033363" y="1226076"/>
          <a:ext cx="1971583" cy="1625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October</a:t>
          </a:r>
          <a:br>
            <a:rPr lang="en-US" sz="1200" kern="1200" dirty="0">
              <a:latin typeface="Open Sans" panose="020B0606030504020204" pitchFamily="34" charset="0"/>
              <a:ea typeface="Open Sans" panose="020B0606030504020204" pitchFamily="34" charset="0"/>
              <a:cs typeface="Open Sans" panose="020B0606030504020204" pitchFamily="34" charset="0"/>
            </a:rPr>
          </a:br>
          <a:r>
            <a:rPr lang="en-US" sz="1600" i="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Using Data to Combat Toxic Poverty Narratives</a:t>
          </a:r>
        </a:p>
      </dsp:txBody>
      <dsp:txXfrm>
        <a:off x="4112718" y="1305431"/>
        <a:ext cx="1812873" cy="1466890"/>
      </dsp:txXfrm>
    </dsp:sp>
    <dsp:sp modelId="{0C12250B-459B-4D0B-8104-636A47C72616}">
      <dsp:nvSpPr>
        <dsp:cNvPr id="0" name=""/>
        <dsp:cNvSpPr/>
      </dsp:nvSpPr>
      <dsp:spPr>
        <a:xfrm>
          <a:off x="6091118" y="1212323"/>
          <a:ext cx="2057470" cy="1625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November</a:t>
          </a:r>
          <a:br>
            <a:rPr lang="en-US" sz="1600" kern="1200" dirty="0">
              <a:latin typeface="Open Sans" panose="020B0606030504020204" pitchFamily="34" charset="0"/>
              <a:ea typeface="Open Sans" panose="020B0606030504020204" pitchFamily="34" charset="0"/>
              <a:cs typeface="Open Sans" panose="020B0606030504020204" pitchFamily="34" charset="0"/>
            </a:rPr>
          </a:br>
          <a:r>
            <a:rPr lang="en-US" sz="1600" i="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Keeping Congress Accountable During End of Lame Duck Year</a:t>
          </a:r>
        </a:p>
      </dsp:txBody>
      <dsp:txXfrm>
        <a:off x="6170473" y="1291678"/>
        <a:ext cx="189876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Ken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30323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Ken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84713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Ken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01397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dirty="0">
                <a:latin typeface="Arial"/>
                <a:ea typeface="Arial"/>
                <a:cs typeface="Arial"/>
                <a:sym typeface="Arial"/>
              </a:rPr>
              <a:t>Karyne</a:t>
            </a:r>
            <a:endParaRPr sz="1100" i="1"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06521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14</a:t>
            </a:fld>
            <a:endParaRPr lang="en-US"/>
          </a:p>
        </p:txBody>
      </p:sp>
    </p:spTree>
    <p:extLst>
      <p:ext uri="{BB962C8B-B14F-4D97-AF65-F5344CB8AC3E}">
        <p14:creationId xmlns:p14="http://schemas.microsoft.com/office/powerpoint/2010/main" val="266184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17</a:t>
            </a:fld>
            <a:endParaRPr lang="en-US"/>
          </a:p>
        </p:txBody>
      </p:sp>
    </p:spTree>
    <p:extLst>
      <p:ext uri="{BB962C8B-B14F-4D97-AF65-F5344CB8AC3E}">
        <p14:creationId xmlns:p14="http://schemas.microsoft.com/office/powerpoint/2010/main" val="66384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Legislator Look Up: </a:t>
            </a:r>
          </a:p>
        </p:txBody>
      </p:sp>
      <p:sp>
        <p:nvSpPr>
          <p:cNvPr id="4" name="Slide Number Placeholder 3"/>
          <p:cNvSpPr>
            <a:spLocks noGrp="1"/>
          </p:cNvSpPr>
          <p:nvPr>
            <p:ph type="sldNum" sz="quarter" idx="5"/>
          </p:nvPr>
        </p:nvSpPr>
        <p:spPr/>
        <p:txBody>
          <a:bodyPr/>
          <a:lstStyle/>
          <a:p>
            <a:fld id="{E1A05357-FEDC-42A6-A9AA-A177021FF7C8}" type="slidenum">
              <a:rPr lang="en-US" smtClean="0"/>
              <a:pPr/>
              <a:t>18</a:t>
            </a:fld>
            <a:endParaRPr lang="en-US"/>
          </a:p>
        </p:txBody>
      </p:sp>
    </p:spTree>
    <p:extLst>
      <p:ext uri="{BB962C8B-B14F-4D97-AF65-F5344CB8AC3E}">
        <p14:creationId xmlns:p14="http://schemas.microsoft.com/office/powerpoint/2010/main" val="3119037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Legislator Look Up: </a:t>
            </a:r>
          </a:p>
        </p:txBody>
      </p:sp>
      <p:sp>
        <p:nvSpPr>
          <p:cNvPr id="4" name="Slide Number Placeholder 3"/>
          <p:cNvSpPr>
            <a:spLocks noGrp="1"/>
          </p:cNvSpPr>
          <p:nvPr>
            <p:ph type="sldNum" sz="quarter" idx="5"/>
          </p:nvPr>
        </p:nvSpPr>
        <p:spPr/>
        <p:txBody>
          <a:bodyPr/>
          <a:lstStyle/>
          <a:p>
            <a:fld id="{E1A05357-FEDC-42A6-A9AA-A177021FF7C8}" type="slidenum">
              <a:rPr lang="en-US" smtClean="0"/>
              <a:pPr/>
              <a:t>19</a:t>
            </a:fld>
            <a:endParaRPr lang="en-US"/>
          </a:p>
        </p:txBody>
      </p:sp>
    </p:spTree>
    <p:extLst>
      <p:ext uri="{BB962C8B-B14F-4D97-AF65-F5344CB8AC3E}">
        <p14:creationId xmlns:p14="http://schemas.microsoft.com/office/powerpoint/2010/main" val="1250453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dirty="0">
                <a:latin typeface="Arial"/>
                <a:ea typeface="Arial"/>
                <a:cs typeface="Arial"/>
                <a:sym typeface="Arial"/>
              </a:rPr>
              <a:t>Karyne</a:t>
            </a:r>
            <a:endParaRPr sz="1100" i="1"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009447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https://www.flickr.com/photos/usaid_images/51952948100/in/photostream/</a:t>
            </a:r>
          </a:p>
          <a:p>
            <a:r>
              <a:rPr lang="en-US"/>
              <a:t>https://www.flickr.com/photos/mcspglobal/15294988248/</a:t>
            </a:r>
          </a:p>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23</a:t>
            </a:fld>
            <a:endParaRPr lang="en-US"/>
          </a:p>
        </p:txBody>
      </p:sp>
    </p:spTree>
    <p:extLst>
      <p:ext uri="{BB962C8B-B14F-4D97-AF65-F5344CB8AC3E}">
        <p14:creationId xmlns:p14="http://schemas.microsoft.com/office/powerpoint/2010/main" val="301611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i="1" dirty="0"/>
              <a:t>Margaret (also introduce myself, Karyne, Susan, and all coaches who are there)</a:t>
            </a:r>
            <a:endParaRPr dirty="0"/>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dirty="0">
                <a:solidFill>
                  <a:srgbClr val="000000"/>
                </a:solidFill>
                <a:latin typeface="Arial"/>
                <a:ea typeface="Arial"/>
                <a:cs typeface="Arial"/>
                <a:sym typeface="Arial"/>
              </a:rPr>
              <a:t>8:30-8:35 PM:</a:t>
            </a:r>
            <a:r>
              <a:rPr lang="en-US" sz="1800" b="0" i="0" u="none" strike="noStrike" dirty="0">
                <a:solidFill>
                  <a:srgbClr val="000000"/>
                </a:solidFill>
                <a:latin typeface="Arial"/>
                <a:ea typeface="Arial"/>
                <a:cs typeface="Arial"/>
                <a:sym typeface="Arial"/>
              </a:rPr>
              <a:t> </a:t>
            </a:r>
            <a:r>
              <a:rPr lang="en-US" sz="1800" b="1" i="0" u="none" strike="noStrike" dirty="0">
                <a:solidFill>
                  <a:srgbClr val="000000"/>
                </a:solidFill>
                <a:latin typeface="Arial"/>
                <a:ea typeface="Arial"/>
                <a:cs typeface="Arial"/>
                <a:sym typeface="Arial"/>
              </a:rPr>
              <a:t>Welcome/Introductions (</a:t>
            </a:r>
            <a:r>
              <a:rPr lang="en-US" sz="1800" b="1" dirty="0">
                <a:solidFill>
                  <a:srgbClr val="000000"/>
                </a:solidFill>
                <a:latin typeface="Arial"/>
                <a:ea typeface="Arial"/>
                <a:cs typeface="Arial"/>
                <a:sym typeface="Arial"/>
              </a:rPr>
              <a:t>Margaret</a:t>
            </a:r>
            <a:r>
              <a:rPr lang="en-US" sz="1800" b="1" i="0" u="none" strike="noStrike" dirty="0">
                <a:solidFill>
                  <a:srgbClr val="000000"/>
                </a:solidFill>
                <a:latin typeface="Arial"/>
                <a:ea typeface="Arial"/>
                <a:cs typeface="Arial"/>
                <a:sym typeface="Arial"/>
              </a:rPr>
              <a:t>)</a:t>
            </a:r>
            <a:endParaRPr b="0" dirty="0"/>
          </a:p>
          <a:p>
            <a:pPr marL="457200" lvl="0" indent="-228600" algn="l" rtl="0">
              <a:lnSpc>
                <a:spcPct val="100000"/>
              </a:lnSpc>
              <a:spcBef>
                <a:spcPts val="0"/>
              </a:spcBef>
              <a:spcAft>
                <a:spcPts val="0"/>
              </a:spcAft>
              <a:buSzPts val="1400"/>
              <a:buFont typeface="Arial"/>
              <a:buChar char="•"/>
            </a:pPr>
            <a:r>
              <a:rPr lang="en-US" sz="1800" b="0" i="1" u="none" strike="noStrike" dirty="0">
                <a:solidFill>
                  <a:srgbClr val="000000"/>
                </a:solidFill>
                <a:latin typeface="Arial"/>
                <a:ea typeface="Arial"/>
                <a:cs typeface="Arial"/>
                <a:sym typeface="Arial"/>
              </a:rPr>
              <a:t>Susan &amp; Karyne can check for new names</a:t>
            </a:r>
            <a:endParaRPr sz="1800" b="0" i="0" u="none" strike="noStrike" dirty="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Welcome new folks, Please let us know in the chat where you are based. Introduce yourself since first time you are doing this.</a:t>
            </a:r>
            <a:endParaRPr dirty="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a:t>
            </a:r>
            <a:r>
              <a:rPr lang="en-US" sz="1800" b="0" i="0" u="none" strike="noStrike" dirty="0" err="1">
                <a:solidFill>
                  <a:srgbClr val="000000"/>
                </a:solidFill>
                <a:latin typeface="Arial"/>
                <a:ea typeface="Arial"/>
                <a:cs typeface="Arial"/>
                <a:sym typeface="Arial"/>
              </a:rPr>
              <a:t>Moodian</a:t>
            </a:r>
            <a:endParaRPr dirty="0" err="1"/>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Invite new folks to introduce themselves in the chat and share about their interest in advocacy</a:t>
            </a:r>
            <a:endParaRPr dirty="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dirty="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Intro to vision and values of both organizations, provide the links to full statements</a:t>
            </a:r>
            <a:endParaRPr dirty="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dirty="0"/>
          </a:p>
          <a:p>
            <a:pPr marL="0" lvl="0" indent="0" algn="l" rtl="0">
              <a:lnSpc>
                <a:spcPct val="100000"/>
              </a:lnSpc>
              <a:spcBef>
                <a:spcPts val="0"/>
              </a:spcBef>
              <a:spcAft>
                <a:spcPts val="0"/>
              </a:spcAft>
              <a:buSzPts val="1400"/>
              <a:buNone/>
            </a:pPr>
            <a:endParaRPr i="1"/>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https://www.flickr.com/photos/usaidafrica/32390294158/</a:t>
            </a:r>
          </a:p>
          <a:p>
            <a:r>
              <a:rPr lang="en-US"/>
              <a:t>https://www.flickr.com/photos/usaid_images/14720125257/</a:t>
            </a:r>
          </a:p>
          <a:p>
            <a:r>
              <a:rPr lang="en-US"/>
              <a:t>https://www.flickr.com/photos/usaidafrica/41809766381/</a:t>
            </a:r>
          </a:p>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24</a:t>
            </a:fld>
            <a:endParaRPr lang="en-US"/>
          </a:p>
        </p:txBody>
      </p:sp>
    </p:spTree>
    <p:extLst>
      <p:ext uri="{BB962C8B-B14F-4D97-AF65-F5344CB8AC3E}">
        <p14:creationId xmlns:p14="http://schemas.microsoft.com/office/powerpoint/2010/main" val="266515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https://www.flickr.com/photos/198231745@N02/52942498880/</a:t>
            </a:r>
          </a:p>
          <a:p>
            <a:r>
              <a:rPr lang="en-US"/>
              <a:t>https://www.flickr.com/photos/usaidafrica/41809739091/</a:t>
            </a:r>
          </a:p>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25</a:t>
            </a:fld>
            <a:endParaRPr lang="en-US"/>
          </a:p>
        </p:txBody>
      </p:sp>
    </p:spTree>
    <p:extLst>
      <p:ext uri="{BB962C8B-B14F-4D97-AF65-F5344CB8AC3E}">
        <p14:creationId xmlns:p14="http://schemas.microsoft.com/office/powerpoint/2010/main" val="879492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email template, write to your Representative’s Foreign Policy Aide:</a:t>
            </a:r>
          </a:p>
          <a:p>
            <a:r>
              <a:rPr lang="en-US" dirty="0"/>
              <a:t>https://docs.google.com/document/d/1Rc3VC8uInWWkou3gmiOSRMCV2SkdaVq-lpf21ZPuk4I/edit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759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i="1" dirty="0">
                <a:latin typeface="Arial"/>
                <a:ea typeface="Arial"/>
                <a:cs typeface="Arial"/>
                <a:sym typeface="Arial"/>
              </a:rPr>
              <a:t>Karyne</a:t>
            </a:r>
            <a:br>
              <a:rPr lang="en-US" sz="1100" i="1" dirty="0">
                <a:latin typeface="Arial"/>
                <a:ea typeface="Arial"/>
                <a:cs typeface="Arial"/>
                <a:sym typeface="Arial"/>
              </a:rPr>
            </a:br>
            <a:br>
              <a:rPr lang="en-US" sz="1100" i="1" dirty="0">
                <a:latin typeface="Arial"/>
                <a:ea typeface="Arial"/>
                <a:cs typeface="Arial"/>
                <a:sym typeface="Arial"/>
              </a:rPr>
            </a:br>
            <a:r>
              <a:rPr lang="en-US" sz="1100" dirty="0"/>
              <a:t>Sample email template, write to your Representative’s Foreign Policy Aide:</a:t>
            </a:r>
            <a:br>
              <a:rPr lang="en-US" sz="1100" i="1" dirty="0">
                <a:latin typeface="Arial"/>
                <a:ea typeface="Arial"/>
                <a:cs typeface="Arial"/>
                <a:sym typeface="Arial"/>
              </a:rPr>
            </a:br>
            <a:r>
              <a:rPr lang="en-US" sz="1100" i="1" dirty="0">
                <a:latin typeface="Arial"/>
                <a:ea typeface="Arial"/>
                <a:cs typeface="Arial"/>
                <a:sym typeface="Arial"/>
              </a:rPr>
              <a:t>https://docs.google.com/document/d/1Rc3VC8uInWWkou3gmiOSRMCV2SkdaVq-lpf21ZPuk4I/edit </a:t>
            </a:r>
            <a:br>
              <a:rPr lang="en-US" sz="1100" i="1" dirty="0">
                <a:latin typeface="Arial"/>
                <a:ea typeface="Arial"/>
                <a:cs typeface="Arial"/>
                <a:sym typeface="Arial"/>
              </a:rPr>
            </a:br>
            <a:endParaRPr sz="1100" i="1" dirty="0">
              <a:latin typeface="Arial"/>
              <a:ea typeface="Arial"/>
              <a:cs typeface="Arial"/>
              <a:sym typeface="Arial"/>
            </a:endParaRPr>
          </a:p>
        </p:txBody>
      </p:sp>
      <p:sp>
        <p:nvSpPr>
          <p:cNvPr id="285" name="Google Shape;28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Karyne</a:t>
            </a:r>
            <a:endParaRPr/>
          </a:p>
        </p:txBody>
      </p:sp>
      <p:sp>
        <p:nvSpPr>
          <p:cNvPr id="248" name="Google Shape;2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285" name="Google Shape;28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3842004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ba38bafd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dirty="0"/>
              <a:t>Susan</a:t>
            </a:r>
            <a:endParaRPr sz="1100" dirty="0"/>
          </a:p>
        </p:txBody>
      </p:sp>
      <p:sp>
        <p:nvSpPr>
          <p:cNvPr id="315" name="Google Shape;315;g21ba38bafd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Susan</a:t>
            </a:r>
            <a:endParaRPr dirty="0"/>
          </a:p>
        </p:txBody>
      </p:sp>
      <p:sp>
        <p:nvSpPr>
          <p:cNvPr id="322" name="Google Shape;322;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dirty="0"/>
              <a:t>Margaret</a:t>
            </a:r>
            <a:endParaRPr i="1" dirty="0"/>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Arial"/>
                <a:ea typeface="Arial"/>
                <a:cs typeface="Arial"/>
                <a:sym typeface="Arial"/>
              </a:rPr>
              <a:t>Together Women Rise:</a:t>
            </a:r>
            <a:endParaRPr b="0"/>
          </a:p>
          <a:p>
            <a:pPr marL="457200" lvl="0" indent="-228600" algn="l" rtl="0">
              <a:lnSpc>
                <a:spcPct val="100000"/>
              </a:lnSpc>
              <a:spcBef>
                <a:spcPts val="0"/>
              </a:spcBef>
              <a:spcAft>
                <a:spcPts val="0"/>
              </a:spcAft>
              <a:buSzPts val="1400"/>
              <a:buNone/>
            </a:pPr>
            <a:br>
              <a:rPr lang="en-US" b="0" dirty="0"/>
            </a:br>
            <a:r>
              <a:rPr lang="en-US" sz="1800" b="1" i="0" u="none" strike="noStrike" dirty="0">
                <a:solidFill>
                  <a:srgbClr val="000000"/>
                </a:solidFill>
                <a:latin typeface="Arial"/>
                <a:ea typeface="Arial"/>
                <a:cs typeface="Arial"/>
                <a:sym typeface="Arial"/>
              </a:rPr>
              <a:t>Vision</a:t>
            </a:r>
            <a:endParaRPr b="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Arial"/>
                <a:ea typeface="Arial"/>
                <a:cs typeface="Arial"/>
                <a:sym typeface="Arial"/>
              </a:rPr>
              <a:t>Together Women Rise envisions a world where every person has the same opportunities to thrive regardless of their gender or where they live.</a:t>
            </a:r>
            <a:endParaRPr b="0"/>
          </a:p>
          <a:p>
            <a:pPr marL="457200" lvl="0" indent="-228600" algn="l" rtl="0">
              <a:lnSpc>
                <a:spcPct val="100000"/>
              </a:lnSpc>
              <a:spcBef>
                <a:spcPts val="0"/>
              </a:spcBef>
              <a:spcAft>
                <a:spcPts val="0"/>
              </a:spcAft>
              <a:buSzPts val="1400"/>
              <a:buNone/>
            </a:pPr>
            <a:br>
              <a:rPr lang="en-US" b="0" dirty="0"/>
            </a:br>
            <a:r>
              <a:rPr lang="en-US" sz="1800" b="1" i="0" u="none" strike="noStrike" dirty="0">
                <a:solidFill>
                  <a:srgbClr val="000000"/>
                </a:solidFill>
                <a:latin typeface="Arial"/>
                <a:ea typeface="Arial"/>
                <a:cs typeface="Arial"/>
                <a:sym typeface="Arial"/>
              </a:rPr>
              <a:t>Gender Equality Beliefs</a:t>
            </a:r>
            <a:endParaRPr b="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Together Women Rise champions gender equality because women’s rights are human rights. When women and girls are treated equally, the world is healthier, safer, more peaceful, inclusive, and economically just for everyone.</a:t>
            </a:r>
            <a:endParaRPr/>
          </a:p>
          <a:p>
            <a:pPr marL="457200" marR="0" lvl="0" indent="-228600" algn="l" rtl="0">
              <a:lnSpc>
                <a:spcPct val="100000"/>
              </a:lnSpc>
              <a:spcBef>
                <a:spcPts val="0"/>
              </a:spcBef>
              <a:spcAft>
                <a:spcPts val="0"/>
              </a:spcAft>
              <a:buClr>
                <a:srgbClr val="000000"/>
              </a:buClr>
              <a:buSzPts val="1400"/>
              <a:buFont typeface="Arial"/>
              <a:buNone/>
            </a:pPr>
            <a:br>
              <a:rPr lang="en-US" b="0" dirty="0"/>
            </a:br>
            <a:r>
              <a:rPr lang="en-US" sz="18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https://togetherwomenrise.org/our-anti-oppression-commitment/</a:t>
            </a:r>
            <a:br>
              <a:rPr lang="en-US" sz="1800" b="1" i="0" u="sng" strike="noStrike" dirty="0">
                <a:latin typeface="Arial"/>
                <a:ea typeface="Arial"/>
                <a:cs typeface="Arial"/>
                <a:hlinkClick r:id="rId3">
                  <a:extLst>
                    <a:ext uri="{A12FA001-AC4F-418D-AE19-62706E023703}">
                      <ahyp:hlinkClr xmlns:ahyp="http://schemas.microsoft.com/office/drawing/2018/hyperlinkcolor" val="tx"/>
                    </a:ext>
                  </a:extLst>
                </a:hlinkClick>
              </a:rPr>
            </a:br>
            <a:endParaRPr i="1"/>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dirty="0"/>
              <a:t>Margaret</a:t>
            </a:r>
            <a:endParaRPr i="1" dirty="0"/>
          </a:p>
          <a:p>
            <a:pPr marL="0" lvl="0" indent="0" algn="l" rtl="0">
              <a:lnSpc>
                <a:spcPct val="100000"/>
              </a:lnSpc>
              <a:spcBef>
                <a:spcPts val="0"/>
              </a:spcBef>
              <a:spcAft>
                <a:spcPts val="0"/>
              </a:spcAft>
              <a:buSzPts val="1400"/>
              <a:buNone/>
            </a:pPr>
            <a:endParaRPr i="1"/>
          </a:p>
          <a:p>
            <a:pPr marL="0" lvl="0" indent="0" algn="l" rtl="0">
              <a:lnSpc>
                <a:spcPct val="115000"/>
              </a:lnSpc>
              <a:spcBef>
                <a:spcPts val="0"/>
              </a:spcBef>
              <a:spcAft>
                <a:spcPts val="0"/>
              </a:spcAft>
              <a:buClr>
                <a:schemeClr val="dk1"/>
              </a:buClr>
              <a:buSzPts val="1100"/>
              <a:buFont typeface="Arial"/>
              <a:buNone/>
            </a:pPr>
            <a:r>
              <a:rPr lang="en-US" sz="1800" b="0" i="0" u="none" strike="noStrike" dirty="0">
                <a:solidFill>
                  <a:srgbClr val="000000"/>
                </a:solidFill>
                <a:latin typeface="Arial"/>
                <a:ea typeface="Arial"/>
                <a:cs typeface="Arial"/>
                <a:sym typeface="Arial"/>
              </a:rPr>
              <a:t>RESULTS Anti-Oppression Statement: </a:t>
            </a:r>
            <a:r>
              <a:rPr lang="en-US" sz="18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https://results.org/volunteers/anti-oppression</a:t>
            </a:r>
            <a:r>
              <a:rPr lang="en-US" sz="1800" b="0" i="0" u="none" strike="noStrike" dirty="0">
                <a:solidFill>
                  <a:srgbClr val="000000"/>
                </a:solidFill>
                <a:latin typeface="Arial"/>
                <a:ea typeface="Arial"/>
                <a:cs typeface="Arial"/>
                <a:sym typeface="Arial"/>
              </a:rPr>
              <a:t> </a:t>
            </a:r>
            <a:endParaRPr i="1" dirty="0"/>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3d12d7d18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73d12d7d18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Susan</a:t>
            </a:r>
            <a:endParaRPr/>
          </a:p>
        </p:txBody>
      </p:sp>
      <p:sp>
        <p:nvSpPr>
          <p:cNvPr id="218" name="Google Shape;218;g273d12d7d18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dirty="0"/>
              <a:t>Ken</a:t>
            </a:r>
            <a:endParaRPr dirty="0"/>
          </a:p>
        </p:txBody>
      </p:sp>
      <p:sp>
        <p:nvSpPr>
          <p:cNvPr id="228" name="Google Shape;22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B392E-4B2A-511C-6CAB-F5796F392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19B3D-E180-5FFC-7113-43EF186D6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3366D-F9F3-D857-6621-F5B6880E1575}"/>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Ken</a:t>
            </a:r>
            <a:endParaRPr lang="en-US" dirty="0"/>
          </a:p>
          <a:p>
            <a:endParaRPr lang="en-US" dirty="0"/>
          </a:p>
        </p:txBody>
      </p:sp>
      <p:sp>
        <p:nvSpPr>
          <p:cNvPr id="4" name="Slide Number Placeholder 3">
            <a:extLst>
              <a:ext uri="{FF2B5EF4-FFF2-40B4-BE49-F238E27FC236}">
                <a16:creationId xmlns:a16="http://schemas.microsoft.com/office/drawing/2014/main" id="{8CB88970-4E93-8697-1858-24A37A2A3EF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22833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Ken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97862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Ken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05418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8/21/2024</a:t>
            </a:fld>
            <a:endParaRPr lang="en-US"/>
          </a:p>
        </p:txBody>
      </p:sp>
    </p:spTree>
    <p:extLst>
      <p:ext uri="{BB962C8B-B14F-4D97-AF65-F5344CB8AC3E}">
        <p14:creationId xmlns:p14="http://schemas.microsoft.com/office/powerpoint/2010/main" val="75599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02546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9" name="Google Shape;109;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8/21/2024</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8/21/2024</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1" name="Google Shape;3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8/21/2024</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8/21/2024</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8/21/2024</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8/21/2024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8/21/2024</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8/21/2024</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8/21/2024</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8/21/2024</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4.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7">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1">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2">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8/21/2024</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results.org/resources/2024-election-engagement-resource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cookpolitical.com/rating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creativecommons.org/licenses/by-sa/3.0/" TargetMode="Externa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hyperlink" Target="https://commons.wikimedia.org/wiki/File:Flag_of_France.png" TargetMode="External"/><Relationship Id="rId5" Type="http://schemas.openxmlformats.org/officeDocument/2006/relationships/image" Target="../media/image29.png"/><Relationship Id="rId4" Type="http://schemas.openxmlformats.org/officeDocument/2006/relationships/hyperlink" Target="https://fr.wikipedia.org/wiki/Jeux_olympiqu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docs.google.com/spreadsheets/d/1QF2HKawtGx1kYYfYwGibPpKKnFs0jmX5-RxcpWyEpsk/edit#gid=2081581321" TargetMode="External"/><Relationship Id="rId7" Type="http://schemas.openxmlformats.org/officeDocument/2006/relationships/hyperlink" Target="https://docs.google.com/document/d/1Rc3VC8uInWWkou3gmiOSRMCV2SkdaVq-lpf21ZPuk4I/ed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cs.google.com/document/d/1xldH9zKqH6PouzT3MVPnKr3xCwfF787A/edit?usp=sharing&amp;ouid=108788808284120394168&amp;rtpof=true&amp;sd=true" TargetMode="External"/><Relationship Id="rId5" Type="http://schemas.openxmlformats.org/officeDocument/2006/relationships/hyperlink" Target="mailto:FirstName.LastName@mail.house.gov" TargetMode="External"/><Relationship Id="rId4" Type="http://schemas.openxmlformats.org/officeDocument/2006/relationships/hyperlink" Target="https://results.org/volunteers/legislator-looku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docs.google.com/spreadsheets/d/1QF2HKawtGx1kYYfYwGibPpKKnFs0jmX5-RxcpWyEpsk/edit#gid=2081581321" TargetMode="External"/><Relationship Id="rId7" Type="http://schemas.openxmlformats.org/officeDocument/2006/relationships/hyperlink" Target="https://docs.google.com/document/d/1xldH9zKqH6PouzT3MVPnKr3xCwfF787A/edit?usp=sharing&amp;ouid=108788808284120394168&amp;rtpof=true&amp;sd=tru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FirstName.LastName@mail.house.gov" TargetMode="Externa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sults.zoom.us/meeting/register/tJwsf-msqjwqGdxz2oeF9_V7pTldXGJgJ8T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tinyurl.com/RisePower4Chang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togetherwomenrise.org/programs/impact-network-international/" TargetMode="External"/><Relationship Id="rId4" Type="http://schemas.openxmlformats.org/officeDocument/2006/relationships/hyperlink" Target="https://togetherwomenrise.org/programs/flying-ki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Monthly Webinar</a:t>
            </a:r>
            <a:endParaRPr>
              <a:latin typeface="Open Sans"/>
              <a:ea typeface="Open Sans"/>
              <a:cs typeface="Open Sans"/>
              <a:sym typeface="Open Sans"/>
            </a:endParaRPr>
          </a:p>
        </p:txBody>
      </p:sp>
      <p:sp>
        <p:nvSpPr>
          <p:cNvPr id="150" name="Google Shape;150;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dirty="0">
                <a:solidFill>
                  <a:schemeClr val="dk1"/>
                </a:solidFill>
                <a:latin typeface="Open Sans"/>
                <a:ea typeface="Open Sans"/>
                <a:cs typeface="Open Sans"/>
                <a:sym typeface="Open Sans"/>
              </a:rPr>
              <a:t>August 20, 2024</a:t>
            </a:r>
            <a:endParaRPr sz="19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dirty="0">
                <a:latin typeface="Open Sans"/>
                <a:ea typeface="Open Sans"/>
                <a:cs typeface="Open Sans"/>
              </a:rPr>
              <a:t>Working with Advocates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08690"/>
            <a:ext cx="8229600" cy="3522035"/>
          </a:xfrm>
        </p:spPr>
        <p:txBody>
          <a:bodyPr>
            <a:noAutofit/>
          </a:bodyPr>
          <a:lstStyle/>
          <a:p>
            <a:pPr>
              <a:lnSpc>
                <a:spcPct val="114000"/>
              </a:lnSpc>
              <a:spcBef>
                <a:spcPts val="0"/>
              </a:spcBef>
              <a:spcAft>
                <a:spcPts val="1200"/>
              </a:spcAft>
            </a:pPr>
            <a:r>
              <a:rPr lang="en-US" sz="2400" b="1" i="0" dirty="0">
                <a:solidFill>
                  <a:schemeClr val="dk1"/>
                </a:solidFill>
                <a:latin typeface="Open Sans"/>
                <a:ea typeface="Open Sans"/>
                <a:cs typeface="Open Sans"/>
                <a:sym typeface="Open Sans"/>
              </a:rPr>
              <a:t>Advocacy is Foreign to Most People: </a:t>
            </a:r>
          </a:p>
          <a:p>
            <a:pPr lvl="1">
              <a:lnSpc>
                <a:spcPct val="114000"/>
              </a:lnSpc>
              <a:spcBef>
                <a:spcPts val="0"/>
              </a:spcBef>
              <a:spcAft>
                <a:spcPts val="1200"/>
              </a:spcAft>
            </a:pPr>
            <a:r>
              <a:rPr lang="en-US" sz="2000" b="1" i="0" dirty="0">
                <a:solidFill>
                  <a:schemeClr val="dk1"/>
                </a:solidFill>
                <a:latin typeface="Open Sans"/>
                <a:ea typeface="Open Sans"/>
                <a:cs typeface="Open Sans"/>
                <a:sym typeface="Open Sans"/>
              </a:rPr>
              <a:t>Break it down</a:t>
            </a:r>
          </a:p>
          <a:p>
            <a:pPr lvl="1">
              <a:lnSpc>
                <a:spcPct val="114000"/>
              </a:lnSpc>
              <a:spcBef>
                <a:spcPts val="0"/>
              </a:spcBef>
              <a:spcAft>
                <a:spcPts val="1200"/>
              </a:spcAft>
            </a:pPr>
            <a:r>
              <a:rPr lang="en-US" sz="2000" b="1" dirty="0">
                <a:solidFill>
                  <a:schemeClr val="dk1"/>
                </a:solidFill>
                <a:latin typeface="Open Sans"/>
                <a:ea typeface="Open Sans"/>
                <a:cs typeface="Open Sans"/>
                <a:sym typeface="Open Sans"/>
              </a:rPr>
              <a:t>Help them see success</a:t>
            </a:r>
          </a:p>
          <a:p>
            <a:pPr lvl="1">
              <a:lnSpc>
                <a:spcPct val="114000"/>
              </a:lnSpc>
              <a:spcBef>
                <a:spcPts val="0"/>
              </a:spcBef>
              <a:spcAft>
                <a:spcPts val="1200"/>
              </a:spcAft>
            </a:pPr>
            <a:r>
              <a:rPr lang="en-US" sz="2000" b="1" i="0" dirty="0">
                <a:solidFill>
                  <a:schemeClr val="dk1"/>
                </a:solidFill>
                <a:latin typeface="Open Sans"/>
                <a:ea typeface="Open Sans"/>
                <a:cs typeface="Open Sans"/>
                <a:sym typeface="Open Sans"/>
              </a:rPr>
              <a:t>Deal with Discomfort</a:t>
            </a:r>
          </a:p>
          <a:p>
            <a:pPr>
              <a:lnSpc>
                <a:spcPct val="114000"/>
              </a:lnSpc>
              <a:spcBef>
                <a:spcPts val="0"/>
              </a:spcBef>
              <a:spcAft>
                <a:spcPts val="1200"/>
              </a:spcAft>
            </a:pPr>
            <a:r>
              <a:rPr lang="en-US" sz="2400" b="1" dirty="0">
                <a:solidFill>
                  <a:schemeClr val="dk1"/>
                </a:solidFill>
                <a:latin typeface="Open Sans"/>
                <a:ea typeface="Open Sans"/>
                <a:cs typeface="Open Sans"/>
                <a:sym typeface="Open Sans"/>
              </a:rPr>
              <a:t>Share the Experience</a:t>
            </a:r>
          </a:p>
          <a:p>
            <a:pPr>
              <a:lnSpc>
                <a:spcPct val="114000"/>
              </a:lnSpc>
              <a:spcBef>
                <a:spcPts val="0"/>
              </a:spcBef>
              <a:spcAft>
                <a:spcPts val="1200"/>
              </a:spcAft>
            </a:pPr>
            <a:r>
              <a:rPr lang="en-US" sz="2400" b="1" dirty="0">
                <a:solidFill>
                  <a:schemeClr val="dk1"/>
                </a:solidFill>
                <a:latin typeface="Open Sans"/>
                <a:ea typeface="Open Sans"/>
                <a:cs typeface="Open Sans"/>
                <a:sym typeface="Open Sans"/>
              </a:rPr>
              <a:t>Learn one number: (202) 224-3121</a:t>
            </a: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31486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dirty="0">
                <a:latin typeface="Open Sans"/>
                <a:ea typeface="Open Sans"/>
                <a:cs typeface="Open Sans"/>
              </a:rPr>
              <a:t>Working with Advocates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08690"/>
            <a:ext cx="8229600" cy="3522035"/>
          </a:xfrm>
        </p:spPr>
        <p:txBody>
          <a:bodyPr>
            <a:noAutofit/>
          </a:bodyPr>
          <a:lstStyle/>
          <a:p>
            <a:pPr>
              <a:lnSpc>
                <a:spcPct val="114000"/>
              </a:lnSpc>
              <a:spcBef>
                <a:spcPts val="0"/>
              </a:spcBef>
              <a:spcAft>
                <a:spcPts val="1200"/>
              </a:spcAft>
            </a:pPr>
            <a:r>
              <a:rPr lang="en-US" sz="2400" b="1" u="none" strike="noStrike" cap="none">
                <a:solidFill>
                  <a:schemeClr val="dk1"/>
                </a:solidFill>
                <a:latin typeface="Open Sans"/>
                <a:ea typeface="Open Sans"/>
                <a:cs typeface="Open Sans"/>
                <a:sym typeface="Open Sans"/>
              </a:rPr>
              <a:t>PUPO is Real!</a:t>
            </a:r>
          </a:p>
          <a:p>
            <a:pPr>
              <a:lnSpc>
                <a:spcPct val="114000"/>
              </a:lnSpc>
              <a:spcBef>
                <a:spcPts val="0"/>
              </a:spcBef>
              <a:spcAft>
                <a:spcPts val="1200"/>
              </a:spcAft>
            </a:pPr>
            <a:r>
              <a:rPr lang="en-US" sz="2400" b="1" i="0">
                <a:solidFill>
                  <a:schemeClr val="dk1"/>
                </a:solidFill>
                <a:latin typeface="Open Sans"/>
                <a:ea typeface="Open Sans"/>
                <a:cs typeface="Open Sans"/>
                <a:sym typeface="Open Sans"/>
              </a:rPr>
              <a:t>EPIC </a:t>
            </a:r>
            <a:r>
              <a:rPr lang="en-US" sz="2400" b="1" i="0" dirty="0">
                <a:solidFill>
                  <a:schemeClr val="dk1"/>
                </a:solidFill>
                <a:latin typeface="Open Sans"/>
                <a:ea typeface="Open Sans"/>
                <a:cs typeface="Open Sans"/>
                <a:sym typeface="Open Sans"/>
              </a:rPr>
              <a:t>is a Gem</a:t>
            </a:r>
          </a:p>
          <a:p>
            <a:pPr>
              <a:lnSpc>
                <a:spcPct val="114000"/>
              </a:lnSpc>
              <a:spcBef>
                <a:spcPts val="0"/>
              </a:spcBef>
              <a:spcAft>
                <a:spcPts val="1200"/>
              </a:spcAft>
            </a:pPr>
            <a:r>
              <a:rPr lang="en-US" sz="2400" b="1" dirty="0">
                <a:solidFill>
                  <a:schemeClr val="dk1"/>
                </a:solidFill>
                <a:latin typeface="Open Sans"/>
                <a:ea typeface="Open Sans"/>
                <a:cs typeface="Open Sans"/>
                <a:sym typeface="Open Sans"/>
              </a:rPr>
              <a:t>Overwhelmed? Start Over</a:t>
            </a:r>
          </a:p>
          <a:p>
            <a:pPr>
              <a:lnSpc>
                <a:spcPct val="114000"/>
              </a:lnSpc>
              <a:spcBef>
                <a:spcPts val="0"/>
              </a:spcBef>
              <a:spcAft>
                <a:spcPts val="1200"/>
              </a:spcAft>
            </a:pPr>
            <a:r>
              <a:rPr lang="en-US" sz="2400" b="1" i="0" dirty="0">
                <a:solidFill>
                  <a:schemeClr val="dk1"/>
                </a:solidFill>
                <a:latin typeface="Open Sans"/>
                <a:ea typeface="Open Sans"/>
                <a:cs typeface="Open Sans"/>
                <a:sym typeface="Open Sans"/>
              </a:rPr>
              <a:t>See and </a:t>
            </a:r>
            <a:r>
              <a:rPr lang="en-US" sz="2400" b="1" dirty="0">
                <a:solidFill>
                  <a:schemeClr val="dk1"/>
                </a:solidFill>
                <a:latin typeface="Open Sans"/>
                <a:ea typeface="Open Sans"/>
                <a:cs typeface="Open Sans"/>
                <a:sym typeface="Open Sans"/>
              </a:rPr>
              <a:t>Feel the Network</a:t>
            </a:r>
          </a:p>
          <a:p>
            <a:pPr>
              <a:lnSpc>
                <a:spcPct val="114000"/>
              </a:lnSpc>
              <a:spcBef>
                <a:spcPts val="0"/>
              </a:spcBef>
              <a:spcAft>
                <a:spcPts val="1200"/>
              </a:spcAft>
            </a:pPr>
            <a:r>
              <a:rPr lang="en-US" sz="2400" b="1" dirty="0">
                <a:solidFill>
                  <a:schemeClr val="dk1"/>
                </a:solidFill>
                <a:latin typeface="Open Sans"/>
                <a:ea typeface="Open Sans"/>
                <a:cs typeface="Open Sans"/>
                <a:sym typeface="Open Sans"/>
              </a:rPr>
              <a:t>Our Voices Matter</a:t>
            </a:r>
            <a:endParaRPr lang="en-US" sz="2400" b="1" i="0" dirty="0">
              <a:solidFill>
                <a:schemeClr val="dk1"/>
              </a:solidFill>
              <a:latin typeface="Open Sans"/>
              <a:ea typeface="Open Sans"/>
              <a:cs typeface="Open Sans"/>
              <a:sym typeface="Open Sans"/>
            </a:endParaRPr>
          </a:p>
          <a:p>
            <a:pPr>
              <a:lnSpc>
                <a:spcPct val="114000"/>
              </a:lnSpc>
              <a:spcBef>
                <a:spcPts val="0"/>
              </a:spcBef>
              <a:spcAft>
                <a:spcPts val="1200"/>
              </a:spcAft>
            </a:pPr>
            <a:endParaRPr lang="en-US" sz="24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76957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601425" y="1763851"/>
            <a:ext cx="7922700" cy="16157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August Recess &amp;</a:t>
            </a:r>
            <a:br>
              <a:rPr lang="en-US" sz="4400" b="1" i="0" u="none" strike="noStrike" cap="none" dirty="0">
                <a:solidFill>
                  <a:schemeClr val="dk1"/>
                </a:solidFill>
                <a:latin typeface="Open Sans"/>
                <a:ea typeface="Open Sans"/>
                <a:cs typeface="Open Sans"/>
                <a:sym typeface="Open Sans"/>
              </a:rPr>
            </a:br>
            <a:r>
              <a:rPr lang="en-US" sz="4400" b="1" i="0" u="none" strike="noStrike" cap="none" dirty="0">
                <a:solidFill>
                  <a:schemeClr val="dk1"/>
                </a:solidFill>
                <a:latin typeface="Open Sans"/>
                <a:ea typeface="Open Sans"/>
                <a:cs typeface="Open Sans"/>
                <a:sym typeface="Open Sans"/>
              </a:rPr>
              <a:t>Election Engagement</a:t>
            </a:r>
            <a:endParaRPr sz="4400" b="0" i="0" u="none" strike="noStrike" cap="none" dirty="0">
              <a:solidFill>
                <a:schemeClr val="dk1"/>
              </a:solidFill>
              <a:latin typeface="Open Sans"/>
              <a:ea typeface="Open Sans"/>
              <a:cs typeface="Open Sans"/>
              <a:sym typeface="Open Sans"/>
            </a:endParaRPr>
          </a:p>
        </p:txBody>
      </p:sp>
      <p:pic>
        <p:nvPicPr>
          <p:cNvPr id="3" name="Google Shape;232;p7">
            <a:extLst>
              <a:ext uri="{FF2B5EF4-FFF2-40B4-BE49-F238E27FC236}">
                <a16:creationId xmlns:a16="http://schemas.microsoft.com/office/drawing/2014/main" id="{97D7D6DD-89B9-303D-D24B-FD1E037D7D4F}"/>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92547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Focus on Elections?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latin typeface="Open Sans" panose="020B0606030504020204" pitchFamily="34" charset="0"/>
                <a:ea typeface="Open Sans" panose="020B0606030504020204" pitchFamily="34" charset="0"/>
                <a:cs typeface="Open Sans" panose="020B0606030504020204" pitchFamily="34" charset="0"/>
              </a:rPr>
              <a:t>14</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DC5D8703-DF36-3C99-841A-FBC22352214B}"/>
              </a:ext>
            </a:extLst>
          </p:cNvPr>
          <p:cNvSpPr txBox="1">
            <a:spLocks/>
          </p:cNvSpPr>
          <p:nvPr/>
        </p:nvSpPr>
        <p:spPr>
          <a:xfrm>
            <a:off x="533719" y="1551214"/>
            <a:ext cx="8153081" cy="26099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Establish early relationships </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Get to candidates when they are listening </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Educate candidates and the public on poverty</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Get candidates on the record</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Set the agenda for the next Congress</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Engage the community </a:t>
            </a:r>
          </a:p>
        </p:txBody>
      </p:sp>
    </p:spTree>
    <p:extLst>
      <p:ext uri="{BB962C8B-B14F-4D97-AF65-F5344CB8AC3E}">
        <p14:creationId xmlns:p14="http://schemas.microsoft.com/office/powerpoint/2010/main" val="153843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0"/>
            <a:ext cx="7401491" cy="857250"/>
          </a:xfrm>
        </p:spPr>
        <p:txBody>
          <a:bodyPr>
            <a:normAutofit/>
          </a:bodyPr>
          <a:lstStyle/>
          <a:p>
            <a:r>
              <a:rPr lang="en-US" sz="2800" b="1" dirty="0">
                <a:solidFill>
                  <a:srgbClr val="D50032"/>
                </a:solidFill>
                <a:latin typeface="Open Sans"/>
                <a:ea typeface="Open Sans"/>
                <a:cs typeface="Open Sans"/>
              </a:rPr>
              <a:t>Election Engagement Campaign</a:t>
            </a:r>
            <a:endParaRPr lang="en-US" sz="2800" b="1" dirty="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15</a:t>
            </a:fld>
            <a:endParaRPr lang="en-US"/>
          </a:p>
        </p:txBody>
      </p:sp>
      <p:sp>
        <p:nvSpPr>
          <p:cNvPr id="8" name="TextBox 7">
            <a:extLst>
              <a:ext uri="{FF2B5EF4-FFF2-40B4-BE49-F238E27FC236}">
                <a16:creationId xmlns:a16="http://schemas.microsoft.com/office/drawing/2014/main" id="{D3EFF024-4E71-6043-86DE-125BB1EA0AAA}"/>
              </a:ext>
            </a:extLst>
          </p:cNvPr>
          <p:cNvSpPr txBox="1"/>
          <p:nvPr/>
        </p:nvSpPr>
        <p:spPr>
          <a:xfrm>
            <a:off x="4895134" y="1656920"/>
            <a:ext cx="1034963" cy="400110"/>
          </a:xfrm>
          <a:prstGeom prst="rect">
            <a:avLst/>
          </a:prstGeom>
          <a:noFill/>
        </p:spPr>
        <p:txBody>
          <a:bodyPr wrap="none" rtlCol="0">
            <a:spAutoFit/>
          </a:bodyPr>
          <a:lstStyle/>
          <a:p>
            <a:r>
              <a:rPr lang="en-US" sz="2000">
                <a:solidFill>
                  <a:schemeClr val="bg1"/>
                </a:solidFill>
              </a:rPr>
              <a:t>October</a:t>
            </a:r>
          </a:p>
        </p:txBody>
      </p:sp>
      <p:graphicFrame>
        <p:nvGraphicFramePr>
          <p:cNvPr id="12" name="Diagram 11">
            <a:extLst>
              <a:ext uri="{FF2B5EF4-FFF2-40B4-BE49-F238E27FC236}">
                <a16:creationId xmlns:a16="http://schemas.microsoft.com/office/drawing/2014/main" id="{7FFD87FA-368D-6440-EB3F-D3F17BB74F74}"/>
              </a:ext>
            </a:extLst>
          </p:cNvPr>
          <p:cNvGraphicFramePr/>
          <p:nvPr/>
        </p:nvGraphicFramePr>
        <p:xfrm>
          <a:off x="96253" y="945372"/>
          <a:ext cx="873836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05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0"/>
            <a:ext cx="7401491" cy="857250"/>
          </a:xfrm>
        </p:spPr>
        <p:txBody>
          <a:bodyPr>
            <a:normAutofit/>
          </a:bodyPr>
          <a:lstStyle/>
          <a:p>
            <a:r>
              <a:rPr lang="en-US" sz="2800" b="1" dirty="0">
                <a:solidFill>
                  <a:srgbClr val="D50032"/>
                </a:solidFill>
                <a:latin typeface="Open Sans"/>
                <a:ea typeface="Open Sans"/>
                <a:cs typeface="Open Sans"/>
              </a:rPr>
              <a:t>Election Engagement Campaign</a:t>
            </a:r>
            <a:endParaRPr lang="en-US" sz="2800" b="1" dirty="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16</a:t>
            </a:fld>
            <a:endParaRPr lang="en-US"/>
          </a:p>
        </p:txBody>
      </p:sp>
      <p:sp>
        <p:nvSpPr>
          <p:cNvPr id="6" name="Content Placeholder 5">
            <a:extLst>
              <a:ext uri="{FF2B5EF4-FFF2-40B4-BE49-F238E27FC236}">
                <a16:creationId xmlns:a16="http://schemas.microsoft.com/office/drawing/2014/main" id="{6D5BA754-96C6-6AA2-ACFC-CBEEEEAF76BD}"/>
              </a:ext>
            </a:extLst>
          </p:cNvPr>
          <p:cNvSpPr>
            <a:spLocks noGrp="1"/>
          </p:cNvSpPr>
          <p:nvPr>
            <p:ph idx="1"/>
          </p:nvPr>
        </p:nvSpPr>
        <p:spPr>
          <a:xfrm>
            <a:off x="529066" y="1290305"/>
            <a:ext cx="8085865" cy="3190711"/>
          </a:xfrm>
        </p:spPr>
        <p:txBody>
          <a:bodyPr vert="horz" lIns="91440" tIns="45720" rIns="91440" bIns="45720" rtlCol="0" anchor="t">
            <a:normAutofit/>
          </a:bodyPr>
          <a:lstStyle/>
          <a:p>
            <a:pPr marL="0" indent="0">
              <a:lnSpc>
                <a:spcPct val="114000"/>
              </a:lnSpc>
              <a:spcBef>
                <a:spcPts val="0"/>
              </a:spcBef>
              <a:spcAft>
                <a:spcPts val="1200"/>
              </a:spcAft>
              <a:buNone/>
            </a:pPr>
            <a:r>
              <a:rPr lang="en-US" sz="2400" b="1" dirty="0">
                <a:latin typeface="Open Sans"/>
                <a:ea typeface="Open Sans"/>
                <a:cs typeface="Segoe UI"/>
              </a:rPr>
              <a:t>Key Activities:</a:t>
            </a:r>
          </a:p>
          <a:p>
            <a:pPr>
              <a:lnSpc>
                <a:spcPct val="114000"/>
              </a:lnSpc>
              <a:spcBef>
                <a:spcPts val="0"/>
              </a:spcBef>
              <a:spcAft>
                <a:spcPts val="1200"/>
              </a:spcAft>
            </a:pPr>
            <a:r>
              <a:rPr lang="en-US" sz="2400" dirty="0">
                <a:latin typeface="Open Sans"/>
                <a:ea typeface="Open Sans"/>
                <a:cs typeface="Segoe UI"/>
              </a:rPr>
              <a:t>Direct Advocacy: meetings and birddogging</a:t>
            </a:r>
          </a:p>
          <a:p>
            <a:pPr>
              <a:lnSpc>
                <a:spcPct val="114000"/>
              </a:lnSpc>
              <a:spcBef>
                <a:spcPts val="0"/>
              </a:spcBef>
              <a:spcAft>
                <a:spcPts val="1200"/>
              </a:spcAft>
            </a:pPr>
            <a:r>
              <a:rPr lang="en-US" sz="2400" dirty="0">
                <a:latin typeface="Open Sans"/>
                <a:ea typeface="Open Sans"/>
                <a:cs typeface="Segoe UI"/>
              </a:rPr>
              <a:t>Raising poverty issues in the media</a:t>
            </a:r>
          </a:p>
          <a:p>
            <a:pPr>
              <a:lnSpc>
                <a:spcPct val="114000"/>
              </a:lnSpc>
              <a:spcBef>
                <a:spcPts val="0"/>
              </a:spcBef>
              <a:spcAft>
                <a:spcPts val="1200"/>
              </a:spcAft>
            </a:pPr>
            <a:r>
              <a:rPr lang="en-US" sz="2400" dirty="0">
                <a:latin typeface="Open Sans"/>
                <a:ea typeface="Open Sans"/>
                <a:cs typeface="Segoe UI"/>
              </a:rPr>
              <a:t>Continued community outreach &amp; engagement</a:t>
            </a:r>
          </a:p>
          <a:p>
            <a:pPr marL="0" indent="0">
              <a:lnSpc>
                <a:spcPct val="114000"/>
              </a:lnSpc>
              <a:spcBef>
                <a:spcPts val="0"/>
              </a:spcBef>
              <a:spcAft>
                <a:spcPts val="1200"/>
              </a:spcAft>
              <a:buNone/>
            </a:pPr>
            <a:endParaRPr lang="en-US" sz="1900" dirty="0">
              <a:solidFill>
                <a:srgbClr val="141827"/>
              </a:solidFill>
              <a:latin typeface="Open Sans"/>
              <a:cs typeface="Open Sans"/>
            </a:endParaRPr>
          </a:p>
          <a:p>
            <a:pPr algn="ctr">
              <a:buNone/>
            </a:pPr>
            <a:endParaRPr lang="en-US" sz="1900" dirty="0">
              <a:solidFill>
                <a:srgbClr val="D50032"/>
              </a:solidFill>
              <a:cs typeface="Open Sans"/>
            </a:endParaRPr>
          </a:p>
        </p:txBody>
      </p:sp>
    </p:spTree>
    <p:extLst>
      <p:ext uri="{BB962C8B-B14F-4D97-AF65-F5344CB8AC3E}">
        <p14:creationId xmlns:p14="http://schemas.microsoft.com/office/powerpoint/2010/main" val="69668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Election Engagement Resources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17</a:t>
            </a:fld>
            <a:endParaRPr lang="en-US" dirty="0"/>
          </a:p>
        </p:txBody>
      </p:sp>
      <p:sp>
        <p:nvSpPr>
          <p:cNvPr id="3" name="Title 1">
            <a:extLst>
              <a:ext uri="{FF2B5EF4-FFF2-40B4-BE49-F238E27FC236}">
                <a16:creationId xmlns:a16="http://schemas.microsoft.com/office/drawing/2014/main" id="{DC5D8703-DF36-3C99-841A-FBC22352214B}"/>
              </a:ext>
            </a:extLst>
          </p:cNvPr>
          <p:cNvSpPr txBox="1">
            <a:spLocks/>
          </p:cNvSpPr>
          <p:nvPr/>
        </p:nvSpPr>
        <p:spPr>
          <a:xfrm>
            <a:off x="444305" y="1894608"/>
            <a:ext cx="8153081" cy="20416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algn="l">
              <a:lnSpc>
                <a:spcPct val="114000"/>
              </a:lnSpc>
              <a:spcBef>
                <a:spcPts val="0"/>
              </a:spcBef>
              <a:spcAft>
                <a:spcPts val="600"/>
              </a:spcAft>
            </a:pPr>
            <a:r>
              <a:rPr lang="en-US" sz="2800" dirty="0" err="1">
                <a:solidFill>
                  <a:srgbClr val="000000"/>
                </a:solidFill>
                <a:latin typeface="Open Sans"/>
                <a:ea typeface="Open Sans"/>
                <a:cs typeface="Open Sans"/>
              </a:rPr>
              <a:t>RESULTS.org</a:t>
            </a:r>
            <a:r>
              <a:rPr lang="en-US" sz="2800" dirty="0">
                <a:solidFill>
                  <a:srgbClr val="000000"/>
                </a:solidFill>
                <a:latin typeface="Open Sans"/>
                <a:ea typeface="Open Sans"/>
                <a:cs typeface="Open Sans"/>
              </a:rPr>
              <a:t>/Issues/Community of Change</a:t>
            </a:r>
          </a:p>
          <a:p>
            <a:pPr algn="l">
              <a:lnSpc>
                <a:spcPct val="114000"/>
              </a:lnSpc>
              <a:spcBef>
                <a:spcPts val="0"/>
              </a:spcBef>
              <a:spcAft>
                <a:spcPts val="600"/>
              </a:spcAft>
            </a:pPr>
            <a:r>
              <a:rPr lang="en-US" sz="2800" dirty="0">
                <a:solidFill>
                  <a:srgbClr val="000000"/>
                </a:solidFill>
                <a:latin typeface="Open Sans"/>
                <a:ea typeface="Open Sans"/>
                <a:cs typeface="Open Sans"/>
                <a:hlinkClick r:id="rId3"/>
              </a:rPr>
              <a:t>https://results.org/resources/2024-election-engagement-resources</a:t>
            </a:r>
            <a:r>
              <a:rPr lang="en-US" sz="2800" dirty="0">
                <a:solidFill>
                  <a:srgbClr val="000000"/>
                </a:solidFill>
                <a:latin typeface="Open Sans"/>
                <a:ea typeface="Open Sans"/>
                <a:cs typeface="Open Sans"/>
              </a:rPr>
              <a:t>  </a:t>
            </a:r>
          </a:p>
          <a:p>
            <a:pPr algn="l">
              <a:lnSpc>
                <a:spcPct val="114000"/>
              </a:lnSpc>
              <a:spcBef>
                <a:spcPts val="0"/>
              </a:spcBef>
              <a:spcAft>
                <a:spcPts val="600"/>
              </a:spcAft>
            </a:pPr>
            <a:endParaRPr lang="en-US" sz="2800" b="0" dirty="0">
              <a:solidFill>
                <a:srgbClr val="000000"/>
              </a:solidFill>
              <a:latin typeface="Open Sans"/>
              <a:ea typeface="Open Sans"/>
              <a:cs typeface="Open Sans"/>
            </a:endParaRPr>
          </a:p>
          <a:p>
            <a:pPr algn="l">
              <a:lnSpc>
                <a:spcPct val="114000"/>
              </a:lnSpc>
              <a:spcBef>
                <a:spcPts val="0"/>
              </a:spcBef>
              <a:spcAft>
                <a:spcPts val="600"/>
              </a:spcAft>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Tight races: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rPr>
              <a:t>https://www.cookpolitical.com/ratings</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4338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Election Engagement Resources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18</a:t>
            </a:fld>
            <a:endParaRPr lang="en-US" dirty="0"/>
          </a:p>
        </p:txBody>
      </p:sp>
      <p:pic>
        <p:nvPicPr>
          <p:cNvPr id="5" name="Picture 4">
            <a:extLst>
              <a:ext uri="{FF2B5EF4-FFF2-40B4-BE49-F238E27FC236}">
                <a16:creationId xmlns:a16="http://schemas.microsoft.com/office/drawing/2014/main" id="{41043EAE-E67F-96F2-1228-133B40FA33E9}"/>
              </a:ext>
            </a:extLst>
          </p:cNvPr>
          <p:cNvPicPr>
            <a:picLocks noChangeAspect="1"/>
          </p:cNvPicPr>
          <p:nvPr/>
        </p:nvPicPr>
        <p:blipFill>
          <a:blip r:embed="rId3"/>
          <a:stretch>
            <a:fillRect/>
          </a:stretch>
        </p:blipFill>
        <p:spPr>
          <a:xfrm>
            <a:off x="0" y="1063588"/>
            <a:ext cx="9144000" cy="4144643"/>
          </a:xfrm>
          <a:prstGeom prst="rect">
            <a:avLst/>
          </a:prstGeom>
        </p:spPr>
      </p:pic>
      <p:sp>
        <p:nvSpPr>
          <p:cNvPr id="7" name="Oval 6">
            <a:extLst>
              <a:ext uri="{FF2B5EF4-FFF2-40B4-BE49-F238E27FC236}">
                <a16:creationId xmlns:a16="http://schemas.microsoft.com/office/drawing/2014/main" id="{D5A6A081-984C-C932-CC1C-7443C2AA6DCA}"/>
              </a:ext>
            </a:extLst>
          </p:cNvPr>
          <p:cNvSpPr/>
          <p:nvPr/>
        </p:nvSpPr>
        <p:spPr>
          <a:xfrm>
            <a:off x="635268" y="3792355"/>
            <a:ext cx="3368842" cy="721894"/>
          </a:xfrm>
          <a:prstGeom prst="ellipse">
            <a:avLst/>
          </a:prstGeom>
          <a:no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7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Election Engagement Resources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19</a:t>
            </a:fld>
            <a:endParaRPr lang="en-US" dirty="0"/>
          </a:p>
        </p:txBody>
      </p:sp>
      <p:pic>
        <p:nvPicPr>
          <p:cNvPr id="3" name="Picture 2">
            <a:extLst>
              <a:ext uri="{FF2B5EF4-FFF2-40B4-BE49-F238E27FC236}">
                <a16:creationId xmlns:a16="http://schemas.microsoft.com/office/drawing/2014/main" id="{EC37C883-11D4-B7DE-F53B-7FB2A76D8049}"/>
              </a:ext>
            </a:extLst>
          </p:cNvPr>
          <p:cNvPicPr>
            <a:picLocks noChangeAspect="1"/>
          </p:cNvPicPr>
          <p:nvPr/>
        </p:nvPicPr>
        <p:blipFill>
          <a:blip r:embed="rId3"/>
          <a:stretch>
            <a:fillRect/>
          </a:stretch>
        </p:blipFill>
        <p:spPr>
          <a:xfrm>
            <a:off x="-51155" y="1202380"/>
            <a:ext cx="9464661" cy="3941120"/>
          </a:xfrm>
          <a:prstGeom prst="rect">
            <a:avLst/>
          </a:prstGeom>
        </p:spPr>
      </p:pic>
    </p:spTree>
    <p:extLst>
      <p:ext uri="{BB962C8B-B14F-4D97-AF65-F5344CB8AC3E}">
        <p14:creationId xmlns:p14="http://schemas.microsoft.com/office/powerpoint/2010/main" val="235424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601425" y="1763851"/>
            <a:ext cx="7922700" cy="169274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August </a:t>
            </a:r>
          </a:p>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Advocacy Action</a:t>
            </a:r>
            <a:endParaRPr sz="4400" b="0" i="0" u="none" strike="noStrike" cap="none" dirty="0">
              <a:solidFill>
                <a:schemeClr val="dk1"/>
              </a:solidFill>
              <a:latin typeface="Open Sans"/>
              <a:ea typeface="Open Sans"/>
              <a:cs typeface="Open Sans"/>
              <a:sym typeface="Open Sans"/>
            </a:endParaRPr>
          </a:p>
        </p:txBody>
      </p:sp>
      <p:pic>
        <p:nvPicPr>
          <p:cNvPr id="3" name="Google Shape;232;p7">
            <a:extLst>
              <a:ext uri="{FF2B5EF4-FFF2-40B4-BE49-F238E27FC236}">
                <a16:creationId xmlns:a16="http://schemas.microsoft.com/office/drawing/2014/main" id="{97D7D6DD-89B9-303D-D24B-FD1E037D7D4F}"/>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46822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670C-F8DF-34F4-AD7D-E3F588309BC4}"/>
              </a:ext>
            </a:extLst>
          </p:cNvPr>
          <p:cNvSpPr>
            <a:spLocks noGrp="1"/>
          </p:cNvSpPr>
          <p:nvPr>
            <p:ph type="title"/>
          </p:nvPr>
        </p:nvSpPr>
        <p:spPr/>
        <p:txBody>
          <a:bodyPr/>
          <a:lstStyle/>
          <a:p>
            <a:r>
              <a:rPr lang="en-US"/>
              <a:t>Nutrition is fundamental</a:t>
            </a:r>
          </a:p>
        </p:txBody>
      </p:sp>
      <p:pic>
        <p:nvPicPr>
          <p:cNvPr id="9" name="Content Placeholder 8" descr="A person feeding a baby with a spoon&#10;&#10;Description automatically generated">
            <a:extLst>
              <a:ext uri="{FF2B5EF4-FFF2-40B4-BE49-F238E27FC236}">
                <a16:creationId xmlns:a16="http://schemas.microsoft.com/office/drawing/2014/main" id="{8FAF6AB1-9922-8D03-31BB-045C2F7F5D8C}"/>
              </a:ext>
            </a:extLst>
          </p:cNvPr>
          <p:cNvPicPr>
            <a:picLocks noGrp="1" noChangeAspect="1"/>
          </p:cNvPicPr>
          <p:nvPr>
            <p:ph idx="1"/>
          </p:nvPr>
        </p:nvPicPr>
        <p:blipFill>
          <a:blip r:embed="rId2"/>
          <a:stretch>
            <a:fillRect/>
          </a:stretch>
        </p:blipFill>
        <p:spPr>
          <a:xfrm>
            <a:off x="1611767" y="1063229"/>
            <a:ext cx="5092355" cy="3394075"/>
          </a:xfrm>
        </p:spPr>
      </p:pic>
      <p:sp>
        <p:nvSpPr>
          <p:cNvPr id="5" name="Slide Number Placeholder 4">
            <a:extLst>
              <a:ext uri="{FF2B5EF4-FFF2-40B4-BE49-F238E27FC236}">
                <a16:creationId xmlns:a16="http://schemas.microsoft.com/office/drawing/2014/main" id="{5FAC3D94-ACFF-2796-E042-7D6409F211A3}"/>
              </a:ext>
            </a:extLst>
          </p:cNvPr>
          <p:cNvSpPr>
            <a:spLocks noGrp="1"/>
          </p:cNvSpPr>
          <p:nvPr>
            <p:ph type="sldNum" sz="quarter" idx="12"/>
          </p:nvPr>
        </p:nvSpPr>
        <p:spPr/>
        <p:txBody>
          <a:bodyPr/>
          <a:lstStyle/>
          <a:p>
            <a:fld id="{307E6868-079E-1649-B8D1-459B42CE4DE3}" type="slidenum">
              <a:rPr lang="en-US" smtClean="0"/>
              <a:t>21</a:t>
            </a:fld>
            <a:endParaRPr lang="en-US"/>
          </a:p>
        </p:txBody>
      </p:sp>
      <p:sp>
        <p:nvSpPr>
          <p:cNvPr id="10" name="TextBox 9">
            <a:extLst>
              <a:ext uri="{FF2B5EF4-FFF2-40B4-BE49-F238E27FC236}">
                <a16:creationId xmlns:a16="http://schemas.microsoft.com/office/drawing/2014/main" id="{8668F12D-CB0E-9D4A-B422-3411A0DCCFFF}"/>
              </a:ext>
            </a:extLst>
          </p:cNvPr>
          <p:cNvSpPr txBox="1"/>
          <p:nvPr/>
        </p:nvSpPr>
        <p:spPr>
          <a:xfrm>
            <a:off x="1611767" y="4510565"/>
            <a:ext cx="2859971" cy="246221"/>
          </a:xfrm>
          <a:prstGeom prst="rect">
            <a:avLst/>
          </a:prstGeom>
          <a:noFill/>
        </p:spPr>
        <p:txBody>
          <a:bodyPr wrap="squar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Credit: USAID Malawi</a:t>
            </a:r>
          </a:p>
        </p:txBody>
      </p:sp>
    </p:spTree>
    <p:extLst>
      <p:ext uri="{BB962C8B-B14F-4D97-AF65-F5344CB8AC3E}">
        <p14:creationId xmlns:p14="http://schemas.microsoft.com/office/powerpoint/2010/main" val="182060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5961-D66C-E940-0EE0-52E4C0F99BB7}"/>
              </a:ext>
            </a:extLst>
          </p:cNvPr>
          <p:cNvSpPr>
            <a:spLocks noGrp="1"/>
          </p:cNvSpPr>
          <p:nvPr>
            <p:ph type="title"/>
          </p:nvPr>
        </p:nvSpPr>
        <p:spPr>
          <a:xfrm>
            <a:off x="579120" y="2143125"/>
            <a:ext cx="7401491" cy="857250"/>
          </a:xfrm>
        </p:spPr>
        <p:txBody>
          <a:bodyPr>
            <a:noAutofit/>
          </a:bodyPr>
          <a:lstStyle/>
          <a:p>
            <a:r>
              <a:rPr lang="en-US" sz="9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1,000 Days</a:t>
            </a:r>
          </a:p>
        </p:txBody>
      </p:sp>
      <p:sp>
        <p:nvSpPr>
          <p:cNvPr id="3" name="Slide Number Placeholder 2">
            <a:extLst>
              <a:ext uri="{FF2B5EF4-FFF2-40B4-BE49-F238E27FC236}">
                <a16:creationId xmlns:a16="http://schemas.microsoft.com/office/drawing/2014/main" id="{19CA687A-19BE-722D-97E3-C44FC5705171}"/>
              </a:ext>
            </a:extLst>
          </p:cNvPr>
          <p:cNvSpPr>
            <a:spLocks noGrp="1"/>
          </p:cNvSpPr>
          <p:nvPr>
            <p:ph type="sldNum" sz="quarter" idx="12"/>
          </p:nvPr>
        </p:nvSpPr>
        <p:spPr/>
        <p:txBody>
          <a:bodyPr/>
          <a:lstStyle/>
          <a:p>
            <a:fld id="{307E6868-079E-1649-B8D1-459B42CE4DE3}" type="slidenum">
              <a:rPr lang="en-US" smtClean="0"/>
              <a:t>22</a:t>
            </a:fld>
            <a:endParaRPr lang="en-US"/>
          </a:p>
        </p:txBody>
      </p:sp>
    </p:spTree>
    <p:extLst>
      <p:ext uri="{BB962C8B-B14F-4D97-AF65-F5344CB8AC3E}">
        <p14:creationId xmlns:p14="http://schemas.microsoft.com/office/powerpoint/2010/main" val="389560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AF45-5BAB-90BE-3B81-EA37F163ADA5}"/>
              </a:ext>
            </a:extLst>
          </p:cNvPr>
          <p:cNvSpPr>
            <a:spLocks noGrp="1"/>
          </p:cNvSpPr>
          <p:nvPr>
            <p:ph type="title"/>
          </p:nvPr>
        </p:nvSpPr>
        <p:spPr>
          <a:xfrm>
            <a:off x="214686" y="205979"/>
            <a:ext cx="7644006" cy="857250"/>
          </a:xfrm>
        </p:spPr>
        <p:txBody>
          <a:bodyPr anchor="ct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We can prevent malnutrition</a:t>
            </a:r>
          </a:p>
        </p:txBody>
      </p:sp>
      <p:pic>
        <p:nvPicPr>
          <p:cNvPr id="8" name="Picture 7" descr="Two women sitting on the steps of a building&#10;&#10;Description automatically generated">
            <a:extLst>
              <a:ext uri="{FF2B5EF4-FFF2-40B4-BE49-F238E27FC236}">
                <a16:creationId xmlns:a16="http://schemas.microsoft.com/office/drawing/2014/main" id="{93EED3D8-D296-C080-6E99-BE513440C713}"/>
              </a:ext>
            </a:extLst>
          </p:cNvPr>
          <p:cNvPicPr>
            <a:picLocks noChangeAspect="1"/>
          </p:cNvPicPr>
          <p:nvPr/>
        </p:nvPicPr>
        <p:blipFill>
          <a:blip r:embed="rId3"/>
          <a:srcRect r="9" b="-1"/>
          <a:stretch/>
        </p:blipFill>
        <p:spPr>
          <a:xfrm>
            <a:off x="1" y="1734146"/>
            <a:ext cx="2926080" cy="2146272"/>
          </a:xfrm>
          <a:prstGeom prst="rect">
            <a:avLst/>
          </a:prstGeom>
        </p:spPr>
      </p:pic>
      <p:pic>
        <p:nvPicPr>
          <p:cNvPr id="12" name="Picture 11">
            <a:extLst>
              <a:ext uri="{FF2B5EF4-FFF2-40B4-BE49-F238E27FC236}">
                <a16:creationId xmlns:a16="http://schemas.microsoft.com/office/drawing/2014/main" id="{B4C8D670-4F5B-AB2E-39B6-0C588F01B085}"/>
              </a:ext>
            </a:extLst>
          </p:cNvPr>
          <p:cNvPicPr>
            <a:picLocks noChangeAspect="1"/>
          </p:cNvPicPr>
          <p:nvPr/>
        </p:nvPicPr>
        <p:blipFill rotWithShape="1">
          <a:blip r:embed="rId4"/>
          <a:srcRect l="99" r="99"/>
          <a:stretch/>
        </p:blipFill>
        <p:spPr>
          <a:xfrm>
            <a:off x="6217919" y="1734147"/>
            <a:ext cx="2926081" cy="2145428"/>
          </a:xfrm>
          <a:prstGeom prst="rect">
            <a:avLst/>
          </a:prstGeom>
        </p:spPr>
      </p:pic>
      <p:pic>
        <p:nvPicPr>
          <p:cNvPr id="6" name="Picture 5" descr="A group of women holding a baby&#10;&#10;Description automatically generated">
            <a:extLst>
              <a:ext uri="{FF2B5EF4-FFF2-40B4-BE49-F238E27FC236}">
                <a16:creationId xmlns:a16="http://schemas.microsoft.com/office/drawing/2014/main" id="{C8A6A8FF-2310-3853-55AA-D08BD255E1E9}"/>
              </a:ext>
            </a:extLst>
          </p:cNvPr>
          <p:cNvPicPr>
            <a:picLocks noChangeAspect="1"/>
          </p:cNvPicPr>
          <p:nvPr/>
        </p:nvPicPr>
        <p:blipFill>
          <a:blip r:embed="rId5"/>
          <a:srcRect r="29" b="1"/>
          <a:stretch/>
        </p:blipFill>
        <p:spPr>
          <a:xfrm>
            <a:off x="3108960" y="1734990"/>
            <a:ext cx="2926080" cy="2145428"/>
          </a:xfrm>
          <a:prstGeom prst="rect">
            <a:avLst/>
          </a:prstGeom>
        </p:spPr>
      </p:pic>
      <p:sp>
        <p:nvSpPr>
          <p:cNvPr id="4" name="Slide Number Placeholder 3">
            <a:extLst>
              <a:ext uri="{FF2B5EF4-FFF2-40B4-BE49-F238E27FC236}">
                <a16:creationId xmlns:a16="http://schemas.microsoft.com/office/drawing/2014/main" id="{3A27B4E5-6AED-0A88-3925-0B171C3C726D}"/>
              </a:ext>
            </a:extLst>
          </p:cNvPr>
          <p:cNvSpPr>
            <a:spLocks noGrp="1"/>
          </p:cNvSpPr>
          <p:nvPr>
            <p:ph type="sldNum" sz="quarter" idx="12"/>
          </p:nvPr>
        </p:nvSpPr>
        <p:spPr>
          <a:xfrm>
            <a:off x="6553200" y="4767263"/>
            <a:ext cx="2133600" cy="273844"/>
          </a:xfrm>
        </p:spPr>
        <p:txBody>
          <a:bodyPr anchor="ctr">
            <a:normAutofit fontScale="70000" lnSpcReduction="20000"/>
          </a:bodyPr>
          <a:lstStyle/>
          <a:p>
            <a:pPr>
              <a:spcAft>
                <a:spcPts val="600"/>
              </a:spcAft>
            </a:pPr>
            <a:fld id="{307E6868-079E-1649-B8D1-459B42CE4DE3}" type="slidenum">
              <a:rPr lang="en-US" smtClean="0"/>
              <a:pPr>
                <a:spcAft>
                  <a:spcPts val="600"/>
                </a:spcAft>
              </a:pPr>
              <a:t>23</a:t>
            </a:fld>
            <a:endParaRPr lang="en-US"/>
          </a:p>
        </p:txBody>
      </p:sp>
      <p:sp>
        <p:nvSpPr>
          <p:cNvPr id="22" name="TextBox 21">
            <a:extLst>
              <a:ext uri="{FF2B5EF4-FFF2-40B4-BE49-F238E27FC236}">
                <a16:creationId xmlns:a16="http://schemas.microsoft.com/office/drawing/2014/main" id="{19CDC7E7-BFA4-3A7D-CE14-9E52A424CCFE}"/>
              </a:ext>
            </a:extLst>
          </p:cNvPr>
          <p:cNvSpPr txBox="1"/>
          <p:nvPr/>
        </p:nvSpPr>
        <p:spPr>
          <a:xfrm>
            <a:off x="6118754" y="3857668"/>
            <a:ext cx="1813560" cy="230832"/>
          </a:xfrm>
          <a:prstGeom prst="rect">
            <a:avLst/>
          </a:prstGeom>
          <a:noFill/>
        </p:spPr>
        <p:txBody>
          <a:bodyPr wrap="square">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 UNICEF/UN0668289/Dejongh</a:t>
            </a:r>
          </a:p>
        </p:txBody>
      </p:sp>
      <p:sp>
        <p:nvSpPr>
          <p:cNvPr id="24" name="TextBox 23">
            <a:extLst>
              <a:ext uri="{FF2B5EF4-FFF2-40B4-BE49-F238E27FC236}">
                <a16:creationId xmlns:a16="http://schemas.microsoft.com/office/drawing/2014/main" id="{F7151198-B4FE-1D3B-342A-A0B29D266901}"/>
              </a:ext>
            </a:extLst>
          </p:cNvPr>
          <p:cNvSpPr txBox="1"/>
          <p:nvPr/>
        </p:nvSpPr>
        <p:spPr>
          <a:xfrm>
            <a:off x="0" y="4810275"/>
            <a:ext cx="7267010" cy="230832"/>
          </a:xfrm>
          <a:prstGeom prst="rect">
            <a:avLst/>
          </a:prstGeom>
          <a:noFill/>
        </p:spPr>
        <p:txBody>
          <a:bodyPr wrap="square">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PHOTO CREDITS - 1. Mehzabin Rupa/World Vision /  2. Karen Kasmauski/MCSP / 3. © UNICEF/UN0668289/Dejongh</a:t>
            </a:r>
          </a:p>
        </p:txBody>
      </p:sp>
    </p:spTree>
    <p:extLst>
      <p:ext uri="{BB962C8B-B14F-4D97-AF65-F5344CB8AC3E}">
        <p14:creationId xmlns:p14="http://schemas.microsoft.com/office/powerpoint/2010/main" val="2070138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AF45-5BAB-90BE-3B81-EA37F163ADA5}"/>
              </a:ext>
            </a:extLst>
          </p:cNvPr>
          <p:cNvSpPr>
            <a:spLocks noGrp="1"/>
          </p:cNvSpPr>
          <p:nvPr>
            <p:ph type="title"/>
          </p:nvPr>
        </p:nvSpPr>
        <p:spPr>
          <a:xfrm>
            <a:off x="-71562" y="205979"/>
            <a:ext cx="7930254" cy="857250"/>
          </a:xfrm>
        </p:spPr>
        <p:txBody>
          <a:bodyPr anchor="ct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We</a:t>
            </a:r>
            <a:r>
              <a:rPr lang="en-US" sz="3600" dirty="0"/>
              <a:t> </a:t>
            </a:r>
            <a:r>
              <a:rPr lang="en-US" sz="3600" b="1" dirty="0">
                <a:latin typeface="Open Sans" panose="020B0606030504020204" pitchFamily="34" charset="0"/>
                <a:ea typeface="Open Sans" panose="020B0606030504020204" pitchFamily="34" charset="0"/>
                <a:cs typeface="Open Sans" panose="020B0606030504020204" pitchFamily="34" charset="0"/>
              </a:rPr>
              <a:t>can detect malnutrition early</a:t>
            </a:r>
          </a:p>
        </p:txBody>
      </p:sp>
      <p:pic>
        <p:nvPicPr>
          <p:cNvPr id="8" name="Picture 7">
            <a:extLst>
              <a:ext uri="{FF2B5EF4-FFF2-40B4-BE49-F238E27FC236}">
                <a16:creationId xmlns:a16="http://schemas.microsoft.com/office/drawing/2014/main" id="{93EED3D8-D296-C080-6E99-BE513440C713}"/>
              </a:ext>
            </a:extLst>
          </p:cNvPr>
          <p:cNvPicPr>
            <a:picLocks noChangeAspect="1"/>
          </p:cNvPicPr>
          <p:nvPr/>
        </p:nvPicPr>
        <p:blipFill>
          <a:blip r:embed="rId3"/>
          <a:srcRect l="50" r="50"/>
          <a:stretch/>
        </p:blipFill>
        <p:spPr>
          <a:xfrm>
            <a:off x="1" y="1795106"/>
            <a:ext cx="2926080" cy="2146272"/>
          </a:xfrm>
          <a:prstGeom prst="rect">
            <a:avLst/>
          </a:prstGeom>
        </p:spPr>
      </p:pic>
      <p:pic>
        <p:nvPicPr>
          <p:cNvPr id="12" name="Picture 11">
            <a:extLst>
              <a:ext uri="{FF2B5EF4-FFF2-40B4-BE49-F238E27FC236}">
                <a16:creationId xmlns:a16="http://schemas.microsoft.com/office/drawing/2014/main" id="{B4C8D670-4F5B-AB2E-39B6-0C588F01B085}"/>
              </a:ext>
            </a:extLst>
          </p:cNvPr>
          <p:cNvPicPr>
            <a:picLocks noChangeAspect="1"/>
          </p:cNvPicPr>
          <p:nvPr/>
        </p:nvPicPr>
        <p:blipFill>
          <a:blip r:embed="rId4"/>
          <a:srcRect l="30" r="30"/>
          <a:stretch/>
        </p:blipFill>
        <p:spPr>
          <a:xfrm>
            <a:off x="6217919" y="1795107"/>
            <a:ext cx="2926081" cy="2145428"/>
          </a:xfrm>
          <a:prstGeom prst="rect">
            <a:avLst/>
          </a:prstGeom>
        </p:spPr>
      </p:pic>
      <p:pic>
        <p:nvPicPr>
          <p:cNvPr id="6" name="Picture 5">
            <a:extLst>
              <a:ext uri="{FF2B5EF4-FFF2-40B4-BE49-F238E27FC236}">
                <a16:creationId xmlns:a16="http://schemas.microsoft.com/office/drawing/2014/main" id="{C8A6A8FF-2310-3853-55AA-D08BD255E1E9}"/>
              </a:ext>
            </a:extLst>
          </p:cNvPr>
          <p:cNvPicPr>
            <a:picLocks noChangeAspect="1"/>
          </p:cNvPicPr>
          <p:nvPr/>
        </p:nvPicPr>
        <p:blipFill>
          <a:blip r:embed="rId5"/>
          <a:srcRect l="36" r="36"/>
          <a:stretch/>
        </p:blipFill>
        <p:spPr>
          <a:xfrm>
            <a:off x="3108960" y="1795950"/>
            <a:ext cx="2926080" cy="2145428"/>
          </a:xfrm>
          <a:prstGeom prst="rect">
            <a:avLst/>
          </a:prstGeom>
        </p:spPr>
      </p:pic>
      <p:sp>
        <p:nvSpPr>
          <p:cNvPr id="4" name="Slide Number Placeholder 3">
            <a:extLst>
              <a:ext uri="{FF2B5EF4-FFF2-40B4-BE49-F238E27FC236}">
                <a16:creationId xmlns:a16="http://schemas.microsoft.com/office/drawing/2014/main" id="{3A27B4E5-6AED-0A88-3925-0B171C3C726D}"/>
              </a:ext>
            </a:extLst>
          </p:cNvPr>
          <p:cNvSpPr>
            <a:spLocks noGrp="1"/>
          </p:cNvSpPr>
          <p:nvPr>
            <p:ph type="sldNum" sz="quarter" idx="12"/>
          </p:nvPr>
        </p:nvSpPr>
        <p:spPr>
          <a:xfrm>
            <a:off x="6553200" y="4767263"/>
            <a:ext cx="2133600" cy="273844"/>
          </a:xfrm>
        </p:spPr>
        <p:txBody>
          <a:bodyPr anchor="ctr">
            <a:normAutofit fontScale="70000" lnSpcReduction="20000"/>
          </a:bodyPr>
          <a:lstStyle/>
          <a:p>
            <a:pPr>
              <a:spcAft>
                <a:spcPts val="600"/>
              </a:spcAft>
            </a:pPr>
            <a:fld id="{307E6868-079E-1649-B8D1-459B42CE4DE3}" type="slidenum">
              <a:rPr lang="en-US" smtClean="0"/>
              <a:pPr>
                <a:spcAft>
                  <a:spcPts val="600"/>
                </a:spcAft>
              </a:pPr>
              <a:t>24</a:t>
            </a:fld>
            <a:endParaRPr lang="en-US"/>
          </a:p>
        </p:txBody>
      </p:sp>
      <p:sp>
        <p:nvSpPr>
          <p:cNvPr id="3" name="TextBox 2">
            <a:extLst>
              <a:ext uri="{FF2B5EF4-FFF2-40B4-BE49-F238E27FC236}">
                <a16:creationId xmlns:a16="http://schemas.microsoft.com/office/drawing/2014/main" id="{9401C80A-A09C-E374-AAF9-4C68D225DBC0}"/>
              </a:ext>
            </a:extLst>
          </p:cNvPr>
          <p:cNvSpPr txBox="1"/>
          <p:nvPr/>
        </p:nvSpPr>
        <p:spPr>
          <a:xfrm>
            <a:off x="0" y="4904185"/>
            <a:ext cx="5199310" cy="3693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PHOTO CREDITS - 1. ACF/Christina Tchad / 2. USAID-ACCESO/Fintrac Inc. / 3. Kate Consavage/USAID</a:t>
            </a:r>
          </a:p>
          <a:p>
            <a:endParaRPr lang="en-US" sz="900"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5344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AF45-5BAB-90BE-3B81-EA37F163ADA5}"/>
              </a:ext>
            </a:extLst>
          </p:cNvPr>
          <p:cNvSpPr>
            <a:spLocks noGrp="1"/>
          </p:cNvSpPr>
          <p:nvPr>
            <p:ph type="title"/>
          </p:nvPr>
        </p:nvSpPr>
        <p:spPr>
          <a:xfrm>
            <a:off x="457200" y="205979"/>
            <a:ext cx="7401491" cy="857250"/>
          </a:xfrm>
        </p:spPr>
        <p:txBody>
          <a:bodyPr anchor="ct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We can treat malnutrition</a:t>
            </a:r>
          </a:p>
        </p:txBody>
      </p:sp>
      <p:pic>
        <p:nvPicPr>
          <p:cNvPr id="8" name="Picture 7">
            <a:extLst>
              <a:ext uri="{FF2B5EF4-FFF2-40B4-BE49-F238E27FC236}">
                <a16:creationId xmlns:a16="http://schemas.microsoft.com/office/drawing/2014/main" id="{93EED3D8-D296-C080-6E99-BE513440C713}"/>
              </a:ext>
            </a:extLst>
          </p:cNvPr>
          <p:cNvPicPr>
            <a:picLocks noChangeAspect="1"/>
          </p:cNvPicPr>
          <p:nvPr/>
        </p:nvPicPr>
        <p:blipFill>
          <a:blip r:embed="rId3"/>
          <a:srcRect l="118" r="118"/>
          <a:stretch/>
        </p:blipFill>
        <p:spPr>
          <a:xfrm>
            <a:off x="1" y="1688426"/>
            <a:ext cx="2926080" cy="2146272"/>
          </a:xfrm>
          <a:prstGeom prst="rect">
            <a:avLst/>
          </a:prstGeom>
        </p:spPr>
      </p:pic>
      <p:pic>
        <p:nvPicPr>
          <p:cNvPr id="12" name="Picture 11">
            <a:extLst>
              <a:ext uri="{FF2B5EF4-FFF2-40B4-BE49-F238E27FC236}">
                <a16:creationId xmlns:a16="http://schemas.microsoft.com/office/drawing/2014/main" id="{B4C8D670-4F5B-AB2E-39B6-0C588F01B085}"/>
              </a:ext>
            </a:extLst>
          </p:cNvPr>
          <p:cNvPicPr>
            <a:picLocks noChangeAspect="1"/>
          </p:cNvPicPr>
          <p:nvPr/>
        </p:nvPicPr>
        <p:blipFill>
          <a:blip r:embed="rId4"/>
          <a:srcRect l="30" r="30"/>
          <a:stretch/>
        </p:blipFill>
        <p:spPr>
          <a:xfrm>
            <a:off x="6217919" y="1688427"/>
            <a:ext cx="2926081" cy="2145428"/>
          </a:xfrm>
          <a:prstGeom prst="rect">
            <a:avLst/>
          </a:prstGeom>
        </p:spPr>
      </p:pic>
      <p:pic>
        <p:nvPicPr>
          <p:cNvPr id="6" name="Picture 5">
            <a:extLst>
              <a:ext uri="{FF2B5EF4-FFF2-40B4-BE49-F238E27FC236}">
                <a16:creationId xmlns:a16="http://schemas.microsoft.com/office/drawing/2014/main" id="{C8A6A8FF-2310-3853-55AA-D08BD255E1E9}"/>
              </a:ext>
            </a:extLst>
          </p:cNvPr>
          <p:cNvPicPr>
            <a:picLocks noChangeAspect="1"/>
          </p:cNvPicPr>
          <p:nvPr/>
        </p:nvPicPr>
        <p:blipFill>
          <a:blip r:embed="rId5"/>
          <a:srcRect t="13" b="13"/>
          <a:stretch/>
        </p:blipFill>
        <p:spPr>
          <a:xfrm>
            <a:off x="3108960" y="1689270"/>
            <a:ext cx="2926080" cy="2145428"/>
          </a:xfrm>
          <a:prstGeom prst="rect">
            <a:avLst/>
          </a:prstGeom>
        </p:spPr>
      </p:pic>
      <p:sp>
        <p:nvSpPr>
          <p:cNvPr id="4" name="Slide Number Placeholder 3">
            <a:extLst>
              <a:ext uri="{FF2B5EF4-FFF2-40B4-BE49-F238E27FC236}">
                <a16:creationId xmlns:a16="http://schemas.microsoft.com/office/drawing/2014/main" id="{3A27B4E5-6AED-0A88-3925-0B171C3C726D}"/>
              </a:ext>
            </a:extLst>
          </p:cNvPr>
          <p:cNvSpPr>
            <a:spLocks noGrp="1"/>
          </p:cNvSpPr>
          <p:nvPr>
            <p:ph type="sldNum" sz="quarter" idx="12"/>
          </p:nvPr>
        </p:nvSpPr>
        <p:spPr>
          <a:xfrm>
            <a:off x="6553200" y="4767263"/>
            <a:ext cx="2133600" cy="273844"/>
          </a:xfrm>
        </p:spPr>
        <p:txBody>
          <a:bodyPr anchor="ctr">
            <a:normAutofit fontScale="70000" lnSpcReduction="20000"/>
          </a:bodyPr>
          <a:lstStyle/>
          <a:p>
            <a:pPr>
              <a:spcAft>
                <a:spcPts val="600"/>
              </a:spcAft>
            </a:pPr>
            <a:fld id="{307E6868-079E-1649-B8D1-459B42CE4DE3}" type="slidenum">
              <a:rPr lang="en-US" smtClean="0"/>
              <a:pPr>
                <a:spcAft>
                  <a:spcPts val="600"/>
                </a:spcAft>
              </a:pPr>
              <a:t>25</a:t>
            </a:fld>
            <a:endParaRPr lang="en-US"/>
          </a:p>
        </p:txBody>
      </p:sp>
      <p:sp>
        <p:nvSpPr>
          <p:cNvPr id="11" name="TextBox 10">
            <a:extLst>
              <a:ext uri="{FF2B5EF4-FFF2-40B4-BE49-F238E27FC236}">
                <a16:creationId xmlns:a16="http://schemas.microsoft.com/office/drawing/2014/main" id="{191534FC-9E38-FAB1-617D-5D653A4D95AB}"/>
              </a:ext>
            </a:extLst>
          </p:cNvPr>
          <p:cNvSpPr txBox="1"/>
          <p:nvPr/>
        </p:nvSpPr>
        <p:spPr>
          <a:xfrm>
            <a:off x="0" y="4904185"/>
            <a:ext cx="8542019" cy="230832"/>
          </a:xfrm>
          <a:prstGeom prst="rect">
            <a:avLst/>
          </a:prstGeom>
          <a:noFill/>
        </p:spPr>
        <p:txBody>
          <a:bodyPr wrap="square">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PHOTO CREDITS - 1. © UNICEF/UN0668307/Dejongh / 2 &amp; 3. Kate Consavage/USAID</a:t>
            </a:r>
          </a:p>
        </p:txBody>
      </p:sp>
    </p:spTree>
    <p:extLst>
      <p:ext uri="{BB962C8B-B14F-4D97-AF65-F5344CB8AC3E}">
        <p14:creationId xmlns:p14="http://schemas.microsoft.com/office/powerpoint/2010/main" val="262250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731E-AFE3-7FE1-4CB3-F1A73946B638}"/>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Our big global moment</a:t>
            </a:r>
          </a:p>
        </p:txBody>
      </p:sp>
      <p:sp>
        <p:nvSpPr>
          <p:cNvPr id="4" name="Slide Number Placeholder 3">
            <a:extLst>
              <a:ext uri="{FF2B5EF4-FFF2-40B4-BE49-F238E27FC236}">
                <a16:creationId xmlns:a16="http://schemas.microsoft.com/office/drawing/2014/main" id="{911A1AA8-78BC-1DAF-1AEC-1B6DB5D951D3}"/>
              </a:ext>
            </a:extLst>
          </p:cNvPr>
          <p:cNvSpPr>
            <a:spLocks noGrp="1"/>
          </p:cNvSpPr>
          <p:nvPr>
            <p:ph type="sldNum" sz="quarter" idx="12"/>
          </p:nvPr>
        </p:nvSpPr>
        <p:spPr/>
        <p:txBody>
          <a:bodyPr/>
          <a:lstStyle/>
          <a:p>
            <a:fld id="{307E6868-079E-1649-B8D1-459B42CE4DE3}" type="slidenum">
              <a:rPr lang="en-US" smtClean="0"/>
              <a:pPr/>
              <a:t>26</a:t>
            </a:fld>
            <a:endParaRPr lang="en-US"/>
          </a:p>
        </p:txBody>
      </p:sp>
      <p:pic>
        <p:nvPicPr>
          <p:cNvPr id="1030" name="Picture 6" descr="Home : Nutrition For Growth">
            <a:extLst>
              <a:ext uri="{FF2B5EF4-FFF2-40B4-BE49-F238E27FC236}">
                <a16:creationId xmlns:a16="http://schemas.microsoft.com/office/drawing/2014/main" id="{762B8B44-7C24-5F2F-A5B9-2B34F9AB7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31181"/>
            <a:ext cx="3790111" cy="1856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colorful circles&#10;&#10;Description automatically generated">
            <a:extLst>
              <a:ext uri="{FF2B5EF4-FFF2-40B4-BE49-F238E27FC236}">
                <a16:creationId xmlns:a16="http://schemas.microsoft.com/office/drawing/2014/main" id="{3E3D7E4A-26E7-8763-457C-AC0724C109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56860" y="1195169"/>
            <a:ext cx="2850292" cy="1318260"/>
          </a:xfrm>
          <a:prstGeom prst="rect">
            <a:avLst/>
          </a:prstGeom>
        </p:spPr>
      </p:pic>
      <p:pic>
        <p:nvPicPr>
          <p:cNvPr id="16" name="Picture 15" descr="A red white and blue flag&#10;&#10;Description automatically generated">
            <a:extLst>
              <a:ext uri="{FF2B5EF4-FFF2-40B4-BE49-F238E27FC236}">
                <a16:creationId xmlns:a16="http://schemas.microsoft.com/office/drawing/2014/main" id="{21B1205F-A66C-53D3-AC37-26032E682AA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527081" y="2803939"/>
            <a:ext cx="2509849" cy="1672814"/>
          </a:xfrm>
          <a:prstGeom prst="rect">
            <a:avLst/>
          </a:prstGeom>
          <a:ln>
            <a:solidFill>
              <a:schemeClr val="tx1"/>
            </a:solidFill>
          </a:ln>
        </p:spPr>
      </p:pic>
      <p:sp>
        <p:nvSpPr>
          <p:cNvPr id="17" name="TextBox 16">
            <a:extLst>
              <a:ext uri="{FF2B5EF4-FFF2-40B4-BE49-F238E27FC236}">
                <a16:creationId xmlns:a16="http://schemas.microsoft.com/office/drawing/2014/main" id="{3EE94A55-01D1-110A-3770-DBE041BA9659}"/>
              </a:ext>
            </a:extLst>
          </p:cNvPr>
          <p:cNvSpPr txBox="1"/>
          <p:nvPr/>
        </p:nvSpPr>
        <p:spPr>
          <a:xfrm>
            <a:off x="5935980" y="8408207"/>
            <a:ext cx="2509849" cy="369332"/>
          </a:xfrm>
          <a:prstGeom prst="rect">
            <a:avLst/>
          </a:prstGeom>
          <a:noFill/>
        </p:spPr>
        <p:txBody>
          <a:bodyPr wrap="square" rtlCol="0">
            <a:spAutoFit/>
          </a:bodyPr>
          <a:lstStyle/>
          <a:p>
            <a:r>
              <a:rPr lang="en-US" sz="900">
                <a:hlinkClick r:id="rId6" tooltip="https://commons.wikimedia.org/wiki/File:Flag_of_France.png"/>
              </a:rPr>
              <a:t>This Photo</a:t>
            </a:r>
            <a:r>
              <a:rPr lang="en-US" sz="900"/>
              <a:t> by Unknown Author is licensed under </a:t>
            </a:r>
            <a:r>
              <a:rPr lang="en-US" sz="900">
                <a:hlinkClick r:id="rId7" tooltip="https://creativecommons.org/licenses/by-sa/3.0/"/>
              </a:rPr>
              <a:t>CC BY-SA</a:t>
            </a:r>
            <a:endParaRPr lang="en-US" sz="900"/>
          </a:p>
        </p:txBody>
      </p:sp>
      <p:cxnSp>
        <p:nvCxnSpPr>
          <p:cNvPr id="19" name="Straight Connector 18">
            <a:extLst>
              <a:ext uri="{FF2B5EF4-FFF2-40B4-BE49-F238E27FC236}">
                <a16:creationId xmlns:a16="http://schemas.microsoft.com/office/drawing/2014/main" id="{D6010361-A5AF-566D-66E5-9F7F86B33E43}"/>
              </a:ext>
            </a:extLst>
          </p:cNvPr>
          <p:cNvCxnSpPr/>
          <p:nvPr/>
        </p:nvCxnSpPr>
        <p:spPr>
          <a:xfrm>
            <a:off x="4747260" y="1356361"/>
            <a:ext cx="0" cy="29375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025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8E53-6C40-5350-EAF2-560305F2FB77}"/>
              </a:ext>
            </a:extLst>
          </p:cNvPr>
          <p:cNvSpPr>
            <a:spLocks noGrp="1"/>
          </p:cNvSpPr>
          <p:nvPr>
            <p:ph type="title"/>
          </p:nvPr>
        </p:nvSpPr>
        <p:spPr/>
        <p:txBody>
          <a:bodyPr>
            <a:normAutofit/>
          </a:bodyPr>
          <a:lstStyle/>
          <a:p>
            <a:r>
              <a:rPr lang="en-US" sz="3400" b="1" dirty="0">
                <a:latin typeface="Open Sans" panose="020B0606030504020204" pitchFamily="34" charset="0"/>
                <a:ea typeface="Open Sans" panose="020B0606030504020204" pitchFamily="34" charset="0"/>
                <a:cs typeface="Open Sans" panose="020B0606030504020204" pitchFamily="34" charset="0"/>
              </a:rPr>
              <a:t>We want the US Government to</a:t>
            </a:r>
          </a:p>
        </p:txBody>
      </p:sp>
      <p:sp>
        <p:nvSpPr>
          <p:cNvPr id="3" name="Content Placeholder 2">
            <a:extLst>
              <a:ext uri="{FF2B5EF4-FFF2-40B4-BE49-F238E27FC236}">
                <a16:creationId xmlns:a16="http://schemas.microsoft.com/office/drawing/2014/main" id="{54B6465C-1CDE-4C3A-F4CA-400ADB0DF9F3}"/>
              </a:ext>
            </a:extLst>
          </p:cNvPr>
          <p:cNvSpPr>
            <a:spLocks noGrp="1"/>
          </p:cNvSpPr>
          <p:nvPr>
            <p:ph idx="1"/>
          </p:nvPr>
        </p:nvSpPr>
        <p:spPr/>
        <p:txBody>
          <a:bodyPr/>
          <a:lstStyle/>
          <a:p>
            <a:r>
              <a:rPr lang="en-US" sz="2800" dirty="0">
                <a:latin typeface="Open Sans" panose="020B0606030504020204" pitchFamily="34" charset="0"/>
                <a:ea typeface="Open Sans" panose="020B0606030504020204" pitchFamily="34" charset="0"/>
                <a:cs typeface="Open Sans" panose="020B0606030504020204" pitchFamily="34" charset="0"/>
              </a:rPr>
              <a:t>Make a specific, bold, new financial pledge</a:t>
            </a:r>
          </a:p>
          <a:p>
            <a:r>
              <a:rPr lang="en-US" sz="2800" dirty="0">
                <a:latin typeface="Open Sans" panose="020B0606030504020204" pitchFamily="34" charset="0"/>
                <a:ea typeface="Open Sans" panose="020B0606030504020204" pitchFamily="34" charset="0"/>
                <a:cs typeface="Open Sans" panose="020B0606030504020204" pitchFamily="34" charset="0"/>
              </a:rPr>
              <a:t>Make a powerful public signal to the world, encouraging others to be bold</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BC77B1F-8257-8799-817C-69396D46F635}"/>
              </a:ext>
            </a:extLst>
          </p:cNvPr>
          <p:cNvSpPr>
            <a:spLocks noGrp="1"/>
          </p:cNvSpPr>
          <p:nvPr>
            <p:ph type="sldNum" sz="quarter" idx="12"/>
          </p:nvPr>
        </p:nvSpPr>
        <p:spPr/>
        <p:txBody>
          <a:bodyPr/>
          <a:lstStyle/>
          <a:p>
            <a:fld id="{307E6868-079E-1649-B8D1-459B42CE4DE3}" type="slidenum">
              <a:rPr lang="en-US" smtClean="0"/>
              <a:pPr/>
              <a:t>27</a:t>
            </a:fld>
            <a:endParaRPr lang="en-US"/>
          </a:p>
        </p:txBody>
      </p:sp>
      <p:sp>
        <p:nvSpPr>
          <p:cNvPr id="5" name="Rectangle: Rounded Corners 4">
            <a:extLst>
              <a:ext uri="{FF2B5EF4-FFF2-40B4-BE49-F238E27FC236}">
                <a16:creationId xmlns:a16="http://schemas.microsoft.com/office/drawing/2014/main" id="{42B1ACB3-3C72-6557-0E10-2AE8CECDBB13}"/>
              </a:ext>
            </a:extLst>
          </p:cNvPr>
          <p:cNvSpPr/>
          <p:nvPr/>
        </p:nvSpPr>
        <p:spPr>
          <a:xfrm>
            <a:off x="457200" y="3284220"/>
            <a:ext cx="8229600" cy="112776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Ask your member of Congress to join the Dear Colleague Letter (deadline Aug. 29)</a:t>
            </a:r>
          </a:p>
        </p:txBody>
      </p:sp>
    </p:spTree>
    <p:extLst>
      <p:ext uri="{BB962C8B-B14F-4D97-AF65-F5344CB8AC3E}">
        <p14:creationId xmlns:p14="http://schemas.microsoft.com/office/powerpoint/2010/main" val="3451178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8" name="Google Shape;288;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9" name="Google Shape;289;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0" name="Google Shape;290;p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5"/>
          <p:cNvSpPr txBox="1"/>
          <p:nvPr/>
        </p:nvSpPr>
        <p:spPr>
          <a:xfrm>
            <a:off x="1468750" y="-54063"/>
            <a:ext cx="79227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dirty="0">
                <a:solidFill>
                  <a:schemeClr val="dk1"/>
                </a:solidFill>
                <a:latin typeface="Open Sans"/>
                <a:ea typeface="Open Sans"/>
                <a:cs typeface="Open Sans"/>
                <a:sym typeface="Open Sans"/>
              </a:rPr>
              <a:t>Take Action!</a:t>
            </a:r>
            <a:endParaRPr sz="2800" b="1" i="0" u="none" strike="noStrike" cap="none" dirty="0">
              <a:solidFill>
                <a:schemeClr val="dk1"/>
              </a:solidFill>
              <a:latin typeface="Open Sans"/>
              <a:ea typeface="Open Sans"/>
              <a:cs typeface="Open Sans"/>
              <a:sym typeface="Open Sans"/>
            </a:endParaRPr>
          </a:p>
        </p:txBody>
      </p:sp>
      <p:sp>
        <p:nvSpPr>
          <p:cNvPr id="292" name="Google Shape;292;p35"/>
          <p:cNvSpPr txBox="1"/>
          <p:nvPr/>
        </p:nvSpPr>
        <p:spPr>
          <a:xfrm>
            <a:off x="76200" y="1020823"/>
            <a:ext cx="8991600" cy="369327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Open Sans"/>
                <a:ea typeface="Open Sans"/>
                <a:cs typeface="Open Sans"/>
                <a:sym typeface="Open Sans"/>
              </a:rPr>
              <a:t>Check </a:t>
            </a:r>
            <a:r>
              <a:rPr lang="en-US" sz="1800" b="0" i="0" u="sng" strike="noStrike" cap="none" dirty="0">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scorecard</a:t>
            </a:r>
            <a:r>
              <a:rPr lang="en-US" sz="1800" b="0" i="0" u="sng" strike="noStrike" cap="none"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en-US" sz="1800" b="0" i="0" u="none" strike="noStrike" cap="none" dirty="0">
                <a:solidFill>
                  <a:srgbClr val="000000"/>
                </a:solidFill>
                <a:latin typeface="Open Sans"/>
                <a:ea typeface="Open Sans"/>
                <a:cs typeface="Open Sans"/>
                <a:sym typeface="Open Sans"/>
              </a:rPr>
              <a:t>see if your Representative has signed on to the Nutrition for Growth Dear Colleague Letter.</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Use </a:t>
            </a:r>
            <a:r>
              <a:rPr lang="en-US" sz="1800" b="0" i="0" u="sng" strike="noStrike" cap="none" dirty="0">
                <a:solidFill>
                  <a:schemeClr val="hlink"/>
                </a:solidFill>
                <a:highlight>
                  <a:srgbClr val="FFFFFF"/>
                </a:highlight>
                <a:latin typeface="Open Sans"/>
                <a:ea typeface="Open Sans"/>
                <a:cs typeface="Open Sans"/>
                <a:sym typeface="Open Sans"/>
                <a:hlinkClick r:id="rId4"/>
              </a:rPr>
              <a:t>Legislator Lookup</a:t>
            </a:r>
            <a:r>
              <a:rPr lang="en-US" sz="1800" b="0" i="0" u="sng" strike="noStrike" cap="none" dirty="0">
                <a:solidFill>
                  <a:schemeClr val="hlink"/>
                </a:solidFill>
                <a:highlight>
                  <a:srgbClr val="FFFFFF"/>
                </a:highlight>
                <a:latin typeface="Open Sans"/>
                <a:ea typeface="Open Sans"/>
                <a:cs typeface="Open Sans"/>
                <a:sym typeface="Open Sans"/>
              </a:rPr>
              <a:t> </a:t>
            </a:r>
            <a:r>
              <a:rPr lang="en-US" sz="1800" b="0" i="0" u="none" strike="noStrike" cap="none" dirty="0">
                <a:solidFill>
                  <a:srgbClr val="111111"/>
                </a:solidFill>
                <a:highlight>
                  <a:srgbClr val="FFFFFF"/>
                </a:highlight>
                <a:latin typeface="Open Sans"/>
                <a:ea typeface="Open Sans"/>
                <a:cs typeface="Open Sans"/>
                <a:sym typeface="Open Sans"/>
              </a:rPr>
              <a:t> (if you are unsure of who to reach out to, please don’t hesitate to reach out to us for support).</a:t>
            </a:r>
            <a:br>
              <a:rPr lang="en-US" sz="1800" b="0" i="1" u="none" strike="noStrike" cap="none" dirty="0">
                <a:solidFill>
                  <a:srgbClr val="111111"/>
                </a:solidFill>
                <a:highlight>
                  <a:srgbClr val="FFFFFF"/>
                </a:highlight>
                <a:latin typeface="Open Sans"/>
                <a:ea typeface="Open Sans"/>
                <a:cs typeface="Open Sans"/>
                <a:sym typeface="Open Sans"/>
              </a:rPr>
            </a:br>
            <a:endParaRPr sz="1800" b="0" i="1"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Email convention:</a:t>
            </a:r>
            <a:br>
              <a:rPr lang="en-US" sz="1800" b="0" i="0" u="sng" strike="noStrike" cap="none" dirty="0">
                <a:solidFill>
                  <a:schemeClr val="hlink"/>
                </a:solidFill>
                <a:highlight>
                  <a:srgbClr val="FFFFFF"/>
                </a:highlight>
                <a:latin typeface="Open Sans"/>
                <a:ea typeface="Open Sans"/>
                <a:cs typeface="Open Sans"/>
                <a:sym typeface="Open Sans"/>
              </a:rPr>
            </a:br>
            <a:r>
              <a:rPr lang="en-US" sz="1800" b="0" i="0" u="none" strike="noStrike" cap="none" dirty="0">
                <a:solidFill>
                  <a:schemeClr val="dk1"/>
                </a:solidFill>
                <a:highlight>
                  <a:srgbClr val="FFFFFF"/>
                </a:highlight>
                <a:latin typeface="Open Sans"/>
                <a:ea typeface="Open Sans"/>
                <a:cs typeface="Open Sans"/>
                <a:sym typeface="Open Sans"/>
              </a:rPr>
              <a:t>House: </a:t>
            </a:r>
            <a:r>
              <a:rPr lang="en-US" sz="1800" u="sng" dirty="0">
                <a:solidFill>
                  <a:schemeClr val="hlink"/>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val="tx"/>
                    </a:ext>
                  </a:extLst>
                </a:hlinkClick>
              </a:rPr>
              <a:t>FirstName.LastName@mail.house.gov</a:t>
            </a:r>
            <a:r>
              <a:rPr lang="en-US" sz="1800" u="sng" dirty="0">
                <a:solidFill>
                  <a:schemeClr val="hlink"/>
                </a:solidFill>
                <a:highlight>
                  <a:srgbClr val="FFFFFF"/>
                </a:highlight>
                <a:latin typeface="Open Sans"/>
                <a:ea typeface="Open Sans"/>
                <a:cs typeface="Open Sans"/>
                <a:sym typeface="Open Sans"/>
              </a:rPr>
              <a:t> </a:t>
            </a:r>
            <a:br>
              <a:rPr lang="en-US" sz="1800" b="0" i="0" u="none" strike="noStrike" cap="none" dirty="0">
                <a:solidFill>
                  <a:schemeClr val="dk1"/>
                </a:solidFill>
                <a:highlight>
                  <a:srgbClr val="FFFFFF"/>
                </a:highlight>
                <a:latin typeface="Open Sans"/>
                <a:ea typeface="Open Sans"/>
                <a:cs typeface="Open Sans"/>
                <a:sym typeface="Open Sans"/>
              </a:rPr>
            </a:br>
            <a:endParaRPr sz="1800" b="0" i="0" u="none" strike="noStrike" cap="none" dirty="0">
              <a:solidFill>
                <a:schemeClr val="hlink"/>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sng" strike="noStrike" cap="none" dirty="0">
                <a:solidFill>
                  <a:schemeClr val="hlink"/>
                </a:solidFill>
                <a:highlight>
                  <a:srgbClr val="FFFFFF"/>
                </a:highlight>
                <a:latin typeface="Open Sans"/>
                <a:ea typeface="Open Sans"/>
                <a:cs typeface="Open Sans"/>
                <a:sym typeface="Open Sans"/>
                <a:hlinkClick r:id="rId6"/>
              </a:rPr>
              <a:t> </a:t>
            </a:r>
            <a:r>
              <a:rPr lang="en-US" sz="1800" b="0" i="0" u="sng" strike="noStrike" cap="none" dirty="0">
                <a:solidFill>
                  <a:schemeClr val="hlink"/>
                </a:solidFill>
                <a:highlight>
                  <a:srgbClr val="FFFFFF"/>
                </a:highlight>
                <a:latin typeface="Open Sans"/>
                <a:ea typeface="Open Sans"/>
                <a:cs typeface="Open Sans"/>
                <a:sym typeface="Open Sans"/>
                <a:hlinkClick r:id="rId7"/>
              </a:rPr>
              <a:t>Personalize this sample email</a:t>
            </a:r>
            <a:r>
              <a:rPr lang="en-US" sz="1800" b="0" i="0" u="sng" strike="noStrike" cap="none" dirty="0">
                <a:solidFill>
                  <a:srgbClr val="111111"/>
                </a:solidFill>
                <a:latin typeface="Open Sans"/>
                <a:ea typeface="Open Sans"/>
                <a:cs typeface="Open Sans"/>
                <a:sym typeface="Open Sans"/>
                <a:hlinkClick r:id="rId7"/>
              </a:rPr>
              <a:t> </a:t>
            </a:r>
            <a:r>
              <a:rPr lang="en-US" sz="1800" b="0" i="0" u="none" strike="noStrike" cap="none" dirty="0">
                <a:solidFill>
                  <a:srgbClr val="111111"/>
                </a:solidFill>
                <a:highlight>
                  <a:schemeClr val="lt1"/>
                </a:highlight>
                <a:latin typeface="Open Sans"/>
                <a:ea typeface="Open Sans"/>
                <a:cs typeface="Open Sans"/>
                <a:sym typeface="Open Sans"/>
              </a:rPr>
              <a:t>requesting your members of Congress sign the Dear Colleague Letter.</a:t>
            </a:r>
            <a:br>
              <a:rPr lang="en-US" sz="1800" b="0" i="0" u="none" strike="noStrike" cap="none" dirty="0">
                <a:solidFill>
                  <a:srgbClr val="111111"/>
                </a:solidFill>
                <a:highlight>
                  <a:schemeClr val="lt1"/>
                </a:highlight>
                <a:latin typeface="Open Sans"/>
                <a:ea typeface="Open Sans"/>
                <a:cs typeface="Open Sans"/>
                <a:sym typeface="Open Sans"/>
              </a:rPr>
            </a:br>
            <a:endParaRPr sz="1800" b="0" i="0" u="none" strike="noStrike" cap="none" dirty="0">
              <a:solidFill>
                <a:srgbClr val="111111"/>
              </a:solidFill>
              <a:highlight>
                <a:schemeClr val="lt1"/>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1" i="0" u="none" strike="noStrike" cap="none" dirty="0">
                <a:solidFill>
                  <a:srgbClr val="111111"/>
                </a:solidFill>
                <a:highlight>
                  <a:srgbClr val="FFFFFF"/>
                </a:highlight>
                <a:latin typeface="Open Sans"/>
                <a:ea typeface="Open Sans"/>
                <a:cs typeface="Open Sans"/>
                <a:sym typeface="Open Sans"/>
              </a:rPr>
              <a:t>Follow up! </a:t>
            </a:r>
            <a:r>
              <a:rPr lang="en-US" sz="1800" b="0" i="0" u="none" strike="noStrike" cap="none" dirty="0">
                <a:solidFill>
                  <a:srgbClr val="111111"/>
                </a:solidFill>
                <a:highlight>
                  <a:srgbClr val="FFFFFF"/>
                </a:highlight>
                <a:latin typeface="Open Sans"/>
                <a:ea typeface="Open Sans"/>
                <a:cs typeface="Open Sans"/>
                <a:sym typeface="Open Sans"/>
              </a:rPr>
              <a:t>If you’ve taken one action, take the other action tomorrow!</a:t>
            </a:r>
            <a:endParaRPr sz="1800" b="1" i="0" u="none" strike="noStrike" cap="none" dirty="0">
              <a:solidFill>
                <a:srgbClr val="000000"/>
              </a:solidFill>
              <a:latin typeface="Arial"/>
              <a:ea typeface="Arial"/>
              <a:cs typeface="Arial"/>
              <a:sym typeface="Arial"/>
            </a:endParaRPr>
          </a:p>
        </p:txBody>
      </p:sp>
      <p:pic>
        <p:nvPicPr>
          <p:cNvPr id="293" name="Google Shape;293;p35"/>
          <p:cNvPicPr preferRelativeResize="0"/>
          <p:nvPr/>
        </p:nvPicPr>
        <p:blipFill rotWithShape="1">
          <a:blip r:embed="rId8">
            <a:alphaModFix/>
          </a:blip>
          <a:srcRect/>
          <a:stretch/>
        </p:blipFill>
        <p:spPr>
          <a:xfrm>
            <a:off x="337348" y="152400"/>
            <a:ext cx="2891252" cy="8053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
          <p:cNvPicPr preferRelativeResize="0"/>
          <p:nvPr/>
        </p:nvPicPr>
        <p:blipFill rotWithShape="1">
          <a:blip r:embed="rId3">
            <a:alphaModFix/>
          </a:blip>
          <a:srcRect/>
          <a:stretch/>
        </p:blipFill>
        <p:spPr>
          <a:xfrm>
            <a:off x="0" y="-354359"/>
            <a:ext cx="9236730" cy="54978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67" name="Google Shape;167;g1f1ec144a3f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8" name="Google Shape;288;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9" name="Google Shape;289;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0" name="Google Shape;290;p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5"/>
          <p:cNvSpPr txBox="1"/>
          <p:nvPr/>
        </p:nvSpPr>
        <p:spPr>
          <a:xfrm>
            <a:off x="1468750" y="-54063"/>
            <a:ext cx="7922700" cy="11233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dirty="0">
                <a:solidFill>
                  <a:schemeClr val="dk1"/>
                </a:solidFill>
                <a:latin typeface="Open Sans"/>
                <a:ea typeface="Open Sans"/>
                <a:cs typeface="Open Sans"/>
                <a:sym typeface="Open Sans"/>
              </a:rPr>
              <a:t>Take Follow Up Action </a:t>
            </a:r>
            <a:br>
              <a:rPr lang="en-US" sz="2800" b="1" i="0" u="none" strike="noStrike" cap="none" dirty="0">
                <a:solidFill>
                  <a:schemeClr val="dk1"/>
                </a:solidFill>
                <a:latin typeface="Open Sans"/>
                <a:ea typeface="Open Sans"/>
                <a:cs typeface="Open Sans"/>
                <a:sym typeface="Open Sans"/>
              </a:rPr>
            </a:br>
            <a:r>
              <a:rPr lang="en-US" sz="2800" b="1" i="0" u="none" strike="noStrike" cap="none" dirty="0">
                <a:solidFill>
                  <a:schemeClr val="dk1"/>
                </a:solidFill>
                <a:latin typeface="Open Sans"/>
                <a:ea typeface="Open Sans"/>
                <a:cs typeface="Open Sans"/>
                <a:sym typeface="Open Sans"/>
              </a:rPr>
              <a:t>on Gavi!</a:t>
            </a:r>
            <a:endParaRPr sz="2800" b="1" i="0" u="none" strike="noStrike" cap="none" dirty="0">
              <a:solidFill>
                <a:schemeClr val="dk1"/>
              </a:solidFill>
              <a:latin typeface="Open Sans"/>
              <a:ea typeface="Open Sans"/>
              <a:cs typeface="Open Sans"/>
              <a:sym typeface="Open Sans"/>
            </a:endParaRPr>
          </a:p>
        </p:txBody>
      </p:sp>
      <p:sp>
        <p:nvSpPr>
          <p:cNvPr id="292" name="Google Shape;292;p35"/>
          <p:cNvSpPr txBox="1"/>
          <p:nvPr/>
        </p:nvSpPr>
        <p:spPr>
          <a:xfrm>
            <a:off x="76200" y="1020823"/>
            <a:ext cx="8991600" cy="397027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000000"/>
                </a:solidFill>
                <a:latin typeface="Open Sans"/>
                <a:ea typeface="Open Sans"/>
                <a:cs typeface="Open Sans"/>
                <a:sym typeface="Open Sans"/>
              </a:rPr>
              <a:t>Check </a:t>
            </a:r>
            <a:r>
              <a:rPr lang="en-US" sz="1800" b="0" i="0" u="sng" strike="noStrike" cap="none">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scorecard</a:t>
            </a:r>
            <a:r>
              <a:rPr lang="en-US" sz="180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en-US" sz="1800" b="0" i="0" u="none" strike="noStrike" cap="none">
                <a:solidFill>
                  <a:srgbClr val="000000"/>
                </a:solidFill>
                <a:latin typeface="Open Sans"/>
                <a:ea typeface="Open Sans"/>
                <a:cs typeface="Open Sans"/>
                <a:sym typeface="Open Sans"/>
              </a:rPr>
              <a:t>see if your Representative or Senator has signed on to the Gavi Resolution (H. Res. 1286/ S. Res. 684).  </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111111"/>
                </a:solidFill>
                <a:highlight>
                  <a:srgbClr val="FFFFFF"/>
                </a:highlight>
                <a:latin typeface="Open Sans"/>
                <a:ea typeface="Open Sans"/>
                <a:cs typeface="Open Sans"/>
                <a:sym typeface="Open Sans"/>
              </a:rPr>
              <a:t>Use </a:t>
            </a:r>
            <a:r>
              <a:rPr lang="en-US" sz="1800" b="0" i="0" u="sng" strike="noStrike" cap="none">
                <a:solidFill>
                  <a:schemeClr val="hlink"/>
                </a:solidFill>
                <a:highlight>
                  <a:srgbClr val="FFFFFF"/>
                </a:highlight>
                <a:latin typeface="Open Sans"/>
                <a:ea typeface="Open Sans"/>
                <a:cs typeface="Open Sans"/>
                <a:sym typeface="Open Sans"/>
                <a:hlinkClick r:id="rId4"/>
              </a:rPr>
              <a:t>Legislator Lookup</a:t>
            </a:r>
            <a:r>
              <a:rPr lang="en-US" sz="1800" b="0" i="0" u="sng" strike="noStrike" cap="none">
                <a:solidFill>
                  <a:schemeClr val="hlink"/>
                </a:solidFill>
                <a:highlight>
                  <a:srgbClr val="FFFFFF"/>
                </a:highlight>
                <a:latin typeface="Open Sans"/>
                <a:ea typeface="Open Sans"/>
                <a:cs typeface="Open Sans"/>
                <a:sym typeface="Open Sans"/>
              </a:rPr>
              <a:t> </a:t>
            </a:r>
            <a:r>
              <a:rPr lang="en-US" sz="1800" b="0" i="0" u="none" strike="noStrike" cap="none">
                <a:solidFill>
                  <a:srgbClr val="111111"/>
                </a:solidFill>
                <a:highlight>
                  <a:srgbClr val="FFFFFF"/>
                </a:highlight>
                <a:latin typeface="Open Sans"/>
                <a:ea typeface="Open Sans"/>
                <a:cs typeface="Open Sans"/>
                <a:sym typeface="Open Sans"/>
              </a:rPr>
              <a:t> (if you are unsure of who to reach out to, please don’t hesitate to reach out to us for support).</a:t>
            </a:r>
            <a:br>
              <a:rPr lang="en-US" sz="1800" b="0" i="1" u="none" strike="noStrike" cap="none">
                <a:solidFill>
                  <a:srgbClr val="111111"/>
                </a:solidFill>
                <a:highlight>
                  <a:srgbClr val="FFFFFF"/>
                </a:highlight>
                <a:latin typeface="Open Sans"/>
                <a:ea typeface="Open Sans"/>
                <a:cs typeface="Open Sans"/>
                <a:sym typeface="Open Sans"/>
              </a:rPr>
            </a:br>
            <a:endParaRPr sz="1800" b="0" i="1" u="none" strike="noStrike" cap="none">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111111"/>
                </a:solidFill>
                <a:highlight>
                  <a:srgbClr val="FFFFFF"/>
                </a:highlight>
                <a:latin typeface="Open Sans"/>
                <a:ea typeface="Open Sans"/>
                <a:cs typeface="Open Sans"/>
                <a:sym typeface="Open Sans"/>
              </a:rPr>
              <a:t>Email conventions:</a:t>
            </a:r>
            <a:br>
              <a:rPr lang="en-US" sz="1800" b="0" i="0" u="none" strike="noStrike" cap="none">
                <a:solidFill>
                  <a:srgbClr val="111111"/>
                </a:solidFill>
                <a:highlight>
                  <a:srgbClr val="FFFFFF"/>
                </a:highlight>
                <a:latin typeface="Open Sans"/>
                <a:ea typeface="Open Sans"/>
                <a:cs typeface="Open Sans"/>
                <a:sym typeface="Open Sans"/>
              </a:rPr>
            </a:br>
            <a:r>
              <a:rPr lang="en-US" sz="1800" b="0" i="0" u="none" strike="noStrike" cap="none">
                <a:solidFill>
                  <a:srgbClr val="111111"/>
                </a:solidFill>
                <a:highlight>
                  <a:srgbClr val="FFFFFF"/>
                </a:highlight>
                <a:latin typeface="Open Sans"/>
                <a:ea typeface="Open Sans"/>
                <a:cs typeface="Open Sans"/>
                <a:sym typeface="Open Sans"/>
              </a:rPr>
              <a:t>Senate: </a:t>
            </a:r>
            <a:r>
              <a:rPr lang="en-US" sz="1800" b="0" i="0" u="sng" strike="noStrike" cap="none">
                <a:solidFill>
                  <a:schemeClr val="hlink"/>
                </a:solidFill>
                <a:highlight>
                  <a:srgbClr val="FFFFFF"/>
                </a:highlight>
                <a:latin typeface="Open Sans"/>
                <a:ea typeface="Open Sans"/>
                <a:cs typeface="Open Sans"/>
                <a:sym typeface="Open Sans"/>
                <a:hlinkClick r:id="rId5"/>
              </a:rPr>
              <a:t>FirstName_LastName@SenatorsLastName.senate.gov</a:t>
            </a:r>
            <a:r>
              <a:rPr lang="en-US" sz="1800" b="0" i="0" u="sng" strike="noStrike" cap="none">
                <a:solidFill>
                  <a:schemeClr val="hlink"/>
                </a:solidFill>
                <a:highlight>
                  <a:srgbClr val="FFFFFF"/>
                </a:highlight>
                <a:latin typeface="Open Sans"/>
                <a:ea typeface="Open Sans"/>
                <a:cs typeface="Open Sans"/>
                <a:sym typeface="Open Sans"/>
              </a:rPr>
              <a:t> </a:t>
            </a:r>
            <a:br>
              <a:rPr lang="en-US" sz="1800" b="0" i="0" u="sng" strike="noStrike" cap="none">
                <a:solidFill>
                  <a:schemeClr val="hlink"/>
                </a:solidFill>
                <a:highlight>
                  <a:srgbClr val="FFFFFF"/>
                </a:highlight>
                <a:latin typeface="Open Sans"/>
                <a:ea typeface="Open Sans"/>
                <a:cs typeface="Open Sans"/>
                <a:sym typeface="Open Sans"/>
              </a:rPr>
            </a:br>
            <a:r>
              <a:rPr lang="en-US" sz="1800" b="0" i="0" u="none" strike="noStrike" cap="none">
                <a:solidFill>
                  <a:schemeClr val="dk1"/>
                </a:solidFill>
                <a:highlight>
                  <a:srgbClr val="FFFFFF"/>
                </a:highlight>
                <a:latin typeface="Open Sans"/>
                <a:ea typeface="Open Sans"/>
                <a:cs typeface="Open Sans"/>
                <a:sym typeface="Open Sans"/>
              </a:rPr>
              <a:t>House: </a:t>
            </a:r>
            <a:r>
              <a:rPr lang="en-US" sz="1800" b="0" i="0" u="sng" strike="noStrike" cap="none">
                <a:solidFill>
                  <a:schemeClr val="dk1"/>
                </a:solidFill>
                <a:highlight>
                  <a:srgbClr val="FFFFFF"/>
                </a:highlight>
                <a:latin typeface="Open Sans"/>
                <a:ea typeface="Open Sans"/>
                <a:cs typeface="Open Sans"/>
                <a:sym typeface="Open Sans"/>
                <a:hlinkClick r:id="rId6">
                  <a:extLst>
                    <a:ext uri="{A12FA001-AC4F-418D-AE19-62706E023703}">
                      <ahyp:hlinkClr xmlns:ahyp="http://schemas.microsoft.com/office/drawing/2018/hyperlinkcolor" val="tx"/>
                    </a:ext>
                  </a:extLst>
                </a:hlinkClick>
              </a:rPr>
              <a:t>FirstName.LastName@mail.house.gov</a:t>
            </a:r>
            <a:r>
              <a:rPr lang="en-US" sz="1800" b="0" i="0" u="none" strike="noStrike" cap="none">
                <a:solidFill>
                  <a:schemeClr val="dk1"/>
                </a:solidFill>
                <a:highlight>
                  <a:srgbClr val="FFFFFF"/>
                </a:highlight>
                <a:latin typeface="Open Sans"/>
                <a:ea typeface="Open Sans"/>
                <a:cs typeface="Open Sans"/>
                <a:sym typeface="Open Sans"/>
              </a:rPr>
              <a:t> </a:t>
            </a:r>
            <a:br>
              <a:rPr lang="en-US" sz="1800" b="0" i="0" u="none" strike="noStrike" cap="none">
                <a:solidFill>
                  <a:schemeClr val="dk1"/>
                </a:solidFill>
                <a:highlight>
                  <a:srgbClr val="FFFFFF"/>
                </a:highlight>
                <a:latin typeface="Open Sans"/>
                <a:ea typeface="Open Sans"/>
                <a:cs typeface="Open Sans"/>
                <a:sym typeface="Open Sans"/>
              </a:rPr>
            </a:br>
            <a:endParaRPr sz="1800" b="0" i="0" u="none" strike="noStrike" cap="none">
              <a:solidFill>
                <a:schemeClr val="hlink"/>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sng" strike="noStrike" cap="none">
                <a:solidFill>
                  <a:schemeClr val="hlink"/>
                </a:solidFill>
                <a:highlight>
                  <a:srgbClr val="FFFFFF"/>
                </a:highlight>
                <a:latin typeface="Open Sans"/>
                <a:ea typeface="Open Sans"/>
                <a:cs typeface="Open Sans"/>
                <a:sym typeface="Open Sans"/>
                <a:hlinkClick r:id="rId7"/>
              </a:rPr>
              <a:t> Personalize this sample email</a:t>
            </a:r>
            <a:r>
              <a:rPr lang="en-US" sz="1800" b="0" i="0" u="sng" strike="noStrike" cap="none">
                <a:solidFill>
                  <a:srgbClr val="11111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 </a:t>
            </a:r>
            <a:r>
              <a:rPr lang="en-US" sz="1800" b="0" i="0" u="none" strike="noStrike" cap="none">
                <a:solidFill>
                  <a:srgbClr val="111111"/>
                </a:solidFill>
                <a:highlight>
                  <a:schemeClr val="lt1"/>
                </a:highlight>
                <a:latin typeface="Open Sans"/>
                <a:ea typeface="Open Sans"/>
                <a:cs typeface="Open Sans"/>
                <a:sym typeface="Open Sans"/>
              </a:rPr>
              <a:t>requesting your members of Congress co-sponsor H. Res. 1286 or S. Res. 684.</a:t>
            </a:r>
            <a:br>
              <a:rPr lang="en-US" sz="1800" b="0" i="0" u="none" strike="noStrike" cap="none">
                <a:solidFill>
                  <a:srgbClr val="111111"/>
                </a:solidFill>
                <a:highlight>
                  <a:schemeClr val="lt1"/>
                </a:highlight>
                <a:latin typeface="Open Sans"/>
                <a:ea typeface="Open Sans"/>
                <a:cs typeface="Open Sans"/>
                <a:sym typeface="Open Sans"/>
              </a:rPr>
            </a:br>
            <a:endParaRPr sz="1800" b="0" i="0" u="none" strike="noStrike" cap="none">
              <a:solidFill>
                <a:srgbClr val="111111"/>
              </a:solidFill>
              <a:highlight>
                <a:schemeClr val="lt1"/>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1" i="0" u="none" strike="noStrike" cap="none">
                <a:solidFill>
                  <a:srgbClr val="111111"/>
                </a:solidFill>
                <a:highlight>
                  <a:srgbClr val="FFFFFF"/>
                </a:highlight>
                <a:latin typeface="Open Sans"/>
                <a:ea typeface="Open Sans"/>
                <a:cs typeface="Open Sans"/>
                <a:sym typeface="Open Sans"/>
              </a:rPr>
              <a:t>Follow up! </a:t>
            </a:r>
            <a:r>
              <a:rPr lang="en-US" sz="1800" b="0" i="0" u="none" strike="noStrike" cap="none">
                <a:solidFill>
                  <a:srgbClr val="111111"/>
                </a:solidFill>
                <a:highlight>
                  <a:srgbClr val="FFFFFF"/>
                </a:highlight>
                <a:latin typeface="Open Sans"/>
                <a:ea typeface="Open Sans"/>
                <a:cs typeface="Open Sans"/>
                <a:sym typeface="Open Sans"/>
              </a:rPr>
              <a:t>If you’ve taken one action, take the other action tomorrow!</a:t>
            </a:r>
            <a:endParaRPr sz="1800" b="1" i="0" u="none" strike="noStrike" cap="none">
              <a:solidFill>
                <a:srgbClr val="000000"/>
              </a:solidFill>
              <a:latin typeface="Arial"/>
              <a:ea typeface="Arial"/>
              <a:cs typeface="Arial"/>
              <a:sym typeface="Arial"/>
            </a:endParaRPr>
          </a:p>
        </p:txBody>
      </p:sp>
      <p:pic>
        <p:nvPicPr>
          <p:cNvPr id="293" name="Google Shape;293;p35"/>
          <p:cNvPicPr preferRelativeResize="0"/>
          <p:nvPr/>
        </p:nvPicPr>
        <p:blipFill rotWithShape="1">
          <a:blip r:embed="rId8">
            <a:alphaModFix/>
          </a:blip>
          <a:srcRect/>
          <a:stretch/>
        </p:blipFill>
        <p:spPr>
          <a:xfrm>
            <a:off x="337348" y="152400"/>
            <a:ext cx="2891252" cy="805312"/>
          </a:xfrm>
          <a:prstGeom prst="rect">
            <a:avLst/>
          </a:prstGeom>
          <a:noFill/>
          <a:ln>
            <a:noFill/>
          </a:ln>
        </p:spPr>
      </p:pic>
    </p:spTree>
    <p:extLst>
      <p:ext uri="{BB962C8B-B14F-4D97-AF65-F5344CB8AC3E}">
        <p14:creationId xmlns:p14="http://schemas.microsoft.com/office/powerpoint/2010/main" val="2408261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ba38bafd0_0_10"/>
          <p:cNvSpPr txBox="1">
            <a:spLocks noGrp="1"/>
          </p:cNvSpPr>
          <p:nvPr>
            <p:ph type="title"/>
          </p:nvPr>
        </p:nvSpPr>
        <p:spPr>
          <a:xfrm>
            <a:off x="-29575" y="2387000"/>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algn="l" rtl="0">
              <a:lnSpc>
                <a:spcPct val="100000"/>
              </a:lnSpc>
              <a:spcBef>
                <a:spcPts val="0"/>
              </a:spcBef>
              <a:spcAft>
                <a:spcPts val="0"/>
              </a:spcAft>
              <a:buSzPts val="1100"/>
              <a:buNone/>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1800" b="1" dirty="0">
                <a:solidFill>
                  <a:srgbClr val="022077"/>
                </a:solidFill>
                <a:latin typeface="Open Sans"/>
                <a:ea typeface="Open Sans"/>
                <a:cs typeface="Open Sans"/>
                <a:sym typeface="Open Sans"/>
              </a:rPr>
              <a:t>Invite fellow Rise members to change the world together!</a:t>
            </a:r>
            <a:br>
              <a:rPr lang="en-US" sz="1800" b="1" dirty="0">
                <a:solidFill>
                  <a:srgbClr val="022077"/>
                </a:solidFill>
                <a:latin typeface="Open Sans"/>
                <a:ea typeface="Open Sans"/>
                <a:cs typeface="Open Sans"/>
                <a:sym typeface="Open Sans"/>
              </a:rPr>
            </a:br>
            <a:br>
              <a:rPr lang="en-US" sz="1800" b="1" dirty="0">
                <a:latin typeface="Open Sans"/>
                <a:ea typeface="Open Sans"/>
                <a:cs typeface="Open Sans"/>
                <a:sym typeface="Open Sans"/>
              </a:rPr>
            </a:br>
            <a:r>
              <a:rPr lang="en-US" sz="1800" b="1" dirty="0">
                <a:latin typeface="Open Sans"/>
                <a:ea typeface="Open Sans"/>
                <a:cs typeface="Open Sans"/>
                <a:sym typeface="Open Sans"/>
              </a:rPr>
              <a:t>Together Women Rise Advocacy Chapter</a:t>
            </a:r>
            <a:br>
              <a:rPr lang="en-US" sz="1800" b="1" dirty="0">
                <a:latin typeface="Open Sans"/>
                <a:ea typeface="Open Sans"/>
                <a:cs typeface="Open Sans"/>
                <a:sym typeface="Open Sans"/>
              </a:rPr>
            </a:br>
            <a:r>
              <a:rPr lang="en-US" sz="1800" b="1" dirty="0">
                <a:latin typeface="Open Sans"/>
                <a:ea typeface="Open Sans"/>
                <a:cs typeface="Open Sans"/>
                <a:sym typeface="Open Sans"/>
              </a:rPr>
              <a:t>Maximize Your Impact for Change</a:t>
            </a:r>
            <a:r>
              <a:rPr lang="en-US" sz="1800" b="1" dirty="0">
                <a:highlight>
                  <a:srgbClr val="FFFFFF"/>
                </a:highlight>
                <a:latin typeface="Open Sans"/>
                <a:ea typeface="Open Sans"/>
                <a:cs typeface="Open Sans"/>
                <a:sym typeface="Open Sans"/>
              </a:rPr>
              <a:t> </a:t>
            </a:r>
            <a:br>
              <a:rPr lang="en-US" sz="1800" b="1" dirty="0">
                <a:highlight>
                  <a:srgbClr val="FFFFFF"/>
                </a:highlight>
                <a:latin typeface="Open Sans"/>
                <a:ea typeface="Open Sans"/>
                <a:cs typeface="Open Sans"/>
                <a:sym typeface="Open Sans"/>
              </a:rPr>
            </a:br>
            <a:r>
              <a:rPr lang="en-US" sz="1800" b="1" dirty="0">
                <a:highlight>
                  <a:srgbClr val="FFFFFF"/>
                </a:highlight>
                <a:latin typeface="Open Sans"/>
                <a:ea typeface="Open Sans"/>
                <a:cs typeface="Open Sans"/>
                <a:sym typeface="Open Sans"/>
              </a:rPr>
              <a:t>Tuesday, September 24 at 8:30 PM ET</a:t>
            </a:r>
            <a:endParaRPr sz="18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450" dirty="0">
              <a:highlight>
                <a:srgbClr val="FFFFFF"/>
              </a:highlight>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400" i="1" dirty="0">
                <a:highlight>
                  <a:srgbClr val="FFFFFF"/>
                </a:highlight>
                <a:latin typeface="Arial"/>
                <a:ea typeface="Arial"/>
                <a:cs typeface="Arial"/>
                <a:sym typeface="Arial"/>
              </a:rPr>
              <a:t>As Together Women Rise members, you have demonstrated your power, influence, and impact in making the world a better place for women and girls worldwide. Join us on Tuesday, September 24 to learn how you can continue to make change and maximize your impact through advocacy.</a:t>
            </a:r>
            <a:br>
              <a:rPr lang="en-US" sz="1400" i="1" dirty="0">
                <a:highlight>
                  <a:srgbClr val="FFFFFF"/>
                </a:highlight>
                <a:latin typeface="Arial"/>
                <a:ea typeface="Arial"/>
                <a:cs typeface="Arial"/>
                <a:sym typeface="Arial"/>
              </a:rPr>
            </a:br>
            <a:br>
              <a:rPr lang="en-US" sz="1400" i="1" dirty="0">
                <a:highlight>
                  <a:srgbClr val="FFFFFF"/>
                </a:highlight>
                <a:latin typeface="Arial"/>
                <a:ea typeface="Arial"/>
                <a:cs typeface="Arial"/>
                <a:sym typeface="Arial"/>
              </a:rPr>
            </a:br>
            <a:r>
              <a:rPr lang="en-US" sz="1400" i="1" dirty="0">
                <a:highlight>
                  <a:srgbClr val="FFFFFF"/>
                </a:highlight>
                <a:latin typeface="Arial"/>
                <a:ea typeface="Arial"/>
                <a:cs typeface="Arial"/>
                <a:sym typeface="Arial"/>
              </a:rPr>
              <a:t>You will hear from invited guest speakers including current members of the Together Women Rise Advocacy Chapter, Rise grantees, and even from the office of a member of Congress. Advocacy changes things, and our action is critical to creating the environment through which our Rise grantees can thrive.</a:t>
            </a:r>
            <a:endParaRPr sz="1400" i="1" dirty="0">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50" dirty="0">
              <a:highlight>
                <a:srgbClr val="FFFFFF"/>
              </a:highlight>
              <a:latin typeface="Arial"/>
              <a:ea typeface="Arial"/>
              <a:cs typeface="Arial"/>
              <a:sym typeface="Arial"/>
            </a:endParaRPr>
          </a:p>
          <a:p>
            <a:pPr marL="0" lvl="0" indent="0" algn="l" rtl="0">
              <a:spcBef>
                <a:spcPts val="400"/>
              </a:spcBef>
              <a:spcAft>
                <a:spcPts val="0"/>
              </a:spcAft>
              <a:buClr>
                <a:schemeClr val="dk1"/>
              </a:buClr>
              <a:buSzPts val="1100"/>
              <a:buFont typeface="Arial"/>
              <a:buNone/>
            </a:pPr>
            <a:r>
              <a:rPr lang="en-US" sz="2000" b="1" u="sng" dirty="0">
                <a:solidFill>
                  <a:srgbClr val="002060"/>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Register here</a:t>
            </a:r>
            <a:r>
              <a:rPr lang="en-US" sz="2000" b="1" u="sng" dirty="0">
                <a:solidFill>
                  <a:srgbClr val="002060"/>
                </a:solidFill>
                <a:highlight>
                  <a:srgbClr val="FFFFFF"/>
                </a:highlight>
                <a:latin typeface="Arial"/>
                <a:ea typeface="Arial"/>
                <a:cs typeface="Arial"/>
                <a:sym typeface="Arial"/>
              </a:rPr>
              <a:t>: </a:t>
            </a:r>
            <a:r>
              <a:rPr lang="en-US" sz="2000" b="1" u="sng" dirty="0">
                <a:solidFill>
                  <a:srgbClr val="002060"/>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https://tinyurl.com/RisePower4Change</a:t>
            </a:r>
            <a:r>
              <a:rPr lang="en-US" sz="2000" b="1" u="sng" dirty="0">
                <a:solidFill>
                  <a:srgbClr val="002060"/>
                </a:solidFill>
                <a:highlight>
                  <a:srgbClr val="FFFFFF"/>
                </a:highlight>
                <a:latin typeface="Arial"/>
                <a:ea typeface="Arial"/>
                <a:cs typeface="Arial"/>
                <a:sym typeface="Arial"/>
              </a:rPr>
              <a:t> </a:t>
            </a:r>
            <a:br>
              <a:rPr lang="en-US" sz="3200" b="1" dirty="0">
                <a:latin typeface="Open Sans"/>
                <a:ea typeface="Open Sans"/>
                <a:cs typeface="Open Sans"/>
                <a:sym typeface="Open Sans"/>
              </a:rPr>
            </a:br>
            <a:endParaRPr sz="3200" b="1" dirty="0">
              <a:latin typeface="Open Sans"/>
              <a:ea typeface="Open Sans"/>
              <a:cs typeface="Open Sans"/>
              <a:sym typeface="Open Sans"/>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18" name="Google Shape;318;g21ba38bafd0_0_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Save the Date!</a:t>
            </a:r>
            <a:endParaRPr sz="1400" b="0" i="0" u="none" strike="noStrike" cap="none">
              <a:solidFill>
                <a:srgbClr val="000000"/>
              </a:solidFill>
              <a:latin typeface="Calibri"/>
              <a:ea typeface="Calibri"/>
              <a:cs typeface="Calibri"/>
              <a:sym typeface="Calibri"/>
            </a:endParaRPr>
          </a:p>
        </p:txBody>
      </p:sp>
      <p:pic>
        <p:nvPicPr>
          <p:cNvPr id="319" name="Google Shape;319;g21ba38bafd0_0_10"/>
          <p:cNvPicPr preferRelativeResize="0"/>
          <p:nvPr/>
        </p:nvPicPr>
        <p:blipFill rotWithShape="1">
          <a:blip r:embed="rId5">
            <a:alphaModFix/>
          </a:blip>
          <a:srcRect/>
          <a:stretch/>
        </p:blipFill>
        <p:spPr>
          <a:xfrm>
            <a:off x="0" y="135015"/>
            <a:ext cx="2451970" cy="6829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Invite others to join us in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changing the world together!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022077"/>
                </a:solidFill>
                <a:latin typeface="Open Sans"/>
                <a:ea typeface="Open Sans"/>
                <a:cs typeface="Open Sans"/>
                <a:sym typeface="Open Sans"/>
              </a:rPr>
              <a:t>Sign up here:</a:t>
            </a:r>
            <a:br>
              <a:rPr lang="en-US" sz="2800" b="1" i="0" u="none" strike="noStrike" cap="none" dirty="0">
                <a:solidFill>
                  <a:srgbClr val="022077"/>
                </a:solidFill>
                <a:latin typeface="Open Sans"/>
                <a:ea typeface="Open Sans"/>
                <a:cs typeface="Open Sans"/>
                <a:sym typeface="Open Sans"/>
              </a:rPr>
            </a:br>
            <a:r>
              <a:rPr lang="en-US" sz="2800" b="1" i="0" u="sng" strike="noStrike" cap="none" dirty="0">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dirty="0">
                <a:solidFill>
                  <a:srgbClr val="022077"/>
                </a:solidFill>
                <a:latin typeface="Open Sans"/>
                <a:ea typeface="Open Sans"/>
                <a:cs typeface="Open Sans"/>
                <a:sym typeface="Open Sans"/>
              </a:rPr>
              <a:t> </a:t>
            </a:r>
            <a:br>
              <a:rPr lang="en-US" sz="4000" b="1" i="0" u="none" strike="noStrike" cap="none" dirty="0">
                <a:solidFill>
                  <a:srgbClr val="022077"/>
                </a:solidFill>
                <a:latin typeface="Open Sans"/>
                <a:ea typeface="Open Sans"/>
                <a:cs typeface="Open Sans"/>
                <a:sym typeface="Open Sans"/>
              </a:rPr>
            </a:br>
            <a:br>
              <a:rPr lang="en-US" sz="4000" b="1" i="0" u="none" strike="noStrike" cap="none" dirty="0">
                <a:solidFill>
                  <a:srgbClr val="022077"/>
                </a:solidFill>
                <a:latin typeface="Open Sans"/>
                <a:ea typeface="Open Sans"/>
                <a:cs typeface="Open Sans"/>
                <a:sym typeface="Open Sans"/>
              </a:rPr>
            </a:br>
            <a:endParaRPr sz="4000" b="1" i="0" u="none" strike="noStrike" cap="none" dirty="0">
              <a:solidFill>
                <a:srgbClr val="022077"/>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01782" y="907042"/>
            <a:ext cx="7923000" cy="34855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73d12d7d18_1_13"/>
          <p:cNvSpPr txBox="1">
            <a:spLocks noGrp="1"/>
          </p:cNvSpPr>
          <p:nvPr>
            <p:ph type="subTitle" idx="1"/>
          </p:nvPr>
        </p:nvSpPr>
        <p:spPr>
          <a:xfrm>
            <a:off x="1861521" y="102337"/>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August Grantees</a:t>
            </a:r>
            <a:endParaRPr b="1" dirty="0">
              <a:solidFill>
                <a:schemeClr val="dk1"/>
              </a:solidFill>
              <a:latin typeface="Open Sans"/>
              <a:ea typeface="Open Sans"/>
              <a:cs typeface="Open Sans"/>
              <a:sym typeface="Open Sans"/>
            </a:endParaRPr>
          </a:p>
        </p:txBody>
      </p:sp>
      <p:pic>
        <p:nvPicPr>
          <p:cNvPr id="222" name="Google Shape;222;g273d12d7d18_1_1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3" name="Google Shape;223;g273d12d7d18_1_13"/>
          <p:cNvSpPr txBox="1">
            <a:spLocks noGrp="1"/>
          </p:cNvSpPr>
          <p:nvPr>
            <p:ph type="subTitle" idx="1"/>
          </p:nvPr>
        </p:nvSpPr>
        <p:spPr>
          <a:xfrm>
            <a:off x="152400" y="953743"/>
            <a:ext cx="8867847"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dirty="0">
                <a:solidFill>
                  <a:srgbClr val="000000"/>
                </a:solidFill>
                <a:latin typeface="Open Sans"/>
                <a:ea typeface="Open Sans"/>
                <a:cs typeface="Open Sans"/>
                <a:sym typeface="Open Sans"/>
              </a:rPr>
              <a:t>Spotlight on Global Education</a:t>
            </a:r>
            <a:endParaRPr dirty="0"/>
          </a:p>
          <a:p>
            <a:pPr marL="0" lvl="0" indent="0" algn="ctr" rtl="0">
              <a:lnSpc>
                <a:spcPct val="100000"/>
              </a:lnSpc>
              <a:spcBef>
                <a:spcPts val="640"/>
              </a:spcBef>
              <a:spcAft>
                <a:spcPts val="0"/>
              </a:spcAft>
              <a:buClr>
                <a:srgbClr val="000000"/>
              </a:buClr>
              <a:buSzPts val="3200"/>
              <a:buFont typeface="Arial"/>
              <a:buNone/>
            </a:pPr>
            <a:endParaRPr b="1" dirty="0">
              <a:solidFill>
                <a:srgbClr val="000000"/>
              </a:solidFill>
              <a:latin typeface="Open Sans"/>
              <a:ea typeface="Open Sans"/>
              <a:cs typeface="Open Sans"/>
              <a:sym typeface="Open Sans"/>
            </a:endParaRPr>
          </a:p>
        </p:txBody>
      </p:sp>
      <p:sp>
        <p:nvSpPr>
          <p:cNvPr id="2" name="Google Shape;220;g273d12d7d18_1_13">
            <a:extLst>
              <a:ext uri="{FF2B5EF4-FFF2-40B4-BE49-F238E27FC236}">
                <a16:creationId xmlns:a16="http://schemas.microsoft.com/office/drawing/2014/main" id="{0A58BF68-13C2-C529-BE55-68C73D34BE30}"/>
              </a:ext>
            </a:extLst>
          </p:cNvPr>
          <p:cNvSpPr txBox="1">
            <a:spLocks/>
          </p:cNvSpPr>
          <p:nvPr/>
        </p:nvSpPr>
        <p:spPr>
          <a:xfrm>
            <a:off x="-26927" y="4587841"/>
            <a:ext cx="3850105" cy="59347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r>
              <a:rPr lang="en-US" sz="2400" b="1" dirty="0">
                <a:solidFill>
                  <a:schemeClr val="dk1"/>
                </a:solidFill>
                <a:latin typeface="Open Sans"/>
                <a:ea typeface="Open Sans"/>
                <a:cs typeface="Open Sans"/>
                <a:sym typeface="Open Sans"/>
                <a:hlinkClick r:id="rId4"/>
              </a:rPr>
              <a:t>Flying Kites</a:t>
            </a:r>
            <a:endParaRPr lang="en-US" sz="2400" b="1" dirty="0">
              <a:solidFill>
                <a:schemeClr val="dk1"/>
              </a:solidFill>
              <a:latin typeface="Open Sans"/>
              <a:ea typeface="Open Sans"/>
              <a:cs typeface="Open Sans"/>
              <a:sym typeface="Open Sans"/>
            </a:endParaRPr>
          </a:p>
        </p:txBody>
      </p:sp>
      <p:sp>
        <p:nvSpPr>
          <p:cNvPr id="3" name="Google Shape;220;g273d12d7d18_1_13">
            <a:extLst>
              <a:ext uri="{FF2B5EF4-FFF2-40B4-BE49-F238E27FC236}">
                <a16:creationId xmlns:a16="http://schemas.microsoft.com/office/drawing/2014/main" id="{83C7EFDA-711D-354D-548F-899D1732ED6C}"/>
              </a:ext>
            </a:extLst>
          </p:cNvPr>
          <p:cNvSpPr txBox="1">
            <a:spLocks/>
          </p:cNvSpPr>
          <p:nvPr/>
        </p:nvSpPr>
        <p:spPr>
          <a:xfrm>
            <a:off x="4024977" y="4587841"/>
            <a:ext cx="4813203" cy="82035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r>
              <a:rPr lang="en-US" sz="2400" b="1" dirty="0">
                <a:solidFill>
                  <a:schemeClr val="dk1"/>
                </a:solidFill>
                <a:latin typeface="Open Sans"/>
                <a:ea typeface="Open Sans"/>
                <a:cs typeface="Open Sans"/>
                <a:sym typeface="Open Sans"/>
                <a:hlinkClick r:id="rId5"/>
              </a:rPr>
              <a:t>Impact Network International </a:t>
            </a:r>
            <a:endParaRPr lang="en-US" sz="2400" b="1" dirty="0">
              <a:solidFill>
                <a:schemeClr val="dk1"/>
              </a:solidFill>
              <a:latin typeface="Open Sans"/>
              <a:ea typeface="Open Sans"/>
              <a:cs typeface="Open Sans"/>
              <a:sym typeface="Open Sans"/>
            </a:endParaRPr>
          </a:p>
        </p:txBody>
      </p:sp>
      <p:pic>
        <p:nvPicPr>
          <p:cNvPr id="1026" name="Picture 2">
            <a:extLst>
              <a:ext uri="{FF2B5EF4-FFF2-40B4-BE49-F238E27FC236}">
                <a16:creationId xmlns:a16="http://schemas.microsoft.com/office/drawing/2014/main" id="{34F5A427-8FC7-2B99-8BC4-F3B71F5408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06" y="1738203"/>
            <a:ext cx="2849638" cy="2849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E56092D-F546-169B-315A-5DB169059A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7054" y="1772614"/>
            <a:ext cx="5002242" cy="2815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232" name="Google Shape;232;p7"/>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3" name="Google Shape;233;p7"/>
          <p:cNvSpPr txBox="1">
            <a:spLocks noGrp="1"/>
          </p:cNvSpPr>
          <p:nvPr>
            <p:ph type="subTitle" idx="1"/>
          </p:nvPr>
        </p:nvSpPr>
        <p:spPr>
          <a:xfrm>
            <a:off x="-48152" y="2386555"/>
            <a:ext cx="9075300" cy="100291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dirty="0">
                <a:solidFill>
                  <a:srgbClr val="000000"/>
                </a:solidFill>
                <a:latin typeface="Open Sans"/>
                <a:ea typeface="Open Sans"/>
                <a:cs typeface="Open Sans"/>
                <a:sym typeface="Open Sans"/>
              </a:rPr>
              <a:t>Reflections on Advocacy &amp; Partnership</a:t>
            </a:r>
            <a:endParaRPr b="1" dirty="0">
              <a:solidFill>
                <a:srgbClr val="000000"/>
              </a:solidFill>
              <a:latin typeface="Open Sans"/>
              <a:ea typeface="Open Sans"/>
              <a:cs typeface="Open Sans"/>
              <a:sym typeface="Open Sans"/>
            </a:endParaRPr>
          </a:p>
        </p:txBody>
      </p:sp>
      <p:sp>
        <p:nvSpPr>
          <p:cNvPr id="234" name="Google Shape;234;p7"/>
          <p:cNvSpPr txBox="1"/>
          <p:nvPr/>
        </p:nvSpPr>
        <p:spPr>
          <a:xfrm>
            <a:off x="34350" y="4221113"/>
            <a:ext cx="9075300" cy="6831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640"/>
              </a:spcBef>
              <a:spcAft>
                <a:spcPts val="0"/>
              </a:spcAft>
              <a:buClr>
                <a:srgbClr val="000000"/>
              </a:buClr>
              <a:buSzPct val="108108"/>
              <a:buFont typeface="Arial"/>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13CF-CC7E-F433-DF05-1B3F05044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40BA9-855C-0C74-4361-35087A274CA5}"/>
              </a:ext>
            </a:extLst>
          </p:cNvPr>
          <p:cNvSpPr>
            <a:spLocks noGrp="1"/>
          </p:cNvSpPr>
          <p:nvPr>
            <p:ph type="title"/>
          </p:nvPr>
        </p:nvSpPr>
        <p:spPr>
          <a:xfrm>
            <a:off x="457200" y="3577978"/>
            <a:ext cx="8229600" cy="857250"/>
          </a:xfrm>
        </p:spPr>
        <p:txBody>
          <a:bodyPr>
            <a:noAutofit/>
          </a:bodyPr>
          <a:lstStyle/>
          <a:p>
            <a:pPr>
              <a:lnSpc>
                <a:spcPct val="114000"/>
              </a:lnSpc>
              <a:spcBef>
                <a:spcPts val="600"/>
              </a:spcBef>
              <a:spcAft>
                <a:spcPts val="600"/>
              </a:spcAft>
            </a:pPr>
            <a:r>
              <a:rPr lang="en-US" sz="3200" dirty="0">
                <a:latin typeface="Open Sans"/>
                <a:ea typeface="Open Sans"/>
                <a:cs typeface="Open Sans"/>
              </a:rPr>
              <a:t>Coaching, Persistence, Resilience</a:t>
            </a:r>
            <a:br>
              <a:rPr lang="en-US" sz="3200" dirty="0">
                <a:latin typeface="Open Sans"/>
                <a:ea typeface="Open Sans"/>
                <a:cs typeface="Open Sans"/>
              </a:rPr>
            </a:br>
            <a:br>
              <a:rPr lang="en-US" sz="1400" dirty="0">
                <a:latin typeface="Open Sans"/>
                <a:ea typeface="Open Sans"/>
                <a:cs typeface="Open Sans"/>
              </a:rPr>
            </a:br>
            <a:r>
              <a:rPr lang="en-US" sz="2000" dirty="0">
                <a:latin typeface="Open Sans"/>
                <a:ea typeface="Open Sans"/>
                <a:cs typeface="Open Sans"/>
              </a:rPr>
              <a:t>Together Women Rise Webinar</a:t>
            </a:r>
            <a:br>
              <a:rPr lang="en-US" sz="2000" dirty="0">
                <a:latin typeface="Open Sans"/>
                <a:ea typeface="Open Sans"/>
                <a:cs typeface="Open Sans"/>
              </a:rPr>
            </a:br>
            <a:r>
              <a:rPr lang="en-US" sz="2000" dirty="0">
                <a:latin typeface="Open Sans"/>
                <a:ea typeface="Open Sans"/>
                <a:cs typeface="Open Sans"/>
              </a:rPr>
              <a:t>August 2024</a:t>
            </a:r>
          </a:p>
        </p:txBody>
      </p:sp>
    </p:spTree>
    <p:extLst>
      <p:ext uri="{BB962C8B-B14F-4D97-AF65-F5344CB8AC3E}">
        <p14:creationId xmlns:p14="http://schemas.microsoft.com/office/powerpoint/2010/main" val="268396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dirty="0">
                <a:latin typeface="Open Sans"/>
                <a:ea typeface="Open Sans"/>
                <a:cs typeface="Open Sans"/>
              </a:rPr>
              <a:t>Working with Congress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530679" y="1567543"/>
            <a:ext cx="8229600" cy="2983567"/>
          </a:xfrm>
        </p:spPr>
        <p:txBody>
          <a:bodyPr>
            <a:noAutofit/>
          </a:bodyPr>
          <a:lstStyle/>
          <a:p>
            <a:pPr>
              <a:lnSpc>
                <a:spcPct val="114000"/>
              </a:lnSpc>
              <a:spcBef>
                <a:spcPts val="0"/>
              </a:spcBef>
              <a:spcAft>
                <a:spcPts val="1200"/>
              </a:spcAft>
            </a:pPr>
            <a:r>
              <a:rPr lang="en-US" sz="2400" b="1" u="none" strike="noStrike" cap="none" dirty="0">
                <a:solidFill>
                  <a:schemeClr val="dk1"/>
                </a:solidFill>
                <a:latin typeface="Open Sans"/>
                <a:ea typeface="Open Sans"/>
                <a:cs typeface="Open Sans"/>
                <a:sym typeface="Open Sans"/>
              </a:rPr>
              <a:t>Congressional Management Foundation &amp; RESULTS</a:t>
            </a:r>
            <a:endParaRPr lang="en-US" sz="2400" b="1" i="0" dirty="0">
              <a:solidFill>
                <a:schemeClr val="dk1"/>
              </a:solidFill>
              <a:latin typeface="Open Sans"/>
              <a:ea typeface="Open Sans"/>
              <a:cs typeface="Open Sans"/>
              <a:sym typeface="Open Sans"/>
            </a:endParaRPr>
          </a:p>
          <a:p>
            <a:pPr>
              <a:lnSpc>
                <a:spcPct val="114000"/>
              </a:lnSpc>
              <a:spcBef>
                <a:spcPts val="0"/>
              </a:spcBef>
              <a:spcAft>
                <a:spcPts val="1200"/>
              </a:spcAft>
            </a:pPr>
            <a:r>
              <a:rPr lang="en-US" sz="2400" b="1" i="0" dirty="0">
                <a:solidFill>
                  <a:schemeClr val="dk1"/>
                </a:solidFill>
                <a:latin typeface="Open Sans"/>
                <a:ea typeface="Open Sans"/>
                <a:cs typeface="Open Sans"/>
                <a:sym typeface="Open Sans"/>
              </a:rPr>
              <a:t>Building Relationships is Key</a:t>
            </a:r>
            <a:endParaRPr lang="en-US" sz="2400" b="1" u="none" strike="noStrike" cap="none" dirty="0">
              <a:solidFill>
                <a:schemeClr val="dk1"/>
              </a:solidFill>
              <a:latin typeface="Open Sans"/>
              <a:ea typeface="Open Sans"/>
              <a:cs typeface="Open Sans"/>
              <a:sym typeface="Open Sans"/>
            </a:endParaRPr>
          </a:p>
          <a:p>
            <a:pPr>
              <a:lnSpc>
                <a:spcPct val="114000"/>
              </a:lnSpc>
              <a:spcBef>
                <a:spcPts val="0"/>
              </a:spcBef>
              <a:spcAft>
                <a:spcPts val="1200"/>
              </a:spcAft>
            </a:pPr>
            <a:r>
              <a:rPr lang="en-US" sz="2400" b="1" i="0" dirty="0">
                <a:solidFill>
                  <a:schemeClr val="dk1"/>
                </a:solidFill>
                <a:latin typeface="Open Sans"/>
                <a:ea typeface="Open Sans"/>
                <a:cs typeface="Open Sans"/>
                <a:sym typeface="Open Sans"/>
              </a:rPr>
              <a:t>Conversation, Phone Call: </a:t>
            </a:r>
            <a:r>
              <a:rPr lang="en-US" sz="2400" b="1" dirty="0">
                <a:solidFill>
                  <a:schemeClr val="dk1"/>
                </a:solidFill>
                <a:latin typeface="Open Sans"/>
                <a:ea typeface="Open Sans"/>
                <a:cs typeface="Open Sans"/>
                <a:sym typeface="Open Sans"/>
              </a:rPr>
              <a:t>Rinse and Repeat</a:t>
            </a:r>
            <a:endParaRPr lang="en-US" sz="2400" b="1" i="0" u="none" strike="noStrike" cap="none" dirty="0">
              <a:solidFill>
                <a:schemeClr val="dk1"/>
              </a:solidFill>
              <a:latin typeface="Open Sans"/>
              <a:ea typeface="Open Sans"/>
              <a:cs typeface="Open Sans"/>
              <a:sym typeface="Open Sans"/>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91748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dirty="0">
                <a:latin typeface="Open Sans"/>
                <a:ea typeface="Open Sans"/>
                <a:cs typeface="Open Sans"/>
              </a:rPr>
              <a:t>Working with Congress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530679" y="1567543"/>
            <a:ext cx="8229600" cy="2983567"/>
          </a:xfrm>
        </p:spPr>
        <p:txBody>
          <a:bodyPr>
            <a:noAutofit/>
          </a:bodyPr>
          <a:lstStyle/>
          <a:p>
            <a:pPr>
              <a:lnSpc>
                <a:spcPct val="114000"/>
              </a:lnSpc>
              <a:spcBef>
                <a:spcPts val="0"/>
              </a:spcBef>
              <a:spcAft>
                <a:spcPts val="1200"/>
              </a:spcAft>
            </a:pPr>
            <a:r>
              <a:rPr lang="en-US" sz="2400" b="1" dirty="0">
                <a:solidFill>
                  <a:schemeClr val="dk1"/>
                </a:solidFill>
                <a:latin typeface="Open Sans"/>
                <a:ea typeface="Open Sans"/>
                <a:cs typeface="Open Sans"/>
                <a:sym typeface="Open Sans"/>
              </a:rPr>
              <a:t>PUPO is Real!</a:t>
            </a:r>
          </a:p>
          <a:p>
            <a:pPr>
              <a:lnSpc>
                <a:spcPct val="114000"/>
              </a:lnSpc>
              <a:spcBef>
                <a:spcPts val="0"/>
              </a:spcBef>
              <a:spcAft>
                <a:spcPts val="1200"/>
              </a:spcAft>
            </a:pPr>
            <a:r>
              <a:rPr lang="en-US" sz="2400" b="1" i="0" u="none" strike="noStrike" cap="none" dirty="0">
                <a:solidFill>
                  <a:schemeClr val="dk1"/>
                </a:solidFill>
                <a:latin typeface="Open Sans"/>
                <a:ea typeface="Open Sans"/>
                <a:cs typeface="Open Sans"/>
                <a:sym typeface="Open Sans"/>
              </a:rPr>
              <a:t>The Champion Scale is Our Guide</a:t>
            </a:r>
          </a:p>
          <a:p>
            <a:pPr>
              <a:lnSpc>
                <a:spcPct val="114000"/>
              </a:lnSpc>
              <a:spcBef>
                <a:spcPts val="0"/>
              </a:spcBef>
              <a:spcAft>
                <a:spcPts val="1200"/>
              </a:spcAft>
            </a:pPr>
            <a:r>
              <a:rPr lang="en-US" sz="2400" b="1" i="0" dirty="0">
                <a:solidFill>
                  <a:schemeClr val="dk1"/>
                </a:solidFill>
                <a:latin typeface="Open Sans"/>
                <a:ea typeface="Open Sans"/>
                <a:cs typeface="Open Sans"/>
                <a:sym typeface="Open Sans"/>
              </a:rPr>
              <a:t>Use Stories and </a:t>
            </a:r>
            <a:r>
              <a:rPr lang="en-US" sz="2400" b="1" dirty="0">
                <a:solidFill>
                  <a:schemeClr val="dk1"/>
                </a:solidFill>
                <a:latin typeface="Open Sans"/>
                <a:ea typeface="Open Sans"/>
                <a:cs typeface="Open Sans"/>
                <a:sym typeface="Open Sans"/>
              </a:rPr>
              <a:t>Local Perspectives</a:t>
            </a: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388834202"/>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2.xml><?xml version="1.0" encoding="utf-8"?>
<ds:datastoreItem xmlns:ds="http://schemas.openxmlformats.org/officeDocument/2006/customXml" ds:itemID="{ECD743A3-387E-4C23-910B-1EA9EDAEE1A9}">
  <ds:schemaRefs>
    <ds:schemaRef ds:uri="http://purl.org/dc/terms/"/>
    <ds:schemaRef ds:uri="http://schemas.microsoft.com/office/2006/documentManagement/types"/>
    <ds:schemaRef ds:uri="http://schemas.microsoft.com/office/infopath/2007/PartnerControls"/>
    <ds:schemaRef ds:uri="655ca6b8-0f94-4989-841e-604707552b5c"/>
    <ds:schemaRef ds:uri="http://www.w3.org/XML/1998/namespace"/>
    <ds:schemaRef ds:uri="http://schemas.microsoft.com/office/2006/metadata/properties"/>
    <ds:schemaRef ds:uri="http://purl.org/dc/elements/1.1/"/>
    <ds:schemaRef ds:uri="http://schemas.openxmlformats.org/package/2006/metadata/core-properties"/>
    <ds:schemaRef ds:uri="f42ee926-7c83-4218-bf2b-8b85ac63f15d"/>
    <ds:schemaRef ds:uri="http://purl.org/dc/dcmitype/"/>
  </ds:schemaRefs>
</ds:datastoreItem>
</file>

<file path=customXml/itemProps3.xml><?xml version="1.0" encoding="utf-8"?>
<ds:datastoreItem xmlns:ds="http://schemas.openxmlformats.org/officeDocument/2006/customXml" ds:itemID="{72F96745-F19F-4126-9D1B-64B448A02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307</TotalTime>
  <Words>1647</Words>
  <Application>Microsoft Office PowerPoint</Application>
  <PresentationFormat>On-screen Show (16:9)</PresentationFormat>
  <Paragraphs>220</Paragraphs>
  <Slides>32</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Times New Roman</vt:lpstr>
      <vt:lpstr>Wingdings</vt:lpstr>
      <vt:lpstr>Open Sans</vt:lpstr>
      <vt:lpstr>Courier New</vt:lpstr>
      <vt:lpstr>Arial</vt:lpstr>
      <vt:lpstr>Calibri</vt:lpstr>
      <vt:lpstr>Office Theme</vt:lpstr>
      <vt:lpstr>1_Office Theme</vt:lpstr>
      <vt:lpstr>Custom Design</vt:lpstr>
      <vt:lpstr>2_Office Theme</vt:lpstr>
      <vt:lpstr>Rise Advocacy Chapter  Monthly Webinar</vt:lpstr>
      <vt:lpstr>Welcome </vt:lpstr>
      <vt:lpstr>Mission &amp; Vision</vt:lpstr>
      <vt:lpstr>Our Values &amp; Resources</vt:lpstr>
      <vt:lpstr>PowerPoint Presentation</vt:lpstr>
      <vt:lpstr>PowerPoint Presentation</vt:lpstr>
      <vt:lpstr>Coaching, Persistence, Resilience  Together Women Rise Webinar August 2024</vt:lpstr>
      <vt:lpstr>Working with Congress</vt:lpstr>
      <vt:lpstr>Working with Congress</vt:lpstr>
      <vt:lpstr>Working with Advocates</vt:lpstr>
      <vt:lpstr>Working with Advocates</vt:lpstr>
      <vt:lpstr>RESULTS website and social media</vt:lpstr>
      <vt:lpstr>PowerPoint Presentation</vt:lpstr>
      <vt:lpstr>Why Focus on Elections?</vt:lpstr>
      <vt:lpstr>Election Engagement Campaign</vt:lpstr>
      <vt:lpstr>Election Engagement Campaign</vt:lpstr>
      <vt:lpstr>Election Engagement Resources</vt:lpstr>
      <vt:lpstr>Election Engagement Resources</vt:lpstr>
      <vt:lpstr>Election Engagement Resources</vt:lpstr>
      <vt:lpstr>PowerPoint Presentation</vt:lpstr>
      <vt:lpstr>Nutrition is fundamental</vt:lpstr>
      <vt:lpstr>1,000 Days</vt:lpstr>
      <vt:lpstr>We can prevent malnutrition</vt:lpstr>
      <vt:lpstr>We can detect malnutrition early</vt:lpstr>
      <vt:lpstr>We can treat malnutrition</vt:lpstr>
      <vt:lpstr>Our big global moment</vt:lpstr>
      <vt:lpstr>We want the US Government to</vt:lpstr>
      <vt:lpstr>PowerPoint Presentation</vt:lpstr>
      <vt:lpstr>PowerPoint Presentation</vt:lpstr>
      <vt:lpstr>PowerPoint Presentation</vt:lpstr>
      <vt:lpstr>      Invite fellow Rise members to change the world together!  Together Women Rise Advocacy Chapter Maximize Your Impact for Change  Tuesday, September 24 at 8:30 PM ET  As Together Women Rise members, you have demonstrated your power, influence, and impact in making the world a better place for women and girls worldwide. Join us on Tuesday, September 24 to learn how you can continue to make change and maximize your impact through advocacy.  You will hear from invited guest speakers including current members of the Together Women Rise Advocacy Chapter, Rise grantees, and even from the office of a member of Congress. Advocacy changes things, and our action is critical to creating the environment through which our Rise grantees can thrive.  Register here: https://tinyurl.com/RisePower4Change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16</cp:revision>
  <dcterms:created xsi:type="dcterms:W3CDTF">2021-04-20T20:20:28Z</dcterms:created>
  <dcterms:modified xsi:type="dcterms:W3CDTF">2024-08-21T13:59:22Z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