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61" r:id="rId5"/>
    <p:sldMasterId id="2147483674" r:id="rId6"/>
    <p:sldMasterId id="2147483648" r:id="rId7"/>
  </p:sldMasterIdLst>
  <p:sldIdLst>
    <p:sldId id="257" r:id="rId8"/>
    <p:sldId id="258" r:id="rId9"/>
    <p:sldId id="259" r:id="rId10"/>
    <p:sldId id="284" r:id="rId11"/>
    <p:sldId id="276" r:id="rId12"/>
    <p:sldId id="271" r:id="rId13"/>
    <p:sldId id="283" r:id="rId14"/>
    <p:sldId id="260" r:id="rId15"/>
    <p:sldId id="261" r:id="rId16"/>
    <p:sldId id="263" r:id="rId17"/>
    <p:sldId id="277" r:id="rId18"/>
    <p:sldId id="278" r:id="rId19"/>
    <p:sldId id="279" r:id="rId20"/>
    <p:sldId id="272" r:id="rId21"/>
    <p:sldId id="273" r:id="rId22"/>
    <p:sldId id="265" r:id="rId23"/>
    <p:sldId id="266" r:id="rId24"/>
    <p:sldId id="267" r:id="rId25"/>
    <p:sldId id="274" r:id="rId26"/>
    <p:sldId id="280" r:id="rId27"/>
    <p:sldId id="268" r:id="rId28"/>
    <p:sldId id="282"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C2BE3-05F7-43A0-8E98-F183FFDD54D4}" v="29" dt="2025-02-27T14:51:35.745"/>
    <p1510:client id="{CDD79C29-325C-2E1C-3618-7DEA55C3C1FF}" v="1" dt="2025-02-28T01:00:17.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0" autoAdjust="0"/>
    <p:restoredTop sz="94660"/>
  </p:normalViewPr>
  <p:slideViewPr>
    <p:cSldViewPr snapToGrid="0">
      <p:cViewPr>
        <p:scale>
          <a:sx n="58" d="100"/>
          <a:sy n="58" d="100"/>
        </p:scale>
        <p:origin x="10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microsoft.com/office/2015/10/relationships/revisionInfo" Target="revisionInfo.xml"/><Relationship Id="rId8"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88474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0334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7468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46605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073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53159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497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5400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1361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81005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4705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5087939"/>
            <a:ext cx="10363200" cy="1362075"/>
          </a:xfrm>
        </p:spPr>
        <p:txBody>
          <a:bodyPr anchor="t"/>
          <a:lstStyle>
            <a:lvl1pPr algn="l">
              <a:defRPr sz="5300" b="0" cap="all">
                <a:solidFill>
                  <a:schemeClr val="tx1"/>
                </a:solidFill>
              </a:defRPr>
            </a:lvl1pPr>
          </a:lstStyle>
          <a:p>
            <a:r>
              <a:rPr lang="en-US"/>
              <a:t>Click to edit Master title style</a:t>
            </a:r>
          </a:p>
        </p:txBody>
      </p:sp>
      <p:sp>
        <p:nvSpPr>
          <p:cNvPr id="9" name="Title 1"/>
          <p:cNvSpPr txBox="1">
            <a:spLocks/>
          </p:cNvSpPr>
          <p:nvPr userDrawn="1"/>
        </p:nvSpPr>
        <p:spPr>
          <a:xfrm>
            <a:off x="963084" y="3725864"/>
            <a:ext cx="10363200" cy="1362075"/>
          </a:xfrm>
          <a:prstGeom prst="rect">
            <a:avLst/>
          </a:prstGeom>
        </p:spPr>
        <p:txBody>
          <a:bodyPr vert="horz" lIns="121920" tIns="60960" rIns="121920" bIns="6096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3/3/2025</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3/3/2025</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3/3/2025</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3/3/2025</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3/3/2025</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3/3/2025</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2"/>
            <a:ext cx="56472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3/3/2025</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3/3/2025</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3/3/2025</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1550609"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3/3/2025</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609585" rtl="0" eaLnBrk="1" latinLnBrk="0" hangingPunct="1">
        <a:spcBef>
          <a:spcPct val="0"/>
        </a:spcBef>
        <a:buNone/>
        <a:defRPr sz="5900"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3/3/2025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0577345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10478255" y="107889"/>
            <a:ext cx="1631504" cy="1309751"/>
          </a:xfrm>
          <a:prstGeom prst="rect">
            <a:avLst/>
          </a:prstGeom>
        </p:spPr>
      </p:pic>
      <p:sp>
        <p:nvSpPr>
          <p:cNvPr id="2" name="Title Placeholder 1"/>
          <p:cNvSpPr>
            <a:spLocks noGrp="1"/>
          </p:cNvSpPr>
          <p:nvPr>
            <p:ph type="title"/>
          </p:nvPr>
        </p:nvSpPr>
        <p:spPr>
          <a:xfrm>
            <a:off x="609601"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D76588A-5827-4843-A700-508233C9F32B}" type="datetimeFigureOut">
              <a:rPr lang="en-US" smtClean="0"/>
              <a:t>3/3/2025</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https://results.org/resources/build-a-coalition-of-community-allies/"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hyperlink" Target="https://www.philanthropy.com/article/what-nonprofits-fail-to-say-when-theyre-recruiting-volunteers-but-truly-matters?cid=gen_sign_in" TargetMode="Externa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docs.google.com/document/d/1qLUBTJ_mmC3YmiGtnjgkTMSTipob11ZvNx4VI1mbioA/edit" TargetMode="Externa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groups.google.com/" TargetMode="External"/><Relationship Id="rId2" Type="http://schemas.openxmlformats.org/officeDocument/2006/relationships/image" Target="../media/image4.png"/><Relationship Id="rId1" Type="http://schemas.openxmlformats.org/officeDocument/2006/relationships/slideLayout" Target="../slideLayouts/slideLayout14.xml"/><Relationship Id="rId4" Type="http://schemas.openxmlformats.org/officeDocument/2006/relationships/hyperlink" Target="https://www.votervoice.net/BroadcastLinks/CUQkBw_7Gi5BU7BEuYnIR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5CEC6F-775D-124D-9CA4-2E1433027E4B}"/>
              </a:ext>
            </a:extLst>
          </p:cNvPr>
          <p:cNvSpPr txBox="1"/>
          <p:nvPr/>
        </p:nvSpPr>
        <p:spPr>
          <a:xfrm>
            <a:off x="1358729" y="4764425"/>
            <a:ext cx="9474541" cy="1831271"/>
          </a:xfrm>
          <a:prstGeom prst="rect">
            <a:avLst/>
          </a:prstGeom>
          <a:noFill/>
        </p:spPr>
        <p:txBody>
          <a:bodyPr wrap="square" lIns="121920" tIns="60960" rIns="121920" bIns="60960" rtlCol="0" anchor="t">
            <a:spAutoFit/>
          </a:bodyPr>
          <a:lstStyle/>
          <a:p>
            <a:pPr algn="ctr"/>
            <a:r>
              <a:rPr lang="en-US" sz="3700" b="1" dirty="0">
                <a:solidFill>
                  <a:schemeClr val="bg1"/>
                </a:solidFill>
                <a:latin typeface="Open Sans"/>
                <a:ea typeface="Open Sans" panose="020B0606030504020204" pitchFamily="34" charset="0"/>
                <a:cs typeface="Open Sans" panose="020B0606030504020204" pitchFamily="34" charset="0"/>
              </a:rPr>
              <a:t>Action Network Power Hour</a:t>
            </a:r>
          </a:p>
          <a:p>
            <a:pPr algn="ctr"/>
            <a:endParaRPr lang="en-US" sz="3700" b="1" dirty="0">
              <a:solidFill>
                <a:schemeClr val="bg1"/>
              </a:solidFill>
              <a:latin typeface="Open Sans"/>
              <a:ea typeface="Open Sans" panose="020B0606030504020204" pitchFamily="34" charset="0"/>
              <a:cs typeface="Open Sans" panose="020B0606030504020204" pitchFamily="34" charset="0"/>
            </a:endParaRPr>
          </a:p>
          <a:p>
            <a:pPr algn="ctr"/>
            <a:r>
              <a:rPr lang="en-US" sz="3700" b="1" i="1" dirty="0">
                <a:solidFill>
                  <a:schemeClr val="bg1"/>
                </a:solidFill>
                <a:latin typeface="Open Sans"/>
                <a:ea typeface="Open Sans"/>
                <a:cs typeface="Open Sans"/>
              </a:rPr>
              <a:t>February 27</a:t>
            </a:r>
            <a:r>
              <a:rPr lang="en-US" sz="3700" b="1" i="1" baseline="30000" dirty="0">
                <a:solidFill>
                  <a:schemeClr val="bg1"/>
                </a:solidFill>
                <a:latin typeface="Open Sans"/>
                <a:ea typeface="Open Sans"/>
                <a:cs typeface="Open Sans"/>
              </a:rPr>
              <a:t>th</a:t>
            </a:r>
            <a:r>
              <a:rPr lang="en-US" sz="3700" b="1" i="1" dirty="0">
                <a:solidFill>
                  <a:schemeClr val="bg1"/>
                </a:solidFill>
                <a:latin typeface="Open Sans"/>
                <a:ea typeface="Open Sans"/>
                <a:cs typeface="Open Sans"/>
              </a:rPr>
              <a:t>, 2025</a:t>
            </a:r>
          </a:p>
        </p:txBody>
      </p:sp>
    </p:spTree>
    <p:extLst>
      <p:ext uri="{BB962C8B-B14F-4D97-AF65-F5344CB8AC3E}">
        <p14:creationId xmlns:p14="http://schemas.microsoft.com/office/powerpoint/2010/main" val="361031328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8BF05-A773-429F-B245-4C7342D4CFCE}"/>
              </a:ext>
            </a:extLst>
          </p:cNvPr>
          <p:cNvSpPr>
            <a:spLocks noGrp="1"/>
          </p:cNvSpPr>
          <p:nvPr>
            <p:ph type="title"/>
          </p:nvPr>
        </p:nvSpPr>
        <p:spPr/>
        <p:txBody>
          <a:bodyPr/>
          <a:lstStyle/>
          <a:p>
            <a:pPr algn="ctr"/>
            <a:r>
              <a:rPr lang="en-US" b="1">
                <a:solidFill>
                  <a:srgbClr val="FF0000"/>
                </a:solidFill>
                <a:latin typeface="Open Sans"/>
                <a:ea typeface="Open Sans"/>
                <a:cs typeface="Calibri Light"/>
              </a:rPr>
              <a:t>Ways to Track Retention</a:t>
            </a:r>
            <a:endParaRPr lang="en-US"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7CBF67E9-0747-44DB-A9B4-B89F4F96BB92}"/>
              </a:ext>
            </a:extLst>
          </p:cNvPr>
          <p:cNvSpPr>
            <a:spLocks noGrp="1"/>
          </p:cNvSpPr>
          <p:nvPr>
            <p:ph idx="1"/>
          </p:nvPr>
        </p:nvSpPr>
        <p:spPr/>
        <p:txBody>
          <a:bodyPr vert="horz" lIns="91440" tIns="45720" rIns="91440" bIns="45720" rtlCol="0" anchor="t">
            <a:normAutofit fontScale="85000" lnSpcReduction="10000"/>
          </a:bodyPr>
          <a:lstStyle/>
          <a:p>
            <a:pPr>
              <a:lnSpc>
                <a:spcPct val="200000"/>
              </a:lnSpc>
            </a:pPr>
            <a:r>
              <a:rPr lang="en-US" b="1" dirty="0">
                <a:latin typeface="Open Sans"/>
                <a:ea typeface="Open Sans"/>
                <a:cs typeface="Calibri"/>
              </a:rPr>
              <a:t>If you're using email to send the alerts or your newsletter to your members; you can change your settings to deliver back an email that lets you know if they read it</a:t>
            </a:r>
            <a:endParaRPr lang="en-US" b="1" dirty="0">
              <a:cs typeface="Calibri"/>
            </a:endParaRPr>
          </a:p>
          <a:p>
            <a:pPr lvl="1">
              <a:lnSpc>
                <a:spcPct val="200000"/>
              </a:lnSpc>
            </a:pPr>
            <a:r>
              <a:rPr lang="en-US" b="1" dirty="0">
                <a:latin typeface="Open Sans"/>
                <a:ea typeface="Open Sans"/>
                <a:cs typeface="Calibri"/>
              </a:rPr>
              <a:t>Let me know if you need help doing this </a:t>
            </a:r>
          </a:p>
          <a:p>
            <a:pPr>
              <a:lnSpc>
                <a:spcPct val="200000"/>
              </a:lnSpc>
            </a:pPr>
            <a:r>
              <a:rPr lang="en-US" b="1" dirty="0">
                <a:latin typeface="Open Sans"/>
                <a:ea typeface="Open Sans"/>
                <a:cs typeface="Calibri"/>
              </a:rPr>
              <a:t>You can use Mailchimp – it lets you know who opened your email</a:t>
            </a:r>
            <a:r>
              <a:rPr lang="en-US" dirty="0">
                <a:latin typeface="Open Sans"/>
                <a:ea typeface="Open Sans"/>
                <a:cs typeface="Calibri"/>
              </a:rPr>
              <a:t> </a:t>
            </a:r>
          </a:p>
          <a:p>
            <a:pPr marL="0" indent="0">
              <a:buNone/>
            </a:pPr>
            <a:endParaRPr lang="en-US" dirty="0">
              <a:latin typeface="Open Sans"/>
              <a:ea typeface="Open Sans"/>
              <a:cs typeface="Calibri"/>
            </a:endParaRPr>
          </a:p>
          <a:p>
            <a:endParaRPr lang="en-US" dirty="0">
              <a:cs typeface="Calibri"/>
            </a:endParaRPr>
          </a:p>
        </p:txBody>
      </p:sp>
    </p:spTree>
    <p:extLst>
      <p:ext uri="{BB962C8B-B14F-4D97-AF65-F5344CB8AC3E}">
        <p14:creationId xmlns:p14="http://schemas.microsoft.com/office/powerpoint/2010/main" val="399513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EC5A-B672-4B34-886A-56CA637E9915}"/>
              </a:ext>
            </a:extLst>
          </p:cNvPr>
          <p:cNvSpPr>
            <a:spLocks noGrp="1"/>
          </p:cNvSpPr>
          <p:nvPr>
            <p:ph type="title"/>
          </p:nvPr>
        </p:nvSpPr>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Example of Gmail – Tracking emails</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16B547E3-2D1A-496C-A838-5A636CFDF3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2407" y="1547132"/>
            <a:ext cx="10614243" cy="5127172"/>
          </a:xfrm>
        </p:spPr>
      </p:pic>
    </p:spTree>
    <p:extLst>
      <p:ext uri="{BB962C8B-B14F-4D97-AF65-F5344CB8AC3E}">
        <p14:creationId xmlns:p14="http://schemas.microsoft.com/office/powerpoint/2010/main" val="22382528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20C8-8CC7-4188-9B33-B3832B3D51E5}"/>
              </a:ext>
            </a:extLst>
          </p:cNvPr>
          <p:cNvSpPr>
            <a:spLocks noGrp="1"/>
          </p:cNvSpPr>
          <p:nvPr>
            <p:ph type="title"/>
          </p:nvPr>
        </p:nvSpPr>
        <p:spPr>
          <a:xfrm>
            <a:off x="847725" y="141287"/>
            <a:ext cx="10934700" cy="1325563"/>
          </a:xfrm>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Example of Outlook – Tracking emails</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89ADE588-E17B-4B58-80F1-2EBBAEEC1C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850" y="1219200"/>
            <a:ext cx="9906000" cy="5638800"/>
          </a:xfrm>
        </p:spPr>
      </p:pic>
    </p:spTree>
    <p:extLst>
      <p:ext uri="{BB962C8B-B14F-4D97-AF65-F5344CB8AC3E}">
        <p14:creationId xmlns:p14="http://schemas.microsoft.com/office/powerpoint/2010/main" val="2177713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8D9E-FE62-4144-BD31-ED4BDC5E1CD9}"/>
              </a:ext>
            </a:extLst>
          </p:cNvPr>
          <p:cNvSpPr>
            <a:spLocks noGrp="1"/>
          </p:cNvSpPr>
          <p:nvPr>
            <p:ph type="title"/>
          </p:nvPr>
        </p:nvSpPr>
        <p:spPr>
          <a:xfrm>
            <a:off x="1981200" y="285324"/>
            <a:ext cx="10515600" cy="1325563"/>
          </a:xfrm>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Mailchimp – Tracking Report</a:t>
            </a:r>
          </a:p>
        </p:txBody>
      </p:sp>
      <p:pic>
        <p:nvPicPr>
          <p:cNvPr id="5" name="Content Placeholder 4" descr="Graphical user interface, text&#10;&#10;Description automatically generated">
            <a:extLst>
              <a:ext uri="{FF2B5EF4-FFF2-40B4-BE49-F238E27FC236}">
                <a16:creationId xmlns:a16="http://schemas.microsoft.com/office/drawing/2014/main" id="{6E117402-9664-4232-BF4F-DFE511590A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10887"/>
            <a:ext cx="10738133" cy="4881988"/>
          </a:xfrm>
        </p:spPr>
      </p:pic>
    </p:spTree>
    <p:extLst>
      <p:ext uri="{BB962C8B-B14F-4D97-AF65-F5344CB8AC3E}">
        <p14:creationId xmlns:p14="http://schemas.microsoft.com/office/powerpoint/2010/main" val="48118624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3751-80AB-4E39-BA5A-CDC790CE21BF}"/>
              </a:ext>
            </a:extLst>
          </p:cNvPr>
          <p:cNvSpPr>
            <a:spLocks noGrp="1"/>
          </p:cNvSpPr>
          <p:nvPr>
            <p:ph type="title"/>
          </p:nvPr>
        </p:nvSpPr>
        <p:spPr/>
        <p:txBody>
          <a:bodyPr/>
          <a:lstStyle/>
          <a:p>
            <a:pPr algn="ctr"/>
            <a:r>
              <a:rPr lang="en-US" b="1" dirty="0">
                <a:solidFill>
                  <a:srgbClr val="FF0000"/>
                </a:solidFill>
                <a:latin typeface="Open Sans"/>
                <a:ea typeface="Open Sans"/>
                <a:cs typeface="Calibri Light"/>
              </a:rPr>
              <a:t>How do we encourage our AN’s to write Letters to the Editor (LTE’s)? </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5C057B29-5ED6-4ACE-87B8-083EA8790795}"/>
              </a:ext>
            </a:extLst>
          </p:cNvPr>
          <p:cNvSpPr>
            <a:spLocks noGrp="1"/>
          </p:cNvSpPr>
          <p:nvPr>
            <p:ph idx="1"/>
          </p:nvPr>
        </p:nvSpPr>
        <p:spPr>
          <a:xfrm>
            <a:off x="838200" y="2141537"/>
            <a:ext cx="10515600" cy="4351338"/>
          </a:xfrm>
        </p:spPr>
        <p:txBody>
          <a:bodyPr vert="horz" lIns="91440" tIns="45720" rIns="91440" bIns="45720" rtlCol="0" anchor="t">
            <a:noAutofit/>
          </a:bodyPr>
          <a:lstStyle/>
          <a:p>
            <a:pPr>
              <a:lnSpc>
                <a:spcPct val="150000"/>
              </a:lnSpc>
            </a:pPr>
            <a:r>
              <a:rPr lang="en-US" sz="1800" b="1" dirty="0">
                <a:latin typeface="Open Sans"/>
                <a:ea typeface="Open Sans"/>
                <a:cs typeface="Open Sans"/>
              </a:rPr>
              <a:t>As part of being a Action Network member, they've agreed to not only contact their member of Congress, but also to write LTE's </a:t>
            </a:r>
            <a:endParaRPr lang="en-US" sz="1800" b="1" dirty="0">
              <a:latin typeface="Open Sans"/>
              <a:ea typeface="Open Sans"/>
              <a:cs typeface="Calibri" panose="020F0502020204030204"/>
            </a:endParaRPr>
          </a:p>
          <a:p>
            <a:pPr>
              <a:lnSpc>
                <a:spcPct val="150000"/>
              </a:lnSpc>
            </a:pPr>
            <a:r>
              <a:rPr lang="en-US" sz="1800" b="1" dirty="0">
                <a:latin typeface="Open Sans"/>
                <a:ea typeface="Open Sans"/>
                <a:cs typeface="Open Sans"/>
              </a:rPr>
              <a:t>Our next Action Alert will be a media alert, which is exciting! </a:t>
            </a:r>
            <a:endParaRPr lang="en-US" sz="1800" b="1" dirty="0">
              <a:latin typeface="Open Sans"/>
              <a:ea typeface="Open Sans"/>
              <a:cs typeface="Calibri"/>
            </a:endParaRPr>
          </a:p>
          <a:p>
            <a:pPr>
              <a:lnSpc>
                <a:spcPct val="150000"/>
              </a:lnSpc>
            </a:pPr>
            <a:r>
              <a:rPr lang="en-US" sz="1800" b="1" dirty="0">
                <a:latin typeface="Open Sans"/>
                <a:ea typeface="Open Sans"/>
                <a:cs typeface="Open Sans"/>
              </a:rPr>
              <a:t>While we encourage your members to personalize their letter, they can hit send these first few times as they get used to this new form of advocacy</a:t>
            </a:r>
            <a:endParaRPr lang="en-US" sz="1800" b="1" dirty="0">
              <a:latin typeface="Open Sans"/>
              <a:ea typeface="Open Sans"/>
              <a:cs typeface="Calibri"/>
            </a:endParaRPr>
          </a:p>
          <a:p>
            <a:pPr>
              <a:lnSpc>
                <a:spcPct val="150000"/>
              </a:lnSpc>
            </a:pPr>
            <a:r>
              <a:rPr lang="en-US" sz="1800" b="1" dirty="0">
                <a:latin typeface="Open Sans"/>
                <a:ea typeface="Open Sans"/>
                <a:cs typeface="Calibri"/>
              </a:rPr>
              <a:t>I would recommend doing some personalized outreach to your most ACTIVE members who have been sending alerts every week and asking them to personalize their letter, I can create a template that you can personalize, if this would be helpful!</a:t>
            </a:r>
          </a:p>
          <a:p>
            <a:pPr marL="457200" lvl="1" indent="0">
              <a:lnSpc>
                <a:spcPct val="150000"/>
              </a:lnSpc>
              <a:buNone/>
            </a:pPr>
            <a:endParaRPr lang="en-US" dirty="0">
              <a:latin typeface="Open Sans"/>
              <a:ea typeface="Open Sans"/>
              <a:cs typeface="Open Sans"/>
            </a:endParaRPr>
          </a:p>
          <a:p>
            <a:pPr lvl="1">
              <a:lnSpc>
                <a:spcPct val="150000"/>
              </a:lnSpc>
            </a:pPr>
            <a:endParaRPr lang="en-US" dirty="0">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C59803DD-E517-4190-8C80-26A7122C6A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169426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7"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E93A-721A-46EF-803B-C49EF3BD2D50}"/>
              </a:ext>
            </a:extLst>
          </p:cNvPr>
          <p:cNvSpPr>
            <a:spLocks noGrp="1"/>
          </p:cNvSpPr>
          <p:nvPr>
            <p:ph type="title"/>
          </p:nvPr>
        </p:nvSpPr>
        <p:spPr/>
        <p:txBody>
          <a:bodyPr/>
          <a:lstStyle/>
          <a:p>
            <a:pPr algn="ctr"/>
            <a:r>
              <a:rPr lang="en-US" b="1" dirty="0">
                <a:solidFill>
                  <a:srgbClr val="FF0000"/>
                </a:solidFill>
                <a:latin typeface="Open Sans"/>
                <a:ea typeface="Open Sans"/>
                <a:cs typeface="Calibri Light"/>
              </a:rPr>
              <a:t>LTE's continued</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CC79C080-3863-4B63-8A4B-A3FB68D5AAE4}"/>
              </a:ext>
            </a:extLst>
          </p:cNvPr>
          <p:cNvSpPr>
            <a:spLocks noGrp="1"/>
          </p:cNvSpPr>
          <p:nvPr>
            <p:ph idx="1"/>
          </p:nvPr>
        </p:nvSpPr>
        <p:spPr/>
        <p:txBody>
          <a:bodyPr vert="horz" lIns="91440" tIns="45720" rIns="91440" bIns="45720" rtlCol="0" anchor="t">
            <a:normAutofit lnSpcReduction="10000"/>
          </a:bodyPr>
          <a:lstStyle/>
          <a:p>
            <a:pPr lvl="1"/>
            <a:r>
              <a:rPr lang="en-US" dirty="0">
                <a:latin typeface="Open Sans"/>
                <a:ea typeface="Open Sans"/>
                <a:cs typeface="Calibri"/>
              </a:rPr>
              <a:t>As managers, you would do some local research from newspapers in your area to provide "hooks" for your members to use</a:t>
            </a:r>
          </a:p>
          <a:p>
            <a:pPr marL="457200" lvl="1" indent="0">
              <a:buNone/>
            </a:pPr>
            <a:endParaRPr lang="en-US" dirty="0"/>
          </a:p>
          <a:p>
            <a:pPr lvl="2"/>
            <a:r>
              <a:rPr lang="en-US" dirty="0">
                <a:latin typeface="Open Sans"/>
                <a:ea typeface="Open Sans"/>
                <a:cs typeface="Calibri"/>
              </a:rPr>
              <a:t>This would help them grow their confidence with writing one</a:t>
            </a:r>
            <a:endParaRPr lang="en-US" dirty="0">
              <a:latin typeface="Calibri"/>
              <a:ea typeface="Open Sans"/>
              <a:cs typeface="Calibri"/>
            </a:endParaRPr>
          </a:p>
          <a:p>
            <a:pPr lvl="2"/>
            <a:r>
              <a:rPr lang="en-US" dirty="0">
                <a:latin typeface="Open Sans"/>
                <a:ea typeface="Open Sans"/>
                <a:cs typeface="Calibri"/>
              </a:rPr>
              <a:t>We would have a </a:t>
            </a:r>
            <a:r>
              <a:rPr lang="en-US" dirty="0">
                <a:latin typeface="Open Sans"/>
                <a:ea typeface="+mn-lt"/>
                <a:cs typeface="+mn-lt"/>
              </a:rPr>
              <a:t>1-minute option hit send, 5-minute option hit send, 10-minute option hit send (personalize LTE and include hook)</a:t>
            </a:r>
          </a:p>
          <a:p>
            <a:pPr marL="457200" lvl="1" indent="0">
              <a:buNone/>
            </a:pPr>
            <a:endParaRPr lang="en-US" dirty="0">
              <a:latin typeface="Open Sans"/>
              <a:ea typeface="Open Sans"/>
              <a:cs typeface="Calibri"/>
            </a:endParaRPr>
          </a:p>
          <a:p>
            <a:pPr lvl="1"/>
            <a:r>
              <a:rPr lang="en-US" dirty="0">
                <a:latin typeface="Open Sans"/>
                <a:ea typeface="Open Sans"/>
                <a:cs typeface="Calibri"/>
              </a:rPr>
              <a:t>Thoughts on having an LTE webinar that you can invite your members to and RESULTS staff will run? </a:t>
            </a:r>
          </a:p>
          <a:p>
            <a:pPr marL="457200" lvl="1" indent="0">
              <a:buNone/>
            </a:pPr>
            <a:endParaRPr lang="en-US" dirty="0">
              <a:latin typeface="Open Sans"/>
              <a:ea typeface="Open Sans"/>
              <a:cs typeface="Calibri"/>
            </a:endParaRPr>
          </a:p>
          <a:p>
            <a:pPr lvl="2"/>
            <a:r>
              <a:rPr lang="en-US" dirty="0">
                <a:latin typeface="Open Sans"/>
                <a:ea typeface="Open Sans"/>
                <a:cs typeface="Calibri"/>
              </a:rPr>
              <a:t>Even if we get one person that shows up, that's a success!</a:t>
            </a:r>
          </a:p>
          <a:p>
            <a:pPr lvl="2"/>
            <a:r>
              <a:rPr lang="en-US" dirty="0">
                <a:latin typeface="Open Sans"/>
                <a:ea typeface="Open Sans"/>
                <a:cs typeface="Calibri"/>
              </a:rPr>
              <a:t>If no one shows up, we can review other ways to teach your members to personalize their media!</a:t>
            </a:r>
          </a:p>
          <a:p>
            <a:pPr marL="457200" lvl="1" indent="0">
              <a:buNone/>
            </a:pPr>
            <a:endParaRPr lang="en-US" b="1" dirty="0">
              <a:latin typeface="Open Sans"/>
              <a:ea typeface="Open Sans"/>
              <a:cs typeface="Calibri"/>
            </a:endParaRPr>
          </a:p>
          <a:p>
            <a:pPr marL="457200" lvl="1" indent="0">
              <a:buNone/>
            </a:pPr>
            <a:endParaRPr lang="en-US" dirty="0">
              <a:latin typeface="Calibri"/>
              <a:ea typeface="Open Sans"/>
              <a:cs typeface="Calibri"/>
            </a:endParaRPr>
          </a:p>
        </p:txBody>
      </p:sp>
    </p:spTree>
    <p:extLst>
      <p:ext uri="{BB962C8B-B14F-4D97-AF65-F5344CB8AC3E}">
        <p14:creationId xmlns:p14="http://schemas.microsoft.com/office/powerpoint/2010/main" val="24367396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2000"/>
                                        <p:tgtEl>
                                          <p:spTgt spid="3">
                                            <p:txEl>
                                              <p:pRg st="7" end="7"/>
                                            </p:txEl>
                                          </p:spTgt>
                                        </p:tgtEl>
                                      </p:cBhvr>
                                    </p:animEffect>
                                    <p:anim calcmode="lin" valueType="num">
                                      <p:cBhvr>
                                        <p:cTn id="2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80">
                                          <p:stCondLst>
                                            <p:cond delay="0"/>
                                          </p:stCondLst>
                                        </p:cTn>
                                        <p:tgtEl>
                                          <p:spTgt spid="3">
                                            <p:txEl>
                                              <p:pRg st="8" end="8"/>
                                            </p:txEl>
                                          </p:spTgt>
                                        </p:tgtEl>
                                      </p:cBhvr>
                                    </p:animEffect>
                                    <p:anim calcmode="lin" valueType="num">
                                      <p:cBhvr>
                                        <p:cTn id="3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8" end="8"/>
                                            </p:txEl>
                                          </p:spTgt>
                                        </p:tgtEl>
                                      </p:cBhvr>
                                      <p:to x="100000" y="60000"/>
                                    </p:animScale>
                                    <p:animScale>
                                      <p:cBhvr>
                                        <p:cTn id="40" dur="166" decel="50000">
                                          <p:stCondLst>
                                            <p:cond delay="676"/>
                                          </p:stCondLst>
                                        </p:cTn>
                                        <p:tgtEl>
                                          <p:spTgt spid="3">
                                            <p:txEl>
                                              <p:pRg st="8" end="8"/>
                                            </p:txEl>
                                          </p:spTgt>
                                        </p:tgtEl>
                                      </p:cBhvr>
                                      <p:to x="100000" y="100000"/>
                                    </p:animScale>
                                    <p:animScale>
                                      <p:cBhvr>
                                        <p:cTn id="41" dur="26">
                                          <p:stCondLst>
                                            <p:cond delay="1312"/>
                                          </p:stCondLst>
                                        </p:cTn>
                                        <p:tgtEl>
                                          <p:spTgt spid="3">
                                            <p:txEl>
                                              <p:pRg st="8" end="8"/>
                                            </p:txEl>
                                          </p:spTgt>
                                        </p:tgtEl>
                                      </p:cBhvr>
                                      <p:to x="100000" y="80000"/>
                                    </p:animScale>
                                    <p:animScale>
                                      <p:cBhvr>
                                        <p:cTn id="42" dur="166" decel="50000">
                                          <p:stCondLst>
                                            <p:cond delay="1338"/>
                                          </p:stCondLst>
                                        </p:cTn>
                                        <p:tgtEl>
                                          <p:spTgt spid="3">
                                            <p:txEl>
                                              <p:pRg st="8" end="8"/>
                                            </p:txEl>
                                          </p:spTgt>
                                        </p:tgtEl>
                                      </p:cBhvr>
                                      <p:to x="100000" y="100000"/>
                                    </p:animScale>
                                    <p:animScale>
                                      <p:cBhvr>
                                        <p:cTn id="43" dur="26">
                                          <p:stCondLst>
                                            <p:cond delay="1642"/>
                                          </p:stCondLst>
                                        </p:cTn>
                                        <p:tgtEl>
                                          <p:spTgt spid="3">
                                            <p:txEl>
                                              <p:pRg st="8" end="8"/>
                                            </p:txEl>
                                          </p:spTgt>
                                        </p:tgtEl>
                                      </p:cBhvr>
                                      <p:to x="100000" y="90000"/>
                                    </p:animScale>
                                    <p:animScale>
                                      <p:cBhvr>
                                        <p:cTn id="44" dur="166" decel="50000">
                                          <p:stCondLst>
                                            <p:cond delay="1668"/>
                                          </p:stCondLst>
                                        </p:cTn>
                                        <p:tgtEl>
                                          <p:spTgt spid="3">
                                            <p:txEl>
                                              <p:pRg st="8" end="8"/>
                                            </p:txEl>
                                          </p:spTgt>
                                        </p:tgtEl>
                                      </p:cBhvr>
                                      <p:to x="100000" y="100000"/>
                                    </p:animScale>
                                    <p:animScale>
                                      <p:cBhvr>
                                        <p:cTn id="45" dur="26">
                                          <p:stCondLst>
                                            <p:cond delay="1808"/>
                                          </p:stCondLst>
                                        </p:cTn>
                                        <p:tgtEl>
                                          <p:spTgt spid="3">
                                            <p:txEl>
                                              <p:pRg st="8" end="8"/>
                                            </p:txEl>
                                          </p:spTgt>
                                        </p:tgtEl>
                                      </p:cBhvr>
                                      <p:to x="100000" y="95000"/>
                                    </p:animScale>
                                    <p:animScale>
                                      <p:cBhvr>
                                        <p:cTn id="46"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0FCC4-3B9C-4806-BA0F-C323251FD574}"/>
              </a:ext>
            </a:extLst>
          </p:cNvPr>
          <p:cNvSpPr>
            <a:spLocks noGrp="1"/>
          </p:cNvSpPr>
          <p:nvPr>
            <p:ph type="title"/>
          </p:nvPr>
        </p:nvSpPr>
        <p:spPr>
          <a:xfrm>
            <a:off x="999506" y="2630328"/>
            <a:ext cx="10515600" cy="1325563"/>
          </a:xfrm>
        </p:spPr>
        <p:txBody>
          <a:bodyPr>
            <a:noAutofit/>
          </a:bodyPr>
          <a:lstStyle/>
          <a:p>
            <a:pPr algn="ctr"/>
            <a:r>
              <a:rPr lang="en-US" sz="6000" b="1" dirty="0">
                <a:solidFill>
                  <a:srgbClr val="FF0000"/>
                </a:solidFill>
                <a:latin typeface="Open Sans"/>
                <a:ea typeface="Open Sans"/>
                <a:cs typeface="Calibri Light"/>
              </a:rPr>
              <a:t>Who has added new members to their network? </a:t>
            </a:r>
          </a:p>
        </p:txBody>
      </p:sp>
      <p:pic>
        <p:nvPicPr>
          <p:cNvPr id="5" name="Picture 4" descr="A picture containing logo&#10;&#10;Description automatically generated">
            <a:extLst>
              <a:ext uri="{FF2B5EF4-FFF2-40B4-BE49-F238E27FC236}">
                <a16:creationId xmlns:a16="http://schemas.microsoft.com/office/drawing/2014/main" id="{956C85F2-3DA3-4B01-99EA-E92CC5CDE9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0813754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BA22F-A029-4B97-8FD9-C04C3C9FAD35}"/>
              </a:ext>
            </a:extLst>
          </p:cNvPr>
          <p:cNvSpPr>
            <a:spLocks noGrp="1"/>
          </p:cNvSpPr>
          <p:nvPr>
            <p:ph type="title"/>
          </p:nvPr>
        </p:nvSpPr>
        <p:spPr>
          <a:xfrm>
            <a:off x="370587" y="156087"/>
            <a:ext cx="10515600" cy="1325563"/>
          </a:xfrm>
        </p:spPr>
        <p:txBody>
          <a:bodyPr>
            <a:normAutofit/>
          </a:bodyPr>
          <a:lstStyle/>
          <a:p>
            <a:pPr algn="ctr"/>
            <a:r>
              <a:rPr lang="en-US" sz="3600" b="1" dirty="0">
                <a:solidFill>
                  <a:srgbClr val="FF0000"/>
                </a:solidFill>
                <a:latin typeface="Open Sans"/>
                <a:ea typeface="Open Sans"/>
                <a:cs typeface="Calibri Light"/>
              </a:rPr>
              <a:t>2021 Example of VoterVoice Member Outreach</a:t>
            </a:r>
            <a:endParaRPr lang="en-US" dirty="0"/>
          </a:p>
        </p:txBody>
      </p:sp>
      <p:graphicFrame>
        <p:nvGraphicFramePr>
          <p:cNvPr id="7" name="Table 7">
            <a:extLst>
              <a:ext uri="{FF2B5EF4-FFF2-40B4-BE49-F238E27FC236}">
                <a16:creationId xmlns:a16="http://schemas.microsoft.com/office/drawing/2014/main" id="{A06D03F9-3D48-4D01-B19B-0C8B42907DE8}"/>
              </a:ext>
            </a:extLst>
          </p:cNvPr>
          <p:cNvGraphicFramePr>
            <a:graphicFrameLocks noGrp="1"/>
          </p:cNvGraphicFramePr>
          <p:nvPr>
            <p:ph idx="1"/>
            <p:extLst>
              <p:ext uri="{D42A27DB-BD31-4B8C-83A1-F6EECF244321}">
                <p14:modId xmlns:p14="http://schemas.microsoft.com/office/powerpoint/2010/main" val="1718816345"/>
              </p:ext>
            </p:extLst>
          </p:nvPr>
        </p:nvGraphicFramePr>
        <p:xfrm>
          <a:off x="1959428" y="1600200"/>
          <a:ext cx="8288352" cy="5109751"/>
        </p:xfrm>
        <a:graphic>
          <a:graphicData uri="http://schemas.openxmlformats.org/drawingml/2006/table">
            <a:tbl>
              <a:tblPr firstRow="1" bandRow="1">
                <a:tableStyleId>{5C22544A-7EE6-4342-B048-85BDC9FD1C3A}</a:tableStyleId>
              </a:tblPr>
              <a:tblGrid>
                <a:gridCol w="2493356">
                  <a:extLst>
                    <a:ext uri="{9D8B030D-6E8A-4147-A177-3AD203B41FA5}">
                      <a16:colId xmlns:a16="http://schemas.microsoft.com/office/drawing/2014/main" val="222199457"/>
                    </a:ext>
                  </a:extLst>
                </a:gridCol>
                <a:gridCol w="3164643">
                  <a:extLst>
                    <a:ext uri="{9D8B030D-6E8A-4147-A177-3AD203B41FA5}">
                      <a16:colId xmlns:a16="http://schemas.microsoft.com/office/drawing/2014/main" val="2632605905"/>
                    </a:ext>
                  </a:extLst>
                </a:gridCol>
                <a:gridCol w="2630353">
                  <a:extLst>
                    <a:ext uri="{9D8B030D-6E8A-4147-A177-3AD203B41FA5}">
                      <a16:colId xmlns:a16="http://schemas.microsoft.com/office/drawing/2014/main" val="2931360847"/>
                    </a:ext>
                  </a:extLst>
                </a:gridCol>
              </a:tblGrid>
              <a:tr h="1778181">
                <a:tc>
                  <a:txBody>
                    <a:bodyPr/>
                    <a:lstStyle/>
                    <a:p>
                      <a:pPr algn="ctr"/>
                      <a:r>
                        <a:rPr lang="en-US" sz="2000" dirty="0">
                          <a:latin typeface="Open Sans"/>
                        </a:rPr>
                        <a:t>States</a:t>
                      </a:r>
                    </a:p>
                  </a:txBody>
                  <a:tcPr>
                    <a:solidFill>
                      <a:srgbClr val="FF0000"/>
                    </a:solidFill>
                  </a:tcPr>
                </a:tc>
                <a:tc>
                  <a:txBody>
                    <a:bodyPr/>
                    <a:lstStyle/>
                    <a:p>
                      <a:pPr algn="ctr"/>
                      <a:r>
                        <a:rPr lang="en-US" sz="2000" dirty="0">
                          <a:latin typeface="Open Sans"/>
                        </a:rPr>
                        <a:t>Number of Advocates I've reached out to from </a:t>
                      </a:r>
                      <a:r>
                        <a:rPr lang="en-US" sz="2000" dirty="0" err="1">
                          <a:latin typeface="Open Sans"/>
                        </a:rPr>
                        <a:t>VoterVoice</a:t>
                      </a:r>
                    </a:p>
                  </a:txBody>
                  <a:tcPr>
                    <a:solidFill>
                      <a:srgbClr val="FF0000"/>
                    </a:solidFill>
                  </a:tcPr>
                </a:tc>
                <a:tc>
                  <a:txBody>
                    <a:bodyPr/>
                    <a:lstStyle/>
                    <a:p>
                      <a:pPr algn="ctr"/>
                      <a:r>
                        <a:rPr lang="en-US" sz="2000" dirty="0">
                          <a:latin typeface="Open Sans"/>
                        </a:rPr>
                        <a:t>Number of Advocates who want to become Members</a:t>
                      </a:r>
                    </a:p>
                    <a:p>
                      <a:pPr lvl="0" algn="ctr">
                        <a:buNone/>
                      </a:pPr>
                      <a:endParaRPr lang="en-US" sz="2000" dirty="0">
                        <a:latin typeface="Open Sans"/>
                      </a:endParaRPr>
                    </a:p>
                  </a:txBody>
                  <a:tcPr>
                    <a:solidFill>
                      <a:srgbClr val="FF0000"/>
                    </a:solidFill>
                  </a:tcPr>
                </a:tc>
                <a:extLst>
                  <a:ext uri="{0D108BD9-81ED-4DB2-BD59-A6C34878D82A}">
                    <a16:rowId xmlns:a16="http://schemas.microsoft.com/office/drawing/2014/main" val="94836654"/>
                  </a:ext>
                </a:extLst>
              </a:tr>
              <a:tr h="425015">
                <a:tc>
                  <a:txBody>
                    <a:bodyPr/>
                    <a:lstStyle/>
                    <a:p>
                      <a:r>
                        <a:rPr lang="en-US" sz="1800" b="1" dirty="0">
                          <a:solidFill>
                            <a:schemeClr val="bg1"/>
                          </a:solidFill>
                          <a:latin typeface="Open Sans"/>
                        </a:rPr>
                        <a:t>Texas</a:t>
                      </a:r>
                    </a:p>
                  </a:txBody>
                  <a:tcPr>
                    <a:solidFill>
                      <a:srgbClr val="000000"/>
                    </a:solidFill>
                  </a:tcPr>
                </a:tc>
                <a:tc>
                  <a:txBody>
                    <a:bodyPr/>
                    <a:lstStyle/>
                    <a:p>
                      <a:r>
                        <a:rPr lang="en-US" sz="1800" b="1" dirty="0">
                          <a:solidFill>
                            <a:schemeClr val="bg1"/>
                          </a:solidFill>
                          <a:latin typeface="Open Sans"/>
                        </a:rPr>
                        <a:t>342</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1357242610"/>
                  </a:ext>
                </a:extLst>
              </a:tr>
              <a:tr h="411305">
                <a:tc>
                  <a:txBody>
                    <a:bodyPr/>
                    <a:lstStyle/>
                    <a:p>
                      <a:r>
                        <a:rPr lang="en-US" sz="1800" b="1" dirty="0">
                          <a:solidFill>
                            <a:schemeClr val="bg1"/>
                          </a:solidFill>
                          <a:latin typeface="Open Sans"/>
                        </a:rPr>
                        <a:t>Maryland</a:t>
                      </a:r>
                    </a:p>
                  </a:txBody>
                  <a:tcPr>
                    <a:solidFill>
                      <a:srgbClr val="000000"/>
                    </a:solidFill>
                  </a:tcPr>
                </a:tc>
                <a:tc>
                  <a:txBody>
                    <a:bodyPr/>
                    <a:lstStyle/>
                    <a:p>
                      <a:r>
                        <a:rPr lang="en-US" sz="1800" b="1" dirty="0">
                          <a:solidFill>
                            <a:schemeClr val="bg1"/>
                          </a:solidFill>
                          <a:latin typeface="Open Sans"/>
                        </a:rPr>
                        <a:t>529</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1179478966"/>
                  </a:ext>
                </a:extLst>
              </a:tr>
              <a:tr h="425015">
                <a:tc>
                  <a:txBody>
                    <a:bodyPr/>
                    <a:lstStyle/>
                    <a:p>
                      <a:r>
                        <a:rPr lang="en-US" sz="1800" b="1" dirty="0">
                          <a:solidFill>
                            <a:schemeClr val="bg1"/>
                          </a:solidFill>
                          <a:latin typeface="Open Sans"/>
                        </a:rPr>
                        <a:t>West Virginia</a:t>
                      </a:r>
                    </a:p>
                  </a:txBody>
                  <a:tcPr>
                    <a:solidFill>
                      <a:srgbClr val="000000"/>
                    </a:solidFill>
                  </a:tcPr>
                </a:tc>
                <a:tc>
                  <a:txBody>
                    <a:bodyPr/>
                    <a:lstStyle/>
                    <a:p>
                      <a:r>
                        <a:rPr lang="en-US" sz="1800" b="1" dirty="0">
                          <a:solidFill>
                            <a:schemeClr val="bg1"/>
                          </a:solidFill>
                          <a:latin typeface="Open Sans"/>
                        </a:rPr>
                        <a:t>97</a:t>
                      </a:r>
                    </a:p>
                  </a:txBody>
                  <a:tcPr>
                    <a:solidFill>
                      <a:srgbClr val="000000"/>
                    </a:solidFill>
                  </a:tcPr>
                </a:tc>
                <a:tc>
                  <a:txBody>
                    <a:bodyPr/>
                    <a:lstStyle/>
                    <a:p>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336470228"/>
                  </a:ext>
                </a:extLst>
              </a:tr>
              <a:tr h="411305">
                <a:tc>
                  <a:txBody>
                    <a:bodyPr/>
                    <a:lstStyle/>
                    <a:p>
                      <a:r>
                        <a:rPr lang="en-US" sz="1800" b="1" dirty="0">
                          <a:solidFill>
                            <a:schemeClr val="bg1"/>
                          </a:solidFill>
                          <a:latin typeface="Open Sans"/>
                        </a:rPr>
                        <a:t>Wisconsin</a:t>
                      </a:r>
                    </a:p>
                  </a:txBody>
                  <a:tcPr>
                    <a:solidFill>
                      <a:srgbClr val="000000"/>
                    </a:solidFill>
                  </a:tcPr>
                </a:tc>
                <a:tc>
                  <a:txBody>
                    <a:bodyPr/>
                    <a:lstStyle/>
                    <a:p>
                      <a:r>
                        <a:rPr lang="en-US" sz="1800" b="1" dirty="0">
                          <a:solidFill>
                            <a:schemeClr val="bg1"/>
                          </a:solidFill>
                          <a:latin typeface="Open Sans"/>
                        </a:rPr>
                        <a:t>255</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3691059200"/>
                  </a:ext>
                </a:extLst>
              </a:tr>
              <a:tr h="411305">
                <a:tc>
                  <a:txBody>
                    <a:bodyPr/>
                    <a:lstStyle/>
                    <a:p>
                      <a:r>
                        <a:rPr lang="en-US" sz="1800" b="1" dirty="0">
                          <a:solidFill>
                            <a:schemeClr val="bg1"/>
                          </a:solidFill>
                          <a:latin typeface="Open Sans"/>
                        </a:rPr>
                        <a:t>Alaska</a:t>
                      </a:r>
                    </a:p>
                  </a:txBody>
                  <a:tcPr>
                    <a:solidFill>
                      <a:srgbClr val="000000"/>
                    </a:solidFill>
                  </a:tcPr>
                </a:tc>
                <a:tc>
                  <a:txBody>
                    <a:bodyPr/>
                    <a:lstStyle/>
                    <a:p>
                      <a:r>
                        <a:rPr lang="en-US" sz="1800" b="1" dirty="0">
                          <a:solidFill>
                            <a:schemeClr val="bg1"/>
                          </a:solidFill>
                          <a:latin typeface="Open Sans"/>
                        </a:rPr>
                        <a:t>107</a:t>
                      </a:r>
                    </a:p>
                  </a:txBody>
                  <a:tcPr>
                    <a:solidFill>
                      <a:srgbClr val="000000"/>
                    </a:solidFill>
                  </a:tcPr>
                </a:tc>
                <a:tc>
                  <a:txBody>
                    <a:bodyPr/>
                    <a:lstStyle/>
                    <a:p>
                      <a:r>
                        <a:rPr lang="en-US" sz="1800" b="1" dirty="0">
                          <a:solidFill>
                            <a:schemeClr val="bg1"/>
                          </a:solidFill>
                          <a:latin typeface="Open Sans"/>
                        </a:rPr>
                        <a:t>0</a:t>
                      </a:r>
                    </a:p>
                  </a:txBody>
                  <a:tcPr>
                    <a:solidFill>
                      <a:srgbClr val="000000"/>
                    </a:solidFill>
                  </a:tcPr>
                </a:tc>
                <a:extLst>
                  <a:ext uri="{0D108BD9-81ED-4DB2-BD59-A6C34878D82A}">
                    <a16:rowId xmlns:a16="http://schemas.microsoft.com/office/drawing/2014/main" val="1559559056"/>
                  </a:ext>
                </a:extLst>
              </a:tr>
              <a:tr h="425015">
                <a:tc>
                  <a:txBody>
                    <a:bodyPr/>
                    <a:lstStyle/>
                    <a:p>
                      <a:r>
                        <a:rPr lang="en-US" sz="1800" b="1" dirty="0">
                          <a:solidFill>
                            <a:schemeClr val="bg1"/>
                          </a:solidFill>
                          <a:latin typeface="Open Sans"/>
                        </a:rPr>
                        <a:t>North Carolina</a:t>
                      </a:r>
                    </a:p>
                  </a:txBody>
                  <a:tcPr>
                    <a:solidFill>
                      <a:srgbClr val="000000"/>
                    </a:solidFill>
                  </a:tcPr>
                </a:tc>
                <a:tc>
                  <a:txBody>
                    <a:bodyPr/>
                    <a:lstStyle/>
                    <a:p>
                      <a:r>
                        <a:rPr lang="en-US" sz="1800" b="1" dirty="0">
                          <a:solidFill>
                            <a:schemeClr val="bg1"/>
                          </a:solidFill>
                          <a:latin typeface="Open Sans"/>
                        </a:rPr>
                        <a:t>176</a:t>
                      </a:r>
                    </a:p>
                  </a:txBody>
                  <a:tcPr>
                    <a:solidFill>
                      <a:srgbClr val="000000"/>
                    </a:solidFill>
                  </a:tcPr>
                </a:tc>
                <a:tc>
                  <a:txBody>
                    <a:bodyPr/>
                    <a:lstStyle/>
                    <a:p>
                      <a:r>
                        <a:rPr lang="en-US" sz="1800" b="1" dirty="0">
                          <a:solidFill>
                            <a:schemeClr val="bg1"/>
                          </a:solidFill>
                          <a:latin typeface="Open Sans"/>
                        </a:rPr>
                        <a:t>3</a:t>
                      </a:r>
                    </a:p>
                  </a:txBody>
                  <a:tcPr>
                    <a:solidFill>
                      <a:srgbClr val="000000"/>
                    </a:solidFill>
                  </a:tcPr>
                </a:tc>
                <a:extLst>
                  <a:ext uri="{0D108BD9-81ED-4DB2-BD59-A6C34878D82A}">
                    <a16:rowId xmlns:a16="http://schemas.microsoft.com/office/drawing/2014/main" val="1655245407"/>
                  </a:ext>
                </a:extLst>
              </a:tr>
              <a:tr h="411305">
                <a:tc>
                  <a:txBody>
                    <a:bodyPr/>
                    <a:lstStyle/>
                    <a:p>
                      <a:pPr lvl="0">
                        <a:buNone/>
                      </a:pPr>
                      <a:r>
                        <a:rPr lang="en-US" sz="1800" b="1" dirty="0">
                          <a:solidFill>
                            <a:schemeClr val="bg1"/>
                          </a:solidFill>
                          <a:latin typeface="Open Sans"/>
                        </a:rPr>
                        <a:t>Kansas</a:t>
                      </a:r>
                    </a:p>
                  </a:txBody>
                  <a:tcPr>
                    <a:solidFill>
                      <a:srgbClr val="000000"/>
                    </a:solidFill>
                  </a:tcPr>
                </a:tc>
                <a:tc>
                  <a:txBody>
                    <a:bodyPr/>
                    <a:lstStyle/>
                    <a:p>
                      <a:pPr lvl="0">
                        <a:buNone/>
                      </a:pPr>
                      <a:r>
                        <a:rPr lang="en-US" sz="1800" b="1" dirty="0">
                          <a:solidFill>
                            <a:schemeClr val="bg1"/>
                          </a:solidFill>
                          <a:latin typeface="Open Sans"/>
                        </a:rPr>
                        <a:t>88</a:t>
                      </a:r>
                    </a:p>
                  </a:txBody>
                  <a:tcPr>
                    <a:solidFill>
                      <a:srgbClr val="000000"/>
                    </a:solidFill>
                  </a:tcPr>
                </a:tc>
                <a:tc>
                  <a:txBody>
                    <a:bodyPr/>
                    <a:lstStyle/>
                    <a:p>
                      <a:pPr lvl="0">
                        <a:buNone/>
                      </a:pPr>
                      <a:r>
                        <a:rPr lang="en-US" sz="1800" b="1" dirty="0">
                          <a:solidFill>
                            <a:schemeClr val="bg1"/>
                          </a:solidFill>
                          <a:latin typeface="Open Sans"/>
                        </a:rPr>
                        <a:t>1</a:t>
                      </a:r>
                    </a:p>
                  </a:txBody>
                  <a:tcPr>
                    <a:solidFill>
                      <a:srgbClr val="000000"/>
                    </a:solidFill>
                  </a:tcPr>
                </a:tc>
                <a:extLst>
                  <a:ext uri="{0D108BD9-81ED-4DB2-BD59-A6C34878D82A}">
                    <a16:rowId xmlns:a16="http://schemas.microsoft.com/office/drawing/2014/main" val="17319410"/>
                  </a:ext>
                </a:extLst>
              </a:tr>
              <a:tr h="411305">
                <a:tc>
                  <a:txBody>
                    <a:bodyPr/>
                    <a:lstStyle/>
                    <a:p>
                      <a:pPr lvl="0">
                        <a:buNone/>
                      </a:pPr>
                      <a:r>
                        <a:rPr lang="en-US" sz="1800" b="1" dirty="0">
                          <a:solidFill>
                            <a:schemeClr val="bg1"/>
                          </a:solidFill>
                          <a:latin typeface="Open Sans"/>
                        </a:rPr>
                        <a:t>= 7 states</a:t>
                      </a:r>
                      <a:endParaRPr lang="en-US" sz="1800" b="1" dirty="0">
                        <a:solidFill>
                          <a:srgbClr val="FF0000"/>
                        </a:solidFill>
                        <a:latin typeface="Open Sans"/>
                      </a:endParaRPr>
                    </a:p>
                  </a:txBody>
                  <a:tcPr>
                    <a:solidFill>
                      <a:srgbClr val="FF0000"/>
                    </a:solidFill>
                  </a:tcPr>
                </a:tc>
                <a:tc>
                  <a:txBody>
                    <a:bodyPr/>
                    <a:lstStyle/>
                    <a:p>
                      <a:pPr lvl="0">
                        <a:buNone/>
                      </a:pPr>
                      <a:r>
                        <a:rPr lang="en-US" sz="1800" b="1" dirty="0">
                          <a:solidFill>
                            <a:schemeClr val="bg1"/>
                          </a:solidFill>
                          <a:latin typeface="Open Sans"/>
                        </a:rPr>
                        <a:t>= 1594 advocates</a:t>
                      </a:r>
                      <a:endParaRPr lang="en-US" sz="1800" b="1" dirty="0">
                        <a:solidFill>
                          <a:srgbClr val="FF0000"/>
                        </a:solidFill>
                        <a:latin typeface="Open Sans"/>
                      </a:endParaRPr>
                    </a:p>
                  </a:txBody>
                  <a:tcPr>
                    <a:solidFill>
                      <a:srgbClr val="FF0000"/>
                    </a:solidFill>
                  </a:tcPr>
                </a:tc>
                <a:tc>
                  <a:txBody>
                    <a:bodyPr/>
                    <a:lstStyle/>
                    <a:p>
                      <a:pPr lvl="0">
                        <a:buNone/>
                      </a:pPr>
                      <a:r>
                        <a:rPr lang="en-US" sz="1800" b="1" dirty="0">
                          <a:solidFill>
                            <a:schemeClr val="bg1"/>
                          </a:solidFill>
                          <a:latin typeface="Open Sans"/>
                        </a:rPr>
                        <a:t>= 13 new members</a:t>
                      </a:r>
                    </a:p>
                  </a:txBody>
                  <a:tcPr>
                    <a:solidFill>
                      <a:srgbClr val="FF0000"/>
                    </a:solidFill>
                  </a:tcPr>
                </a:tc>
                <a:extLst>
                  <a:ext uri="{0D108BD9-81ED-4DB2-BD59-A6C34878D82A}">
                    <a16:rowId xmlns:a16="http://schemas.microsoft.com/office/drawing/2014/main" val="114510921"/>
                  </a:ext>
                </a:extLst>
              </a:tr>
            </a:tbl>
          </a:graphicData>
        </a:graphic>
      </p:graphicFrame>
      <p:pic>
        <p:nvPicPr>
          <p:cNvPr id="5" name="Picture 4" descr="A picture containing logo&#10;&#10;Description automatically generated">
            <a:extLst>
              <a:ext uri="{FF2B5EF4-FFF2-40B4-BE49-F238E27FC236}">
                <a16:creationId xmlns:a16="http://schemas.microsoft.com/office/drawing/2014/main" id="{171F2743-A167-4227-B7D8-0E61C91745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1471969591"/>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0B30-6EE2-4B40-A000-4EAEA3685C50}"/>
              </a:ext>
            </a:extLst>
          </p:cNvPr>
          <p:cNvSpPr>
            <a:spLocks noGrp="1"/>
          </p:cNvSpPr>
          <p:nvPr>
            <p:ph type="title"/>
          </p:nvPr>
        </p:nvSpPr>
        <p:spPr>
          <a:xfrm>
            <a:off x="1068238" y="2449842"/>
            <a:ext cx="10515600" cy="1325563"/>
          </a:xfrm>
        </p:spPr>
        <p:txBody>
          <a:bodyPr>
            <a:normAutofit fontScale="90000"/>
          </a:bodyPr>
          <a:lstStyle/>
          <a:p>
            <a:pPr algn="ctr"/>
            <a:r>
              <a:rPr lang="en-US" b="1" dirty="0">
                <a:solidFill>
                  <a:srgbClr val="FF0000"/>
                </a:solidFill>
                <a:latin typeface="Open Sans"/>
                <a:ea typeface="Open Sans"/>
                <a:cs typeface="Calibri Light"/>
              </a:rPr>
              <a:t>Would you like me to reach out to advocates in districts your group covers?</a:t>
            </a:r>
            <a:br>
              <a:rPr lang="en-US" b="1" dirty="0">
                <a:solidFill>
                  <a:srgbClr val="FF0000"/>
                </a:solidFill>
                <a:latin typeface="Open Sans"/>
                <a:ea typeface="Open Sans"/>
                <a:cs typeface="Calibri Light"/>
              </a:rPr>
            </a:br>
            <a:br>
              <a:rPr lang="en-US" b="1" dirty="0">
                <a:latin typeface="Open Sans"/>
                <a:ea typeface="Open Sans"/>
                <a:cs typeface="Calibri Light"/>
              </a:rPr>
            </a:br>
            <a:r>
              <a:rPr lang="en-US" b="1" dirty="0">
                <a:solidFill>
                  <a:srgbClr val="FF0000"/>
                </a:solidFill>
                <a:latin typeface="Open Sans"/>
                <a:ea typeface="Open Sans"/>
                <a:cs typeface="Calibri Light"/>
              </a:rPr>
              <a:t> Let me know!</a:t>
            </a:r>
            <a:endParaRPr lang="en-US" b="1" dirty="0">
              <a:solidFill>
                <a:srgbClr val="FF0000"/>
              </a:solidFill>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B1F54F25-A2B1-4C84-87D8-8A2F0A7819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59157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F379-8FF9-4C66-B926-3D957C07C333}"/>
              </a:ext>
            </a:extLst>
          </p:cNvPr>
          <p:cNvSpPr>
            <a:spLocks noGrp="1"/>
          </p:cNvSpPr>
          <p:nvPr>
            <p:ph type="title"/>
          </p:nvPr>
        </p:nvSpPr>
        <p:spPr>
          <a:xfrm>
            <a:off x="925287" y="223611"/>
            <a:ext cx="11604170" cy="1325563"/>
          </a:xfrm>
        </p:spPr>
        <p:txBody>
          <a:bodyPr/>
          <a:lstStyle/>
          <a:p>
            <a:r>
              <a:rPr lang="en-US" sz="3600" b="1" dirty="0">
                <a:solidFill>
                  <a:srgbClr val="FF0000"/>
                </a:solidFill>
                <a:latin typeface="Open Sans"/>
                <a:ea typeface="Open Sans"/>
                <a:cs typeface="Calibri Light"/>
              </a:rPr>
              <a:t>How has your personal outreach been going? </a:t>
            </a:r>
            <a:r>
              <a:rPr lang="en-US" sz="3600" dirty="0">
                <a:cs typeface="Calibri Light"/>
              </a:rPr>
              <a:t> </a:t>
            </a:r>
            <a:br>
              <a:rPr lang="en-US" sz="3600" dirty="0">
                <a:latin typeface="Calibri Light"/>
                <a:ea typeface="+mj-lt"/>
                <a:cs typeface="+mj-lt"/>
              </a:rPr>
            </a:br>
            <a:r>
              <a:rPr lang="en-US" sz="1200" b="1" dirty="0">
                <a:latin typeface="Open Sans"/>
                <a:ea typeface="+mj-lt"/>
                <a:cs typeface="+mj-lt"/>
                <a:hlinkClick r:id="rId2"/>
              </a:rPr>
              <a:t>More resources here</a:t>
            </a:r>
            <a:endParaRPr lang="en-US" sz="1200" b="1">
              <a:latin typeface="Open Sans"/>
              <a:ea typeface="Open Sans"/>
              <a:cs typeface="Calibri Light"/>
            </a:endParaRPr>
          </a:p>
        </p:txBody>
      </p:sp>
      <p:sp>
        <p:nvSpPr>
          <p:cNvPr id="3" name="Content Placeholder 2">
            <a:extLst>
              <a:ext uri="{FF2B5EF4-FFF2-40B4-BE49-F238E27FC236}">
                <a16:creationId xmlns:a16="http://schemas.microsoft.com/office/drawing/2014/main" id="{DA9297A2-BB7B-4FB6-A5BD-EF97EF05FE84}"/>
              </a:ext>
            </a:extLst>
          </p:cNvPr>
          <p:cNvSpPr>
            <a:spLocks noGrp="1"/>
          </p:cNvSpPr>
          <p:nvPr>
            <p:ph idx="1"/>
          </p:nvPr>
        </p:nvSpPr>
        <p:spPr>
          <a:xfrm>
            <a:off x="239486" y="987425"/>
            <a:ext cx="11952514" cy="5254852"/>
          </a:xfrm>
        </p:spPr>
        <p:txBody>
          <a:bodyPr vert="horz" lIns="91440" tIns="45720" rIns="91440" bIns="45720" rtlCol="0" anchor="t">
            <a:noAutofit/>
          </a:bodyPr>
          <a:lstStyle/>
          <a:p>
            <a:pPr marL="0" indent="0" algn="ctr">
              <a:lnSpc>
                <a:spcPct val="100000"/>
              </a:lnSpc>
              <a:buNone/>
            </a:pPr>
            <a:endParaRPr lang="en-US" b="1" dirty="0">
              <a:latin typeface="Open Sans"/>
              <a:ea typeface="Open Sans"/>
              <a:cs typeface="Calibri"/>
            </a:endParaRPr>
          </a:p>
          <a:p>
            <a:pPr lvl="1">
              <a:lnSpc>
                <a:spcPct val="100000"/>
              </a:lnSpc>
            </a:pPr>
            <a:r>
              <a:rPr lang="en-US" b="1" dirty="0">
                <a:latin typeface="Open Sans"/>
                <a:ea typeface="Open Sans"/>
                <a:cs typeface="Calibri"/>
              </a:rPr>
              <a:t>Start talking to your friends and family about RESULTS! </a:t>
            </a:r>
            <a:endParaRPr lang="en-US" dirty="0">
              <a:cs typeface="Calibri" panose="020F0502020204030204"/>
            </a:endParaRPr>
          </a:p>
          <a:p>
            <a:pPr lvl="1">
              <a:lnSpc>
                <a:spcPct val="100000"/>
              </a:lnSpc>
            </a:pPr>
            <a:r>
              <a:rPr lang="en-US" b="1" dirty="0">
                <a:latin typeface="Open Sans"/>
                <a:ea typeface="Open Sans"/>
                <a:cs typeface="Calibri"/>
              </a:rPr>
              <a:t>Who do you know that works on similar issues? Use those networking skills!</a:t>
            </a:r>
          </a:p>
          <a:p>
            <a:pPr lvl="1">
              <a:lnSpc>
                <a:spcPct val="100000"/>
              </a:lnSpc>
            </a:pPr>
            <a:r>
              <a:rPr lang="en-US" b="1" dirty="0">
                <a:latin typeface="Open Sans"/>
                <a:ea typeface="+mn-lt"/>
                <a:cs typeface="+mn-lt"/>
              </a:rPr>
              <a:t>Start by identifying local organizations, groups of activists, officials and influential members of your community that you can contact.</a:t>
            </a:r>
            <a:endParaRPr lang="en-US" b="1" dirty="0">
              <a:latin typeface="Open Sans"/>
              <a:ea typeface="Open Sans"/>
              <a:cs typeface="Calibri"/>
            </a:endParaRPr>
          </a:p>
          <a:p>
            <a:pPr lvl="2">
              <a:lnSpc>
                <a:spcPct val="100000"/>
              </a:lnSpc>
            </a:pPr>
            <a:r>
              <a:rPr lang="en-US" sz="2400" b="1" dirty="0">
                <a:latin typeface="Open Sans"/>
                <a:ea typeface="Open Sans"/>
                <a:cs typeface="Calibri"/>
              </a:rPr>
              <a:t>Community Action Program</a:t>
            </a:r>
          </a:p>
          <a:p>
            <a:pPr lvl="2">
              <a:lnSpc>
                <a:spcPct val="100000"/>
              </a:lnSpc>
            </a:pPr>
            <a:r>
              <a:rPr lang="en-US" sz="2400" b="1" dirty="0">
                <a:latin typeface="Open Sans"/>
                <a:ea typeface="Open Sans"/>
                <a:cs typeface="Calibri"/>
              </a:rPr>
              <a:t>Urban League</a:t>
            </a:r>
          </a:p>
          <a:p>
            <a:pPr lvl="2">
              <a:lnSpc>
                <a:spcPct val="100000"/>
              </a:lnSpc>
            </a:pPr>
            <a:r>
              <a:rPr lang="en-US" sz="2400" b="1" dirty="0">
                <a:latin typeface="Open Sans"/>
                <a:ea typeface="Open Sans"/>
                <a:cs typeface="Calibri"/>
              </a:rPr>
              <a:t>Domestic Violence shelters</a:t>
            </a:r>
          </a:p>
          <a:p>
            <a:pPr lvl="2">
              <a:lnSpc>
                <a:spcPct val="100000"/>
              </a:lnSpc>
            </a:pPr>
            <a:r>
              <a:rPr lang="en-US" sz="2400" b="1" dirty="0">
                <a:latin typeface="Open Sans"/>
                <a:ea typeface="Open Sans"/>
                <a:cs typeface="Calibri"/>
              </a:rPr>
              <a:t>Food Banks </a:t>
            </a:r>
          </a:p>
          <a:p>
            <a:pPr lvl="2">
              <a:lnSpc>
                <a:spcPct val="100000"/>
              </a:lnSpc>
            </a:pPr>
            <a:r>
              <a:rPr lang="en-US" sz="2400" b="1" dirty="0">
                <a:latin typeface="Open Sans"/>
                <a:ea typeface="Open Sans"/>
                <a:cs typeface="Calibri"/>
              </a:rPr>
              <a:t>Hunger Coalitions</a:t>
            </a:r>
          </a:p>
          <a:p>
            <a:pPr lvl="2">
              <a:lnSpc>
                <a:spcPct val="100000"/>
              </a:lnSpc>
            </a:pPr>
            <a:r>
              <a:rPr lang="en-US" sz="2400" b="1" dirty="0">
                <a:latin typeface="Open Sans"/>
                <a:ea typeface="Open Sans"/>
                <a:cs typeface="Calibri"/>
              </a:rPr>
              <a:t>Voter Right's Coalition</a:t>
            </a:r>
          </a:p>
          <a:p>
            <a:pPr lvl="2">
              <a:lnSpc>
                <a:spcPct val="100000"/>
              </a:lnSpc>
            </a:pPr>
            <a:r>
              <a:rPr lang="en-US" sz="2400" b="1" dirty="0">
                <a:latin typeface="Open Sans"/>
                <a:ea typeface="Open Sans"/>
                <a:cs typeface="Calibri"/>
              </a:rPr>
              <a:t>Universities! --&gt; Contact the office of Student Affairs first</a:t>
            </a:r>
          </a:p>
          <a:p>
            <a:pPr marL="914400" lvl="2" indent="0">
              <a:buNone/>
            </a:pPr>
            <a:endParaRPr lang="en-US" sz="1500" dirty="0">
              <a:latin typeface="Open Sans"/>
              <a:ea typeface="Open Sans"/>
              <a:cs typeface="Calibri"/>
            </a:endParaRPr>
          </a:p>
          <a:p>
            <a:pPr marL="914400" lvl="2" indent="0">
              <a:buNone/>
            </a:pPr>
            <a:endParaRPr lang="en-US" sz="1500" dirty="0">
              <a:latin typeface="Open Sans"/>
              <a:ea typeface="Open Sans"/>
              <a:cs typeface="Calibri"/>
            </a:endParaRPr>
          </a:p>
        </p:txBody>
      </p:sp>
    </p:spTree>
    <p:extLst>
      <p:ext uri="{BB962C8B-B14F-4D97-AF65-F5344CB8AC3E}">
        <p14:creationId xmlns:p14="http://schemas.microsoft.com/office/powerpoint/2010/main" val="86972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80">
                                          <p:stCondLst>
                                            <p:cond delay="0"/>
                                          </p:stCondLst>
                                        </p:cTn>
                                        <p:tgtEl>
                                          <p:spTgt spid="3">
                                            <p:txEl>
                                              <p:pRg st="4" end="4"/>
                                            </p:txEl>
                                          </p:spTgt>
                                        </p:tgtEl>
                                      </p:cBhvr>
                                    </p:animEffect>
                                    <p:anim calcmode="lin" valueType="num">
                                      <p:cBhvr>
                                        <p:cTn id="2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4" end="4"/>
                                            </p:txEl>
                                          </p:spTgt>
                                        </p:tgtEl>
                                      </p:cBhvr>
                                      <p:to x="100000" y="60000"/>
                                    </p:animScale>
                                    <p:animScale>
                                      <p:cBhvr>
                                        <p:cTn id="33" dur="166" decel="50000">
                                          <p:stCondLst>
                                            <p:cond delay="676"/>
                                          </p:stCondLst>
                                        </p:cTn>
                                        <p:tgtEl>
                                          <p:spTgt spid="3">
                                            <p:txEl>
                                              <p:pRg st="4" end="4"/>
                                            </p:txEl>
                                          </p:spTgt>
                                        </p:tgtEl>
                                      </p:cBhvr>
                                      <p:to x="100000" y="100000"/>
                                    </p:animScale>
                                    <p:animScale>
                                      <p:cBhvr>
                                        <p:cTn id="34" dur="26">
                                          <p:stCondLst>
                                            <p:cond delay="1312"/>
                                          </p:stCondLst>
                                        </p:cTn>
                                        <p:tgtEl>
                                          <p:spTgt spid="3">
                                            <p:txEl>
                                              <p:pRg st="4" end="4"/>
                                            </p:txEl>
                                          </p:spTgt>
                                        </p:tgtEl>
                                      </p:cBhvr>
                                      <p:to x="100000" y="80000"/>
                                    </p:animScale>
                                    <p:animScale>
                                      <p:cBhvr>
                                        <p:cTn id="35" dur="166" decel="50000">
                                          <p:stCondLst>
                                            <p:cond delay="1338"/>
                                          </p:stCondLst>
                                        </p:cTn>
                                        <p:tgtEl>
                                          <p:spTgt spid="3">
                                            <p:txEl>
                                              <p:pRg st="4" end="4"/>
                                            </p:txEl>
                                          </p:spTgt>
                                        </p:tgtEl>
                                      </p:cBhvr>
                                      <p:to x="100000" y="100000"/>
                                    </p:animScale>
                                    <p:animScale>
                                      <p:cBhvr>
                                        <p:cTn id="36" dur="26">
                                          <p:stCondLst>
                                            <p:cond delay="1642"/>
                                          </p:stCondLst>
                                        </p:cTn>
                                        <p:tgtEl>
                                          <p:spTgt spid="3">
                                            <p:txEl>
                                              <p:pRg st="4" end="4"/>
                                            </p:txEl>
                                          </p:spTgt>
                                        </p:tgtEl>
                                      </p:cBhvr>
                                      <p:to x="100000" y="90000"/>
                                    </p:animScale>
                                    <p:animScale>
                                      <p:cBhvr>
                                        <p:cTn id="37" dur="166" decel="50000">
                                          <p:stCondLst>
                                            <p:cond delay="1668"/>
                                          </p:stCondLst>
                                        </p:cTn>
                                        <p:tgtEl>
                                          <p:spTgt spid="3">
                                            <p:txEl>
                                              <p:pRg st="4" end="4"/>
                                            </p:txEl>
                                          </p:spTgt>
                                        </p:tgtEl>
                                      </p:cBhvr>
                                      <p:to x="100000" y="100000"/>
                                    </p:animScale>
                                    <p:animScale>
                                      <p:cBhvr>
                                        <p:cTn id="38" dur="26">
                                          <p:stCondLst>
                                            <p:cond delay="1808"/>
                                          </p:stCondLst>
                                        </p:cTn>
                                        <p:tgtEl>
                                          <p:spTgt spid="3">
                                            <p:txEl>
                                              <p:pRg st="4" end="4"/>
                                            </p:txEl>
                                          </p:spTgt>
                                        </p:tgtEl>
                                      </p:cBhvr>
                                      <p:to x="100000" y="95000"/>
                                    </p:animScale>
                                    <p:animScale>
                                      <p:cBhvr>
                                        <p:cTn id="39" dur="166" decel="50000">
                                          <p:stCondLst>
                                            <p:cond delay="1834"/>
                                          </p:stCondLst>
                                        </p:cTn>
                                        <p:tgtEl>
                                          <p:spTgt spid="3">
                                            <p:txEl>
                                              <p:pRg st="4" end="4"/>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wipe(down)">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2000"/>
                                        <p:tgtEl>
                                          <p:spTgt spid="3">
                                            <p:txEl>
                                              <p:pRg st="7" end="7"/>
                                            </p:txEl>
                                          </p:spTgt>
                                        </p:tgtEl>
                                      </p:cBhvr>
                                    </p:animEffect>
                                    <p:anim calcmode="lin" valueType="num">
                                      <p:cBhvr>
                                        <p:cTn id="5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ipe(down)">
                                      <p:cBhvr>
                                        <p:cTn id="61" dur="5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wipe(down)">
                                      <p:cBhvr>
                                        <p:cTn id="66" dur="580">
                                          <p:stCondLst>
                                            <p:cond delay="0"/>
                                          </p:stCondLst>
                                        </p:cTn>
                                        <p:tgtEl>
                                          <p:spTgt spid="3">
                                            <p:txEl>
                                              <p:pRg st="9" end="9"/>
                                            </p:txEl>
                                          </p:spTgt>
                                        </p:tgtEl>
                                      </p:cBhvr>
                                    </p:animEffect>
                                    <p:anim calcmode="lin" valueType="num">
                                      <p:cBhvr>
                                        <p:cTn id="67"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9" end="9"/>
                                            </p:txEl>
                                          </p:spTgt>
                                        </p:tgtEl>
                                      </p:cBhvr>
                                      <p:to x="100000" y="60000"/>
                                    </p:animScale>
                                    <p:animScale>
                                      <p:cBhvr>
                                        <p:cTn id="73" dur="166" decel="50000">
                                          <p:stCondLst>
                                            <p:cond delay="676"/>
                                          </p:stCondLst>
                                        </p:cTn>
                                        <p:tgtEl>
                                          <p:spTgt spid="3">
                                            <p:txEl>
                                              <p:pRg st="9" end="9"/>
                                            </p:txEl>
                                          </p:spTgt>
                                        </p:tgtEl>
                                      </p:cBhvr>
                                      <p:to x="100000" y="100000"/>
                                    </p:animScale>
                                    <p:animScale>
                                      <p:cBhvr>
                                        <p:cTn id="74" dur="26">
                                          <p:stCondLst>
                                            <p:cond delay="1312"/>
                                          </p:stCondLst>
                                        </p:cTn>
                                        <p:tgtEl>
                                          <p:spTgt spid="3">
                                            <p:txEl>
                                              <p:pRg st="9" end="9"/>
                                            </p:txEl>
                                          </p:spTgt>
                                        </p:tgtEl>
                                      </p:cBhvr>
                                      <p:to x="100000" y="80000"/>
                                    </p:animScale>
                                    <p:animScale>
                                      <p:cBhvr>
                                        <p:cTn id="75" dur="166" decel="50000">
                                          <p:stCondLst>
                                            <p:cond delay="1338"/>
                                          </p:stCondLst>
                                        </p:cTn>
                                        <p:tgtEl>
                                          <p:spTgt spid="3">
                                            <p:txEl>
                                              <p:pRg st="9" end="9"/>
                                            </p:txEl>
                                          </p:spTgt>
                                        </p:tgtEl>
                                      </p:cBhvr>
                                      <p:to x="100000" y="100000"/>
                                    </p:animScale>
                                    <p:animScale>
                                      <p:cBhvr>
                                        <p:cTn id="76" dur="26">
                                          <p:stCondLst>
                                            <p:cond delay="1642"/>
                                          </p:stCondLst>
                                        </p:cTn>
                                        <p:tgtEl>
                                          <p:spTgt spid="3">
                                            <p:txEl>
                                              <p:pRg st="9" end="9"/>
                                            </p:txEl>
                                          </p:spTgt>
                                        </p:tgtEl>
                                      </p:cBhvr>
                                      <p:to x="100000" y="90000"/>
                                    </p:animScale>
                                    <p:animScale>
                                      <p:cBhvr>
                                        <p:cTn id="77" dur="166" decel="50000">
                                          <p:stCondLst>
                                            <p:cond delay="1668"/>
                                          </p:stCondLst>
                                        </p:cTn>
                                        <p:tgtEl>
                                          <p:spTgt spid="3">
                                            <p:txEl>
                                              <p:pRg st="9" end="9"/>
                                            </p:txEl>
                                          </p:spTgt>
                                        </p:tgtEl>
                                      </p:cBhvr>
                                      <p:to x="100000" y="100000"/>
                                    </p:animScale>
                                    <p:animScale>
                                      <p:cBhvr>
                                        <p:cTn id="78" dur="26">
                                          <p:stCondLst>
                                            <p:cond delay="1808"/>
                                          </p:stCondLst>
                                        </p:cTn>
                                        <p:tgtEl>
                                          <p:spTgt spid="3">
                                            <p:txEl>
                                              <p:pRg st="9" end="9"/>
                                            </p:txEl>
                                          </p:spTgt>
                                        </p:tgtEl>
                                      </p:cBhvr>
                                      <p:to x="100000" y="95000"/>
                                    </p:animScale>
                                    <p:animScale>
                                      <p:cBhvr>
                                        <p:cTn id="79" dur="166" decel="50000">
                                          <p:stCondLst>
                                            <p:cond delay="1834"/>
                                          </p:stCondLst>
                                        </p:cTn>
                                        <p:tgtEl>
                                          <p:spTgt spid="3">
                                            <p:txEl>
                                              <p:pRg st="9" end="9"/>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 calcmode="lin" valueType="num">
                                      <p:cBhvr>
                                        <p:cTn id="84"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5"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6"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Text, timeline&#10;&#10;Description automatically generated">
            <a:extLst>
              <a:ext uri="{FF2B5EF4-FFF2-40B4-BE49-F238E27FC236}">
                <a16:creationId xmlns:a16="http://schemas.microsoft.com/office/drawing/2014/main" id="{23B230F6-FC51-4BCA-8271-4631D175F3A1}"/>
              </a:ext>
            </a:extLst>
          </p:cNvPr>
          <p:cNvPicPr>
            <a:picLocks noGrp="1" noChangeAspect="1"/>
          </p:cNvPicPr>
          <p:nvPr>
            <p:ph idx="1"/>
          </p:nvPr>
        </p:nvPicPr>
        <p:blipFill>
          <a:blip r:embed="rId2"/>
          <a:stretch>
            <a:fillRect/>
          </a:stretch>
        </p:blipFill>
        <p:spPr>
          <a:xfrm>
            <a:off x="17025" y="-4802"/>
            <a:ext cx="12178746" cy="6856230"/>
          </a:xfrm>
          <a:prstGeom prst="rect">
            <a:avLst/>
          </a:prstGeom>
        </p:spPr>
      </p:pic>
    </p:spTree>
    <p:extLst>
      <p:ext uri="{BB962C8B-B14F-4D97-AF65-F5344CB8AC3E}">
        <p14:creationId xmlns:p14="http://schemas.microsoft.com/office/powerpoint/2010/main" val="6056004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DA42-EB4C-45DA-AFF0-AC770FCC8C70}"/>
              </a:ext>
            </a:extLst>
          </p:cNvPr>
          <p:cNvSpPr>
            <a:spLocks noGrp="1"/>
          </p:cNvSpPr>
          <p:nvPr>
            <p:ph type="title"/>
          </p:nvPr>
        </p:nvSpPr>
        <p:spPr/>
        <p:txBody>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When doing outreach…</a:t>
            </a:r>
          </a:p>
        </p:txBody>
      </p:sp>
      <p:sp>
        <p:nvSpPr>
          <p:cNvPr id="3" name="Content Placeholder 2">
            <a:extLst>
              <a:ext uri="{FF2B5EF4-FFF2-40B4-BE49-F238E27FC236}">
                <a16:creationId xmlns:a16="http://schemas.microsoft.com/office/drawing/2014/main" id="{EDC9247F-B013-42F3-8B37-1CAA742BC7E2}"/>
              </a:ext>
            </a:extLst>
          </p:cNvPr>
          <p:cNvSpPr>
            <a:spLocks noGrp="1"/>
          </p:cNvSpPr>
          <p:nvPr>
            <p:ph idx="1"/>
          </p:nvPr>
        </p:nvSpPr>
        <p:spPr>
          <a:xfrm>
            <a:off x="85725" y="1600201"/>
            <a:ext cx="11991975" cy="5172074"/>
          </a:xfrm>
        </p:spPr>
        <p:txBody>
          <a:bodyPr>
            <a:normAutofit fontScale="25000" lnSpcReduction="20000"/>
          </a:bodyPr>
          <a:lstStyle/>
          <a:p>
            <a:pPr>
              <a:lnSpc>
                <a:spcPct val="170000"/>
              </a:lnSpc>
            </a:pPr>
            <a:r>
              <a:rPr lang="en-US" sz="7200" b="1" dirty="0">
                <a:latin typeface="Open Sans" panose="020B0606030504020204" pitchFamily="34" charset="0"/>
                <a:ea typeface="Open Sans" panose="020B0606030504020204" pitchFamily="34" charset="0"/>
                <a:cs typeface="Open Sans" panose="020B0606030504020204" pitchFamily="34" charset="0"/>
              </a:rPr>
              <a:t> </a:t>
            </a:r>
            <a:r>
              <a:rPr lang="en-US" sz="6400" b="1" dirty="0">
                <a:latin typeface="Open Sans" panose="020B0606030504020204" pitchFamily="34" charset="0"/>
                <a:ea typeface="Open Sans" panose="020B0606030504020204" pitchFamily="34" charset="0"/>
                <a:cs typeface="Open Sans" panose="020B0606030504020204" pitchFamily="34" charset="0"/>
              </a:rPr>
              <a:t>In recruiting volunteers, ask them to reflect on causes they care about and where they want to make a difference. </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Volunteers who genuinely care about the causes an organization represents will be a lot more effective in making phone calls, writing letters to key policy makers and influencers, or soliciting donations.</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Volunteering does far more than build rich relationships among people who share the same passion and values. Research has shown that volunteering makes people happier and healthier</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When people are surrounded by others with a common purpose and a shared set of values, sparks ignite. What’s more, even micro activities add up, and every little deposit in this work will count over time. Whether it’s phone banking to support a cause they care about or spreading the word about a crowdfunding campaign they supported, that daily work makes a difference</a:t>
            </a:r>
          </a:p>
          <a:p>
            <a:pPr>
              <a:lnSpc>
                <a:spcPct val="170000"/>
              </a:lnSpc>
            </a:pPr>
            <a:r>
              <a:rPr lang="en-US" sz="6400" b="1" dirty="0">
                <a:latin typeface="Open Sans" panose="020B0606030504020204" pitchFamily="34" charset="0"/>
                <a:ea typeface="Open Sans" panose="020B0606030504020204" pitchFamily="34" charset="0"/>
                <a:cs typeface="Open Sans" panose="020B0606030504020204" pitchFamily="34" charset="0"/>
              </a:rPr>
              <a:t> Just as small habits matter, so do small steps toward meaningful relationships. An email to a policy maker or a call to remind a donor it’s time to give to the annual fund adds up over time to a powerful impact.</a:t>
            </a:r>
          </a:p>
          <a:p>
            <a:pPr marL="0" indent="0">
              <a:buNone/>
            </a:pPr>
            <a:endParaRPr lang="en-US" sz="4800" dirty="0"/>
          </a:p>
          <a:p>
            <a:pPr marL="0" indent="0">
              <a:buNone/>
            </a:pPr>
            <a:endParaRPr lang="en-US" sz="4800" dirty="0"/>
          </a:p>
          <a:p>
            <a:pPr marL="0" indent="0">
              <a:buNone/>
            </a:pPr>
            <a:r>
              <a:rPr lang="en-US" sz="4800" b="1" dirty="0">
                <a:latin typeface="Open Sans" panose="020B0606030504020204" pitchFamily="34" charset="0"/>
                <a:ea typeface="Open Sans" panose="020B0606030504020204" pitchFamily="34" charset="0"/>
                <a:cs typeface="Open Sans" panose="020B0606030504020204" pitchFamily="34" charset="0"/>
              </a:rPr>
              <a:t>Source: </a:t>
            </a:r>
            <a:r>
              <a:rPr lang="en-US" sz="4800" b="1" dirty="0">
                <a:latin typeface="Open Sans" panose="020B0606030504020204" pitchFamily="34" charset="0"/>
                <a:ea typeface="Open Sans" panose="020B0606030504020204" pitchFamily="34" charset="0"/>
                <a:cs typeface="Open Sans" panose="020B0606030504020204" pitchFamily="34" charset="0"/>
                <a:hlinkClick r:id="rId2"/>
              </a:rPr>
              <a:t>What Nonprofits Fail to Say when They’re Recruiting Volunteers </a:t>
            </a:r>
            <a:endParaRPr lang="en-US" sz="4800" b="1"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37439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80">
                                          <p:stCondLst>
                                            <p:cond delay="0"/>
                                          </p:stCondLst>
                                        </p:cTn>
                                        <p:tgtEl>
                                          <p:spTgt spid="3">
                                            <p:txEl>
                                              <p:pRg st="2" end="2"/>
                                            </p:txEl>
                                          </p:spTgt>
                                        </p:tgtEl>
                                      </p:cBhvr>
                                    </p:animEffect>
                                    <p:anim calcmode="lin" valueType="num">
                                      <p:cBhvr>
                                        <p:cTn id="2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2" end="2"/>
                                            </p:txEl>
                                          </p:spTgt>
                                        </p:tgtEl>
                                      </p:cBhvr>
                                      <p:to x="100000" y="60000"/>
                                    </p:animScale>
                                    <p:animScale>
                                      <p:cBhvr>
                                        <p:cTn id="26" dur="166" decel="50000">
                                          <p:stCondLst>
                                            <p:cond delay="676"/>
                                          </p:stCondLst>
                                        </p:cTn>
                                        <p:tgtEl>
                                          <p:spTgt spid="3">
                                            <p:txEl>
                                              <p:pRg st="2" end="2"/>
                                            </p:txEl>
                                          </p:spTgt>
                                        </p:tgtEl>
                                      </p:cBhvr>
                                      <p:to x="100000" y="100000"/>
                                    </p:animScale>
                                    <p:animScale>
                                      <p:cBhvr>
                                        <p:cTn id="27" dur="26">
                                          <p:stCondLst>
                                            <p:cond delay="1312"/>
                                          </p:stCondLst>
                                        </p:cTn>
                                        <p:tgtEl>
                                          <p:spTgt spid="3">
                                            <p:txEl>
                                              <p:pRg st="2" end="2"/>
                                            </p:txEl>
                                          </p:spTgt>
                                        </p:tgtEl>
                                      </p:cBhvr>
                                      <p:to x="100000" y="80000"/>
                                    </p:animScale>
                                    <p:animScale>
                                      <p:cBhvr>
                                        <p:cTn id="28" dur="166" decel="50000">
                                          <p:stCondLst>
                                            <p:cond delay="1338"/>
                                          </p:stCondLst>
                                        </p:cTn>
                                        <p:tgtEl>
                                          <p:spTgt spid="3">
                                            <p:txEl>
                                              <p:pRg st="2" end="2"/>
                                            </p:txEl>
                                          </p:spTgt>
                                        </p:tgtEl>
                                      </p:cBhvr>
                                      <p:to x="100000" y="100000"/>
                                    </p:animScale>
                                    <p:animScale>
                                      <p:cBhvr>
                                        <p:cTn id="29" dur="26">
                                          <p:stCondLst>
                                            <p:cond delay="1642"/>
                                          </p:stCondLst>
                                        </p:cTn>
                                        <p:tgtEl>
                                          <p:spTgt spid="3">
                                            <p:txEl>
                                              <p:pRg st="2" end="2"/>
                                            </p:txEl>
                                          </p:spTgt>
                                        </p:tgtEl>
                                      </p:cBhvr>
                                      <p:to x="100000" y="90000"/>
                                    </p:animScale>
                                    <p:animScale>
                                      <p:cBhvr>
                                        <p:cTn id="30" dur="166" decel="50000">
                                          <p:stCondLst>
                                            <p:cond delay="1668"/>
                                          </p:stCondLst>
                                        </p:cTn>
                                        <p:tgtEl>
                                          <p:spTgt spid="3">
                                            <p:txEl>
                                              <p:pRg st="2" end="2"/>
                                            </p:txEl>
                                          </p:spTgt>
                                        </p:tgtEl>
                                      </p:cBhvr>
                                      <p:to x="100000" y="100000"/>
                                    </p:animScale>
                                    <p:animScale>
                                      <p:cBhvr>
                                        <p:cTn id="31" dur="26">
                                          <p:stCondLst>
                                            <p:cond delay="1808"/>
                                          </p:stCondLst>
                                        </p:cTn>
                                        <p:tgtEl>
                                          <p:spTgt spid="3">
                                            <p:txEl>
                                              <p:pRg st="2" end="2"/>
                                            </p:txEl>
                                          </p:spTgt>
                                        </p:tgtEl>
                                      </p:cBhvr>
                                      <p:to x="100000" y="95000"/>
                                    </p:animScale>
                                    <p:animScale>
                                      <p:cBhvr>
                                        <p:cTn id="32" dur="166" decel="50000">
                                          <p:stCondLst>
                                            <p:cond delay="1834"/>
                                          </p:stCondLst>
                                        </p:cTn>
                                        <p:tgtEl>
                                          <p:spTgt spid="3">
                                            <p:txEl>
                                              <p:pRg st="2" end="2"/>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80">
                                          <p:stCondLst>
                                            <p:cond delay="0"/>
                                          </p:stCondLst>
                                        </p:cTn>
                                        <p:tgtEl>
                                          <p:spTgt spid="3">
                                            <p:txEl>
                                              <p:pRg st="4" end="4"/>
                                            </p:txEl>
                                          </p:spTgt>
                                        </p:tgtEl>
                                      </p:cBhvr>
                                    </p:animEffect>
                                    <p:anim calcmode="lin" valueType="num">
                                      <p:cBhvr>
                                        <p:cTn id="3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4" end="4"/>
                                            </p:txEl>
                                          </p:spTgt>
                                        </p:tgtEl>
                                      </p:cBhvr>
                                      <p:to x="100000" y="60000"/>
                                    </p:animScale>
                                    <p:animScale>
                                      <p:cBhvr>
                                        <p:cTn id="44" dur="166" decel="50000">
                                          <p:stCondLst>
                                            <p:cond delay="676"/>
                                          </p:stCondLst>
                                        </p:cTn>
                                        <p:tgtEl>
                                          <p:spTgt spid="3">
                                            <p:txEl>
                                              <p:pRg st="4" end="4"/>
                                            </p:txEl>
                                          </p:spTgt>
                                        </p:tgtEl>
                                      </p:cBhvr>
                                      <p:to x="100000" y="100000"/>
                                    </p:animScale>
                                    <p:animScale>
                                      <p:cBhvr>
                                        <p:cTn id="45" dur="26">
                                          <p:stCondLst>
                                            <p:cond delay="1312"/>
                                          </p:stCondLst>
                                        </p:cTn>
                                        <p:tgtEl>
                                          <p:spTgt spid="3">
                                            <p:txEl>
                                              <p:pRg st="4" end="4"/>
                                            </p:txEl>
                                          </p:spTgt>
                                        </p:tgtEl>
                                      </p:cBhvr>
                                      <p:to x="100000" y="80000"/>
                                    </p:animScale>
                                    <p:animScale>
                                      <p:cBhvr>
                                        <p:cTn id="46" dur="166" decel="50000">
                                          <p:stCondLst>
                                            <p:cond delay="1338"/>
                                          </p:stCondLst>
                                        </p:cTn>
                                        <p:tgtEl>
                                          <p:spTgt spid="3">
                                            <p:txEl>
                                              <p:pRg st="4" end="4"/>
                                            </p:txEl>
                                          </p:spTgt>
                                        </p:tgtEl>
                                      </p:cBhvr>
                                      <p:to x="100000" y="100000"/>
                                    </p:animScale>
                                    <p:animScale>
                                      <p:cBhvr>
                                        <p:cTn id="47" dur="26">
                                          <p:stCondLst>
                                            <p:cond delay="1642"/>
                                          </p:stCondLst>
                                        </p:cTn>
                                        <p:tgtEl>
                                          <p:spTgt spid="3">
                                            <p:txEl>
                                              <p:pRg st="4" end="4"/>
                                            </p:txEl>
                                          </p:spTgt>
                                        </p:tgtEl>
                                      </p:cBhvr>
                                      <p:to x="100000" y="90000"/>
                                    </p:animScale>
                                    <p:animScale>
                                      <p:cBhvr>
                                        <p:cTn id="48" dur="166" decel="50000">
                                          <p:stCondLst>
                                            <p:cond delay="1668"/>
                                          </p:stCondLst>
                                        </p:cTn>
                                        <p:tgtEl>
                                          <p:spTgt spid="3">
                                            <p:txEl>
                                              <p:pRg st="4" end="4"/>
                                            </p:txEl>
                                          </p:spTgt>
                                        </p:tgtEl>
                                      </p:cBhvr>
                                      <p:to x="100000" y="100000"/>
                                    </p:animScale>
                                    <p:animScale>
                                      <p:cBhvr>
                                        <p:cTn id="49" dur="26">
                                          <p:stCondLst>
                                            <p:cond delay="1808"/>
                                          </p:stCondLst>
                                        </p:cTn>
                                        <p:tgtEl>
                                          <p:spTgt spid="3">
                                            <p:txEl>
                                              <p:pRg st="4" end="4"/>
                                            </p:txEl>
                                          </p:spTgt>
                                        </p:tgtEl>
                                      </p:cBhvr>
                                      <p:to x="100000" y="95000"/>
                                    </p:animScale>
                                    <p:animScale>
                                      <p:cBhvr>
                                        <p:cTn id="50" dur="166" decel="50000">
                                          <p:stCondLst>
                                            <p:cond delay="1834"/>
                                          </p:stCondLst>
                                        </p:cTn>
                                        <p:tgtEl>
                                          <p:spTgt spid="3">
                                            <p:txEl>
                                              <p:pRg st="4" end="4"/>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fade">
                                      <p:cBhvr>
                                        <p:cTn id="55" dur="1000"/>
                                        <p:tgtEl>
                                          <p:spTgt spid="3">
                                            <p:txEl>
                                              <p:pRg st="3" end="3"/>
                                            </p:txEl>
                                          </p:spTgt>
                                        </p:tgtEl>
                                      </p:cBhvr>
                                    </p:animEffect>
                                    <p:anim calcmode="lin" valueType="num">
                                      <p:cBhvr>
                                        <p:cTn id="5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1C65-69E6-4B9D-8479-41B94AE6BE6A}"/>
              </a:ext>
            </a:extLst>
          </p:cNvPr>
          <p:cNvSpPr>
            <a:spLocks noGrp="1"/>
          </p:cNvSpPr>
          <p:nvPr>
            <p:ph type="title"/>
          </p:nvPr>
        </p:nvSpPr>
        <p:spPr>
          <a:xfrm>
            <a:off x="489857" y="558955"/>
            <a:ext cx="10515600" cy="1325563"/>
          </a:xfrm>
        </p:spPr>
        <p:txBody>
          <a:bodyPr>
            <a:normAutofit fontScale="90000"/>
          </a:bodyPr>
          <a:lstStyle/>
          <a:p>
            <a:pPr algn="ctr">
              <a:spcBef>
                <a:spcPts val="1000"/>
              </a:spcBef>
            </a:pPr>
            <a:br>
              <a:rPr lang="en-US" b="1" dirty="0">
                <a:solidFill>
                  <a:srgbClr val="FF0000"/>
                </a:solidFill>
                <a:latin typeface="Open Sans"/>
                <a:ea typeface="Open Sans"/>
                <a:cs typeface="Calibri Light"/>
              </a:rPr>
            </a:br>
            <a:r>
              <a:rPr lang="en-US" b="1" dirty="0">
                <a:solidFill>
                  <a:srgbClr val="FF0000"/>
                </a:solidFill>
                <a:latin typeface="Open Sans"/>
                <a:ea typeface="Open Sans"/>
                <a:cs typeface="Calibri Light"/>
              </a:rPr>
              <a:t>Upcoming Action Alerts Dates</a:t>
            </a:r>
            <a:r>
              <a:rPr lang="en-US" b="1" dirty="0">
                <a:latin typeface="Open Sans"/>
                <a:ea typeface="Open Sans"/>
                <a:cs typeface="Calibri Light"/>
              </a:rPr>
              <a:t> </a:t>
            </a:r>
            <a:br>
              <a:rPr lang="en-US" b="1" dirty="0">
                <a:latin typeface="Open Sans"/>
                <a:ea typeface="Open Sans"/>
                <a:cs typeface="Calibri Light"/>
              </a:rPr>
            </a:br>
            <a:br>
              <a:rPr lang="en-US" b="1" dirty="0">
                <a:latin typeface="Open Sans"/>
                <a:ea typeface="Open Sans"/>
                <a:cs typeface="+mj-lt"/>
              </a:rPr>
            </a:br>
            <a:r>
              <a:rPr lang="en-US" b="1" dirty="0">
                <a:latin typeface="Open Sans"/>
                <a:ea typeface="+mj-lt"/>
                <a:cs typeface="+mj-lt"/>
              </a:rPr>
              <a:t>You can find previous Action Alerts </a:t>
            </a:r>
            <a:r>
              <a:rPr lang="en-US" b="1" dirty="0">
                <a:latin typeface="Open Sans"/>
                <a:ea typeface="+mj-lt"/>
                <a:cs typeface="+mj-lt"/>
                <a:hlinkClick r:id="rId2"/>
              </a:rPr>
              <a:t>here</a:t>
            </a:r>
            <a:r>
              <a:rPr lang="en-US" b="1" dirty="0">
                <a:latin typeface="Open Sans"/>
                <a:ea typeface="+mj-lt"/>
                <a:cs typeface="+mj-lt"/>
              </a:rPr>
              <a:t>.</a:t>
            </a:r>
            <a:endParaRPr lang="en-US" b="1" dirty="0">
              <a:latin typeface="Open Sans"/>
              <a:ea typeface="Open Sans"/>
              <a:cs typeface="Calibri Light"/>
            </a:endParaRPr>
          </a:p>
          <a:p>
            <a:pPr algn="ctr"/>
            <a:endParaRPr lang="en-US" b="1" dirty="0">
              <a:latin typeface="Open Sans"/>
              <a:ea typeface="Open Sans"/>
              <a:cs typeface="Calibri Light"/>
            </a:endParaRPr>
          </a:p>
        </p:txBody>
      </p:sp>
      <p:sp>
        <p:nvSpPr>
          <p:cNvPr id="5" name="Content Placeholder 4">
            <a:extLst>
              <a:ext uri="{FF2B5EF4-FFF2-40B4-BE49-F238E27FC236}">
                <a16:creationId xmlns:a16="http://schemas.microsoft.com/office/drawing/2014/main" id="{6D633D97-3359-4AF5-8071-EAA2B08769CE}"/>
              </a:ext>
            </a:extLst>
          </p:cNvPr>
          <p:cNvSpPr>
            <a:spLocks noGrp="1"/>
          </p:cNvSpPr>
          <p:nvPr>
            <p:ph sz="half" idx="1"/>
          </p:nvPr>
        </p:nvSpPr>
        <p:spPr/>
        <p:txBody>
          <a:bodyPr vert="horz" lIns="91440" tIns="45720" rIns="91440" bIns="45720" rtlCol="0" anchor="t">
            <a:noAutofit/>
          </a:bodyPr>
          <a:lstStyle/>
          <a:p>
            <a:endParaRPr lang="en-US" sz="4000" b="1" dirty="0">
              <a:latin typeface="Open Sans"/>
              <a:ea typeface="Open Sans"/>
              <a:cs typeface="Calibri"/>
            </a:endParaRPr>
          </a:p>
          <a:p>
            <a:pPr>
              <a:lnSpc>
                <a:spcPct val="150000"/>
              </a:lnSpc>
            </a:pPr>
            <a:endParaRPr lang="en-US" sz="2400" b="1" dirty="0">
              <a:latin typeface="Open Sans"/>
              <a:ea typeface="Open Sans"/>
              <a:cs typeface="Calibri"/>
            </a:endParaRPr>
          </a:p>
        </p:txBody>
      </p:sp>
      <p:sp>
        <p:nvSpPr>
          <p:cNvPr id="6" name="Content Placeholder 5">
            <a:extLst>
              <a:ext uri="{FF2B5EF4-FFF2-40B4-BE49-F238E27FC236}">
                <a16:creationId xmlns:a16="http://schemas.microsoft.com/office/drawing/2014/main" id="{320E9B8B-5925-4687-9027-EB89D2AFF1AA}"/>
              </a:ext>
            </a:extLst>
          </p:cNvPr>
          <p:cNvSpPr>
            <a:spLocks noGrp="1"/>
          </p:cNvSpPr>
          <p:nvPr>
            <p:ph sz="half" idx="2"/>
          </p:nvPr>
        </p:nvSpPr>
        <p:spPr>
          <a:xfrm>
            <a:off x="3722914" y="2510938"/>
            <a:ext cx="5181600" cy="4351338"/>
          </a:xfrm>
        </p:spPr>
        <p:txBody>
          <a:bodyPr vert="horz" lIns="91440" tIns="45720" rIns="91440" bIns="45720" rtlCol="0" anchor="t">
            <a:normAutofit/>
          </a:bodyPr>
          <a:lstStyle/>
          <a:p>
            <a:r>
              <a:rPr lang="en-US" b="1" dirty="0">
                <a:latin typeface="Open Sans"/>
                <a:ea typeface="Open Sans"/>
                <a:cs typeface="Calibri"/>
              </a:rPr>
              <a:t>March 10</a:t>
            </a:r>
            <a:r>
              <a:rPr lang="en-US" b="1" baseline="30000" dirty="0">
                <a:latin typeface="Open Sans"/>
                <a:ea typeface="Open Sans"/>
                <a:cs typeface="Calibri"/>
              </a:rPr>
              <a:t>th</a:t>
            </a:r>
            <a:r>
              <a:rPr lang="en-US" b="1" dirty="0">
                <a:latin typeface="Open Sans"/>
                <a:ea typeface="Open Sans"/>
                <a:cs typeface="Calibri"/>
              </a:rPr>
              <a:t>, 2025</a:t>
            </a:r>
          </a:p>
          <a:p>
            <a:r>
              <a:rPr lang="en-US" b="1" dirty="0">
                <a:latin typeface="Open Sans"/>
                <a:ea typeface="Open Sans"/>
                <a:cs typeface="Calibri"/>
              </a:rPr>
              <a:t>March 24</a:t>
            </a:r>
            <a:r>
              <a:rPr lang="en-US" b="1" baseline="30000" dirty="0">
                <a:latin typeface="Open Sans"/>
                <a:ea typeface="Open Sans"/>
                <a:cs typeface="Calibri"/>
              </a:rPr>
              <a:t>th</a:t>
            </a:r>
            <a:r>
              <a:rPr lang="en-US" b="1" dirty="0">
                <a:latin typeface="Open Sans"/>
                <a:ea typeface="Open Sans"/>
                <a:cs typeface="Calibri"/>
              </a:rPr>
              <a:t>, 2025</a:t>
            </a:r>
          </a:p>
          <a:p>
            <a:endParaRPr lang="en-US" b="1" dirty="0">
              <a:latin typeface="Open Sans"/>
              <a:ea typeface="Open Sans"/>
              <a:cs typeface="Calibri"/>
            </a:endParaRPr>
          </a:p>
        </p:txBody>
      </p:sp>
      <p:pic>
        <p:nvPicPr>
          <p:cNvPr id="3" name="Picture 2" descr="A picture containing logo&#10;&#10;Description automatically generated">
            <a:extLst>
              <a:ext uri="{FF2B5EF4-FFF2-40B4-BE49-F238E27FC236}">
                <a16:creationId xmlns:a16="http://schemas.microsoft.com/office/drawing/2014/main" id="{FAD525F5-F3A1-48F8-9410-E9A46B6B3E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5916" y="209160"/>
            <a:ext cx="1173210" cy="936562"/>
          </a:xfrm>
          <a:prstGeom prst="rect">
            <a:avLst/>
          </a:prstGeom>
        </p:spPr>
      </p:pic>
    </p:spTree>
    <p:extLst>
      <p:ext uri="{BB962C8B-B14F-4D97-AF65-F5344CB8AC3E}">
        <p14:creationId xmlns:p14="http://schemas.microsoft.com/office/powerpoint/2010/main" val="394967600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A48B4-2264-4B0A-5E18-BCCBAE7AA6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22BC09-1A55-5288-F099-D42DA9B555AD}"/>
              </a:ext>
            </a:extLst>
          </p:cNvPr>
          <p:cNvSpPr>
            <a:spLocks noGrp="1"/>
          </p:cNvSpPr>
          <p:nvPr>
            <p:ph type="title"/>
          </p:nvPr>
        </p:nvSpPr>
        <p:spPr>
          <a:xfrm>
            <a:off x="489857" y="558955"/>
            <a:ext cx="10515600" cy="5346086"/>
          </a:xfrm>
        </p:spPr>
        <p:txBody>
          <a:bodyPr>
            <a:normAutofit/>
          </a:bodyPr>
          <a:lstStyle/>
          <a:p>
            <a:pPr algn="ctr">
              <a:spcBef>
                <a:spcPts val="1000"/>
              </a:spcBef>
            </a:pPr>
            <a:br>
              <a:rPr lang="en-US" b="1" dirty="0">
                <a:solidFill>
                  <a:srgbClr val="FF0000"/>
                </a:solidFill>
                <a:latin typeface="Open Sans"/>
                <a:ea typeface="Open Sans"/>
                <a:cs typeface="Calibri Light"/>
              </a:rPr>
            </a:br>
            <a:r>
              <a:rPr lang="en-US" b="1" dirty="0">
                <a:solidFill>
                  <a:srgbClr val="FF0000"/>
                </a:solidFill>
                <a:latin typeface="Open Sans"/>
                <a:ea typeface="Open Sans"/>
                <a:cs typeface="Calibri Light"/>
              </a:rPr>
              <a:t>Your Peer Manager has finally arrived! I will start introduce folks to one another beginning next week. </a:t>
            </a:r>
            <a:br>
              <a:rPr lang="en-US" b="1" dirty="0">
                <a:latin typeface="Open Sans"/>
                <a:ea typeface="Open Sans"/>
                <a:cs typeface="Calibri Light"/>
              </a:rPr>
            </a:br>
            <a:br>
              <a:rPr lang="en-US" b="1" dirty="0">
                <a:latin typeface="Open Sans"/>
                <a:ea typeface="Open Sans"/>
                <a:cs typeface="+mj-lt"/>
              </a:rPr>
            </a:br>
            <a:endParaRPr lang="en-US" b="1" dirty="0">
              <a:latin typeface="Open Sans"/>
              <a:ea typeface="Open Sans"/>
              <a:cs typeface="Calibri Light"/>
            </a:endParaRPr>
          </a:p>
        </p:txBody>
      </p:sp>
      <p:pic>
        <p:nvPicPr>
          <p:cNvPr id="3" name="Picture 2" descr="A picture containing logo&#10;&#10;Description automatically generated">
            <a:extLst>
              <a:ext uri="{FF2B5EF4-FFF2-40B4-BE49-F238E27FC236}">
                <a16:creationId xmlns:a16="http://schemas.microsoft.com/office/drawing/2014/main" id="{5EC81AC7-4F9B-6C6B-53CB-28FA875841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5916" y="209160"/>
            <a:ext cx="1173210" cy="936562"/>
          </a:xfrm>
          <a:prstGeom prst="rect">
            <a:avLst/>
          </a:prstGeom>
        </p:spPr>
      </p:pic>
    </p:spTree>
    <p:extLst>
      <p:ext uri="{BB962C8B-B14F-4D97-AF65-F5344CB8AC3E}">
        <p14:creationId xmlns:p14="http://schemas.microsoft.com/office/powerpoint/2010/main" val="1498572232"/>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17387-E6B7-4A44-8A50-611EAB0638F4}"/>
              </a:ext>
            </a:extLst>
          </p:cNvPr>
          <p:cNvSpPr>
            <a:spLocks noGrp="1"/>
          </p:cNvSpPr>
          <p:nvPr>
            <p:ph type="title"/>
          </p:nvPr>
        </p:nvSpPr>
        <p:spPr>
          <a:xfrm>
            <a:off x="1752600" y="2259239"/>
            <a:ext cx="10515600" cy="1325563"/>
          </a:xfrm>
        </p:spPr>
        <p:txBody>
          <a:bodyPr/>
          <a:lstStyle/>
          <a:p>
            <a:r>
              <a:rPr lang="en-US" b="1">
                <a:solidFill>
                  <a:srgbClr val="FF0000"/>
                </a:solidFill>
                <a:latin typeface="Open Sans"/>
                <a:ea typeface="Open Sans"/>
                <a:cs typeface="Calibri Light"/>
              </a:rPr>
              <a:t>Have a great afternoon/evening!</a:t>
            </a:r>
            <a:endParaRPr lang="en-US" b="1">
              <a:solidFill>
                <a:srgbClr val="FF0000"/>
              </a:solidFill>
              <a:latin typeface="Open Sans"/>
              <a:ea typeface="Open Sans"/>
            </a:endParaRPr>
          </a:p>
        </p:txBody>
      </p:sp>
    </p:spTree>
    <p:extLst>
      <p:ext uri="{BB962C8B-B14F-4D97-AF65-F5344CB8AC3E}">
        <p14:creationId xmlns:p14="http://schemas.microsoft.com/office/powerpoint/2010/main" val="216588517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115B-BF0F-499A-B5B9-BACC3D6C9DF8}"/>
              </a:ext>
            </a:extLst>
          </p:cNvPr>
          <p:cNvSpPr>
            <a:spLocks noGrp="1"/>
          </p:cNvSpPr>
          <p:nvPr>
            <p:ph type="title"/>
          </p:nvPr>
        </p:nvSpPr>
        <p:spPr>
          <a:xfrm>
            <a:off x="529101" y="1836777"/>
            <a:ext cx="11267161" cy="2891316"/>
          </a:xfrm>
        </p:spPr>
        <p:txBody>
          <a:bodyPr>
            <a:normAutofit fontScale="90000"/>
          </a:bodyPr>
          <a:lstStyle/>
          <a:p>
            <a:pPr algn="ctr">
              <a:lnSpc>
                <a:spcPct val="150000"/>
              </a:lnSpc>
            </a:pPr>
            <a:r>
              <a:rPr lang="en-US" sz="5400" b="1" dirty="0">
                <a:solidFill>
                  <a:srgbClr val="FF0000"/>
                </a:solidFill>
                <a:latin typeface="Open Sans"/>
                <a:ea typeface="Open Sans"/>
                <a:cs typeface="Calibri Light"/>
              </a:rPr>
              <a:t>Welcome to any new Managers, please go ahead and put your name and where you're joining from in the chat!</a:t>
            </a:r>
            <a:endParaRPr lang="en-US" dirty="0"/>
          </a:p>
        </p:txBody>
      </p:sp>
      <p:pic>
        <p:nvPicPr>
          <p:cNvPr id="5" name="Picture 4" descr="A picture containing logo&#10;&#10;Description automatically generated">
            <a:extLst>
              <a:ext uri="{FF2B5EF4-FFF2-40B4-BE49-F238E27FC236}">
                <a16:creationId xmlns:a16="http://schemas.microsoft.com/office/drawing/2014/main" id="{A1B68F01-03BB-4523-80ED-5989D0CBE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Tree>
    <p:extLst>
      <p:ext uri="{BB962C8B-B14F-4D97-AF65-F5344CB8AC3E}">
        <p14:creationId xmlns:p14="http://schemas.microsoft.com/office/powerpoint/2010/main" val="417419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92FFC-0962-73FE-0727-8C6F284399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D57E79-42FC-B844-2710-2C37455BD8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6367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0F2-44E3-4789-BAF5-FBEE01308968}"/>
              </a:ext>
            </a:extLst>
          </p:cNvPr>
          <p:cNvSpPr>
            <a:spLocks noGrp="1"/>
          </p:cNvSpPr>
          <p:nvPr>
            <p:ph type="title"/>
          </p:nvPr>
        </p:nvSpPr>
        <p:spPr>
          <a:xfrm>
            <a:off x="290679" y="2403475"/>
            <a:ext cx="11610641" cy="1325563"/>
          </a:xfrm>
        </p:spPr>
        <p:txBody>
          <a:bodyPr/>
          <a:lstStyle/>
          <a:p>
            <a:pPr algn="ct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Who/what is your favorite cartoon or animated character? </a:t>
            </a:r>
          </a:p>
        </p:txBody>
      </p:sp>
      <p:pic>
        <p:nvPicPr>
          <p:cNvPr id="4" name="Picture 3">
            <a:extLst>
              <a:ext uri="{FF2B5EF4-FFF2-40B4-BE49-F238E27FC236}">
                <a16:creationId xmlns:a16="http://schemas.microsoft.com/office/drawing/2014/main" id="{F5B8445D-765D-4704-B6C0-BA5CF28E6BA3}"/>
              </a:ext>
            </a:extLst>
          </p:cNvPr>
          <p:cNvPicPr>
            <a:picLocks noChangeAspect="1"/>
          </p:cNvPicPr>
          <p:nvPr/>
        </p:nvPicPr>
        <p:blipFill>
          <a:blip r:embed="rId2"/>
          <a:stretch>
            <a:fillRect/>
          </a:stretch>
        </p:blipFill>
        <p:spPr>
          <a:xfrm>
            <a:off x="11001709" y="168295"/>
            <a:ext cx="1085182" cy="859611"/>
          </a:xfrm>
          <a:prstGeom prst="rect">
            <a:avLst/>
          </a:prstGeom>
        </p:spPr>
      </p:pic>
    </p:spTree>
    <p:extLst>
      <p:ext uri="{BB962C8B-B14F-4D97-AF65-F5344CB8AC3E}">
        <p14:creationId xmlns:p14="http://schemas.microsoft.com/office/powerpoint/2010/main" val="62768330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310B-CF31-4997-ABD8-E6FD3B741C4A}"/>
              </a:ext>
            </a:extLst>
          </p:cNvPr>
          <p:cNvSpPr>
            <a:spLocks noGrp="1"/>
          </p:cNvSpPr>
          <p:nvPr>
            <p:ph type="title"/>
          </p:nvPr>
        </p:nvSpPr>
        <p:spPr>
          <a:xfrm>
            <a:off x="838200" y="-179160"/>
            <a:ext cx="10515600" cy="1325563"/>
          </a:xfrm>
        </p:spPr>
        <p:txBody>
          <a:bodyPr/>
          <a:lstStyle/>
          <a:p>
            <a:pPr algn="ctr"/>
            <a:r>
              <a:rPr lang="en-US" b="1" dirty="0">
                <a:solidFill>
                  <a:srgbClr val="FF0000"/>
                </a:solidFill>
                <a:latin typeface="Open Sans"/>
                <a:ea typeface="+mj-lt"/>
                <a:cs typeface="+mj-lt"/>
              </a:rPr>
              <a:t>2nd Action Alert February</a:t>
            </a:r>
            <a:endParaRPr lang="en-US" dirty="0">
              <a:solidFill>
                <a:srgbClr val="FF0000"/>
              </a:solidFill>
              <a:latin typeface="Open Sans"/>
              <a:cs typeface="Calibri Light" panose="020F0302020204030204"/>
            </a:endParaRPr>
          </a:p>
        </p:txBody>
      </p:sp>
      <p:pic>
        <p:nvPicPr>
          <p:cNvPr id="5" name="Picture 4" descr="A picture containing logo&#10;&#10;Description automatically generated">
            <a:extLst>
              <a:ext uri="{FF2B5EF4-FFF2-40B4-BE49-F238E27FC236}">
                <a16:creationId xmlns:a16="http://schemas.microsoft.com/office/drawing/2014/main" id="{1C7A670E-D169-49F9-9049-7B6E7B2669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
        <p:nvSpPr>
          <p:cNvPr id="8" name="Rectangle 3">
            <a:extLst>
              <a:ext uri="{FF2B5EF4-FFF2-40B4-BE49-F238E27FC236}">
                <a16:creationId xmlns:a16="http://schemas.microsoft.com/office/drawing/2014/main" id="{30A3DF9C-18F2-93DF-6334-8738A23D826A}"/>
              </a:ext>
            </a:extLst>
          </p:cNvPr>
          <p:cNvSpPr>
            <a:spLocks noChangeArrowheads="1"/>
          </p:cNvSpPr>
          <p:nvPr/>
        </p:nvSpPr>
        <p:spPr bwMode="auto">
          <a:xfrm>
            <a:off x="1266940" y="1365202"/>
            <a:ext cx="9474506" cy="52629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Please call</a:t>
            </a:r>
            <a:r>
              <a:rPr kumimoji="0" lang="en-US" altLang="en-US" sz="2800" b="1" i="0" u="sng"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altLang="en-US" sz="2800" b="1" i="0" u="none" strike="noStrike" cap="none" normalizeH="0" baseline="0" dirty="0">
                <a:ln>
                  <a:noFill/>
                </a:ln>
                <a:solidFill>
                  <a:srgbClr val="1A73E8"/>
                </a:solidFill>
                <a:effectLst/>
                <a:latin typeface="Open Sans" panose="020B0606030504020204" pitchFamily="34" charset="0"/>
                <a:ea typeface="Open Sans" panose="020B0606030504020204" pitchFamily="34" charset="0"/>
                <a:cs typeface="Open Sans" panose="020B0606030504020204" pitchFamily="34" charset="0"/>
                <a:hlinkClick r:id="rId3" tooltip="Call (202) 224-3121 via 3CX"/>
              </a:rPr>
              <a:t>(202) 224-3121</a:t>
            </a:r>
            <a:r>
              <a:rPr kumimoji="0" lang="en-US" altLang="en-US" sz="2800" b="1" i="0" u="sng"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kumimoji="0" lang="en-US" altLang="en-US" sz="2800" b="1" i="0" u="none"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and ask for </a:t>
            </a:r>
            <a:r>
              <a:rPr kumimoji="0" lang="en-US" altLang="en-US" sz="2800" b="1" i="0" u="sng" strike="noStrike" cap="none" normalizeH="0" baseline="0" dirty="0">
                <a:ln>
                  <a:noFill/>
                </a:ln>
                <a:solidFill>
                  <a:srgbClr val="D50032"/>
                </a:solidFill>
                <a:effectLst/>
                <a:latin typeface="Open Sans" panose="020B0606030504020204" pitchFamily="34" charset="0"/>
                <a:ea typeface="Open Sans" panose="020B0606030504020204" pitchFamily="34" charset="0"/>
                <a:cs typeface="Open Sans" panose="020B0606030504020204" pitchFamily="34" charset="0"/>
                <a:hlinkClick r:id="rId4"/>
              </a:rPr>
              <a:t>your representative</a:t>
            </a:r>
            <a:r>
              <a:rPr kumimoji="0" lang="en-US" altLang="en-US" sz="2800" b="1" i="0" u="none"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Leave this message with the receptionist: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 urge Rep. ______________ to vote NO on the House budget resolution coming up for a vote soon. It is ridiculous that Congress wants to take health care and food assistance from millions of Americans to pay for tax cuts for the rich. Congress must put families over billionaires by rejecting SNAP and Medicaid cuts. Please tell Rep. ______________ to vote NO on the budget resolution!"</a:t>
            </a:r>
            <a:endParaRPr kumimoji="0" lang="en-US" altLang="en-US" sz="2800" b="0" i="0" u="none" strike="noStrike" cap="none" normalizeH="0" baseline="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1219204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4403-BC4C-B08B-9240-4CDC6D17D141}"/>
              </a:ext>
            </a:extLst>
          </p:cNvPr>
          <p:cNvSpPr>
            <a:spLocks noGrp="1"/>
          </p:cNvSpPr>
          <p:nvPr>
            <p:ph type="title"/>
          </p:nvPr>
        </p:nvSpPr>
        <p:spPr/>
        <p:txBody>
          <a:bodyPr/>
          <a:lstStyle/>
          <a:p>
            <a:r>
              <a:rPr lang="en-US" dirty="0"/>
              <a:t>	</a:t>
            </a:r>
            <a:r>
              <a:rPr lang="en-US" b="1" dirty="0">
                <a:latin typeface="Open Sans" panose="020B0606030504020204" pitchFamily="34" charset="0"/>
                <a:ea typeface="Open Sans" panose="020B0606030504020204" pitchFamily="34" charset="0"/>
                <a:cs typeface="Open Sans" panose="020B0606030504020204" pitchFamily="34" charset="0"/>
              </a:rPr>
              <a:t>NEW CALL SCRIPT AS OF 2/27/25</a:t>
            </a:r>
          </a:p>
        </p:txBody>
      </p:sp>
      <p:sp>
        <p:nvSpPr>
          <p:cNvPr id="3" name="Content Placeholder 2">
            <a:extLst>
              <a:ext uri="{FF2B5EF4-FFF2-40B4-BE49-F238E27FC236}">
                <a16:creationId xmlns:a16="http://schemas.microsoft.com/office/drawing/2014/main" id="{CF4C4792-DC0A-5B43-7DD1-96672E13F006}"/>
              </a:ext>
            </a:extLst>
          </p:cNvPr>
          <p:cNvSpPr>
            <a:spLocks noGrp="1"/>
          </p:cNvSpPr>
          <p:nvPr>
            <p:ph idx="1"/>
          </p:nvPr>
        </p:nvSpPr>
        <p:spPr>
          <a:xfrm>
            <a:off x="838200" y="1498294"/>
            <a:ext cx="10515600" cy="5244029"/>
          </a:xfrm>
        </p:spPr>
        <p:txBody>
          <a:bodyPr>
            <a:normAutofit lnSpcReduction="10000"/>
          </a:bodyPr>
          <a:lstStyle/>
          <a:p>
            <a:pPr marL="0" indent="0" algn="l">
              <a:buNone/>
            </a:pPr>
            <a:r>
              <a:rPr lang="en-US" sz="2400" b="1" i="0" dirty="0">
                <a:solidFill>
                  <a:srgbClr val="000000"/>
                </a:solidFill>
                <a:effectLst/>
                <a:latin typeface="Georgia" panose="02040502050405020303" pitchFamily="18" charset="0"/>
              </a:rPr>
              <a:t>Call (202) 224-3121 TODAY and leave this message with your senators and representatives:</a:t>
            </a:r>
          </a:p>
          <a:p>
            <a:pPr marL="0" indent="0" algn="l">
              <a:buNone/>
            </a:pPr>
            <a:endParaRPr lang="en-US" sz="2400" b="0" i="0" dirty="0">
              <a:solidFill>
                <a:srgbClr val="222222"/>
              </a:solidFill>
              <a:effectLst/>
              <a:latin typeface="Arial" panose="020B0604020202020204" pitchFamily="34" charset="0"/>
            </a:endParaRPr>
          </a:p>
          <a:p>
            <a:pPr marL="0" indent="0" algn="l">
              <a:buNone/>
            </a:pPr>
            <a:r>
              <a:rPr lang="en-US" sz="2400" b="0" i="1" dirty="0">
                <a:solidFill>
                  <a:srgbClr val="000000"/>
                </a:solidFill>
                <a:effectLst/>
                <a:latin typeface="Georgia" panose="02040502050405020303" pitchFamily="18" charset="0"/>
              </a:rPr>
              <a:t>My name is __________ and I am a constituent from __________. I am appalled by the Trump Administration's latest attack on foreign aid by canceling USAID contracts. We need you to fight to restart lifesaving programs at USAID and PEPFAR. The American people do not support these reckless decisions, which are costing lives and making America weaker around the world. It is time to take a stand. Please tell Rep./Sen. ______________ to publicly call on Secretary of State Rubio to reverse the termination of lifesaving programs now.</a:t>
            </a:r>
            <a:endParaRPr lang="en-US" sz="2400" b="0" i="0" dirty="0">
              <a:solidFill>
                <a:srgbClr val="222222"/>
              </a:solidFill>
              <a:effectLst/>
              <a:latin typeface="Arial" panose="020B0604020202020204" pitchFamily="34" charset="0"/>
            </a:endParaRPr>
          </a:p>
          <a:p>
            <a:pPr marL="0" indent="0" algn="l">
              <a:buNone/>
            </a:pPr>
            <a:endParaRPr lang="en-US" sz="2400" b="0" i="0" dirty="0">
              <a:solidFill>
                <a:srgbClr val="000000"/>
              </a:solidFill>
              <a:effectLst/>
              <a:latin typeface="Georgia" panose="02040502050405020303" pitchFamily="18" charset="0"/>
            </a:endParaRPr>
          </a:p>
          <a:p>
            <a:pPr marL="0" indent="0" algn="l">
              <a:buNone/>
            </a:pPr>
            <a:r>
              <a:rPr lang="en-US" sz="2400" b="0" i="0" dirty="0">
                <a:solidFill>
                  <a:srgbClr val="000000"/>
                </a:solidFill>
                <a:effectLst/>
                <a:latin typeface="Georgia" panose="02040502050405020303" pitchFamily="18" charset="0"/>
              </a:rPr>
              <a:t>The Administration is flouting the orders of the courts. Congress is the only line of defense, and they cannot abdicate their constitutional duty. Too many lives are on the line. </a:t>
            </a:r>
            <a:r>
              <a:rPr lang="en-US" sz="2400" b="1" i="0" dirty="0">
                <a:solidFill>
                  <a:srgbClr val="000000"/>
                </a:solidFill>
                <a:effectLst/>
                <a:latin typeface="Georgia" panose="02040502050405020303" pitchFamily="18" charset="0"/>
              </a:rPr>
              <a:t>Please call today!</a:t>
            </a:r>
            <a:endParaRPr lang="en-US" sz="2400" b="0" i="0" dirty="0">
              <a:solidFill>
                <a:srgbClr val="222222"/>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3023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C22A-0000-4E91-BFFE-B0AF072A053C}"/>
              </a:ext>
            </a:extLst>
          </p:cNvPr>
          <p:cNvSpPr>
            <a:spLocks noGrp="1"/>
          </p:cNvSpPr>
          <p:nvPr>
            <p:ph type="title"/>
          </p:nvPr>
        </p:nvSpPr>
        <p:spPr>
          <a:xfrm>
            <a:off x="87086" y="60325"/>
            <a:ext cx="10972800" cy="1924277"/>
          </a:xfrm>
        </p:spPr>
        <p:txBody>
          <a:bodyPr>
            <a:normAutofit/>
          </a:bodyPr>
          <a:lstStyle/>
          <a:p>
            <a:pPr algn="ctr"/>
            <a:r>
              <a:rPr lang="en-US" sz="3600" b="1">
                <a:solidFill>
                  <a:srgbClr val="FF0000"/>
                </a:solidFill>
                <a:latin typeface="Open Sans"/>
                <a:ea typeface="Open Sans"/>
                <a:cs typeface="Calibri Light"/>
              </a:rPr>
              <a:t>Benefits of utilizing the Action Center on the RESULTS website</a:t>
            </a:r>
            <a:endParaRPr lang="en-US" sz="3600"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009D599E-5D82-4364-89B2-8566D1EAB2EF}"/>
              </a:ext>
            </a:extLst>
          </p:cNvPr>
          <p:cNvSpPr>
            <a:spLocks noGrp="1"/>
          </p:cNvSpPr>
          <p:nvPr>
            <p:ph sz="half" idx="1"/>
          </p:nvPr>
        </p:nvSpPr>
        <p:spPr>
          <a:xfrm>
            <a:off x="631373" y="1869168"/>
            <a:ext cx="11234054" cy="4351338"/>
          </a:xfrm>
        </p:spPr>
        <p:txBody>
          <a:bodyPr vert="horz" lIns="91440" tIns="45720" rIns="91440" bIns="45720" rtlCol="0" anchor="t">
            <a:normAutofit fontScale="77500" lnSpcReduction="20000"/>
          </a:bodyPr>
          <a:lstStyle/>
          <a:p>
            <a:pPr>
              <a:lnSpc>
                <a:spcPct val="200000"/>
              </a:lnSpc>
            </a:pPr>
            <a:r>
              <a:rPr lang="en-US" b="1" dirty="0">
                <a:latin typeface="Open Sans"/>
                <a:ea typeface="Open Sans"/>
                <a:cs typeface="Calibri"/>
              </a:rPr>
              <a:t>Members can check their online actions</a:t>
            </a:r>
            <a:endParaRPr lang="en-US" b="1" dirty="0">
              <a:cs typeface="Calibri"/>
            </a:endParaRPr>
          </a:p>
          <a:p>
            <a:pPr>
              <a:lnSpc>
                <a:spcPct val="200000"/>
              </a:lnSpc>
            </a:pPr>
            <a:r>
              <a:rPr lang="en-US" b="1" dirty="0">
                <a:latin typeface="Open Sans"/>
                <a:ea typeface="Open Sans"/>
                <a:cs typeface="Calibri"/>
              </a:rPr>
              <a:t>We can see when they've taken action, which we can then relay to you all</a:t>
            </a:r>
          </a:p>
          <a:p>
            <a:pPr>
              <a:lnSpc>
                <a:spcPct val="200000"/>
              </a:lnSpc>
            </a:pPr>
            <a:r>
              <a:rPr lang="en-US" b="1" dirty="0">
                <a:latin typeface="Open Sans"/>
                <a:ea typeface="Open Sans"/>
                <a:cs typeface="Calibri"/>
              </a:rPr>
              <a:t>They can include a personalized message </a:t>
            </a:r>
          </a:p>
          <a:p>
            <a:pPr>
              <a:lnSpc>
                <a:spcPct val="200000"/>
              </a:lnSpc>
            </a:pPr>
            <a:r>
              <a:rPr lang="en-US" b="1" dirty="0">
                <a:latin typeface="Open Sans"/>
                <a:ea typeface="Open Sans"/>
                <a:cs typeface="Calibri"/>
              </a:rPr>
              <a:t>The message will go directly to the correct email address for either their Member of Congress and/or the Newspaper (if it's an LTE)</a:t>
            </a:r>
          </a:p>
          <a:p>
            <a:endParaRPr lang="en-US" dirty="0">
              <a:cs typeface="Calibri"/>
            </a:endParaRPr>
          </a:p>
          <a:p>
            <a:endParaRPr lang="en-US" dirty="0">
              <a:cs typeface="Calibri"/>
            </a:endParaRPr>
          </a:p>
        </p:txBody>
      </p:sp>
      <p:pic>
        <p:nvPicPr>
          <p:cNvPr id="6" name="Picture 5" descr="A picture containing logo&#10;&#10;Description automatically generated">
            <a:extLst>
              <a:ext uri="{FF2B5EF4-FFF2-40B4-BE49-F238E27FC236}">
                <a16:creationId xmlns:a16="http://schemas.microsoft.com/office/drawing/2014/main" id="{E3162398-55DC-4285-875A-5505DB32E0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687" y="209160"/>
            <a:ext cx="1151439" cy="925676"/>
          </a:xfrm>
          <a:prstGeom prst="rect">
            <a:avLst/>
          </a:prstGeom>
        </p:spPr>
      </p:pic>
    </p:spTree>
    <p:extLst>
      <p:ext uri="{BB962C8B-B14F-4D97-AF65-F5344CB8AC3E}">
        <p14:creationId xmlns:p14="http://schemas.microsoft.com/office/powerpoint/2010/main" val="20325530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B0BCA-9A3B-4BE7-B201-6F6516E7FE3B}"/>
              </a:ext>
            </a:extLst>
          </p:cNvPr>
          <p:cNvSpPr>
            <a:spLocks noGrp="1"/>
          </p:cNvSpPr>
          <p:nvPr>
            <p:ph type="title"/>
          </p:nvPr>
        </p:nvSpPr>
        <p:spPr>
          <a:xfrm>
            <a:off x="241301" y="311599"/>
            <a:ext cx="10249655" cy="1143000"/>
          </a:xfrm>
        </p:spPr>
        <p:txBody>
          <a:bodyPr>
            <a:noAutofit/>
          </a:bodyPr>
          <a:lstStyle/>
          <a:p>
            <a:r>
              <a:rPr lang="en-US" sz="4000" b="1">
                <a:solidFill>
                  <a:srgbClr val="FF0000"/>
                </a:solidFill>
                <a:latin typeface="Open Sans"/>
                <a:ea typeface="Open Sans"/>
                <a:cs typeface="Open Sans"/>
              </a:rPr>
              <a:t>Tips &amp; Tricks for Keeping your Members Engaged</a:t>
            </a:r>
            <a:endParaRPr lang="en-US" sz="4000"/>
          </a:p>
        </p:txBody>
      </p:sp>
      <p:sp>
        <p:nvSpPr>
          <p:cNvPr id="4" name="Content Placeholder 3">
            <a:extLst>
              <a:ext uri="{FF2B5EF4-FFF2-40B4-BE49-F238E27FC236}">
                <a16:creationId xmlns:a16="http://schemas.microsoft.com/office/drawing/2014/main" id="{870A9B58-ABDA-444D-BE83-8CB1A0347F32}"/>
              </a:ext>
            </a:extLst>
          </p:cNvPr>
          <p:cNvSpPr>
            <a:spLocks noGrp="1"/>
          </p:cNvSpPr>
          <p:nvPr>
            <p:ph idx="1"/>
          </p:nvPr>
        </p:nvSpPr>
        <p:spPr>
          <a:xfrm>
            <a:off x="1817914" y="1828801"/>
            <a:ext cx="10972800" cy="5119098"/>
          </a:xfrm>
        </p:spPr>
        <p:txBody>
          <a:bodyPr vert="horz" lIns="91440" tIns="45720" rIns="91440" bIns="45720" rtlCol="0" anchor="t">
            <a:normAutofit/>
          </a:bodyPr>
          <a:lstStyle/>
          <a:p>
            <a:pPr marL="456565" indent="-456565">
              <a:lnSpc>
                <a:spcPct val="150000"/>
              </a:lnSpc>
              <a:buFont typeface="Wingdings" panose="05000000000000000000" pitchFamily="2" charset="2"/>
              <a:buChar char="ü"/>
            </a:pPr>
            <a:r>
              <a:rPr lang="en-US" sz="2400" b="1" dirty="0">
                <a:latin typeface="Open Sans"/>
                <a:ea typeface="Open Sans"/>
                <a:cs typeface="Open Sans"/>
              </a:rPr>
              <a:t>Leverage “Track &amp; Resend”</a:t>
            </a:r>
            <a:endParaRPr lang="en-US" dirty="0">
              <a:latin typeface="Open Sans"/>
              <a:ea typeface="Open Sans"/>
              <a:cs typeface="Open Sans"/>
            </a:endParaRPr>
          </a:p>
          <a:p>
            <a:pPr marL="456565" indent="-456565">
              <a:lnSpc>
                <a:spcPct val="150000"/>
              </a:lnSpc>
              <a:buFont typeface="Wingdings" panose="05000000000000000000" pitchFamily="2" charset="2"/>
              <a:buChar char="ü"/>
            </a:pPr>
            <a:r>
              <a:rPr lang="en-US" sz="2400" b="1" dirty="0">
                <a:latin typeface="Open Sans"/>
                <a:ea typeface="Open Sans"/>
                <a:cs typeface="Open Sans"/>
              </a:rPr>
              <a:t>Send emails earlier in the week</a:t>
            </a:r>
          </a:p>
          <a:p>
            <a:pPr marL="456565" indent="-456565">
              <a:lnSpc>
                <a:spcPct val="150000"/>
              </a:lnSpc>
              <a:buFont typeface="Wingdings" panose="05000000000000000000" pitchFamily="2" charset="2"/>
              <a:buChar char="ü"/>
            </a:pPr>
            <a:r>
              <a:rPr lang="en-US" sz="2400" b="1" dirty="0">
                <a:latin typeface="Open Sans"/>
                <a:ea typeface="Open Sans"/>
                <a:cs typeface="Open Sans"/>
              </a:rPr>
              <a:t>Send emails between 11am-4pm</a:t>
            </a:r>
          </a:p>
          <a:p>
            <a:pPr marL="456565" indent="-456565">
              <a:lnSpc>
                <a:spcPct val="150000"/>
              </a:lnSpc>
              <a:buFont typeface="Wingdings" panose="05000000000000000000" pitchFamily="2" charset="2"/>
              <a:buChar char="ü"/>
            </a:pPr>
            <a:r>
              <a:rPr lang="en-US" sz="2400" b="1" dirty="0">
                <a:latin typeface="Open Sans"/>
                <a:ea typeface="Open Sans"/>
                <a:cs typeface="Open Sans"/>
              </a:rPr>
              <a:t>Keep emails under 250 words</a:t>
            </a:r>
          </a:p>
          <a:p>
            <a:pPr marL="456565" indent="-456565">
              <a:lnSpc>
                <a:spcPct val="150000"/>
              </a:lnSpc>
              <a:buFont typeface="Wingdings" panose="05000000000000000000" pitchFamily="2" charset="2"/>
              <a:buChar char="ü"/>
            </a:pPr>
            <a:r>
              <a:rPr lang="en-US" sz="2400" b="1" dirty="0">
                <a:latin typeface="Open Sans"/>
                <a:ea typeface="Open Sans"/>
                <a:cs typeface="Open Sans"/>
              </a:rPr>
              <a:t>Include 1-2 Action Links At Most</a:t>
            </a:r>
          </a:p>
          <a:p>
            <a:pPr marL="456565" indent="-456565">
              <a:lnSpc>
                <a:spcPct val="150000"/>
              </a:lnSpc>
              <a:buFont typeface="Wingdings" panose="05000000000000000000" pitchFamily="2" charset="2"/>
              <a:buChar char="ü"/>
            </a:pPr>
            <a:r>
              <a:rPr lang="en-US" sz="2400" b="1" dirty="0">
                <a:latin typeface="Open Sans"/>
                <a:ea typeface="Open Sans"/>
                <a:cs typeface="Open Sans"/>
              </a:rPr>
              <a:t>Link to your Action earlier in the email</a:t>
            </a:r>
          </a:p>
          <a:p>
            <a:pPr marL="456565" indent="-456565">
              <a:lnSpc>
                <a:spcPct val="150000"/>
              </a:lnSpc>
              <a:buFont typeface="Wingdings" panose="05000000000000000000" pitchFamily="2" charset="2"/>
              <a:buChar char="ü"/>
            </a:pPr>
            <a:r>
              <a:rPr lang="en-US" sz="2400" b="1" dirty="0">
                <a:latin typeface="Open Sans"/>
                <a:ea typeface="Open Sans"/>
                <a:cs typeface="Open Sans"/>
              </a:rPr>
              <a:t>Personalized outreach ---&gt; try giving your member a call and thanking them for their advocacy</a:t>
            </a:r>
          </a:p>
          <a:p>
            <a:pPr marL="456565" indent="-456565"/>
            <a:endParaRPr lang="en-US">
              <a:cs typeface="Calibri"/>
            </a:endParaRPr>
          </a:p>
        </p:txBody>
      </p:sp>
    </p:spTree>
    <p:extLst>
      <p:ext uri="{BB962C8B-B14F-4D97-AF65-F5344CB8AC3E}">
        <p14:creationId xmlns:p14="http://schemas.microsoft.com/office/powerpoint/2010/main" val="17856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down)">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down)">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down)">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wipe(down)">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wipe(down)">
                                      <p:cBhvr>
                                        <p:cTn id="3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2CA02396970D48BC49DE64CC93B6FA" ma:contentTypeVersion="17" ma:contentTypeDescription="Create a new document." ma:contentTypeScope="" ma:versionID="52a7bd5ff97b2640babd5890e51d0209">
  <xsd:schema xmlns:xsd="http://www.w3.org/2001/XMLSchema" xmlns:xs="http://www.w3.org/2001/XMLSchema" xmlns:p="http://schemas.microsoft.com/office/2006/metadata/properties" xmlns:ns3="88fc9542-2354-432c-90aa-fbc9542cacbf" xmlns:ns4="371a3c71-e57d-4838-b685-e935c4dc2c89" targetNamespace="http://schemas.microsoft.com/office/2006/metadata/properties" ma:root="true" ma:fieldsID="643214cb55e3fa7e59aab0100b3a9b47" ns3:_="" ns4:_="">
    <xsd:import namespace="88fc9542-2354-432c-90aa-fbc9542cacbf"/>
    <xsd:import namespace="371a3c71-e57d-4838-b685-e935c4dc2c8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fc9542-2354-432c-90aa-fbc9542cac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1a3c71-e57d-4838-b685-e935c4dc2c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8fc9542-2354-432c-90aa-fbc9542cacbf" xsi:nil="true"/>
  </documentManagement>
</p:properties>
</file>

<file path=customXml/itemProps1.xml><?xml version="1.0" encoding="utf-8"?>
<ds:datastoreItem xmlns:ds="http://schemas.openxmlformats.org/officeDocument/2006/customXml" ds:itemID="{73EB34EF-FFD2-4C61-809B-2BBF0FC07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fc9542-2354-432c-90aa-fbc9542cacbf"/>
    <ds:schemaRef ds:uri="371a3c71-e57d-4838-b685-e935c4dc2c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A61B9D-F73B-49D7-9542-6BA19788B05F}">
  <ds:schemaRefs>
    <ds:schemaRef ds:uri="http://schemas.microsoft.com/sharepoint/v3/contenttype/forms"/>
  </ds:schemaRefs>
</ds:datastoreItem>
</file>

<file path=customXml/itemProps3.xml><?xml version="1.0" encoding="utf-8"?>
<ds:datastoreItem xmlns:ds="http://schemas.openxmlformats.org/officeDocument/2006/customXml" ds:itemID="{B0641689-950C-4361-8838-F8CA604DE8C8}">
  <ds:schemaRefs>
    <ds:schemaRef ds:uri="http://purl.org/dc/dcmitype/"/>
    <ds:schemaRef ds:uri="http://schemas.microsoft.com/office/infopath/2007/PartnerControls"/>
    <ds:schemaRef ds:uri="88fc9542-2354-432c-90aa-fbc9542cacbf"/>
    <ds:schemaRef ds:uri="http://schemas.microsoft.com/office/2006/documentManagement/types"/>
    <ds:schemaRef ds:uri="371a3c71-e57d-4838-b685-e935c4dc2c89"/>
    <ds:schemaRef ds:uri="http://schemas.microsoft.com/office/2006/metadata/properties"/>
    <ds:schemaRef ds:uri="http://purl.org/dc/term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141</TotalTime>
  <Words>1169</Words>
  <Application>Microsoft Office PowerPoint</Application>
  <PresentationFormat>Widescreen</PresentationFormat>
  <Paragraphs>108</Paragraphs>
  <Slides>23</Slides>
  <Notes>0</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office theme</vt:lpstr>
      <vt:lpstr>Custom Design</vt:lpstr>
      <vt:lpstr>Office Theme</vt:lpstr>
      <vt:lpstr>Office Theme</vt:lpstr>
      <vt:lpstr>PowerPoint Presentation</vt:lpstr>
      <vt:lpstr>PowerPoint Presentation</vt:lpstr>
      <vt:lpstr>Welcome to any new Managers, please go ahead and put your name and where you're joining from in the chat!</vt:lpstr>
      <vt:lpstr>PowerPoint Presentation</vt:lpstr>
      <vt:lpstr>Who/what is your favorite cartoon or animated character? </vt:lpstr>
      <vt:lpstr>2nd Action Alert February</vt:lpstr>
      <vt:lpstr> NEW CALL SCRIPT AS OF 2/27/25</vt:lpstr>
      <vt:lpstr>Benefits of utilizing the Action Center on the RESULTS website</vt:lpstr>
      <vt:lpstr>Tips &amp; Tricks for Keeping your Members Engaged</vt:lpstr>
      <vt:lpstr>Ways to Track Retention</vt:lpstr>
      <vt:lpstr>Example of Gmail – Tracking emails</vt:lpstr>
      <vt:lpstr>Example of Outlook – Tracking emails</vt:lpstr>
      <vt:lpstr>Mailchimp – Tracking Report</vt:lpstr>
      <vt:lpstr>How do we encourage our AN’s to write Letters to the Editor (LTE’s)? </vt:lpstr>
      <vt:lpstr>LTE's continued</vt:lpstr>
      <vt:lpstr>Who has added new members to their network? </vt:lpstr>
      <vt:lpstr>2021 Example of VoterVoice Member Outreach</vt:lpstr>
      <vt:lpstr>Would you like me to reach out to advocates in districts your group covers?   Let me know!</vt:lpstr>
      <vt:lpstr>How has your personal outreach been going?   More resources here</vt:lpstr>
      <vt:lpstr>When doing outreach…</vt:lpstr>
      <vt:lpstr> Upcoming Action Alerts Dates   You can find previous Action Alerts here. </vt:lpstr>
      <vt:lpstr> Your Peer Manager has finally arrived! I will start introduce folks to one another beginning next week.   </vt:lpstr>
      <vt:lpstr>Have a great afternoon/evening!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311</cp:revision>
  <dcterms:created xsi:type="dcterms:W3CDTF">2021-08-17T20:47:08Z</dcterms:created>
  <dcterms:modified xsi:type="dcterms:W3CDTF">2025-03-03T21:20:01Z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0x010100B72CA02396970D48BC49DE64CC93B6FA</vt:lpwstr>
  </property>
</Properties>
</file>