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 id="2147483684" r:id="rId6"/>
    <p:sldMasterId id="2147483695" r:id="rId7"/>
    <p:sldMasterId id="2147483760" r:id="rId8"/>
  </p:sldMasterIdLst>
  <p:notesMasterIdLst>
    <p:notesMasterId r:id="rId45"/>
  </p:notesMasterIdLst>
  <p:handoutMasterIdLst>
    <p:handoutMasterId r:id="rId46"/>
  </p:handoutMasterIdLst>
  <p:sldIdLst>
    <p:sldId id="259" r:id="rId9"/>
    <p:sldId id="731" r:id="rId10"/>
    <p:sldId id="753" r:id="rId11"/>
    <p:sldId id="732" r:id="rId12"/>
    <p:sldId id="769" r:id="rId13"/>
    <p:sldId id="622" r:id="rId14"/>
    <p:sldId id="760" r:id="rId15"/>
    <p:sldId id="761" r:id="rId16"/>
    <p:sldId id="756" r:id="rId17"/>
    <p:sldId id="778" r:id="rId18"/>
    <p:sldId id="779" r:id="rId19"/>
    <p:sldId id="780" r:id="rId20"/>
    <p:sldId id="781" r:id="rId21"/>
    <p:sldId id="777" r:id="rId22"/>
    <p:sldId id="758" r:id="rId23"/>
    <p:sldId id="701" r:id="rId24"/>
    <p:sldId id="647" r:id="rId25"/>
    <p:sldId id="676" r:id="rId26"/>
    <p:sldId id="652" r:id="rId27"/>
    <p:sldId id="716" r:id="rId28"/>
    <p:sldId id="746" r:id="rId29"/>
    <p:sldId id="770" r:id="rId30"/>
    <p:sldId id="744" r:id="rId31"/>
    <p:sldId id="768" r:id="rId32"/>
    <p:sldId id="754" r:id="rId33"/>
    <p:sldId id="765" r:id="rId34"/>
    <p:sldId id="766" r:id="rId35"/>
    <p:sldId id="755" r:id="rId36"/>
    <p:sldId id="747" r:id="rId37"/>
    <p:sldId id="773" r:id="rId38"/>
    <p:sldId id="776" r:id="rId39"/>
    <p:sldId id="774" r:id="rId40"/>
    <p:sldId id="775" r:id="rId41"/>
    <p:sldId id="771" r:id="rId42"/>
    <p:sldId id="515" r:id="rId43"/>
    <p:sldId id="745" r:id="rId4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9FA1"/>
    <a:srgbClr val="B01F2D"/>
    <a:srgbClr val="C00000"/>
    <a:srgbClr val="58585B"/>
    <a:srgbClr val="B02D1F"/>
    <a:srgbClr val="006600"/>
    <a:srgbClr val="F76143"/>
    <a:srgbClr val="F4330C"/>
    <a:srgbClr val="89898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47" autoAdjust="0"/>
    <p:restoredTop sz="65714" autoAdjust="0"/>
  </p:normalViewPr>
  <p:slideViewPr>
    <p:cSldViewPr snapToGrid="0" snapToObjects="1">
      <p:cViewPr varScale="1">
        <p:scale>
          <a:sx n="60" d="100"/>
          <a:sy n="60" d="100"/>
        </p:scale>
        <p:origin x="124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5.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F7D248-3D59-4FC2-B4A0-65F4A822AA90}"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B81351C7-8DD0-45A8-A77F-17196FA17935}">
      <dgm:prSet/>
      <dgm:spPr/>
      <dgm:t>
        <a:bodyPr/>
        <a:lstStyle/>
        <a:p>
          <a:r>
            <a:rPr lang="en-US" dirty="0">
              <a:latin typeface="Helvetica" panose="020B0604020202020204" pitchFamily="34" charset="0"/>
              <a:cs typeface="Helvetica" panose="020B0604020202020204" pitchFamily="34" charset="0"/>
            </a:rPr>
            <a:t>From January – April:</a:t>
          </a:r>
        </a:p>
      </dgm:t>
    </dgm:pt>
    <dgm:pt modelId="{04B8E7CC-D884-4817-B44C-84797B659975}" type="parTrans" cxnId="{7CF8B696-1391-402A-AFCC-33BB0982A3B9}">
      <dgm:prSet/>
      <dgm:spPr/>
      <dgm:t>
        <a:bodyPr/>
        <a:lstStyle/>
        <a:p>
          <a:endParaRPr lang="en-US"/>
        </a:p>
      </dgm:t>
    </dgm:pt>
    <dgm:pt modelId="{F9D49DC4-7997-46AA-98FC-8F1DC3EABFF7}" type="sibTrans" cxnId="{7CF8B696-1391-402A-AFCC-33BB0982A3B9}">
      <dgm:prSet/>
      <dgm:spPr/>
      <dgm:t>
        <a:bodyPr/>
        <a:lstStyle/>
        <a:p>
          <a:endParaRPr lang="en-US"/>
        </a:p>
      </dgm:t>
    </dgm:pt>
    <dgm:pt modelId="{6EE35F74-B0E0-46A2-9E64-DDF762FBD27C}">
      <dgm:prSet/>
      <dgm:spPr/>
      <dgm:t>
        <a:bodyPr/>
        <a:lstStyle/>
        <a:p>
          <a:r>
            <a:rPr lang="en-US" dirty="0">
              <a:latin typeface="Helvetica" panose="020B0604020202020204" pitchFamily="34" charset="0"/>
              <a:cs typeface="Helvetica" panose="020B0604020202020204" pitchFamily="34" charset="0"/>
            </a:rPr>
            <a:t>Each group and Free Agent meets with all of the congressional offices we cover.</a:t>
          </a:r>
        </a:p>
      </dgm:t>
    </dgm:pt>
    <dgm:pt modelId="{F13CA1BE-490B-4E39-9320-6301E485F4F6}" type="parTrans" cxnId="{89492423-A755-42C7-A83C-DD274443BBCA}">
      <dgm:prSet/>
      <dgm:spPr/>
      <dgm:t>
        <a:bodyPr/>
        <a:lstStyle/>
        <a:p>
          <a:endParaRPr lang="en-US"/>
        </a:p>
      </dgm:t>
    </dgm:pt>
    <dgm:pt modelId="{B41718B3-8116-4998-804B-B22A5B21DA3B}" type="sibTrans" cxnId="{89492423-A755-42C7-A83C-DD274443BBCA}">
      <dgm:prSet/>
      <dgm:spPr/>
      <dgm:t>
        <a:bodyPr/>
        <a:lstStyle/>
        <a:p>
          <a:endParaRPr lang="en-US"/>
        </a:p>
      </dgm:t>
    </dgm:pt>
    <dgm:pt modelId="{936EA375-A408-4100-BBEB-491B5870D7A0}">
      <dgm:prSet/>
      <dgm:spPr/>
      <dgm:t>
        <a:bodyPr/>
        <a:lstStyle/>
        <a:p>
          <a:r>
            <a:rPr lang="en-US" dirty="0">
              <a:latin typeface="Helvetica" panose="020B0604020202020204" pitchFamily="34" charset="0"/>
              <a:cs typeface="Helvetica" panose="020B0604020202020204" pitchFamily="34" charset="0"/>
            </a:rPr>
            <a:t>Each group has at least 1 face-to-face meeting as part of this effort.</a:t>
          </a:r>
        </a:p>
      </dgm:t>
    </dgm:pt>
    <dgm:pt modelId="{F5BA25C4-9473-443C-9A66-52A60DC5316B}" type="parTrans" cxnId="{3625A5DB-9304-4598-811D-94C614519D26}">
      <dgm:prSet/>
      <dgm:spPr/>
      <dgm:t>
        <a:bodyPr/>
        <a:lstStyle/>
        <a:p>
          <a:endParaRPr lang="en-US"/>
        </a:p>
      </dgm:t>
    </dgm:pt>
    <dgm:pt modelId="{E8814ADD-7EE0-464E-A151-7DA05E1091DD}" type="sibTrans" cxnId="{3625A5DB-9304-4598-811D-94C614519D26}">
      <dgm:prSet/>
      <dgm:spPr/>
      <dgm:t>
        <a:bodyPr/>
        <a:lstStyle/>
        <a:p>
          <a:endParaRPr lang="en-US"/>
        </a:p>
      </dgm:t>
    </dgm:pt>
    <dgm:pt modelId="{C5122229-616C-439B-98C9-8BFCA5DF620C}" type="pres">
      <dgm:prSet presAssocID="{85F7D248-3D59-4FC2-B4A0-65F4A822AA90}" presName="root" presStyleCnt="0">
        <dgm:presLayoutVars>
          <dgm:dir/>
          <dgm:resizeHandles val="exact"/>
        </dgm:presLayoutVars>
      </dgm:prSet>
      <dgm:spPr/>
    </dgm:pt>
    <dgm:pt modelId="{99EA5BB4-599D-4A64-A545-2DB7A3FFB2DA}" type="pres">
      <dgm:prSet presAssocID="{B81351C7-8DD0-45A8-A77F-17196FA17935}" presName="compNode" presStyleCnt="0"/>
      <dgm:spPr/>
    </dgm:pt>
    <dgm:pt modelId="{4FA34419-1EB4-4104-81F4-785BD1E86F8D}" type="pres">
      <dgm:prSet presAssocID="{B81351C7-8DD0-45A8-A77F-17196FA17935}" presName="bgRect" presStyleLbl="bgShp" presStyleIdx="0" presStyleCnt="3"/>
      <dgm:spPr/>
    </dgm:pt>
    <dgm:pt modelId="{DE7C0BE1-6F12-45E0-9415-FE4F4281A129}" type="pres">
      <dgm:prSet presAssocID="{B81351C7-8DD0-45A8-A77F-17196FA1793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lloons"/>
        </a:ext>
      </dgm:extLst>
    </dgm:pt>
    <dgm:pt modelId="{756575E1-451E-4771-860D-B78516E5D3F6}" type="pres">
      <dgm:prSet presAssocID="{B81351C7-8DD0-45A8-A77F-17196FA17935}" presName="spaceRect" presStyleCnt="0"/>
      <dgm:spPr/>
    </dgm:pt>
    <dgm:pt modelId="{F5597C6B-FCEC-4AF6-A429-4F3026192F5E}" type="pres">
      <dgm:prSet presAssocID="{B81351C7-8DD0-45A8-A77F-17196FA17935}" presName="parTx" presStyleLbl="revTx" presStyleIdx="0" presStyleCnt="3">
        <dgm:presLayoutVars>
          <dgm:chMax val="0"/>
          <dgm:chPref val="0"/>
        </dgm:presLayoutVars>
      </dgm:prSet>
      <dgm:spPr/>
    </dgm:pt>
    <dgm:pt modelId="{2362EC88-C1BE-4993-85E0-DE4ADC2DEFEE}" type="pres">
      <dgm:prSet presAssocID="{F9D49DC4-7997-46AA-98FC-8F1DC3EABFF7}" presName="sibTrans" presStyleCnt="0"/>
      <dgm:spPr/>
    </dgm:pt>
    <dgm:pt modelId="{F733F11B-64AF-43A4-BFF0-BA4002E39021}" type="pres">
      <dgm:prSet presAssocID="{6EE35F74-B0E0-46A2-9E64-DDF762FBD27C}" presName="compNode" presStyleCnt="0"/>
      <dgm:spPr/>
    </dgm:pt>
    <dgm:pt modelId="{B9940584-DE40-4946-A901-31605DB87921}" type="pres">
      <dgm:prSet presAssocID="{6EE35F74-B0E0-46A2-9E64-DDF762FBD27C}" presName="bgRect" presStyleLbl="bgShp" presStyleIdx="1" presStyleCnt="3"/>
      <dgm:spPr/>
    </dgm:pt>
    <dgm:pt modelId="{C8BC9E9F-69E0-468B-9EF8-6308E8BF8D77}" type="pres">
      <dgm:prSet presAssocID="{6EE35F74-B0E0-46A2-9E64-DDF762FBD27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3F46636C-5E74-4F2F-8E41-11332F95EE79}" type="pres">
      <dgm:prSet presAssocID="{6EE35F74-B0E0-46A2-9E64-DDF762FBD27C}" presName="spaceRect" presStyleCnt="0"/>
      <dgm:spPr/>
    </dgm:pt>
    <dgm:pt modelId="{A2FF970F-CF90-4270-868D-1A37880865E7}" type="pres">
      <dgm:prSet presAssocID="{6EE35F74-B0E0-46A2-9E64-DDF762FBD27C}" presName="parTx" presStyleLbl="revTx" presStyleIdx="1" presStyleCnt="3">
        <dgm:presLayoutVars>
          <dgm:chMax val="0"/>
          <dgm:chPref val="0"/>
        </dgm:presLayoutVars>
      </dgm:prSet>
      <dgm:spPr/>
    </dgm:pt>
    <dgm:pt modelId="{459A05AF-D62C-4006-A4A2-45DDC522C986}" type="pres">
      <dgm:prSet presAssocID="{B41718B3-8116-4998-804B-B22A5B21DA3B}" presName="sibTrans" presStyleCnt="0"/>
      <dgm:spPr/>
    </dgm:pt>
    <dgm:pt modelId="{AD4F0653-D982-43DF-B21D-CAB65A6E307A}" type="pres">
      <dgm:prSet presAssocID="{936EA375-A408-4100-BBEB-491B5870D7A0}" presName="compNode" presStyleCnt="0"/>
      <dgm:spPr/>
    </dgm:pt>
    <dgm:pt modelId="{C2241D52-D9B8-4C00-8F19-95E8810E7892}" type="pres">
      <dgm:prSet presAssocID="{936EA375-A408-4100-BBEB-491B5870D7A0}" presName="bgRect" presStyleLbl="bgShp" presStyleIdx="2" presStyleCnt="3"/>
      <dgm:spPr/>
    </dgm:pt>
    <dgm:pt modelId="{25E268F0-5C5E-43F9-9264-E7DC03FB2E93}" type="pres">
      <dgm:prSet presAssocID="{936EA375-A408-4100-BBEB-491B5870D7A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F1C0A01E-FDD9-4B62-A774-7F2C07730FD3}" type="pres">
      <dgm:prSet presAssocID="{936EA375-A408-4100-BBEB-491B5870D7A0}" presName="spaceRect" presStyleCnt="0"/>
      <dgm:spPr/>
    </dgm:pt>
    <dgm:pt modelId="{BB4CB5AB-4145-4F39-B422-84AEF20D0A46}" type="pres">
      <dgm:prSet presAssocID="{936EA375-A408-4100-BBEB-491B5870D7A0}" presName="parTx" presStyleLbl="revTx" presStyleIdx="2" presStyleCnt="3">
        <dgm:presLayoutVars>
          <dgm:chMax val="0"/>
          <dgm:chPref val="0"/>
        </dgm:presLayoutVars>
      </dgm:prSet>
      <dgm:spPr/>
    </dgm:pt>
  </dgm:ptLst>
  <dgm:cxnLst>
    <dgm:cxn modelId="{89492423-A755-42C7-A83C-DD274443BBCA}" srcId="{85F7D248-3D59-4FC2-B4A0-65F4A822AA90}" destId="{6EE35F74-B0E0-46A2-9E64-DDF762FBD27C}" srcOrd="1" destOrd="0" parTransId="{F13CA1BE-490B-4E39-9320-6301E485F4F6}" sibTransId="{B41718B3-8116-4998-804B-B22A5B21DA3B}"/>
    <dgm:cxn modelId="{E4DEE065-A08F-4DAA-B85A-C4C9124087F3}" type="presOf" srcId="{B81351C7-8DD0-45A8-A77F-17196FA17935}" destId="{F5597C6B-FCEC-4AF6-A429-4F3026192F5E}" srcOrd="0" destOrd="0" presId="urn:microsoft.com/office/officeart/2018/2/layout/IconVerticalSolidList"/>
    <dgm:cxn modelId="{1DD70690-CFB0-49F6-AB22-FC0BFEFE6385}" type="presOf" srcId="{85F7D248-3D59-4FC2-B4A0-65F4A822AA90}" destId="{C5122229-616C-439B-98C9-8BFCA5DF620C}" srcOrd="0" destOrd="0" presId="urn:microsoft.com/office/officeart/2018/2/layout/IconVerticalSolidList"/>
    <dgm:cxn modelId="{77BA1B95-86AE-42F8-A482-CD2245869C1E}" type="presOf" srcId="{936EA375-A408-4100-BBEB-491B5870D7A0}" destId="{BB4CB5AB-4145-4F39-B422-84AEF20D0A46}" srcOrd="0" destOrd="0" presId="urn:microsoft.com/office/officeart/2018/2/layout/IconVerticalSolidList"/>
    <dgm:cxn modelId="{7CF8B696-1391-402A-AFCC-33BB0982A3B9}" srcId="{85F7D248-3D59-4FC2-B4A0-65F4A822AA90}" destId="{B81351C7-8DD0-45A8-A77F-17196FA17935}" srcOrd="0" destOrd="0" parTransId="{04B8E7CC-D884-4817-B44C-84797B659975}" sibTransId="{F9D49DC4-7997-46AA-98FC-8F1DC3EABFF7}"/>
    <dgm:cxn modelId="{3625A5DB-9304-4598-811D-94C614519D26}" srcId="{85F7D248-3D59-4FC2-B4A0-65F4A822AA90}" destId="{936EA375-A408-4100-BBEB-491B5870D7A0}" srcOrd="2" destOrd="0" parTransId="{F5BA25C4-9473-443C-9A66-52A60DC5316B}" sibTransId="{E8814ADD-7EE0-464E-A151-7DA05E1091DD}"/>
    <dgm:cxn modelId="{25F1C9DE-453B-4A7F-AAAB-8B338A8DBD91}" type="presOf" srcId="{6EE35F74-B0E0-46A2-9E64-DDF762FBD27C}" destId="{A2FF970F-CF90-4270-868D-1A37880865E7}" srcOrd="0" destOrd="0" presId="urn:microsoft.com/office/officeart/2018/2/layout/IconVerticalSolidList"/>
    <dgm:cxn modelId="{09C032D1-E67D-4E17-8CD5-94D7C753C0BB}" type="presParOf" srcId="{C5122229-616C-439B-98C9-8BFCA5DF620C}" destId="{99EA5BB4-599D-4A64-A545-2DB7A3FFB2DA}" srcOrd="0" destOrd="0" presId="urn:microsoft.com/office/officeart/2018/2/layout/IconVerticalSolidList"/>
    <dgm:cxn modelId="{F4AAB62D-7F6C-4789-9DCF-9F314B6FF6F1}" type="presParOf" srcId="{99EA5BB4-599D-4A64-A545-2DB7A3FFB2DA}" destId="{4FA34419-1EB4-4104-81F4-785BD1E86F8D}" srcOrd="0" destOrd="0" presId="urn:microsoft.com/office/officeart/2018/2/layout/IconVerticalSolidList"/>
    <dgm:cxn modelId="{FDBDF0FD-6F33-4C0B-9FFF-904BE70D95B2}" type="presParOf" srcId="{99EA5BB4-599D-4A64-A545-2DB7A3FFB2DA}" destId="{DE7C0BE1-6F12-45E0-9415-FE4F4281A129}" srcOrd="1" destOrd="0" presId="urn:microsoft.com/office/officeart/2018/2/layout/IconVerticalSolidList"/>
    <dgm:cxn modelId="{642F1740-5C03-4280-8774-180248E8017E}" type="presParOf" srcId="{99EA5BB4-599D-4A64-A545-2DB7A3FFB2DA}" destId="{756575E1-451E-4771-860D-B78516E5D3F6}" srcOrd="2" destOrd="0" presId="urn:microsoft.com/office/officeart/2018/2/layout/IconVerticalSolidList"/>
    <dgm:cxn modelId="{3CE68B29-6C8F-435F-A80F-1053CA0298B9}" type="presParOf" srcId="{99EA5BB4-599D-4A64-A545-2DB7A3FFB2DA}" destId="{F5597C6B-FCEC-4AF6-A429-4F3026192F5E}" srcOrd="3" destOrd="0" presId="urn:microsoft.com/office/officeart/2018/2/layout/IconVerticalSolidList"/>
    <dgm:cxn modelId="{B77522AC-C458-466D-9981-2A60B14C31AC}" type="presParOf" srcId="{C5122229-616C-439B-98C9-8BFCA5DF620C}" destId="{2362EC88-C1BE-4993-85E0-DE4ADC2DEFEE}" srcOrd="1" destOrd="0" presId="urn:microsoft.com/office/officeart/2018/2/layout/IconVerticalSolidList"/>
    <dgm:cxn modelId="{A2DA5BB5-92F5-4A21-8AD2-8007080B9678}" type="presParOf" srcId="{C5122229-616C-439B-98C9-8BFCA5DF620C}" destId="{F733F11B-64AF-43A4-BFF0-BA4002E39021}" srcOrd="2" destOrd="0" presId="urn:microsoft.com/office/officeart/2018/2/layout/IconVerticalSolidList"/>
    <dgm:cxn modelId="{6D81373D-B40E-4280-96CB-0985C5BA7C71}" type="presParOf" srcId="{F733F11B-64AF-43A4-BFF0-BA4002E39021}" destId="{B9940584-DE40-4946-A901-31605DB87921}" srcOrd="0" destOrd="0" presId="urn:microsoft.com/office/officeart/2018/2/layout/IconVerticalSolidList"/>
    <dgm:cxn modelId="{AD23E068-1774-47A2-A6DC-49CBC02F4984}" type="presParOf" srcId="{F733F11B-64AF-43A4-BFF0-BA4002E39021}" destId="{C8BC9E9F-69E0-468B-9EF8-6308E8BF8D77}" srcOrd="1" destOrd="0" presId="urn:microsoft.com/office/officeart/2018/2/layout/IconVerticalSolidList"/>
    <dgm:cxn modelId="{99657264-AF36-4CBB-8D83-6368310ACAE6}" type="presParOf" srcId="{F733F11B-64AF-43A4-BFF0-BA4002E39021}" destId="{3F46636C-5E74-4F2F-8E41-11332F95EE79}" srcOrd="2" destOrd="0" presId="urn:microsoft.com/office/officeart/2018/2/layout/IconVerticalSolidList"/>
    <dgm:cxn modelId="{2365D2F2-7947-4ECB-A7F8-BCFE583BE3D3}" type="presParOf" srcId="{F733F11B-64AF-43A4-BFF0-BA4002E39021}" destId="{A2FF970F-CF90-4270-868D-1A37880865E7}" srcOrd="3" destOrd="0" presId="urn:microsoft.com/office/officeart/2018/2/layout/IconVerticalSolidList"/>
    <dgm:cxn modelId="{4DA87978-CE0B-450D-9279-5B7187195580}" type="presParOf" srcId="{C5122229-616C-439B-98C9-8BFCA5DF620C}" destId="{459A05AF-D62C-4006-A4A2-45DDC522C986}" srcOrd="3" destOrd="0" presId="urn:microsoft.com/office/officeart/2018/2/layout/IconVerticalSolidList"/>
    <dgm:cxn modelId="{E31CB080-959B-4011-9AF3-252265D4CCFF}" type="presParOf" srcId="{C5122229-616C-439B-98C9-8BFCA5DF620C}" destId="{AD4F0653-D982-43DF-B21D-CAB65A6E307A}" srcOrd="4" destOrd="0" presId="urn:microsoft.com/office/officeart/2018/2/layout/IconVerticalSolidList"/>
    <dgm:cxn modelId="{38ADED40-3E4E-48C9-8B3C-9E5541264E6F}" type="presParOf" srcId="{AD4F0653-D982-43DF-B21D-CAB65A6E307A}" destId="{C2241D52-D9B8-4C00-8F19-95E8810E7892}" srcOrd="0" destOrd="0" presId="urn:microsoft.com/office/officeart/2018/2/layout/IconVerticalSolidList"/>
    <dgm:cxn modelId="{76F74180-AB67-47A8-8DEF-CC8F14708065}" type="presParOf" srcId="{AD4F0653-D982-43DF-B21D-CAB65A6E307A}" destId="{25E268F0-5C5E-43F9-9264-E7DC03FB2E93}" srcOrd="1" destOrd="0" presId="urn:microsoft.com/office/officeart/2018/2/layout/IconVerticalSolidList"/>
    <dgm:cxn modelId="{CFD27140-3B2C-4DF6-B947-FFDBA9C08830}" type="presParOf" srcId="{AD4F0653-D982-43DF-B21D-CAB65A6E307A}" destId="{F1C0A01E-FDD9-4B62-A774-7F2C07730FD3}" srcOrd="2" destOrd="0" presId="urn:microsoft.com/office/officeart/2018/2/layout/IconVerticalSolidList"/>
    <dgm:cxn modelId="{DCBA84F8-BA1B-4DF8-876D-918DE9384A28}" type="presParOf" srcId="{AD4F0653-D982-43DF-B21D-CAB65A6E307A}" destId="{BB4CB5AB-4145-4F39-B422-84AEF20D0A4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DEED79-3954-44FB-80AA-7109C67E51EB}"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327AEC44-B226-4129-A0F1-E43BE4DD098D}">
      <dgm:prSet custT="1"/>
      <dgm:spPr/>
      <dgm:t>
        <a:bodyPr/>
        <a:lstStyle/>
        <a:p>
          <a:r>
            <a:rPr lang="en-US" sz="4000" dirty="0">
              <a:latin typeface="Helvetica" panose="020B0604020202020204" pitchFamily="34" charset="0"/>
              <a:cs typeface="Helvetica" panose="020B0604020202020204" pitchFamily="34" charset="0"/>
            </a:rPr>
            <a:t>From January – April:</a:t>
          </a:r>
        </a:p>
      </dgm:t>
    </dgm:pt>
    <dgm:pt modelId="{66C94A37-BBF3-463F-8E42-D30219760DDA}" type="parTrans" cxnId="{25D15B19-8777-42EC-876C-826EE6D6D5A7}">
      <dgm:prSet/>
      <dgm:spPr/>
      <dgm:t>
        <a:bodyPr/>
        <a:lstStyle/>
        <a:p>
          <a:endParaRPr lang="en-US"/>
        </a:p>
      </dgm:t>
    </dgm:pt>
    <dgm:pt modelId="{F74FD4C8-6CEA-4014-BC54-23328D6780B8}" type="sibTrans" cxnId="{25D15B19-8777-42EC-876C-826EE6D6D5A7}">
      <dgm:prSet/>
      <dgm:spPr/>
      <dgm:t>
        <a:bodyPr/>
        <a:lstStyle/>
        <a:p>
          <a:endParaRPr lang="en-US"/>
        </a:p>
      </dgm:t>
    </dgm:pt>
    <dgm:pt modelId="{725935FD-F35A-4406-AB91-2959B73D883B}">
      <dgm:prSet custT="1"/>
      <dgm:spPr/>
      <dgm:t>
        <a:bodyPr/>
        <a:lstStyle/>
        <a:p>
          <a:r>
            <a:rPr lang="en-US" sz="2000" dirty="0">
              <a:latin typeface="Helvetica" panose="020B0604020202020204" pitchFamily="34" charset="0"/>
              <a:cs typeface="Helvetica" panose="020B0604020202020204" pitchFamily="34" charset="0"/>
            </a:rPr>
            <a:t>Invite people to join you at meetings with members of Congress, staff, and DC-based foreign policy aides.</a:t>
          </a:r>
        </a:p>
      </dgm:t>
    </dgm:pt>
    <dgm:pt modelId="{A637F46B-601F-4103-8E7C-834B626D156D}" type="parTrans" cxnId="{35869C62-0E6B-44E2-A008-84E42A3565BA}">
      <dgm:prSet/>
      <dgm:spPr/>
      <dgm:t>
        <a:bodyPr/>
        <a:lstStyle/>
        <a:p>
          <a:endParaRPr lang="en-US"/>
        </a:p>
      </dgm:t>
    </dgm:pt>
    <dgm:pt modelId="{9E5D0BEE-D479-4B49-B7A5-8536215C8FE0}" type="sibTrans" cxnId="{35869C62-0E6B-44E2-A008-84E42A3565BA}">
      <dgm:prSet/>
      <dgm:spPr/>
      <dgm:t>
        <a:bodyPr/>
        <a:lstStyle/>
        <a:p>
          <a:endParaRPr lang="en-US"/>
        </a:p>
      </dgm:t>
    </dgm:pt>
    <dgm:pt modelId="{9179B20C-2E9A-4466-9303-D6DA71BACBA9}">
      <dgm:prSet custT="1"/>
      <dgm:spPr/>
      <dgm:t>
        <a:bodyPr/>
        <a:lstStyle/>
        <a:p>
          <a:r>
            <a:rPr lang="en-US" sz="2000" dirty="0">
              <a:latin typeface="Helvetica" panose="020B0604020202020204" pitchFamily="34" charset="0"/>
              <a:cs typeface="Helvetica" panose="020B0604020202020204" pitchFamily="34" charset="0"/>
            </a:rPr>
            <a:t>Use these experiences to grow the number of RESULTS advocates in your community.</a:t>
          </a:r>
        </a:p>
      </dgm:t>
    </dgm:pt>
    <dgm:pt modelId="{BC93F879-919A-47AD-8A02-03CCC81396AC}" type="parTrans" cxnId="{4275FD06-1C5B-4245-A777-2AD6B3A2771C}">
      <dgm:prSet/>
      <dgm:spPr/>
      <dgm:t>
        <a:bodyPr/>
        <a:lstStyle/>
        <a:p>
          <a:endParaRPr lang="en-US"/>
        </a:p>
      </dgm:t>
    </dgm:pt>
    <dgm:pt modelId="{96B07A95-97FD-488B-BB63-14FBCE40C621}" type="sibTrans" cxnId="{4275FD06-1C5B-4245-A777-2AD6B3A2771C}">
      <dgm:prSet/>
      <dgm:spPr/>
      <dgm:t>
        <a:bodyPr/>
        <a:lstStyle/>
        <a:p>
          <a:endParaRPr lang="en-US"/>
        </a:p>
      </dgm:t>
    </dgm:pt>
    <dgm:pt modelId="{4DFEE5E7-2FE1-44FB-87E6-4240CC14189F}" type="pres">
      <dgm:prSet presAssocID="{A3DEED79-3954-44FB-80AA-7109C67E51EB}" presName="Name0" presStyleCnt="0">
        <dgm:presLayoutVars>
          <dgm:dir/>
          <dgm:animLvl val="lvl"/>
          <dgm:resizeHandles val="exact"/>
        </dgm:presLayoutVars>
      </dgm:prSet>
      <dgm:spPr/>
    </dgm:pt>
    <dgm:pt modelId="{D527CC9B-4999-4174-818E-52FD3E3C533E}" type="pres">
      <dgm:prSet presAssocID="{327AEC44-B226-4129-A0F1-E43BE4DD098D}" presName="boxAndChildren" presStyleCnt="0"/>
      <dgm:spPr/>
    </dgm:pt>
    <dgm:pt modelId="{8CE1B596-D4C5-4EDD-8C2F-55A0BB50C1C8}" type="pres">
      <dgm:prSet presAssocID="{327AEC44-B226-4129-A0F1-E43BE4DD098D}" presName="parentTextBox" presStyleLbl="node1" presStyleIdx="0" presStyleCnt="1"/>
      <dgm:spPr/>
    </dgm:pt>
    <dgm:pt modelId="{20014FB2-0CA9-4F91-920A-3FD16FD17D7B}" type="pres">
      <dgm:prSet presAssocID="{327AEC44-B226-4129-A0F1-E43BE4DD098D}" presName="entireBox" presStyleLbl="node1" presStyleIdx="0" presStyleCnt="1" custLinFactNeighborX="-1234"/>
      <dgm:spPr/>
    </dgm:pt>
    <dgm:pt modelId="{DCED5CF9-D1DE-4B3F-BC95-C95CEE5C0BE3}" type="pres">
      <dgm:prSet presAssocID="{327AEC44-B226-4129-A0F1-E43BE4DD098D}" presName="descendantBox" presStyleCnt="0"/>
      <dgm:spPr/>
    </dgm:pt>
    <dgm:pt modelId="{3CE8005F-7F73-438F-9446-37720094AB79}" type="pres">
      <dgm:prSet presAssocID="{725935FD-F35A-4406-AB91-2959B73D883B}" presName="childTextBox" presStyleLbl="fgAccFollowNode1" presStyleIdx="0" presStyleCnt="2">
        <dgm:presLayoutVars>
          <dgm:bulletEnabled val="1"/>
        </dgm:presLayoutVars>
      </dgm:prSet>
      <dgm:spPr/>
    </dgm:pt>
    <dgm:pt modelId="{84B10BC7-CF39-41A6-AC3E-000F53D42955}" type="pres">
      <dgm:prSet presAssocID="{9179B20C-2E9A-4466-9303-D6DA71BACBA9}" presName="childTextBox" presStyleLbl="fgAccFollowNode1" presStyleIdx="1" presStyleCnt="2">
        <dgm:presLayoutVars>
          <dgm:bulletEnabled val="1"/>
        </dgm:presLayoutVars>
      </dgm:prSet>
      <dgm:spPr/>
    </dgm:pt>
  </dgm:ptLst>
  <dgm:cxnLst>
    <dgm:cxn modelId="{4275FD06-1C5B-4245-A777-2AD6B3A2771C}" srcId="{327AEC44-B226-4129-A0F1-E43BE4DD098D}" destId="{9179B20C-2E9A-4466-9303-D6DA71BACBA9}" srcOrd="1" destOrd="0" parTransId="{BC93F879-919A-47AD-8A02-03CCC81396AC}" sibTransId="{96B07A95-97FD-488B-BB63-14FBCE40C621}"/>
    <dgm:cxn modelId="{25D15B19-8777-42EC-876C-826EE6D6D5A7}" srcId="{A3DEED79-3954-44FB-80AA-7109C67E51EB}" destId="{327AEC44-B226-4129-A0F1-E43BE4DD098D}" srcOrd="0" destOrd="0" parTransId="{66C94A37-BBF3-463F-8E42-D30219760DDA}" sibTransId="{F74FD4C8-6CEA-4014-BC54-23328D6780B8}"/>
    <dgm:cxn modelId="{35869C62-0E6B-44E2-A008-84E42A3565BA}" srcId="{327AEC44-B226-4129-A0F1-E43BE4DD098D}" destId="{725935FD-F35A-4406-AB91-2959B73D883B}" srcOrd="0" destOrd="0" parTransId="{A637F46B-601F-4103-8E7C-834B626D156D}" sibTransId="{9E5D0BEE-D479-4B49-B7A5-8536215C8FE0}"/>
    <dgm:cxn modelId="{1CD10071-14F5-4072-91C9-758E40CDAB52}" type="presOf" srcId="{A3DEED79-3954-44FB-80AA-7109C67E51EB}" destId="{4DFEE5E7-2FE1-44FB-87E6-4240CC14189F}" srcOrd="0" destOrd="0" presId="urn:microsoft.com/office/officeart/2005/8/layout/process4"/>
    <dgm:cxn modelId="{CFD47957-90EF-4C27-9961-BDDDC2FD954D}" type="presOf" srcId="{327AEC44-B226-4129-A0F1-E43BE4DD098D}" destId="{8CE1B596-D4C5-4EDD-8C2F-55A0BB50C1C8}" srcOrd="0" destOrd="0" presId="urn:microsoft.com/office/officeart/2005/8/layout/process4"/>
    <dgm:cxn modelId="{4A656991-C493-4A3B-ADAE-A0C0586C4A63}" type="presOf" srcId="{9179B20C-2E9A-4466-9303-D6DA71BACBA9}" destId="{84B10BC7-CF39-41A6-AC3E-000F53D42955}" srcOrd="0" destOrd="0" presId="urn:microsoft.com/office/officeart/2005/8/layout/process4"/>
    <dgm:cxn modelId="{26E5A0AC-A640-459E-BBBC-FE2F1F4455B0}" type="presOf" srcId="{725935FD-F35A-4406-AB91-2959B73D883B}" destId="{3CE8005F-7F73-438F-9446-37720094AB79}" srcOrd="0" destOrd="0" presId="urn:microsoft.com/office/officeart/2005/8/layout/process4"/>
    <dgm:cxn modelId="{97CAFFC9-2118-461A-8BEB-9DD19F41A575}" type="presOf" srcId="{327AEC44-B226-4129-A0F1-E43BE4DD098D}" destId="{20014FB2-0CA9-4F91-920A-3FD16FD17D7B}" srcOrd="1" destOrd="0" presId="urn:microsoft.com/office/officeart/2005/8/layout/process4"/>
    <dgm:cxn modelId="{8AEA8516-4CBF-472E-B609-EE4A1B415018}" type="presParOf" srcId="{4DFEE5E7-2FE1-44FB-87E6-4240CC14189F}" destId="{D527CC9B-4999-4174-818E-52FD3E3C533E}" srcOrd="0" destOrd="0" presId="urn:microsoft.com/office/officeart/2005/8/layout/process4"/>
    <dgm:cxn modelId="{241D5A18-937B-4B27-8E13-0519DD1866FA}" type="presParOf" srcId="{D527CC9B-4999-4174-818E-52FD3E3C533E}" destId="{8CE1B596-D4C5-4EDD-8C2F-55A0BB50C1C8}" srcOrd="0" destOrd="0" presId="urn:microsoft.com/office/officeart/2005/8/layout/process4"/>
    <dgm:cxn modelId="{81CA6CA4-6BE5-403A-BD7B-4E648090EECE}" type="presParOf" srcId="{D527CC9B-4999-4174-818E-52FD3E3C533E}" destId="{20014FB2-0CA9-4F91-920A-3FD16FD17D7B}" srcOrd="1" destOrd="0" presId="urn:microsoft.com/office/officeart/2005/8/layout/process4"/>
    <dgm:cxn modelId="{9AE2E7DD-2395-4E6A-9CE5-48B0E8FD5CD1}" type="presParOf" srcId="{D527CC9B-4999-4174-818E-52FD3E3C533E}" destId="{DCED5CF9-D1DE-4B3F-BC95-C95CEE5C0BE3}" srcOrd="2" destOrd="0" presId="urn:microsoft.com/office/officeart/2005/8/layout/process4"/>
    <dgm:cxn modelId="{D92D0834-4BCA-443E-B9C6-9F20FEACD4C1}" type="presParOf" srcId="{DCED5CF9-D1DE-4B3F-BC95-C95CEE5C0BE3}" destId="{3CE8005F-7F73-438F-9446-37720094AB79}" srcOrd="0" destOrd="0" presId="urn:microsoft.com/office/officeart/2005/8/layout/process4"/>
    <dgm:cxn modelId="{B97EE5BA-D5DC-4097-B500-B904CD0B4641}" type="presParOf" srcId="{DCED5CF9-D1DE-4B3F-BC95-C95CEE5C0BE3}" destId="{84B10BC7-CF39-41A6-AC3E-000F53D42955}"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CDF29-D0B6-430A-BAF1-ED7F7F460672}"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AF1FE67F-9490-4034-A583-86FC2D1DF6F0}">
      <dgm:prSet/>
      <dgm:spPr/>
      <dgm:t>
        <a:bodyPr/>
        <a:lstStyle/>
        <a:p>
          <a:pPr>
            <a:defRPr cap="all"/>
          </a:pPr>
          <a:r>
            <a:rPr lang="en-US" i="1"/>
            <a:t>On the webinar? Unmute by clicking the microphone.</a:t>
          </a:r>
          <a:endParaRPr lang="en-US"/>
        </a:p>
      </dgm:t>
    </dgm:pt>
    <dgm:pt modelId="{B9DA6715-FD20-4D40-8775-5F6ED503F08B}" type="parTrans" cxnId="{E8DCD3B8-9FAF-4635-B4F7-EE193F9BE0A1}">
      <dgm:prSet/>
      <dgm:spPr/>
      <dgm:t>
        <a:bodyPr/>
        <a:lstStyle/>
        <a:p>
          <a:endParaRPr lang="en-US"/>
        </a:p>
      </dgm:t>
    </dgm:pt>
    <dgm:pt modelId="{2567D964-B2D4-463F-8991-7CA903EFDF2D}" type="sibTrans" cxnId="{E8DCD3B8-9FAF-4635-B4F7-EE193F9BE0A1}">
      <dgm:prSet/>
      <dgm:spPr/>
      <dgm:t>
        <a:bodyPr/>
        <a:lstStyle/>
        <a:p>
          <a:endParaRPr lang="en-US"/>
        </a:p>
      </dgm:t>
    </dgm:pt>
    <dgm:pt modelId="{3BC85E71-1C12-4D60-AAB0-714752D25ACA}">
      <dgm:prSet/>
      <dgm:spPr/>
      <dgm:t>
        <a:bodyPr/>
        <a:lstStyle/>
        <a:p>
          <a:pPr>
            <a:defRPr cap="all"/>
          </a:pPr>
          <a:r>
            <a:rPr lang="en-US" i="1"/>
            <a:t>On by phone? Unmute by hitting *6.</a:t>
          </a:r>
          <a:endParaRPr lang="en-US"/>
        </a:p>
      </dgm:t>
    </dgm:pt>
    <dgm:pt modelId="{B70C6B33-FDB8-4EEC-AE1A-A00452FAB670}" type="parTrans" cxnId="{75EF6A92-E636-4861-AFAA-C133EE131F43}">
      <dgm:prSet/>
      <dgm:spPr/>
      <dgm:t>
        <a:bodyPr/>
        <a:lstStyle/>
        <a:p>
          <a:endParaRPr lang="en-US"/>
        </a:p>
      </dgm:t>
    </dgm:pt>
    <dgm:pt modelId="{AEDA2A5F-8CC8-4701-9875-29E70817BE91}" type="sibTrans" cxnId="{75EF6A92-E636-4861-AFAA-C133EE131F43}">
      <dgm:prSet/>
      <dgm:spPr/>
      <dgm:t>
        <a:bodyPr/>
        <a:lstStyle/>
        <a:p>
          <a:endParaRPr lang="en-US"/>
        </a:p>
      </dgm:t>
    </dgm:pt>
    <dgm:pt modelId="{D90BB9B1-4D2D-42BC-882E-D6F66194EDC2}">
      <dgm:prSet/>
      <dgm:spPr/>
      <dgm:t>
        <a:bodyPr/>
        <a:lstStyle/>
        <a:p>
          <a:pPr>
            <a:defRPr cap="all"/>
          </a:pPr>
          <a:r>
            <a:rPr lang="en-US" i="1"/>
            <a:t>If you are not speaking, please stay muted.</a:t>
          </a:r>
          <a:endParaRPr lang="en-US"/>
        </a:p>
      </dgm:t>
    </dgm:pt>
    <dgm:pt modelId="{7BDDB9C3-5CC5-4A48-BD9F-F3D9AA5F0A60}" type="parTrans" cxnId="{E164D48C-1414-4F22-80F8-1BF7FA644068}">
      <dgm:prSet/>
      <dgm:spPr/>
      <dgm:t>
        <a:bodyPr/>
        <a:lstStyle/>
        <a:p>
          <a:endParaRPr lang="en-US"/>
        </a:p>
      </dgm:t>
    </dgm:pt>
    <dgm:pt modelId="{8E984BD7-305E-40B9-A974-1E792793C292}" type="sibTrans" cxnId="{E164D48C-1414-4F22-80F8-1BF7FA644068}">
      <dgm:prSet/>
      <dgm:spPr/>
      <dgm:t>
        <a:bodyPr/>
        <a:lstStyle/>
        <a:p>
          <a:endParaRPr lang="en-US"/>
        </a:p>
      </dgm:t>
    </dgm:pt>
    <dgm:pt modelId="{D7BE4765-2485-47A3-9DD1-C40DF09230FD}" type="pres">
      <dgm:prSet presAssocID="{3F4CDF29-D0B6-430A-BAF1-ED7F7F460672}" presName="root" presStyleCnt="0">
        <dgm:presLayoutVars>
          <dgm:dir/>
          <dgm:resizeHandles val="exact"/>
        </dgm:presLayoutVars>
      </dgm:prSet>
      <dgm:spPr/>
    </dgm:pt>
    <dgm:pt modelId="{54E46AB5-1BFF-4776-9C9B-8056D9B7E5F6}" type="pres">
      <dgm:prSet presAssocID="{AF1FE67F-9490-4034-A583-86FC2D1DF6F0}" presName="compNode" presStyleCnt="0"/>
      <dgm:spPr/>
    </dgm:pt>
    <dgm:pt modelId="{55349F07-C6AD-4E9D-9CB0-7EFF24816F60}" type="pres">
      <dgm:prSet presAssocID="{AF1FE67F-9490-4034-A583-86FC2D1DF6F0}" presName="iconBgRect" presStyleLbl="bgShp" presStyleIdx="0" presStyleCnt="3"/>
      <dgm:spPr/>
    </dgm:pt>
    <dgm:pt modelId="{0EE6D412-6EDC-4D5F-A30B-03745B1822FB}" type="pres">
      <dgm:prSet presAssocID="{AF1FE67F-9490-4034-A583-86FC2D1DF6F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Setting"/>
        </a:ext>
      </dgm:extLst>
    </dgm:pt>
    <dgm:pt modelId="{FFD17FBA-8F06-4EA2-BAB0-DB57CF92BC2D}" type="pres">
      <dgm:prSet presAssocID="{AF1FE67F-9490-4034-A583-86FC2D1DF6F0}" presName="spaceRect" presStyleCnt="0"/>
      <dgm:spPr/>
    </dgm:pt>
    <dgm:pt modelId="{96EBD1F6-5CF8-4C90-B63C-C6F0DCB47E96}" type="pres">
      <dgm:prSet presAssocID="{AF1FE67F-9490-4034-A583-86FC2D1DF6F0}" presName="textRect" presStyleLbl="revTx" presStyleIdx="0" presStyleCnt="3">
        <dgm:presLayoutVars>
          <dgm:chMax val="1"/>
          <dgm:chPref val="1"/>
        </dgm:presLayoutVars>
      </dgm:prSet>
      <dgm:spPr/>
    </dgm:pt>
    <dgm:pt modelId="{8A01FF06-9172-4559-B91D-2D56398CC9DF}" type="pres">
      <dgm:prSet presAssocID="{2567D964-B2D4-463F-8991-7CA903EFDF2D}" presName="sibTrans" presStyleCnt="0"/>
      <dgm:spPr/>
    </dgm:pt>
    <dgm:pt modelId="{C6BBA0BA-5716-4F3F-A94C-8F4E731CC263}" type="pres">
      <dgm:prSet presAssocID="{3BC85E71-1C12-4D60-AAB0-714752D25ACA}" presName="compNode" presStyleCnt="0"/>
      <dgm:spPr/>
    </dgm:pt>
    <dgm:pt modelId="{1530EE86-75EE-46FE-B9AF-387E09C5E3F7}" type="pres">
      <dgm:prSet presAssocID="{3BC85E71-1C12-4D60-AAB0-714752D25ACA}" presName="iconBgRect" presStyleLbl="bgShp" presStyleIdx="1" presStyleCnt="3"/>
      <dgm:spPr/>
    </dgm:pt>
    <dgm:pt modelId="{3FF6864C-2A48-458E-8528-F7E6D5A9D68F}" type="pres">
      <dgm:prSet presAssocID="{3BC85E71-1C12-4D60-AAB0-714752D25AC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9A279329-B9A5-44D5-A7E3-216E098D5FF4}" type="pres">
      <dgm:prSet presAssocID="{3BC85E71-1C12-4D60-AAB0-714752D25ACA}" presName="spaceRect" presStyleCnt="0"/>
      <dgm:spPr/>
    </dgm:pt>
    <dgm:pt modelId="{9916D8D6-679C-4663-BDBE-AA36365C24FF}" type="pres">
      <dgm:prSet presAssocID="{3BC85E71-1C12-4D60-AAB0-714752D25ACA}" presName="textRect" presStyleLbl="revTx" presStyleIdx="1" presStyleCnt="3">
        <dgm:presLayoutVars>
          <dgm:chMax val="1"/>
          <dgm:chPref val="1"/>
        </dgm:presLayoutVars>
      </dgm:prSet>
      <dgm:spPr/>
    </dgm:pt>
    <dgm:pt modelId="{E2AA1587-3069-4087-AB8F-9899DCF769AE}" type="pres">
      <dgm:prSet presAssocID="{AEDA2A5F-8CC8-4701-9875-29E70817BE91}" presName="sibTrans" presStyleCnt="0"/>
      <dgm:spPr/>
    </dgm:pt>
    <dgm:pt modelId="{5DE56BA8-28F9-436D-A76B-68DF55FE619A}" type="pres">
      <dgm:prSet presAssocID="{D90BB9B1-4D2D-42BC-882E-D6F66194EDC2}" presName="compNode" presStyleCnt="0"/>
      <dgm:spPr/>
    </dgm:pt>
    <dgm:pt modelId="{373FA424-180E-44D8-A6CE-C1B23081DF0F}" type="pres">
      <dgm:prSet presAssocID="{D90BB9B1-4D2D-42BC-882E-D6F66194EDC2}" presName="iconBgRect" presStyleLbl="bgShp" presStyleIdx="2" presStyleCnt="3"/>
      <dgm:spPr/>
    </dgm:pt>
    <dgm:pt modelId="{E0495921-CFEA-49B1-99BD-C50299077A4E}" type="pres">
      <dgm:prSet presAssocID="{D90BB9B1-4D2D-42BC-882E-D6F66194ED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6DB41B67-948B-4EBE-BEC6-9C92CF03AE8D}" type="pres">
      <dgm:prSet presAssocID="{D90BB9B1-4D2D-42BC-882E-D6F66194EDC2}" presName="spaceRect" presStyleCnt="0"/>
      <dgm:spPr/>
    </dgm:pt>
    <dgm:pt modelId="{F1DEF9A1-F45F-4897-9769-ED4B423CE2AC}" type="pres">
      <dgm:prSet presAssocID="{D90BB9B1-4D2D-42BC-882E-D6F66194EDC2}" presName="textRect" presStyleLbl="revTx" presStyleIdx="2" presStyleCnt="3">
        <dgm:presLayoutVars>
          <dgm:chMax val="1"/>
          <dgm:chPref val="1"/>
        </dgm:presLayoutVars>
      </dgm:prSet>
      <dgm:spPr/>
    </dgm:pt>
  </dgm:ptLst>
  <dgm:cxnLst>
    <dgm:cxn modelId="{90D1E827-E326-4794-97B1-46C5F09AE13D}" type="presOf" srcId="{AF1FE67F-9490-4034-A583-86FC2D1DF6F0}" destId="{96EBD1F6-5CF8-4C90-B63C-C6F0DCB47E96}" srcOrd="0" destOrd="0" presId="urn:microsoft.com/office/officeart/2018/5/layout/IconCircleLabelList"/>
    <dgm:cxn modelId="{1F85F42B-EA34-4789-9933-29E6567638AB}" type="presOf" srcId="{3BC85E71-1C12-4D60-AAB0-714752D25ACA}" destId="{9916D8D6-679C-4663-BDBE-AA36365C24FF}" srcOrd="0" destOrd="0" presId="urn:microsoft.com/office/officeart/2018/5/layout/IconCircleLabelList"/>
    <dgm:cxn modelId="{9B17B160-5098-4228-9614-453B02DC1879}" type="presOf" srcId="{3F4CDF29-D0B6-430A-BAF1-ED7F7F460672}" destId="{D7BE4765-2485-47A3-9DD1-C40DF09230FD}" srcOrd="0" destOrd="0" presId="urn:microsoft.com/office/officeart/2018/5/layout/IconCircleLabelList"/>
    <dgm:cxn modelId="{E164D48C-1414-4F22-80F8-1BF7FA644068}" srcId="{3F4CDF29-D0B6-430A-BAF1-ED7F7F460672}" destId="{D90BB9B1-4D2D-42BC-882E-D6F66194EDC2}" srcOrd="2" destOrd="0" parTransId="{7BDDB9C3-5CC5-4A48-BD9F-F3D9AA5F0A60}" sibTransId="{8E984BD7-305E-40B9-A974-1E792793C292}"/>
    <dgm:cxn modelId="{75EF6A92-E636-4861-AFAA-C133EE131F43}" srcId="{3F4CDF29-D0B6-430A-BAF1-ED7F7F460672}" destId="{3BC85E71-1C12-4D60-AAB0-714752D25ACA}" srcOrd="1" destOrd="0" parTransId="{B70C6B33-FDB8-4EEC-AE1A-A00452FAB670}" sibTransId="{AEDA2A5F-8CC8-4701-9875-29E70817BE91}"/>
    <dgm:cxn modelId="{D47DAAAE-B312-4A86-A2EC-53EA67E8D598}" type="presOf" srcId="{D90BB9B1-4D2D-42BC-882E-D6F66194EDC2}" destId="{F1DEF9A1-F45F-4897-9769-ED4B423CE2AC}" srcOrd="0" destOrd="0" presId="urn:microsoft.com/office/officeart/2018/5/layout/IconCircleLabelList"/>
    <dgm:cxn modelId="{E8DCD3B8-9FAF-4635-B4F7-EE193F9BE0A1}" srcId="{3F4CDF29-D0B6-430A-BAF1-ED7F7F460672}" destId="{AF1FE67F-9490-4034-A583-86FC2D1DF6F0}" srcOrd="0" destOrd="0" parTransId="{B9DA6715-FD20-4D40-8775-5F6ED503F08B}" sibTransId="{2567D964-B2D4-463F-8991-7CA903EFDF2D}"/>
    <dgm:cxn modelId="{291477F5-8F3A-4342-9648-592AC71FE9CC}" type="presParOf" srcId="{D7BE4765-2485-47A3-9DD1-C40DF09230FD}" destId="{54E46AB5-1BFF-4776-9C9B-8056D9B7E5F6}" srcOrd="0" destOrd="0" presId="urn:microsoft.com/office/officeart/2018/5/layout/IconCircleLabelList"/>
    <dgm:cxn modelId="{23D81070-7A3E-4CA7-966A-0CD4C1E2FA78}" type="presParOf" srcId="{54E46AB5-1BFF-4776-9C9B-8056D9B7E5F6}" destId="{55349F07-C6AD-4E9D-9CB0-7EFF24816F60}" srcOrd="0" destOrd="0" presId="urn:microsoft.com/office/officeart/2018/5/layout/IconCircleLabelList"/>
    <dgm:cxn modelId="{E1C68671-4A4B-4E67-9C85-D51749783038}" type="presParOf" srcId="{54E46AB5-1BFF-4776-9C9B-8056D9B7E5F6}" destId="{0EE6D412-6EDC-4D5F-A30B-03745B1822FB}" srcOrd="1" destOrd="0" presId="urn:microsoft.com/office/officeart/2018/5/layout/IconCircleLabelList"/>
    <dgm:cxn modelId="{9531C89C-69BA-4323-98EB-5CBC6A9CC5CB}" type="presParOf" srcId="{54E46AB5-1BFF-4776-9C9B-8056D9B7E5F6}" destId="{FFD17FBA-8F06-4EA2-BAB0-DB57CF92BC2D}" srcOrd="2" destOrd="0" presId="urn:microsoft.com/office/officeart/2018/5/layout/IconCircleLabelList"/>
    <dgm:cxn modelId="{AC31E205-20C4-46BF-A07E-0C529206FD58}" type="presParOf" srcId="{54E46AB5-1BFF-4776-9C9B-8056D9B7E5F6}" destId="{96EBD1F6-5CF8-4C90-B63C-C6F0DCB47E96}" srcOrd="3" destOrd="0" presId="urn:microsoft.com/office/officeart/2018/5/layout/IconCircleLabelList"/>
    <dgm:cxn modelId="{5151BBA7-74A4-4F2E-96BD-8C35AA22FDF3}" type="presParOf" srcId="{D7BE4765-2485-47A3-9DD1-C40DF09230FD}" destId="{8A01FF06-9172-4559-B91D-2D56398CC9DF}" srcOrd="1" destOrd="0" presId="urn:microsoft.com/office/officeart/2018/5/layout/IconCircleLabelList"/>
    <dgm:cxn modelId="{D34D8C2A-B94A-4835-8A24-62B3F25B8DFE}" type="presParOf" srcId="{D7BE4765-2485-47A3-9DD1-C40DF09230FD}" destId="{C6BBA0BA-5716-4F3F-A94C-8F4E731CC263}" srcOrd="2" destOrd="0" presId="urn:microsoft.com/office/officeart/2018/5/layout/IconCircleLabelList"/>
    <dgm:cxn modelId="{57754959-E731-491B-A1E2-F1FC6A1DD73C}" type="presParOf" srcId="{C6BBA0BA-5716-4F3F-A94C-8F4E731CC263}" destId="{1530EE86-75EE-46FE-B9AF-387E09C5E3F7}" srcOrd="0" destOrd="0" presId="urn:microsoft.com/office/officeart/2018/5/layout/IconCircleLabelList"/>
    <dgm:cxn modelId="{F7CE6767-E771-4F8F-9994-1691E4544D56}" type="presParOf" srcId="{C6BBA0BA-5716-4F3F-A94C-8F4E731CC263}" destId="{3FF6864C-2A48-458E-8528-F7E6D5A9D68F}" srcOrd="1" destOrd="0" presId="urn:microsoft.com/office/officeart/2018/5/layout/IconCircleLabelList"/>
    <dgm:cxn modelId="{FD4CAD26-0D5A-4B09-83C5-B68BD7880DF0}" type="presParOf" srcId="{C6BBA0BA-5716-4F3F-A94C-8F4E731CC263}" destId="{9A279329-B9A5-44D5-A7E3-216E098D5FF4}" srcOrd="2" destOrd="0" presId="urn:microsoft.com/office/officeart/2018/5/layout/IconCircleLabelList"/>
    <dgm:cxn modelId="{33409CC1-4FF3-4B17-8D5D-8739989778DF}" type="presParOf" srcId="{C6BBA0BA-5716-4F3F-A94C-8F4E731CC263}" destId="{9916D8D6-679C-4663-BDBE-AA36365C24FF}" srcOrd="3" destOrd="0" presId="urn:microsoft.com/office/officeart/2018/5/layout/IconCircleLabelList"/>
    <dgm:cxn modelId="{63620EA8-10B0-479E-A410-73DEB0D488EC}" type="presParOf" srcId="{D7BE4765-2485-47A3-9DD1-C40DF09230FD}" destId="{E2AA1587-3069-4087-AB8F-9899DCF769AE}" srcOrd="3" destOrd="0" presId="urn:microsoft.com/office/officeart/2018/5/layout/IconCircleLabelList"/>
    <dgm:cxn modelId="{B608399D-8607-4A53-AE51-1EEEB6B68308}" type="presParOf" srcId="{D7BE4765-2485-47A3-9DD1-C40DF09230FD}" destId="{5DE56BA8-28F9-436D-A76B-68DF55FE619A}" srcOrd="4" destOrd="0" presId="urn:microsoft.com/office/officeart/2018/5/layout/IconCircleLabelList"/>
    <dgm:cxn modelId="{6AD00CD2-2C9B-4A58-A3FC-8D9F4DB3B890}" type="presParOf" srcId="{5DE56BA8-28F9-436D-A76B-68DF55FE619A}" destId="{373FA424-180E-44D8-A6CE-C1B23081DF0F}" srcOrd="0" destOrd="0" presId="urn:microsoft.com/office/officeart/2018/5/layout/IconCircleLabelList"/>
    <dgm:cxn modelId="{9BDECEEC-953C-4C06-8B6E-F2083C646A6D}" type="presParOf" srcId="{5DE56BA8-28F9-436D-A76B-68DF55FE619A}" destId="{E0495921-CFEA-49B1-99BD-C50299077A4E}" srcOrd="1" destOrd="0" presId="urn:microsoft.com/office/officeart/2018/5/layout/IconCircleLabelList"/>
    <dgm:cxn modelId="{CB69BB77-1047-43A1-BB8F-53E1696D7EBE}" type="presParOf" srcId="{5DE56BA8-28F9-436D-A76B-68DF55FE619A}" destId="{6DB41B67-948B-4EBE-BEC6-9C92CF03AE8D}" srcOrd="2" destOrd="0" presId="urn:microsoft.com/office/officeart/2018/5/layout/IconCircleLabelList"/>
    <dgm:cxn modelId="{F00918BA-5FF3-4BBF-B1BC-6EFDC762CB3B}" type="presParOf" srcId="{5DE56BA8-28F9-436D-A76B-68DF55FE619A}" destId="{F1DEF9A1-F45F-4897-9769-ED4B423CE2A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34419-1EB4-4104-81F4-785BD1E86F8D}">
      <dsp:nvSpPr>
        <dsp:cNvPr id="0" name=""/>
        <dsp:cNvSpPr/>
      </dsp:nvSpPr>
      <dsp:spPr>
        <a:xfrm>
          <a:off x="0" y="718"/>
          <a:ext cx="4885203" cy="168113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E7C0BE1-6F12-45E0-9415-FE4F4281A129}">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597C6B-FCEC-4AF6-A429-4F3026192F5E}">
      <dsp:nvSpPr>
        <dsp:cNvPr id="0" name=""/>
        <dsp:cNvSpPr/>
      </dsp:nvSpPr>
      <dsp:spPr>
        <a:xfrm>
          <a:off x="1941716" y="718"/>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Helvetica" panose="020B0604020202020204" pitchFamily="34" charset="0"/>
              <a:cs typeface="Helvetica" panose="020B0604020202020204" pitchFamily="34" charset="0"/>
            </a:rPr>
            <a:t>From January – April:</a:t>
          </a:r>
        </a:p>
      </dsp:txBody>
      <dsp:txXfrm>
        <a:off x="1941716" y="718"/>
        <a:ext cx="2943486" cy="1681139"/>
      </dsp:txXfrm>
    </dsp:sp>
    <dsp:sp modelId="{B9940584-DE40-4946-A901-31605DB87921}">
      <dsp:nvSpPr>
        <dsp:cNvPr id="0" name=""/>
        <dsp:cNvSpPr/>
      </dsp:nvSpPr>
      <dsp:spPr>
        <a:xfrm>
          <a:off x="0" y="2102143"/>
          <a:ext cx="4885203" cy="1681139"/>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8BC9E9F-69E0-468B-9EF8-6308E8BF8D77}">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FF970F-CF90-4270-868D-1A37880865E7}">
      <dsp:nvSpPr>
        <dsp:cNvPr id="0" name=""/>
        <dsp:cNvSpPr/>
      </dsp:nvSpPr>
      <dsp:spPr>
        <a:xfrm>
          <a:off x="1941716" y="2102143"/>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Helvetica" panose="020B0604020202020204" pitchFamily="34" charset="0"/>
              <a:cs typeface="Helvetica" panose="020B0604020202020204" pitchFamily="34" charset="0"/>
            </a:rPr>
            <a:t>Each group and Free Agent meets with all of the congressional offices we cover.</a:t>
          </a:r>
        </a:p>
      </dsp:txBody>
      <dsp:txXfrm>
        <a:off x="1941716" y="2102143"/>
        <a:ext cx="2943486" cy="1681139"/>
      </dsp:txXfrm>
    </dsp:sp>
    <dsp:sp modelId="{C2241D52-D9B8-4C00-8F19-95E8810E7892}">
      <dsp:nvSpPr>
        <dsp:cNvPr id="0" name=""/>
        <dsp:cNvSpPr/>
      </dsp:nvSpPr>
      <dsp:spPr>
        <a:xfrm>
          <a:off x="0" y="4203567"/>
          <a:ext cx="4885203" cy="1681139"/>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E268F0-5C5E-43F9-9264-E7DC03FB2E93}">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4CB5AB-4145-4F39-B422-84AEF20D0A46}">
      <dsp:nvSpPr>
        <dsp:cNvPr id="0" name=""/>
        <dsp:cNvSpPr/>
      </dsp:nvSpPr>
      <dsp:spPr>
        <a:xfrm>
          <a:off x="1941716" y="4203567"/>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Helvetica" panose="020B0604020202020204" pitchFamily="34" charset="0"/>
              <a:cs typeface="Helvetica" panose="020B0604020202020204" pitchFamily="34" charset="0"/>
            </a:rPr>
            <a:t>Each group has at least 1 face-to-face meeting as part of this effort.</a:t>
          </a:r>
        </a:p>
      </dsp:txBody>
      <dsp:txXfrm>
        <a:off x="1941716" y="4203567"/>
        <a:ext cx="2943486" cy="1681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14FB2-0CA9-4F91-920A-3FD16FD17D7B}">
      <dsp:nvSpPr>
        <dsp:cNvPr id="0" name=""/>
        <dsp:cNvSpPr/>
      </dsp:nvSpPr>
      <dsp:spPr>
        <a:xfrm>
          <a:off x="0" y="0"/>
          <a:ext cx="5253871" cy="635634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Helvetica" panose="020B0604020202020204" pitchFamily="34" charset="0"/>
              <a:cs typeface="Helvetica" panose="020B0604020202020204" pitchFamily="34" charset="0"/>
            </a:rPr>
            <a:t>From January – April:</a:t>
          </a:r>
        </a:p>
      </dsp:txBody>
      <dsp:txXfrm>
        <a:off x="0" y="0"/>
        <a:ext cx="5253871" cy="3432429"/>
      </dsp:txXfrm>
    </dsp:sp>
    <dsp:sp modelId="{3CE8005F-7F73-438F-9446-37720094AB79}">
      <dsp:nvSpPr>
        <dsp:cNvPr id="0" name=""/>
        <dsp:cNvSpPr/>
      </dsp:nvSpPr>
      <dsp:spPr>
        <a:xfrm>
          <a:off x="0" y="3305302"/>
          <a:ext cx="2626935" cy="292392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Helvetica" panose="020B0604020202020204" pitchFamily="34" charset="0"/>
              <a:cs typeface="Helvetica" panose="020B0604020202020204" pitchFamily="34" charset="0"/>
            </a:rPr>
            <a:t>Invite people to join you at meetings with members of Congress, staff, and DC-based foreign policy aides.</a:t>
          </a:r>
        </a:p>
      </dsp:txBody>
      <dsp:txXfrm>
        <a:off x="0" y="3305302"/>
        <a:ext cx="2626935" cy="2923921"/>
      </dsp:txXfrm>
    </dsp:sp>
    <dsp:sp modelId="{84B10BC7-CF39-41A6-AC3E-000F53D42955}">
      <dsp:nvSpPr>
        <dsp:cNvPr id="0" name=""/>
        <dsp:cNvSpPr/>
      </dsp:nvSpPr>
      <dsp:spPr>
        <a:xfrm>
          <a:off x="2626935" y="3305302"/>
          <a:ext cx="2626935" cy="2923921"/>
        </a:xfrm>
        <a:prstGeom prst="rect">
          <a:avLst/>
        </a:prstGeom>
        <a:solidFill>
          <a:schemeClr val="accent2">
            <a:tint val="40000"/>
            <a:alpha val="90000"/>
            <a:hueOff val="-21492958"/>
            <a:satOff val="-28934"/>
            <a:lumOff val="6348"/>
            <a:alphaOff val="0"/>
          </a:schemeClr>
        </a:solidFill>
        <a:ln w="25400" cap="flat" cmpd="sng" algn="ctr">
          <a:solidFill>
            <a:schemeClr val="accent2">
              <a:tint val="40000"/>
              <a:alpha val="90000"/>
              <a:hueOff val="-21492958"/>
              <a:satOff val="-28934"/>
              <a:lumOff val="63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Helvetica" panose="020B0604020202020204" pitchFamily="34" charset="0"/>
              <a:cs typeface="Helvetica" panose="020B0604020202020204" pitchFamily="34" charset="0"/>
            </a:rPr>
            <a:t>Use these experiences to grow the number of RESULTS advocates in your community.</a:t>
          </a:r>
        </a:p>
      </dsp:txBody>
      <dsp:txXfrm>
        <a:off x="2626935" y="3305302"/>
        <a:ext cx="2626935" cy="2923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49F07-C6AD-4E9D-9CB0-7EFF24816F60}">
      <dsp:nvSpPr>
        <dsp:cNvPr id="0" name=""/>
        <dsp:cNvSpPr/>
      </dsp:nvSpPr>
      <dsp:spPr>
        <a:xfrm>
          <a:off x="530099" y="893169"/>
          <a:ext cx="1406812" cy="140681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EE6D412-6EDC-4D5F-A30B-03745B1822FB}">
      <dsp:nvSpPr>
        <dsp:cNvPr id="0" name=""/>
        <dsp:cNvSpPr/>
      </dsp:nvSpPr>
      <dsp:spPr>
        <a:xfrm>
          <a:off x="829912" y="1192981"/>
          <a:ext cx="807187" cy="807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EBD1F6-5CF8-4C90-B63C-C6F0DCB47E96}">
      <dsp:nvSpPr>
        <dsp:cNvPr id="0" name=""/>
        <dsp:cNvSpPr/>
      </dsp:nvSpPr>
      <dsp:spPr>
        <a:xfrm>
          <a:off x="80381" y="2738169"/>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i="1" kern="1200"/>
            <a:t>On the webinar? Unmute by clicking the microphone.</a:t>
          </a:r>
          <a:endParaRPr lang="en-US" sz="1700" kern="1200"/>
        </a:p>
      </dsp:txBody>
      <dsp:txXfrm>
        <a:off x="80381" y="2738169"/>
        <a:ext cx="2306250" cy="720000"/>
      </dsp:txXfrm>
    </dsp:sp>
    <dsp:sp modelId="{1530EE86-75EE-46FE-B9AF-387E09C5E3F7}">
      <dsp:nvSpPr>
        <dsp:cNvPr id="0" name=""/>
        <dsp:cNvSpPr/>
      </dsp:nvSpPr>
      <dsp:spPr>
        <a:xfrm>
          <a:off x="3239943" y="893169"/>
          <a:ext cx="1406812" cy="1406812"/>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FF6864C-2A48-458E-8528-F7E6D5A9D68F}">
      <dsp:nvSpPr>
        <dsp:cNvPr id="0" name=""/>
        <dsp:cNvSpPr/>
      </dsp:nvSpPr>
      <dsp:spPr>
        <a:xfrm>
          <a:off x="3539756" y="1192981"/>
          <a:ext cx="807187" cy="807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16D8D6-679C-4663-BDBE-AA36365C24FF}">
      <dsp:nvSpPr>
        <dsp:cNvPr id="0" name=""/>
        <dsp:cNvSpPr/>
      </dsp:nvSpPr>
      <dsp:spPr>
        <a:xfrm>
          <a:off x="2790224" y="2738169"/>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i="1" kern="1200"/>
            <a:t>On by phone? Unmute by hitting *6.</a:t>
          </a:r>
          <a:endParaRPr lang="en-US" sz="1700" kern="1200"/>
        </a:p>
      </dsp:txBody>
      <dsp:txXfrm>
        <a:off x="2790224" y="2738169"/>
        <a:ext cx="2306250" cy="720000"/>
      </dsp:txXfrm>
    </dsp:sp>
    <dsp:sp modelId="{373FA424-180E-44D8-A6CE-C1B23081DF0F}">
      <dsp:nvSpPr>
        <dsp:cNvPr id="0" name=""/>
        <dsp:cNvSpPr/>
      </dsp:nvSpPr>
      <dsp:spPr>
        <a:xfrm>
          <a:off x="5949787" y="893169"/>
          <a:ext cx="1406812" cy="1406812"/>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495921-CFEA-49B1-99BD-C50299077A4E}">
      <dsp:nvSpPr>
        <dsp:cNvPr id="0" name=""/>
        <dsp:cNvSpPr/>
      </dsp:nvSpPr>
      <dsp:spPr>
        <a:xfrm>
          <a:off x="6249600" y="1192981"/>
          <a:ext cx="807187" cy="807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1DEF9A1-F45F-4897-9769-ED4B423CE2AC}">
      <dsp:nvSpPr>
        <dsp:cNvPr id="0" name=""/>
        <dsp:cNvSpPr/>
      </dsp:nvSpPr>
      <dsp:spPr>
        <a:xfrm>
          <a:off x="5500068" y="2738169"/>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i="1" kern="1200"/>
            <a:t>If you are not speaking, please stay muted.</a:t>
          </a:r>
          <a:endParaRPr lang="en-US" sz="1700" kern="1200"/>
        </a:p>
      </dsp:txBody>
      <dsp:txXfrm>
        <a:off x="5500068" y="2738169"/>
        <a:ext cx="2306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EEAA9A-F5A8-4341-B776-2F6CDBEF6FFA}" type="datetimeFigureOut">
              <a:rPr lang="en-US" smtClean="0"/>
              <a:t>2/8/2019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05275D-303A-417E-9A01-FA10F403DBAE}" type="slidenum">
              <a:rPr lang="en-US" smtClean="0"/>
              <a:t>‹#›</a:t>
            </a:fld>
            <a:endParaRPr lang="en-US" dirty="0"/>
          </a:p>
        </p:txBody>
      </p:sp>
    </p:spTree>
    <p:extLst>
      <p:ext uri="{BB962C8B-B14F-4D97-AF65-F5344CB8AC3E}">
        <p14:creationId xmlns:p14="http://schemas.microsoft.com/office/powerpoint/2010/main" val="213917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F8C0E6-F0C7-478E-8A01-4B7094FD38FC}" type="datetimeFigureOut">
              <a:rPr lang="en-US" smtClean="0"/>
              <a:t>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492179-49F8-43CF-BF00-5960C382394E}" type="slidenum">
              <a:rPr lang="en-US" smtClean="0"/>
              <a:t>‹#›</a:t>
            </a:fld>
            <a:endParaRPr lang="en-US" dirty="0"/>
          </a:p>
        </p:txBody>
      </p:sp>
    </p:spTree>
    <p:extLst>
      <p:ext uri="{BB962C8B-B14F-4D97-AF65-F5344CB8AC3E}">
        <p14:creationId xmlns:p14="http://schemas.microsoft.com/office/powerpoint/2010/main" val="385873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92179-49F8-43CF-BF00-5960C382394E}" type="slidenum">
              <a:rPr lang="en-US" smtClean="0"/>
              <a:t>1</a:t>
            </a:fld>
            <a:endParaRPr lang="en-US" dirty="0"/>
          </a:p>
        </p:txBody>
      </p:sp>
    </p:spTree>
    <p:extLst>
      <p:ext uri="{BB962C8B-B14F-4D97-AF65-F5344CB8AC3E}">
        <p14:creationId xmlns:p14="http://schemas.microsoft.com/office/powerpoint/2010/main" val="2260277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21</a:t>
            </a:fld>
            <a:endParaRPr lang="en-US" dirty="0"/>
          </a:p>
        </p:txBody>
      </p:sp>
    </p:spTree>
    <p:extLst>
      <p:ext uri="{BB962C8B-B14F-4D97-AF65-F5344CB8AC3E}">
        <p14:creationId xmlns:p14="http://schemas.microsoft.com/office/powerpoint/2010/main" val="3610310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24</a:t>
            </a:fld>
            <a:endParaRPr lang="en-US" dirty="0"/>
          </a:p>
        </p:txBody>
      </p:sp>
    </p:spTree>
    <p:extLst>
      <p:ext uri="{BB962C8B-B14F-4D97-AF65-F5344CB8AC3E}">
        <p14:creationId xmlns:p14="http://schemas.microsoft.com/office/powerpoint/2010/main" val="1064493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28</a:t>
            </a:fld>
            <a:endParaRPr lang="en-US" dirty="0"/>
          </a:p>
        </p:txBody>
      </p:sp>
    </p:spTree>
    <p:extLst>
      <p:ext uri="{BB962C8B-B14F-4D97-AF65-F5344CB8AC3E}">
        <p14:creationId xmlns:p14="http://schemas.microsoft.com/office/powerpoint/2010/main" val="3610019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29</a:t>
            </a:fld>
            <a:endParaRPr lang="en-US" dirty="0"/>
          </a:p>
        </p:txBody>
      </p:sp>
    </p:spTree>
    <p:extLst>
      <p:ext uri="{BB962C8B-B14F-4D97-AF65-F5344CB8AC3E}">
        <p14:creationId xmlns:p14="http://schemas.microsoft.com/office/powerpoint/2010/main" val="399402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34</a:t>
            </a:fld>
            <a:endParaRPr lang="en-US" dirty="0"/>
          </a:p>
        </p:txBody>
      </p:sp>
    </p:spTree>
    <p:extLst>
      <p:ext uri="{BB962C8B-B14F-4D97-AF65-F5344CB8AC3E}">
        <p14:creationId xmlns:p14="http://schemas.microsoft.com/office/powerpoint/2010/main" val="364142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3</a:t>
            </a:fld>
            <a:endParaRPr lang="en-US" dirty="0"/>
          </a:p>
        </p:txBody>
      </p:sp>
    </p:spTree>
    <p:extLst>
      <p:ext uri="{BB962C8B-B14F-4D97-AF65-F5344CB8AC3E}">
        <p14:creationId xmlns:p14="http://schemas.microsoft.com/office/powerpoint/2010/main" val="390158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4</a:t>
            </a:fld>
            <a:endParaRPr lang="en-US" dirty="0"/>
          </a:p>
        </p:txBody>
      </p:sp>
    </p:spTree>
    <p:extLst>
      <p:ext uri="{BB962C8B-B14F-4D97-AF65-F5344CB8AC3E}">
        <p14:creationId xmlns:p14="http://schemas.microsoft.com/office/powerpoint/2010/main" val="321102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7</a:t>
            </a:fld>
            <a:endParaRPr lang="en-US" dirty="0"/>
          </a:p>
        </p:txBody>
      </p:sp>
    </p:spTree>
    <p:extLst>
      <p:ext uri="{BB962C8B-B14F-4D97-AF65-F5344CB8AC3E}">
        <p14:creationId xmlns:p14="http://schemas.microsoft.com/office/powerpoint/2010/main" val="729578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8</a:t>
            </a:fld>
            <a:endParaRPr lang="en-US" dirty="0"/>
          </a:p>
        </p:txBody>
      </p:sp>
    </p:spTree>
    <p:extLst>
      <p:ext uri="{BB962C8B-B14F-4D97-AF65-F5344CB8AC3E}">
        <p14:creationId xmlns:p14="http://schemas.microsoft.com/office/powerpoint/2010/main" val="266166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9</a:t>
            </a:fld>
            <a:endParaRPr lang="en-US" dirty="0"/>
          </a:p>
        </p:txBody>
      </p:sp>
    </p:spTree>
    <p:extLst>
      <p:ext uri="{BB962C8B-B14F-4D97-AF65-F5344CB8AC3E}">
        <p14:creationId xmlns:p14="http://schemas.microsoft.com/office/powerpoint/2010/main" val="274337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14</a:t>
            </a:fld>
            <a:endParaRPr lang="en-US" dirty="0"/>
          </a:p>
        </p:txBody>
      </p:sp>
    </p:spTree>
    <p:extLst>
      <p:ext uri="{BB962C8B-B14F-4D97-AF65-F5344CB8AC3E}">
        <p14:creationId xmlns:p14="http://schemas.microsoft.com/office/powerpoint/2010/main" val="12968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2179-49F8-43CF-BF00-5960C382394E}" type="slidenum">
              <a:rPr lang="en-US" smtClean="0"/>
              <a:t>15</a:t>
            </a:fld>
            <a:endParaRPr lang="en-US" dirty="0"/>
          </a:p>
        </p:txBody>
      </p:sp>
    </p:spTree>
    <p:extLst>
      <p:ext uri="{BB962C8B-B14F-4D97-AF65-F5344CB8AC3E}">
        <p14:creationId xmlns:p14="http://schemas.microsoft.com/office/powerpoint/2010/main" val="2483459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492179-49F8-43CF-BF00-5960C382394E}" type="slidenum">
              <a:rPr lang="en-US" smtClean="0"/>
              <a:t>18</a:t>
            </a:fld>
            <a:endParaRPr lang="en-US" dirty="0"/>
          </a:p>
        </p:txBody>
      </p:sp>
    </p:spTree>
    <p:extLst>
      <p:ext uri="{BB962C8B-B14F-4D97-AF65-F5344CB8AC3E}">
        <p14:creationId xmlns:p14="http://schemas.microsoft.com/office/powerpoint/2010/main" val="192485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dirty="0"/>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290829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3"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4" name="Slide Number Placeholder 5"/>
          <p:cNvSpPr>
            <a:spLocks noGrp="1"/>
          </p:cNvSpPr>
          <p:nvPr>
            <p:ph type="sldNum" sz="quarter" idx="12"/>
          </p:nvPr>
        </p:nvSpPr>
        <p:spPr/>
        <p:txBody>
          <a:bodyPr/>
          <a:lstStyle>
            <a:lvl1pPr>
              <a:defRPr/>
            </a:lvl1pPr>
          </a:lstStyle>
          <a:p>
            <a:fld id="{CB4CCC71-9D8E-4BB4-9CDB-A0DD738B6F0D}" type="slidenum">
              <a:rPr lang="en-US" altLang="en-US"/>
              <a:pPr/>
              <a:t>‹#›</a:t>
            </a:fld>
            <a:endParaRPr lang="en-US" altLang="en-US" dirty="0"/>
          </a:p>
        </p:txBody>
      </p:sp>
    </p:spTree>
    <p:extLst>
      <p:ext uri="{BB962C8B-B14F-4D97-AF65-F5344CB8AC3E}">
        <p14:creationId xmlns:p14="http://schemas.microsoft.com/office/powerpoint/2010/main" val="145186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dirty="0"/>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113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11766" y="4984276"/>
            <a:ext cx="8218851" cy="1564477"/>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a:t>
            </a:r>
          </a:p>
        </p:txBody>
      </p:sp>
      <p:sp>
        <p:nvSpPr>
          <p:cNvPr id="12" name="Picture Placeholder 11"/>
          <p:cNvSpPr>
            <a:spLocks noGrp="1"/>
          </p:cNvSpPr>
          <p:nvPr>
            <p:ph type="pic" sz="quarter" idx="10"/>
          </p:nvPr>
        </p:nvSpPr>
        <p:spPr>
          <a:xfrm>
            <a:off x="0" y="0"/>
            <a:ext cx="9144000" cy="4683125"/>
          </a:xfrm>
        </p:spPr>
        <p:txBody>
          <a:bodyPr/>
          <a:lstStyle/>
          <a:p>
            <a:endParaRPr lang="en-US" dirty="0"/>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501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4852" y="4402163"/>
            <a:ext cx="7772400" cy="1470025"/>
          </a:xfrm>
        </p:spPr>
        <p:txBody>
          <a:bodyPr anchor="t"/>
          <a:lstStyle>
            <a:lvl1pPr algn="l">
              <a:defRPr>
                <a:solidFill>
                  <a:srgbClr val="58585B"/>
                </a:solidFill>
                <a:latin typeface="Helvetica"/>
              </a:defRPr>
            </a:lvl1pPr>
          </a:lstStyle>
          <a:p>
            <a:r>
              <a:rPr lang="en-US" dirty="0"/>
              <a:t>Click to edit title</a:t>
            </a:r>
          </a:p>
        </p:txBody>
      </p:sp>
      <p:sp>
        <p:nvSpPr>
          <p:cNvPr id="3" name="Slide Number Placeholder 4"/>
          <p:cNvSpPr>
            <a:spLocks noGrp="1"/>
          </p:cNvSpPr>
          <p:nvPr>
            <p:ph type="sldNum" sz="quarter" idx="4"/>
          </p:nvPr>
        </p:nvSpPr>
        <p:spPr>
          <a:xfrm>
            <a:off x="0" y="6492875"/>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43044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b="1" dirty="0">
              <a:solidFill>
                <a:srgbClr val="560000"/>
              </a:solidFill>
            </a:endParaRPr>
          </a:p>
        </p:txBody>
      </p:sp>
      <p:sp>
        <p:nvSpPr>
          <p:cNvPr id="4" name="Rectangle 3"/>
          <p:cNvSpPr/>
          <p:nvPr/>
        </p:nvSpPr>
        <p:spPr>
          <a:xfrm>
            <a:off x="0" y="3733800"/>
            <a:ext cx="9144000" cy="31242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5"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400" y="2022477"/>
            <a:ext cx="33528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flipV="1">
            <a:off x="0" y="6811965"/>
            <a:ext cx="9144000" cy="46037"/>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13" name="Title Placeholder 1"/>
          <p:cNvSpPr>
            <a:spLocks noGrp="1"/>
          </p:cNvSpPr>
          <p:nvPr>
            <p:ph type="title"/>
          </p:nvPr>
        </p:nvSpPr>
        <p:spPr>
          <a:xfrm>
            <a:off x="304800" y="4038600"/>
            <a:ext cx="8534400" cy="609600"/>
          </a:xfrm>
          <a:prstGeom prst="rect">
            <a:avLst/>
          </a:prstGeom>
        </p:spPr>
        <p:txBody>
          <a:bodyPr anchor="b" anchorCtr="0"/>
          <a:lstStyle>
            <a:lvl1pPr>
              <a:defRPr>
                <a:latin typeface="Arial" pitchFamily="34" charset="0"/>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86645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6553200" y="6400800"/>
            <a:ext cx="2133600" cy="349250"/>
          </a:xfrm>
        </p:spPr>
        <p:txBody>
          <a:bodyPr/>
          <a:lstStyle>
            <a:lvl1pPr>
              <a:defRPr>
                <a:solidFill>
                  <a:srgbClr val="701400"/>
                </a:solidFill>
              </a:defRPr>
            </a:lvl1pPr>
          </a:lstStyle>
          <a:p>
            <a:fld id="{647F7E6F-8FB5-4F6C-B5FB-1C8A02FA70CA}" type="slidenum">
              <a:rPr lang="en-US" altLang="en-US"/>
              <a:pPr/>
              <a:t>‹#›</a:t>
            </a:fld>
            <a:endParaRPr lang="en-US" altLang="en-US" dirty="0"/>
          </a:p>
        </p:txBody>
      </p:sp>
    </p:spTree>
    <p:extLst>
      <p:ext uri="{BB962C8B-B14F-4D97-AF65-F5344CB8AC3E}">
        <p14:creationId xmlns:p14="http://schemas.microsoft.com/office/powerpoint/2010/main" val="241512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4"/>
          <p:cNvSpPr>
            <a:spLocks noGrp="1"/>
          </p:cNvSpPr>
          <p:nvPr>
            <p:ph type="sldNum" sz="quarter" idx="10"/>
          </p:nvPr>
        </p:nvSpPr>
        <p:spPr>
          <a:xfrm>
            <a:off x="6553200" y="6400802"/>
            <a:ext cx="2133600" cy="288925"/>
          </a:xfrm>
        </p:spPr>
        <p:txBody>
          <a:bodyPr/>
          <a:lstStyle>
            <a:lvl1pPr>
              <a:defRPr>
                <a:solidFill>
                  <a:srgbClr val="701400"/>
                </a:solidFill>
              </a:defRPr>
            </a:lvl1pPr>
          </a:lstStyle>
          <a:p>
            <a:fld id="{0F89E143-FC6E-46C4-A3EB-D7507DA59D45}" type="slidenum">
              <a:rPr lang="en-US" altLang="en-US"/>
              <a:pPr/>
              <a:t>‹#›</a:t>
            </a:fld>
            <a:endParaRPr lang="en-US" altLang="en-US" dirty="0"/>
          </a:p>
        </p:txBody>
      </p:sp>
    </p:spTree>
    <p:extLst>
      <p:ext uri="{BB962C8B-B14F-4D97-AF65-F5344CB8AC3E}">
        <p14:creationId xmlns:p14="http://schemas.microsoft.com/office/powerpoint/2010/main" val="361901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4" name="Slide Number Placeholder 4"/>
          <p:cNvSpPr>
            <a:spLocks noGrp="1"/>
          </p:cNvSpPr>
          <p:nvPr>
            <p:ph type="sldNum" sz="quarter" idx="10"/>
          </p:nvPr>
        </p:nvSpPr>
        <p:spPr>
          <a:xfrm>
            <a:off x="6553200" y="6400802"/>
            <a:ext cx="2133600" cy="365125"/>
          </a:xfrm>
        </p:spPr>
        <p:txBody>
          <a:bodyPr/>
          <a:lstStyle>
            <a:lvl1pPr>
              <a:defRPr>
                <a:solidFill>
                  <a:srgbClr val="701400"/>
                </a:solidFill>
              </a:defRPr>
            </a:lvl1pPr>
          </a:lstStyle>
          <a:p>
            <a:fld id="{3C57D8CA-CA83-470A-9009-27B4C3C56187}" type="slidenum">
              <a:rPr lang="en-US" altLang="en-US"/>
              <a:pPr/>
              <a:t>‹#›</a:t>
            </a:fld>
            <a:endParaRPr lang="en-US" altLang="en-US" dirty="0"/>
          </a:p>
        </p:txBody>
      </p:sp>
    </p:spTree>
    <p:extLst>
      <p:ext uri="{BB962C8B-B14F-4D97-AF65-F5344CB8AC3E}">
        <p14:creationId xmlns:p14="http://schemas.microsoft.com/office/powerpoint/2010/main" val="389246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457200" y="1371600"/>
            <a:ext cx="3017838"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a:xfrm>
            <a:off x="457201" y="273050"/>
            <a:ext cx="3008313" cy="1162050"/>
          </a:xfrm>
        </p:spPr>
        <p:txBody>
          <a:bodyPr anchor="b">
            <a:scene3d>
              <a:camera prst="orthographicFront"/>
              <a:lightRig rig="threePt" dir="t"/>
            </a:scene3d>
            <a:sp3d extrusionH="57150">
              <a:bevelT w="38100" h="38100"/>
            </a:sp3d>
          </a:bodyPr>
          <a:lstStyle>
            <a:lvl1pPr algn="l">
              <a:defRPr sz="20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73052"/>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fld id="{DE38C1CC-FB0E-439C-8620-CE9CC387FFEE}" type="datetimeFigureOut">
              <a:rPr lang="en-US"/>
              <a:pPr defTabSz="914400">
                <a:defRPr/>
              </a:pPr>
              <a:t>2/8/2019</a:t>
            </a:fld>
            <a:endParaRPr lang="en-US" dirty="0"/>
          </a:p>
        </p:txBody>
      </p:sp>
      <p:sp>
        <p:nvSpPr>
          <p:cNvPr id="7"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8" name="Slide Number Placeholder 6"/>
          <p:cNvSpPr>
            <a:spLocks noGrp="1"/>
          </p:cNvSpPr>
          <p:nvPr>
            <p:ph type="sldNum" sz="quarter" idx="12"/>
          </p:nvPr>
        </p:nvSpPr>
        <p:spPr>
          <a:xfrm>
            <a:off x="6553200" y="6400802"/>
            <a:ext cx="2133600" cy="365125"/>
          </a:xfrm>
        </p:spPr>
        <p:txBody>
          <a:bodyPr/>
          <a:lstStyle>
            <a:lvl1pPr>
              <a:defRPr>
                <a:solidFill>
                  <a:srgbClr val="701400"/>
                </a:solidFill>
              </a:defRPr>
            </a:lvl1pPr>
          </a:lstStyle>
          <a:p>
            <a:fld id="{28846A7E-2974-4423-B0A7-0999C14D0A9F}" type="slidenum">
              <a:rPr lang="en-US" altLang="en-US"/>
              <a:pPr/>
              <a:t>‹#›</a:t>
            </a:fld>
            <a:endParaRPr lang="en-US" altLang="en-US" dirty="0"/>
          </a:p>
        </p:txBody>
      </p:sp>
    </p:spTree>
    <p:extLst>
      <p:ext uri="{BB962C8B-B14F-4D97-AF65-F5344CB8AC3E}">
        <p14:creationId xmlns:p14="http://schemas.microsoft.com/office/powerpoint/2010/main" val="24434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16 w 4917"/>
                <a:gd name="T3" fmla="*/ 0 h 1000"/>
                <a:gd name="T4" fmla="*/ 4917 w 4917"/>
                <a:gd name="T5" fmla="*/ 500 h 1000"/>
                <a:gd name="T6" fmla="*/ 4417 w 4917"/>
                <a:gd name="T7" fmla="*/ 1000 h 1000"/>
                <a:gd name="T8" fmla="*/ 0 w 4917"/>
                <a:gd name="T9" fmla="*/ 1000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en-US" dirty="0">
                <a:solidFill>
                  <a:srgbClr val="560000"/>
                </a:solidFill>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pPr defTabSz="914400"/>
              <a:endParaRPr lang="en-US" dirty="0">
                <a:solidFill>
                  <a:srgbClr val="560000"/>
                </a:solidFill>
              </a:endParaRPr>
            </a:p>
          </p:txBody>
        </p:sp>
      </p:grpSp>
      <p:sp>
        <p:nvSpPr>
          <p:cNvPr id="8199" name="Rectangle 7"/>
          <p:cNvSpPr>
            <a:spLocks noGrp="1" noChangeArrowheads="1"/>
          </p:cNvSpPr>
          <p:nvPr>
            <p:ph type="ctrTitle"/>
          </p:nvPr>
        </p:nvSpPr>
        <p:spPr>
          <a:xfrm>
            <a:off x="228600" y="1427165"/>
            <a:ext cx="8077200" cy="1609725"/>
          </a:xfrm>
        </p:spPr>
        <p:txBody>
          <a:bodyPr/>
          <a:lstStyle>
            <a:lvl1pPr>
              <a:defRPr sz="4600"/>
            </a:lvl1pPr>
          </a:lstStyle>
          <a:p>
            <a:r>
              <a:rPr lang="en-US"/>
              <a:t>Click to edit Master title style</a:t>
            </a:r>
          </a:p>
        </p:txBody>
      </p:sp>
      <p:sp>
        <p:nvSpPr>
          <p:cNvPr id="8200"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0" name="Rectangle 10"/>
          <p:cNvSpPr>
            <a:spLocks noGrp="1" noChangeArrowheads="1"/>
          </p:cNvSpPr>
          <p:nvPr>
            <p:ph type="ftr" sz="quarter" idx="11"/>
          </p:nvPr>
        </p:nvSpPr>
        <p:spPr>
          <a:xfrm>
            <a:off x="3124200" y="6253163"/>
            <a:ext cx="2895600" cy="457200"/>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fld id="{1537EA35-FCD0-4DBA-BEDB-75C08A295805}" type="slidenum">
              <a:rPr lang="en-US" altLang="en-US"/>
              <a:pPr/>
              <a:t>‹#›</a:t>
            </a:fld>
            <a:endParaRPr lang="en-US" altLang="en-US" dirty="0"/>
          </a:p>
        </p:txBody>
      </p:sp>
    </p:spTree>
    <p:extLst>
      <p:ext uri="{BB962C8B-B14F-4D97-AF65-F5344CB8AC3E}">
        <p14:creationId xmlns:p14="http://schemas.microsoft.com/office/powerpoint/2010/main" val="262974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8" name="Text Placeholder 2"/>
          <p:cNvSpPr>
            <a:spLocks noGrp="1"/>
          </p:cNvSpPr>
          <p:nvPr>
            <p:ph idx="1"/>
          </p:nvPr>
        </p:nvSpPr>
        <p:spPr>
          <a:xfrm>
            <a:off x="304800" y="1752601"/>
            <a:ext cx="8534400" cy="4373563"/>
          </a:xfrm>
          <a:prstGeom prst="rect">
            <a:avLst/>
          </a:prstGeom>
        </p:spPr>
        <p:txBody>
          <a:bodyPr rtlCol="0">
            <a:normAutofit/>
          </a:bodyPr>
          <a:lstStyle>
            <a:lvl1pPr>
              <a:spcBef>
                <a:spcPts val="800"/>
              </a:spcBef>
              <a:buFont typeface="Arial" pitchFamily="34" charset="0"/>
              <a:buChar char="•"/>
              <a:defRPr sz="2800">
                <a:latin typeface="Arial" pitchFamily="34" charset="0"/>
                <a:cs typeface="Arial" pitchFamily="34" charset="0"/>
              </a:defRPr>
            </a:lvl1pPr>
            <a:lvl2pPr>
              <a:spcBef>
                <a:spcPts val="800"/>
              </a:spcBef>
              <a:buFont typeface="Wingdings" pitchFamily="2" charset="2"/>
              <a:buChar char="§"/>
              <a:defRPr sz="2400">
                <a:latin typeface="Arial" pitchFamily="34" charset="0"/>
                <a:cs typeface="Arial" pitchFamily="34" charset="0"/>
              </a:defRPr>
            </a:lvl2pPr>
            <a:lvl3pPr>
              <a:spcBef>
                <a:spcPts val="800"/>
              </a:spcBef>
              <a:buFont typeface="Courier New" pitchFamily="49" charset="0"/>
              <a:buChar char="o"/>
              <a:defRPr sz="2000">
                <a:latin typeface="Arial" pitchFamily="34" charset="0"/>
                <a:cs typeface="Arial" pitchFamily="34" charset="0"/>
              </a:defRPr>
            </a:lvl3pPr>
            <a:lvl4pPr>
              <a:spcBef>
                <a:spcPts val="800"/>
              </a:spcBef>
              <a:buFont typeface="Wingdings" pitchFamily="2" charset="2"/>
              <a:buChar char="§"/>
              <a:defRPr sz="1800">
                <a:latin typeface="Arial" pitchFamily="34" charset="0"/>
                <a:cs typeface="Arial" pitchFamily="34" charset="0"/>
              </a:defRPr>
            </a:lvl4pPr>
            <a:lvl5pPr>
              <a:spcBef>
                <a:spcPts val="800"/>
              </a:spcBef>
              <a:buFont typeface="Arial" pitchFamily="34" charset="0"/>
              <a:buChar cha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a:xfrm>
            <a:off x="6553200" y="6400802"/>
            <a:ext cx="2133600" cy="365125"/>
          </a:xfrm>
        </p:spPr>
        <p:txBody>
          <a:bodyPr/>
          <a:lstStyle>
            <a:lvl1pPr>
              <a:defRPr>
                <a:solidFill>
                  <a:srgbClr val="660000"/>
                </a:solidFill>
              </a:defRPr>
            </a:lvl1pPr>
          </a:lstStyle>
          <a:p>
            <a:fld id="{67BAA746-E8F4-43C6-AE0B-0C907953BEAF}" type="slidenum">
              <a:rPr lang="en-US" altLang="en-US"/>
              <a:pPr/>
              <a:t>‹#›</a:t>
            </a:fld>
            <a:endParaRPr lang="en-US" altLang="en-US" dirty="0"/>
          </a:p>
        </p:txBody>
      </p:sp>
    </p:spTree>
    <p:extLst>
      <p:ext uri="{BB962C8B-B14F-4D97-AF65-F5344CB8AC3E}">
        <p14:creationId xmlns:p14="http://schemas.microsoft.com/office/powerpoint/2010/main" val="2275029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0"/>
            <a:endParaRPr lang="en-US" dirty="0"/>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1190331377"/>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01128" y="4379065"/>
            <a:ext cx="7885672" cy="1747098"/>
          </a:xfrm>
          <a:prstGeom prst="rect">
            <a:avLst/>
          </a:prstGeom>
        </p:spPr>
        <p:txBody>
          <a:bodyPr vert="horz" lIns="91440" tIns="45720" rIns="91440" bIns="45720" rtlCol="0">
            <a:normAutofit/>
          </a:bodyPr>
          <a:lstStyle/>
          <a:p>
            <a:pPr lvl="0"/>
            <a:r>
              <a:rPr lang="en-US" dirty="0"/>
              <a:t>Click to edit title</a:t>
            </a:r>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b="4613"/>
          <a:stretch/>
        </p:blipFill>
        <p:spPr>
          <a:xfrm>
            <a:off x="-40536" y="-13510"/>
            <a:ext cx="9211560" cy="4246843"/>
          </a:xfrm>
          <a:prstGeom prst="rect">
            <a:avLst/>
          </a:prstGeom>
          <a:solidFill>
            <a:srgbClr val="B11F30"/>
          </a:solidFill>
        </p:spPr>
      </p:pic>
      <p:sp>
        <p:nvSpPr>
          <p:cNvPr id="4" name="Slide Number Placeholder 3"/>
          <p:cNvSpPr>
            <a:spLocks noGrp="1"/>
          </p:cNvSpPr>
          <p:nvPr>
            <p:ph type="sldNum" sz="quarter" idx="4"/>
          </p:nvPr>
        </p:nvSpPr>
        <p:spPr>
          <a:xfrm>
            <a:off x="0" y="6492875"/>
            <a:ext cx="3429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35D4A53D-EB96-447E-9477-8A7CA2AD73C7}" type="slidenum">
              <a:rPr lang="en-US" smtClean="0"/>
              <a:pPr/>
              <a:t>‹#›</a:t>
            </a:fld>
            <a:endParaRPr lang="en-US" dirty="0"/>
          </a:p>
        </p:txBody>
      </p:sp>
    </p:spTree>
    <p:extLst>
      <p:ext uri="{BB962C8B-B14F-4D97-AF65-F5344CB8AC3E}">
        <p14:creationId xmlns:p14="http://schemas.microsoft.com/office/powerpoint/2010/main" val="1678178126"/>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4400" kern="1200">
          <a:solidFill>
            <a:srgbClr val="58585B"/>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98989"/>
                </a:solidFill>
              </a:defRPr>
            </a:lvl1pPr>
          </a:lstStyle>
          <a:p>
            <a:pPr defTabSz="914400"/>
            <a:fld id="{F907C71B-639C-487D-98C9-6D7F7391A03D}" type="slidenum">
              <a:rPr lang="en-US" altLang="en-US"/>
              <a:pPr defTabSz="914400"/>
              <a:t>‹#›</a:t>
            </a:fld>
            <a:endParaRPr lang="en-US" altLang="en-US" dirty="0"/>
          </a:p>
        </p:txBody>
      </p:sp>
      <p:sp>
        <p:nvSpPr>
          <p:cNvPr id="7" name="Rectangle 6"/>
          <p:cNvSpPr/>
          <p:nvPr/>
        </p:nvSpPr>
        <p:spPr>
          <a:xfrm>
            <a:off x="0" y="6461125"/>
            <a:ext cx="37338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9" name="Rectangle 8"/>
          <p:cNvSpPr/>
          <p:nvPr/>
        </p:nvSpPr>
        <p:spPr>
          <a:xfrm>
            <a:off x="5867400" y="6461125"/>
            <a:ext cx="32766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2055" name="Picture 9" descr="clasp-primary.pn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038601" y="6072188"/>
            <a:ext cx="15382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flipV="1">
            <a:off x="0" y="0"/>
            <a:ext cx="9144000" cy="46038"/>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057" name="Rectangle 11"/>
          <p:cNvSpPr>
            <a:spLocks noChangeArrowheads="1"/>
          </p:cNvSpPr>
          <p:nvPr/>
        </p:nvSpPr>
        <p:spPr bwMode="auto">
          <a:xfrm>
            <a:off x="152401" y="6492875"/>
            <a:ext cx="12446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a:r>
              <a:rPr lang="en-US" altLang="en-US" sz="1000" dirty="0">
                <a:solidFill>
                  <a:srgbClr val="660000"/>
                </a:solidFill>
              </a:rPr>
              <a:t>www.clasp.org</a:t>
            </a:r>
          </a:p>
        </p:txBody>
      </p:sp>
    </p:spTree>
    <p:extLst>
      <p:ext uri="{BB962C8B-B14F-4D97-AF65-F5344CB8AC3E}">
        <p14:creationId xmlns:p14="http://schemas.microsoft.com/office/powerpoint/2010/main" val="70112822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rtl="0" eaLnBrk="1" fontAlgn="base" hangingPunct="1">
        <a:spcBef>
          <a:spcPct val="0"/>
        </a:spcBef>
        <a:spcAft>
          <a:spcPct val="0"/>
        </a:spcAft>
        <a:defRPr sz="4000" b="1" kern="1200">
          <a:solidFill>
            <a:schemeClr val="accent1"/>
          </a:solidFill>
          <a:effectLst>
            <a:outerShdw blurRad="50800" dist="38100" dir="2700000" algn="tl" rotWithShape="0">
              <a:prstClr val="black">
                <a:alpha val="40000"/>
              </a:prstClr>
            </a:outerShdw>
          </a:effectLst>
          <a:latin typeface="+mj-lt"/>
          <a:ea typeface="+mj-ea"/>
          <a:cs typeface="+mj-cs"/>
        </a:defRPr>
      </a:lvl1pPr>
      <a:lvl2pPr algn="ctr" rtl="0" eaLnBrk="1" fontAlgn="base" hangingPunct="1">
        <a:spcBef>
          <a:spcPct val="0"/>
        </a:spcBef>
        <a:spcAft>
          <a:spcPct val="0"/>
        </a:spcAft>
        <a:defRPr sz="4000" b="1">
          <a:solidFill>
            <a:schemeClr val="accent1"/>
          </a:solidFill>
          <a:latin typeface="Arial" panose="020B0604020202020204" pitchFamily="34" charset="0"/>
        </a:defRPr>
      </a:lvl2pPr>
      <a:lvl3pPr algn="ctr" rtl="0" eaLnBrk="1" fontAlgn="base" hangingPunct="1">
        <a:spcBef>
          <a:spcPct val="0"/>
        </a:spcBef>
        <a:spcAft>
          <a:spcPct val="0"/>
        </a:spcAft>
        <a:defRPr sz="4000" b="1">
          <a:solidFill>
            <a:schemeClr val="accent1"/>
          </a:solidFill>
          <a:latin typeface="Arial" panose="020B0604020202020204" pitchFamily="34" charset="0"/>
        </a:defRPr>
      </a:lvl3pPr>
      <a:lvl4pPr algn="ctr" rtl="0" eaLnBrk="1" fontAlgn="base" hangingPunct="1">
        <a:spcBef>
          <a:spcPct val="0"/>
        </a:spcBef>
        <a:spcAft>
          <a:spcPct val="0"/>
        </a:spcAft>
        <a:defRPr sz="4000" b="1">
          <a:solidFill>
            <a:schemeClr val="accent1"/>
          </a:solidFill>
          <a:latin typeface="Arial" panose="020B0604020202020204" pitchFamily="34" charset="0"/>
        </a:defRPr>
      </a:lvl4pPr>
      <a:lvl5pPr algn="ctr" rtl="0" eaLnBrk="1" fontAlgn="base" hangingPunct="1">
        <a:spcBef>
          <a:spcPct val="0"/>
        </a:spcBef>
        <a:spcAft>
          <a:spcPct val="0"/>
        </a:spcAft>
        <a:defRPr sz="4000" b="1">
          <a:solidFill>
            <a:schemeClr val="accent1"/>
          </a:solidFill>
          <a:latin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accent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400" kern="1200">
          <a:solidFill>
            <a:schemeClr val="accent1"/>
          </a:solidFill>
          <a:latin typeface="+mn-lt"/>
          <a:ea typeface="+mn-ea"/>
          <a:cs typeface="+mn-cs"/>
        </a:defRPr>
      </a:lvl2pPr>
      <a:lvl3pPr marL="1143000" indent="-228600" algn="l" rtl="0" eaLnBrk="1" fontAlgn="base" hangingPunct="1">
        <a:spcBef>
          <a:spcPct val="20000"/>
        </a:spcBef>
        <a:spcAft>
          <a:spcPct val="0"/>
        </a:spcAft>
        <a:buFont typeface="Courier New" panose="02070309020205020404" pitchFamily="49" charset="0"/>
        <a:buChar char="o"/>
        <a:defRPr sz="2000" kern="1200">
          <a:solidFill>
            <a:schemeClr val="accent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kern="1200">
          <a:solidFill>
            <a:schemeClr val="accent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16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0"/>
            <a:endParaRPr lang="en-US" dirty="0"/>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56092481"/>
      </p:ext>
    </p:extLst>
  </p:cSld>
  <p:clrMap bg1="lt1" tx1="dk1" bg2="lt2" tx2="dk2" accent1="accent1" accent2="accent2" accent3="accent3" accent4="accent4" accent5="accent5" accent6="accent6" hlink="hlink" folHlink="folHlink"/>
  <p:sldLayoutIdLst>
    <p:sldLayoutId id="2147483696"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Content Placeholder 3" descr="Slide Templat.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656667"/>
            <a:ext cx="9174161" cy="2201333"/>
          </a:xfrm>
          <a:prstGeom prst="rect">
            <a:avLst/>
          </a:prstGeom>
          <a:solidFill>
            <a:schemeClr val="tx2"/>
          </a:solidFill>
        </p:spPr>
      </p:pic>
      <p:sp>
        <p:nvSpPr>
          <p:cNvPr id="3" name="Text Placeholder 2"/>
          <p:cNvSpPr>
            <a:spLocks noGrp="1"/>
          </p:cNvSpPr>
          <p:nvPr>
            <p:ph type="body" idx="1"/>
          </p:nvPr>
        </p:nvSpPr>
        <p:spPr>
          <a:xfrm>
            <a:off x="499227" y="4987637"/>
            <a:ext cx="8229600" cy="1455278"/>
          </a:xfrm>
          <a:prstGeom prst="rect">
            <a:avLst/>
          </a:prstGeom>
        </p:spPr>
        <p:txBody>
          <a:bodyPr vert="horz" lIns="91440" tIns="45720" rIns="91440" bIns="45720" rtlCol="0">
            <a:normAutofit/>
          </a:bodyPr>
          <a:lstStyle/>
          <a:p>
            <a:pPr lvl="0"/>
            <a:r>
              <a:rPr lang="en-US" dirty="0"/>
              <a:t>Click to edit text</a:t>
            </a:r>
          </a:p>
        </p:txBody>
      </p:sp>
      <p:sp>
        <p:nvSpPr>
          <p:cNvPr id="4" name="Slide Number Placeholder 3"/>
          <p:cNvSpPr>
            <a:spLocks noGrp="1"/>
          </p:cNvSpPr>
          <p:nvPr>
            <p:ph type="sldNum" sz="quarter" idx="4"/>
          </p:nvPr>
        </p:nvSpPr>
        <p:spPr>
          <a:xfrm>
            <a:off x="-30161" y="0"/>
            <a:ext cx="363536"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F84AE24-846E-4A1C-B0B1-0E6945328E2E}"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50146608"/>
      </p:ext>
    </p:extLst>
  </p:cSld>
  <p:clrMap bg1="lt1" tx1="dk1" bg2="lt2" tx2="dk2" accent1="accent1" accent2="accent2" accent3="accent3" accent4="accent4" accent5="accent5" accent6="accent6" hlink="hlink" folHlink="folHlink"/>
  <p:sldLayoutIdLst>
    <p:sldLayoutId id="2147483761"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chemeClr val="bg1"/>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ults.zoom.us/j/51040738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est.typewell.com/faelapgb"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0500" y="4325113"/>
            <a:ext cx="8670696" cy="2230962"/>
          </a:xfrm>
          <a:prstGeom prst="rect">
            <a:avLst/>
          </a:prstGeom>
        </p:spPr>
        <p:txBody>
          <a:bodyPr/>
          <a:lstStyle>
            <a:lvl1pPr algn="l" defTabSz="457200" rtl="0" eaLnBrk="1" latinLnBrk="0" hangingPunct="1">
              <a:spcBef>
                <a:spcPct val="0"/>
              </a:spcBef>
              <a:buNone/>
              <a:defRPr sz="4400" kern="1200">
                <a:solidFill>
                  <a:srgbClr val="58585B"/>
                </a:solidFill>
                <a:latin typeface="Helvetica"/>
                <a:ea typeface="+mj-ea"/>
                <a:cs typeface="+mj-cs"/>
              </a:defRPr>
            </a:lvl1pPr>
          </a:lstStyle>
          <a:p>
            <a:pPr fontAlgn="auto">
              <a:lnSpc>
                <a:spcPct val="114000"/>
              </a:lnSpc>
              <a:spcBef>
                <a:spcPts val="600"/>
              </a:spcBef>
              <a:spcAft>
                <a:spcPts val="0"/>
              </a:spcAft>
              <a:defRPr/>
            </a:pPr>
            <a:r>
              <a:rPr lang="en-US" altLang="en-US" sz="2400" b="1" dirty="0">
                <a:latin typeface="Helvetica" panose="020B0604020202020204" pitchFamily="34" charset="0"/>
                <a:cs typeface="Helvetica" panose="020B0604020202020204" pitchFamily="34" charset="0"/>
              </a:rPr>
              <a:t>RESULTS February 2019 Global National Webinar</a:t>
            </a:r>
          </a:p>
          <a:p>
            <a:pPr fontAlgn="auto">
              <a:lnSpc>
                <a:spcPct val="114000"/>
              </a:lnSpc>
              <a:spcBef>
                <a:spcPts val="600"/>
              </a:spcBef>
              <a:spcAft>
                <a:spcPts val="0"/>
              </a:spcAft>
              <a:defRPr/>
            </a:pPr>
            <a:r>
              <a:rPr lang="en-US" altLang="en-US" sz="2400" b="1" i="1" dirty="0">
                <a:latin typeface="Helvetica" panose="020B0604020202020204" pitchFamily="34" charset="0"/>
                <a:cs typeface="Helvetica" panose="020B0604020202020204" pitchFamily="34" charset="0"/>
              </a:rPr>
              <a:t>Appropriations Season Has Begun</a:t>
            </a:r>
          </a:p>
          <a:p>
            <a:pPr>
              <a:spcBef>
                <a:spcPts val="0"/>
              </a:spcBef>
            </a:pPr>
            <a:endParaRPr lang="en-US" sz="2400" b="1" dirty="0">
              <a:latin typeface="Helvetica" panose="020B0604020202020204" pitchFamily="34" charset="0"/>
              <a:cs typeface="Helvetica" panose="020B0604020202020204" pitchFamily="34" charset="0"/>
            </a:endParaRPr>
          </a:p>
          <a:p>
            <a:pPr>
              <a:spcBef>
                <a:spcPts val="0"/>
              </a:spcBef>
            </a:pPr>
            <a:r>
              <a:rPr lang="en-US" sz="1600" b="1" dirty="0"/>
              <a:t>Join at </a:t>
            </a:r>
            <a:r>
              <a:rPr lang="en-US" sz="1600" b="1" u="sng" dirty="0">
                <a:hlinkClick r:id="rId3"/>
              </a:rPr>
              <a:t>https://results.zoom.us/j/510407386</a:t>
            </a:r>
            <a:r>
              <a:rPr lang="en-US" sz="1600" b="1" dirty="0"/>
              <a:t>. Or by phone at (669) 900-6833 or (929) 436-2866, meeting ID 510-407-386 </a:t>
            </a:r>
            <a:endParaRPr lang="en-US" sz="1600" dirty="0"/>
          </a:p>
          <a:p>
            <a:pPr fontAlgn="auto">
              <a:lnSpc>
                <a:spcPct val="114000"/>
              </a:lnSpc>
              <a:spcBef>
                <a:spcPts val="0"/>
              </a:spcBef>
              <a:spcAft>
                <a:spcPts val="600"/>
              </a:spcAft>
              <a:defRPr/>
            </a:pPr>
            <a:endParaRPr lang="en-US" altLang="en-US" sz="1600" i="1" dirty="0">
              <a:latin typeface="Helvetica" panose="020B0604020202020204" pitchFamily="34" charset="0"/>
              <a:cs typeface="Helvetica" panose="020B0604020202020204" pitchFamily="34" charset="0"/>
            </a:endParaRPr>
          </a:p>
          <a:p>
            <a:pPr fontAlgn="auto">
              <a:lnSpc>
                <a:spcPct val="114000"/>
              </a:lnSpc>
              <a:spcBef>
                <a:spcPts val="0"/>
              </a:spcBef>
              <a:spcAft>
                <a:spcPts val="600"/>
              </a:spcAft>
              <a:defRPr/>
            </a:pPr>
            <a:r>
              <a:rPr lang="en-US" altLang="en-US" sz="1600" i="1" dirty="0">
                <a:latin typeface="Helvetica" panose="020B0604020202020204" pitchFamily="34" charset="0"/>
                <a:cs typeface="Helvetica" panose="020B0604020202020204" pitchFamily="34" charset="0"/>
              </a:rPr>
              <a:t>Closed captioning: </a:t>
            </a:r>
            <a:r>
              <a:rPr lang="en-US" sz="1600" dirty="0">
                <a:hlinkClick r:id="rId4"/>
              </a:rPr>
              <a:t>http://west.typewell.com/faelapgb</a:t>
            </a:r>
            <a:br>
              <a:rPr lang="en-US" altLang="en-US" sz="1400" i="1" dirty="0">
                <a:latin typeface="+mn-lt"/>
              </a:rPr>
            </a:br>
            <a:endParaRPr lang="en-US" sz="1400" dirty="0">
              <a:latin typeface="+mn-lt"/>
            </a:endParaRPr>
          </a:p>
        </p:txBody>
      </p:sp>
    </p:spTree>
    <p:extLst>
      <p:ext uri="{BB962C8B-B14F-4D97-AF65-F5344CB8AC3E}">
        <p14:creationId xmlns:p14="http://schemas.microsoft.com/office/powerpoint/2010/main" val="133610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552203" y="358775"/>
            <a:ext cx="8229600" cy="1143000"/>
          </a:xfrm>
        </p:spPr>
        <p:txBody>
          <a:bodyPr>
            <a:normAutofit/>
          </a:bodyPr>
          <a:lstStyle/>
          <a:p>
            <a:pPr algn="l"/>
            <a:r>
              <a:rPr lang="en-US" b="1" dirty="0">
                <a:solidFill>
                  <a:schemeClr val="tx1"/>
                </a:solidFill>
              </a:rPr>
              <a:t>Tell Us About MoC Meetings</a:t>
            </a: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10</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9A1F56AC-7DB2-46D8-A573-885D30393005}"/>
              </a:ext>
            </a:extLst>
          </p:cNvPr>
          <p:cNvSpPr/>
          <p:nvPr/>
        </p:nvSpPr>
        <p:spPr>
          <a:xfrm>
            <a:off x="647206" y="1501775"/>
            <a:ext cx="7350166" cy="4462760"/>
          </a:xfrm>
          <a:prstGeom prst="rect">
            <a:avLst/>
          </a:prstGeom>
        </p:spPr>
        <p:txBody>
          <a:bodyPr wrap="square">
            <a:spAutoFit/>
          </a:bodyPr>
          <a:lstStyle/>
          <a:p>
            <a:pPr marL="457200" indent="-457200">
              <a:spcBef>
                <a:spcPts val="1200"/>
              </a:spcBef>
              <a:spcAft>
                <a:spcPts val="12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What went well?</a:t>
            </a:r>
          </a:p>
          <a:p>
            <a:pPr marL="457200" indent="-457200">
              <a:spcBef>
                <a:spcPts val="1200"/>
              </a:spcBef>
              <a:spcAft>
                <a:spcPts val="12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Did it make a difference to have a meeting early in the year?</a:t>
            </a:r>
          </a:p>
          <a:p>
            <a:pPr marL="457200" indent="-457200">
              <a:spcBef>
                <a:spcPts val="1200"/>
              </a:spcBef>
              <a:spcAft>
                <a:spcPts val="12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If you met with a new MoC, what was it like starting that relationship?</a:t>
            </a:r>
          </a:p>
          <a:p>
            <a:pPr marL="457200" indent="-457200">
              <a:spcBef>
                <a:spcPts val="1200"/>
              </a:spcBef>
              <a:spcAft>
                <a:spcPts val="12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If you invited new people to join you, were they inspired?</a:t>
            </a:r>
          </a:p>
        </p:txBody>
      </p:sp>
    </p:spTree>
    <p:extLst>
      <p:ext uri="{BB962C8B-B14F-4D97-AF65-F5344CB8AC3E}">
        <p14:creationId xmlns:p14="http://schemas.microsoft.com/office/powerpoint/2010/main" val="316652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57200" y="602406"/>
            <a:ext cx="8229600" cy="1143000"/>
          </a:xfrm>
        </p:spPr>
        <p:txBody>
          <a:bodyPr>
            <a:normAutofit/>
          </a:bodyPr>
          <a:lstStyle/>
          <a:p>
            <a:pPr algn="l"/>
            <a:r>
              <a:rPr lang="en-US" b="1" dirty="0">
                <a:solidFill>
                  <a:schemeClr val="tx1"/>
                </a:solidFill>
              </a:rPr>
              <a:t>How to share</a:t>
            </a: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11</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9A1F56AC-7DB2-46D8-A573-885D30393005}"/>
              </a:ext>
            </a:extLst>
          </p:cNvPr>
          <p:cNvSpPr/>
          <p:nvPr/>
        </p:nvSpPr>
        <p:spPr>
          <a:xfrm>
            <a:off x="1244601" y="1989037"/>
            <a:ext cx="7350166" cy="3539430"/>
          </a:xfrm>
          <a:prstGeom prst="rect">
            <a:avLst/>
          </a:prstGeom>
        </p:spPr>
        <p:txBody>
          <a:bodyPr wrap="square">
            <a:spAutoFit/>
          </a:bodyPr>
          <a:lstStyle/>
          <a:p>
            <a:r>
              <a:rPr lang="en-US" sz="3200" dirty="0">
                <a:latin typeface="Helvetica" panose="020B0604020202020204" pitchFamily="34" charset="0"/>
                <a:cs typeface="Helvetica" panose="020B0604020202020204" pitchFamily="34" charset="0"/>
              </a:rPr>
              <a:t>On the webinar? Unmute by clicking the microphone.</a:t>
            </a:r>
          </a:p>
          <a:p>
            <a:endParaRPr lang="en-US" sz="3200" dirty="0">
              <a:latin typeface="Helvetica" panose="020B0604020202020204" pitchFamily="34" charset="0"/>
              <a:cs typeface="Helvetica" panose="020B0604020202020204" pitchFamily="34" charset="0"/>
            </a:endParaRPr>
          </a:p>
          <a:p>
            <a:r>
              <a:rPr lang="en-US" sz="3200" dirty="0">
                <a:latin typeface="Helvetica" panose="020B0604020202020204" pitchFamily="34" charset="0"/>
                <a:cs typeface="Helvetica" panose="020B0604020202020204" pitchFamily="34" charset="0"/>
              </a:rPr>
              <a:t>On by phone? Unmute by hitting *6.</a:t>
            </a:r>
          </a:p>
          <a:p>
            <a:endParaRPr lang="en-US" sz="3200" dirty="0">
              <a:latin typeface="Helvetica" panose="020B0604020202020204" pitchFamily="34" charset="0"/>
              <a:cs typeface="Helvetica" panose="020B0604020202020204" pitchFamily="34" charset="0"/>
            </a:endParaRPr>
          </a:p>
          <a:p>
            <a:r>
              <a:rPr lang="en-US" sz="3200" dirty="0">
                <a:latin typeface="Helvetica" panose="020B0604020202020204" pitchFamily="34" charset="0"/>
                <a:cs typeface="Helvetica" panose="020B0604020202020204" pitchFamily="34" charset="0"/>
              </a:rPr>
              <a:t>If you are not speaking, please stay muted.</a:t>
            </a:r>
          </a:p>
        </p:txBody>
      </p:sp>
    </p:spTree>
    <p:extLst>
      <p:ext uri="{BB962C8B-B14F-4D97-AF65-F5344CB8AC3E}">
        <p14:creationId xmlns:p14="http://schemas.microsoft.com/office/powerpoint/2010/main" val="2784477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57200" y="358775"/>
            <a:ext cx="8229600" cy="1143000"/>
          </a:xfrm>
        </p:spPr>
        <p:txBody>
          <a:bodyPr>
            <a:normAutofit fontScale="90000"/>
          </a:bodyPr>
          <a:lstStyle/>
          <a:p>
            <a:r>
              <a:rPr lang="en-US" b="1" dirty="0">
                <a:solidFill>
                  <a:schemeClr val="tx1"/>
                </a:solidFill>
              </a:rPr>
              <a:t>Inviting People to Join You with 1:1 Conversations</a:t>
            </a: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12</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9A1F56AC-7DB2-46D8-A573-885D30393005}"/>
              </a:ext>
            </a:extLst>
          </p:cNvPr>
          <p:cNvSpPr/>
          <p:nvPr/>
        </p:nvSpPr>
        <p:spPr>
          <a:xfrm>
            <a:off x="454231" y="1745407"/>
            <a:ext cx="8425543" cy="4262705"/>
          </a:xfrm>
          <a:prstGeom prst="rect">
            <a:avLst/>
          </a:prstGeom>
        </p:spPr>
        <p:txBody>
          <a:bodyPr wrap="square">
            <a:spAutoFit/>
          </a:bodyPr>
          <a:lstStyle/>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Don’t fear the “no”. Just ask—no harm will come to you.</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Learn about their interests—ask questions and listen.</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Connect their interests with what RESULTS does—show how it matches.</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Make a plans for the next step—join the meeting, join planning conversation, etc. </a:t>
            </a:r>
          </a:p>
        </p:txBody>
      </p:sp>
    </p:spTree>
    <p:extLst>
      <p:ext uri="{BB962C8B-B14F-4D97-AF65-F5344CB8AC3E}">
        <p14:creationId xmlns:p14="http://schemas.microsoft.com/office/powerpoint/2010/main" val="3301445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57200" y="358775"/>
            <a:ext cx="8229600" cy="1143000"/>
          </a:xfrm>
        </p:spPr>
        <p:txBody>
          <a:bodyPr>
            <a:normAutofit fontScale="90000"/>
          </a:bodyPr>
          <a:lstStyle/>
          <a:p>
            <a:r>
              <a:rPr lang="en-US" b="1" dirty="0">
                <a:solidFill>
                  <a:schemeClr val="tx1"/>
                </a:solidFill>
              </a:rPr>
              <a:t>Plans Affect Our </a:t>
            </a:r>
            <a:br>
              <a:rPr lang="en-US" b="1" dirty="0">
                <a:solidFill>
                  <a:schemeClr val="tx1"/>
                </a:solidFill>
              </a:rPr>
            </a:br>
            <a:r>
              <a:rPr lang="en-US" b="1" dirty="0">
                <a:solidFill>
                  <a:schemeClr val="tx1"/>
                </a:solidFill>
              </a:rPr>
              <a:t>Impact in the World</a:t>
            </a: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13</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9A1F56AC-7DB2-46D8-A573-885D30393005}"/>
              </a:ext>
            </a:extLst>
          </p:cNvPr>
          <p:cNvSpPr/>
          <p:nvPr/>
        </p:nvSpPr>
        <p:spPr>
          <a:xfrm>
            <a:off x="359228" y="1927198"/>
            <a:ext cx="8425543" cy="3847207"/>
          </a:xfrm>
          <a:prstGeom prst="rect">
            <a:avLst/>
          </a:prstGeom>
        </p:spPr>
        <p:txBody>
          <a:bodyPr wrap="square">
            <a:spAutoFit/>
          </a:bodyPr>
          <a:lstStyle/>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Let us know which members of Congress we are talking to</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Becomes the agenda for meetings</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Show us where we want to stretch to have greater impact</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Holds us accountable</a:t>
            </a:r>
          </a:p>
          <a:p>
            <a:pPr marL="457200" indent="-457200">
              <a:spcAft>
                <a:spcPts val="600"/>
              </a:spcAft>
              <a:buFont typeface="Arial" panose="020B0604020202020204" pitchFamily="34" charset="0"/>
              <a:buChar char="•"/>
            </a:pPr>
            <a:r>
              <a:rPr lang="en-US" sz="3200" dirty="0">
                <a:latin typeface="Helvetica" panose="020B0604020202020204" pitchFamily="34" charset="0"/>
                <a:cs typeface="Helvetica" panose="020B0604020202020204" pitchFamily="34" charset="0"/>
              </a:rPr>
              <a:t>Let new people know what we are up to</a:t>
            </a:r>
          </a:p>
        </p:txBody>
      </p:sp>
    </p:spTree>
    <p:extLst>
      <p:ext uri="{BB962C8B-B14F-4D97-AF65-F5344CB8AC3E}">
        <p14:creationId xmlns:p14="http://schemas.microsoft.com/office/powerpoint/2010/main" val="425649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 name="Straight Arrow Connector 33">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0E4280-14F6-4034-935A-000C9F94D2C5}"/>
              </a:ext>
            </a:extLst>
          </p:cNvPr>
          <p:cNvSpPr>
            <a:spLocks noGrp="1"/>
          </p:cNvSpPr>
          <p:nvPr>
            <p:ph idx="1"/>
          </p:nvPr>
        </p:nvSpPr>
        <p:spPr>
          <a:xfrm>
            <a:off x="491490" y="2575034"/>
            <a:ext cx="3840085" cy="3462228"/>
          </a:xfrm>
        </p:spPr>
        <p:txBody>
          <a:bodyPr>
            <a:normAutofit/>
          </a:bodyPr>
          <a:lstStyle/>
          <a:p>
            <a:pPr marL="0" indent="0">
              <a:buNone/>
            </a:pPr>
            <a:r>
              <a:rPr lang="en-US" sz="3600" b="1" dirty="0"/>
              <a:t>Please Turn in Your Trimester Plans! Help us have impact</a:t>
            </a:r>
          </a:p>
        </p:txBody>
      </p:sp>
      <p:sp>
        <p:nvSpPr>
          <p:cNvPr id="4" name="Slide Number Placeholder 3">
            <a:extLst>
              <a:ext uri="{FF2B5EF4-FFF2-40B4-BE49-F238E27FC236}">
                <a16:creationId xmlns:a16="http://schemas.microsoft.com/office/drawing/2014/main" id="{3DF92612-9E96-4404-88A7-11B90CF56980}"/>
              </a:ext>
            </a:extLst>
          </p:cNvPr>
          <p:cNvSpPr>
            <a:spLocks noGrp="1"/>
          </p:cNvSpPr>
          <p:nvPr>
            <p:ph type="sldNum" sz="quarter" idx="4"/>
          </p:nvPr>
        </p:nvSpPr>
        <p:spPr>
          <a:xfrm>
            <a:off x="5206365" y="6356350"/>
            <a:ext cx="874395" cy="365125"/>
          </a:xfrm>
        </p:spPr>
        <p:txBody>
          <a:bodyPr>
            <a:normAutofit/>
          </a:bodyPr>
          <a:lstStyle/>
          <a:p>
            <a:pPr>
              <a:spcAft>
                <a:spcPts val="600"/>
              </a:spcAft>
            </a:pPr>
            <a:fld id="{CB84E56B-342A-4DC0-9920-D07A8AAB6938}" type="slidenum">
              <a:rPr lang="en-US"/>
              <a:pPr>
                <a:spcAft>
                  <a:spcPts val="600"/>
                </a:spcAft>
              </a:pPr>
              <a:t>14</a:t>
            </a:fld>
            <a:endParaRPr lang="en-US"/>
          </a:p>
        </p:txBody>
      </p:sp>
      <p:pic>
        <p:nvPicPr>
          <p:cNvPr id="2" name="Picture 1">
            <a:extLst>
              <a:ext uri="{FF2B5EF4-FFF2-40B4-BE49-F238E27FC236}">
                <a16:creationId xmlns:a16="http://schemas.microsoft.com/office/drawing/2014/main" id="{CA5CC63B-9447-4A0A-B886-B3A42F9129A7}"/>
              </a:ext>
            </a:extLst>
          </p:cNvPr>
          <p:cNvPicPr>
            <a:picLocks noChangeAspect="1"/>
          </p:cNvPicPr>
          <p:nvPr/>
        </p:nvPicPr>
        <p:blipFill rotWithShape="1">
          <a:blip r:embed="rId3"/>
          <a:srcRect l="15153" r="4566"/>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19078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9144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400E4280-14F6-4034-935A-000C9F94D2C5}"/>
              </a:ext>
            </a:extLst>
          </p:cNvPr>
          <p:cNvSpPr>
            <a:spLocks noGrp="1"/>
          </p:cNvSpPr>
          <p:nvPr>
            <p:ph idx="1"/>
          </p:nvPr>
        </p:nvSpPr>
        <p:spPr>
          <a:xfrm>
            <a:off x="339634" y="320231"/>
            <a:ext cx="8490857" cy="4734619"/>
          </a:xfrm>
        </p:spPr>
        <p:txBody>
          <a:bodyPr anchor="ctr">
            <a:normAutofit fontScale="92500" lnSpcReduction="10000"/>
          </a:bodyPr>
          <a:lstStyle/>
          <a:p>
            <a:pPr marL="0" lvl="0" indent="0">
              <a:buNone/>
            </a:pPr>
            <a:r>
              <a:rPr lang="en-US" dirty="0">
                <a:solidFill>
                  <a:schemeClr val="tx1"/>
                </a:solidFill>
                <a:latin typeface="Helvetica" panose="020B0604020202020204" pitchFamily="34" charset="0"/>
                <a:cs typeface="Helvetica" panose="020B0604020202020204" pitchFamily="34" charset="0"/>
              </a:rPr>
              <a:t>Work with your group to:</a:t>
            </a:r>
            <a:endParaRPr lang="en-US" dirty="0"/>
          </a:p>
          <a:p>
            <a:pPr>
              <a:spcBef>
                <a:spcPts val="1200"/>
              </a:spcBef>
              <a:spcAft>
                <a:spcPts val="1200"/>
              </a:spcAft>
            </a:pPr>
            <a:r>
              <a:rPr lang="en-US" sz="3800" dirty="0">
                <a:solidFill>
                  <a:schemeClr val="tx1"/>
                </a:solidFill>
              </a:rPr>
              <a:t>Practice inviting</a:t>
            </a:r>
          </a:p>
          <a:p>
            <a:pPr>
              <a:spcBef>
                <a:spcPts val="1200"/>
              </a:spcBef>
              <a:spcAft>
                <a:spcPts val="1200"/>
              </a:spcAft>
            </a:pPr>
            <a:r>
              <a:rPr lang="en-US" sz="3800" dirty="0">
                <a:solidFill>
                  <a:schemeClr val="tx1"/>
                </a:solidFill>
              </a:rPr>
              <a:t>Schedule additional meeting with Congress</a:t>
            </a:r>
          </a:p>
          <a:p>
            <a:pPr>
              <a:spcBef>
                <a:spcPts val="1200"/>
              </a:spcBef>
              <a:spcAft>
                <a:spcPts val="1200"/>
              </a:spcAft>
            </a:pPr>
            <a:r>
              <a:rPr lang="en-US" sz="3800" dirty="0">
                <a:solidFill>
                  <a:schemeClr val="tx1"/>
                </a:solidFill>
              </a:rPr>
              <a:t>Decide who to invite to these meetings and invite them</a:t>
            </a:r>
          </a:p>
          <a:p>
            <a:pPr>
              <a:spcBef>
                <a:spcPts val="1200"/>
              </a:spcBef>
              <a:spcAft>
                <a:spcPts val="1200"/>
              </a:spcAft>
            </a:pPr>
            <a:r>
              <a:rPr lang="en-US" sz="3800" dirty="0">
                <a:solidFill>
                  <a:schemeClr val="tx1"/>
                </a:solidFill>
              </a:rPr>
              <a:t>Submit your Group Plan if you have not</a:t>
            </a:r>
          </a:p>
          <a:p>
            <a:pPr lvl="0"/>
            <a:endParaRPr lang="en-US" dirty="0">
              <a:solidFill>
                <a:schemeClr val="tx1"/>
              </a:solidFill>
              <a:latin typeface="Helvetica" panose="020B0604020202020204" pitchFamily="34" charset="0"/>
              <a:cs typeface="Helvetica" panose="020B0604020202020204" pitchFamily="34" charset="0"/>
            </a:endParaRPr>
          </a:p>
        </p:txBody>
      </p:sp>
      <p:sp>
        <p:nvSpPr>
          <p:cNvPr id="4" name="Slide Number Placeholder 3">
            <a:extLst>
              <a:ext uri="{FF2B5EF4-FFF2-40B4-BE49-F238E27FC236}">
                <a16:creationId xmlns:a16="http://schemas.microsoft.com/office/drawing/2014/main" id="{3DF92612-9E96-4404-88A7-11B90CF56980}"/>
              </a:ext>
            </a:extLst>
          </p:cNvPr>
          <p:cNvSpPr>
            <a:spLocks noGrp="1"/>
          </p:cNvSpPr>
          <p:nvPr>
            <p:ph type="sldNum" sz="quarter" idx="4"/>
          </p:nvPr>
        </p:nvSpPr>
        <p:spPr>
          <a:xfrm>
            <a:off x="8119447" y="6223702"/>
            <a:ext cx="428046" cy="314067"/>
          </a:xfrm>
        </p:spPr>
        <p:txBody>
          <a:bodyPr>
            <a:normAutofit/>
          </a:bodyPr>
          <a:lstStyle/>
          <a:p>
            <a:pPr>
              <a:spcAft>
                <a:spcPts val="600"/>
              </a:spcAft>
            </a:pPr>
            <a:fld id="{CB84E56B-342A-4DC0-9920-D07A8AAB6938}" type="slidenum">
              <a:rPr lang="en-US" sz="900">
                <a:solidFill>
                  <a:srgbClr val="898989"/>
                </a:solidFill>
              </a:rPr>
              <a:pPr>
                <a:spcAft>
                  <a:spcPts val="600"/>
                </a:spcAft>
              </a:pPr>
              <a:t>15</a:t>
            </a:fld>
            <a:endParaRPr lang="en-US" sz="900">
              <a:solidFill>
                <a:srgbClr val="898989"/>
              </a:solidFill>
            </a:endParaRPr>
          </a:p>
        </p:txBody>
      </p:sp>
    </p:spTree>
    <p:extLst>
      <p:ext uri="{BB962C8B-B14F-4D97-AF65-F5344CB8AC3E}">
        <p14:creationId xmlns:p14="http://schemas.microsoft.com/office/powerpoint/2010/main" val="28171097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16</a:t>
            </a:fld>
            <a:endParaRPr lang="en-US" dirty="0"/>
          </a:p>
        </p:txBody>
      </p:sp>
      <p:sp>
        <p:nvSpPr>
          <p:cNvPr id="8" name="Title 1"/>
          <p:cNvSpPr txBox="1">
            <a:spLocks/>
          </p:cNvSpPr>
          <p:nvPr/>
        </p:nvSpPr>
        <p:spPr>
          <a:xfrm>
            <a:off x="457200" y="-1830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TextBox 1"/>
          <p:cNvSpPr txBox="1"/>
          <p:nvPr/>
        </p:nvSpPr>
        <p:spPr>
          <a:xfrm>
            <a:off x="672193" y="534673"/>
            <a:ext cx="7914198" cy="584775"/>
          </a:xfrm>
          <a:prstGeom prst="rect">
            <a:avLst/>
          </a:prstGeom>
          <a:noFill/>
        </p:spPr>
        <p:txBody>
          <a:bodyPr wrap="square" rtlCol="0">
            <a:spAutoFit/>
          </a:bodyPr>
          <a:lstStyle/>
          <a:p>
            <a:pPr algn="ctr"/>
            <a:r>
              <a:rPr lang="en-US" sz="3200" b="1" dirty="0">
                <a:solidFill>
                  <a:schemeClr val="tx2"/>
                </a:solidFill>
                <a:latin typeface="Helvetica" panose="020B0604020202020204" pitchFamily="34" charset="0"/>
                <a:cs typeface="Helvetica" panose="020B0604020202020204" pitchFamily="34" charset="0"/>
              </a:rPr>
              <a:t>Meetings Reported with Congress</a:t>
            </a:r>
          </a:p>
        </p:txBody>
      </p:sp>
      <p:sp>
        <p:nvSpPr>
          <p:cNvPr id="5" name="TextBox 4"/>
          <p:cNvSpPr txBox="1"/>
          <p:nvPr/>
        </p:nvSpPr>
        <p:spPr>
          <a:xfrm>
            <a:off x="672193" y="1240165"/>
            <a:ext cx="7755148" cy="523220"/>
          </a:xfrm>
          <a:prstGeom prst="rect">
            <a:avLst/>
          </a:prstGeom>
          <a:noFill/>
        </p:spPr>
        <p:txBody>
          <a:bodyPr wrap="square" rtlCol="0">
            <a:spAutoFit/>
          </a:bodyPr>
          <a:lstStyle/>
          <a:p>
            <a:pPr algn="ctr"/>
            <a:r>
              <a:rPr lang="en-US" sz="2800" b="1" dirty="0">
                <a:latin typeface="Helvetica" panose="020B0604020202020204" pitchFamily="34" charset="0"/>
                <a:cs typeface="Helvetica" panose="020B0604020202020204" pitchFamily="34" charset="0"/>
              </a:rPr>
              <a:t>Through Early February 2019</a:t>
            </a:r>
          </a:p>
        </p:txBody>
      </p:sp>
      <p:sp>
        <p:nvSpPr>
          <p:cNvPr id="7" name="TextBox 6"/>
          <p:cNvSpPr txBox="1"/>
          <p:nvPr/>
        </p:nvSpPr>
        <p:spPr>
          <a:xfrm>
            <a:off x="945566" y="1947254"/>
            <a:ext cx="7367451" cy="4216539"/>
          </a:xfrm>
          <a:prstGeom prst="rect">
            <a:avLst/>
          </a:prstGeom>
          <a:solidFill>
            <a:schemeClr val="accent4">
              <a:lumMod val="60000"/>
              <a:lumOff val="40000"/>
            </a:schemeClr>
          </a:solidFill>
        </p:spPr>
        <p:txBody>
          <a:bodyPr wrap="square" rtlCol="0">
            <a:spAutoFit/>
          </a:bodyPr>
          <a:lstStyle/>
          <a:p>
            <a:pPr>
              <a:spcAft>
                <a:spcPts val="1200"/>
              </a:spcAft>
            </a:pPr>
            <a:r>
              <a:rPr lang="en-US" sz="2600" dirty="0">
                <a:latin typeface="Helvetica" panose="020B0604020202020204" pitchFamily="34" charset="0"/>
                <a:cs typeface="Helvetica" panose="020B0604020202020204" pitchFamily="34" charset="0"/>
              </a:rPr>
              <a:t>Face-to-face with Representatives - 3</a:t>
            </a:r>
          </a:p>
          <a:p>
            <a:pPr>
              <a:spcAft>
                <a:spcPts val="1200"/>
              </a:spcAft>
            </a:pPr>
            <a:r>
              <a:rPr lang="en-US" sz="2600" dirty="0">
                <a:latin typeface="Helvetica" panose="020B0604020202020204" pitchFamily="34" charset="0"/>
                <a:cs typeface="Helvetica" panose="020B0604020202020204" pitchFamily="34" charset="0"/>
              </a:rPr>
              <a:t>With House aides – 4</a:t>
            </a:r>
          </a:p>
          <a:p>
            <a:pPr>
              <a:spcAft>
                <a:spcPts val="1200"/>
              </a:spcAft>
            </a:pPr>
            <a:r>
              <a:rPr lang="en-US" sz="2600" b="1" dirty="0">
                <a:latin typeface="Helvetica" panose="020B0604020202020204" pitchFamily="34" charset="0"/>
                <a:cs typeface="Helvetica" panose="020B0604020202020204" pitchFamily="34" charset="0"/>
              </a:rPr>
              <a:t>Total in House = 7</a:t>
            </a:r>
          </a:p>
          <a:p>
            <a:pPr>
              <a:spcAft>
                <a:spcPts val="1200"/>
              </a:spcAft>
            </a:pPr>
            <a:endParaRPr lang="en-US" sz="1000" dirty="0">
              <a:latin typeface="Helvetica" panose="020B0604020202020204" pitchFamily="34" charset="0"/>
              <a:cs typeface="Helvetica" panose="020B0604020202020204" pitchFamily="34" charset="0"/>
            </a:endParaRPr>
          </a:p>
          <a:p>
            <a:pPr>
              <a:spcAft>
                <a:spcPts val="1200"/>
              </a:spcAft>
            </a:pPr>
            <a:r>
              <a:rPr lang="en-US" sz="2600" dirty="0">
                <a:latin typeface="Helvetica" panose="020B0604020202020204" pitchFamily="34" charset="0"/>
                <a:cs typeface="Helvetica" panose="020B0604020202020204" pitchFamily="34" charset="0"/>
              </a:rPr>
              <a:t>Face-to-face with Senators - 0</a:t>
            </a:r>
          </a:p>
          <a:p>
            <a:pPr>
              <a:spcAft>
                <a:spcPts val="1200"/>
              </a:spcAft>
            </a:pPr>
            <a:r>
              <a:rPr lang="en-US" sz="2600" dirty="0">
                <a:latin typeface="Helvetica" panose="020B0604020202020204" pitchFamily="34" charset="0"/>
                <a:cs typeface="Helvetica" panose="020B0604020202020204" pitchFamily="34" charset="0"/>
              </a:rPr>
              <a:t>With Senate aides - 1</a:t>
            </a:r>
          </a:p>
          <a:p>
            <a:pPr>
              <a:spcAft>
                <a:spcPts val="1200"/>
              </a:spcAft>
            </a:pPr>
            <a:r>
              <a:rPr lang="en-US" sz="2600" b="1" dirty="0">
                <a:latin typeface="Helvetica" panose="020B0604020202020204" pitchFamily="34" charset="0"/>
                <a:cs typeface="Helvetica" panose="020B0604020202020204" pitchFamily="34" charset="0"/>
              </a:rPr>
              <a:t>Total in Senate = 1</a:t>
            </a:r>
          </a:p>
          <a:p>
            <a:pPr algn="ctr">
              <a:spcAft>
                <a:spcPts val="1200"/>
              </a:spcAft>
            </a:pPr>
            <a:r>
              <a:rPr lang="en-US" sz="3200" b="1" dirty="0">
                <a:latin typeface="Helvetica" panose="020B0604020202020204" pitchFamily="34" charset="0"/>
                <a:cs typeface="Helvetica" panose="020B0604020202020204" pitchFamily="34" charset="0"/>
              </a:rPr>
              <a:t>Grand Total: 8</a:t>
            </a:r>
          </a:p>
        </p:txBody>
      </p:sp>
    </p:spTree>
    <p:extLst>
      <p:ext uri="{BB962C8B-B14F-4D97-AF65-F5344CB8AC3E}">
        <p14:creationId xmlns:p14="http://schemas.microsoft.com/office/powerpoint/2010/main" val="3113230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0" y="-6350"/>
            <a:ext cx="457200" cy="365125"/>
          </a:xfrm>
        </p:spPr>
        <p:txBody>
          <a:bodyPr/>
          <a:lstStyle/>
          <a:p>
            <a:fld id="{CB84E56B-342A-4DC0-9920-D07A8AAB6938}" type="slidenum">
              <a:rPr lang="en-US" smtClean="0"/>
              <a:t>17</a:t>
            </a:fld>
            <a:endParaRPr lang="en-US" dirty="0"/>
          </a:p>
        </p:txBody>
      </p:sp>
      <p:sp>
        <p:nvSpPr>
          <p:cNvPr id="2" name="TextBox 1"/>
          <p:cNvSpPr txBox="1"/>
          <p:nvPr/>
        </p:nvSpPr>
        <p:spPr>
          <a:xfrm>
            <a:off x="593602" y="218285"/>
            <a:ext cx="7663211" cy="707886"/>
          </a:xfrm>
          <a:prstGeom prst="rect">
            <a:avLst/>
          </a:prstGeom>
          <a:noFill/>
        </p:spPr>
        <p:txBody>
          <a:bodyPr wrap="square" rtlCol="0">
            <a:spAutoFit/>
          </a:bodyPr>
          <a:lstStyle/>
          <a:p>
            <a:pPr algn="ctr"/>
            <a:r>
              <a:rPr lang="en-US" sz="4000" b="1" dirty="0">
                <a:solidFill>
                  <a:schemeClr val="tx2"/>
                </a:solidFill>
                <a:latin typeface="Helvetica" panose="020B0604020202020204" pitchFamily="34" charset="0"/>
                <a:cs typeface="Helvetica" panose="020B0604020202020204" pitchFamily="34" charset="0"/>
              </a:rPr>
              <a:t>Your Outreach</a:t>
            </a:r>
            <a:endParaRPr lang="en-US" sz="4000" dirty="0"/>
          </a:p>
        </p:txBody>
      </p:sp>
      <p:sp>
        <p:nvSpPr>
          <p:cNvPr id="5" name="TextBox 4"/>
          <p:cNvSpPr txBox="1"/>
          <p:nvPr/>
        </p:nvSpPr>
        <p:spPr>
          <a:xfrm>
            <a:off x="694426" y="896002"/>
            <a:ext cx="7755148" cy="523220"/>
          </a:xfrm>
          <a:prstGeom prst="rect">
            <a:avLst/>
          </a:prstGeom>
          <a:noFill/>
        </p:spPr>
        <p:txBody>
          <a:bodyPr wrap="square" rtlCol="0">
            <a:spAutoFit/>
          </a:bodyPr>
          <a:lstStyle/>
          <a:p>
            <a:pPr algn="ctr"/>
            <a:r>
              <a:rPr lang="en-US" sz="2800" b="1" dirty="0">
                <a:latin typeface="Helvetica" panose="020B0604020202020204" pitchFamily="34" charset="0"/>
                <a:cs typeface="Helvetica" panose="020B0604020202020204" pitchFamily="34" charset="0"/>
              </a:rPr>
              <a:t>Through Early February 2019</a:t>
            </a:r>
          </a:p>
        </p:txBody>
      </p:sp>
      <p:sp>
        <p:nvSpPr>
          <p:cNvPr id="6" name="TextBox 5">
            <a:extLst>
              <a:ext uri="{FF2B5EF4-FFF2-40B4-BE49-F238E27FC236}">
                <a16:creationId xmlns:a16="http://schemas.microsoft.com/office/drawing/2014/main" id="{2BB55943-A60B-4CF9-9D17-F0B9F23116C6}"/>
              </a:ext>
            </a:extLst>
          </p:cNvPr>
          <p:cNvSpPr txBox="1"/>
          <p:nvPr/>
        </p:nvSpPr>
        <p:spPr>
          <a:xfrm>
            <a:off x="-101600" y="2244060"/>
            <a:ext cx="9245600" cy="3447098"/>
          </a:xfrm>
          <a:prstGeom prst="rect">
            <a:avLst/>
          </a:prstGeom>
          <a:solidFill>
            <a:schemeClr val="accent4">
              <a:lumMod val="60000"/>
              <a:lumOff val="40000"/>
            </a:schemeClr>
          </a:solidFill>
        </p:spPr>
        <p:txBody>
          <a:bodyPr wrap="square" rtlCol="0">
            <a:spAutoFit/>
          </a:bodyPr>
          <a:lstStyle/>
          <a:p>
            <a:pPr algn="ctr"/>
            <a:r>
              <a:rPr lang="en-US" sz="4000" dirty="0">
                <a:latin typeface="Helvetica" panose="020B0604020202020204" pitchFamily="34" charset="0"/>
                <a:cs typeface="Helvetica" panose="020B0604020202020204" pitchFamily="34" charset="0"/>
              </a:rPr>
              <a:t>Outreach events - 13</a:t>
            </a:r>
          </a:p>
          <a:p>
            <a:pPr algn="ctr"/>
            <a:endParaRPr lang="en-US" sz="4000" dirty="0">
              <a:latin typeface="Helvetica" panose="020B0604020202020204" pitchFamily="34" charset="0"/>
              <a:cs typeface="Helvetica" panose="020B0604020202020204" pitchFamily="34" charset="0"/>
            </a:endParaRPr>
          </a:p>
          <a:p>
            <a:pPr algn="ctr"/>
            <a:r>
              <a:rPr lang="en-US" sz="4000" dirty="0">
                <a:latin typeface="Helvetica" panose="020B0604020202020204" pitchFamily="34" charset="0"/>
                <a:cs typeface="Helvetica" panose="020B0604020202020204" pitchFamily="34" charset="0"/>
              </a:rPr>
              <a:t>New partners/advocates - 18</a:t>
            </a:r>
          </a:p>
          <a:p>
            <a:pPr algn="ctr"/>
            <a:endParaRPr lang="en-US" sz="4000" dirty="0">
              <a:latin typeface="Helvetica" panose="020B0604020202020204" pitchFamily="34" charset="0"/>
              <a:cs typeface="Helvetica" panose="020B0604020202020204" pitchFamily="34" charset="0"/>
            </a:endParaRPr>
          </a:p>
          <a:p>
            <a:pPr algn="ctr"/>
            <a:r>
              <a:rPr lang="en-US" sz="4000" dirty="0">
                <a:latin typeface="Helvetica" panose="020B0604020202020204" pitchFamily="34" charset="0"/>
                <a:cs typeface="Helvetica" panose="020B0604020202020204" pitchFamily="34" charset="0"/>
              </a:rPr>
              <a:t>New Action Network members - 7</a:t>
            </a:r>
          </a:p>
          <a:p>
            <a:endParaRPr lang="en-US" dirty="0"/>
          </a:p>
        </p:txBody>
      </p:sp>
    </p:spTree>
    <p:extLst>
      <p:ext uri="{BB962C8B-B14F-4D97-AF65-F5344CB8AC3E}">
        <p14:creationId xmlns:p14="http://schemas.microsoft.com/office/powerpoint/2010/main" val="2103094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18</a:t>
            </a:fld>
            <a:endParaRPr lang="en-US" dirty="0"/>
          </a:p>
        </p:txBody>
      </p:sp>
      <p:sp>
        <p:nvSpPr>
          <p:cNvPr id="8" name="Title 1"/>
          <p:cNvSpPr txBox="1">
            <a:spLocks/>
          </p:cNvSpPr>
          <p:nvPr/>
        </p:nvSpPr>
        <p:spPr>
          <a:xfrm>
            <a:off x="457200" y="-1830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TextBox 1"/>
          <p:cNvSpPr txBox="1"/>
          <p:nvPr/>
        </p:nvSpPr>
        <p:spPr>
          <a:xfrm>
            <a:off x="593602" y="218285"/>
            <a:ext cx="7663211" cy="646331"/>
          </a:xfrm>
          <a:prstGeom prst="rect">
            <a:avLst/>
          </a:prstGeom>
          <a:noFill/>
        </p:spPr>
        <p:txBody>
          <a:bodyPr wrap="square" rtlCol="0">
            <a:spAutoFit/>
          </a:bodyPr>
          <a:lstStyle/>
          <a:p>
            <a:pPr algn="ctr"/>
            <a:r>
              <a:rPr lang="en-US" sz="3600" b="1" dirty="0">
                <a:solidFill>
                  <a:schemeClr val="tx2"/>
                </a:solidFill>
                <a:latin typeface="Helvetica" panose="020B0604020202020204" pitchFamily="34" charset="0"/>
                <a:cs typeface="Helvetica" panose="020B0604020202020204" pitchFamily="34" charset="0"/>
              </a:rPr>
              <a:t>Your Media on Global Campaigns</a:t>
            </a:r>
            <a:endParaRPr lang="en-US" sz="3600" dirty="0"/>
          </a:p>
        </p:txBody>
      </p:sp>
      <p:sp>
        <p:nvSpPr>
          <p:cNvPr id="5" name="TextBox 4"/>
          <p:cNvSpPr txBox="1"/>
          <p:nvPr/>
        </p:nvSpPr>
        <p:spPr>
          <a:xfrm>
            <a:off x="638067" y="884231"/>
            <a:ext cx="7755148" cy="954107"/>
          </a:xfrm>
          <a:prstGeom prst="rect">
            <a:avLst/>
          </a:prstGeom>
          <a:noFill/>
        </p:spPr>
        <p:txBody>
          <a:bodyPr wrap="square" rtlCol="0">
            <a:spAutoFit/>
          </a:bodyPr>
          <a:lstStyle/>
          <a:p>
            <a:pPr algn="ctr"/>
            <a:r>
              <a:rPr lang="en-US" sz="2800" b="1" dirty="0">
                <a:latin typeface="Helvetica" panose="020B0604020202020204" pitchFamily="34" charset="0"/>
                <a:cs typeface="Helvetica" panose="020B0604020202020204" pitchFamily="34" charset="0"/>
              </a:rPr>
              <a:t>Through Early February 2019</a:t>
            </a:r>
          </a:p>
          <a:p>
            <a:pPr algn="ctr"/>
            <a:endParaRPr lang="en-US" sz="2800" b="1" dirty="0">
              <a:latin typeface="Helvetica" panose="020B0604020202020204" pitchFamily="34" charset="0"/>
              <a:cs typeface="Helvetica" panose="020B0604020202020204" pitchFamily="34" charset="0"/>
            </a:endParaRPr>
          </a:p>
        </p:txBody>
      </p:sp>
      <p:sp>
        <p:nvSpPr>
          <p:cNvPr id="6" name="TextBox 5">
            <a:extLst>
              <a:ext uri="{FF2B5EF4-FFF2-40B4-BE49-F238E27FC236}">
                <a16:creationId xmlns:a16="http://schemas.microsoft.com/office/drawing/2014/main" id="{DC28C695-581E-45BF-8F8F-9DE4855F7C80}"/>
              </a:ext>
            </a:extLst>
          </p:cNvPr>
          <p:cNvSpPr txBox="1"/>
          <p:nvPr/>
        </p:nvSpPr>
        <p:spPr>
          <a:xfrm>
            <a:off x="1092781" y="1733802"/>
            <a:ext cx="6845719" cy="4093428"/>
          </a:xfrm>
          <a:prstGeom prst="rect">
            <a:avLst/>
          </a:prstGeom>
          <a:solidFill>
            <a:srgbClr val="9F9FA1"/>
          </a:solidFill>
        </p:spPr>
        <p:txBody>
          <a:bodyPr wrap="square" rtlCol="0">
            <a:spAutoFit/>
          </a:bodyPr>
          <a:lstStyle/>
          <a:p>
            <a:r>
              <a:rPr lang="en-US" sz="3000" dirty="0">
                <a:latin typeface="Helvetica" panose="020B0604020202020204" pitchFamily="34" charset="0"/>
                <a:cs typeface="Helvetica" panose="020B0604020202020204" pitchFamily="34" charset="0"/>
              </a:rPr>
              <a:t>Op-eds - 0</a:t>
            </a:r>
          </a:p>
          <a:p>
            <a:endParaRPr lang="en-US" sz="3000" dirty="0">
              <a:latin typeface="Helvetica" panose="020B0604020202020204" pitchFamily="34" charset="0"/>
              <a:cs typeface="Helvetica" panose="020B0604020202020204" pitchFamily="34" charset="0"/>
            </a:endParaRPr>
          </a:p>
          <a:p>
            <a:r>
              <a:rPr lang="en-US" sz="3000" dirty="0">
                <a:latin typeface="Helvetica" panose="020B0604020202020204" pitchFamily="34" charset="0"/>
                <a:cs typeface="Helvetica" panose="020B0604020202020204" pitchFamily="34" charset="0"/>
              </a:rPr>
              <a:t>Editorials - 0 </a:t>
            </a:r>
          </a:p>
          <a:p>
            <a:endParaRPr lang="en-US" sz="3000" dirty="0">
              <a:latin typeface="Helvetica" panose="020B0604020202020204" pitchFamily="34" charset="0"/>
              <a:cs typeface="Helvetica" panose="020B0604020202020204" pitchFamily="34" charset="0"/>
            </a:endParaRPr>
          </a:p>
          <a:p>
            <a:r>
              <a:rPr lang="en-US" sz="3000" dirty="0">
                <a:latin typeface="Helvetica" panose="020B0604020202020204" pitchFamily="34" charset="0"/>
                <a:cs typeface="Helvetica" panose="020B0604020202020204" pitchFamily="34" charset="0"/>
              </a:rPr>
              <a:t>Letters to the Editor - 5 </a:t>
            </a:r>
          </a:p>
          <a:p>
            <a:endParaRPr lang="en-US" sz="3000" dirty="0">
              <a:latin typeface="Helvetica" panose="020B0604020202020204" pitchFamily="34" charset="0"/>
              <a:cs typeface="Helvetica" panose="020B0604020202020204" pitchFamily="34" charset="0"/>
            </a:endParaRPr>
          </a:p>
          <a:p>
            <a:r>
              <a:rPr lang="en-US" sz="3000" dirty="0">
                <a:latin typeface="Helvetica" panose="020B0604020202020204" pitchFamily="34" charset="0"/>
                <a:cs typeface="Helvetica" panose="020B0604020202020204" pitchFamily="34" charset="0"/>
              </a:rPr>
              <a:t>Other media – 0</a:t>
            </a:r>
          </a:p>
          <a:p>
            <a:endParaRPr lang="en-US" dirty="0"/>
          </a:p>
          <a:p>
            <a:r>
              <a:rPr lang="en-US" sz="3200" b="1" dirty="0">
                <a:latin typeface="Helvetica" pitchFamily="2" charset="0"/>
              </a:rPr>
              <a:t>Total = 5</a:t>
            </a:r>
          </a:p>
        </p:txBody>
      </p:sp>
    </p:spTree>
    <p:extLst>
      <p:ext uri="{BB962C8B-B14F-4D97-AF65-F5344CB8AC3E}">
        <p14:creationId xmlns:p14="http://schemas.microsoft.com/office/powerpoint/2010/main" val="30278726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19</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374074" y="275913"/>
            <a:ext cx="8233387" cy="899315"/>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US" sz="3600" b="1" dirty="0">
                <a:solidFill>
                  <a:srgbClr val="C00000"/>
                </a:solidFill>
                <a:latin typeface="Helvetica" panose="020B0604020202020204" pitchFamily="34" charset="0"/>
                <a:ea typeface="ＭＳ Ｐゴシック" charset="0"/>
                <a:cs typeface="Helvetica" panose="020B0604020202020204" pitchFamily="34" charset="0"/>
              </a:rPr>
            </a:br>
            <a:r>
              <a:rPr lang="en-US" sz="3600" b="1" dirty="0">
                <a:solidFill>
                  <a:schemeClr val="accent2"/>
                </a:solidFill>
                <a:latin typeface="Helvetica" panose="020B0604020202020204" pitchFamily="34" charset="0"/>
                <a:ea typeface="ＭＳ Ｐゴシック" charset="0"/>
                <a:cs typeface="Helvetica" panose="020B0604020202020204" pitchFamily="34" charset="0"/>
              </a:rPr>
              <a:t>Opportunities to Learn and Share</a:t>
            </a:r>
            <a:br>
              <a:rPr lang="en-US" sz="3600" b="1" dirty="0">
                <a:solidFill>
                  <a:schemeClr val="accent2"/>
                </a:solidFill>
                <a:latin typeface="Helvetica" panose="020B0604020202020204" pitchFamily="34" charset="0"/>
                <a:ea typeface="ＭＳ Ｐゴシック" charset="0"/>
                <a:cs typeface="Helvetica" panose="020B0604020202020204" pitchFamily="34" charset="0"/>
              </a:rPr>
            </a:br>
            <a:r>
              <a:rPr lang="en-US" sz="2400" b="1" dirty="0">
                <a:solidFill>
                  <a:schemeClr val="accent2"/>
                </a:solidFill>
                <a:latin typeface="Helvetica" panose="020B0604020202020204" pitchFamily="34" charset="0"/>
                <a:ea typeface="ＭＳ Ｐゴシック" charset="0"/>
                <a:cs typeface="Helvetica" panose="020B0604020202020204" pitchFamily="34" charset="0"/>
              </a:rPr>
              <a:t>See the Weekly Update for details on how to join</a:t>
            </a:r>
            <a:endParaRPr lang="en-US" sz="2400" dirty="0">
              <a:latin typeface="Helvetica" panose="020B0604020202020204" pitchFamily="34" charset="0"/>
              <a:cs typeface="Helvetica" panose="020B0604020202020204" pitchFamily="34" charset="0"/>
            </a:endParaRPr>
          </a:p>
        </p:txBody>
      </p:sp>
      <p:sp>
        <p:nvSpPr>
          <p:cNvPr id="11" name="Content Placeholder 10"/>
          <p:cNvSpPr>
            <a:spLocks noGrp="1"/>
          </p:cNvSpPr>
          <p:nvPr>
            <p:ph idx="1"/>
          </p:nvPr>
        </p:nvSpPr>
        <p:spPr>
          <a:xfrm>
            <a:off x="514802" y="1867559"/>
            <a:ext cx="8419196" cy="3416320"/>
          </a:xfrm>
          <a:prstGeom prst="rect">
            <a:avLst/>
          </a:prstGeom>
        </p:spPr>
        <p:txBody>
          <a:bodyPr wrap="square">
            <a:spAutoFit/>
          </a:bodyPr>
          <a:lstStyle/>
          <a:p>
            <a:pPr marL="0" indent="0">
              <a:buNone/>
            </a:pPr>
            <a:endParaRPr lang="en-US" sz="2400" dirty="0"/>
          </a:p>
          <a:p>
            <a:r>
              <a:rPr lang="en-US" sz="2400" b="1" dirty="0"/>
              <a:t>February 11, 1 pm ET and 8 pm ET.</a:t>
            </a:r>
            <a:r>
              <a:rPr lang="en-US" sz="2400" dirty="0"/>
              <a:t> RESULTS Global Free Agents Webinars (choose one). </a:t>
            </a:r>
          </a:p>
          <a:p>
            <a:pPr marL="0" indent="0">
              <a:buNone/>
            </a:pPr>
            <a:endParaRPr lang="en-US" sz="2400" dirty="0"/>
          </a:p>
          <a:p>
            <a:r>
              <a:rPr lang="en-US" sz="2400" b="1" dirty="0"/>
              <a:t>February 12, 9 pm ET. </a:t>
            </a:r>
            <a:r>
              <a:rPr lang="en-US" sz="2400" dirty="0"/>
              <a:t>Getting to Know the Global Fund to Fight AIDS, Tuberculosis and Malaria.</a:t>
            </a:r>
          </a:p>
          <a:p>
            <a:endParaRPr lang="en-US" sz="2400" dirty="0"/>
          </a:p>
          <a:p>
            <a:r>
              <a:rPr lang="en-US" sz="2400" b="1" dirty="0"/>
              <a:t>February 20, 8:30 pm ET. </a:t>
            </a:r>
            <a:r>
              <a:rPr lang="en-US" sz="2400" dirty="0"/>
              <a:t>New Advocate Orientation. </a:t>
            </a:r>
          </a:p>
        </p:txBody>
      </p:sp>
      <p:sp>
        <p:nvSpPr>
          <p:cNvPr id="9" name="Rectangle 8">
            <a:extLst>
              <a:ext uri="{FF2B5EF4-FFF2-40B4-BE49-F238E27FC236}">
                <a16:creationId xmlns:a16="http://schemas.microsoft.com/office/drawing/2014/main" id="{6AEF451C-9A51-4F68-909D-4542ACF81011}"/>
              </a:ext>
            </a:extLst>
          </p:cNvPr>
          <p:cNvSpPr/>
          <p:nvPr/>
        </p:nvSpPr>
        <p:spPr>
          <a:xfrm>
            <a:off x="2286000" y="2828836"/>
            <a:ext cx="4572000" cy="369332"/>
          </a:xfrm>
          <a:prstGeom prst="rect">
            <a:avLst/>
          </a:prstGeom>
        </p:spPr>
        <p:txBody>
          <a:bodyPr wrap="square">
            <a:spAutoFit/>
          </a:bodyPr>
          <a:lstStyle/>
          <a:p>
            <a:endParaRPr lang="en-US" dirty="0"/>
          </a:p>
        </p:txBody>
      </p:sp>
      <p:sp>
        <p:nvSpPr>
          <p:cNvPr id="12" name="Rectangle 11">
            <a:extLst>
              <a:ext uri="{FF2B5EF4-FFF2-40B4-BE49-F238E27FC236}">
                <a16:creationId xmlns:a16="http://schemas.microsoft.com/office/drawing/2014/main" id="{DDD8DCE0-EADF-42BA-9A36-40E56A97EF86}"/>
              </a:ext>
            </a:extLst>
          </p:cNvPr>
          <p:cNvSpPr/>
          <p:nvPr/>
        </p:nvSpPr>
        <p:spPr>
          <a:xfrm>
            <a:off x="2438400" y="2990088"/>
            <a:ext cx="4572000"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151968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97661" y="280374"/>
            <a:ext cx="8579095"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D179E3E-8AF5-4B13-81B9-77D316B9572A}"/>
              </a:ext>
            </a:extLst>
          </p:cNvPr>
          <p:cNvSpPr txBox="1"/>
          <p:nvPr/>
        </p:nvSpPr>
        <p:spPr>
          <a:xfrm>
            <a:off x="409763" y="433545"/>
            <a:ext cx="8354890" cy="930447"/>
          </a:xfrm>
          <a:prstGeom prst="rect">
            <a:avLst/>
          </a:prstGeom>
        </p:spPr>
        <p:txBody>
          <a:bodyPr vert="horz" lIns="91440" tIns="45720" rIns="91440" bIns="45720" rtlCol="0" anchor="b">
            <a:normAutofit fontScale="92500" lnSpcReduction="20000"/>
          </a:bodyPr>
          <a:lstStyle/>
          <a:p>
            <a:pPr algn="ctr" defTabSz="914400">
              <a:lnSpc>
                <a:spcPct val="90000"/>
              </a:lnSpc>
              <a:spcBef>
                <a:spcPct val="0"/>
              </a:spcBef>
              <a:spcAft>
                <a:spcPts val="600"/>
              </a:spcAft>
            </a:pPr>
            <a:endParaRPr lang="en-US" sz="2200" b="1" i="1" u="sng" dirty="0">
              <a:solidFill>
                <a:srgbClr val="FFFFFF"/>
              </a:solidFill>
              <a:latin typeface="+mj-lt"/>
              <a:ea typeface="+mj-ea"/>
              <a:cs typeface="+mj-cs"/>
            </a:endParaRPr>
          </a:p>
          <a:p>
            <a:pPr algn="ctr" defTabSz="914400">
              <a:lnSpc>
                <a:spcPct val="90000"/>
              </a:lnSpc>
              <a:spcBef>
                <a:spcPct val="0"/>
              </a:spcBef>
              <a:spcAft>
                <a:spcPts val="600"/>
              </a:spcAft>
            </a:pPr>
            <a:r>
              <a:rPr lang="en-US" sz="4000" b="1" i="1" dirty="0">
                <a:solidFill>
                  <a:srgbClr val="FFFFFF"/>
                </a:solidFill>
                <a:latin typeface="Helvetica" panose="020B0604020202020204" pitchFamily="34" charset="0"/>
                <a:ea typeface="+mj-ea"/>
                <a:cs typeface="Helvetica" panose="020B0604020202020204" pitchFamily="34" charset="0"/>
              </a:rPr>
              <a:t>Our Executive Director</a:t>
            </a:r>
          </a:p>
          <a:p>
            <a:pPr algn="ctr" defTabSz="914400">
              <a:lnSpc>
                <a:spcPct val="90000"/>
              </a:lnSpc>
              <a:spcBef>
                <a:spcPct val="0"/>
              </a:spcBef>
              <a:spcAft>
                <a:spcPts val="600"/>
              </a:spcAft>
            </a:pPr>
            <a:endParaRPr lang="en-US" sz="2200" dirty="0">
              <a:solidFill>
                <a:srgbClr val="FFFFFF"/>
              </a:solidFill>
              <a:latin typeface="+mj-lt"/>
              <a:ea typeface="+mj-ea"/>
              <a:cs typeface="+mj-cs"/>
            </a:endParaRPr>
          </a:p>
        </p:txBody>
      </p:sp>
      <p:cxnSp>
        <p:nvCxnSpPr>
          <p:cNvPr id="74" name="Straight Connector 7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72558" y="1522292"/>
            <a:ext cx="58293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4AAE5BA-7713-4ED2-969A-527ED6D198D3}"/>
              </a:ext>
            </a:extLst>
          </p:cNvPr>
          <p:cNvPicPr>
            <a:picLocks noChangeAspect="1"/>
          </p:cNvPicPr>
          <p:nvPr/>
        </p:nvPicPr>
        <p:blipFill>
          <a:blip r:embed="rId2"/>
          <a:stretch>
            <a:fillRect/>
          </a:stretch>
        </p:blipFill>
        <p:spPr>
          <a:xfrm>
            <a:off x="491788" y="2426818"/>
            <a:ext cx="3605711" cy="3997637"/>
          </a:xfrm>
          <a:prstGeom prst="rect">
            <a:avLst/>
          </a:prstGeom>
        </p:spPr>
      </p:pic>
      <p:cxnSp>
        <p:nvCxnSpPr>
          <p:cNvPr id="76" name="Straight Connector 7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8720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EFB89B32-EDB8-48BA-AE0C-9970E43592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33804" y="3059952"/>
            <a:ext cx="4091938" cy="2731368"/>
          </a:xfrm>
          <a:prstGeom prst="rect">
            <a:avLst/>
          </a:prstGeom>
        </p:spPr>
      </p:pic>
      <p:sp>
        <p:nvSpPr>
          <p:cNvPr id="7171" name="Slide Number Placeholder 6"/>
          <p:cNvSpPr>
            <a:spLocks noGrp="1"/>
          </p:cNvSpPr>
          <p:nvPr>
            <p:ph type="sldNum" sz="quarter" idx="4294967295"/>
          </p:nvPr>
        </p:nvSpPr>
        <p:spPr bwMode="auto">
          <a:xfrm>
            <a:off x="6452507" y="6522430"/>
            <a:ext cx="2057400" cy="34747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charset="0"/>
              <a:buChar char="•"/>
              <a:defRPr sz="3200">
                <a:solidFill>
                  <a:srgbClr val="58585B"/>
                </a:solidFill>
                <a:latin typeface="Helvetica" charset="0"/>
              </a:defRPr>
            </a:lvl1pPr>
            <a:lvl2pPr marL="742950" indent="-285750">
              <a:spcBef>
                <a:spcPct val="20000"/>
              </a:spcBef>
              <a:buFont typeface="Courier New" pitchFamily="49" charset="0"/>
              <a:buChar char="o"/>
              <a:defRPr sz="2800">
                <a:solidFill>
                  <a:srgbClr val="58585B"/>
                </a:solidFill>
                <a:latin typeface="Helvetica" charset="0"/>
              </a:defRPr>
            </a:lvl2pPr>
            <a:lvl3pPr marL="1143000" indent="-228600">
              <a:spcBef>
                <a:spcPct val="20000"/>
              </a:spcBef>
              <a:buFont typeface="Arial" charset="0"/>
              <a:buChar char="•"/>
              <a:defRPr sz="2400">
                <a:solidFill>
                  <a:srgbClr val="58585B"/>
                </a:solidFill>
                <a:latin typeface="Helvetica" charset="0"/>
              </a:defRPr>
            </a:lvl3pPr>
            <a:lvl4pPr marL="1600200" indent="-228600">
              <a:spcBef>
                <a:spcPct val="20000"/>
              </a:spcBef>
              <a:buFont typeface="Courier New" pitchFamily="49" charset="0"/>
              <a:buChar char="o"/>
              <a:defRPr sz="2000">
                <a:solidFill>
                  <a:srgbClr val="58585B"/>
                </a:solidFill>
                <a:latin typeface="Helvetica" charset="0"/>
              </a:defRPr>
            </a:lvl4pPr>
            <a:lvl5pPr marL="2057400" indent="-228600">
              <a:spcBef>
                <a:spcPct val="20000"/>
              </a:spcBef>
              <a:buFont typeface="Arial" charset="0"/>
              <a:buChar char="•"/>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Helvetica" charset="0"/>
              </a:defRPr>
            </a:lvl9pPr>
          </a:lstStyle>
          <a:p>
            <a:pPr algn="r" defTabSz="914400">
              <a:spcBef>
                <a:spcPct val="0"/>
              </a:spcBef>
              <a:spcAft>
                <a:spcPts val="600"/>
              </a:spcAft>
              <a:buFontTx/>
              <a:buNone/>
            </a:pPr>
            <a:fld id="{0C2F3EF4-838E-4AE3-99FF-7D32A336DC45}" type="slidenum">
              <a:rPr lang="en-US" altLang="en-US" sz="1200">
                <a:solidFill>
                  <a:srgbClr val="898989"/>
                </a:solidFill>
                <a:latin typeface="+mn-lt"/>
                <a:cs typeface="+mn-cs"/>
              </a:rPr>
              <a:pPr algn="r" defTabSz="914400">
                <a:spcBef>
                  <a:spcPct val="0"/>
                </a:spcBef>
                <a:spcAft>
                  <a:spcPts val="600"/>
                </a:spcAft>
                <a:buFontTx/>
                <a:buNone/>
              </a:pPr>
              <a:t>2</a:t>
            </a:fld>
            <a:endParaRPr lang="en-US" altLang="en-US" sz="1200">
              <a:solidFill>
                <a:srgbClr val="898989"/>
              </a:solidFill>
              <a:latin typeface="+mn-lt"/>
              <a:cs typeface="+mn-cs"/>
            </a:endParaRPr>
          </a:p>
        </p:txBody>
      </p:sp>
    </p:spTree>
    <p:extLst>
      <p:ext uri="{BB962C8B-B14F-4D97-AF65-F5344CB8AC3E}">
        <p14:creationId xmlns:p14="http://schemas.microsoft.com/office/powerpoint/2010/main" val="3880442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20</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7" name="Title 1"/>
          <p:cNvSpPr>
            <a:spLocks noGrp="1"/>
          </p:cNvSpPr>
          <p:nvPr>
            <p:ph type="title"/>
          </p:nvPr>
        </p:nvSpPr>
        <p:spPr>
          <a:xfrm>
            <a:off x="350731" y="87924"/>
            <a:ext cx="8442540" cy="1143000"/>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US" sz="3600" b="1" dirty="0">
                <a:solidFill>
                  <a:srgbClr val="C00000"/>
                </a:solidFill>
                <a:latin typeface="Helvetica" panose="020B0604020202020204" pitchFamily="34" charset="0"/>
                <a:ea typeface="ＭＳ Ｐゴシック" charset="0"/>
                <a:cs typeface="Helvetica" panose="020B0604020202020204" pitchFamily="34" charset="0"/>
              </a:rPr>
            </a:br>
            <a:br>
              <a:rPr lang="en-US" sz="3600" b="1" dirty="0">
                <a:solidFill>
                  <a:srgbClr val="C00000"/>
                </a:solidFill>
                <a:latin typeface="Helvetica" panose="020B0604020202020204" pitchFamily="34" charset="0"/>
                <a:ea typeface="ＭＳ Ｐゴシック" charset="0"/>
                <a:cs typeface="Helvetica" panose="020B0604020202020204" pitchFamily="34" charset="0"/>
              </a:rPr>
            </a:br>
            <a:r>
              <a:rPr lang="en-US" sz="3600" b="1" dirty="0">
                <a:solidFill>
                  <a:schemeClr val="accent2"/>
                </a:solidFill>
                <a:latin typeface="Helvetica" panose="020B0604020202020204" pitchFamily="34" charset="0"/>
                <a:ea typeface="ＭＳ Ｐゴシック" charset="0"/>
                <a:cs typeface="Helvetica" panose="020B0604020202020204" pitchFamily="34" charset="0"/>
              </a:rPr>
              <a:t>Opportunities to Learn and Share</a:t>
            </a:r>
            <a:br>
              <a:rPr lang="en-US" sz="3600" b="1" dirty="0">
                <a:solidFill>
                  <a:schemeClr val="accent2"/>
                </a:solidFill>
                <a:latin typeface="Helvetica" panose="020B0604020202020204" pitchFamily="34" charset="0"/>
                <a:ea typeface="ＭＳ Ｐゴシック" charset="0"/>
                <a:cs typeface="Helvetica" panose="020B0604020202020204" pitchFamily="34" charset="0"/>
              </a:rPr>
            </a:br>
            <a:r>
              <a:rPr lang="en-US" sz="2400" b="1" dirty="0">
                <a:solidFill>
                  <a:schemeClr val="accent2"/>
                </a:solidFill>
                <a:latin typeface="Helvetica" panose="020B0604020202020204" pitchFamily="34" charset="0"/>
                <a:ea typeface="ＭＳ Ｐゴシック" charset="0"/>
                <a:cs typeface="Helvetica" panose="020B0604020202020204" pitchFamily="34" charset="0"/>
              </a:rPr>
              <a:t>See the Weekly Update for details on how to join</a:t>
            </a:r>
            <a:br>
              <a:rPr lang="en-US" sz="3600" b="1" dirty="0">
                <a:solidFill>
                  <a:srgbClr val="C00000"/>
                </a:solidFill>
                <a:latin typeface="Helvetica" panose="020B0604020202020204" pitchFamily="34" charset="0"/>
                <a:ea typeface="ＭＳ Ｐゴシック" charset="0"/>
                <a:cs typeface="Helvetica" panose="020B0604020202020204" pitchFamily="34" charset="0"/>
              </a:rPr>
            </a:br>
            <a:endParaRPr lang="en-US" sz="3600" dirty="0">
              <a:latin typeface="Helvetica" panose="020B0604020202020204" pitchFamily="34" charset="0"/>
              <a:cs typeface="Helvetica" panose="020B0604020202020204" pitchFamily="34" charset="0"/>
            </a:endParaRPr>
          </a:p>
        </p:txBody>
      </p:sp>
      <p:sp>
        <p:nvSpPr>
          <p:cNvPr id="11" name="Content Placeholder 10"/>
          <p:cNvSpPr>
            <a:spLocks noGrp="1"/>
          </p:cNvSpPr>
          <p:nvPr>
            <p:ph idx="1"/>
          </p:nvPr>
        </p:nvSpPr>
        <p:spPr>
          <a:xfrm>
            <a:off x="350731" y="1589235"/>
            <a:ext cx="8572500" cy="5041380"/>
          </a:xfrm>
          <a:prstGeom prst="rect">
            <a:avLst/>
          </a:prstGeom>
        </p:spPr>
        <p:txBody>
          <a:bodyPr wrap="square">
            <a:spAutoFit/>
          </a:bodyPr>
          <a:lstStyle/>
          <a:p>
            <a:endParaRPr lang="en-US" sz="2400" b="1" dirty="0"/>
          </a:p>
          <a:p>
            <a:r>
              <a:rPr lang="en-US" sz="2400" b="1" dirty="0"/>
              <a:t>February 20, 9 pm ET. </a:t>
            </a:r>
            <a:r>
              <a:rPr lang="en-US" sz="2400" dirty="0"/>
              <a:t>Working With New Members of Congress.</a:t>
            </a:r>
          </a:p>
          <a:p>
            <a:endParaRPr lang="en-US" sz="2400" b="1" dirty="0"/>
          </a:p>
          <a:p>
            <a:r>
              <a:rPr lang="en-US" sz="2400" b="1" dirty="0"/>
              <a:t>March 6, 8 pm ET.</a:t>
            </a:r>
            <a:r>
              <a:rPr lang="en-US" sz="2400" dirty="0"/>
              <a:t> RESULTS Action Network Community of Practice. Join other Action Network Managers to learn and share best practices for building and managing a local  Action Network.</a:t>
            </a:r>
          </a:p>
          <a:p>
            <a:endParaRPr lang="en-US" sz="2400" dirty="0"/>
          </a:p>
          <a:p>
            <a:r>
              <a:rPr lang="en-US" sz="2400" b="1" dirty="0"/>
              <a:t>March 7, 8:30 pm ET. </a:t>
            </a:r>
            <a:r>
              <a:rPr lang="en-US" sz="2400" dirty="0"/>
              <a:t>New Advocate Orientation. </a:t>
            </a:r>
          </a:p>
          <a:p>
            <a:endParaRPr lang="en-US" sz="2400" dirty="0"/>
          </a:p>
          <a:p>
            <a:endParaRPr lang="en-US" sz="2400" b="1" dirty="0"/>
          </a:p>
        </p:txBody>
      </p:sp>
    </p:spTree>
    <p:extLst>
      <p:ext uri="{BB962C8B-B14F-4D97-AF65-F5344CB8AC3E}">
        <p14:creationId xmlns:p14="http://schemas.microsoft.com/office/powerpoint/2010/main" val="421306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6CCBE3-24BD-42B2-AC93-393F0EC303DD}"/>
              </a:ext>
            </a:extLst>
          </p:cNvPr>
          <p:cNvSpPr>
            <a:spLocks noGrp="1"/>
          </p:cNvSpPr>
          <p:nvPr>
            <p:ph type="title"/>
          </p:nvPr>
        </p:nvSpPr>
        <p:spPr>
          <a:xfrm>
            <a:off x="840468" y="1122807"/>
            <a:ext cx="7465832" cy="4297680"/>
          </a:xfrm>
          <a:noFill/>
          <a:ln>
            <a:noFill/>
          </a:ln>
        </p:spPr>
        <p:txBody>
          <a:bodyPr vert="horz" lIns="91440" tIns="45720" rIns="91440" bIns="45720" rtlCol="0" anchor="ctr">
            <a:noAutofit/>
          </a:bodyPr>
          <a:lstStyle/>
          <a:p>
            <a:pPr defTabSz="914400">
              <a:lnSpc>
                <a:spcPct val="90000"/>
              </a:lnSpc>
            </a:pPr>
            <a:br>
              <a:rPr lang="en-US" sz="3400" dirty="0">
                <a:solidFill>
                  <a:srgbClr val="FFFFFF"/>
                </a:solidFill>
                <a:latin typeface="+mj-lt"/>
                <a:cs typeface="+mj-cs"/>
              </a:rPr>
            </a:br>
            <a:br>
              <a:rPr lang="en-US" sz="3400" dirty="0">
                <a:solidFill>
                  <a:srgbClr val="FFFFFF"/>
                </a:solidFill>
                <a:latin typeface="+mj-lt"/>
                <a:cs typeface="+mj-cs"/>
              </a:rPr>
            </a:br>
            <a:br>
              <a:rPr lang="en-US" sz="3400" dirty="0">
                <a:solidFill>
                  <a:srgbClr val="FFFFFF"/>
                </a:solidFill>
                <a:latin typeface="+mj-lt"/>
                <a:cs typeface="+mj-cs"/>
              </a:rPr>
            </a:br>
            <a:r>
              <a:rPr lang="en-US" sz="3400" b="1" dirty="0">
                <a:solidFill>
                  <a:srgbClr val="FFFFFF"/>
                </a:solidFill>
                <a:latin typeface="+mj-lt"/>
                <a:cs typeface="+mj-cs"/>
              </a:rPr>
              <a:t>July 13-16 RESULTS International Conference</a:t>
            </a:r>
            <a:br>
              <a:rPr lang="en-US" sz="3400" b="1" dirty="0">
                <a:solidFill>
                  <a:srgbClr val="FFFFFF"/>
                </a:solidFill>
                <a:latin typeface="+mj-lt"/>
                <a:cs typeface="+mj-cs"/>
              </a:rPr>
            </a:br>
            <a:br>
              <a:rPr lang="en-US" sz="3400" dirty="0">
                <a:solidFill>
                  <a:srgbClr val="FFFFFF"/>
                </a:solidFill>
                <a:latin typeface="+mj-lt"/>
                <a:cs typeface="+mj-cs"/>
              </a:rPr>
            </a:br>
            <a:r>
              <a:rPr lang="en-US" sz="3400" dirty="0">
                <a:solidFill>
                  <a:srgbClr val="FFFFFF"/>
                </a:solidFill>
                <a:latin typeface="+mj-lt"/>
                <a:cs typeface="+mj-cs"/>
              </a:rPr>
              <a:t>Grand Hyatt Washington</a:t>
            </a:r>
            <a:br>
              <a:rPr lang="en-US" sz="3400" dirty="0">
                <a:solidFill>
                  <a:srgbClr val="FFFFFF"/>
                </a:solidFill>
                <a:latin typeface="+mj-lt"/>
                <a:cs typeface="+mj-cs"/>
              </a:rPr>
            </a:br>
            <a:br>
              <a:rPr lang="en-US" sz="3400" dirty="0">
                <a:solidFill>
                  <a:srgbClr val="FFFFFF"/>
                </a:solidFill>
                <a:latin typeface="+mj-lt"/>
                <a:cs typeface="+mj-cs"/>
              </a:rPr>
            </a:br>
            <a:r>
              <a:rPr lang="en-US" sz="3400" dirty="0">
                <a:solidFill>
                  <a:srgbClr val="FFFFFF"/>
                </a:solidFill>
                <a:latin typeface="+mj-lt"/>
                <a:cs typeface="+mj-cs"/>
              </a:rPr>
              <a:t>Registration is open! </a:t>
            </a:r>
            <a:br>
              <a:rPr lang="en-US" sz="3400" dirty="0">
                <a:solidFill>
                  <a:srgbClr val="FFFFFF"/>
                </a:solidFill>
                <a:latin typeface="+mj-lt"/>
                <a:cs typeface="+mj-cs"/>
              </a:rPr>
            </a:br>
            <a:r>
              <a:rPr lang="en-US" sz="3400" dirty="0" err="1">
                <a:solidFill>
                  <a:srgbClr val="FFFFFF"/>
                </a:solidFill>
                <a:latin typeface="+mj-lt"/>
                <a:cs typeface="+mj-cs"/>
              </a:rPr>
              <a:t>Earlybird</a:t>
            </a:r>
            <a:r>
              <a:rPr lang="en-US" sz="3400" dirty="0">
                <a:solidFill>
                  <a:srgbClr val="FFFFFF"/>
                </a:solidFill>
                <a:latin typeface="+mj-lt"/>
                <a:cs typeface="+mj-cs"/>
              </a:rPr>
              <a:t> rate in effect until May 15. </a:t>
            </a:r>
            <a:br>
              <a:rPr lang="en-US" sz="3400" dirty="0">
                <a:solidFill>
                  <a:srgbClr val="FFFFFF"/>
                </a:solidFill>
                <a:latin typeface="+mj-lt"/>
                <a:cs typeface="+mj-cs"/>
              </a:rPr>
            </a:br>
            <a:br>
              <a:rPr lang="en-US" sz="3400" dirty="0">
                <a:solidFill>
                  <a:srgbClr val="FFFFFF"/>
                </a:solidFill>
                <a:latin typeface="+mj-lt"/>
                <a:cs typeface="+mj-cs"/>
              </a:rPr>
            </a:br>
            <a:r>
              <a:rPr lang="en-US" sz="3400" dirty="0">
                <a:solidFill>
                  <a:srgbClr val="FFFFFF"/>
                </a:solidFill>
                <a:latin typeface="+mj-lt"/>
                <a:cs typeface="+mj-cs"/>
              </a:rPr>
              <a:t>www.resultsconference.org</a:t>
            </a:r>
            <a:br>
              <a:rPr lang="en-US" sz="3400" dirty="0">
                <a:solidFill>
                  <a:srgbClr val="FFFFFF"/>
                </a:solidFill>
                <a:latin typeface="+mj-lt"/>
                <a:cs typeface="+mj-cs"/>
              </a:rPr>
            </a:br>
            <a:br>
              <a:rPr lang="en-US" sz="3400" dirty="0">
                <a:solidFill>
                  <a:srgbClr val="FFFFFF"/>
                </a:solidFill>
                <a:latin typeface="+mj-lt"/>
                <a:cs typeface="+mj-cs"/>
              </a:rPr>
            </a:br>
            <a:br>
              <a:rPr lang="en-US" sz="3400" b="1" dirty="0">
                <a:solidFill>
                  <a:srgbClr val="FFFFFF"/>
                </a:solidFill>
                <a:latin typeface="+mj-lt"/>
                <a:cs typeface="+mj-cs"/>
              </a:rPr>
            </a:br>
            <a:endParaRPr lang="en-US" sz="3400" i="1" dirty="0">
              <a:solidFill>
                <a:srgbClr val="FFFFFF"/>
              </a:solidFill>
              <a:latin typeface="+mj-lt"/>
              <a:cs typeface="+mj-cs"/>
            </a:endParaRPr>
          </a:p>
        </p:txBody>
      </p:sp>
      <p:sp>
        <p:nvSpPr>
          <p:cNvPr id="4" name="Slide Number Placeholder 3">
            <a:extLst>
              <a:ext uri="{FF2B5EF4-FFF2-40B4-BE49-F238E27FC236}">
                <a16:creationId xmlns:a16="http://schemas.microsoft.com/office/drawing/2014/main" id="{9D6FA171-F50F-4801-AE18-C315A9C622D4}"/>
              </a:ext>
            </a:extLst>
          </p:cNvPr>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CB84E56B-342A-4DC0-9920-D07A8AAB6938}" type="slidenum">
              <a:rPr lang="en-US" sz="1200">
                <a:latin typeface="+mn-lt"/>
                <a:cs typeface="+mn-cs"/>
              </a:rPr>
              <a:pPr algn="r">
                <a:spcAft>
                  <a:spcPts val="600"/>
                </a:spcAft>
              </a:pPr>
              <a:t>21</a:t>
            </a:fld>
            <a:endParaRPr lang="en-US" sz="1200">
              <a:latin typeface="+mn-lt"/>
              <a:cs typeface="+mn-cs"/>
            </a:endParaRPr>
          </a:p>
        </p:txBody>
      </p:sp>
    </p:spTree>
    <p:extLst>
      <p:ext uri="{BB962C8B-B14F-4D97-AF65-F5344CB8AC3E}">
        <p14:creationId xmlns:p14="http://schemas.microsoft.com/office/powerpoint/2010/main" val="847384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57200" y="602406"/>
            <a:ext cx="8229600" cy="1143000"/>
          </a:xfrm>
        </p:spPr>
        <p:txBody>
          <a:bodyPr>
            <a:normAutofit fontScale="90000"/>
          </a:bodyPr>
          <a:lstStyle/>
          <a:p>
            <a:pPr algn="l"/>
            <a:r>
              <a:rPr lang="en-US" b="1" dirty="0">
                <a:solidFill>
                  <a:schemeClr val="tx1"/>
                </a:solidFill>
              </a:rPr>
              <a:t>Campaigns Agenda</a:t>
            </a:r>
            <a:br>
              <a:rPr lang="en-US" b="1" dirty="0">
                <a:solidFill>
                  <a:schemeClr val="tx1"/>
                </a:solidFill>
              </a:rPr>
            </a:br>
            <a:endParaRPr lang="en-US" b="1" dirty="0">
              <a:solidFill>
                <a:schemeClr val="tx1"/>
              </a:solidFill>
            </a:endParaRP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22</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7F34F3DA-149D-4771-9E65-47AAD5DA895F}"/>
              </a:ext>
            </a:extLst>
          </p:cNvPr>
          <p:cNvPicPr>
            <a:picLocks noChangeAspect="1"/>
          </p:cNvPicPr>
          <p:nvPr/>
        </p:nvPicPr>
        <p:blipFill>
          <a:blip r:embed="rId2"/>
          <a:stretch>
            <a:fillRect/>
          </a:stretch>
        </p:blipFill>
        <p:spPr>
          <a:xfrm>
            <a:off x="4275138" y="1231074"/>
            <a:ext cx="4411662" cy="5055356"/>
          </a:xfrm>
          <a:prstGeom prst="rect">
            <a:avLst/>
          </a:prstGeom>
        </p:spPr>
      </p:pic>
    </p:spTree>
    <p:extLst>
      <p:ext uri="{BB962C8B-B14F-4D97-AF65-F5344CB8AC3E}">
        <p14:creationId xmlns:p14="http://schemas.microsoft.com/office/powerpoint/2010/main" val="1110025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628650" y="963877"/>
            <a:ext cx="2620771" cy="4930246"/>
          </a:xfrm>
        </p:spPr>
        <p:txBody>
          <a:bodyPr>
            <a:normAutofit/>
          </a:bodyPr>
          <a:lstStyle/>
          <a:p>
            <a:pPr algn="r"/>
            <a:r>
              <a:rPr lang="en-US" sz="2400" b="1" dirty="0"/>
              <a:t>Appropriations for FY20</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3732023" y="963877"/>
            <a:ext cx="4783327" cy="4930246"/>
          </a:xfrm>
        </p:spPr>
        <p:txBody>
          <a:bodyPr anchor="ctr">
            <a:normAutofit/>
          </a:bodyPr>
          <a:lstStyle/>
          <a:p>
            <a:pPr marL="0" indent="0">
              <a:spcBef>
                <a:spcPts val="600"/>
              </a:spcBef>
              <a:spcAft>
                <a:spcPts val="600"/>
              </a:spcAft>
              <a:buNone/>
            </a:pPr>
            <a:endParaRPr lang="en-US" sz="2100" dirty="0"/>
          </a:p>
          <a:p>
            <a:pPr marL="0" indent="0">
              <a:spcBef>
                <a:spcPts val="600"/>
              </a:spcBef>
              <a:spcAft>
                <a:spcPts val="600"/>
              </a:spcAft>
              <a:buNone/>
            </a:pPr>
            <a:endParaRPr lang="en-US" sz="21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7928637" y="6033479"/>
            <a:ext cx="586712" cy="365125"/>
          </a:xfrm>
        </p:spPr>
        <p:txBody>
          <a:bodyPr>
            <a:normAutofit/>
          </a:bodyPr>
          <a:lstStyle/>
          <a:p>
            <a:pPr>
              <a:spcAft>
                <a:spcPts val="600"/>
              </a:spcAft>
            </a:pPr>
            <a:fld id="{CB84E56B-342A-4DC0-9920-D07A8AAB6938}" type="slidenum">
              <a:rPr lang="en-US" sz="900">
                <a:solidFill>
                  <a:schemeClr val="tx1">
                    <a:alpha val="80000"/>
                  </a:schemeClr>
                </a:solidFill>
              </a:rPr>
              <a:pPr>
                <a:spcAft>
                  <a:spcPts val="600"/>
                </a:spcAft>
              </a:pPr>
              <a:t>23</a:t>
            </a:fld>
            <a:endParaRPr lang="en-US" sz="900">
              <a:solidFill>
                <a:schemeClr val="tx1">
                  <a:alpha val="80000"/>
                </a:schemeClr>
              </a:solidFill>
            </a:endParaRPr>
          </a:p>
        </p:txBody>
      </p:sp>
    </p:spTree>
    <p:extLst>
      <p:ext uri="{BB962C8B-B14F-4D97-AF65-F5344CB8AC3E}">
        <p14:creationId xmlns:p14="http://schemas.microsoft.com/office/powerpoint/2010/main" val="605096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506D9B-53F1-484A-9F93-072D61B978B6}"/>
              </a:ext>
            </a:extLst>
          </p:cNvPr>
          <p:cNvSpPr>
            <a:spLocks noGrp="1"/>
          </p:cNvSpPr>
          <p:nvPr>
            <p:ph idx="1"/>
          </p:nvPr>
        </p:nvSpPr>
        <p:spPr>
          <a:xfrm>
            <a:off x="482601" y="2638044"/>
            <a:ext cx="2522980" cy="3415622"/>
          </a:xfrm>
        </p:spPr>
        <p:txBody>
          <a:bodyPr>
            <a:normAutofit/>
          </a:bodyPr>
          <a:lstStyle/>
          <a:p>
            <a:pPr marL="0" indent="0">
              <a:buNone/>
            </a:pPr>
            <a:endParaRPr lang="en-US" sz="1700">
              <a:solidFill>
                <a:schemeClr val="bg1"/>
              </a:solidFill>
            </a:endParaRPr>
          </a:p>
          <a:p>
            <a:endParaRPr lang="en-US" sz="1700">
              <a:solidFill>
                <a:schemeClr val="bg1"/>
              </a:solidFill>
            </a:endParaRPr>
          </a:p>
        </p:txBody>
      </p:sp>
      <p:pic>
        <p:nvPicPr>
          <p:cNvPr id="6" name="Picture 5">
            <a:extLst>
              <a:ext uri="{FF2B5EF4-FFF2-40B4-BE49-F238E27FC236}">
                <a16:creationId xmlns:a16="http://schemas.microsoft.com/office/drawing/2014/main" id="{0F07F825-F6E5-4E2B-8F4B-22EF0702C14D}"/>
              </a:ext>
            </a:extLst>
          </p:cNvPr>
          <p:cNvPicPr>
            <a:picLocks noChangeAspect="1"/>
          </p:cNvPicPr>
          <p:nvPr/>
        </p:nvPicPr>
        <p:blipFill>
          <a:blip r:embed="rId3"/>
          <a:stretch>
            <a:fillRect/>
          </a:stretch>
        </p:blipFill>
        <p:spPr>
          <a:xfrm>
            <a:off x="304800" y="85726"/>
            <a:ext cx="8210549" cy="6157911"/>
          </a:xfrm>
          <a:prstGeom prst="rect">
            <a:avLst/>
          </a:prstGeom>
        </p:spPr>
      </p:pic>
      <p:sp>
        <p:nvSpPr>
          <p:cNvPr id="4" name="Slide Number Placeholder 3">
            <a:extLst>
              <a:ext uri="{FF2B5EF4-FFF2-40B4-BE49-F238E27FC236}">
                <a16:creationId xmlns:a16="http://schemas.microsoft.com/office/drawing/2014/main" id="{FEF80275-FDAC-42D6-ADB4-6AE4F8788769}"/>
              </a:ext>
            </a:extLst>
          </p:cNvPr>
          <p:cNvSpPr>
            <a:spLocks noGrp="1"/>
          </p:cNvSpPr>
          <p:nvPr>
            <p:ph type="sldNum" sz="quarter" idx="4"/>
          </p:nvPr>
        </p:nvSpPr>
        <p:spPr>
          <a:xfrm>
            <a:off x="7717134" y="6356350"/>
            <a:ext cx="798215" cy="365125"/>
          </a:xfrm>
        </p:spPr>
        <p:txBody>
          <a:bodyPr>
            <a:normAutofit/>
          </a:bodyPr>
          <a:lstStyle/>
          <a:p>
            <a:pPr>
              <a:spcAft>
                <a:spcPts val="600"/>
              </a:spcAft>
            </a:pPr>
            <a:fld id="{CB84E56B-342A-4DC0-9920-D07A8AAB6938}" type="slidenum">
              <a:rPr lang="en-US">
                <a:solidFill>
                  <a:schemeClr val="tx1">
                    <a:alpha val="80000"/>
                  </a:schemeClr>
                </a:solidFill>
              </a:rPr>
              <a:pPr>
                <a:spcAft>
                  <a:spcPts val="600"/>
                </a:spcAft>
              </a:pPr>
              <a:t>24</a:t>
            </a:fld>
            <a:endParaRPr lang="en-US">
              <a:solidFill>
                <a:schemeClr val="tx1">
                  <a:alpha val="80000"/>
                </a:schemeClr>
              </a:solidFill>
            </a:endParaRPr>
          </a:p>
        </p:txBody>
      </p:sp>
    </p:spTree>
    <p:extLst>
      <p:ext uri="{BB962C8B-B14F-4D97-AF65-F5344CB8AC3E}">
        <p14:creationId xmlns:p14="http://schemas.microsoft.com/office/powerpoint/2010/main" val="237096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F0D94-EBC3-464B-8CD9-1D0589D96EC6}"/>
              </a:ext>
            </a:extLst>
          </p:cNvPr>
          <p:cNvSpPr>
            <a:spLocks noGrp="1"/>
          </p:cNvSpPr>
          <p:nvPr>
            <p:ph type="title"/>
          </p:nvPr>
        </p:nvSpPr>
        <p:spPr/>
        <p:txBody>
          <a:bodyPr/>
          <a:lstStyle/>
          <a:p>
            <a:r>
              <a:rPr lang="en-US" dirty="0">
                <a:solidFill>
                  <a:srgbClr val="B11F30"/>
                </a:solidFill>
              </a:rPr>
              <a:t>Global Fund Replenishment</a:t>
            </a:r>
          </a:p>
        </p:txBody>
      </p:sp>
      <p:pic>
        <p:nvPicPr>
          <p:cNvPr id="6" name="Content Placeholder 5">
            <a:extLst>
              <a:ext uri="{FF2B5EF4-FFF2-40B4-BE49-F238E27FC236}">
                <a16:creationId xmlns:a16="http://schemas.microsoft.com/office/drawing/2014/main" id="{505740DC-5241-4004-A171-1426C5E6C91B}"/>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24367" y="1417638"/>
            <a:ext cx="8370711" cy="4708525"/>
          </a:xfrm>
        </p:spPr>
      </p:pic>
      <p:sp>
        <p:nvSpPr>
          <p:cNvPr id="4" name="Slide Number Placeholder 3">
            <a:extLst>
              <a:ext uri="{FF2B5EF4-FFF2-40B4-BE49-F238E27FC236}">
                <a16:creationId xmlns:a16="http://schemas.microsoft.com/office/drawing/2014/main" id="{51FBD19D-D8BB-40C8-9AD7-687580CDCA4D}"/>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1122201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2323D-DF69-4D93-955D-F256DDB2847D}"/>
              </a:ext>
            </a:extLst>
          </p:cNvPr>
          <p:cNvSpPr>
            <a:spLocks noGrp="1"/>
          </p:cNvSpPr>
          <p:nvPr>
            <p:ph type="title"/>
          </p:nvPr>
        </p:nvSpPr>
        <p:spPr/>
        <p:txBody>
          <a:bodyPr/>
          <a:lstStyle/>
          <a:p>
            <a:r>
              <a:rPr lang="en-US" dirty="0">
                <a:solidFill>
                  <a:srgbClr val="B01F2D"/>
                </a:solidFill>
              </a:rPr>
              <a:t>Global Fund Replenishment</a:t>
            </a:r>
          </a:p>
        </p:txBody>
      </p:sp>
      <p:sp>
        <p:nvSpPr>
          <p:cNvPr id="3" name="Content Placeholder 2">
            <a:extLst>
              <a:ext uri="{FF2B5EF4-FFF2-40B4-BE49-F238E27FC236}">
                <a16:creationId xmlns:a16="http://schemas.microsoft.com/office/drawing/2014/main" id="{C7326EFB-4542-43E6-8AEA-A1DC108C5E97}"/>
              </a:ext>
            </a:extLst>
          </p:cNvPr>
          <p:cNvSpPr>
            <a:spLocks noGrp="1"/>
          </p:cNvSpPr>
          <p:nvPr>
            <p:ph idx="1"/>
          </p:nvPr>
        </p:nvSpPr>
        <p:spPr/>
        <p:txBody>
          <a:bodyPr>
            <a:normAutofit lnSpcReduction="10000"/>
          </a:bodyPr>
          <a:lstStyle/>
          <a:p>
            <a:pPr algn="ctr"/>
            <a:r>
              <a:rPr lang="en-US" dirty="0"/>
              <a:t>In January, the Global Fund unveiled its target for the October 2019 replenishment:</a:t>
            </a:r>
          </a:p>
          <a:p>
            <a:pPr algn="ctr"/>
            <a:endParaRPr lang="en-US" dirty="0"/>
          </a:p>
          <a:p>
            <a:pPr marL="0" indent="0" algn="ctr">
              <a:buNone/>
            </a:pPr>
            <a:r>
              <a:rPr lang="en-US" dirty="0"/>
              <a:t> </a:t>
            </a:r>
            <a:r>
              <a:rPr lang="en-US" sz="4400" b="1" dirty="0">
                <a:solidFill>
                  <a:srgbClr val="B01F2D"/>
                </a:solidFill>
              </a:rPr>
              <a:t>$14 billion </a:t>
            </a:r>
            <a:r>
              <a:rPr lang="en-US" sz="4400" b="1" dirty="0"/>
              <a:t>from 2020-2022 </a:t>
            </a:r>
          </a:p>
          <a:p>
            <a:pPr algn="ctr"/>
            <a:endParaRPr lang="en-US" dirty="0"/>
          </a:p>
          <a:p>
            <a:pPr algn="ctr"/>
            <a:r>
              <a:rPr lang="en-US" dirty="0"/>
              <a:t>This is a 15 percent increase from the current replenishment period, and will require increased funding from the U.S.</a:t>
            </a:r>
          </a:p>
        </p:txBody>
      </p:sp>
      <p:sp>
        <p:nvSpPr>
          <p:cNvPr id="4" name="Slide Number Placeholder 3">
            <a:extLst>
              <a:ext uri="{FF2B5EF4-FFF2-40B4-BE49-F238E27FC236}">
                <a16:creationId xmlns:a16="http://schemas.microsoft.com/office/drawing/2014/main" id="{01AA98D3-D414-4D2F-A45F-CEFF14DE1BC5}"/>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396096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E492323D-DF69-4D93-955D-F256DDB2847D}"/>
              </a:ext>
            </a:extLst>
          </p:cNvPr>
          <p:cNvSpPr>
            <a:spLocks noGrp="1"/>
          </p:cNvSpPr>
          <p:nvPr>
            <p:ph type="title"/>
          </p:nvPr>
        </p:nvSpPr>
        <p:spPr>
          <a:xfrm>
            <a:off x="480059" y="2053641"/>
            <a:ext cx="2751871" cy="2760098"/>
          </a:xfrm>
        </p:spPr>
        <p:txBody>
          <a:bodyPr>
            <a:normAutofit/>
          </a:bodyPr>
          <a:lstStyle/>
          <a:p>
            <a:pPr>
              <a:lnSpc>
                <a:spcPct val="90000"/>
              </a:lnSpc>
            </a:pPr>
            <a:r>
              <a:rPr lang="en-US" sz="2800" b="1">
                <a:solidFill>
                  <a:srgbClr val="FFFFFF"/>
                </a:solidFill>
              </a:rPr>
              <a:t>Global Fund Replenishment</a:t>
            </a:r>
          </a:p>
        </p:txBody>
      </p:sp>
      <p:sp>
        <p:nvSpPr>
          <p:cNvPr id="3" name="Content Placeholder 2">
            <a:extLst>
              <a:ext uri="{FF2B5EF4-FFF2-40B4-BE49-F238E27FC236}">
                <a16:creationId xmlns:a16="http://schemas.microsoft.com/office/drawing/2014/main" id="{C7326EFB-4542-43E6-8AEA-A1DC108C5E97}"/>
              </a:ext>
            </a:extLst>
          </p:cNvPr>
          <p:cNvSpPr>
            <a:spLocks noGrp="1"/>
          </p:cNvSpPr>
          <p:nvPr>
            <p:ph idx="1"/>
          </p:nvPr>
        </p:nvSpPr>
        <p:spPr>
          <a:xfrm>
            <a:off x="3985910" y="320231"/>
            <a:ext cx="4561583" cy="5712269"/>
          </a:xfrm>
        </p:spPr>
        <p:txBody>
          <a:bodyPr anchor="ctr">
            <a:normAutofit/>
          </a:bodyPr>
          <a:lstStyle/>
          <a:p>
            <a:pPr marL="0" indent="0">
              <a:buNone/>
            </a:pPr>
            <a:r>
              <a:rPr lang="en-US" sz="2100" b="1" dirty="0">
                <a:solidFill>
                  <a:srgbClr val="000000"/>
                </a:solidFill>
              </a:rPr>
              <a:t>Congressional leadership is key!</a:t>
            </a:r>
          </a:p>
          <a:p>
            <a:pPr lvl="1"/>
            <a:r>
              <a:rPr lang="en-US" sz="2100" dirty="0">
                <a:solidFill>
                  <a:srgbClr val="000000"/>
                </a:solidFill>
              </a:rPr>
              <a:t>Continue to Set the Agenda and meet with your members of Congress</a:t>
            </a:r>
          </a:p>
          <a:p>
            <a:pPr lvl="1"/>
            <a:r>
              <a:rPr lang="en-US" sz="2100" dirty="0">
                <a:solidFill>
                  <a:srgbClr val="000000"/>
                </a:solidFill>
              </a:rPr>
              <a:t>The Administration must hear from members of Congress that Global Fund is a priority</a:t>
            </a:r>
          </a:p>
          <a:p>
            <a:pPr lvl="1"/>
            <a:r>
              <a:rPr lang="en-US" sz="2100" dirty="0">
                <a:solidFill>
                  <a:srgbClr val="000000"/>
                </a:solidFill>
              </a:rPr>
              <a:t>Congressional support will be a key signal to other donors as we approach the replenishment in October</a:t>
            </a:r>
          </a:p>
        </p:txBody>
      </p:sp>
      <p:sp>
        <p:nvSpPr>
          <p:cNvPr id="4" name="Slide Number Placeholder 3">
            <a:extLst>
              <a:ext uri="{FF2B5EF4-FFF2-40B4-BE49-F238E27FC236}">
                <a16:creationId xmlns:a16="http://schemas.microsoft.com/office/drawing/2014/main" id="{01AA98D3-D414-4D2F-A45F-CEFF14DE1BC5}"/>
              </a:ext>
            </a:extLst>
          </p:cNvPr>
          <p:cNvSpPr>
            <a:spLocks noGrp="1"/>
          </p:cNvSpPr>
          <p:nvPr>
            <p:ph type="sldNum" sz="quarter" idx="4"/>
          </p:nvPr>
        </p:nvSpPr>
        <p:spPr>
          <a:xfrm>
            <a:off x="8119447" y="6223702"/>
            <a:ext cx="428046" cy="314067"/>
          </a:xfrm>
        </p:spPr>
        <p:txBody>
          <a:bodyPr>
            <a:normAutofit/>
          </a:bodyPr>
          <a:lstStyle/>
          <a:p>
            <a:pPr>
              <a:spcAft>
                <a:spcPts val="600"/>
              </a:spcAft>
            </a:pPr>
            <a:fld id="{CB84E56B-342A-4DC0-9920-D07A8AAB6938}" type="slidenum">
              <a:rPr lang="en-US" sz="900">
                <a:solidFill>
                  <a:srgbClr val="898989"/>
                </a:solidFill>
              </a:rPr>
              <a:pPr>
                <a:spcAft>
                  <a:spcPts val="600"/>
                </a:spcAft>
              </a:pPr>
              <a:t>27</a:t>
            </a:fld>
            <a:endParaRPr lang="en-US" sz="900">
              <a:solidFill>
                <a:srgbClr val="898989"/>
              </a:solidFill>
            </a:endParaRPr>
          </a:p>
        </p:txBody>
      </p:sp>
    </p:spTree>
    <p:extLst>
      <p:ext uri="{BB962C8B-B14F-4D97-AF65-F5344CB8AC3E}">
        <p14:creationId xmlns:p14="http://schemas.microsoft.com/office/powerpoint/2010/main" val="4161244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28</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Rectangle 1"/>
          <p:cNvSpPr/>
          <p:nvPr/>
        </p:nvSpPr>
        <p:spPr>
          <a:xfrm>
            <a:off x="203200" y="139700"/>
            <a:ext cx="8788400" cy="2062103"/>
          </a:xfrm>
          <a:prstGeom prst="rect">
            <a:avLst/>
          </a:prstGeom>
        </p:spPr>
        <p:txBody>
          <a:bodyPr wrap="square">
            <a:spAutoFit/>
          </a:bodyPr>
          <a:lstStyle/>
          <a:p>
            <a:endParaRPr lang="en-US" sz="3200" b="1" i="1" dirty="0">
              <a:solidFill>
                <a:schemeClr val="accent2"/>
              </a:solidFill>
              <a:latin typeface="Helvetica" panose="020B0604020202020204" pitchFamily="34" charset="0"/>
              <a:cs typeface="Helvetica" panose="020B0604020202020204" pitchFamily="34" charset="0"/>
            </a:endParaRPr>
          </a:p>
          <a:p>
            <a:pPr algn="ctr"/>
            <a:r>
              <a:rPr lang="en-US" sz="3200" b="1" i="1" dirty="0">
                <a:solidFill>
                  <a:schemeClr val="accent2"/>
                </a:solidFill>
                <a:latin typeface="Helvetica" panose="020B0604020202020204" pitchFamily="34" charset="0"/>
                <a:cs typeface="Helvetica" panose="020B0604020202020204" pitchFamily="34" charset="0"/>
              </a:rPr>
              <a:t>RESULTS Values Statement</a:t>
            </a:r>
          </a:p>
          <a:p>
            <a:pPr algn="ctr"/>
            <a:endParaRPr lang="en-US" sz="3200" b="1" i="1" dirty="0">
              <a:latin typeface="Helvetica" panose="020B0604020202020204" pitchFamily="34" charset="0"/>
              <a:cs typeface="Helvetica" panose="020B0604020202020204" pitchFamily="34" charset="0"/>
            </a:endParaRPr>
          </a:p>
          <a:p>
            <a:endParaRPr lang="en-US" sz="3200" b="1" u="sng" dirty="0">
              <a:latin typeface="Helvetica" panose="020B0604020202020204" pitchFamily="34" charset="0"/>
              <a:cs typeface="Helvetica" panose="020B0604020202020204" pitchFamily="34" charset="0"/>
            </a:endParaRPr>
          </a:p>
        </p:txBody>
      </p:sp>
      <p:pic>
        <p:nvPicPr>
          <p:cNvPr id="5" name="Picture 4">
            <a:extLst>
              <a:ext uri="{FF2B5EF4-FFF2-40B4-BE49-F238E27FC236}">
                <a16:creationId xmlns:a16="http://schemas.microsoft.com/office/drawing/2014/main" id="{7416D5A3-346E-4107-96B0-07385B905BBC}"/>
              </a:ext>
            </a:extLst>
          </p:cNvPr>
          <p:cNvPicPr>
            <a:picLocks noChangeAspect="1"/>
          </p:cNvPicPr>
          <p:nvPr/>
        </p:nvPicPr>
        <p:blipFill>
          <a:blip r:embed="rId3"/>
          <a:stretch>
            <a:fillRect/>
          </a:stretch>
        </p:blipFill>
        <p:spPr>
          <a:xfrm>
            <a:off x="2699543" y="1719151"/>
            <a:ext cx="3744913" cy="3771952"/>
          </a:xfrm>
          <a:prstGeom prst="rect">
            <a:avLst/>
          </a:prstGeom>
        </p:spPr>
      </p:pic>
    </p:spTree>
    <p:extLst>
      <p:ext uri="{BB962C8B-B14F-4D97-AF65-F5344CB8AC3E}">
        <p14:creationId xmlns:p14="http://schemas.microsoft.com/office/powerpoint/2010/main" val="2219667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29</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Rectangle 1"/>
          <p:cNvSpPr/>
          <p:nvPr/>
        </p:nvSpPr>
        <p:spPr>
          <a:xfrm>
            <a:off x="0" y="387351"/>
            <a:ext cx="9143999" cy="5201424"/>
          </a:xfrm>
          <a:prstGeom prst="rect">
            <a:avLst/>
          </a:prstGeom>
        </p:spPr>
        <p:txBody>
          <a:bodyPr wrap="square">
            <a:spAutoFit/>
          </a:bodyPr>
          <a:lstStyle/>
          <a:p>
            <a:pPr algn="ctr"/>
            <a:r>
              <a:rPr lang="en-US" sz="3600" b="1" dirty="0">
                <a:latin typeface="Helvetica" panose="020B0604020202020204" pitchFamily="34" charset="0"/>
                <a:cs typeface="Helvetica" panose="020B0604020202020204" pitchFamily="34" charset="0"/>
              </a:rPr>
              <a:t>How many people </a:t>
            </a:r>
          </a:p>
          <a:p>
            <a:pPr algn="ctr"/>
            <a:r>
              <a:rPr lang="en-US" sz="3600" b="1" dirty="0">
                <a:latin typeface="Helvetica" panose="020B0604020202020204" pitchFamily="34" charset="0"/>
                <a:cs typeface="Helvetica" panose="020B0604020202020204" pitchFamily="34" charset="0"/>
              </a:rPr>
              <a:t>from your group </a:t>
            </a:r>
          </a:p>
          <a:p>
            <a:pPr algn="ctr"/>
            <a:r>
              <a:rPr lang="en-US" sz="3600" b="1" dirty="0">
                <a:latin typeface="Helvetica" panose="020B0604020202020204" pitchFamily="34" charset="0"/>
                <a:cs typeface="Helvetica" panose="020B0604020202020204" pitchFamily="34" charset="0"/>
              </a:rPr>
              <a:t>joined in today’s webinar?</a:t>
            </a:r>
          </a:p>
          <a:p>
            <a:pPr algn="ctr"/>
            <a:endParaRPr lang="en-US" sz="3200" dirty="0">
              <a:latin typeface="Helvetica" panose="020B0604020202020204" pitchFamily="34" charset="0"/>
              <a:cs typeface="Helvetica" panose="020B0604020202020204" pitchFamily="34" charset="0"/>
            </a:endParaRPr>
          </a:p>
          <a:p>
            <a:pPr algn="ctr"/>
            <a:r>
              <a:rPr lang="en-US" sz="3200" dirty="0">
                <a:latin typeface="Helvetica" panose="020B0604020202020204" pitchFamily="34" charset="0"/>
                <a:cs typeface="Helvetica" panose="020B0604020202020204" pitchFamily="34" charset="0"/>
              </a:rPr>
              <a:t>Let us know your numbers </a:t>
            </a:r>
          </a:p>
          <a:p>
            <a:pPr algn="ctr"/>
            <a:r>
              <a:rPr lang="en-US" sz="3200" dirty="0">
                <a:latin typeface="Helvetica" panose="020B0604020202020204" pitchFamily="34" charset="0"/>
                <a:cs typeface="Helvetica" panose="020B0604020202020204" pitchFamily="34" charset="0"/>
              </a:rPr>
              <a:t>directly in the chat box or send to </a:t>
            </a:r>
          </a:p>
          <a:p>
            <a:pPr algn="ctr"/>
            <a:r>
              <a:rPr lang="en-US" sz="3200" b="1" u="sng" dirty="0">
                <a:latin typeface="Helvetica" panose="020B0604020202020204" pitchFamily="34" charset="0"/>
                <a:cs typeface="Helvetica" panose="020B0604020202020204" pitchFamily="34" charset="0"/>
              </a:rPr>
              <a:t>Lisa Marchal</a:t>
            </a:r>
          </a:p>
          <a:p>
            <a:pPr algn="ctr"/>
            <a:endParaRPr lang="en-US" sz="3200" b="1" u="sng" dirty="0">
              <a:latin typeface="Helvetica" panose="020B0604020202020204" pitchFamily="34" charset="0"/>
              <a:cs typeface="Helvetica" panose="020B0604020202020204" pitchFamily="34" charset="0"/>
            </a:endParaRPr>
          </a:p>
          <a:p>
            <a:pPr algn="ctr"/>
            <a:r>
              <a:rPr lang="en-US" sz="3200" b="1" dirty="0">
                <a:latin typeface="Helvetica" panose="020B0604020202020204" pitchFamily="34" charset="0"/>
                <a:cs typeface="Helvetica" panose="020B0604020202020204" pitchFamily="34" charset="0"/>
              </a:rPr>
              <a:t>lmarchal@results.org</a:t>
            </a:r>
          </a:p>
          <a:p>
            <a:endParaRPr lang="en-US" sz="32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9717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3</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63E864EC-189E-4208-B977-7E8A949200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75478"/>
            <a:ext cx="9144000" cy="5373693"/>
          </a:xfrm>
          <a:prstGeom prst="rect">
            <a:avLst/>
          </a:prstGeom>
        </p:spPr>
      </p:pic>
    </p:spTree>
    <p:extLst>
      <p:ext uri="{BB962C8B-B14F-4D97-AF65-F5344CB8AC3E}">
        <p14:creationId xmlns:p14="http://schemas.microsoft.com/office/powerpoint/2010/main" val="812309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99A3CC-AB0C-41E4-B217-2A0EC3D99FC0}"/>
              </a:ext>
            </a:extLst>
          </p:cNvPr>
          <p:cNvSpPr>
            <a:spLocks noGrp="1"/>
          </p:cNvSpPr>
          <p:nvPr>
            <p:ph idx="1"/>
          </p:nvPr>
        </p:nvSpPr>
        <p:spPr>
          <a:xfrm>
            <a:off x="3732023" y="963877"/>
            <a:ext cx="4783327" cy="4930246"/>
          </a:xfrm>
        </p:spPr>
        <p:txBody>
          <a:bodyPr anchor="ctr">
            <a:normAutofit fontScale="92500" lnSpcReduction="20000"/>
          </a:bodyPr>
          <a:lstStyle/>
          <a:p>
            <a:pPr marL="0" indent="0">
              <a:buNone/>
            </a:pPr>
            <a:r>
              <a:rPr lang="en-US" sz="2800" i="1" dirty="0">
                <a:latin typeface="Helvetica" panose="020B0604020202020204" pitchFamily="34" charset="0"/>
                <a:ea typeface="Times New Roman" panose="02020603050405020304" pitchFamily="18" charset="0"/>
                <a:cs typeface="Helvetica" panose="020B0604020202020204" pitchFamily="34" charset="0"/>
              </a:rPr>
              <a:t>RESULTS is a movement of passionate, committed everyday people. Together we use our voices to influence political decisions that will bring an end to poverty. Poverty cannot end as long as oppression exists. We commit to opposing all forms of oppression, including racism, classism, colonialism, white saviorism, sexism, homophobia, transphobia, ableism, xenophobia, and religious discrimination.</a:t>
            </a:r>
            <a:endParaRPr lang="en-US" sz="2800" dirty="0">
              <a:latin typeface="Helvetica" panose="020B0604020202020204" pitchFamily="34" charset="0"/>
              <a:ea typeface="Times New Roman" panose="02020603050405020304" pitchFamily="18" charset="0"/>
              <a:cs typeface="Helvetica" panose="020B0604020202020204" pitchFamily="34" charset="0"/>
            </a:endParaRPr>
          </a:p>
          <a:p>
            <a:endParaRPr lang="en-US" sz="2100" dirty="0"/>
          </a:p>
        </p:txBody>
      </p:sp>
      <p:sp>
        <p:nvSpPr>
          <p:cNvPr id="4" name="Slide Number Placeholder 3">
            <a:extLst>
              <a:ext uri="{FF2B5EF4-FFF2-40B4-BE49-F238E27FC236}">
                <a16:creationId xmlns:a16="http://schemas.microsoft.com/office/drawing/2014/main" id="{CCF752CF-2BD0-4C21-ABC5-850AB14286A3}"/>
              </a:ext>
            </a:extLst>
          </p:cNvPr>
          <p:cNvSpPr>
            <a:spLocks noGrp="1"/>
          </p:cNvSpPr>
          <p:nvPr>
            <p:ph type="sldNum" sz="quarter" idx="4"/>
          </p:nvPr>
        </p:nvSpPr>
        <p:spPr>
          <a:xfrm>
            <a:off x="7928637" y="6033479"/>
            <a:ext cx="586712" cy="365125"/>
          </a:xfrm>
        </p:spPr>
        <p:txBody>
          <a:bodyPr>
            <a:normAutofit/>
          </a:bodyPr>
          <a:lstStyle/>
          <a:p>
            <a:pPr>
              <a:spcAft>
                <a:spcPts val="600"/>
              </a:spcAft>
            </a:pPr>
            <a:fld id="{CB84E56B-342A-4DC0-9920-D07A8AAB6938}" type="slidenum">
              <a:rPr lang="en-US" sz="900">
                <a:solidFill>
                  <a:schemeClr val="tx1">
                    <a:alpha val="80000"/>
                  </a:schemeClr>
                </a:solidFill>
              </a:rPr>
              <a:pPr>
                <a:spcAft>
                  <a:spcPts val="600"/>
                </a:spcAft>
              </a:pPr>
              <a:t>30</a:t>
            </a:fld>
            <a:endParaRPr lang="en-US" sz="900">
              <a:solidFill>
                <a:schemeClr val="tx1">
                  <a:alpha val="80000"/>
                </a:schemeClr>
              </a:solidFill>
            </a:endParaRPr>
          </a:p>
        </p:txBody>
      </p:sp>
    </p:spTree>
    <p:extLst>
      <p:ext uri="{BB962C8B-B14F-4D97-AF65-F5344CB8AC3E}">
        <p14:creationId xmlns:p14="http://schemas.microsoft.com/office/powerpoint/2010/main" val="1204308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99A3CC-AB0C-41E4-B217-2A0EC3D99FC0}"/>
              </a:ext>
            </a:extLst>
          </p:cNvPr>
          <p:cNvSpPr>
            <a:spLocks noGrp="1"/>
          </p:cNvSpPr>
          <p:nvPr>
            <p:ph idx="1"/>
          </p:nvPr>
        </p:nvSpPr>
        <p:spPr>
          <a:xfrm>
            <a:off x="642949" y="963877"/>
            <a:ext cx="4783327" cy="4930246"/>
          </a:xfrm>
        </p:spPr>
        <p:txBody>
          <a:bodyPr anchor="ctr">
            <a:normAutofit lnSpcReduction="10000"/>
          </a:bodyPr>
          <a:lstStyle/>
          <a:p>
            <a:pPr marL="0" indent="0">
              <a:buNone/>
            </a:pPr>
            <a:r>
              <a:rPr lang="en-US" sz="2800" i="1" dirty="0">
                <a:latin typeface="Helvetica" panose="020B0604020202020204" pitchFamily="34" charset="0"/>
                <a:ea typeface="Times New Roman" panose="02020603050405020304" pitchFamily="18" charset="0"/>
                <a:cs typeface="Helvetica" panose="020B0604020202020204" pitchFamily="34" charset="0"/>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endParaRPr lang="en-US" sz="2800" dirty="0">
              <a:latin typeface="Helvetica" panose="020B0604020202020204" pitchFamily="34" charset="0"/>
              <a:ea typeface="Times New Roman" panose="02020603050405020304" pitchFamily="18" charset="0"/>
              <a:cs typeface="Helvetica" panose="020B0604020202020204" pitchFamily="34" charset="0"/>
            </a:endParaRPr>
          </a:p>
          <a:p>
            <a:endParaRPr lang="en-US" sz="2100" dirty="0"/>
          </a:p>
        </p:txBody>
      </p:sp>
      <p:cxnSp>
        <p:nvCxnSpPr>
          <p:cNvPr id="25" name="Straight Connector 2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1428"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CF752CF-2BD0-4C21-ABC5-850AB14286A3}"/>
              </a:ext>
            </a:extLst>
          </p:cNvPr>
          <p:cNvSpPr>
            <a:spLocks noGrp="1"/>
          </p:cNvSpPr>
          <p:nvPr>
            <p:ph type="sldNum" sz="quarter" idx="4"/>
          </p:nvPr>
        </p:nvSpPr>
        <p:spPr>
          <a:xfrm>
            <a:off x="7928637" y="6033479"/>
            <a:ext cx="586712" cy="365125"/>
          </a:xfrm>
        </p:spPr>
        <p:txBody>
          <a:bodyPr>
            <a:normAutofit/>
          </a:bodyPr>
          <a:lstStyle/>
          <a:p>
            <a:pPr>
              <a:spcAft>
                <a:spcPts val="600"/>
              </a:spcAft>
            </a:pPr>
            <a:fld id="{CB84E56B-342A-4DC0-9920-D07A8AAB6938}" type="slidenum">
              <a:rPr lang="en-US" sz="900">
                <a:solidFill>
                  <a:schemeClr val="tx1">
                    <a:alpha val="80000"/>
                  </a:schemeClr>
                </a:solidFill>
              </a:rPr>
              <a:pPr>
                <a:spcAft>
                  <a:spcPts val="600"/>
                </a:spcAft>
              </a:pPr>
              <a:t>31</a:t>
            </a:fld>
            <a:endParaRPr lang="en-US" sz="900">
              <a:solidFill>
                <a:schemeClr val="tx1">
                  <a:alpha val="80000"/>
                </a:schemeClr>
              </a:solidFill>
            </a:endParaRPr>
          </a:p>
        </p:txBody>
      </p:sp>
    </p:spTree>
    <p:extLst>
      <p:ext uri="{BB962C8B-B14F-4D97-AF65-F5344CB8AC3E}">
        <p14:creationId xmlns:p14="http://schemas.microsoft.com/office/powerpoint/2010/main" val="303097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99A3CC-AB0C-41E4-B217-2A0EC3D99FC0}"/>
              </a:ext>
            </a:extLst>
          </p:cNvPr>
          <p:cNvSpPr>
            <a:spLocks noGrp="1"/>
          </p:cNvSpPr>
          <p:nvPr>
            <p:ph idx="1"/>
          </p:nvPr>
        </p:nvSpPr>
        <p:spPr>
          <a:xfrm>
            <a:off x="3732023" y="963877"/>
            <a:ext cx="4783327" cy="4930246"/>
          </a:xfrm>
        </p:spPr>
        <p:txBody>
          <a:bodyPr anchor="ctr">
            <a:normAutofit lnSpcReduction="10000"/>
          </a:bodyPr>
          <a:lstStyle/>
          <a:p>
            <a:pPr marL="0" indent="0">
              <a:buNone/>
            </a:pPr>
            <a:r>
              <a:rPr lang="en-US" sz="2800" i="1" dirty="0">
                <a:latin typeface="Helvetica" panose="020B0604020202020204" pitchFamily="34" charset="0"/>
                <a:ea typeface="Times New Roman" panose="02020603050405020304" pitchFamily="18" charset="0"/>
                <a:cs typeface="Helvetica" panose="020B0604020202020204" pitchFamily="34" charset="0"/>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2800" dirty="0">
              <a:latin typeface="Helvetica" panose="020B0604020202020204" pitchFamily="34" charset="0"/>
              <a:ea typeface="Times New Roman" panose="02020603050405020304" pitchFamily="18" charset="0"/>
              <a:cs typeface="Helvetica" panose="020B0604020202020204" pitchFamily="34" charset="0"/>
            </a:endParaRPr>
          </a:p>
          <a:p>
            <a:pPr marL="0" indent="0">
              <a:buNone/>
            </a:pPr>
            <a:endParaRPr lang="en-US" sz="2100" dirty="0"/>
          </a:p>
        </p:txBody>
      </p:sp>
      <p:sp>
        <p:nvSpPr>
          <p:cNvPr id="4" name="Slide Number Placeholder 3">
            <a:extLst>
              <a:ext uri="{FF2B5EF4-FFF2-40B4-BE49-F238E27FC236}">
                <a16:creationId xmlns:a16="http://schemas.microsoft.com/office/drawing/2014/main" id="{CCF752CF-2BD0-4C21-ABC5-850AB14286A3}"/>
              </a:ext>
            </a:extLst>
          </p:cNvPr>
          <p:cNvSpPr>
            <a:spLocks noGrp="1"/>
          </p:cNvSpPr>
          <p:nvPr>
            <p:ph type="sldNum" sz="quarter" idx="4"/>
          </p:nvPr>
        </p:nvSpPr>
        <p:spPr>
          <a:xfrm>
            <a:off x="7928637" y="6033479"/>
            <a:ext cx="586712" cy="365125"/>
          </a:xfrm>
        </p:spPr>
        <p:txBody>
          <a:bodyPr>
            <a:normAutofit/>
          </a:bodyPr>
          <a:lstStyle/>
          <a:p>
            <a:pPr>
              <a:spcAft>
                <a:spcPts val="600"/>
              </a:spcAft>
            </a:pPr>
            <a:fld id="{CB84E56B-342A-4DC0-9920-D07A8AAB6938}" type="slidenum">
              <a:rPr lang="en-US" sz="900">
                <a:solidFill>
                  <a:schemeClr val="tx1">
                    <a:alpha val="80000"/>
                  </a:schemeClr>
                </a:solidFill>
              </a:rPr>
              <a:pPr>
                <a:spcAft>
                  <a:spcPts val="600"/>
                </a:spcAft>
              </a:pPr>
              <a:t>32</a:t>
            </a:fld>
            <a:endParaRPr lang="en-US" sz="900">
              <a:solidFill>
                <a:schemeClr val="tx1">
                  <a:alpha val="80000"/>
                </a:schemeClr>
              </a:solidFill>
            </a:endParaRPr>
          </a:p>
        </p:txBody>
      </p:sp>
    </p:spTree>
    <p:extLst>
      <p:ext uri="{BB962C8B-B14F-4D97-AF65-F5344CB8AC3E}">
        <p14:creationId xmlns:p14="http://schemas.microsoft.com/office/powerpoint/2010/main" val="1509936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99A3CC-AB0C-41E4-B217-2A0EC3D99FC0}"/>
              </a:ext>
            </a:extLst>
          </p:cNvPr>
          <p:cNvSpPr>
            <a:spLocks noGrp="1"/>
          </p:cNvSpPr>
          <p:nvPr>
            <p:ph idx="1"/>
          </p:nvPr>
        </p:nvSpPr>
        <p:spPr>
          <a:xfrm>
            <a:off x="642949" y="963877"/>
            <a:ext cx="4783327" cy="4930246"/>
          </a:xfrm>
        </p:spPr>
        <p:txBody>
          <a:bodyPr anchor="ctr">
            <a:normAutofit/>
          </a:bodyPr>
          <a:lstStyle/>
          <a:p>
            <a:pPr marL="0" indent="0">
              <a:buNone/>
            </a:pPr>
            <a:r>
              <a:rPr lang="en-US" sz="2800" i="1" dirty="0">
                <a:latin typeface="Helvetica" panose="020B0604020202020204" pitchFamily="34" charset="0"/>
                <a:ea typeface="Times New Roman" panose="02020603050405020304" pitchFamily="18" charset="0"/>
                <a:cs typeface="Helvetica" panose="020B0604020202020204" pitchFamily="34" charset="0"/>
              </a:rPr>
              <a:t>There are no saviors — only partners, advocates, and allies. We agree to help make the RESULTS movement a respectful, inclusive space.</a:t>
            </a:r>
            <a:endParaRPr lang="en-US" sz="2800" dirty="0">
              <a:latin typeface="Helvetica" panose="020B0604020202020204" pitchFamily="34" charset="0"/>
              <a:ea typeface="Times New Roman" panose="02020603050405020304" pitchFamily="18" charset="0"/>
              <a:cs typeface="Helvetica" panose="020B0604020202020204" pitchFamily="34" charset="0"/>
            </a:endParaRPr>
          </a:p>
          <a:p>
            <a:pPr marL="0" indent="0">
              <a:buNone/>
            </a:pPr>
            <a:endParaRPr lang="en-US" sz="2100" dirty="0"/>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1428"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CF752CF-2BD0-4C21-ABC5-850AB14286A3}"/>
              </a:ext>
            </a:extLst>
          </p:cNvPr>
          <p:cNvSpPr>
            <a:spLocks noGrp="1"/>
          </p:cNvSpPr>
          <p:nvPr>
            <p:ph type="sldNum" sz="quarter" idx="4"/>
          </p:nvPr>
        </p:nvSpPr>
        <p:spPr>
          <a:xfrm>
            <a:off x="7928637" y="6033479"/>
            <a:ext cx="586712" cy="365125"/>
          </a:xfrm>
        </p:spPr>
        <p:txBody>
          <a:bodyPr>
            <a:normAutofit/>
          </a:bodyPr>
          <a:lstStyle/>
          <a:p>
            <a:pPr>
              <a:spcAft>
                <a:spcPts val="600"/>
              </a:spcAft>
            </a:pPr>
            <a:fld id="{CB84E56B-342A-4DC0-9920-D07A8AAB6938}" type="slidenum">
              <a:rPr lang="en-US" sz="900">
                <a:solidFill>
                  <a:schemeClr val="tx1">
                    <a:alpha val="80000"/>
                  </a:schemeClr>
                </a:solidFill>
              </a:rPr>
              <a:pPr>
                <a:spcAft>
                  <a:spcPts val="600"/>
                </a:spcAft>
              </a:pPr>
              <a:t>33</a:t>
            </a:fld>
            <a:endParaRPr lang="en-US" sz="900">
              <a:solidFill>
                <a:schemeClr val="tx1">
                  <a:alpha val="80000"/>
                </a:schemeClr>
              </a:solidFill>
            </a:endParaRPr>
          </a:p>
        </p:txBody>
      </p:sp>
    </p:spTree>
    <p:extLst>
      <p:ext uri="{BB962C8B-B14F-4D97-AF65-F5344CB8AC3E}">
        <p14:creationId xmlns:p14="http://schemas.microsoft.com/office/powerpoint/2010/main" val="1526064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34</a:t>
            </a:fld>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Rectangle 1"/>
          <p:cNvSpPr/>
          <p:nvPr/>
        </p:nvSpPr>
        <p:spPr>
          <a:xfrm>
            <a:off x="762000" y="139700"/>
            <a:ext cx="8229600" cy="4524315"/>
          </a:xfrm>
          <a:prstGeom prst="rect">
            <a:avLst/>
          </a:prstGeom>
        </p:spPr>
        <p:txBody>
          <a:bodyPr wrap="square">
            <a:spAutoFit/>
          </a:bodyPr>
          <a:lstStyle/>
          <a:p>
            <a:endParaRPr lang="en-US" sz="3200" b="1" i="1" dirty="0">
              <a:solidFill>
                <a:schemeClr val="accent2"/>
              </a:solidFill>
              <a:latin typeface="Helvetica" panose="020B0604020202020204" pitchFamily="34" charset="0"/>
              <a:cs typeface="Helvetica" panose="020B0604020202020204" pitchFamily="34" charset="0"/>
            </a:endParaRPr>
          </a:p>
          <a:p>
            <a:r>
              <a:rPr lang="en-US" sz="4800" b="1" i="1" dirty="0">
                <a:latin typeface="Helvetica" panose="020B0604020202020204" pitchFamily="34" charset="0"/>
                <a:cs typeface="Helvetica" panose="020B0604020202020204" pitchFamily="34" charset="0"/>
              </a:rPr>
              <a:t>Close of Call: </a:t>
            </a:r>
          </a:p>
          <a:p>
            <a:endParaRPr lang="en-US" sz="4800" b="1" i="1" dirty="0">
              <a:latin typeface="Helvetica" panose="020B0604020202020204" pitchFamily="34" charset="0"/>
              <a:cs typeface="Helvetica" panose="020B0604020202020204" pitchFamily="34" charset="0"/>
            </a:endParaRPr>
          </a:p>
          <a:p>
            <a:pPr algn="r"/>
            <a:r>
              <a:rPr lang="en-US" sz="4800" b="1" i="1" dirty="0">
                <a:latin typeface="Helvetica" panose="020B0604020202020204" pitchFamily="34" charset="0"/>
                <a:cs typeface="Helvetica" panose="020B0604020202020204" pitchFamily="34" charset="0"/>
              </a:rPr>
              <a:t>Words of Hope and Encouragement</a:t>
            </a:r>
          </a:p>
          <a:p>
            <a:pPr algn="ctr"/>
            <a:endParaRPr lang="en-US" sz="3200" b="1" i="1" dirty="0">
              <a:latin typeface="Helvetica" panose="020B0604020202020204" pitchFamily="34" charset="0"/>
              <a:cs typeface="Helvetica" panose="020B0604020202020204" pitchFamily="34" charset="0"/>
            </a:endParaRPr>
          </a:p>
          <a:p>
            <a:endParaRPr lang="en-US" sz="3200" b="1" u="sng"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55906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82039" y="2475571"/>
            <a:ext cx="8726489"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altLang="en-US" sz="2900" b="1" dirty="0">
              <a:solidFill>
                <a:srgbClr val="C00000"/>
              </a:solidFill>
              <a:latin typeface="Helvetica" panose="020B0604020202020204" pitchFamily="34" charset="0"/>
              <a:cs typeface="Helvetica" panose="020B0604020202020204" pitchFamily="34" charset="0"/>
            </a:endParaRPr>
          </a:p>
        </p:txBody>
      </p:sp>
      <p:pic>
        <p:nvPicPr>
          <p:cNvPr id="8" name="Picture 2" descr="C:\Users\Jos\Documents\RESULTS\Admin Info\Style Packet\Logos\Logo_Square.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683125"/>
            <a:ext cx="2171700" cy="21717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CB84E56B-342A-4DC0-9920-D07A8AAB6938}" type="slidenum">
              <a:rPr lang="en-US" smtClean="0">
                <a:solidFill>
                  <a:prstClr val="black">
                    <a:tint val="75000"/>
                  </a:prstClr>
                </a:solidFill>
              </a:rPr>
              <a:pPr/>
              <a:t>35</a:t>
            </a:fld>
            <a:endParaRPr lang="en-US" dirty="0">
              <a:solidFill>
                <a:prstClr val="black">
                  <a:tint val="75000"/>
                </a:prstClr>
              </a:solidFill>
            </a:endParaRPr>
          </a:p>
        </p:txBody>
      </p:sp>
      <p:sp>
        <p:nvSpPr>
          <p:cNvPr id="5" name="TextBox 4">
            <a:extLst>
              <a:ext uri="{FF2B5EF4-FFF2-40B4-BE49-F238E27FC236}">
                <a16:creationId xmlns:a16="http://schemas.microsoft.com/office/drawing/2014/main" id="{2B98BB8D-D09E-4F12-8063-9419EC8DF021}"/>
              </a:ext>
            </a:extLst>
          </p:cNvPr>
          <p:cNvSpPr txBox="1"/>
          <p:nvPr/>
        </p:nvSpPr>
        <p:spPr>
          <a:xfrm>
            <a:off x="715439" y="142801"/>
            <a:ext cx="8522346" cy="1200329"/>
          </a:xfrm>
          <a:prstGeom prst="rect">
            <a:avLst/>
          </a:prstGeom>
          <a:noFill/>
        </p:spPr>
        <p:txBody>
          <a:bodyPr wrap="square" rtlCol="0">
            <a:spAutoFit/>
          </a:bodyPr>
          <a:lstStyle/>
          <a:p>
            <a:endParaRPr lang="en-US" sz="3600" dirty="0">
              <a:latin typeface="Helvetica" panose="020B0604020202020204" pitchFamily="34" charset="0"/>
              <a:cs typeface="Helvetica" panose="020B0604020202020204" pitchFamily="34" charset="0"/>
            </a:endParaRPr>
          </a:p>
          <a:p>
            <a:r>
              <a:rPr lang="en-US" sz="3600" dirty="0">
                <a:latin typeface="Helvetica" panose="020B0604020202020204" pitchFamily="34" charset="0"/>
                <a:cs typeface="Helvetica" panose="020B0604020202020204" pitchFamily="34" charset="0"/>
              </a:rPr>
              <a:t>Let’s Keep Setting the Agenda!</a:t>
            </a:r>
          </a:p>
        </p:txBody>
      </p:sp>
      <p:pic>
        <p:nvPicPr>
          <p:cNvPr id="4" name="Picture 3">
            <a:extLst>
              <a:ext uri="{FF2B5EF4-FFF2-40B4-BE49-F238E27FC236}">
                <a16:creationId xmlns:a16="http://schemas.microsoft.com/office/drawing/2014/main" id="{130D40EA-9D81-46A9-A439-12ED6BE1A571}"/>
              </a:ext>
            </a:extLst>
          </p:cNvPr>
          <p:cNvPicPr>
            <a:picLocks noChangeAspect="1"/>
          </p:cNvPicPr>
          <p:nvPr/>
        </p:nvPicPr>
        <p:blipFill rotWithShape="1">
          <a:blip r:embed="rId3"/>
          <a:srcRect r="38728"/>
          <a:stretch/>
        </p:blipFill>
        <p:spPr>
          <a:xfrm>
            <a:off x="4189937" y="1467973"/>
            <a:ext cx="4306364" cy="4301196"/>
          </a:xfrm>
          <a:prstGeom prst="rect">
            <a:avLst/>
          </a:prstGeom>
        </p:spPr>
      </p:pic>
    </p:spTree>
    <p:extLst>
      <p:ext uri="{BB962C8B-B14F-4D97-AF65-F5344CB8AC3E}">
        <p14:creationId xmlns:p14="http://schemas.microsoft.com/office/powerpoint/2010/main" val="2794528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9144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cstate="email">
              <a:extLst>
                <a:ext uri="{28A0092B-C50C-407E-A947-70E740481C1C}">
                  <a14:useLocalDpi xmlns:a14="http://schemas.microsoft.com/office/drawing/2010/main"/>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400E4280-14F6-4034-935A-000C9F94D2C5}"/>
              </a:ext>
            </a:extLst>
          </p:cNvPr>
          <p:cNvSpPr>
            <a:spLocks noGrp="1"/>
          </p:cNvSpPr>
          <p:nvPr>
            <p:ph idx="1"/>
          </p:nvPr>
        </p:nvSpPr>
        <p:spPr>
          <a:xfrm>
            <a:off x="834013" y="589912"/>
            <a:ext cx="7713480" cy="3497389"/>
          </a:xfrm>
        </p:spPr>
        <p:txBody>
          <a:bodyPr anchor="ctr">
            <a:normAutofit/>
          </a:bodyPr>
          <a:lstStyle/>
          <a:p>
            <a:pPr marL="0" indent="0" algn="ctr">
              <a:buNone/>
            </a:pPr>
            <a:r>
              <a:rPr lang="en-US" sz="4000" b="1" dirty="0">
                <a:solidFill>
                  <a:srgbClr val="FFFFFF"/>
                </a:solidFill>
              </a:rPr>
              <a:t>Remember that Your Courage and Persistence in Contentious Times Yielded Great Successes in 2018!</a:t>
            </a:r>
          </a:p>
        </p:txBody>
      </p:sp>
      <p:sp>
        <p:nvSpPr>
          <p:cNvPr id="4" name="Slide Number Placeholder 3">
            <a:extLst>
              <a:ext uri="{FF2B5EF4-FFF2-40B4-BE49-F238E27FC236}">
                <a16:creationId xmlns:a16="http://schemas.microsoft.com/office/drawing/2014/main" id="{3DF92612-9E96-4404-88A7-11B90CF56980}"/>
              </a:ext>
            </a:extLst>
          </p:cNvPr>
          <p:cNvSpPr>
            <a:spLocks noGrp="1"/>
          </p:cNvSpPr>
          <p:nvPr>
            <p:ph type="sldNum" sz="quarter" idx="4"/>
          </p:nvPr>
        </p:nvSpPr>
        <p:spPr>
          <a:xfrm>
            <a:off x="8119447" y="6223702"/>
            <a:ext cx="428046" cy="314067"/>
          </a:xfrm>
        </p:spPr>
        <p:txBody>
          <a:bodyPr>
            <a:normAutofit/>
          </a:bodyPr>
          <a:lstStyle/>
          <a:p>
            <a:pPr>
              <a:spcAft>
                <a:spcPts val="600"/>
              </a:spcAft>
            </a:pPr>
            <a:fld id="{CB84E56B-342A-4DC0-9920-D07A8AAB6938}" type="slidenum">
              <a:rPr lang="en-US" sz="900">
                <a:solidFill>
                  <a:srgbClr val="898989"/>
                </a:solidFill>
              </a:rPr>
              <a:pPr>
                <a:spcAft>
                  <a:spcPts val="600"/>
                </a:spcAft>
              </a:pPr>
              <a:t>36</a:t>
            </a:fld>
            <a:endParaRPr lang="en-US" sz="900">
              <a:solidFill>
                <a:srgbClr val="898989"/>
              </a:solidFill>
            </a:endParaRPr>
          </a:p>
        </p:txBody>
      </p:sp>
    </p:spTree>
    <p:extLst>
      <p:ext uri="{BB962C8B-B14F-4D97-AF65-F5344CB8AC3E}">
        <p14:creationId xmlns:p14="http://schemas.microsoft.com/office/powerpoint/2010/main" val="9892531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5059971" y="1783959"/>
            <a:ext cx="3483937" cy="2889114"/>
          </a:xfrm>
        </p:spPr>
        <p:txBody>
          <a:bodyPr vert="horz" lIns="91440" tIns="45720" rIns="91440" bIns="45720" rtlCol="0" anchor="b">
            <a:normAutofit/>
          </a:bodyPr>
          <a:lstStyle/>
          <a:p>
            <a:pPr algn="l" defTabSz="914400">
              <a:lnSpc>
                <a:spcPct val="90000"/>
              </a:lnSpc>
            </a:pPr>
            <a:r>
              <a:rPr lang="en-US" sz="3800" b="1" dirty="0">
                <a:solidFill>
                  <a:schemeClr val="tx1"/>
                </a:solidFill>
                <a:latin typeface="+mj-lt"/>
                <a:cs typeface="+mj-cs"/>
              </a:rPr>
              <a:t>Today’s Guest</a:t>
            </a:r>
            <a:br>
              <a:rPr lang="en-US" sz="3800" b="1" dirty="0">
                <a:solidFill>
                  <a:schemeClr val="tx1"/>
                </a:solidFill>
                <a:latin typeface="+mj-lt"/>
                <a:cs typeface="+mj-cs"/>
              </a:rPr>
            </a:br>
            <a:br>
              <a:rPr lang="en-US" sz="3800" b="1" dirty="0">
                <a:solidFill>
                  <a:schemeClr val="tx1"/>
                </a:solidFill>
                <a:latin typeface="+mj-lt"/>
                <a:cs typeface="+mj-cs"/>
              </a:rPr>
            </a:br>
            <a:r>
              <a:rPr lang="en-US" sz="3800" b="1" dirty="0">
                <a:solidFill>
                  <a:schemeClr val="tx1"/>
                </a:solidFill>
                <a:latin typeface="+mj-lt"/>
                <a:cs typeface="+mj-cs"/>
              </a:rPr>
              <a:t>Senator Chris Van </a:t>
            </a:r>
            <a:r>
              <a:rPr lang="en-US" sz="3800" b="1" dirty="0" err="1">
                <a:solidFill>
                  <a:schemeClr val="tx1"/>
                </a:solidFill>
                <a:latin typeface="+mj-lt"/>
                <a:cs typeface="+mj-cs"/>
              </a:rPr>
              <a:t>Hollen</a:t>
            </a:r>
            <a:br>
              <a:rPr lang="en-US" sz="3800" b="1" dirty="0">
                <a:solidFill>
                  <a:schemeClr val="tx1"/>
                </a:solidFill>
                <a:latin typeface="+mj-lt"/>
                <a:cs typeface="+mj-cs"/>
              </a:rPr>
            </a:br>
            <a:r>
              <a:rPr lang="en-US" sz="3800" b="1" dirty="0">
                <a:solidFill>
                  <a:schemeClr val="tx1"/>
                </a:solidFill>
                <a:latin typeface="+mj-lt"/>
                <a:cs typeface="+mj-cs"/>
              </a:rPr>
              <a:t>(D-MD)</a:t>
            </a:r>
          </a:p>
        </p:txBody>
      </p:sp>
      <p:sp>
        <p:nvSpPr>
          <p:cNvPr id="41" name="Freeform: Shape 4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AEFF0E6-34B3-4442-A62C-A56DEBB0DD88}"/>
              </a:ext>
            </a:extLst>
          </p:cNvPr>
          <p:cNvPicPr>
            <a:picLocks noChangeAspect="1"/>
          </p:cNvPicPr>
          <p:nvPr/>
        </p:nvPicPr>
        <p:blipFill rotWithShape="1">
          <a:blip r:embed="rId3"/>
          <a:srcRect l="9348" r="23598"/>
          <a:stretch/>
        </p:blipFill>
        <p:spPr>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8252460" y="603504"/>
            <a:ext cx="411480" cy="548640"/>
          </a:xfrm>
          <a:prstGeom prst="ellipse">
            <a:avLst/>
          </a:prstGeom>
          <a:solidFill>
            <a:srgbClr val="7F7F7F"/>
          </a:solidFill>
        </p:spPr>
        <p:txBody>
          <a:bodyPr vert="horz" lIns="91440" tIns="45720" rIns="91440" bIns="45720" rtlCol="0" anchor="ctr">
            <a:normAutofit/>
          </a:bodyPr>
          <a:lstStyle/>
          <a:p>
            <a:pPr algn="ctr" defTabSz="914400">
              <a:spcAft>
                <a:spcPts val="600"/>
              </a:spcAft>
              <a:defRPr/>
            </a:pPr>
            <a:fld id="{CB84E56B-342A-4DC0-9920-D07A8AAB6938}" type="slidenum">
              <a:rPr lang="en-US" sz="1300" b="0">
                <a:solidFill>
                  <a:srgbClr val="FFFFFF"/>
                </a:solidFill>
                <a:latin typeface="Calibri" panose="020F0502020204030204"/>
                <a:cs typeface="+mn-cs"/>
              </a:rPr>
              <a:pPr algn="ctr" defTabSz="914400">
                <a:spcAft>
                  <a:spcPts val="600"/>
                </a:spcAft>
                <a:defRPr/>
              </a:pPr>
              <a:t>4</a:t>
            </a:fld>
            <a:endParaRPr lang="en-US" sz="1300" b="0">
              <a:solidFill>
                <a:srgbClr val="FFFFFF"/>
              </a:solidFill>
              <a:latin typeface="Calibri" panose="020F0502020204030204"/>
              <a:cs typeface="+mn-cs"/>
            </a:endParaRPr>
          </a:p>
        </p:txBody>
      </p:sp>
    </p:spTree>
    <p:extLst>
      <p:ext uri="{BB962C8B-B14F-4D97-AF65-F5344CB8AC3E}">
        <p14:creationId xmlns:p14="http://schemas.microsoft.com/office/powerpoint/2010/main" val="11570400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457200" y="602406"/>
            <a:ext cx="8229600" cy="1143000"/>
          </a:xfrm>
        </p:spPr>
        <p:txBody>
          <a:bodyPr>
            <a:normAutofit/>
          </a:bodyPr>
          <a:lstStyle/>
          <a:p>
            <a:pPr algn="l"/>
            <a:r>
              <a:rPr lang="en-US" b="1" dirty="0">
                <a:solidFill>
                  <a:schemeClr val="tx1"/>
                </a:solidFill>
              </a:rPr>
              <a:t>Questions?</a:t>
            </a:r>
          </a:p>
        </p:txBody>
      </p:sp>
      <p:sp>
        <p:nvSpPr>
          <p:cNvPr id="3" name="Content Placeholder 2">
            <a:extLst>
              <a:ext uri="{FF2B5EF4-FFF2-40B4-BE49-F238E27FC236}">
                <a16:creationId xmlns:a16="http://schemas.microsoft.com/office/drawing/2014/main" id="{804C40C1-8D93-4CD0-96A5-9110A8D0C287}"/>
              </a:ext>
            </a:extLst>
          </p:cNvPr>
          <p:cNvSpPr>
            <a:spLocks noGrp="1"/>
          </p:cNvSpPr>
          <p:nvPr>
            <p:ph idx="1"/>
          </p:nvPr>
        </p:nvSpPr>
        <p:spPr>
          <a:xfrm>
            <a:off x="739239" y="1745407"/>
            <a:ext cx="7855528" cy="3715738"/>
          </a:xfrm>
        </p:spPr>
        <p:txBody>
          <a:bodyPr>
            <a:normAutofit/>
          </a:bodyPr>
          <a:lstStyle/>
          <a:p>
            <a:pPr marL="0" indent="0" algn="ctr">
              <a:spcBef>
                <a:spcPts val="600"/>
              </a:spcBef>
              <a:spcAft>
                <a:spcPts val="600"/>
              </a:spcAft>
              <a:buNone/>
            </a:pPr>
            <a:endParaRPr lang="en-US" sz="2800" dirty="0"/>
          </a:p>
          <a:p>
            <a:pPr marL="0" indent="0" algn="ctr">
              <a:spcBef>
                <a:spcPts val="600"/>
              </a:spcBef>
              <a:spcAft>
                <a:spcPts val="600"/>
              </a:spcAft>
              <a:buNone/>
            </a:pPr>
            <a:endParaRPr lang="en-US" sz="2800" dirty="0"/>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p:txBody>
          <a:bodyPr/>
          <a:lstStyle/>
          <a:p>
            <a:fld id="{CB84E56B-342A-4DC0-9920-D07A8AAB6938}" type="slidenum">
              <a:rPr lang="en-US" smtClean="0">
                <a:solidFill>
                  <a:prstClr val="black">
                    <a:tint val="75000"/>
                  </a:prstClr>
                </a:solidFill>
              </a:rPr>
              <a:pPr/>
              <a:t>5</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9A1F56AC-7DB2-46D8-A573-885D30393005}"/>
              </a:ext>
            </a:extLst>
          </p:cNvPr>
          <p:cNvSpPr/>
          <p:nvPr/>
        </p:nvSpPr>
        <p:spPr>
          <a:xfrm>
            <a:off x="1244601" y="1989037"/>
            <a:ext cx="7350166" cy="3539430"/>
          </a:xfrm>
          <a:prstGeom prst="rect">
            <a:avLst/>
          </a:prstGeom>
        </p:spPr>
        <p:txBody>
          <a:bodyPr wrap="square">
            <a:spAutoFit/>
          </a:bodyPr>
          <a:lstStyle/>
          <a:p>
            <a:r>
              <a:rPr lang="en-US" sz="3200" dirty="0">
                <a:latin typeface="Helvetica" panose="020B0604020202020204" pitchFamily="34" charset="0"/>
                <a:cs typeface="Helvetica" panose="020B0604020202020204" pitchFamily="34" charset="0"/>
              </a:rPr>
              <a:t>On the webinar? Unmute by clicking the microphone.</a:t>
            </a:r>
          </a:p>
          <a:p>
            <a:endParaRPr lang="en-US" sz="3200" dirty="0">
              <a:latin typeface="Helvetica" panose="020B0604020202020204" pitchFamily="34" charset="0"/>
              <a:cs typeface="Helvetica" panose="020B0604020202020204" pitchFamily="34" charset="0"/>
            </a:endParaRPr>
          </a:p>
          <a:p>
            <a:r>
              <a:rPr lang="en-US" sz="3200" dirty="0">
                <a:latin typeface="Helvetica" panose="020B0604020202020204" pitchFamily="34" charset="0"/>
                <a:cs typeface="Helvetica" panose="020B0604020202020204" pitchFamily="34" charset="0"/>
              </a:rPr>
              <a:t>On by phone? Unmute by hitting *6.</a:t>
            </a:r>
          </a:p>
          <a:p>
            <a:endParaRPr lang="en-US" sz="3200" dirty="0">
              <a:latin typeface="Helvetica" panose="020B0604020202020204" pitchFamily="34" charset="0"/>
              <a:cs typeface="Helvetica" panose="020B0604020202020204" pitchFamily="34" charset="0"/>
            </a:endParaRPr>
          </a:p>
          <a:p>
            <a:r>
              <a:rPr lang="en-US" sz="3200" dirty="0">
                <a:latin typeface="Helvetica" panose="020B0604020202020204" pitchFamily="34" charset="0"/>
                <a:cs typeface="Helvetica" panose="020B0604020202020204" pitchFamily="34" charset="0"/>
              </a:rPr>
              <a:t>If you are not speaking, please stay muted.</a:t>
            </a:r>
          </a:p>
        </p:txBody>
      </p:sp>
    </p:spTree>
    <p:extLst>
      <p:ext uri="{BB962C8B-B14F-4D97-AF65-F5344CB8AC3E}">
        <p14:creationId xmlns:p14="http://schemas.microsoft.com/office/powerpoint/2010/main" val="186804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4"/>
          </p:nvPr>
        </p:nvSpPr>
        <p:spPr/>
        <p:txBody>
          <a:bodyPr/>
          <a:lstStyle/>
          <a:p>
            <a:fld id="{CB84E56B-342A-4DC0-9920-D07A8AAB6938}" type="slidenum">
              <a:rPr lang="en-US" smtClean="0"/>
              <a:t>6</a:t>
            </a:fld>
            <a:endParaRPr lang="en-US" dirty="0"/>
          </a:p>
        </p:txBody>
      </p:sp>
      <p:sp>
        <p:nvSpPr>
          <p:cNvPr id="8" name="Title 1"/>
          <p:cNvSpPr txBox="1">
            <a:spLocks/>
          </p:cNvSpPr>
          <p:nvPr/>
        </p:nvSpPr>
        <p:spPr>
          <a:xfrm>
            <a:off x="457200" y="-1830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2" name="TextBox 1"/>
          <p:cNvSpPr txBox="1"/>
          <p:nvPr/>
        </p:nvSpPr>
        <p:spPr>
          <a:xfrm>
            <a:off x="228600" y="387349"/>
            <a:ext cx="8657705" cy="2308324"/>
          </a:xfrm>
          <a:prstGeom prst="rect">
            <a:avLst/>
          </a:prstGeom>
          <a:noFill/>
        </p:spPr>
        <p:txBody>
          <a:bodyPr wrap="square" rtlCol="0">
            <a:spAutoFit/>
          </a:bodyPr>
          <a:lstStyle/>
          <a:p>
            <a:pPr algn="ctr"/>
            <a:r>
              <a:rPr lang="en-US" sz="4000" b="1" i="1" u="sng" dirty="0">
                <a:solidFill>
                  <a:schemeClr val="tx2"/>
                </a:solidFill>
                <a:latin typeface="Helvetica" panose="020B0604020202020204" pitchFamily="34" charset="0"/>
                <a:cs typeface="Helvetica" panose="020B0604020202020204" pitchFamily="34" charset="0"/>
              </a:rPr>
              <a:t>Grassroots Café </a:t>
            </a:r>
          </a:p>
          <a:p>
            <a:pPr algn="ctr"/>
            <a:endParaRPr lang="en-US" sz="3200" b="1" i="1" dirty="0">
              <a:solidFill>
                <a:schemeClr val="tx2"/>
              </a:solidFill>
              <a:latin typeface="Helvetica" panose="020B0604020202020204" pitchFamily="34" charset="0"/>
              <a:cs typeface="Helvetica" panose="020B0604020202020204" pitchFamily="34" charset="0"/>
            </a:endParaRPr>
          </a:p>
          <a:p>
            <a:pPr algn="ctr"/>
            <a:r>
              <a:rPr lang="en-US" sz="3200" b="1" i="1" dirty="0">
                <a:solidFill>
                  <a:schemeClr val="tx2"/>
                </a:solidFill>
                <a:latin typeface="Helvetica" panose="020B0604020202020204" pitchFamily="34" charset="0"/>
                <a:cs typeface="Helvetica" panose="020B0604020202020204" pitchFamily="34" charset="0"/>
              </a:rPr>
              <a:t>Setting the Agenda So Far</a:t>
            </a:r>
          </a:p>
          <a:p>
            <a:pPr algn="ctr"/>
            <a:endParaRPr lang="en-US" sz="4000" i="1" u="sng" dirty="0"/>
          </a:p>
        </p:txBody>
      </p:sp>
      <p:pic>
        <p:nvPicPr>
          <p:cNvPr id="5" name="Picture 4">
            <a:extLst>
              <a:ext uri="{FF2B5EF4-FFF2-40B4-BE49-F238E27FC236}">
                <a16:creationId xmlns:a16="http://schemas.microsoft.com/office/drawing/2014/main" id="{1B2F3344-6B42-4C61-A271-C1A71E15D387}"/>
              </a:ext>
            </a:extLst>
          </p:cNvPr>
          <p:cNvPicPr>
            <a:picLocks noChangeAspect="1"/>
          </p:cNvPicPr>
          <p:nvPr/>
        </p:nvPicPr>
        <p:blipFill>
          <a:blip r:embed="rId2"/>
          <a:stretch>
            <a:fillRect/>
          </a:stretch>
        </p:blipFill>
        <p:spPr>
          <a:xfrm>
            <a:off x="3073177" y="2233515"/>
            <a:ext cx="2997645" cy="3857625"/>
          </a:xfrm>
          <a:prstGeom prst="rect">
            <a:avLst/>
          </a:prstGeom>
        </p:spPr>
      </p:pic>
    </p:spTree>
    <p:extLst>
      <p:ext uri="{BB962C8B-B14F-4D97-AF65-F5344CB8AC3E}">
        <p14:creationId xmlns:p14="http://schemas.microsoft.com/office/powerpoint/2010/main" val="214184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647271" y="1012004"/>
            <a:ext cx="2562119" cy="4795408"/>
          </a:xfrm>
        </p:spPr>
        <p:txBody>
          <a:bodyPr>
            <a:normAutofit/>
          </a:bodyPr>
          <a:lstStyle/>
          <a:p>
            <a:r>
              <a:rPr lang="en-US" b="1" dirty="0">
                <a:solidFill>
                  <a:srgbClr val="FFFFFF"/>
                </a:solidFill>
              </a:rPr>
              <a:t>“Set the Agenda” Goals</a:t>
            </a:r>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8044665" y="6356350"/>
            <a:ext cx="470685" cy="365125"/>
          </a:xfrm>
        </p:spPr>
        <p:txBody>
          <a:bodyPr>
            <a:normAutofit/>
          </a:bodyPr>
          <a:lstStyle/>
          <a:p>
            <a:pPr algn="r">
              <a:spcAft>
                <a:spcPts val="600"/>
              </a:spcAft>
            </a:pPr>
            <a:fld id="{CB84E56B-342A-4DC0-9920-D07A8AAB6938}" type="slidenum">
              <a:rPr lang="en-US" sz="1000">
                <a:solidFill>
                  <a:prstClr val="black">
                    <a:tint val="75000"/>
                  </a:prstClr>
                </a:solidFill>
              </a:rPr>
              <a:pPr algn="r">
                <a:spcAft>
                  <a:spcPts val="600"/>
                </a:spcAft>
              </a:pPr>
              <a:t>7</a:t>
            </a:fld>
            <a:endParaRPr lang="en-US" sz="10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D2E9ECC7-A615-4A7F-9791-190BA711D1FC}"/>
              </a:ext>
            </a:extLst>
          </p:cNvPr>
          <p:cNvGraphicFramePr>
            <a:graphicFrameLocks noGrp="1"/>
          </p:cNvGraphicFramePr>
          <p:nvPr>
            <p:ph idx="1"/>
            <p:extLst>
              <p:ext uri="{D42A27DB-BD31-4B8C-83A1-F6EECF244321}">
                <p14:modId xmlns:p14="http://schemas.microsoft.com/office/powerpoint/2010/main" val="204860035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698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647271" y="1012004"/>
            <a:ext cx="2562119" cy="4795408"/>
          </a:xfrm>
        </p:spPr>
        <p:txBody>
          <a:bodyPr>
            <a:normAutofit/>
          </a:bodyPr>
          <a:lstStyle/>
          <a:p>
            <a:r>
              <a:rPr lang="en-US" sz="3100" b="1" dirty="0">
                <a:solidFill>
                  <a:srgbClr val="FFFFFF"/>
                </a:solidFill>
              </a:rPr>
              <a:t>Community Engagement Goals</a:t>
            </a:r>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8044665" y="6356350"/>
            <a:ext cx="470685" cy="365125"/>
          </a:xfrm>
        </p:spPr>
        <p:txBody>
          <a:bodyPr>
            <a:normAutofit/>
          </a:bodyPr>
          <a:lstStyle/>
          <a:p>
            <a:pPr algn="r">
              <a:spcAft>
                <a:spcPts val="600"/>
              </a:spcAft>
            </a:pPr>
            <a:fld id="{CB84E56B-342A-4DC0-9920-D07A8AAB6938}" type="slidenum">
              <a:rPr lang="en-US" sz="1000">
                <a:solidFill>
                  <a:prstClr val="black">
                    <a:tint val="75000"/>
                  </a:prstClr>
                </a:solidFill>
              </a:rPr>
              <a:pPr algn="r">
                <a:spcAft>
                  <a:spcPts val="600"/>
                </a:spcAft>
              </a:pPr>
              <a:t>8</a:t>
            </a:fld>
            <a:endParaRPr lang="en-US" sz="10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591BE04F-804D-44A8-9B62-B60A0C08F22C}"/>
              </a:ext>
            </a:extLst>
          </p:cNvPr>
          <p:cNvGraphicFramePr>
            <a:graphicFrameLocks noGrp="1"/>
          </p:cNvGraphicFramePr>
          <p:nvPr>
            <p:ph idx="1"/>
            <p:extLst>
              <p:ext uri="{D42A27DB-BD31-4B8C-83A1-F6EECF244321}">
                <p14:modId xmlns:p14="http://schemas.microsoft.com/office/powerpoint/2010/main" val="2866625535"/>
              </p:ext>
            </p:extLst>
          </p:nvPr>
        </p:nvGraphicFramePr>
        <p:xfrm>
          <a:off x="3648828" y="0"/>
          <a:ext cx="5253871" cy="6356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971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584E-B83C-45DD-B5ED-8A35D0A5E753}"/>
              </a:ext>
            </a:extLst>
          </p:cNvPr>
          <p:cNvSpPr>
            <a:spLocks noGrp="1"/>
          </p:cNvSpPr>
          <p:nvPr>
            <p:ph type="title"/>
          </p:nvPr>
        </p:nvSpPr>
        <p:spPr>
          <a:xfrm>
            <a:off x="628650" y="365125"/>
            <a:ext cx="7886700" cy="1325563"/>
          </a:xfrm>
        </p:spPr>
        <p:txBody>
          <a:bodyPr vert="horz" lIns="91440" tIns="45720" rIns="91440" bIns="45720" rtlCol="0" anchor="ctr">
            <a:normAutofit/>
          </a:bodyPr>
          <a:lstStyle/>
          <a:p>
            <a:pPr algn="l" defTabSz="914400">
              <a:lnSpc>
                <a:spcPct val="90000"/>
              </a:lnSpc>
            </a:pPr>
            <a:r>
              <a:rPr lang="en-US" b="1" kern="1200" dirty="0">
                <a:solidFill>
                  <a:schemeClr val="tx1"/>
                </a:solidFill>
                <a:latin typeface="+mj-lt"/>
                <a:ea typeface="+mj-ea"/>
                <a:cs typeface="+mj-cs"/>
              </a:rPr>
              <a:t>Open Phones and Roleplay</a:t>
            </a:r>
          </a:p>
        </p:txBody>
      </p:sp>
      <p:sp>
        <p:nvSpPr>
          <p:cNvPr id="4" name="Slide Number Placeholder 3">
            <a:extLst>
              <a:ext uri="{FF2B5EF4-FFF2-40B4-BE49-F238E27FC236}">
                <a16:creationId xmlns:a16="http://schemas.microsoft.com/office/drawing/2014/main" id="{B5185E2D-BE1F-45D3-BE06-EEB27F57BC41}"/>
              </a:ext>
            </a:extLst>
          </p:cNvPr>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defTabSz="914400">
              <a:spcAft>
                <a:spcPts val="600"/>
              </a:spcAft>
            </a:pPr>
            <a:fld id="{CB84E56B-342A-4DC0-9920-D07A8AAB6938}" type="slidenum">
              <a:rPr lang="en-US" sz="1200" smtClean="0">
                <a:latin typeface="+mn-lt"/>
                <a:cs typeface="+mn-cs"/>
              </a:rPr>
              <a:pPr algn="r" defTabSz="914400">
                <a:spcAft>
                  <a:spcPts val="600"/>
                </a:spcAft>
              </a:pPr>
              <a:t>9</a:t>
            </a:fld>
            <a:endParaRPr lang="en-US" sz="1200">
              <a:latin typeface="+mn-lt"/>
              <a:cs typeface="+mn-cs"/>
            </a:endParaRPr>
          </a:p>
        </p:txBody>
      </p:sp>
      <p:sp>
        <p:nvSpPr>
          <p:cNvPr id="5" name="Content Placeholder 4">
            <a:extLst>
              <a:ext uri="{FF2B5EF4-FFF2-40B4-BE49-F238E27FC236}">
                <a16:creationId xmlns:a16="http://schemas.microsoft.com/office/drawing/2014/main" id="{6168EBBC-40C0-44D1-88EA-EE0409DA1E61}"/>
              </a:ext>
            </a:extLst>
          </p:cNvPr>
          <p:cNvSpPr>
            <a:spLocks noGrp="1"/>
          </p:cNvSpPr>
          <p:nvPr>
            <p:ph idx="1"/>
          </p:nvPr>
        </p:nvSpPr>
        <p:spPr/>
        <p:txBody>
          <a:bodyPr/>
          <a:lstStyle/>
          <a:p>
            <a:endParaRPr lang="en-US" dirty="0"/>
          </a:p>
        </p:txBody>
      </p:sp>
      <p:graphicFrame>
        <p:nvGraphicFramePr>
          <p:cNvPr id="8" name="TextBox 5">
            <a:extLst>
              <a:ext uri="{FF2B5EF4-FFF2-40B4-BE49-F238E27FC236}">
                <a16:creationId xmlns:a16="http://schemas.microsoft.com/office/drawing/2014/main" id="{5C782E8F-EF4B-4EE2-821E-FF6072DEB57A}"/>
              </a:ext>
            </a:extLst>
          </p:cNvPr>
          <p:cNvGraphicFramePr/>
          <p:nvPr>
            <p:extLst>
              <p:ext uri="{D42A27DB-BD31-4B8C-83A1-F6EECF244321}">
                <p14:modId xmlns:p14="http://schemas.microsoft.com/office/powerpoint/2010/main" val="194481282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9186860"/>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Custom 1">
      <a:dk1>
        <a:sysClr val="windowText" lastClr="000000"/>
      </a:dk1>
      <a:lt1>
        <a:sysClr val="window" lastClr="FFFFFF"/>
      </a:lt1>
      <a:dk2>
        <a:srgbClr val="B01F2E"/>
      </a:dk2>
      <a:lt2>
        <a:srgbClr val="FFFFFF"/>
      </a:lt2>
      <a:accent1>
        <a:srgbClr val="58585B"/>
      </a:accent1>
      <a:accent2>
        <a:srgbClr val="B01F2E"/>
      </a:accent2>
      <a:accent3>
        <a:srgbClr val="BFBEBE"/>
      </a:accent3>
      <a:accent4>
        <a:srgbClr val="58585B"/>
      </a:accent4>
      <a:accent5>
        <a:srgbClr val="FFFFFF"/>
      </a:accent5>
      <a:accent6>
        <a:srgbClr val="231F20"/>
      </a:accent6>
      <a:hlink>
        <a:srgbClr val="B01F2E"/>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LASPStyleSet">
  <a:themeElements>
    <a:clrScheme name="powerpoint">
      <a:dk1>
        <a:srgbClr val="FFFFFF"/>
      </a:dk1>
      <a:lt1>
        <a:srgbClr val="560000"/>
      </a:lt1>
      <a:dk2>
        <a:srgbClr val="E6E3D9"/>
      </a:dk2>
      <a:lt2>
        <a:srgbClr val="701400"/>
      </a:lt2>
      <a:accent1>
        <a:srgbClr val="701400"/>
      </a:accent1>
      <a:accent2>
        <a:srgbClr val="9B5338"/>
      </a:accent2>
      <a:accent3>
        <a:srgbClr val="CB9C87"/>
      </a:accent3>
      <a:accent4>
        <a:srgbClr val="D0CAB7"/>
      </a:accent4>
      <a:accent5>
        <a:srgbClr val="E6E3D9"/>
      </a:accent5>
      <a:accent6>
        <a:srgbClr val="FFFFFF"/>
      </a:accent6>
      <a:hlink>
        <a:srgbClr val="701400"/>
      </a:hlink>
      <a:folHlink>
        <a:srgbClr val="56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ustom Design">
  <a:themeElements>
    <a:clrScheme name="Custom 1">
      <a:dk1>
        <a:sysClr val="windowText" lastClr="000000"/>
      </a:dk1>
      <a:lt1>
        <a:sysClr val="window" lastClr="FFFFFF"/>
      </a:lt1>
      <a:dk2>
        <a:srgbClr val="B01F2E"/>
      </a:dk2>
      <a:lt2>
        <a:srgbClr val="FFFFFF"/>
      </a:lt2>
      <a:accent1>
        <a:srgbClr val="58585B"/>
      </a:accent1>
      <a:accent2>
        <a:srgbClr val="B01F2E"/>
      </a:accent2>
      <a:accent3>
        <a:srgbClr val="BFBEBE"/>
      </a:accent3>
      <a:accent4>
        <a:srgbClr val="58585B"/>
      </a:accent4>
      <a:accent5>
        <a:srgbClr val="FFFFFF"/>
      </a:accent5>
      <a:accent6>
        <a:srgbClr val="231F20"/>
      </a:accent6>
      <a:hlink>
        <a:srgbClr val="B01F2E"/>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0AB9154C171E409E0131327301D05C" ma:contentTypeVersion="2" ma:contentTypeDescription="Create a new document." ma:contentTypeScope="" ma:versionID="49d1b66e0ae59d5925ce5caa2077d8bb">
  <xsd:schema xmlns:xsd="http://www.w3.org/2001/XMLSchema" xmlns:xs="http://www.w3.org/2001/XMLSchema" xmlns:p="http://schemas.microsoft.com/office/2006/metadata/properties" xmlns:ns2="876372d7-2542-4065-ad3b-22612840f7b4" targetNamespace="http://schemas.microsoft.com/office/2006/metadata/properties" ma:root="true" ma:fieldsID="543b86bee8c888cfe64041e990e53d99" ns2:_="">
    <xsd:import namespace="876372d7-2542-4065-ad3b-22612840f7b4"/>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876372d7-2542-4065-ad3b-22612840f7b4">
      <UserInfo>
        <DisplayName>Amy Kazanegras</DisplayName>
        <AccountId>132</AccountId>
        <AccountType/>
      </UserInfo>
      <UserInfo>
        <DisplayName>Lisa Marchal</DisplayName>
        <AccountId>85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656E43-1D40-435B-A8B6-DA4D8F7E16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372d7-2542-4065-ad3b-22612840f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F1B832-EE5A-4032-AEB4-4AE550B845BF}">
  <ds:schemaRefs>
    <ds:schemaRef ds:uri="http://purl.org/dc/elements/1.1/"/>
    <ds:schemaRef ds:uri="http://schemas.microsoft.com/office/2006/metadata/properties"/>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876372d7-2542-4065-ad3b-22612840f7b4"/>
  </ds:schemaRefs>
</ds:datastoreItem>
</file>

<file path=customXml/itemProps3.xml><?xml version="1.0" encoding="utf-8"?>
<ds:datastoreItem xmlns:ds="http://schemas.openxmlformats.org/officeDocument/2006/customXml" ds:itemID="{C85BB800-5A70-4E4E-9E28-3648C75100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497</TotalTime>
  <Words>942</Words>
  <Application>Microsoft Office PowerPoint</Application>
  <PresentationFormat>On-screen Show (4:3)</PresentationFormat>
  <Paragraphs>186</Paragraphs>
  <Slides>36</Slides>
  <Notes>14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36</vt:i4>
      </vt:variant>
    </vt:vector>
  </HeadingPairs>
  <TitlesOfParts>
    <vt:vector size="47" baseType="lpstr">
      <vt:lpstr>Arial</vt:lpstr>
      <vt:lpstr>Calibri</vt:lpstr>
      <vt:lpstr>Courier New</vt:lpstr>
      <vt:lpstr>Helvetica</vt:lpstr>
      <vt:lpstr>Times New Roman</vt:lpstr>
      <vt:lpstr>Wingdings</vt:lpstr>
      <vt:lpstr>Office Theme</vt:lpstr>
      <vt:lpstr>2_Custom Design</vt:lpstr>
      <vt:lpstr>1_CLASPStyleSet</vt:lpstr>
      <vt:lpstr>2_Office Theme</vt:lpstr>
      <vt:lpstr>Custom Design</vt:lpstr>
      <vt:lpstr>PowerPoint Presentation</vt:lpstr>
      <vt:lpstr>PowerPoint Presentation</vt:lpstr>
      <vt:lpstr>PowerPoint Presentation</vt:lpstr>
      <vt:lpstr>Today’s Guest  Senator Chris Van Hollen (D-MD)</vt:lpstr>
      <vt:lpstr>Questions?</vt:lpstr>
      <vt:lpstr>PowerPoint Presentation</vt:lpstr>
      <vt:lpstr>“Set the Agenda” Goals</vt:lpstr>
      <vt:lpstr>Community Engagement Goals</vt:lpstr>
      <vt:lpstr>Open Phones and Roleplay</vt:lpstr>
      <vt:lpstr>Tell Us About MoC Meetings</vt:lpstr>
      <vt:lpstr>How to share</vt:lpstr>
      <vt:lpstr>Inviting People to Join You with 1:1 Conversations</vt:lpstr>
      <vt:lpstr>Plans Affect Our  Impact in the World</vt:lpstr>
      <vt:lpstr>PowerPoint Presentation</vt:lpstr>
      <vt:lpstr>PowerPoint Presentation</vt:lpstr>
      <vt:lpstr>PowerPoint Presentation</vt:lpstr>
      <vt:lpstr>PowerPoint Presentation</vt:lpstr>
      <vt:lpstr>PowerPoint Presentation</vt:lpstr>
      <vt:lpstr> Opportunities to Learn and Share See the Weekly Update for details on how to join</vt:lpstr>
      <vt:lpstr>  Opportunities to Learn and Share See the Weekly Update for details on how to join </vt:lpstr>
      <vt:lpstr>   July 13-16 RESULTS International Conference  Grand Hyatt Washington  Registration is open!  Earlybird rate in effect until May 15.   www.resultsconference.org   </vt:lpstr>
      <vt:lpstr>Campaigns Agenda </vt:lpstr>
      <vt:lpstr>Appropriations for FY20</vt:lpstr>
      <vt:lpstr>PowerPoint Presentation</vt:lpstr>
      <vt:lpstr>Global Fund Replenishment</vt:lpstr>
      <vt:lpstr>Global Fund Replenishment</vt:lpstr>
      <vt:lpstr>Global Fund Replenishment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Marchal</dc:creator>
  <cp:lastModifiedBy>Lisa Marchal</cp:lastModifiedBy>
  <cp:revision>13</cp:revision>
  <dcterms:created xsi:type="dcterms:W3CDTF">2019-02-06T21:28:27Z</dcterms:created>
  <dcterms:modified xsi:type="dcterms:W3CDTF">2019-02-08T23:02:12Z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714320</vt:lpwstr>
  </property>
  <property fmtid="{D5CDD505-2E9C-101B-9397-08002B2CF9AE}" pid="3" name="NXPowerLiteSettings">
    <vt:lpwstr>C7000400038000</vt:lpwstr>
  </property>
  <property fmtid="{D5CDD505-2E9C-101B-9397-08002B2CF9AE}" pid="4" name="NXPowerLiteVersion">
    <vt:lpwstr>S8.2.2</vt:lpwstr>
  </property>
</Properties>
</file>