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 id="2147483994" r:id="rId9"/>
  </p:sldMasterIdLst>
  <p:notesMasterIdLst>
    <p:notesMasterId r:id="rId33"/>
  </p:notesMasterIdLst>
  <p:sldIdLst>
    <p:sldId id="256" r:id="rId10"/>
    <p:sldId id="278" r:id="rId11"/>
    <p:sldId id="257" r:id="rId12"/>
    <p:sldId id="258" r:id="rId13"/>
    <p:sldId id="4641" r:id="rId14"/>
    <p:sldId id="4640" r:id="rId15"/>
    <p:sldId id="4642" r:id="rId16"/>
    <p:sldId id="4643" r:id="rId17"/>
    <p:sldId id="4645" r:id="rId18"/>
    <p:sldId id="4648" r:id="rId19"/>
    <p:sldId id="4646" r:id="rId20"/>
    <p:sldId id="4650" r:id="rId21"/>
    <p:sldId id="4647" r:id="rId22"/>
    <p:sldId id="4644" r:id="rId23"/>
    <p:sldId id="4629" r:id="rId24"/>
    <p:sldId id="4651" r:id="rId25"/>
    <p:sldId id="4649" r:id="rId26"/>
    <p:sldId id="4639" r:id="rId27"/>
    <p:sldId id="4634" r:id="rId28"/>
    <p:sldId id="4636" r:id="rId29"/>
    <p:sldId id="4638" r:id="rId30"/>
    <p:sldId id="4627" r:id="rId31"/>
    <p:sldId id="4624" r:id="rId32"/>
  </p:sldIdLst>
  <p:sldSz cx="9144000" cy="5143500" type="screen16x9"/>
  <p:notesSz cx="6858000" cy="9144000"/>
  <p:embeddedFontLs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FD0"/>
    <a:srgbClr val="29B5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24335-D891-43AB-AC1F-3AD9C3F193D9}" v="55" dt="2025-02-13T21:00:22.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417" autoAdjust="0"/>
  </p:normalViewPr>
  <p:slideViewPr>
    <p:cSldViewPr snapToGrid="0">
      <p:cViewPr varScale="1">
        <p:scale>
          <a:sx n="138" d="100"/>
          <a:sy n="138" d="100"/>
        </p:scale>
        <p:origin x="79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font" Target="fonts/font1.fntdata"/><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3AC1D05F-F593-B3F7-0DA5-B98307271020}"/>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66368C13-BC66-9230-A80F-7B78DCCF7F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ED01AB69-3CCA-C280-849C-E49D83C1EFA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A229A8D7-3D51-DCE3-C882-7ADCBF548A2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348330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92B82FB-950A-9648-25A1-F8B0D6C2900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B91D1B05-4B00-4388-B3F2-F1D78B3F2C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4A61A794-406E-04B0-25AD-AA6FB46CD14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0A7ECAC0-1890-E007-933E-7B558AB6EF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05691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D253B29-4C6D-0842-FBB3-2F87C44A989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9A20BD4A-CC6C-6132-9EA0-C00BF674CF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5BBC97D3-FC95-3180-9B67-05467E7F806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C0804F3-FC8C-4373-C85B-2EB71E17F5E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413179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6A5E12F-0D25-0F62-3922-2C959521F21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4148107-680C-E5BE-58C8-BCDED9271D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AFBF3B6-2743-B07A-6535-5BFCCFB3BF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5F0FB2EA-2F49-3458-3585-DC43E4FCF6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63795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29BB51C-A5E5-71F3-D4CB-FF877EE52E3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64A66219-6494-0122-34C9-2DD76DD9FF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A66D7550-B773-B811-AB87-FD73E2B28A7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D0FC0DBF-FAE5-863D-335D-542BA9400B1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98741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0CC5AE3D-AC94-D582-9199-0321E70A785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37676566-EDD4-4B7B-EB6A-6869828BDF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B06ADFE8-15E4-4B88-E447-18333EAE52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A4255824-1122-6040-30FD-4590F7B391D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90425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01C63303-0DD2-492A-6966-B480F28A9DCF}"/>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ECE1BE0-8872-02DC-7160-AC0502B51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FCD4DCC-8DC2-D6D7-627A-5BABED758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617EBB93-F686-AB5B-F33D-4780113774E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253042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A86118E-F80B-8AD4-F9A4-892B2B4FD70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AF42B10D-2D63-B7A4-2910-0635F1F008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DD3F6F4C-B3FF-3646-6527-6F704AFB34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80E27F37-3B8D-A4EB-E54B-E6EDCF7E224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320988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644D6A0-36A9-D147-3E88-ED7C287FEAA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1B0352B6-D9F7-5D1B-DAF1-FDEF773467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3CB0BE0F-B9A6-A1EC-0DD9-6218D4D33FF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EC4E6BFE-6FEC-F370-7C00-3CE31C8A15A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260812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2D8285B-9A17-5012-FBEA-E019689BB5E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FACF092-1B53-DD9E-A4B7-45E10D5376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D381C924-DB81-9289-8CD1-992CE04A49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966CC785-5C34-204F-2F03-DE83E9AC7F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50117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B0ED3B25-E14E-79E5-0150-09E368D826B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11F3C79C-F6DE-6EF1-8A4D-D5E76E9870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6D209E8-AF01-DF3A-6B49-F787A535CFD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265C89C3-2BBD-93D7-C182-63A4E7D321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393797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0F689EB-D676-BC08-5F5F-1130C5F6F0E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CA6FFB4-C7AD-A962-D463-E5CC83B58C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695F91D8-DC4C-79D9-0668-42F01ED7F5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094F3C1F-8817-6320-052E-538AA7EF55F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405515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A3297467-AAFA-F764-8794-5723FEB1E8C8}"/>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81C80011-9E0B-3AAE-F8EB-384F0F12A8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a:extLst>
              <a:ext uri="{FF2B5EF4-FFF2-40B4-BE49-F238E27FC236}">
                <a16:creationId xmlns:a16="http://schemas.microsoft.com/office/drawing/2014/main" id="{D76BBD10-F671-BF39-C0F4-FBDD9012F1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6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2DBA899-D162-0E99-BD3A-0B43C9063D3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9F25E3BA-8183-DBA7-D8C3-A9BEEE796A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1287E08-6CFA-D799-C462-99385B36DB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40A1280B-2AF2-C845-89E5-EF9C56314DC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120610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E45565B-C2CF-4917-B020-8479DAB41461}"/>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235360F-CB51-E536-743E-7CB846E8E3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C77D11-7DF7-C878-60E6-2E92033E88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Building resiliency as advocates: https://results.org/wp-content/uploads/Building-Resilience-as-an-Advocate_resources.pdf </a:t>
            </a:r>
            <a:endParaRPr dirty="0"/>
          </a:p>
        </p:txBody>
      </p:sp>
      <p:sp>
        <p:nvSpPr>
          <p:cNvPr id="262" name="Google Shape;262;g14388b835e1_0_23:notes">
            <a:extLst>
              <a:ext uri="{FF2B5EF4-FFF2-40B4-BE49-F238E27FC236}">
                <a16:creationId xmlns:a16="http://schemas.microsoft.com/office/drawing/2014/main" id="{214B5D52-C8A9-FD18-E60E-F669CD0336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5419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D11D2F00-3C68-C826-7095-CADFAF26A303}"/>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4F91A861-C9E5-352E-36E6-D5C4ACEE01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8151B42F-9A18-117A-1BA9-A6CCF4B28B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FD31A024-1D47-D721-7792-6D6383B938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373277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940A3FB3-E188-460B-1B0B-CA505F513764}"/>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A285038-C534-1F4D-E9B1-813EF92F67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9888012-EE30-8584-DF93-603686D6F0D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F2CE1B98-A686-04E3-36D6-414A18AB584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42849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3987E4F1-786A-3A35-26AB-93BBF91755F7}"/>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B74E58A7-8FF5-971B-58D7-955ABFF5B0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02C29F43-AAC7-5E6F-94AD-56BEAB1FC64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483CC146-644B-81A8-4050-E81DE202409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32997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2/18/2025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2/18/2025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2/18/2025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2/18/2025</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2/18/2025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2/18/2025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2/18/2025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2/18/2025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2/18/2025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40299298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2/18/2025</a:t>
            </a:fld>
            <a:endParaRPr lang="en-US"/>
          </a:p>
        </p:txBody>
      </p:sp>
    </p:spTree>
    <p:extLst>
      <p:ext uri="{BB962C8B-B14F-4D97-AF65-F5344CB8AC3E}">
        <p14:creationId xmlns:p14="http://schemas.microsoft.com/office/powerpoint/2010/main" val="307921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2/18/2025</a:t>
            </a:fld>
            <a:endParaRPr lang="en-US"/>
          </a:p>
        </p:txBody>
      </p:sp>
    </p:spTree>
    <p:extLst>
      <p:ext uri="{BB962C8B-B14F-4D97-AF65-F5344CB8AC3E}">
        <p14:creationId xmlns:p14="http://schemas.microsoft.com/office/powerpoint/2010/main" val="1079769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2/18/2025</a:t>
            </a:fld>
            <a:endParaRPr lang="en-US"/>
          </a:p>
        </p:txBody>
      </p:sp>
    </p:spTree>
    <p:extLst>
      <p:ext uri="{BB962C8B-B14F-4D97-AF65-F5344CB8AC3E}">
        <p14:creationId xmlns:p14="http://schemas.microsoft.com/office/powerpoint/2010/main" val="2703149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2/18/2025</a:t>
            </a:fld>
            <a:endParaRPr lang="en-US"/>
          </a:p>
        </p:txBody>
      </p:sp>
    </p:spTree>
    <p:extLst>
      <p:ext uri="{BB962C8B-B14F-4D97-AF65-F5344CB8AC3E}">
        <p14:creationId xmlns:p14="http://schemas.microsoft.com/office/powerpoint/2010/main" val="397008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2/18/2025</a:t>
            </a:fld>
            <a:endParaRPr lang="en-US"/>
          </a:p>
        </p:txBody>
      </p:sp>
    </p:spTree>
    <p:extLst>
      <p:ext uri="{BB962C8B-B14F-4D97-AF65-F5344CB8AC3E}">
        <p14:creationId xmlns:p14="http://schemas.microsoft.com/office/powerpoint/2010/main" val="222420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2/18/2025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6849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6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2/18/2025</a:t>
            </a:fld>
            <a:endParaRPr lang="en-US"/>
          </a:p>
        </p:txBody>
      </p:sp>
    </p:spTree>
    <p:extLst>
      <p:ext uri="{BB962C8B-B14F-4D97-AF65-F5344CB8AC3E}">
        <p14:creationId xmlns:p14="http://schemas.microsoft.com/office/powerpoint/2010/main" val="2039170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2/18/2025</a:t>
            </a:fld>
            <a:endParaRPr lang="en-US"/>
          </a:p>
        </p:txBody>
      </p:sp>
    </p:spTree>
    <p:extLst>
      <p:ext uri="{BB962C8B-B14F-4D97-AF65-F5344CB8AC3E}">
        <p14:creationId xmlns:p14="http://schemas.microsoft.com/office/powerpoint/2010/main" val="9138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2/18/2025</a:t>
            </a:fld>
            <a:endParaRPr lang="en-US"/>
          </a:p>
        </p:txBody>
      </p:sp>
    </p:spTree>
    <p:extLst>
      <p:ext uri="{BB962C8B-B14F-4D97-AF65-F5344CB8AC3E}">
        <p14:creationId xmlns:p14="http://schemas.microsoft.com/office/powerpoint/2010/main" val="220306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2/18/2025</a:t>
            </a:fld>
            <a:endParaRPr lang="en-US"/>
          </a:p>
        </p:txBody>
      </p:sp>
    </p:spTree>
    <p:extLst>
      <p:ext uri="{BB962C8B-B14F-4D97-AF65-F5344CB8AC3E}">
        <p14:creationId xmlns:p14="http://schemas.microsoft.com/office/powerpoint/2010/main" val="21092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2/18/2025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2/18/2025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2/18/2025</a:t>
            </a:fld>
            <a:endParaRPr lang="en-US"/>
          </a:p>
        </p:txBody>
      </p:sp>
    </p:spTree>
    <p:extLst>
      <p:ext uri="{BB962C8B-B14F-4D97-AF65-F5344CB8AC3E}">
        <p14:creationId xmlns:p14="http://schemas.microsoft.com/office/powerpoint/2010/main" val="12544882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chrome-extension://efaidnbmnnnibpcajpcglclefindmkaj/https:/globalhealth.org/wp-content/uploads/2025/02/GHC_IMPACT-REPORT_2.5.2025.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results.org/volunteers/action-center/action-alerts?vvsrc=%2fcampaigns%2f56928%2frespond" TargetMode="External"/><Relationship Id="rId5" Type="http://schemas.openxmlformats.org/officeDocument/2006/relationships/image" Target="../media/image19.png"/><Relationship Id="rId4" Type="http://schemas.openxmlformats.org/officeDocument/2006/relationships/hyperlink" Target="https://results.org/volunteers/action-center/action-alerts?vvsrc=%2fcampaigns%2f60662%2frespo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globalfund.org/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results.org/wp-content/uploads/Building-Resilience-as-an-Advocate_resourc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February 13, </a:t>
            </a:r>
            <a:r>
              <a:rPr lang="en-US" sz="2400" b="1" i="0" u="none" strike="noStrike" cap="none" dirty="0">
                <a:solidFill>
                  <a:schemeClr val="dk1"/>
                </a:solidFill>
                <a:latin typeface="Open Sans"/>
                <a:ea typeface="Open Sans"/>
                <a:cs typeface="Open Sans"/>
                <a:sym typeface="Open Sans"/>
              </a:rPr>
              <a:t>2025</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553200" y="18143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B61B8B3-D425-824E-9BE6-AE4B4B60E44B}"/>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BD5A7350-766D-AA09-3662-90D1A490BD1C}"/>
              </a:ext>
            </a:extLst>
          </p:cNvPr>
          <p:cNvSpPr txBox="1"/>
          <p:nvPr/>
        </p:nvSpPr>
        <p:spPr>
          <a:xfrm>
            <a:off x="254403" y="1367778"/>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0" i="0" dirty="0">
                <a:solidFill>
                  <a:srgbClr val="000000"/>
                </a:solidFill>
                <a:effectLst/>
                <a:latin typeface="Aptos" panose="020B0004020202020204" pitchFamily="34" charset="0"/>
              </a:rPr>
              <a:t> In just the first 90 days of halting foreign aid:</a:t>
            </a:r>
          </a:p>
          <a:p>
            <a:pPr marL="342900" marR="381000" indent="-342900" algn="l" rtl="0" fontAlgn="base">
              <a:buFont typeface="Arial" panose="020B0604020202020204" pitchFamily="34" charset="0"/>
              <a:buChar char="•"/>
            </a:pPr>
            <a:r>
              <a:rPr lang="en-US" sz="2400" b="0" i="0" dirty="0">
                <a:solidFill>
                  <a:srgbClr val="000000"/>
                </a:solidFill>
                <a:effectLst/>
                <a:latin typeface="inherit"/>
              </a:rPr>
              <a:t> 60,000 babies will be born not breathing and not able to be resuscitated;</a:t>
            </a:r>
          </a:p>
          <a:p>
            <a:pPr marL="342900" indent="-342900" algn="l" rtl="0" fontAlgn="base">
              <a:buFont typeface="Arial" panose="020B0604020202020204" pitchFamily="34" charset="0"/>
              <a:buChar char="•"/>
            </a:pPr>
            <a:r>
              <a:rPr lang="en-US" sz="2400" b="0" i="0" dirty="0">
                <a:solidFill>
                  <a:srgbClr val="000000"/>
                </a:solidFill>
                <a:effectLst/>
                <a:latin typeface="inherit"/>
              </a:rPr>
              <a:t> 28,000 people with drug resistant tuberculosis will not get life-saving medicine;</a:t>
            </a:r>
          </a:p>
          <a:p>
            <a:pPr marL="342900" indent="-342900" algn="l" rtl="0" fontAlgn="base">
              <a:buFont typeface="Arial" panose="020B0604020202020204" pitchFamily="34" charset="0"/>
              <a:buChar char="•"/>
            </a:pPr>
            <a:r>
              <a:rPr lang="en-US" sz="2400" b="0" i="0" dirty="0">
                <a:solidFill>
                  <a:srgbClr val="000000"/>
                </a:solidFill>
                <a:effectLst/>
                <a:latin typeface="inherit"/>
              </a:rPr>
              <a:t> 7 million children won’t get the nutrition they need to grow up healthy and strong; and,</a:t>
            </a:r>
          </a:p>
          <a:p>
            <a:pPr marL="342900" indent="-342900" algn="l" rtl="0" fontAlgn="base">
              <a:buFont typeface="Arial" panose="020B0604020202020204" pitchFamily="34" charset="0"/>
              <a:buChar char="•"/>
            </a:pPr>
            <a:r>
              <a:rPr lang="en-US" sz="2400" b="0" i="0" dirty="0">
                <a:solidFill>
                  <a:srgbClr val="000000"/>
                </a:solidFill>
                <a:effectLst/>
                <a:latin typeface="inherit"/>
              </a:rPr>
              <a:t> 3 million women will go into labor with no safe facilities to give birth.</a:t>
            </a:r>
            <a:br>
              <a:rPr lang="en-US" sz="2400" b="0" i="0" dirty="0">
                <a:solidFill>
                  <a:srgbClr val="000000"/>
                </a:solidFill>
                <a:effectLst/>
                <a:latin typeface="inherit"/>
              </a:rPr>
            </a:br>
            <a:br>
              <a:rPr lang="en-US" sz="2400" b="0" i="0" dirty="0">
                <a:solidFill>
                  <a:srgbClr val="000000"/>
                </a:solidFill>
                <a:effectLst/>
                <a:latin typeface="inherit"/>
              </a:rPr>
            </a:br>
            <a:r>
              <a:rPr lang="en-US" sz="2400" b="0" i="1" dirty="0">
                <a:solidFill>
                  <a:srgbClr val="000000"/>
                </a:solidFill>
                <a:effectLst/>
                <a:latin typeface="inherit"/>
                <a:hlinkClick r:id="rId3"/>
              </a:rPr>
              <a:t>The Global Health Council Stop-Work Order Impact Report</a:t>
            </a:r>
            <a:r>
              <a:rPr lang="en-US" sz="2400" b="0" i="0" dirty="0">
                <a:solidFill>
                  <a:srgbClr val="000000"/>
                </a:solidFill>
                <a:effectLst/>
                <a:latin typeface="inherit"/>
                <a:hlinkClick r:id="rId3"/>
              </a:rPr>
              <a:t> </a:t>
            </a:r>
            <a:endParaRPr lang="en-US" sz="24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1F2CCC09-33FE-726A-2A85-3249D6386B41}"/>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9CFF32AC-17ED-BC61-14BD-BC20E9B6161A}"/>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D9813CD1-3CB1-4E7B-640E-D9CCA489040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0D160D1B-2CC2-79AA-3274-59F0C973C5AB}"/>
              </a:ext>
            </a:extLst>
          </p:cNvPr>
          <p:cNvSpPr txBox="1"/>
          <p:nvPr/>
        </p:nvSpPr>
        <p:spPr>
          <a:xfrm>
            <a:off x="152399" y="2066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The Consequences</a:t>
            </a:r>
            <a:endParaRPr sz="36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64836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EE1BC15-2F09-4AF3-8A48-05F998A99231}"/>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68AB264D-FB61-2CC5-4122-0B547A10321E}"/>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C957816F-669E-727E-9F54-59E604AC6DC0}"/>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BE77953-24E0-0356-13E3-288328627F1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1E1F5D06-12F3-8055-D498-B0C070A69D8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AD8E0FA9-7E61-66EC-242E-E29ACE62A8A6}"/>
              </a:ext>
            </a:extLst>
          </p:cNvPr>
          <p:cNvSpPr txBox="1"/>
          <p:nvPr/>
        </p:nvSpPr>
        <p:spPr>
          <a:xfrm>
            <a:off x="152400" y="3491869"/>
            <a:ext cx="8491600" cy="136957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400" b="1" i="0" u="none" strike="noStrike" cap="none" dirty="0">
                <a:solidFill>
                  <a:schemeClr val="dk1"/>
                </a:solidFill>
                <a:latin typeface="Open Sans"/>
                <a:ea typeface="Open Sans"/>
                <a:cs typeface="Open Sans"/>
                <a:sym typeface="Open Sans"/>
              </a:rPr>
              <a:t>“…there is always a way forward”</a:t>
            </a:r>
            <a:br>
              <a:rPr lang="en-US" sz="2400" b="1" i="0" u="none" strike="noStrike" cap="none" dirty="0">
                <a:solidFill>
                  <a:schemeClr val="dk1"/>
                </a:solidFill>
                <a:latin typeface="Open Sans"/>
                <a:ea typeface="Open Sans"/>
                <a:cs typeface="Open Sans"/>
                <a:sym typeface="Open Sans"/>
              </a:rPr>
            </a:br>
            <a:r>
              <a:rPr lang="en-US" sz="2400" i="0" u="none" strike="noStrike" cap="none" dirty="0">
                <a:solidFill>
                  <a:schemeClr val="dk1"/>
                </a:solidFill>
                <a:latin typeface="Open Sans"/>
                <a:ea typeface="Open Sans"/>
                <a:cs typeface="Open Sans"/>
                <a:sym typeface="Open Sans"/>
              </a:rPr>
              <a:t>Dr. Atul Gawande </a:t>
            </a:r>
            <a:br>
              <a:rPr lang="en-US" sz="2400" i="0" u="none" strike="noStrike" cap="none" dirty="0">
                <a:solidFill>
                  <a:schemeClr val="dk1"/>
                </a:solidFill>
                <a:latin typeface="Open Sans"/>
                <a:ea typeface="Open Sans"/>
                <a:cs typeface="Open Sans"/>
                <a:sym typeface="Open Sans"/>
              </a:rPr>
            </a:br>
            <a:r>
              <a:rPr lang="en-US" sz="2400" i="0" u="none" strike="noStrike" cap="none" dirty="0">
                <a:solidFill>
                  <a:schemeClr val="dk1"/>
                </a:solidFill>
                <a:latin typeface="Open Sans"/>
                <a:ea typeface="Open Sans"/>
                <a:cs typeface="Open Sans"/>
                <a:sym typeface="Open Sans"/>
              </a:rPr>
              <a:t>RESULTS National Webinar (</a:t>
            </a:r>
            <a:r>
              <a:rPr lang="en-US" sz="2400" i="1" u="none" strike="noStrike" cap="none" dirty="0">
                <a:solidFill>
                  <a:schemeClr val="dk1"/>
                </a:solidFill>
                <a:latin typeface="Open Sans"/>
                <a:ea typeface="Open Sans"/>
                <a:cs typeface="Open Sans"/>
                <a:sym typeface="Open Sans"/>
              </a:rPr>
              <a:t>February 1)</a:t>
            </a:r>
            <a:endParaRPr sz="2400" b="0" i="0" u="none" strike="noStrike" cap="none" dirty="0">
              <a:solidFill>
                <a:schemeClr val="dk1"/>
              </a:solidFill>
              <a:latin typeface="Open Sans"/>
              <a:ea typeface="Open Sans"/>
              <a:cs typeface="Open Sans"/>
              <a:sym typeface="Open Sans"/>
            </a:endParaRPr>
          </a:p>
        </p:txBody>
      </p:sp>
      <p:pic>
        <p:nvPicPr>
          <p:cNvPr id="3" name="Picture 2" descr="Understanding Atul Gawande's Wife: A Deep Dive Into Their Life Together">
            <a:extLst>
              <a:ext uri="{FF2B5EF4-FFF2-40B4-BE49-F238E27FC236}">
                <a16:creationId xmlns:a16="http://schemas.microsoft.com/office/drawing/2014/main" id="{788B0322-997B-7006-71EA-E92945908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285" y="306967"/>
            <a:ext cx="2379829" cy="318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4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B6DFF8A3-2089-F980-5CB9-8A69F0C160A9}"/>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AB742BBE-4814-BBF6-6709-67677969AC1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45FA1854-7A06-DCC8-1146-A90C0C958ACC}"/>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92272337-00C3-D065-D8C8-DF047ADF6D8D}"/>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690B54E7-5DD2-7B65-2CE8-29F1A32AF30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ECCC8B0F-DFD1-4EF6-9B19-C8159BCC5C53}"/>
              </a:ext>
            </a:extLst>
          </p:cNvPr>
          <p:cNvSpPr txBox="1"/>
          <p:nvPr/>
        </p:nvSpPr>
        <p:spPr>
          <a:xfrm>
            <a:off x="209045" y="3990856"/>
            <a:ext cx="8491600" cy="100024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400" b="1" i="0" u="none" strike="noStrike" cap="none" dirty="0">
                <a:solidFill>
                  <a:schemeClr val="dk1"/>
                </a:solidFill>
                <a:latin typeface="Open Sans"/>
                <a:ea typeface="Open Sans"/>
                <a:cs typeface="Open Sans"/>
                <a:sym typeface="Open Sans"/>
              </a:rPr>
              <a:t>More to come afte</a:t>
            </a:r>
            <a:r>
              <a:rPr lang="en-US" sz="2400" b="1" dirty="0">
                <a:solidFill>
                  <a:schemeClr val="dk1"/>
                </a:solidFill>
                <a:latin typeface="Open Sans"/>
                <a:ea typeface="Open Sans"/>
                <a:cs typeface="Open Sans"/>
                <a:sym typeface="Open Sans"/>
              </a:rPr>
              <a:t>r today’s House Foreign Affairs Committee Hearing…</a:t>
            </a:r>
            <a:endParaRPr sz="2400" b="0" i="0" u="none" strike="noStrike" cap="none" dirty="0">
              <a:solidFill>
                <a:schemeClr val="dk1"/>
              </a:solidFill>
              <a:latin typeface="Open Sans"/>
              <a:ea typeface="Open Sans"/>
              <a:cs typeface="Open Sans"/>
              <a:sym typeface="Open Sans"/>
            </a:endParaRPr>
          </a:p>
        </p:txBody>
      </p:sp>
      <p:pic>
        <p:nvPicPr>
          <p:cNvPr id="2050" name="Picture 2" descr="House Foreign Affairs Committee">
            <a:extLst>
              <a:ext uri="{FF2B5EF4-FFF2-40B4-BE49-F238E27FC236}">
                <a16:creationId xmlns:a16="http://schemas.microsoft.com/office/drawing/2014/main" id="{D250B5A0-BFE6-3B35-51CD-3A2776ACB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093" y="1178701"/>
            <a:ext cx="3675504" cy="245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20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E01CB42-1591-FF9F-DBB2-4B72F4965B8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33F0986E-1028-C8E9-7082-2DCC988B7F4A}"/>
              </a:ext>
            </a:extLst>
          </p:cNvPr>
          <p:cNvSpPr txBox="1"/>
          <p:nvPr/>
        </p:nvSpPr>
        <p:spPr>
          <a:xfrm>
            <a:off x="68428" y="1635260"/>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1" i="0" dirty="0">
                <a:solidFill>
                  <a:srgbClr val="000000"/>
                </a:solidFill>
                <a:effectLst/>
                <a:latin typeface="Aptos" panose="020B0004020202020204" pitchFamily="34" charset="0"/>
              </a:rPr>
              <a:t>Contact your members of Congress, request that:</a:t>
            </a:r>
            <a:br>
              <a:rPr lang="en-US" sz="2400" b="1" i="0" dirty="0">
                <a:solidFill>
                  <a:srgbClr val="000000"/>
                </a:solidFill>
                <a:effectLst/>
                <a:latin typeface="Aptos" panose="020B0004020202020204" pitchFamily="34" charset="0"/>
              </a:rPr>
            </a:br>
            <a:endParaRPr lang="en-US" sz="2400" b="1" i="0" dirty="0">
              <a:solidFill>
                <a:srgbClr val="000000"/>
              </a:solidFill>
              <a:effectLst/>
              <a:latin typeface="Aptos" panose="020B0004020202020204" pitchFamily="34" charset="0"/>
            </a:endParaRPr>
          </a:p>
          <a:p>
            <a:pPr algn="l">
              <a:buFont typeface="+mj-lt"/>
              <a:buAutoNum type="arabicPeriod"/>
            </a:pPr>
            <a:r>
              <a:rPr lang="en-US" sz="2000" b="1" i="0" dirty="0">
                <a:solidFill>
                  <a:srgbClr val="080F0F"/>
                </a:solidFill>
                <a:effectLst/>
                <a:latin typeface="Aptos" panose="020B0004020202020204" pitchFamily="34" charset="0"/>
              </a:rPr>
              <a:t> </a:t>
            </a:r>
            <a:r>
              <a:rPr lang="en-US" sz="2000" b="1" i="0" dirty="0">
                <a:solidFill>
                  <a:srgbClr val="080F0F"/>
                </a:solidFill>
                <a:effectLst/>
                <a:latin typeface="Open Sans" panose="020B0606030504020204" pitchFamily="34" charset="0"/>
              </a:rPr>
              <a:t>End the stop-work order, </a:t>
            </a:r>
            <a:r>
              <a:rPr lang="en-US" sz="2000" b="0" i="0" dirty="0">
                <a:solidFill>
                  <a:srgbClr val="080F0F"/>
                </a:solidFill>
                <a:effectLst/>
                <a:latin typeface="Open Sans" panose="020B0606030504020204" pitchFamily="34" charset="0"/>
              </a:rPr>
              <a:t>and reinstate critical programs and staff to carry them out.</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Push the State Department to verify that programs under the waiver have restarted, </a:t>
            </a:r>
            <a:r>
              <a:rPr lang="en-US" sz="2000" b="0" i="0" dirty="0">
                <a:solidFill>
                  <a:srgbClr val="080F0F"/>
                </a:solidFill>
                <a:effectLst/>
                <a:latin typeface="Open Sans" panose="020B0606030504020204" pitchFamily="34" charset="0"/>
              </a:rPr>
              <a:t>and expand the waiver to all global health and development programs.</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Ensure Congress is involved in shaping the future of foreign aid </a:t>
            </a:r>
            <a:r>
              <a:rPr lang="en-US" sz="2000" i="0" dirty="0">
                <a:solidFill>
                  <a:srgbClr val="080F0F"/>
                </a:solidFill>
                <a:effectLst/>
                <a:latin typeface="Open Sans" panose="020B0606030504020204" pitchFamily="34" charset="0"/>
              </a:rPr>
              <a:t>— </a:t>
            </a:r>
            <a:r>
              <a:rPr lang="en-US" sz="2000" b="0" i="0" dirty="0">
                <a:solidFill>
                  <a:srgbClr val="080F0F"/>
                </a:solidFill>
                <a:effectLst/>
                <a:latin typeface="Open Sans" panose="020B0606030504020204" pitchFamily="34" charset="0"/>
              </a:rPr>
              <a:t>standing up for programs that are focused on ending poverty and creating good health, and committed to humanitarian and lifesaving impact.</a:t>
            </a:r>
          </a:p>
          <a:p>
            <a:pPr marR="381000" algn="l" rtl="0" fontAlgn="base"/>
            <a:endParaRPr lang="en-US" sz="20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40D63A2C-7FDC-06B3-A081-57E67CAF6457}"/>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CBDA4D-C760-7220-7F03-68E77AA4BDB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D550E98-343D-599A-A48A-A719B42AD9C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60998110-73B1-E65A-FFC4-22C5BD2E7DD6}"/>
              </a:ext>
            </a:extLst>
          </p:cNvPr>
          <p:cNvSpPr txBox="1"/>
          <p:nvPr/>
        </p:nvSpPr>
        <p:spPr>
          <a:xfrm>
            <a:off x="68428" y="6108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Advocacy Action</a:t>
            </a:r>
            <a:endParaRPr sz="36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3330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890A86ED-18F8-0CF0-BBE5-F0A3956FD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3" name="Picture 2">
            <a:hlinkClick r:id="rId4"/>
            <a:extLst>
              <a:ext uri="{FF2B5EF4-FFF2-40B4-BE49-F238E27FC236}">
                <a16:creationId xmlns:a16="http://schemas.microsoft.com/office/drawing/2014/main" id="{637CA298-9424-7ED9-F87E-45AB81B39007}"/>
              </a:ext>
            </a:extLst>
          </p:cNvPr>
          <p:cNvPicPr>
            <a:picLocks noChangeAspect="1"/>
          </p:cNvPicPr>
          <p:nvPr/>
        </p:nvPicPr>
        <p:blipFill>
          <a:blip r:embed="rId5"/>
          <a:stretch>
            <a:fillRect/>
          </a:stretch>
        </p:blipFill>
        <p:spPr>
          <a:xfrm>
            <a:off x="115540" y="1511192"/>
            <a:ext cx="8659433" cy="1552792"/>
          </a:xfrm>
          <a:prstGeom prst="rect">
            <a:avLst/>
          </a:prstGeom>
        </p:spPr>
      </p:pic>
      <p:pic>
        <p:nvPicPr>
          <p:cNvPr id="5" name="Picture 4">
            <a:hlinkClick r:id="rId6"/>
            <a:extLst>
              <a:ext uri="{FF2B5EF4-FFF2-40B4-BE49-F238E27FC236}">
                <a16:creationId xmlns:a16="http://schemas.microsoft.com/office/drawing/2014/main" id="{68F39E53-52F8-68B4-8601-4565FC0BEE7D}"/>
              </a:ext>
            </a:extLst>
          </p:cNvPr>
          <p:cNvPicPr>
            <a:picLocks noChangeAspect="1"/>
          </p:cNvPicPr>
          <p:nvPr/>
        </p:nvPicPr>
        <p:blipFill>
          <a:blip r:embed="rId7"/>
          <a:stretch>
            <a:fillRect/>
          </a:stretch>
        </p:blipFill>
        <p:spPr>
          <a:xfrm>
            <a:off x="132554" y="3396475"/>
            <a:ext cx="8642419" cy="1218959"/>
          </a:xfrm>
          <a:prstGeom prst="rect">
            <a:avLst/>
          </a:prstGeom>
        </p:spPr>
      </p:pic>
    </p:spTree>
    <p:extLst>
      <p:ext uri="{BB962C8B-B14F-4D97-AF65-F5344CB8AC3E}">
        <p14:creationId xmlns:p14="http://schemas.microsoft.com/office/powerpoint/2010/main" val="371652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04EB700-4A31-C302-23A2-FDB816BE5244}"/>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5397F0AC-C780-BF05-34D6-AF9896CEA18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FC8E7A9-F0C4-FC81-9658-DAD0CECF8CCF}"/>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A3588A9D-662B-45E6-EC0D-7BF3B88E957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D62D3F7-1621-D691-8303-0E9C451788C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8964163D-39E2-EBC8-1885-CC01C45FE605}"/>
              </a:ext>
            </a:extLst>
          </p:cNvPr>
          <p:cNvPicPr preferRelativeResize="0"/>
          <p:nvPr/>
        </p:nvPicPr>
        <p:blipFill rotWithShape="1">
          <a:blip r:embed="rId3">
            <a:alphaModFix/>
          </a:blip>
          <a:srcRect/>
          <a:stretch/>
        </p:blipFill>
        <p:spPr>
          <a:xfrm>
            <a:off x="7568200" y="152400"/>
            <a:ext cx="1510907" cy="1102501"/>
          </a:xfrm>
          <a:prstGeom prst="rect">
            <a:avLst/>
          </a:prstGeom>
          <a:noFill/>
          <a:ln>
            <a:noFill/>
          </a:ln>
        </p:spPr>
      </p:pic>
      <p:pic>
        <p:nvPicPr>
          <p:cNvPr id="5" name="Picture 4">
            <a:extLst>
              <a:ext uri="{FF2B5EF4-FFF2-40B4-BE49-F238E27FC236}">
                <a16:creationId xmlns:a16="http://schemas.microsoft.com/office/drawing/2014/main" id="{DB0B5A6C-4F19-F827-4A30-B199BCF72B9A}"/>
              </a:ext>
            </a:extLst>
          </p:cNvPr>
          <p:cNvPicPr>
            <a:picLocks noChangeAspect="1"/>
          </p:cNvPicPr>
          <p:nvPr/>
        </p:nvPicPr>
        <p:blipFill>
          <a:blip r:embed="rId4"/>
          <a:stretch>
            <a:fillRect/>
          </a:stretch>
        </p:blipFill>
        <p:spPr>
          <a:xfrm>
            <a:off x="520505" y="-92715"/>
            <a:ext cx="6966775" cy="5328930"/>
          </a:xfrm>
          <a:prstGeom prst="rect">
            <a:avLst/>
          </a:prstGeom>
        </p:spPr>
      </p:pic>
    </p:spTree>
    <p:extLst>
      <p:ext uri="{BB962C8B-B14F-4D97-AF65-F5344CB8AC3E}">
        <p14:creationId xmlns:p14="http://schemas.microsoft.com/office/powerpoint/2010/main" val="157406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8F5D04F4-0937-D896-B64A-23B09F83E2E2}"/>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C884632B-5ED0-2B21-D6EB-C71A34C8BB31}"/>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5F875A04-F049-F176-E083-0E29A58D5172}"/>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4D76B21B-75AB-7E85-5F7D-96080BCCFFB8}"/>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5C30467F-089E-EFEF-4534-DE088AB191BE}"/>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6755CF45-C8E9-6714-80AD-14042663CC33}"/>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DDC90EA8-0319-B0E6-763E-89B2A0A78F82}"/>
              </a:ext>
            </a:extLst>
          </p:cNvPr>
          <p:cNvPicPr>
            <a:picLocks noChangeAspect="1"/>
          </p:cNvPicPr>
          <p:nvPr/>
        </p:nvPicPr>
        <p:blipFill>
          <a:blip r:embed="rId4"/>
          <a:stretch>
            <a:fillRect/>
          </a:stretch>
        </p:blipFill>
        <p:spPr>
          <a:xfrm>
            <a:off x="-115609" y="1451486"/>
            <a:ext cx="9227084" cy="2906941"/>
          </a:xfrm>
          <a:prstGeom prst="rect">
            <a:avLst/>
          </a:prstGeom>
        </p:spPr>
      </p:pic>
    </p:spTree>
    <p:extLst>
      <p:ext uri="{BB962C8B-B14F-4D97-AF65-F5344CB8AC3E}">
        <p14:creationId xmlns:p14="http://schemas.microsoft.com/office/powerpoint/2010/main" val="23576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007599E-7B61-296D-03FF-33727FB972B4}"/>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FBF6E7AB-3D0F-E01B-81C6-CA46E043CA7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DD585588-C6B3-73F4-0279-FA31FA274BCF}"/>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536473BC-0F00-962B-5775-6F3D3404573C}"/>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BE08A4B2-2C8C-036D-ED7E-56ADC80E2B5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BBEE5197-1A37-1102-40B9-B5422153439B}"/>
              </a:ext>
            </a:extLst>
          </p:cNvPr>
          <p:cNvSpPr txBox="1"/>
          <p:nvPr/>
        </p:nvSpPr>
        <p:spPr>
          <a:xfrm>
            <a:off x="326200" y="216396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The First 100 Days campaign</a:t>
            </a:r>
            <a:endParaRPr sz="36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107605A0-F9C1-B4EF-B57B-66BDEB5C973E}"/>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7753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7908BD6-E7E8-97D9-035A-949F244E3F72}"/>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48A9708A-19DF-040F-AC2C-0BA3F390884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A8CA38A-43C7-F1AC-75FF-4F6EA035EC3B}"/>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770B023C-30AB-DFD9-06F1-92883AA2B23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158DEE1-8D85-7E45-0B06-101604CCBD0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54CDF597-E359-B80A-BE9A-DC7CCFE6D2CD}"/>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C35EEE89-5E61-2A72-3B0D-B3043A30053D}"/>
              </a:ext>
            </a:extLst>
          </p:cNvPr>
          <p:cNvPicPr>
            <a:picLocks noChangeAspect="1"/>
          </p:cNvPicPr>
          <p:nvPr/>
        </p:nvPicPr>
        <p:blipFill>
          <a:blip r:embed="rId4"/>
          <a:stretch>
            <a:fillRect/>
          </a:stretch>
        </p:blipFill>
        <p:spPr>
          <a:xfrm>
            <a:off x="403275" y="285616"/>
            <a:ext cx="6856207" cy="4801284"/>
          </a:xfrm>
          <a:prstGeom prst="rect">
            <a:avLst/>
          </a:prstGeom>
        </p:spPr>
      </p:pic>
      <p:sp>
        <p:nvSpPr>
          <p:cNvPr id="6" name="TextBox 5">
            <a:extLst>
              <a:ext uri="{FF2B5EF4-FFF2-40B4-BE49-F238E27FC236}">
                <a16:creationId xmlns:a16="http://schemas.microsoft.com/office/drawing/2014/main" id="{3C2409AE-9D59-E64D-528D-35AEF432794A}"/>
              </a:ext>
            </a:extLst>
          </p:cNvPr>
          <p:cNvSpPr txBox="1"/>
          <p:nvPr/>
        </p:nvSpPr>
        <p:spPr>
          <a:xfrm>
            <a:off x="7259482" y="4666118"/>
            <a:ext cx="4572000" cy="553998"/>
          </a:xfrm>
          <a:prstGeom prst="rect">
            <a:avLst/>
          </a:prstGeom>
          <a:noFill/>
        </p:spPr>
        <p:txBody>
          <a:bodyPr wrap="square">
            <a:spAutoFit/>
          </a:bodyPr>
          <a:lstStyle/>
          <a:p>
            <a:pPr marL="71120">
              <a:spcBef>
                <a:spcPts val="640"/>
              </a:spcBef>
              <a:buClr>
                <a:schemeClr val="dk1"/>
              </a:buClr>
              <a:buSzPct val="100000"/>
            </a:pPr>
            <a:r>
              <a:rPr lang="en-US" i="1" dirty="0">
                <a:solidFill>
                  <a:schemeClr val="dk1"/>
                </a:solidFill>
                <a:latin typeface="Open Sans"/>
                <a:ea typeface="Open Sans"/>
                <a:cs typeface="Open Sans"/>
                <a:sym typeface="Open Sans"/>
              </a:rPr>
              <a:t>As of 2/13/2025</a:t>
            </a:r>
            <a:br>
              <a:rPr lang="en-US" sz="1600" b="0" i="1" u="none" strike="noStrike" cap="none" dirty="0">
                <a:solidFill>
                  <a:schemeClr val="dk1"/>
                </a:solidFill>
                <a:latin typeface="Open Sans"/>
                <a:ea typeface="Open Sans"/>
                <a:cs typeface="Open Sans"/>
                <a:sym typeface="Open Sans"/>
              </a:rPr>
            </a:br>
            <a:endParaRPr lang="en-US" sz="1600" b="0" i="1" u="none" strike="noStrike" cap="none" dirty="0">
              <a:solidFill>
                <a:schemeClr val="dk1"/>
              </a:solidFill>
              <a:latin typeface="Open Sans"/>
              <a:ea typeface="Open Sans"/>
              <a:cs typeface="Open Sans"/>
            </a:endParaRPr>
          </a:p>
        </p:txBody>
      </p:sp>
    </p:spTree>
    <p:extLst>
      <p:ext uri="{BB962C8B-B14F-4D97-AF65-F5344CB8AC3E}">
        <p14:creationId xmlns:p14="http://schemas.microsoft.com/office/powerpoint/2010/main" val="3800989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F4E614D-4069-515B-C37A-DB803D001AB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6CB8127-1765-F095-C6F9-8BE712D4922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2D0E425A-413A-1054-3902-E7707F4A0C7F}"/>
              </a:ext>
            </a:extLst>
          </p:cNvPr>
          <p:cNvSpPr txBox="1"/>
          <p:nvPr/>
        </p:nvSpPr>
        <p:spPr>
          <a:xfrm>
            <a:off x="403275" y="-105103"/>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77D99847-5042-8A38-6E5B-AF09AF0EF364}"/>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C9B7B2F3-77CA-681F-D9B7-A009C959F51C}"/>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49466DE1-BD3D-6C2E-93D9-53EED3BD9C43}"/>
              </a:ext>
            </a:extLst>
          </p:cNvPr>
          <p:cNvSpPr txBox="1"/>
          <p:nvPr/>
        </p:nvSpPr>
        <p:spPr>
          <a:xfrm>
            <a:off x="152400" y="285405"/>
            <a:ext cx="7790543" cy="584775"/>
          </a:xfrm>
          <a:prstGeom prst="rect">
            <a:avLst/>
          </a:prstGeom>
          <a:noFill/>
        </p:spPr>
        <p:txBody>
          <a:bodyPr wrap="square">
            <a:spAutoFit/>
          </a:bodyPr>
          <a:lstStyle/>
          <a:p>
            <a:pPr marR="0" lvl="0" rtl="0">
              <a:lnSpc>
                <a:spcPct val="100000"/>
              </a:lnSpc>
              <a:spcBef>
                <a:spcPts val="640"/>
              </a:spcBef>
              <a:spcAft>
                <a:spcPts val="0"/>
              </a:spcAft>
              <a:buClr>
                <a:srgbClr val="000000"/>
              </a:buClr>
              <a:buSzPts val="2400"/>
            </a:pPr>
            <a:r>
              <a:rPr lang="en-US" sz="3200" b="1" i="0" u="none" strike="noStrike" cap="none" dirty="0">
                <a:solidFill>
                  <a:schemeClr val="dk1"/>
                </a:solidFill>
                <a:latin typeface="Open Sans"/>
                <a:ea typeface="Open Sans"/>
                <a:cs typeface="Open Sans"/>
                <a:sym typeface="Open Sans"/>
              </a:rPr>
              <a:t>2025 Campaigns: Appropriations</a:t>
            </a:r>
            <a:endParaRPr lang="en-US" sz="3200" b="1" dirty="0">
              <a:solidFill>
                <a:schemeClr val="dk1"/>
              </a:solidFill>
              <a:latin typeface="Open Sans"/>
              <a:ea typeface="Open Sans"/>
              <a:cs typeface="Open Sans"/>
              <a:sym typeface="Open Sans"/>
            </a:endParaRPr>
          </a:p>
        </p:txBody>
      </p:sp>
      <p:sp>
        <p:nvSpPr>
          <p:cNvPr id="3" name="Google Shape;201;g1f1ec144a3f_0_154">
            <a:extLst>
              <a:ext uri="{FF2B5EF4-FFF2-40B4-BE49-F238E27FC236}">
                <a16:creationId xmlns:a16="http://schemas.microsoft.com/office/drawing/2014/main" id="{F0BB890A-FA0F-608D-F97A-6FFCAF366384}"/>
              </a:ext>
            </a:extLst>
          </p:cNvPr>
          <p:cNvSpPr txBox="1"/>
          <p:nvPr/>
        </p:nvSpPr>
        <p:spPr>
          <a:xfrm>
            <a:off x="152400" y="992796"/>
            <a:ext cx="7922700" cy="2846903"/>
          </a:xfrm>
          <a:prstGeom prst="rect">
            <a:avLst/>
          </a:prstGeom>
          <a:noFill/>
          <a:ln>
            <a:noFill/>
          </a:ln>
        </p:spPr>
        <p:txBody>
          <a:bodyPr spcFirstLastPara="1" wrap="square" lIns="91425" tIns="91425" rIns="91425" bIns="91425" anchor="t" anchorCtr="0">
            <a:spAutoFit/>
          </a:bodyPr>
          <a:lstStyle/>
          <a:p>
            <a:pPr marR="0" lvl="0" rtl="0">
              <a:lnSpc>
                <a:spcPct val="100000"/>
              </a:lnSpc>
              <a:spcBef>
                <a:spcPts val="640"/>
              </a:spcBef>
              <a:spcAft>
                <a:spcPts val="0"/>
              </a:spcAft>
              <a:buClr>
                <a:srgbClr val="000000"/>
              </a:buClr>
              <a:buSzPts val="2400"/>
            </a:pPr>
            <a:r>
              <a:rPr lang="en-US" sz="2800" b="1" i="0" u="none" strike="noStrike" cap="none" dirty="0">
                <a:solidFill>
                  <a:schemeClr val="dk1"/>
                </a:solidFill>
                <a:latin typeface="Open Sans"/>
                <a:ea typeface="Open Sans"/>
                <a:cs typeface="Open Sans"/>
                <a:sym typeface="Open Sans"/>
              </a:rPr>
              <a:t>How we advocate:</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Dear Colleague Letters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dirty="0">
                <a:solidFill>
                  <a:schemeClr val="dk1"/>
                </a:solidFill>
                <a:latin typeface="Open Sans"/>
                <a:ea typeface="Open Sans"/>
                <a:cs typeface="Open Sans"/>
                <a:sym typeface="Open Sans"/>
              </a:rPr>
              <a:t>Appropriations request forms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Direct Outreach to Legislators</a:t>
            </a:r>
            <a:r>
              <a:rPr lang="en-US" sz="2400" dirty="0">
                <a:solidFill>
                  <a:schemeClr val="dk1"/>
                </a:solidFill>
                <a:latin typeface="Open Sans"/>
                <a:ea typeface="Open Sans"/>
                <a:cs typeface="Open Sans"/>
                <a:sym typeface="Open Sans"/>
              </a:rPr>
              <a:t> (Phone calls, emails, lobby meetings)</a:t>
            </a:r>
          </a:p>
          <a:p>
            <a:pPr marL="457200" lvl="4" indent="-457200">
              <a:spcBef>
                <a:spcPts val="640"/>
              </a:spcBef>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Media (Letters to the editor, Op Eds</a:t>
            </a:r>
            <a:r>
              <a:rPr lang="en-US" sz="2400" dirty="0">
                <a:solidFill>
                  <a:schemeClr val="dk1"/>
                </a:solidFill>
                <a:latin typeface="Open Sans"/>
                <a:ea typeface="Open Sans"/>
                <a:cs typeface="Open Sans"/>
                <a:sym typeface="Open Sans"/>
              </a:rPr>
              <a:t>, etc.)</a:t>
            </a:r>
            <a:endParaRPr sz="240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52229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Welcome everyone!</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dirty="0">
                <a:solidFill>
                  <a:schemeClr val="dk1"/>
                </a:solidFill>
                <a:latin typeface="Open Sans"/>
                <a:ea typeface="Open Sans"/>
                <a:cs typeface="Open Sans"/>
                <a:sym typeface="Open Sans"/>
              </a:rPr>
              <a:t>Share a greeting in another language if you know one.</a:t>
            </a:r>
            <a:br>
              <a:rPr lang="en-US" sz="2800" b="0" i="0" u="none" strike="noStrike" cap="none" dirty="0">
                <a:solidFill>
                  <a:schemeClr val="dk1"/>
                </a:solidFill>
                <a:latin typeface="Open Sans"/>
                <a:ea typeface="Open Sans"/>
                <a:cs typeface="Open Sans"/>
                <a:sym typeface="Open Sans"/>
              </a:rPr>
            </a:br>
            <a:endParaRPr lang="en-US" sz="28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A3BC4708-6D4C-9034-3F2A-5BA3F579F05A}"/>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1480F3AA-E46B-ACAA-1B37-1AE65F32945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C4352C42-1E72-8090-A261-E17E2029F578}"/>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3DFA9761-56E1-976C-2B1A-7DCF1E48E17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4ADEF734-3073-CEF8-7877-FA12CA49366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2AEF77B7-C94B-E1B9-11ED-B4FCAB7D4879}"/>
              </a:ext>
            </a:extLst>
          </p:cNvPr>
          <p:cNvSpPr txBox="1"/>
          <p:nvPr/>
        </p:nvSpPr>
        <p:spPr>
          <a:xfrm>
            <a:off x="304800" y="180650"/>
            <a:ext cx="7790543" cy="584775"/>
          </a:xfrm>
          <a:prstGeom prst="rect">
            <a:avLst/>
          </a:prstGeom>
          <a:noFill/>
        </p:spPr>
        <p:txBody>
          <a:bodyPr wrap="square">
            <a:spAutoFit/>
          </a:bodyPr>
          <a:lstStyle/>
          <a:p>
            <a:pPr marR="0" lvl="0" rtl="0">
              <a:lnSpc>
                <a:spcPct val="100000"/>
              </a:lnSpc>
              <a:spcBef>
                <a:spcPts val="640"/>
              </a:spcBef>
              <a:spcAft>
                <a:spcPts val="0"/>
              </a:spcAft>
              <a:buClr>
                <a:srgbClr val="000000"/>
              </a:buClr>
              <a:buSzPts val="2400"/>
            </a:pPr>
            <a:r>
              <a:rPr lang="en-US" sz="3200" b="1" i="0" u="none" strike="noStrike" cap="none" dirty="0">
                <a:solidFill>
                  <a:schemeClr val="dk1"/>
                </a:solidFill>
                <a:latin typeface="Open Sans"/>
                <a:ea typeface="Open Sans"/>
                <a:cs typeface="Open Sans"/>
                <a:sym typeface="Open Sans"/>
              </a:rPr>
              <a:t>2025 Campaigns: Appropriations</a:t>
            </a:r>
            <a:endParaRPr lang="en-US" sz="3200" b="1" dirty="0">
              <a:solidFill>
                <a:schemeClr val="dk1"/>
              </a:solidFill>
              <a:latin typeface="Open Sans"/>
              <a:ea typeface="Open Sans"/>
              <a:cs typeface="Open Sans"/>
              <a:sym typeface="Open Sans"/>
            </a:endParaRPr>
          </a:p>
        </p:txBody>
      </p:sp>
      <p:sp>
        <p:nvSpPr>
          <p:cNvPr id="3" name="Google Shape;201;g1f1ec144a3f_0_154">
            <a:extLst>
              <a:ext uri="{FF2B5EF4-FFF2-40B4-BE49-F238E27FC236}">
                <a16:creationId xmlns:a16="http://schemas.microsoft.com/office/drawing/2014/main" id="{E91A2582-89AE-F9FF-37C2-F41A5C2BB32C}"/>
              </a:ext>
            </a:extLst>
          </p:cNvPr>
          <p:cNvSpPr txBox="1"/>
          <p:nvPr/>
        </p:nvSpPr>
        <p:spPr>
          <a:xfrm>
            <a:off x="136634" y="974646"/>
            <a:ext cx="7922700" cy="4016454"/>
          </a:xfrm>
          <a:prstGeom prst="rect">
            <a:avLst/>
          </a:prstGeom>
          <a:noFill/>
          <a:ln>
            <a:noFill/>
          </a:ln>
        </p:spPr>
        <p:txBody>
          <a:bodyPr spcFirstLastPara="1" wrap="square" lIns="91425" tIns="91425" rIns="91425" bIns="91425" anchor="t" anchorCtr="0">
            <a:spAutoFit/>
          </a:bodyPr>
          <a:lstStyle/>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USAID Maternal &amp; Child Health, including Gavi, the Vaccine Alliance </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rPr>
              <a:t>USAID Nutrition</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USAID Tuberculosis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The Global Fund to Fight AIDS, TB, &amp; Malaria</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rPr>
              <a:t>USAID Basic Education, including Global Partnership for Education</a:t>
            </a:r>
            <a:r>
              <a:rPr lang="en-US" sz="2800" i="0" u="none" strike="noStrike" cap="none" dirty="0">
                <a:solidFill>
                  <a:schemeClr val="dk1"/>
                </a:solidFill>
                <a:latin typeface="Open Sans"/>
                <a:ea typeface="Open Sans"/>
                <a:cs typeface="Open Sans"/>
                <a:sym typeface="Open Sans"/>
              </a:rPr>
              <a:t> </a:t>
            </a:r>
            <a:endParaRPr sz="280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03263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A9AF934-622E-7DCC-C7A2-DEE02CFE2D57}"/>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C9BC938C-EA8E-1486-26E4-6B9CFBF52A8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41E3574-6D24-77DE-4F48-840B104E457C}"/>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9B7B1B7C-770B-2C40-1BAF-EC6C8B579F4B}"/>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E30C8DE7-ABA3-595D-0CAE-E6C6544945E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E24AE263-E57E-30AF-4A21-630088E30B78}"/>
              </a:ext>
            </a:extLst>
          </p:cNvPr>
          <p:cNvSpPr txBox="1"/>
          <p:nvPr/>
        </p:nvSpPr>
        <p:spPr>
          <a:xfrm>
            <a:off x="354056" y="3943946"/>
            <a:ext cx="7922700" cy="1123354"/>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640"/>
              </a:spcBef>
              <a:spcAft>
                <a:spcPts val="0"/>
              </a:spcAft>
              <a:buClr>
                <a:srgbClr val="000000"/>
              </a:buClr>
              <a:buSzPts val="2400"/>
            </a:pPr>
            <a:r>
              <a:rPr lang="en-US" sz="2800" dirty="0">
                <a:solidFill>
                  <a:schemeClr val="dk1"/>
                </a:solidFill>
                <a:latin typeface="Open Sans"/>
                <a:ea typeface="Open Sans"/>
                <a:cs typeface="Open Sans"/>
                <a:sym typeface="Open Sans"/>
                <a:hlinkClick r:id="rId3"/>
              </a:rPr>
              <a:t>The Global Fund Replenishment</a:t>
            </a:r>
            <a:br>
              <a:rPr lang="en-US" sz="2800" dirty="0">
                <a:solidFill>
                  <a:schemeClr val="dk1"/>
                </a:solidFill>
                <a:latin typeface="Open Sans"/>
                <a:ea typeface="Open Sans"/>
                <a:cs typeface="Open Sans"/>
                <a:sym typeface="Open Sans"/>
              </a:rPr>
            </a:br>
            <a:r>
              <a:rPr lang="en-US" sz="2800" dirty="0">
                <a:solidFill>
                  <a:schemeClr val="dk1"/>
                </a:solidFill>
                <a:latin typeface="Open Sans"/>
                <a:ea typeface="Open Sans"/>
                <a:cs typeface="Open Sans"/>
                <a:sym typeface="Open Sans"/>
              </a:rPr>
              <a:t>September 2025</a:t>
            </a:r>
            <a:endParaRPr sz="280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753B2CBF-5B23-6293-DB15-FF01EF33EDF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70CEAE13-EFF7-0922-105D-BA5E145A7572}"/>
              </a:ext>
            </a:extLst>
          </p:cNvPr>
          <p:cNvSpPr txBox="1"/>
          <p:nvPr/>
        </p:nvSpPr>
        <p:spPr>
          <a:xfrm>
            <a:off x="152400" y="278381"/>
            <a:ext cx="7600568" cy="584775"/>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200" b="1" i="0" u="none" strike="noStrike" cap="none" dirty="0">
                <a:solidFill>
                  <a:schemeClr val="dk1"/>
                </a:solidFill>
                <a:latin typeface="Open Sans"/>
                <a:ea typeface="Open Sans"/>
                <a:cs typeface="Open Sans"/>
                <a:sym typeface="Open Sans"/>
              </a:rPr>
              <a:t>2025 Campaigns: The Global Fund </a:t>
            </a:r>
            <a:endParaRPr lang="en-US" sz="3200" b="1" dirty="0">
              <a:solidFill>
                <a:schemeClr val="dk1"/>
              </a:solidFill>
              <a:latin typeface="Open Sans"/>
              <a:ea typeface="Open Sans"/>
              <a:cs typeface="Open Sans"/>
              <a:sym typeface="Open Sans"/>
            </a:endParaRPr>
          </a:p>
        </p:txBody>
      </p:sp>
      <p:pic>
        <p:nvPicPr>
          <p:cNvPr id="5" name="Content Placeholder 4" descr="A yellow circle with red and blue dots&#10;&#10;Description automatically generated">
            <a:extLst>
              <a:ext uri="{FF2B5EF4-FFF2-40B4-BE49-F238E27FC236}">
                <a16:creationId xmlns:a16="http://schemas.microsoft.com/office/drawing/2014/main" id="{9C2701A4-B8FA-0960-0B3A-2F63999A5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1168" y="1035471"/>
            <a:ext cx="2908475" cy="2908475"/>
          </a:xfrm>
          <a:prstGeom prst="rect">
            <a:avLst/>
          </a:prstGeom>
          <a:noFill/>
          <a:ln>
            <a:noFill/>
          </a:ln>
        </p:spPr>
      </p:pic>
    </p:spTree>
    <p:extLst>
      <p:ext uri="{BB962C8B-B14F-4D97-AF65-F5344CB8AC3E}">
        <p14:creationId xmlns:p14="http://schemas.microsoft.com/office/powerpoint/2010/main" val="405054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E851E42-AECA-550B-CC55-6B66E67D16E9}"/>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B06FAD9-6C01-C278-BE87-3CF43064C2E2}"/>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8A7882A-BC8C-A5EA-7EDA-8AB92A2DE376}"/>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946F7951-BFA1-84D8-0007-4CBBAF70960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1A900481-2B3C-DBEB-155E-5C827C2601E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08159327-12EB-BB09-B1ED-09BD30B17022}"/>
              </a:ext>
            </a:extLst>
          </p:cNvPr>
          <p:cNvSpPr txBox="1"/>
          <p:nvPr/>
        </p:nvSpPr>
        <p:spPr>
          <a:xfrm>
            <a:off x="152400" y="1217548"/>
            <a:ext cx="7922700" cy="3231624"/>
          </a:xfrm>
          <a:prstGeom prst="rect">
            <a:avLst/>
          </a:prstGeom>
          <a:noFill/>
          <a:ln>
            <a:noFill/>
          </a:ln>
        </p:spPr>
        <p:txBody>
          <a:bodyPr spcFirstLastPara="1" wrap="square" lIns="91425" tIns="91425" rIns="91425" bIns="91425" anchor="t" anchorCtr="0">
            <a:spAutoFit/>
          </a:bodyPr>
          <a:lstStyle/>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Research &amp; reach out</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rPr>
              <a:t>Continue to write and submit media</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Engage with your community</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endParaRPr lang="en-US" sz="2800" dirty="0">
              <a:solidFill>
                <a:schemeClr val="dk1"/>
              </a:solidFill>
              <a:latin typeface="Open Sans"/>
              <a:ea typeface="Open Sans"/>
              <a:cs typeface="Open Sans"/>
              <a:sym typeface="Open Sans"/>
            </a:endParaRPr>
          </a:p>
          <a:p>
            <a:pPr marR="0" lvl="0" rtl="0">
              <a:lnSpc>
                <a:spcPct val="100000"/>
              </a:lnSpc>
              <a:spcBef>
                <a:spcPts val="640"/>
              </a:spcBef>
              <a:spcAft>
                <a:spcPts val="0"/>
              </a:spcAft>
              <a:buClr>
                <a:srgbClr val="000000"/>
              </a:buClr>
              <a:buSzPts val="2400"/>
            </a:pPr>
            <a:r>
              <a:rPr lang="en-US" sz="2800" i="1" u="none" strike="noStrike" cap="none" dirty="0">
                <a:solidFill>
                  <a:schemeClr val="dk1"/>
                </a:solidFill>
                <a:latin typeface="Open Sans"/>
                <a:ea typeface="Open Sans"/>
                <a:cs typeface="Open Sans"/>
                <a:sym typeface="Open Sans"/>
              </a:rPr>
              <a:t>What will be your next step?</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endParaRPr sz="280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1A0FA4AE-A127-3CBB-554D-8D325B8450E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4D9104E4-5661-829A-0701-26A126A90997}"/>
              </a:ext>
            </a:extLst>
          </p:cNvPr>
          <p:cNvSpPr txBox="1"/>
          <p:nvPr/>
        </p:nvSpPr>
        <p:spPr>
          <a:xfrm>
            <a:off x="304800" y="266668"/>
            <a:ext cx="7295768" cy="646331"/>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Advocacy in 2025</a:t>
            </a:r>
            <a:endParaRPr lang="en-US" sz="3600" b="1"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4278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ECA9D384-39A0-B69E-056D-DC9184688532}"/>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5F8A3908-5E93-5C3E-37A7-F21A5B4E2BBC}"/>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a:extLst>
              <a:ext uri="{FF2B5EF4-FFF2-40B4-BE49-F238E27FC236}">
                <a16:creationId xmlns:a16="http://schemas.microsoft.com/office/drawing/2014/main" id="{2669F1DC-8312-BC70-EB7E-A1A8DC3DA3DF}"/>
              </a:ext>
            </a:extLst>
          </p:cNvPr>
          <p:cNvSpPr txBox="1"/>
          <p:nvPr/>
        </p:nvSpPr>
        <p:spPr>
          <a:xfrm>
            <a:off x="114538" y="918022"/>
            <a:ext cx="8914923" cy="35086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Next Webinar:</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Thursday, March 13</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at 8:30 PM ET</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5DB6AF56-3F1B-5BE6-4F40-4F4A16E85BDD}"/>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3045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Tonight’s Agenda</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111475" cy="4225077"/>
          </a:xfrm>
          <a:prstGeom prst="rect">
            <a:avLst/>
          </a:prstGeom>
          <a:noFill/>
          <a:ln>
            <a:noFill/>
          </a:ln>
        </p:spPr>
        <p:txBody>
          <a:bodyPr spcFirstLastPara="1" wrap="square" lIns="91425" tIns="45700" rIns="91425" bIns="45700" anchor="t" anchorCtr="0">
            <a:normAutofit fontScale="925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USAID Stop Work Order &amp; Emergency Action</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First 100 Days Campaign </a:t>
            </a:r>
            <a:br>
              <a:rPr lang="en-US" sz="3200" dirty="0">
                <a:latin typeface="Open Sans"/>
                <a:ea typeface="Open Sans"/>
                <a:cs typeface="Open Sans"/>
              </a:rPr>
            </a:br>
            <a:r>
              <a:rPr lang="en-US" sz="3200" dirty="0">
                <a:latin typeface="Open Sans"/>
                <a:ea typeface="Open Sans"/>
                <a:cs typeface="Open Sans"/>
              </a:rPr>
              <a:t>(now through April 2025)</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BB47B8F3-B149-9861-390A-31952AE553D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ED7B5C41-C7B1-DFDC-87F7-A449071C167C}"/>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66" name="Google Shape;266;g14388b835e1_0_23">
            <a:extLst>
              <a:ext uri="{FF2B5EF4-FFF2-40B4-BE49-F238E27FC236}">
                <a16:creationId xmlns:a16="http://schemas.microsoft.com/office/drawing/2014/main" id="{14C531F8-0104-314E-D2DC-247D88343861}"/>
              </a:ext>
            </a:extLst>
          </p:cNvPr>
          <p:cNvSpPr txBox="1"/>
          <p:nvPr/>
        </p:nvSpPr>
        <p:spPr>
          <a:xfrm>
            <a:off x="0" y="918423"/>
            <a:ext cx="9111475" cy="4225077"/>
          </a:xfrm>
          <a:prstGeom prst="rect">
            <a:avLst/>
          </a:prstGeom>
          <a:noFill/>
          <a:ln>
            <a:noFill/>
          </a:ln>
        </p:spPr>
        <p:txBody>
          <a:bodyPr spcFirstLastPara="1" wrap="square" lIns="91425" tIns="45700" rIns="91425" bIns="45700" anchor="t" anchorCtr="0">
            <a:normAutofit/>
          </a:bodyPr>
          <a:lstStyle/>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     Checking in…</a:t>
            </a:r>
            <a:br>
              <a:rPr lang="en-US" sz="4400" b="1" i="0" u="none" strike="noStrike" cap="none" dirty="0">
                <a:solidFill>
                  <a:schemeClr val="dk1"/>
                </a:solidFill>
                <a:latin typeface="Open Sans"/>
                <a:ea typeface="Open Sans"/>
                <a:cs typeface="Open Sans"/>
                <a:sym typeface="Open Sans"/>
              </a:rPr>
            </a:b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FB2D11F0-C6C7-7B03-2C49-5482480581A6}"/>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641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0B53675-01BC-92FA-6546-DC42B892C38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E8A688-E479-C6E0-27C2-5EF3C6DFFAA7}"/>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267" name="Google Shape;267;g14388b835e1_0_23" descr="Text, application&#10;&#10;Description automatically generated">
            <a:extLst>
              <a:ext uri="{FF2B5EF4-FFF2-40B4-BE49-F238E27FC236}">
                <a16:creationId xmlns:a16="http://schemas.microsoft.com/office/drawing/2014/main" id="{18C43640-E7F7-8752-C6E0-D21209542D72}"/>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5" name="Picture 4">
            <a:hlinkClick r:id="rId4"/>
            <a:extLst>
              <a:ext uri="{FF2B5EF4-FFF2-40B4-BE49-F238E27FC236}">
                <a16:creationId xmlns:a16="http://schemas.microsoft.com/office/drawing/2014/main" id="{6126C1A6-AEF3-2777-23C0-2E68FF60EC07}"/>
              </a:ext>
            </a:extLst>
          </p:cNvPr>
          <p:cNvPicPr>
            <a:picLocks noChangeAspect="1"/>
          </p:cNvPicPr>
          <p:nvPr/>
        </p:nvPicPr>
        <p:blipFill>
          <a:blip r:embed="rId5"/>
          <a:stretch>
            <a:fillRect/>
          </a:stretch>
        </p:blipFill>
        <p:spPr>
          <a:xfrm>
            <a:off x="-32525" y="1482983"/>
            <a:ext cx="9144000" cy="3284280"/>
          </a:xfrm>
          <a:prstGeom prst="rect">
            <a:avLst/>
          </a:prstGeom>
        </p:spPr>
      </p:pic>
    </p:spTree>
    <p:extLst>
      <p:ext uri="{BB962C8B-B14F-4D97-AF65-F5344CB8AC3E}">
        <p14:creationId xmlns:p14="http://schemas.microsoft.com/office/powerpoint/2010/main" val="32420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ADE8E91-BAD9-D44E-E501-1CD9E66482F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0CE4DCB4-2429-8CFB-F01B-757664346EB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129A2E0B-A06A-83EA-01DB-B4CB4D7360B2}"/>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25D57ADF-C981-B690-D207-9B3C518CAFFA}"/>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4083074-7419-C95F-DD03-567C2EEED47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1032" name="Picture 8" descr="Trump's rapid dismantling of USAID leaves workers around world concerned  for safety and futures | CNN Politics">
            <a:extLst>
              <a:ext uri="{FF2B5EF4-FFF2-40B4-BE49-F238E27FC236}">
                <a16:creationId xmlns:a16="http://schemas.microsoft.com/office/drawing/2014/main" id="{6D6C840A-25C0-2675-1F22-6DF340227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92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30A19D9-380E-530C-DC65-A2847A43CDCB}"/>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8F6F13AE-9136-13D1-8A35-BDBFA06EEA19}"/>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0B4E7830-2BAE-5DD9-9848-3BBC0896749B}"/>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174CA501-87A6-0DEF-1E1F-42EAE13E4BC3}"/>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5804E0F5-34CD-5C1D-45E0-82CA57035BE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D49351D9-4ACD-AF3A-625A-891520E3A879}"/>
              </a:ext>
            </a:extLst>
          </p:cNvPr>
          <p:cNvSpPr txBox="1"/>
          <p:nvPr/>
        </p:nvSpPr>
        <p:spPr>
          <a:xfrm>
            <a:off x="152400" y="180650"/>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Timeline</a:t>
            </a:r>
            <a:endParaRPr sz="3600" b="0" i="0" u="none" strike="noStrike" cap="none" dirty="0">
              <a:solidFill>
                <a:schemeClr val="dk1"/>
              </a:solidFill>
              <a:latin typeface="Open Sans"/>
              <a:ea typeface="Open Sans"/>
              <a:cs typeface="Open Sans"/>
              <a:sym typeface="Open Sans"/>
            </a:endParaRPr>
          </a:p>
        </p:txBody>
      </p:sp>
      <p:sp>
        <p:nvSpPr>
          <p:cNvPr id="5" name="Google Shape;201;g1f1ec144a3f_0_154">
            <a:extLst>
              <a:ext uri="{FF2B5EF4-FFF2-40B4-BE49-F238E27FC236}">
                <a16:creationId xmlns:a16="http://schemas.microsoft.com/office/drawing/2014/main" id="{7E68A119-0F7D-2A4F-6A8C-8C6EE8FF0984}"/>
              </a:ext>
            </a:extLst>
          </p:cNvPr>
          <p:cNvSpPr txBox="1"/>
          <p:nvPr/>
        </p:nvSpPr>
        <p:spPr>
          <a:xfrm>
            <a:off x="152400" y="928070"/>
            <a:ext cx="7785887" cy="1631185"/>
          </a:xfrm>
          <a:prstGeom prst="rect">
            <a:avLst/>
          </a:prstGeom>
          <a:noFill/>
          <a:ln>
            <a:noFill/>
          </a:ln>
        </p:spPr>
        <p:txBody>
          <a:bodyPr spcFirstLastPara="1" wrap="square" lIns="91425" tIns="91425" rIns="91425" bIns="91425" anchor="t" anchorCtr="0">
            <a:spAutoFit/>
          </a:bodyPr>
          <a:lstStyle/>
          <a:p>
            <a:pPr>
              <a:spcBef>
                <a:spcPts val="640"/>
              </a:spcBef>
              <a:buSzPts val="2400"/>
            </a:pPr>
            <a:r>
              <a:rPr lang="en-US" sz="2000" b="1" i="0" u="none" strike="noStrike" cap="none" dirty="0">
                <a:solidFill>
                  <a:schemeClr val="dk1"/>
                </a:solidFill>
                <a:latin typeface="Open Sans"/>
                <a:ea typeface="Open Sans"/>
                <a:cs typeface="Open Sans"/>
                <a:sym typeface="Open Sans"/>
              </a:rPr>
              <a:t>January 24 </a:t>
            </a:r>
            <a:r>
              <a:rPr lang="en-US" sz="2000" i="0" u="none" strike="noStrike" cap="none" dirty="0">
                <a:solidFill>
                  <a:schemeClr val="dk1"/>
                </a:solidFill>
                <a:latin typeface="Open Sans"/>
                <a:ea typeface="Open Sans"/>
                <a:cs typeface="Open Sans"/>
                <a:sym typeface="Open Sans"/>
              </a:rPr>
              <a:t>- </a:t>
            </a:r>
            <a:r>
              <a:rPr lang="en-US" sz="2000" u="none" strike="noStrike" cap="none" dirty="0">
                <a:solidFill>
                  <a:srgbClr val="080F0F"/>
                </a:solidFill>
                <a:latin typeface="Open Sans" panose="020B0606030504020204" pitchFamily="34" charset="0"/>
                <a:ea typeface="Open Sans"/>
                <a:cs typeface="Open Sans"/>
                <a:sym typeface="Open Sans"/>
              </a:rPr>
              <a:t>E</a:t>
            </a:r>
            <a:r>
              <a:rPr lang="en-US" sz="2000" b="0" i="0" dirty="0">
                <a:solidFill>
                  <a:srgbClr val="080F0F"/>
                </a:solidFill>
                <a:effectLst/>
                <a:latin typeface="Open Sans" panose="020B0606030504020204" pitchFamily="34" charset="0"/>
              </a:rPr>
              <a:t>xecutive order was issued by the Trump Administration to put an immediate freeze on all foreign aid and a “stop work order.” </a:t>
            </a:r>
            <a:endParaRPr lang="en-US" sz="2000" dirty="0"/>
          </a:p>
          <a:p>
            <a:pPr marL="0" marR="0" lvl="0" indent="0" rtl="0">
              <a:lnSpc>
                <a:spcPct val="100000"/>
              </a:lnSpc>
              <a:spcBef>
                <a:spcPts val="640"/>
              </a:spcBef>
              <a:spcAft>
                <a:spcPts val="0"/>
              </a:spcAft>
              <a:buClr>
                <a:srgbClr val="000000"/>
              </a:buClr>
              <a:buSzPts val="2400"/>
              <a:buFont typeface="Arial"/>
              <a:buNone/>
            </a:pPr>
            <a:r>
              <a:rPr lang="en-US" sz="2400" i="0" u="none" strike="noStrike" cap="none" dirty="0">
                <a:solidFill>
                  <a:schemeClr val="dk1"/>
                </a:solidFill>
                <a:latin typeface="Open Sans"/>
                <a:ea typeface="Open Sans"/>
                <a:cs typeface="Open Sans"/>
                <a:sym typeface="Open Sans"/>
              </a:rPr>
              <a:t>  </a:t>
            </a:r>
            <a:endParaRPr lang="en-US" sz="2400" b="0" i="0" u="none" strike="noStrike" cap="none" dirty="0">
              <a:solidFill>
                <a:schemeClr val="dk1"/>
              </a:solidFill>
              <a:latin typeface="Open Sans"/>
              <a:ea typeface="Open Sans"/>
              <a:cs typeface="Open Sans"/>
              <a:sym typeface="Open Sans"/>
            </a:endParaRPr>
          </a:p>
        </p:txBody>
      </p:sp>
      <p:sp>
        <p:nvSpPr>
          <p:cNvPr id="8" name="Google Shape;201;g1f1ec144a3f_0_154">
            <a:extLst>
              <a:ext uri="{FF2B5EF4-FFF2-40B4-BE49-F238E27FC236}">
                <a16:creationId xmlns:a16="http://schemas.microsoft.com/office/drawing/2014/main" id="{09C48A8D-A58C-A119-1A06-13DF451E1B0E}"/>
              </a:ext>
            </a:extLst>
          </p:cNvPr>
          <p:cNvSpPr txBox="1"/>
          <p:nvPr/>
        </p:nvSpPr>
        <p:spPr>
          <a:xfrm>
            <a:off x="152400" y="2213696"/>
            <a:ext cx="8491600" cy="2492960"/>
          </a:xfrm>
          <a:prstGeom prst="rect">
            <a:avLst/>
          </a:prstGeom>
          <a:noFill/>
          <a:ln>
            <a:noFill/>
          </a:ln>
        </p:spPr>
        <p:txBody>
          <a:bodyPr spcFirstLastPara="1" wrap="square" lIns="91425" tIns="91425" rIns="91425" bIns="91425" anchor="t" anchorCtr="0">
            <a:spAutoFit/>
          </a:bodyPr>
          <a:lstStyle/>
          <a:p>
            <a:pPr>
              <a:spcBef>
                <a:spcPts val="640"/>
              </a:spcBef>
              <a:buSzPts val="2400"/>
            </a:pPr>
            <a:r>
              <a:rPr lang="en-US" sz="2000" b="1" i="0" u="none" strike="noStrike" cap="none" dirty="0">
                <a:solidFill>
                  <a:schemeClr val="dk1"/>
                </a:solidFill>
                <a:latin typeface="Open Sans"/>
                <a:ea typeface="Open Sans"/>
                <a:cs typeface="Open Sans"/>
                <a:sym typeface="Open Sans"/>
              </a:rPr>
              <a:t>January 29 </a:t>
            </a:r>
            <a:r>
              <a:rPr lang="en-US" sz="2000" i="0" u="none" strike="noStrike" cap="none" dirty="0">
                <a:solidFill>
                  <a:schemeClr val="dk1"/>
                </a:solidFill>
                <a:latin typeface="Open Sans"/>
                <a:ea typeface="Open Sans"/>
                <a:cs typeface="Open Sans"/>
                <a:sym typeface="Open Sans"/>
              </a:rPr>
              <a:t>– </a:t>
            </a:r>
            <a:r>
              <a:rPr lang="en-US" sz="2000" i="0" dirty="0">
                <a:solidFill>
                  <a:srgbClr val="080F0F"/>
                </a:solidFill>
                <a:latin typeface="Open Sans" panose="020B0606030504020204" pitchFamily="34" charset="0"/>
                <a:ea typeface="Open Sans"/>
                <a:cs typeface="Open Sans"/>
                <a:sym typeface="Open Sans"/>
              </a:rPr>
              <a:t>I</a:t>
            </a:r>
            <a:r>
              <a:rPr lang="en-US" sz="2000" u="none" strike="noStrike" cap="none" dirty="0">
                <a:solidFill>
                  <a:srgbClr val="080F0F"/>
                </a:solidFill>
                <a:latin typeface="Open Sans" panose="020B0606030504020204" pitchFamily="34" charset="0"/>
                <a:ea typeface="Open Sans"/>
                <a:cs typeface="Open Sans"/>
                <a:sym typeface="Open Sans"/>
              </a:rPr>
              <a:t>nternal USAID waiver put in place for all “lifesaving humanitarian assistance” to ensure these core programs continue even during the freeze on all State and USAID programming. </a:t>
            </a:r>
            <a:r>
              <a:rPr lang="en-US" sz="2000" i="0" u="none" strike="noStrike" cap="none" dirty="0">
                <a:solidFill>
                  <a:schemeClr val="dk1"/>
                </a:solidFill>
                <a:latin typeface="Open Sans"/>
                <a:ea typeface="Open Sans"/>
                <a:cs typeface="Open Sans"/>
                <a:sym typeface="Open Sans"/>
              </a:rPr>
              <a:t>  </a:t>
            </a:r>
          </a:p>
          <a:p>
            <a:pPr>
              <a:spcBef>
                <a:spcPts val="640"/>
              </a:spcBef>
              <a:buSzPts val="2400"/>
            </a:pPr>
            <a:br>
              <a:rPr lang="en-US" sz="2000" i="0" u="none" strike="noStrike" cap="none" dirty="0">
                <a:solidFill>
                  <a:schemeClr val="dk1"/>
                </a:solidFill>
                <a:latin typeface="Open Sans"/>
                <a:ea typeface="Open Sans"/>
                <a:cs typeface="Open Sans"/>
                <a:sym typeface="Open Sans"/>
              </a:rPr>
            </a:br>
            <a:r>
              <a:rPr lang="en-US" sz="2000" b="1" i="0" u="none" strike="noStrike" cap="none" dirty="0">
                <a:solidFill>
                  <a:schemeClr val="dk1"/>
                </a:solidFill>
                <a:latin typeface="Open Sans"/>
                <a:ea typeface="Open Sans"/>
                <a:cs typeface="Open Sans"/>
                <a:sym typeface="Open Sans"/>
              </a:rPr>
              <a:t>February 2 - </a:t>
            </a:r>
            <a:r>
              <a:rPr lang="en-US" sz="2000" i="0" u="none" strike="noStrike" cap="none" dirty="0">
                <a:solidFill>
                  <a:schemeClr val="dk1"/>
                </a:solidFill>
                <a:latin typeface="Open Sans"/>
                <a:ea typeface="Open Sans"/>
                <a:cs typeface="Open Sans"/>
                <a:sym typeface="Open Sans"/>
              </a:rPr>
              <a:t>On top of the devastating stop work order, media reports that the administration is aiming to shut down USAID by as soon as tomorrow (Feb 3).</a:t>
            </a:r>
          </a:p>
        </p:txBody>
      </p:sp>
    </p:spTree>
    <p:extLst>
      <p:ext uri="{BB962C8B-B14F-4D97-AF65-F5344CB8AC3E}">
        <p14:creationId xmlns:p14="http://schemas.microsoft.com/office/powerpoint/2010/main" val="104795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A107B99-F82F-A7D4-D088-71A2D463AFA8}"/>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0FD217F-A78C-DC6B-04EF-CBDCE2F90825}"/>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4AA5C222-0A80-75F4-04C4-E25875BBF725}"/>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C6E20D05-42A1-F73C-249B-B473C90027D2}"/>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007755A5-B530-3EB5-5DB5-4D2EE0A0BFF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E7A83179-C7C8-BF37-0A35-0C0AB9EF2664}"/>
              </a:ext>
            </a:extLst>
          </p:cNvPr>
          <p:cNvSpPr txBox="1"/>
          <p:nvPr/>
        </p:nvSpPr>
        <p:spPr>
          <a:xfrm>
            <a:off x="152400" y="180650"/>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Timeline</a:t>
            </a:r>
            <a:endParaRPr sz="3600" b="0" i="0" u="none" strike="noStrike" cap="none" dirty="0">
              <a:solidFill>
                <a:schemeClr val="dk1"/>
              </a:solidFill>
              <a:latin typeface="Open Sans"/>
              <a:ea typeface="Open Sans"/>
              <a:cs typeface="Open Sans"/>
              <a:sym typeface="Open Sans"/>
            </a:endParaRPr>
          </a:p>
        </p:txBody>
      </p:sp>
      <p:sp>
        <p:nvSpPr>
          <p:cNvPr id="5" name="Google Shape;201;g1f1ec144a3f_0_154">
            <a:extLst>
              <a:ext uri="{FF2B5EF4-FFF2-40B4-BE49-F238E27FC236}">
                <a16:creationId xmlns:a16="http://schemas.microsoft.com/office/drawing/2014/main" id="{836CCDB3-CE47-016A-D80A-F160D542EFE4}"/>
              </a:ext>
            </a:extLst>
          </p:cNvPr>
          <p:cNvSpPr txBox="1"/>
          <p:nvPr/>
        </p:nvSpPr>
        <p:spPr>
          <a:xfrm>
            <a:off x="152400" y="1129939"/>
            <a:ext cx="8491600" cy="2169794"/>
          </a:xfrm>
          <a:prstGeom prst="rect">
            <a:avLst/>
          </a:prstGeom>
          <a:noFill/>
          <a:ln>
            <a:noFill/>
          </a:ln>
        </p:spPr>
        <p:txBody>
          <a:bodyPr spcFirstLastPara="1" wrap="square" lIns="91425" tIns="91425" rIns="91425" bIns="91425" anchor="t" anchorCtr="0">
            <a:spAutoFit/>
          </a:bodyPr>
          <a:lstStyle/>
          <a:p>
            <a:pPr>
              <a:spcBef>
                <a:spcPts val="640"/>
              </a:spcBef>
              <a:buSzPts val="2400"/>
            </a:pPr>
            <a:r>
              <a:rPr lang="en-US" sz="2000" b="1" i="0" u="none" strike="noStrike" cap="none" dirty="0">
                <a:solidFill>
                  <a:schemeClr val="dk1"/>
                </a:solidFill>
                <a:latin typeface="Open Sans"/>
                <a:ea typeface="Open Sans"/>
                <a:cs typeface="Open Sans"/>
                <a:sym typeface="Open Sans"/>
              </a:rPr>
              <a:t>February 6 </a:t>
            </a:r>
            <a:r>
              <a:rPr lang="en-US" sz="2000" i="0" u="none" strike="noStrike" cap="none" dirty="0">
                <a:solidFill>
                  <a:schemeClr val="dk1"/>
                </a:solidFill>
                <a:latin typeface="Open Sans"/>
                <a:ea typeface="Open Sans"/>
                <a:cs typeface="Open Sans"/>
                <a:sym typeface="Open Sans"/>
              </a:rPr>
              <a:t>– </a:t>
            </a:r>
            <a:r>
              <a:rPr lang="en-US" sz="2000" u="none" strike="noStrike" cap="none" dirty="0">
                <a:solidFill>
                  <a:srgbClr val="080F0F"/>
                </a:solidFill>
                <a:latin typeface="Open Sans" panose="020B0606030504020204" pitchFamily="34" charset="0"/>
                <a:ea typeface="Open Sans"/>
                <a:cs typeface="Open Sans"/>
                <a:sym typeface="Open Sans"/>
              </a:rPr>
              <a:t>USAID office was shuttered on Monday, Feb. 3,  and all materials taken offline. On Tuesday, they announced that nearly all employees would be placed on administrative leave, and staff based internationally would be recalled home. The agency has been placed under the authority of the Secretary of State, after operating independently for decades</a:t>
            </a:r>
            <a:r>
              <a:rPr lang="en-US" sz="2400" u="none" strike="noStrike" cap="none" dirty="0">
                <a:solidFill>
                  <a:srgbClr val="080F0F"/>
                </a:solidFill>
                <a:latin typeface="Open Sans" panose="020B0606030504020204" pitchFamily="34" charset="0"/>
                <a:ea typeface="Open Sans"/>
                <a:cs typeface="Open Sans"/>
                <a:sym typeface="Open Sans"/>
              </a:rPr>
              <a:t>.</a:t>
            </a:r>
            <a:r>
              <a:rPr lang="en-US" sz="2400" i="0" u="none" strike="noStrike" cap="none" dirty="0">
                <a:solidFill>
                  <a:schemeClr val="dk1"/>
                </a:solidFill>
                <a:latin typeface="Open Sans"/>
                <a:ea typeface="Open Sans"/>
                <a:cs typeface="Open Sans"/>
                <a:sym typeface="Open Sans"/>
              </a:rPr>
              <a:t>  </a:t>
            </a:r>
            <a:endParaRPr lang="en-US" sz="2400" b="0" i="0" u="none" strike="noStrike" cap="none" dirty="0">
              <a:solidFill>
                <a:schemeClr val="dk1"/>
              </a:solidFill>
              <a:latin typeface="Open Sans"/>
              <a:ea typeface="Open Sans"/>
              <a:cs typeface="Open Sans"/>
              <a:sym typeface="Open Sans"/>
            </a:endParaRPr>
          </a:p>
        </p:txBody>
      </p:sp>
      <p:sp>
        <p:nvSpPr>
          <p:cNvPr id="8" name="Google Shape;201;g1f1ec144a3f_0_154">
            <a:extLst>
              <a:ext uri="{FF2B5EF4-FFF2-40B4-BE49-F238E27FC236}">
                <a16:creationId xmlns:a16="http://schemas.microsoft.com/office/drawing/2014/main" id="{E97FF978-7886-BC29-3D75-6B34274A13CB}"/>
              </a:ext>
            </a:extLst>
          </p:cNvPr>
          <p:cNvSpPr txBox="1"/>
          <p:nvPr/>
        </p:nvSpPr>
        <p:spPr>
          <a:xfrm>
            <a:off x="152400" y="3319211"/>
            <a:ext cx="8491600" cy="1184909"/>
          </a:xfrm>
          <a:prstGeom prst="rect">
            <a:avLst/>
          </a:prstGeom>
          <a:noFill/>
          <a:ln>
            <a:noFill/>
          </a:ln>
        </p:spPr>
        <p:txBody>
          <a:bodyPr spcFirstLastPara="1" wrap="square" lIns="91425" tIns="91425" rIns="91425" bIns="91425" anchor="t" anchorCtr="0">
            <a:spAutoFit/>
          </a:bodyPr>
          <a:lstStyle/>
          <a:p>
            <a:pPr>
              <a:spcBef>
                <a:spcPts val="640"/>
              </a:spcBef>
              <a:buSzPts val="2400"/>
            </a:pPr>
            <a:r>
              <a:rPr lang="en-US" sz="2000" b="1" i="0" u="none" strike="noStrike" cap="none" dirty="0">
                <a:solidFill>
                  <a:schemeClr val="dk1"/>
                </a:solidFill>
                <a:latin typeface="Open Sans"/>
                <a:ea typeface="Open Sans"/>
                <a:cs typeface="Open Sans"/>
                <a:sym typeface="Open Sans"/>
              </a:rPr>
              <a:t>February 7 </a:t>
            </a:r>
            <a:r>
              <a:rPr lang="en-US" sz="2000" i="0" u="none" strike="noStrike" cap="none" dirty="0">
                <a:solidFill>
                  <a:schemeClr val="dk1"/>
                </a:solidFill>
                <a:latin typeface="Open Sans"/>
                <a:ea typeface="Open Sans"/>
                <a:cs typeface="Open Sans"/>
                <a:sym typeface="Open Sans"/>
              </a:rPr>
              <a:t>– </a:t>
            </a:r>
            <a:r>
              <a:rPr lang="en-US" sz="2000" i="0" dirty="0">
                <a:solidFill>
                  <a:srgbClr val="080F0F"/>
                </a:solidFill>
                <a:latin typeface="Open Sans" panose="020B0606030504020204" pitchFamily="34" charset="0"/>
                <a:ea typeface="Open Sans"/>
                <a:cs typeface="Open Sans"/>
                <a:sym typeface="Open Sans"/>
              </a:rPr>
              <a:t>I</a:t>
            </a:r>
            <a:r>
              <a:rPr lang="en-US" sz="2000" u="none" strike="noStrike" cap="none" dirty="0">
                <a:solidFill>
                  <a:srgbClr val="080F0F"/>
                </a:solidFill>
                <a:latin typeface="Open Sans" panose="020B0606030504020204" pitchFamily="34" charset="0"/>
                <a:ea typeface="Open Sans"/>
                <a:cs typeface="Open Sans"/>
                <a:sym typeface="Open Sans"/>
              </a:rPr>
              <a:t>nternal USAID waiver put in place for all “lifesaving humanitarian assistance” to ensure these core programs continue even during the freeze on all State and USAID programming. </a:t>
            </a:r>
            <a:r>
              <a:rPr lang="en-US" sz="2000" i="0" u="none" strike="noStrike" cap="none" dirty="0">
                <a:solidFill>
                  <a:schemeClr val="dk1"/>
                </a:solidFill>
                <a:latin typeface="Open Sans"/>
                <a:ea typeface="Open Sans"/>
                <a:cs typeface="Open Sans"/>
                <a:sym typeface="Open Sans"/>
              </a:rPr>
              <a:t>  </a:t>
            </a:r>
            <a:endParaRPr lang="en-US" sz="20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175241046"/>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C591A-30A2-47A0-84F5-21FBDCD4E4B2}">
  <ds:schemaRefs>
    <ds:schemaRef ds:uri="http://purl.org/dc/elements/1.1/"/>
    <ds:schemaRef ds:uri="f42ee926-7c83-4218-bf2b-8b85ac63f15d"/>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655ca6b8-0f94-4989-841e-604707552b5c"/>
    <ds:schemaRef ds:uri="http://purl.org/dc/terms/"/>
  </ds:schemaRefs>
</ds:datastoreItem>
</file>

<file path=customXml/itemProps2.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C5CABB-6E53-4550-9859-7D1610EFB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8337</TotalTime>
  <Words>949</Words>
  <Application>Microsoft Office PowerPoint</Application>
  <PresentationFormat>On-screen Show (16:9)</PresentationFormat>
  <Paragraphs>156</Paragraphs>
  <Slides>23</Slides>
  <Notes>23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23</vt:i4>
      </vt:variant>
    </vt:vector>
  </HeadingPairs>
  <TitlesOfParts>
    <vt:vector size="37" baseType="lpstr">
      <vt:lpstr>Open Sans</vt:lpstr>
      <vt:lpstr>Times New Roman</vt:lpstr>
      <vt:lpstr>Arial</vt:lpstr>
      <vt:lpstr>Calibri</vt:lpstr>
      <vt:lpstr>Aptos</vt:lpstr>
      <vt:lpstr>Courier New</vt:lpstr>
      <vt:lpstr>inherit</vt:lpstr>
      <vt:lpstr>Wingdings</vt:lpstr>
      <vt:lpstr>Office Theme</vt:lpstr>
      <vt:lpstr>1_Office Theme</vt:lpstr>
      <vt:lpstr>2_Office Theme</vt:lpstr>
      <vt:lpstr>DMTheme1</vt:lpstr>
      <vt:lpstr>3_Office Theme</vt:lpstr>
      <vt:lpstr>4_Office Theme</vt:lpstr>
      <vt:lpstr>PowerPoint Presentation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2025-02-18T16:18:13Z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