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2" r:id="rId5"/>
    <p:sldMasterId id="2147483964" r:id="rId6"/>
  </p:sldMasterIdLst>
  <p:notesMasterIdLst>
    <p:notesMasterId r:id="rId41"/>
  </p:notesMasterIdLst>
  <p:sldIdLst>
    <p:sldId id="256" r:id="rId7"/>
    <p:sldId id="278" r:id="rId8"/>
    <p:sldId id="257" r:id="rId9"/>
    <p:sldId id="258" r:id="rId10"/>
    <p:sldId id="284" r:id="rId11"/>
    <p:sldId id="4550" r:id="rId12"/>
    <p:sldId id="4549" r:id="rId13"/>
    <p:sldId id="4548" r:id="rId14"/>
    <p:sldId id="4533" r:id="rId15"/>
    <p:sldId id="4534" r:id="rId16"/>
    <p:sldId id="4535" r:id="rId17"/>
    <p:sldId id="4536" r:id="rId18"/>
    <p:sldId id="4537" r:id="rId19"/>
    <p:sldId id="4542" r:id="rId20"/>
    <p:sldId id="4544" r:id="rId21"/>
    <p:sldId id="280" r:id="rId22"/>
    <p:sldId id="366" r:id="rId23"/>
    <p:sldId id="275" r:id="rId24"/>
    <p:sldId id="4547" r:id="rId25"/>
    <p:sldId id="4545" r:id="rId26"/>
    <p:sldId id="266" r:id="rId27"/>
    <p:sldId id="267" r:id="rId28"/>
    <p:sldId id="4540" r:id="rId29"/>
    <p:sldId id="268" r:id="rId30"/>
    <p:sldId id="269" r:id="rId31"/>
    <p:sldId id="4541" r:id="rId32"/>
    <p:sldId id="4546" r:id="rId33"/>
    <p:sldId id="4551" r:id="rId34"/>
    <p:sldId id="277" r:id="rId35"/>
    <p:sldId id="4539" r:id="rId36"/>
    <p:sldId id="4538" r:id="rId37"/>
    <p:sldId id="276" r:id="rId38"/>
    <p:sldId id="4552" r:id="rId39"/>
    <p:sldId id="273" r:id="rId40"/>
  </p:sldIdLst>
  <p:sldSz cx="9144000" cy="5143500" type="screen16x9"/>
  <p:notesSz cx="6858000" cy="9144000"/>
  <p:embeddedFontLst>
    <p:embeddedFont>
      <p:font typeface="Open Sans" panose="020B060603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RppANV+w5T5655ZidcN9QgRo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9977E5-8BBB-084E-BA5F-36AABDDF7292}" v="7" dt="2024-02-09T02:25:23.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290"/>
    <p:restoredTop sz="75485" autoAdjust="0"/>
  </p:normalViewPr>
  <p:slideViewPr>
    <p:cSldViewPr snapToGrid="0">
      <p:cViewPr varScale="1">
        <p:scale>
          <a:sx n="62" d="100"/>
          <a:sy n="62" d="100"/>
        </p:scale>
        <p:origin x="696"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388b835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4388b835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50EB-BED3-FD1D-3CDB-87E051B67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F13EA-A09A-3408-E25C-0349D4EE0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26B8A-1812-8045-E973-BA2443579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171E5E-5699-909A-FFB8-1AC105FF404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784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7EE5-09A1-B662-D7CF-9DC7912C2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A59BA-146E-E253-2B8E-0108E8150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5994F-AEEF-D9E1-94AD-B6B00A68FD91}"/>
              </a:ext>
            </a:extLst>
          </p:cNvPr>
          <p:cNvSpPr>
            <a:spLocks noGrp="1"/>
          </p:cNvSpPr>
          <p:nvPr>
            <p:ph type="body" idx="1"/>
          </p:nvPr>
        </p:nvSpPr>
        <p:spPr/>
        <p:txBody>
          <a:bodyPr/>
          <a:lstStyle/>
          <a:p>
            <a:r>
              <a:rPr lang="en-US"/>
              <a:t>Ken</a:t>
            </a:r>
          </a:p>
        </p:txBody>
      </p:sp>
      <p:sp>
        <p:nvSpPr>
          <p:cNvPr id="4" name="Slide Number Placeholder 3">
            <a:extLst>
              <a:ext uri="{FF2B5EF4-FFF2-40B4-BE49-F238E27FC236}">
                <a16:creationId xmlns:a16="http://schemas.microsoft.com/office/drawing/2014/main" id="{53A16737-5E76-1E3B-5683-2FD3E6A6052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84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A1FC2-BBF9-8175-1E54-851D2F0FF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61F67-B939-7419-E96B-B0B70C1C1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FA0CF-F666-5797-3E95-6B64932CCA9D}"/>
              </a:ext>
            </a:extLst>
          </p:cNvPr>
          <p:cNvSpPr>
            <a:spLocks noGrp="1"/>
          </p:cNvSpPr>
          <p:nvPr>
            <p:ph type="body" idx="1"/>
          </p:nvPr>
        </p:nvSpPr>
        <p:spPr/>
        <p:txBody>
          <a:bodyPr/>
          <a:lstStyle/>
          <a:p>
            <a:r>
              <a:rPr lang="en-US"/>
              <a:t>Ken</a:t>
            </a:r>
          </a:p>
        </p:txBody>
      </p:sp>
      <p:sp>
        <p:nvSpPr>
          <p:cNvPr id="4" name="Slide Number Placeholder 3">
            <a:extLst>
              <a:ext uri="{FF2B5EF4-FFF2-40B4-BE49-F238E27FC236}">
                <a16:creationId xmlns:a16="http://schemas.microsoft.com/office/drawing/2014/main" id="{A3D916AA-C159-D313-6BEA-318938E7E52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8193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8696-15BE-FB20-F643-8DA5C31AD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11B51-B25D-02E6-0073-B97BF4089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E76FA-3B9B-6500-59F4-982B65F1259B}"/>
              </a:ext>
            </a:extLst>
          </p:cNvPr>
          <p:cNvSpPr>
            <a:spLocks noGrp="1"/>
          </p:cNvSpPr>
          <p:nvPr>
            <p:ph type="body" idx="1"/>
          </p:nvPr>
        </p:nvSpPr>
        <p:spPr/>
        <p:txBody>
          <a:bodyPr/>
          <a:lstStyle/>
          <a:p>
            <a:r>
              <a:rPr lang="en-US"/>
              <a:t>Ken</a:t>
            </a:r>
          </a:p>
        </p:txBody>
      </p:sp>
      <p:sp>
        <p:nvSpPr>
          <p:cNvPr id="4" name="Slide Number Placeholder 3">
            <a:extLst>
              <a:ext uri="{FF2B5EF4-FFF2-40B4-BE49-F238E27FC236}">
                <a16:creationId xmlns:a16="http://schemas.microsoft.com/office/drawing/2014/main" id="{5F655A82-4D14-7E10-53DF-01245C72DB8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53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Mention lobby prep, Set the Agenda resources</a:t>
            </a:r>
          </a:p>
          <a:p>
            <a:endParaRPr lang="en-US" dirty="0">
              <a:cs typeface="Calibri"/>
            </a:endParaRPr>
          </a:p>
          <a:p>
            <a:r>
              <a:rPr lang="en-US" dirty="0"/>
              <a:t>Most Americans don’t follow the Appropriations process, meaning members of Congress don’t always feel pressure from their constituents to fight for specific programs. But you can get our issues on their radar by sending an email, calling their offices, and asking for a meeting with their Foreign Policy staffers. Your goal is to introduce our appropriations asks, share why those issues matter to you, and ask your senator or representative to speak to members of SFOPs about our requests.</a:t>
            </a:r>
            <a:endParaRPr lang="en-US" dirty="0">
              <a:cs typeface="Calibri"/>
            </a:endParaRPr>
          </a:p>
        </p:txBody>
      </p:sp>
      <p:sp>
        <p:nvSpPr>
          <p:cNvPr id="4" name="Slide Number Placeholder 3"/>
          <p:cNvSpPr>
            <a:spLocks noGrp="1"/>
          </p:cNvSpPr>
          <p:nvPr>
            <p:ph type="sldNum" sz="quarter" idx="5"/>
          </p:nvPr>
        </p:nvSpPr>
        <p:spPr/>
        <p:txBody>
          <a:bodyPr/>
          <a:lstStyle/>
          <a:p>
            <a:fld id="{EF351C36-F2D6-4D20-82A0-EB9FFA1BF4F0}" type="slidenum">
              <a:rPr lang="en-US" smtClean="0"/>
              <a:t>15</a:t>
            </a:fld>
            <a:endParaRPr lang="en-US"/>
          </a:p>
        </p:txBody>
      </p:sp>
    </p:spTree>
    <p:extLst>
      <p:ext uri="{BB962C8B-B14F-4D97-AF65-F5344CB8AC3E}">
        <p14:creationId xmlns:p14="http://schemas.microsoft.com/office/powerpoint/2010/main" val="139776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DCs- one for each issue</a:t>
            </a:r>
          </a:p>
          <a:p>
            <a:endParaRPr lang="en-US" dirty="0">
              <a:cs typeface="Calibri"/>
            </a:endParaRPr>
          </a:p>
          <a:p>
            <a:r>
              <a:rPr lang="en-US" dirty="0"/>
              <a:t>During the appropriations process, members of Congress can make their priorities known by signing on to “Dear Colleague” letters for issues that they care about. Each letter is circulated by champions in Congress asking other members to join them, like a petition. Then, the letters are sent to the leaders of the SFOPs subcommittee, which writes the foreign aid spending bill. These letters can have a lot of sway, and a large number of bipartisan signers shows the committee that there is strong support for that issue. </a:t>
            </a:r>
          </a:p>
          <a:p>
            <a:endParaRPr lang="en-US" dirty="0"/>
          </a:p>
          <a:p>
            <a:r>
              <a:rPr lang="en-US" dirty="0"/>
              <a:t>Our job is to ask members of Congress to sign the letters we’re endorsing. Typically, we prioritize Dear Colleague letters on global Tuberculosis, Maternal and Child Health and Nutrition, the PEPFAR/ Global Fund to Fight AIDS, Tuberculosis, and Malaria, and global education. </a:t>
            </a:r>
          </a:p>
          <a:p>
            <a:endParaRPr lang="en-US" dirty="0">
              <a:cs typeface="Calibri"/>
            </a:endParaRPr>
          </a:p>
        </p:txBody>
      </p:sp>
      <p:sp>
        <p:nvSpPr>
          <p:cNvPr id="4" name="Slide Number Placeholder 3"/>
          <p:cNvSpPr>
            <a:spLocks noGrp="1"/>
          </p:cNvSpPr>
          <p:nvPr>
            <p:ph type="sldNum" sz="quarter" idx="5"/>
          </p:nvPr>
        </p:nvSpPr>
        <p:spPr/>
        <p:txBody>
          <a:bodyPr/>
          <a:lstStyle/>
          <a:p>
            <a:fld id="{EF351C36-F2D6-4D20-82A0-EB9FFA1BF4F0}" type="slidenum">
              <a:rPr lang="en-US" smtClean="0"/>
              <a:t>16</a:t>
            </a:fld>
            <a:endParaRPr lang="en-US"/>
          </a:p>
        </p:txBody>
      </p:sp>
    </p:spTree>
    <p:extLst>
      <p:ext uri="{BB962C8B-B14F-4D97-AF65-F5344CB8AC3E}">
        <p14:creationId xmlns:p14="http://schemas.microsoft.com/office/powerpoint/2010/main" val="2034489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Increased number of signers-- higher priority for SFOPS-- greater funding</a:t>
            </a:r>
          </a:p>
        </p:txBody>
      </p:sp>
      <p:sp>
        <p:nvSpPr>
          <p:cNvPr id="4" name="Slide Number Placeholder 3"/>
          <p:cNvSpPr>
            <a:spLocks noGrp="1"/>
          </p:cNvSpPr>
          <p:nvPr>
            <p:ph type="sldNum" sz="quarter" idx="5"/>
          </p:nvPr>
        </p:nvSpPr>
        <p:spPr/>
        <p:txBody>
          <a:bodyPr/>
          <a:lstStyle/>
          <a:p>
            <a:fld id="{EF351C36-F2D6-4D20-82A0-EB9FFA1BF4F0}" type="slidenum">
              <a:rPr lang="en-US" smtClean="0"/>
              <a:t>17</a:t>
            </a:fld>
            <a:endParaRPr lang="en-US"/>
          </a:p>
        </p:txBody>
      </p:sp>
    </p:spTree>
    <p:extLst>
      <p:ext uri="{BB962C8B-B14F-4D97-AF65-F5344CB8AC3E}">
        <p14:creationId xmlns:p14="http://schemas.microsoft.com/office/powerpoint/2010/main" val="2364748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165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7292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06d529d1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06d529d12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27" name="Google Shape;327;g206d529d12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285593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317856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06d529d1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06d529d12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27" name="Google Shape;327;g206d529d12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06d529d12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06d529d12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34" name="Google Shape;334;g206d529d12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https://youtube.com/shorts/OZ1QTIKddBQ?si=iwiwjTOYdxTprt4a </a:t>
            </a:r>
          </a:p>
          <a:p>
            <a:endParaRPr lang="en-US" dirty="0"/>
          </a:p>
          <a:p>
            <a:r>
              <a:rPr lang="en-US" dirty="0"/>
              <a:t>1 min video featuring Ken Patterson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183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d0b27d958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1d0b27d9582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42" name="Google Shape;342;g1d0b27d9582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d0b27d958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d0b27d958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50" name="Google Shape;350;g1d0b27d958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d0b27d958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d0b27d958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50" name="Google Shape;350;g1d0b27d958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872287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d0b27d958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d0b27d958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50" name="Google Shape;350;g1d0b27d958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2061134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d0b27d958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d0b27d958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Ken</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50" name="Google Shape;350;g1d0b27d958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2570142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7844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Corps Week 2024</a:t>
            </a:r>
            <a:br>
              <a:rPr lang="en-US" dirty="0"/>
            </a:br>
            <a:r>
              <a:rPr lang="en-US" dirty="0"/>
              <a:t>February 25 to March 2</a:t>
            </a:r>
            <a:br>
              <a:rPr lang="en-US" dirty="0"/>
            </a:br>
            <a:r>
              <a:rPr lang="en-US" dirty="0"/>
              <a:t>“Optimism in Action”</a:t>
            </a:r>
            <a:br>
              <a:rPr lang="en-US" dirty="0"/>
            </a:br>
            <a:r>
              <a:rPr lang="en-US" dirty="0"/>
              <a:t>https://www.peacecorps.gov/peace-corps-week/#:~:text=February%2025%20to%20March%202,States%20and%20around%20the%20world.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80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c84acdb8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dc84acdb8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1dc84acdb8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405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591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dirty="0"/>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852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4fc29c28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4fc29c28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4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75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06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13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5C8B-C0EA-2669-92E0-521E243EC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E0503-7292-FA1D-10B9-010AF15D0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5CFA1-B5D2-C80C-2ED8-79069B1D5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35ED5-109C-3DB8-6302-3C70B883FA4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275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a:spLocks noGrp="1"/>
          </p:cNvSpPr>
          <p:nvPr>
            <p:ph type="pic" idx="2"/>
          </p:nvPr>
        </p:nvSpPr>
        <p:spPr>
          <a:xfrm>
            <a:off x="1792288" y="459581"/>
            <a:ext cx="5486400" cy="3086100"/>
          </a:xfrm>
          <a:prstGeom prst="rect">
            <a:avLst/>
          </a:prstGeom>
          <a:noFill/>
          <a:ln>
            <a:noFill/>
          </a:ln>
        </p:spPr>
      </p:sp>
      <p:sp>
        <p:nvSpPr>
          <p:cNvPr id="79" name="Google Shape;79;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0" name="Google Shape;80;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2/9/2024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34111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1dc84acdb8d_0_93"/>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1dc84acdb8d_0_9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853"/>
              </a:spcBef>
              <a:spcAft>
                <a:spcPts val="0"/>
              </a:spcAft>
              <a:buClr>
                <a:srgbClr val="888888"/>
              </a:buClr>
              <a:buSzPts val="4267"/>
              <a:buNone/>
              <a:defRPr>
                <a:solidFill>
                  <a:srgbClr val="888888"/>
                </a:solidFill>
              </a:defRPr>
            </a:lvl1pPr>
            <a:lvl2pPr lvl="1" algn="ctr" rtl="0">
              <a:spcBef>
                <a:spcPts val="747"/>
              </a:spcBef>
              <a:spcAft>
                <a:spcPts val="0"/>
              </a:spcAft>
              <a:buClr>
                <a:srgbClr val="888888"/>
              </a:buClr>
              <a:buSzPts val="3733"/>
              <a:buNone/>
              <a:defRPr>
                <a:solidFill>
                  <a:srgbClr val="888888"/>
                </a:solidFill>
              </a:defRPr>
            </a:lvl2pPr>
            <a:lvl3pPr lvl="2" algn="ctr" rtl="0">
              <a:spcBef>
                <a:spcPts val="640"/>
              </a:spcBef>
              <a:spcAft>
                <a:spcPts val="0"/>
              </a:spcAft>
              <a:buClr>
                <a:srgbClr val="888888"/>
              </a:buClr>
              <a:buSzPts val="3200"/>
              <a:buNone/>
              <a:defRPr>
                <a:solidFill>
                  <a:srgbClr val="888888"/>
                </a:solidFill>
              </a:defRPr>
            </a:lvl3pPr>
            <a:lvl4pPr lvl="3" algn="ctr" rtl="0">
              <a:spcBef>
                <a:spcPts val="533"/>
              </a:spcBef>
              <a:spcAft>
                <a:spcPts val="0"/>
              </a:spcAft>
              <a:buClr>
                <a:srgbClr val="888888"/>
              </a:buClr>
              <a:buSzPts val="2667"/>
              <a:buNone/>
              <a:defRPr>
                <a:solidFill>
                  <a:srgbClr val="888888"/>
                </a:solidFill>
              </a:defRPr>
            </a:lvl4pPr>
            <a:lvl5pPr lvl="4" algn="ctr" rtl="0">
              <a:spcBef>
                <a:spcPts val="533"/>
              </a:spcBef>
              <a:spcAft>
                <a:spcPts val="0"/>
              </a:spcAft>
              <a:buClr>
                <a:srgbClr val="888888"/>
              </a:buClr>
              <a:buSzPts val="26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
        <p:nvSpPr>
          <p:cNvPr id="187" name="Google Shape;187;g1dc84acdb8d_0_9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1dc84acdb8d_0_93"/>
          <p:cNvSpPr txBox="1">
            <a:spLocks noGrp="1"/>
          </p:cNvSpPr>
          <p:nvPr>
            <p:ph type="sldNum" idx="12"/>
          </p:nvPr>
        </p:nvSpPr>
        <p:spPr>
          <a:xfrm>
            <a:off x="0" y="0"/>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1dc84acdb8d_0_101"/>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1dc84acdb8d_0_10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g1dc84acdb8d_0_10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1dc84acdb8d_0_101"/>
          <p:cNvSpPr txBox="1">
            <a:spLocks noGrp="1"/>
          </p:cNvSpPr>
          <p:nvPr>
            <p:ph type="sldNum" idx="12"/>
          </p:nvPr>
        </p:nvSpPr>
        <p:spPr>
          <a:xfrm>
            <a:off x="0" y="9834"/>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g1dc84acdb8d_0_10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1dc84acdb8d_0_10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0" name="Google Shape;200;g1dc84acdb8d_0_10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1" name="Google Shape;201;g1dc84acdb8d_0_10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1dc84acdb8d_0_10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3"/>
        <p:cNvGrpSpPr/>
        <p:nvPr/>
      </p:nvGrpSpPr>
      <p:grpSpPr>
        <a:xfrm>
          <a:off x="0" y="0"/>
          <a:ext cx="0" cy="0"/>
          <a:chOff x="0" y="0"/>
          <a:chExt cx="0" cy="0"/>
        </a:xfrm>
      </p:grpSpPr>
      <p:sp>
        <p:nvSpPr>
          <p:cNvPr id="204" name="Google Shape;204;g1dc84acdb8d_0_112"/>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5867"/>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g1dc84acdb8d_0_11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6" name="Google Shape;206;g1dc84acdb8d_0_11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7" name="Google Shape;207;g1dc84acdb8d_0_112"/>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8" name="Google Shape;208;g1dc84acdb8d_0_112"/>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9" name="Google Shape;209;g1dc84acdb8d_0_11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g1dc84acdb8d_0_112"/>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g1dc84acdb8d_0_12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g1dc84acdb8d_0_12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1dc84acdb8d_0_12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g1dc84acdb8d_0_12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g1dc84acdb8d_0_12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g1dc84acdb8d_0_128"/>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g1dc84acdb8d_0_128"/>
          <p:cNvSpPr txBox="1">
            <a:spLocks noGrp="1"/>
          </p:cNvSpPr>
          <p:nvPr>
            <p:ph type="body" idx="1"/>
          </p:nvPr>
        </p:nvSpPr>
        <p:spPr>
          <a:xfrm>
            <a:off x="3575050" y="204789"/>
            <a:ext cx="42354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o"/>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o"/>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22" name="Google Shape;222;g1dc84acdb8d_0_128"/>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3" name="Google Shape;223;g1dc84acdb8d_0_12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g1dc84acdb8d_0_128"/>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g1dc84acdb8d_0_134"/>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g1dc84acdb8d_0_134"/>
          <p:cNvSpPr>
            <a:spLocks noGrp="1"/>
          </p:cNvSpPr>
          <p:nvPr>
            <p:ph type="pic" idx="2"/>
          </p:nvPr>
        </p:nvSpPr>
        <p:spPr>
          <a:xfrm>
            <a:off x="1792288" y="459581"/>
            <a:ext cx="5486400" cy="3086100"/>
          </a:xfrm>
          <a:prstGeom prst="rect">
            <a:avLst/>
          </a:prstGeom>
          <a:noFill/>
          <a:ln>
            <a:noFill/>
          </a:ln>
        </p:spPr>
      </p:sp>
      <p:sp>
        <p:nvSpPr>
          <p:cNvPr id="228" name="Google Shape;228;g1dc84acdb8d_0_134"/>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9" name="Google Shape;229;g1dc84acdb8d_0_1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g1dc84acdb8d_0_13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g1dc84acdb8d_0_14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g1dc84acdb8d_0_140"/>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4" name="Google Shape;234;g1dc84acdb8d_0_14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1dc84acdb8d_0_14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g1dc84acdb8d_0_145"/>
          <p:cNvSpPr txBox="1">
            <a:spLocks noGrp="1"/>
          </p:cNvSpPr>
          <p:nvPr>
            <p:ph type="title"/>
          </p:nvPr>
        </p:nvSpPr>
        <p:spPr>
          <a:xfrm rot="5400000">
            <a:off x="5016458" y="1818780"/>
            <a:ext cx="4388700" cy="1163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1dc84acdb8d_0_145"/>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9" name="Google Shape;239;g1dc84acdb8d_0_14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1dc84acdb8d_0_14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g1dc84acdb8d_0_145"/>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2/9/2024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2/9/2024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2/9/2024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2/9/2024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2/9/2024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2/9/2024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2/9/2024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2/9/2024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2/9/2024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2/9/2024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5"/>
        <p:cNvGrpSpPr/>
        <p:nvPr/>
      </p:nvGrpSpPr>
      <p:grpSpPr>
        <a:xfrm>
          <a:off x="0" y="0"/>
          <a:ext cx="0" cy="0"/>
          <a:chOff x="0" y="0"/>
          <a:chExt cx="0" cy="0"/>
        </a:xfrm>
      </p:grpSpPr>
      <p:pic>
        <p:nvPicPr>
          <p:cNvPr id="46" name="Google Shape;46;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47" name="Google Shape;47;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48" name="Google Shape;48;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49" name="Google Shape;49;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0" name="Google Shape;50;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1" name="Google Shape;51;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Slide Teal + Image 1">
  <p:cSld name="Content Slide Teal + Image 2">
    <p:spTree>
      <p:nvGrpSpPr>
        <p:cNvPr id="1" name="Shape 52"/>
        <p:cNvGrpSpPr/>
        <p:nvPr/>
      </p:nvGrpSpPr>
      <p:grpSpPr>
        <a:xfrm>
          <a:off x="0" y="0"/>
          <a:ext cx="0" cy="0"/>
          <a:chOff x="0" y="0"/>
          <a:chExt cx="0" cy="0"/>
        </a:xfrm>
      </p:grpSpPr>
      <p:pic>
        <p:nvPicPr>
          <p:cNvPr id="53" name="Google Shape;53;g119407a4a4b_0_208"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sp>
        <p:nvSpPr>
          <p:cNvPr id="54" name="Google Shape;54;g119407a4a4b_0_208"/>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5" name="Google Shape;55;g119407a4a4b_0_208"/>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 name="Google Shape;56;g119407a4a4b_0_208"/>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
        <p:nvSpPr>
          <p:cNvPr id="57" name="Google Shape;57;g119407a4a4b_0_208"/>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3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3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3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7">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9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Google Shape;178;g1dc84acdb8d_0_86" descr="RESULTS_logo_EN_CMYK_BIG (flat)2_RESULTS_logo_EN_CMYK_BIG.png"/>
          <p:cNvPicPr preferRelativeResize="0"/>
          <p:nvPr/>
        </p:nvPicPr>
        <p:blipFill rotWithShape="1">
          <a:blip r:embed="rId13">
            <a:alphaModFix/>
          </a:blip>
          <a:srcRect/>
          <a:stretch/>
        </p:blipFill>
        <p:spPr>
          <a:xfrm>
            <a:off x="7858691" y="143448"/>
            <a:ext cx="1223628" cy="982313"/>
          </a:xfrm>
          <a:prstGeom prst="rect">
            <a:avLst/>
          </a:prstGeom>
          <a:noFill/>
          <a:ln>
            <a:noFill/>
          </a:ln>
        </p:spPr>
      </p:pic>
      <p:sp>
        <p:nvSpPr>
          <p:cNvPr id="179" name="Google Shape;179;g1dc84acdb8d_0_8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g1dc84acdb8d_0_8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1" name="Google Shape;181;g1dc84acdb8d_0_8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g1dc84acdb8d_0_8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350" b="0" i="0" u="none" strike="noStrike" cap="none">
                <a:solidFill>
                  <a:schemeClr val="dk1"/>
                </a:solidFill>
                <a:latin typeface="Open Sans"/>
                <a:ea typeface="Open Sans"/>
                <a:cs typeface="Open Sans"/>
                <a:sym typeface="Open Sans"/>
              </a:defRPr>
            </a:lvl1pPr>
            <a:lvl2pPr marL="0" marR="0" lvl="1" indent="0" algn="ctr" rtl="0">
              <a:spcBef>
                <a:spcPts val="0"/>
              </a:spcBef>
              <a:buNone/>
              <a:defRPr sz="1350" b="0" i="0" u="none" strike="noStrike" cap="none">
                <a:solidFill>
                  <a:schemeClr val="dk1"/>
                </a:solidFill>
                <a:latin typeface="Open Sans"/>
                <a:ea typeface="Open Sans"/>
                <a:cs typeface="Open Sans"/>
                <a:sym typeface="Open Sans"/>
              </a:defRPr>
            </a:lvl2pPr>
            <a:lvl3pPr marL="0" marR="0" lvl="2" indent="0" algn="ctr" rtl="0">
              <a:spcBef>
                <a:spcPts val="0"/>
              </a:spcBef>
              <a:buNone/>
              <a:defRPr sz="1350" b="0" i="0" u="none" strike="noStrike" cap="none">
                <a:solidFill>
                  <a:schemeClr val="dk1"/>
                </a:solidFill>
                <a:latin typeface="Open Sans"/>
                <a:ea typeface="Open Sans"/>
                <a:cs typeface="Open Sans"/>
                <a:sym typeface="Open Sans"/>
              </a:defRPr>
            </a:lvl3pPr>
            <a:lvl4pPr marL="0" marR="0" lvl="3" indent="0" algn="ctr" rtl="0">
              <a:spcBef>
                <a:spcPts val="0"/>
              </a:spcBef>
              <a:buNone/>
              <a:defRPr sz="1350" b="0" i="0" u="none" strike="noStrike" cap="none">
                <a:solidFill>
                  <a:schemeClr val="dk1"/>
                </a:solidFill>
                <a:latin typeface="Open Sans"/>
                <a:ea typeface="Open Sans"/>
                <a:cs typeface="Open Sans"/>
                <a:sym typeface="Open Sans"/>
              </a:defRPr>
            </a:lvl4pPr>
            <a:lvl5pPr marL="0" marR="0" lvl="4" indent="0" algn="ctr" rtl="0">
              <a:spcBef>
                <a:spcPts val="0"/>
              </a:spcBef>
              <a:buNone/>
              <a:defRPr sz="1350" b="0" i="0" u="none" strike="noStrike" cap="none">
                <a:solidFill>
                  <a:schemeClr val="dk1"/>
                </a:solidFill>
                <a:latin typeface="Open Sans"/>
                <a:ea typeface="Open Sans"/>
                <a:cs typeface="Open Sans"/>
                <a:sym typeface="Open Sans"/>
              </a:defRPr>
            </a:lvl5pPr>
            <a:lvl6pPr marL="0" marR="0" lvl="5" indent="0" algn="ctr" rtl="0">
              <a:spcBef>
                <a:spcPts val="0"/>
              </a:spcBef>
              <a:buNone/>
              <a:defRPr sz="1350" b="0" i="0" u="none" strike="noStrike" cap="none">
                <a:solidFill>
                  <a:schemeClr val="dk1"/>
                </a:solidFill>
                <a:latin typeface="Open Sans"/>
                <a:ea typeface="Open Sans"/>
                <a:cs typeface="Open Sans"/>
                <a:sym typeface="Open Sans"/>
              </a:defRPr>
            </a:lvl6pPr>
            <a:lvl7pPr marL="0" marR="0" lvl="6" indent="0" algn="ctr" rtl="0">
              <a:spcBef>
                <a:spcPts val="0"/>
              </a:spcBef>
              <a:buNone/>
              <a:defRPr sz="1350" b="0" i="0" u="none" strike="noStrike" cap="none">
                <a:solidFill>
                  <a:schemeClr val="dk1"/>
                </a:solidFill>
                <a:latin typeface="Open Sans"/>
                <a:ea typeface="Open Sans"/>
                <a:cs typeface="Open Sans"/>
                <a:sym typeface="Open Sans"/>
              </a:defRPr>
            </a:lvl7pPr>
            <a:lvl8pPr marL="0" marR="0" lvl="7" indent="0" algn="ctr" rtl="0">
              <a:spcBef>
                <a:spcPts val="0"/>
              </a:spcBef>
              <a:buNone/>
              <a:defRPr sz="1350" b="0" i="0" u="none" strike="noStrike" cap="none">
                <a:solidFill>
                  <a:schemeClr val="dk1"/>
                </a:solidFill>
                <a:latin typeface="Open Sans"/>
                <a:ea typeface="Open Sans"/>
                <a:cs typeface="Open Sans"/>
                <a:sym typeface="Open Sans"/>
              </a:defRPr>
            </a:lvl8pPr>
            <a:lvl9pPr marL="0" marR="0" lvl="8" indent="0" algn="ctr" rtl="0">
              <a:spcBef>
                <a:spcPts val="0"/>
              </a:spcBef>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183" name="Google Shape;183;g1dc84acdb8d_0_86" descr="RESULTS_logo_EN_CMYK_BIG (flat)2_RESULTS_logo_EN_CMYK_BIG.png"/>
          <p:cNvPicPr preferRelativeResize="0"/>
          <p:nvPr/>
        </p:nvPicPr>
        <p:blipFill rotWithShape="1">
          <a:blip r:embed="rId14">
            <a:alphaModFix/>
          </a:blip>
          <a:srcRect/>
          <a:stretch/>
        </p:blipFill>
        <p:spPr>
          <a:xfrm>
            <a:off x="7858691" y="139015"/>
            <a:ext cx="1223629" cy="982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2/9/2024</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ideo" Target="https://www.youtube.com/embed/OZ1QTIKddBQ?feature=oembed" TargetMode="External"/><Relationship Id="rId5" Type="http://schemas.openxmlformats.org/officeDocument/2006/relationships/image" Target="../media/image20.jpeg"/><Relationship Id="rId4" Type="http://schemas.openxmlformats.org/officeDocument/2006/relationships/hyperlink" Target="https://www.youtube.com/shorts/OZ1QTIKddBQ"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results.org/volunteers/legislator-lookup"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results.org/wp-content/uploads/2024-Spring-Lobby-Meeting-Request.doc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hyperlink" Target="https://results.org/wp-content/uploads/Spring-2024-AO-Workshop-Descriptions.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forms/d/e/1FAIpQLSfnR4l3hBF9lnDyoCgXIhwr0z3i5SJItoh7DVeNwioos2Zwfg/viewfor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results.zoom.us/meeting/register/tJwkcuyprj4sG9YqRsX50tmLNlh4m_btfbbG#/registration"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results.org/2024-actions-timelin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g14388b835e1_0_0"/>
          <p:cNvSpPr txBox="1"/>
          <p:nvPr/>
        </p:nvSpPr>
        <p:spPr>
          <a:xfrm>
            <a:off x="-75" y="3445750"/>
            <a:ext cx="9144000" cy="12772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900" b="1" dirty="0">
                <a:solidFill>
                  <a:schemeClr val="dk1"/>
                </a:solidFill>
                <a:latin typeface="Open Sans"/>
                <a:ea typeface="Open Sans"/>
                <a:cs typeface="Open Sans"/>
                <a:sym typeface="Open Sans"/>
              </a:rPr>
              <a:t>February</a:t>
            </a:r>
            <a:r>
              <a:rPr lang="en-US" sz="2900" b="1" i="0" u="none" strike="noStrike" cap="none" dirty="0">
                <a:solidFill>
                  <a:schemeClr val="dk1"/>
                </a:solidFill>
                <a:latin typeface="Open Sans"/>
                <a:ea typeface="Open Sans"/>
                <a:cs typeface="Open Sans"/>
                <a:sym typeface="Open Sans"/>
              </a:rPr>
              <a:t> Webinar</a:t>
            </a:r>
            <a:br>
              <a:rPr lang="en-US" sz="2900" b="1" i="0" u="none" strike="noStrike" cap="none" dirty="0">
                <a:solidFill>
                  <a:schemeClr val="dk1"/>
                </a:solidFill>
                <a:latin typeface="Open Sans"/>
                <a:ea typeface="Open Sans"/>
                <a:cs typeface="Open Sans"/>
                <a:sym typeface="Open Sans"/>
              </a:rPr>
            </a:br>
            <a:br>
              <a:rPr lang="en-US" sz="2400" b="1" i="0" u="none" strike="noStrike" cap="none" dirty="0">
                <a:solidFill>
                  <a:schemeClr val="dk1"/>
                </a:solidFill>
                <a:latin typeface="Open Sans"/>
                <a:ea typeface="Open Sans"/>
                <a:cs typeface="Open Sans"/>
                <a:sym typeface="Open Sans"/>
              </a:rPr>
            </a:br>
            <a:r>
              <a:rPr lang="en-US" sz="2400" b="1" dirty="0">
                <a:solidFill>
                  <a:schemeClr val="dk1"/>
                </a:solidFill>
                <a:latin typeface="Open Sans"/>
                <a:ea typeface="Open Sans"/>
                <a:cs typeface="Open Sans"/>
                <a:sym typeface="Open Sans"/>
              </a:rPr>
              <a:t>February 8</a:t>
            </a:r>
            <a:r>
              <a:rPr lang="en-US" sz="2400" b="1" i="0" u="none" strike="noStrike" cap="none" dirty="0">
                <a:solidFill>
                  <a:schemeClr val="dk1"/>
                </a:solidFill>
                <a:latin typeface="Open Sans"/>
                <a:ea typeface="Open Sans"/>
                <a:cs typeface="Open Sans"/>
                <a:sym typeface="Open Sans"/>
              </a:rPr>
              <a:t>, 2024</a:t>
            </a:r>
            <a:endParaRPr lang="en-US" sz="2400" b="1" i="0" u="none" strike="noStrike" cap="none" dirty="0">
              <a:solidFill>
                <a:schemeClr val="dk1"/>
              </a:solidFill>
              <a:latin typeface="Open Sans"/>
              <a:ea typeface="Open Sans"/>
              <a:cs typeface="Open Sans"/>
            </a:endParaRPr>
          </a:p>
        </p:txBody>
      </p:sp>
      <p:pic>
        <p:nvPicPr>
          <p:cNvPr id="247" name="Google Shape;247;g14388b835e1_0_0" descr="Logo&#10;&#10;Description automatically generated"/>
          <p:cNvPicPr preferRelativeResize="0"/>
          <p:nvPr/>
        </p:nvPicPr>
        <p:blipFill rotWithShape="1">
          <a:blip r:embed="rId3">
            <a:alphaModFix/>
          </a:blip>
          <a:srcRect/>
          <a:stretch/>
        </p:blipFill>
        <p:spPr>
          <a:xfrm>
            <a:off x="3097160" y="654556"/>
            <a:ext cx="3226450" cy="2571558"/>
          </a:xfrm>
          <a:prstGeom prst="rect">
            <a:avLst/>
          </a:prstGeom>
          <a:noFill/>
          <a:ln>
            <a:noFill/>
          </a:ln>
        </p:spPr>
      </p:pic>
      <p:pic>
        <p:nvPicPr>
          <p:cNvPr id="248" name="Google Shape;248;g14388b835e1_0_0" descr="Text, application&#10;&#10;Description automatically generated"/>
          <p:cNvPicPr preferRelativeResize="0"/>
          <p:nvPr/>
        </p:nvPicPr>
        <p:blipFill rotWithShape="1">
          <a:blip r:embed="rId4">
            <a:alphaModFix/>
          </a:blip>
          <a:srcRect/>
          <a:stretch/>
        </p:blipFill>
        <p:spPr>
          <a:xfrm>
            <a:off x="2664655" y="434920"/>
            <a:ext cx="3814690" cy="2783541"/>
          </a:xfrm>
          <a:prstGeom prst="rect">
            <a:avLst/>
          </a:prstGeom>
          <a:noFill/>
          <a:ln>
            <a:noFill/>
          </a:ln>
        </p:spPr>
      </p:pic>
      <p:sp>
        <p:nvSpPr>
          <p:cNvPr id="249" name="Google Shape;249;g14388b835e1_0_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
        <p:nvSpPr>
          <p:cNvPr id="250" name="Google Shape;250;g14388b835e1_0_0"/>
          <p:cNvSpPr/>
          <p:nvPr/>
        </p:nvSpPr>
        <p:spPr>
          <a:xfrm>
            <a:off x="6752925" y="132725"/>
            <a:ext cx="2391000" cy="1758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77B8-D4C3-5E1B-2ACC-4554EE5C2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562E8-4C64-D2B2-E3AD-96B16AB5AD93}"/>
              </a:ext>
            </a:extLst>
          </p:cNvPr>
          <p:cNvSpPr>
            <a:spLocks noGrp="1"/>
          </p:cNvSpPr>
          <p:nvPr>
            <p:ph type="title"/>
          </p:nvPr>
        </p:nvSpPr>
        <p:spPr/>
        <p:txBody>
          <a:bodyPr/>
          <a:lstStyle/>
          <a:p>
            <a:r>
              <a:rPr lang="en-US" b="1">
                <a:latin typeface="Open Sans"/>
                <a:ea typeface="Open Sans"/>
                <a:cs typeface="Open Sans"/>
              </a:rPr>
              <a:t>2024: Malnutrition</a:t>
            </a:r>
          </a:p>
        </p:txBody>
      </p:sp>
      <p:sp>
        <p:nvSpPr>
          <p:cNvPr id="3" name="Text Placeholder 2">
            <a:extLst>
              <a:ext uri="{FF2B5EF4-FFF2-40B4-BE49-F238E27FC236}">
                <a16:creationId xmlns:a16="http://schemas.microsoft.com/office/drawing/2014/main" id="{450A578B-1692-372F-86C0-EEEEAD2E49CF}"/>
              </a:ext>
            </a:extLst>
          </p:cNvPr>
          <p:cNvSpPr>
            <a:spLocks noGrp="1"/>
          </p:cNvSpPr>
          <p:nvPr>
            <p:ph type="body" idx="1"/>
          </p:nvPr>
        </p:nvSpPr>
        <p:spPr>
          <a:xfrm>
            <a:off x="457200" y="1178585"/>
            <a:ext cx="8434477" cy="3750311"/>
          </a:xfrm>
        </p:spPr>
        <p:txBody>
          <a:bodyPr>
            <a:normAutofit fontScale="92500" lnSpcReduction="10000"/>
          </a:bodyPr>
          <a:lstStyle/>
          <a:p>
            <a:pPr marL="114300" indent="0">
              <a:buNone/>
            </a:pPr>
            <a:r>
              <a:rPr lang="en-US" dirty="0"/>
              <a:t>We will:</a:t>
            </a:r>
          </a:p>
          <a:p>
            <a:r>
              <a:rPr lang="en-US" dirty="0"/>
              <a:t>Hold USAID accountable on the Global Malnutrition Prevention and Treatment Act.</a:t>
            </a:r>
          </a:p>
          <a:p>
            <a:r>
              <a:rPr lang="en-US" dirty="0"/>
              <a:t>Advocate for increased funding for global maternal and child health and nutrition.</a:t>
            </a:r>
          </a:p>
          <a:p>
            <a:r>
              <a:rPr lang="en-US" dirty="0"/>
              <a:t>Lay the groundwork for a US leadership around a Nutrition for Growth (N4G) pledging moment, likely in 2025.</a:t>
            </a:r>
          </a:p>
        </p:txBody>
      </p:sp>
      <p:pic>
        <p:nvPicPr>
          <p:cNvPr id="4" name="Google Shape;370;g135efd730ba_0_1" descr="Text, application&#10;&#10;Description automatically generated">
            <a:extLst>
              <a:ext uri="{FF2B5EF4-FFF2-40B4-BE49-F238E27FC236}">
                <a16:creationId xmlns:a16="http://schemas.microsoft.com/office/drawing/2014/main" id="{6A6929BF-AA13-3ED5-E8BD-3F3BF89F6E9F}"/>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6237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063E-D461-AFE7-FB97-F92CCE1B8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FF95E-8038-D6C2-7CE5-7DCFF30744C8}"/>
              </a:ext>
            </a:extLst>
          </p:cNvPr>
          <p:cNvSpPr>
            <a:spLocks noGrp="1"/>
          </p:cNvSpPr>
          <p:nvPr>
            <p:ph type="title"/>
          </p:nvPr>
        </p:nvSpPr>
        <p:spPr/>
        <p:txBody>
          <a:bodyPr/>
          <a:lstStyle/>
          <a:p>
            <a:r>
              <a:rPr lang="en-US" b="1">
                <a:latin typeface="Open Sans"/>
                <a:ea typeface="Open Sans"/>
                <a:cs typeface="Open Sans"/>
              </a:rPr>
              <a:t>2024: Vaccines</a:t>
            </a:r>
          </a:p>
        </p:txBody>
      </p:sp>
      <p:sp>
        <p:nvSpPr>
          <p:cNvPr id="3" name="Text Placeholder 2">
            <a:extLst>
              <a:ext uri="{FF2B5EF4-FFF2-40B4-BE49-F238E27FC236}">
                <a16:creationId xmlns:a16="http://schemas.microsoft.com/office/drawing/2014/main" id="{78A060B4-4900-E15E-4344-D787261F09B6}"/>
              </a:ext>
            </a:extLst>
          </p:cNvPr>
          <p:cNvSpPr>
            <a:spLocks noGrp="1"/>
          </p:cNvSpPr>
          <p:nvPr>
            <p:ph type="body" idx="1"/>
          </p:nvPr>
        </p:nvSpPr>
        <p:spPr>
          <a:xfrm>
            <a:off x="457200" y="1178585"/>
            <a:ext cx="8229600" cy="3588566"/>
          </a:xfrm>
        </p:spPr>
        <p:txBody>
          <a:bodyPr>
            <a:normAutofit lnSpcReduction="10000"/>
          </a:bodyPr>
          <a:lstStyle/>
          <a:p>
            <a:pPr marL="114300" indent="0">
              <a:buNone/>
            </a:pPr>
            <a:r>
              <a:rPr lang="en-US" dirty="0"/>
              <a:t>We will:</a:t>
            </a:r>
          </a:p>
          <a:p>
            <a:r>
              <a:rPr lang="en-US" dirty="0"/>
              <a:t>Advocate for increased funding for Gavi, the Vaccine Alliance. </a:t>
            </a:r>
          </a:p>
          <a:p>
            <a:r>
              <a:rPr lang="en-US" dirty="0"/>
              <a:t>Lay the groundwork for a bold, 4-year, US pledge for the Gavi replenishment moment. </a:t>
            </a:r>
          </a:p>
          <a:p>
            <a:r>
              <a:rPr lang="en-US" dirty="0"/>
              <a:t>Gavi has vaccinated over 1 billion children and prevented 17 million deaths.</a:t>
            </a:r>
          </a:p>
        </p:txBody>
      </p:sp>
      <p:pic>
        <p:nvPicPr>
          <p:cNvPr id="4" name="Google Shape;370;g135efd730ba_0_1" descr="Text, application&#10;&#10;Description automatically generated">
            <a:extLst>
              <a:ext uri="{FF2B5EF4-FFF2-40B4-BE49-F238E27FC236}">
                <a16:creationId xmlns:a16="http://schemas.microsoft.com/office/drawing/2014/main" id="{8229870F-7FE9-0545-7564-7D14D9523CB2}"/>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49420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DFEF-CC75-B48B-63BB-A958E3990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10803-9082-B814-654E-AF8DD4A2284C}"/>
              </a:ext>
            </a:extLst>
          </p:cNvPr>
          <p:cNvSpPr>
            <a:spLocks noGrp="1"/>
          </p:cNvSpPr>
          <p:nvPr>
            <p:ph type="title"/>
          </p:nvPr>
        </p:nvSpPr>
        <p:spPr/>
        <p:txBody>
          <a:bodyPr/>
          <a:lstStyle/>
          <a:p>
            <a:r>
              <a:rPr lang="en-US" b="1">
                <a:latin typeface="Open Sans"/>
                <a:ea typeface="Open Sans"/>
                <a:cs typeface="Open Sans"/>
              </a:rPr>
              <a:t>2024: Education</a:t>
            </a:r>
          </a:p>
        </p:txBody>
      </p:sp>
      <p:sp>
        <p:nvSpPr>
          <p:cNvPr id="3" name="Text Placeholder 2">
            <a:extLst>
              <a:ext uri="{FF2B5EF4-FFF2-40B4-BE49-F238E27FC236}">
                <a16:creationId xmlns:a16="http://schemas.microsoft.com/office/drawing/2014/main" id="{2270E907-23B1-7975-6D7F-792F1ADFCC6C}"/>
              </a:ext>
            </a:extLst>
          </p:cNvPr>
          <p:cNvSpPr>
            <a:spLocks noGrp="1"/>
          </p:cNvSpPr>
          <p:nvPr>
            <p:ph type="body" idx="1"/>
          </p:nvPr>
        </p:nvSpPr>
        <p:spPr>
          <a:xfrm>
            <a:off x="457200" y="1286415"/>
            <a:ext cx="8466826" cy="3642481"/>
          </a:xfrm>
        </p:spPr>
        <p:txBody>
          <a:bodyPr>
            <a:normAutofit fontScale="92500" lnSpcReduction="10000"/>
          </a:bodyPr>
          <a:lstStyle/>
          <a:p>
            <a:pPr marL="114300" indent="0">
              <a:buNone/>
            </a:pPr>
            <a:r>
              <a:rPr lang="en-US" dirty="0"/>
              <a:t>We will:</a:t>
            </a:r>
          </a:p>
          <a:p>
            <a:r>
              <a:rPr lang="en-US" dirty="0"/>
              <a:t>Advocate for the passage of the READ Act</a:t>
            </a:r>
          </a:p>
          <a:p>
            <a:r>
              <a:rPr lang="en-US" dirty="0"/>
              <a:t>Advocate for increased funding for global education, particularly the Global Partnership for Education (GPE)</a:t>
            </a:r>
          </a:p>
          <a:p>
            <a:r>
              <a:rPr lang="en-US" dirty="0"/>
              <a:t>Lay the groundwork for a bold US pledge the Global Partnership for Education during an upcoming pledging moment</a:t>
            </a:r>
          </a:p>
        </p:txBody>
      </p:sp>
      <p:pic>
        <p:nvPicPr>
          <p:cNvPr id="4" name="Google Shape;370;g135efd730ba_0_1" descr="Text, application&#10;&#10;Description automatically generated">
            <a:extLst>
              <a:ext uri="{FF2B5EF4-FFF2-40B4-BE49-F238E27FC236}">
                <a16:creationId xmlns:a16="http://schemas.microsoft.com/office/drawing/2014/main" id="{68646939-A8DC-A41C-B0E3-5FC213A7AF0F}"/>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45207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06715-825E-5EA5-5FB2-12D164920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D9D83-0B16-91B2-9BD6-7794370722D4}"/>
              </a:ext>
            </a:extLst>
          </p:cNvPr>
          <p:cNvSpPr>
            <a:spLocks noGrp="1"/>
          </p:cNvSpPr>
          <p:nvPr>
            <p:ph type="title"/>
          </p:nvPr>
        </p:nvSpPr>
        <p:spPr/>
        <p:txBody>
          <a:bodyPr/>
          <a:lstStyle/>
          <a:p>
            <a:r>
              <a:rPr lang="en-US" b="1">
                <a:latin typeface="Open Sans"/>
                <a:ea typeface="Open Sans"/>
                <a:cs typeface="Open Sans"/>
              </a:rPr>
              <a:t>2024: Our Boldness</a:t>
            </a:r>
          </a:p>
        </p:txBody>
      </p:sp>
      <p:sp>
        <p:nvSpPr>
          <p:cNvPr id="3" name="Text Placeholder 2">
            <a:extLst>
              <a:ext uri="{FF2B5EF4-FFF2-40B4-BE49-F238E27FC236}">
                <a16:creationId xmlns:a16="http://schemas.microsoft.com/office/drawing/2014/main" id="{D1E54283-16B1-A87F-7AD6-76185A95055E}"/>
              </a:ext>
            </a:extLst>
          </p:cNvPr>
          <p:cNvSpPr>
            <a:spLocks noGrp="1"/>
          </p:cNvSpPr>
          <p:nvPr>
            <p:ph type="body" idx="1"/>
          </p:nvPr>
        </p:nvSpPr>
        <p:spPr>
          <a:xfrm>
            <a:off x="457200" y="1383462"/>
            <a:ext cx="8229600" cy="3383689"/>
          </a:xfrm>
        </p:spPr>
        <p:txBody>
          <a:bodyPr>
            <a:normAutofit lnSpcReduction="10000"/>
          </a:bodyPr>
          <a:lstStyle/>
          <a:p>
            <a:pPr marL="571500" indent="-457200"/>
            <a:r>
              <a:rPr lang="en-US" dirty="0"/>
              <a:t>We need to feature our boldness and fearlessness in 2024, taking action, reaching out to others, showing that they too can be powerful.</a:t>
            </a:r>
          </a:p>
          <a:p>
            <a:pPr marL="571500" indent="-457200"/>
            <a:r>
              <a:rPr lang="en-US" dirty="0"/>
              <a:t>This is an election year and a lot of people will be searching for ways to make a difference. Voting is only the first step.</a:t>
            </a:r>
          </a:p>
        </p:txBody>
      </p:sp>
      <p:pic>
        <p:nvPicPr>
          <p:cNvPr id="4" name="Google Shape;370;g135efd730ba_0_1" descr="Text, application&#10;&#10;Description automatically generated">
            <a:extLst>
              <a:ext uri="{FF2B5EF4-FFF2-40B4-BE49-F238E27FC236}">
                <a16:creationId xmlns:a16="http://schemas.microsoft.com/office/drawing/2014/main" id="{4D341A12-FA4D-7816-6CF9-4D87E6B6A800}"/>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42430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C603-DE92-88F4-0A91-197C6C484FC1}"/>
              </a:ext>
            </a:extLst>
          </p:cNvPr>
          <p:cNvSpPr>
            <a:spLocks noGrp="1"/>
          </p:cNvSpPr>
          <p:nvPr>
            <p:ph type="title"/>
          </p:nvPr>
        </p:nvSpPr>
        <p:spPr/>
        <p:txBody>
          <a:bodyPr/>
          <a:lstStyle/>
          <a:p>
            <a:r>
              <a:rPr lang="en-US" dirty="0"/>
              <a:t>FY25 Appropriations </a:t>
            </a:r>
          </a:p>
        </p:txBody>
      </p:sp>
      <p:sp>
        <p:nvSpPr>
          <p:cNvPr id="3" name="Text Placeholder 2">
            <a:extLst>
              <a:ext uri="{FF2B5EF4-FFF2-40B4-BE49-F238E27FC236}">
                <a16:creationId xmlns:a16="http://schemas.microsoft.com/office/drawing/2014/main" id="{28FB728B-FF9F-E6AD-9CA7-ADB01084B2E0}"/>
              </a:ext>
            </a:extLst>
          </p:cNvPr>
          <p:cNvSpPr>
            <a:spLocks noGrp="1"/>
          </p:cNvSpPr>
          <p:nvPr>
            <p:ph type="body" idx="1"/>
          </p:nvPr>
        </p:nvSpPr>
        <p:spPr/>
        <p:txBody>
          <a:bodyPr/>
          <a:lstStyle/>
          <a:p>
            <a:endParaRPr lang="en-US" dirty="0"/>
          </a:p>
        </p:txBody>
      </p:sp>
      <p:pic>
        <p:nvPicPr>
          <p:cNvPr id="4" name="Google Shape;330;g206d529d124_0_0" descr="Text, application&#10;&#10;Description automatically generated">
            <a:extLst>
              <a:ext uri="{FF2B5EF4-FFF2-40B4-BE49-F238E27FC236}">
                <a16:creationId xmlns:a16="http://schemas.microsoft.com/office/drawing/2014/main" id="{37D1B93C-04D7-8CA9-E028-B279BA737151}"/>
              </a:ext>
            </a:extLst>
          </p:cNvPr>
          <p:cNvPicPr preferRelativeResize="0"/>
          <p:nvPr/>
        </p:nvPicPr>
        <p:blipFill rotWithShape="1">
          <a:blip r:embed="rId2">
            <a:alphaModFix/>
          </a:blip>
          <a:srcRect/>
          <a:stretch/>
        </p:blipFill>
        <p:spPr>
          <a:xfrm>
            <a:off x="7600568" y="76200"/>
            <a:ext cx="1510907" cy="1102501"/>
          </a:xfrm>
          <a:prstGeom prst="rect">
            <a:avLst/>
          </a:prstGeom>
          <a:noFill/>
          <a:ln>
            <a:noFill/>
          </a:ln>
        </p:spPr>
      </p:pic>
      <p:pic>
        <p:nvPicPr>
          <p:cNvPr id="5" name="Picture 4">
            <a:extLst>
              <a:ext uri="{FF2B5EF4-FFF2-40B4-BE49-F238E27FC236}">
                <a16:creationId xmlns:a16="http://schemas.microsoft.com/office/drawing/2014/main" id="{5D2FD6ED-54CC-7DCC-C25C-148CCB07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7" y="-9704"/>
            <a:ext cx="9164987" cy="5138928"/>
          </a:xfrm>
          <a:prstGeom prst="rect">
            <a:avLst/>
          </a:prstGeom>
        </p:spPr>
      </p:pic>
      <p:sp>
        <p:nvSpPr>
          <p:cNvPr id="6" name="TextBox 5">
            <a:extLst>
              <a:ext uri="{FF2B5EF4-FFF2-40B4-BE49-F238E27FC236}">
                <a16:creationId xmlns:a16="http://schemas.microsoft.com/office/drawing/2014/main" id="{FB3DB5F6-0BE5-BC4C-8DE7-019B679CE770}"/>
              </a:ext>
            </a:extLst>
          </p:cNvPr>
          <p:cNvSpPr txBox="1"/>
          <p:nvPr/>
        </p:nvSpPr>
        <p:spPr>
          <a:xfrm>
            <a:off x="3482741" y="14276"/>
            <a:ext cx="3511183" cy="461665"/>
          </a:xfrm>
          <a:prstGeom prst="rect">
            <a:avLst/>
          </a:prstGeom>
          <a:noFill/>
        </p:spPr>
        <p:txBody>
          <a:bodyPr wrap="square" rtlCol="0">
            <a:spAutoFit/>
          </a:bodyPr>
          <a:lstStyle/>
          <a:p>
            <a:r>
              <a:rPr lang="en-US" sz="2400" dirty="0"/>
              <a:t>FY25 Appropriations</a:t>
            </a:r>
          </a:p>
        </p:txBody>
      </p:sp>
    </p:spTree>
    <p:extLst>
      <p:ext uri="{BB962C8B-B14F-4D97-AF65-F5344CB8AC3E}">
        <p14:creationId xmlns:p14="http://schemas.microsoft.com/office/powerpoint/2010/main" val="351171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27244" y="100039"/>
            <a:ext cx="7082476" cy="510495"/>
          </a:xfrm>
          <a:prstGeom prst="rect">
            <a:avLst/>
          </a:prstGeom>
        </p:spPr>
        <p:txBody>
          <a:bodyPr vert="horz" lIns="68580" tIns="34290" rIns="68580" bIns="3429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400" i="1" dirty="0"/>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174364" y="839919"/>
            <a:ext cx="7635107" cy="797401"/>
          </a:xfrm>
        </p:spPr>
        <p:txBody>
          <a:bodyPr>
            <a:noAutofit/>
          </a:bodyPr>
          <a:lstStyle/>
          <a:p>
            <a:pPr algn="l"/>
            <a:r>
              <a:rPr lang="en-US" sz="3000" b="1" dirty="0">
                <a:solidFill>
                  <a:srgbClr val="D50032"/>
                </a:solidFill>
              </a:rPr>
              <a:t>1) meeting with members of Congress &amp; staff at home &amp; in DC, and making our requests</a:t>
            </a:r>
          </a:p>
        </p:txBody>
      </p:sp>
      <p:pic>
        <p:nvPicPr>
          <p:cNvPr id="2" name="Picture 1">
            <a:extLst>
              <a:ext uri="{FF2B5EF4-FFF2-40B4-BE49-F238E27FC236}">
                <a16:creationId xmlns:a16="http://schemas.microsoft.com/office/drawing/2014/main" id="{EB3CA2F7-59A6-FC99-2759-C43B8FED20DF}"/>
              </a:ext>
              <a:ext uri="{C183D7F6-B498-43B3-948B-1728B52AA6E4}">
                <adec:decorative xmlns:adec="http://schemas.microsoft.com/office/drawing/2017/decorative" val="1"/>
              </a:ext>
            </a:extLst>
          </p:cNvPr>
          <p:cNvPicPr>
            <a:picLocks noChangeAspect="1"/>
          </p:cNvPicPr>
          <p:nvPr/>
        </p:nvPicPr>
        <p:blipFill rotWithShape="1">
          <a:blip r:embed="rId3"/>
          <a:srcRect l="5861" t="12358" r="50294" b="9832"/>
          <a:stretch/>
        </p:blipFill>
        <p:spPr>
          <a:xfrm>
            <a:off x="3365307" y="2095940"/>
            <a:ext cx="2743200" cy="2743200"/>
          </a:xfrm>
          <a:prstGeom prst="rect">
            <a:avLst/>
          </a:prstGeom>
        </p:spPr>
      </p:pic>
      <p:pic>
        <p:nvPicPr>
          <p:cNvPr id="4" name="Picture 3">
            <a:extLst>
              <a:ext uri="{FF2B5EF4-FFF2-40B4-BE49-F238E27FC236}">
                <a16:creationId xmlns:a16="http://schemas.microsoft.com/office/drawing/2014/main" id="{3E493DE4-C16B-5A2F-CFF2-A9B20F739AB5}"/>
              </a:ext>
              <a:ext uri="{C183D7F6-B498-43B3-948B-1728B52AA6E4}">
                <adec:decorative xmlns:adec="http://schemas.microsoft.com/office/drawing/2017/decorative" val="1"/>
              </a:ext>
            </a:extLst>
          </p:cNvPr>
          <p:cNvPicPr>
            <a:picLocks noChangeAspect="1"/>
          </p:cNvPicPr>
          <p:nvPr/>
        </p:nvPicPr>
        <p:blipFill rotWithShape="1">
          <a:blip r:embed="rId4"/>
          <a:srcRect l="18459" t="1679" r="2706" b="1219"/>
          <a:stretch/>
        </p:blipFill>
        <p:spPr>
          <a:xfrm>
            <a:off x="484293" y="2095940"/>
            <a:ext cx="2743200" cy="2743200"/>
          </a:xfrm>
          <a:prstGeom prst="rect">
            <a:avLst/>
          </a:prstGeom>
        </p:spPr>
      </p:pic>
      <p:pic>
        <p:nvPicPr>
          <p:cNvPr id="10" name="Picture 9">
            <a:extLst>
              <a:ext uri="{FF2B5EF4-FFF2-40B4-BE49-F238E27FC236}">
                <a16:creationId xmlns:a16="http://schemas.microsoft.com/office/drawing/2014/main" id="{65A05C95-49D1-CEBE-0A9C-133B3106000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1945" t="2699" r="16043" b="2898"/>
          <a:stretch/>
        </p:blipFill>
        <p:spPr>
          <a:xfrm>
            <a:off x="6246321" y="2095940"/>
            <a:ext cx="2743200" cy="2743200"/>
          </a:xfrm>
          <a:prstGeom prst="rect">
            <a:avLst/>
          </a:prstGeom>
        </p:spPr>
      </p:pic>
      <p:pic>
        <p:nvPicPr>
          <p:cNvPr id="3" name="Google Shape;330;g206d529d124_0_0" descr="Text, application&#10;&#10;Description automatically generated">
            <a:extLst>
              <a:ext uri="{FF2B5EF4-FFF2-40B4-BE49-F238E27FC236}">
                <a16:creationId xmlns:a16="http://schemas.microsoft.com/office/drawing/2014/main" id="{AC2CC735-CA55-A29F-62F2-2D54D88BB92E}"/>
              </a:ext>
            </a:extLst>
          </p:cNvPr>
          <p:cNvPicPr preferRelativeResize="0"/>
          <p:nvPr/>
        </p:nvPicPr>
        <p:blipFill rotWithShape="1">
          <a:blip r:embed="rId6">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64715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511788" y="257297"/>
            <a:ext cx="3613247" cy="510495"/>
          </a:xfrm>
          <a:prstGeom prst="rect">
            <a:avLst/>
          </a:prstGeom>
        </p:spPr>
        <p:txBody>
          <a:bodyPr vert="horz" lIns="68580" tIns="34290" rIns="68580" bIns="3429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1875"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429903" y="834026"/>
            <a:ext cx="7390264" cy="719085"/>
          </a:xfrm>
        </p:spPr>
        <p:txBody>
          <a:bodyPr>
            <a:noAutofit/>
          </a:bodyPr>
          <a:lstStyle/>
          <a:p>
            <a:pPr algn="l"/>
            <a:r>
              <a:rPr lang="en-US" sz="3000" b="1" dirty="0">
                <a:solidFill>
                  <a:srgbClr val="D50032"/>
                </a:solidFill>
              </a:rPr>
              <a:t>2) requesting that our members of Congress sign signatures “dear colleague” letters</a:t>
            </a:r>
          </a:p>
        </p:txBody>
      </p:sp>
      <p:pic>
        <p:nvPicPr>
          <p:cNvPr id="9" name="Picture 8">
            <a:extLst>
              <a:ext uri="{FF2B5EF4-FFF2-40B4-BE49-F238E27FC236}">
                <a16:creationId xmlns:a16="http://schemas.microsoft.com/office/drawing/2014/main" id="{1E917059-E0A3-3603-DD14-C2FBCE5377D2}"/>
              </a:ext>
              <a:ext uri="{C183D7F6-B498-43B3-948B-1728B52AA6E4}">
                <adec:decorative xmlns:adec="http://schemas.microsoft.com/office/drawing/2017/decorative" val="1"/>
              </a:ext>
            </a:extLst>
          </p:cNvPr>
          <p:cNvPicPr>
            <a:picLocks noChangeAspect="1"/>
          </p:cNvPicPr>
          <p:nvPr/>
        </p:nvPicPr>
        <p:blipFill rotWithShape="1">
          <a:blip r:embed="rId3"/>
          <a:srcRect t="1337"/>
          <a:stretch/>
        </p:blipFill>
        <p:spPr>
          <a:xfrm>
            <a:off x="5358741" y="2157856"/>
            <a:ext cx="2270613" cy="2911081"/>
          </a:xfrm>
          <a:prstGeom prst="rect">
            <a:avLst/>
          </a:prstGeom>
          <a:ln w="12700">
            <a:solidFill>
              <a:schemeClr val="tx1"/>
            </a:solidFill>
          </a:ln>
        </p:spPr>
      </p:pic>
      <p:grpSp>
        <p:nvGrpSpPr>
          <p:cNvPr id="16" name="Group 15">
            <a:extLst>
              <a:ext uri="{FF2B5EF4-FFF2-40B4-BE49-F238E27FC236}">
                <a16:creationId xmlns:a16="http://schemas.microsoft.com/office/drawing/2014/main" id="{FAFFF15C-359E-BB80-BAA3-DB465DA7304E}"/>
              </a:ext>
              <a:ext uri="{C183D7F6-B498-43B3-948B-1728B52AA6E4}">
                <adec:decorative xmlns:adec="http://schemas.microsoft.com/office/drawing/2017/decorative" val="1"/>
              </a:ext>
            </a:extLst>
          </p:cNvPr>
          <p:cNvGrpSpPr/>
          <p:nvPr/>
        </p:nvGrpSpPr>
        <p:grpSpPr>
          <a:xfrm>
            <a:off x="1510463" y="1846964"/>
            <a:ext cx="2808350" cy="3285473"/>
            <a:chOff x="2137034" y="2185327"/>
            <a:chExt cx="3744467" cy="4380631"/>
          </a:xfrm>
        </p:grpSpPr>
        <p:pic>
          <p:nvPicPr>
            <p:cNvPr id="5" name="Picture 4">
              <a:extLst>
                <a:ext uri="{FF2B5EF4-FFF2-40B4-BE49-F238E27FC236}">
                  <a16:creationId xmlns:a16="http://schemas.microsoft.com/office/drawing/2014/main" id="{421E962A-E3A0-4704-F65C-E37299DDEC9B}"/>
                </a:ext>
              </a:extLst>
            </p:cNvPr>
            <p:cNvPicPr>
              <a:picLocks noChangeAspect="1"/>
            </p:cNvPicPr>
            <p:nvPr/>
          </p:nvPicPr>
          <p:blipFill rotWithShape="1">
            <a:blip r:embed="rId4"/>
            <a:srcRect t="1670"/>
            <a:stretch/>
          </p:blipFill>
          <p:spPr>
            <a:xfrm>
              <a:off x="2137034" y="2667778"/>
              <a:ext cx="3027484" cy="3898180"/>
            </a:xfrm>
            <a:prstGeom prst="rect">
              <a:avLst/>
            </a:prstGeom>
            <a:ln w="12700">
              <a:solidFill>
                <a:schemeClr val="tx1"/>
              </a:solidFill>
            </a:ln>
          </p:spPr>
        </p:pic>
        <p:grpSp>
          <p:nvGrpSpPr>
            <p:cNvPr id="15" name="Group 14">
              <a:extLst>
                <a:ext uri="{FF2B5EF4-FFF2-40B4-BE49-F238E27FC236}">
                  <a16:creationId xmlns:a16="http://schemas.microsoft.com/office/drawing/2014/main" id="{06A3D3F8-6B36-9A14-BA61-7C7406326616}"/>
                </a:ext>
              </a:extLst>
            </p:cNvPr>
            <p:cNvGrpSpPr/>
            <p:nvPr/>
          </p:nvGrpSpPr>
          <p:grpSpPr>
            <a:xfrm>
              <a:off x="4612260" y="2185327"/>
              <a:ext cx="1269241" cy="1269241"/>
              <a:chOff x="1693297" y="1624084"/>
              <a:chExt cx="1692322" cy="1692322"/>
            </a:xfrm>
          </p:grpSpPr>
          <p:sp>
            <p:nvSpPr>
              <p:cNvPr id="13" name="Oval 12">
                <a:extLst>
                  <a:ext uri="{FF2B5EF4-FFF2-40B4-BE49-F238E27FC236}">
                    <a16:creationId xmlns:a16="http://schemas.microsoft.com/office/drawing/2014/main" id="{8055A528-F9E8-E2CD-D6A9-033F0E765835}"/>
                  </a:ext>
                </a:extLst>
              </p:cNvPr>
              <p:cNvSpPr/>
              <p:nvPr/>
            </p:nvSpPr>
            <p:spPr>
              <a:xfrm>
                <a:off x="1693297" y="1624084"/>
                <a:ext cx="1692322" cy="169232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schemeClr val="tx1"/>
                  </a:solidFill>
                </a:endParaRPr>
              </a:p>
            </p:txBody>
          </p:sp>
          <p:pic>
            <p:nvPicPr>
              <p:cNvPr id="14" name="Graphic 13" descr="Woman with baby with solid fill">
                <a:extLst>
                  <a:ext uri="{FF2B5EF4-FFF2-40B4-BE49-F238E27FC236}">
                    <a16:creationId xmlns:a16="http://schemas.microsoft.com/office/drawing/2014/main" id="{7A741238-42FC-C03F-C8BD-A8F3AB9171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3117" y="1808327"/>
                <a:ext cx="1317009" cy="1317009"/>
              </a:xfrm>
              <a:prstGeom prst="rect">
                <a:avLst/>
              </a:prstGeom>
            </p:spPr>
          </p:pic>
        </p:grpSp>
      </p:grpSp>
      <p:grpSp>
        <p:nvGrpSpPr>
          <p:cNvPr id="19" name="Group 18">
            <a:extLst>
              <a:ext uri="{FF2B5EF4-FFF2-40B4-BE49-F238E27FC236}">
                <a16:creationId xmlns:a16="http://schemas.microsoft.com/office/drawing/2014/main" id="{5E4A8E39-C13D-6300-9B3A-F4EE71147FE3}"/>
              </a:ext>
              <a:ext uri="{C183D7F6-B498-43B3-948B-1728B52AA6E4}">
                <adec:decorative xmlns:adec="http://schemas.microsoft.com/office/drawing/2017/decorative" val="1"/>
              </a:ext>
            </a:extLst>
          </p:cNvPr>
          <p:cNvGrpSpPr/>
          <p:nvPr/>
        </p:nvGrpSpPr>
        <p:grpSpPr>
          <a:xfrm>
            <a:off x="7134749" y="1619820"/>
            <a:ext cx="951931" cy="951931"/>
            <a:chOff x="5204119" y="1624084"/>
            <a:chExt cx="1692322" cy="1692322"/>
          </a:xfrm>
        </p:grpSpPr>
        <p:sp>
          <p:nvSpPr>
            <p:cNvPr id="17" name="Oval 16">
              <a:extLst>
                <a:ext uri="{FF2B5EF4-FFF2-40B4-BE49-F238E27FC236}">
                  <a16:creationId xmlns:a16="http://schemas.microsoft.com/office/drawing/2014/main" id="{354C4307-51E0-A1C2-CCC1-0762194A1631}"/>
                </a:ext>
              </a:extLst>
            </p:cNvPr>
            <p:cNvSpPr/>
            <p:nvPr/>
          </p:nvSpPr>
          <p:spPr>
            <a:xfrm>
              <a:off x="5204119" y="1624084"/>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schemeClr val="tx1"/>
                </a:solidFill>
              </a:endParaRPr>
            </a:p>
          </p:txBody>
        </p:sp>
        <p:pic>
          <p:nvPicPr>
            <p:cNvPr id="18" name="Graphic 17" descr="Lungs with solid fill">
              <a:extLst>
                <a:ext uri="{FF2B5EF4-FFF2-40B4-BE49-F238E27FC236}">
                  <a16:creationId xmlns:a16="http://schemas.microsoft.com/office/drawing/2014/main" id="{D577F727-D066-61D8-75C8-79D5838FA7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4914" y="1808326"/>
              <a:ext cx="1317009" cy="1317009"/>
            </a:xfrm>
            <a:prstGeom prst="rect">
              <a:avLst/>
            </a:prstGeom>
          </p:spPr>
        </p:pic>
      </p:grpSp>
      <p:pic>
        <p:nvPicPr>
          <p:cNvPr id="2" name="Google Shape;330;g206d529d124_0_0" descr="Text, application&#10;&#10;Description automatically generated">
            <a:extLst>
              <a:ext uri="{FF2B5EF4-FFF2-40B4-BE49-F238E27FC236}">
                <a16:creationId xmlns:a16="http://schemas.microsoft.com/office/drawing/2014/main" id="{92C3E981-623C-4B82-9553-43091847D497}"/>
              </a:ext>
            </a:extLst>
          </p:cNvPr>
          <p:cNvPicPr preferRelativeResize="0"/>
          <p:nvPr/>
        </p:nvPicPr>
        <p:blipFill rotWithShape="1">
          <a:blip r:embed="rId9">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331260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3473-312F-1814-4676-8EA8347BF5EA}"/>
              </a:ext>
            </a:extLst>
          </p:cNvPr>
          <p:cNvSpPr>
            <a:spLocks noGrp="1"/>
          </p:cNvSpPr>
          <p:nvPr>
            <p:ph type="title"/>
          </p:nvPr>
        </p:nvSpPr>
        <p:spPr>
          <a:xfrm>
            <a:off x="208602" y="321451"/>
            <a:ext cx="7401491" cy="857250"/>
          </a:xfrm>
        </p:spPr>
        <p:txBody>
          <a:bodyPr spcFirstLastPara="1" vert="horz" wrap="square" lIns="91440" tIns="45720" rIns="91440" bIns="45720" rtlCol="0" anchor="ctr" anchorCtr="0">
            <a:noAutofit/>
          </a:bodyPr>
          <a:lstStyle/>
          <a:p>
            <a:r>
              <a:rPr lang="en-US" sz="3188" b="1" dirty="0">
                <a:solidFill>
                  <a:srgbClr val="D50032"/>
                </a:solidFill>
                <a:ea typeface="Open Sans"/>
                <a:cs typeface="Open Sans"/>
              </a:rPr>
              <a:t>The Impact of Dear Colleague Letters</a:t>
            </a:r>
            <a:endParaRPr lang="en-US" dirty="0"/>
          </a:p>
        </p:txBody>
      </p:sp>
      <p:graphicFrame>
        <p:nvGraphicFramePr>
          <p:cNvPr id="6" name="Content Placeholder 5">
            <a:extLst>
              <a:ext uri="{FF2B5EF4-FFF2-40B4-BE49-F238E27FC236}">
                <a16:creationId xmlns:a16="http://schemas.microsoft.com/office/drawing/2014/main" id="{D410D6B5-7149-3E34-629B-B9F30D296132}"/>
              </a:ext>
            </a:extLst>
          </p:cNvPr>
          <p:cNvGraphicFramePr>
            <a:graphicFrameLocks noGrp="1"/>
          </p:cNvGraphicFramePr>
          <p:nvPr>
            <p:ph idx="1"/>
          </p:nvPr>
        </p:nvGraphicFramePr>
        <p:xfrm>
          <a:off x="0" y="1810464"/>
          <a:ext cx="9144000" cy="2363971"/>
        </p:xfrm>
        <a:graphic>
          <a:graphicData uri="http://schemas.openxmlformats.org/drawingml/2006/table">
            <a:tbl>
              <a:tblPr firstRow="1" bandRow="1">
                <a:tableStyleId>{5C22544A-7EE6-4342-B048-85BDC9FD1C3A}</a:tableStyleId>
              </a:tblPr>
              <a:tblGrid>
                <a:gridCol w="1614774">
                  <a:extLst>
                    <a:ext uri="{9D8B030D-6E8A-4147-A177-3AD203B41FA5}">
                      <a16:colId xmlns:a16="http://schemas.microsoft.com/office/drawing/2014/main" val="797169345"/>
                    </a:ext>
                  </a:extLst>
                </a:gridCol>
                <a:gridCol w="1187495">
                  <a:extLst>
                    <a:ext uri="{9D8B030D-6E8A-4147-A177-3AD203B41FA5}">
                      <a16:colId xmlns:a16="http://schemas.microsoft.com/office/drawing/2014/main" val="953049161"/>
                    </a:ext>
                  </a:extLst>
                </a:gridCol>
                <a:gridCol w="1161915">
                  <a:extLst>
                    <a:ext uri="{9D8B030D-6E8A-4147-A177-3AD203B41FA5}">
                      <a16:colId xmlns:a16="http://schemas.microsoft.com/office/drawing/2014/main" val="1677494019"/>
                    </a:ext>
                  </a:extLst>
                </a:gridCol>
                <a:gridCol w="1196091">
                  <a:extLst>
                    <a:ext uri="{9D8B030D-6E8A-4147-A177-3AD203B41FA5}">
                      <a16:colId xmlns:a16="http://schemas.microsoft.com/office/drawing/2014/main" val="1218115599"/>
                    </a:ext>
                  </a:extLst>
                </a:gridCol>
                <a:gridCol w="1161916">
                  <a:extLst>
                    <a:ext uri="{9D8B030D-6E8A-4147-A177-3AD203B41FA5}">
                      <a16:colId xmlns:a16="http://schemas.microsoft.com/office/drawing/2014/main" val="1515661508"/>
                    </a:ext>
                  </a:extLst>
                </a:gridCol>
                <a:gridCol w="1364596">
                  <a:extLst>
                    <a:ext uri="{9D8B030D-6E8A-4147-A177-3AD203B41FA5}">
                      <a16:colId xmlns:a16="http://schemas.microsoft.com/office/drawing/2014/main" val="1046709382"/>
                    </a:ext>
                  </a:extLst>
                </a:gridCol>
                <a:gridCol w="1457213">
                  <a:extLst>
                    <a:ext uri="{9D8B030D-6E8A-4147-A177-3AD203B41FA5}">
                      <a16:colId xmlns:a16="http://schemas.microsoft.com/office/drawing/2014/main" val="3941164870"/>
                    </a:ext>
                  </a:extLst>
                </a:gridCol>
              </a:tblGrid>
              <a:tr h="758255">
                <a:tc>
                  <a:txBody>
                    <a:bodyPr/>
                    <a:lstStyle/>
                    <a:p>
                      <a:pPr lvl="0" algn="ctr">
                        <a:buNone/>
                      </a:pPr>
                      <a:r>
                        <a:rPr lang="en-US" sz="1400">
                          <a:effectLst/>
                        </a:rPr>
                        <a:t>Account </a:t>
                      </a:r>
                      <a:endParaRPr lang="en-US" sz="1400" b="0" i="0">
                        <a:effectLst/>
                      </a:endParaRPr>
                    </a:p>
                  </a:txBody>
                  <a:tcPr marT="45719" marB="45719" anchor="ctr"/>
                </a:tc>
                <a:tc>
                  <a:txBody>
                    <a:bodyPr/>
                    <a:lstStyle/>
                    <a:p>
                      <a:pPr algn="ctr" fontAlgn="ctr"/>
                      <a:r>
                        <a:rPr lang="en-US" sz="1400">
                          <a:effectLst/>
                        </a:rPr>
                        <a:t>FY17 Signers</a:t>
                      </a:r>
                      <a:endParaRPr lang="en-US" sz="1400" b="0" i="0">
                        <a:effectLst/>
                      </a:endParaRPr>
                    </a:p>
                  </a:txBody>
                  <a:tcPr anchor="ctr"/>
                </a:tc>
                <a:tc>
                  <a:txBody>
                    <a:bodyPr/>
                    <a:lstStyle/>
                    <a:p>
                      <a:pPr algn="ctr" fontAlgn="ctr"/>
                      <a:r>
                        <a:rPr lang="en-US" sz="1400">
                          <a:effectLst/>
                        </a:rPr>
                        <a:t>FY17 Funding</a:t>
                      </a:r>
                      <a:endParaRPr lang="en-US" sz="1400" b="0" i="0">
                        <a:effectLst/>
                      </a:endParaRPr>
                    </a:p>
                  </a:txBody>
                  <a:tcPr anchor="ctr"/>
                </a:tc>
                <a:tc>
                  <a:txBody>
                    <a:bodyPr/>
                    <a:lstStyle/>
                    <a:p>
                      <a:pPr algn="ctr" fontAlgn="ctr"/>
                      <a:r>
                        <a:rPr lang="en-US" sz="1400">
                          <a:effectLst/>
                        </a:rPr>
                        <a:t>FY20 Signers</a:t>
                      </a:r>
                      <a:endParaRPr lang="en-US" sz="1400" b="0" i="0">
                        <a:effectLst/>
                      </a:endParaRPr>
                    </a:p>
                  </a:txBody>
                  <a:tcPr anchor="ctr"/>
                </a:tc>
                <a:tc>
                  <a:txBody>
                    <a:bodyPr/>
                    <a:lstStyle/>
                    <a:p>
                      <a:pPr algn="ctr" fontAlgn="ctr"/>
                      <a:r>
                        <a:rPr lang="en-US" sz="1400" dirty="0">
                          <a:effectLst/>
                        </a:rPr>
                        <a:t>FY20 Funding</a:t>
                      </a:r>
                    </a:p>
                  </a:txBody>
                  <a:tcPr anchor="ctr"/>
                </a:tc>
                <a:tc>
                  <a:txBody>
                    <a:bodyPr/>
                    <a:lstStyle/>
                    <a:p>
                      <a:pPr lvl="0" algn="ctr">
                        <a:buNone/>
                      </a:pPr>
                      <a:r>
                        <a:rPr lang="en-US" sz="1400">
                          <a:effectLst/>
                        </a:rPr>
                        <a:t>FY23 Signers</a:t>
                      </a:r>
                    </a:p>
                  </a:txBody>
                  <a:tcPr marT="45719" marB="45719" anchor="ctr"/>
                </a:tc>
                <a:tc>
                  <a:txBody>
                    <a:bodyPr/>
                    <a:lstStyle/>
                    <a:p>
                      <a:pPr lvl="0" algn="ctr">
                        <a:buNone/>
                      </a:pPr>
                      <a:r>
                        <a:rPr lang="en-US" sz="1400">
                          <a:effectLst/>
                        </a:rPr>
                        <a:t>FY23 Funding</a:t>
                      </a:r>
                    </a:p>
                  </a:txBody>
                  <a:tcPr marT="45719" marB="45719" anchor="ctr"/>
                </a:tc>
                <a:extLst>
                  <a:ext uri="{0D108BD9-81ED-4DB2-BD59-A6C34878D82A}">
                    <a16:rowId xmlns:a16="http://schemas.microsoft.com/office/drawing/2014/main" val="1168855212"/>
                  </a:ext>
                </a:extLst>
              </a:tr>
              <a:tr h="936668">
                <a:tc>
                  <a:txBody>
                    <a:bodyPr/>
                    <a:lstStyle/>
                    <a:p>
                      <a:pPr lvl="0" algn="l">
                        <a:buNone/>
                      </a:pPr>
                      <a:r>
                        <a:rPr lang="en-US" sz="1400">
                          <a:effectLst/>
                        </a:rPr>
                        <a:t>USAID Maternal and Child Health</a:t>
                      </a:r>
                    </a:p>
                  </a:txBody>
                  <a:tcPr marT="45719" marB="45719" anchor="ctr"/>
                </a:tc>
                <a:tc>
                  <a:txBody>
                    <a:bodyPr/>
                    <a:lstStyle/>
                    <a:p>
                      <a:pPr lvl="0" algn="ctr">
                        <a:buNone/>
                      </a:pPr>
                      <a:r>
                        <a:rPr lang="en-US" sz="1400">
                          <a:effectLst/>
                        </a:rPr>
                        <a:t>146 House</a:t>
                      </a:r>
                    </a:p>
                    <a:p>
                      <a:pPr lvl="0" algn="ctr">
                        <a:buNone/>
                      </a:pPr>
                      <a:r>
                        <a:rPr lang="en-US" sz="1400">
                          <a:effectLst/>
                        </a:rPr>
                        <a:t>27 Senate</a:t>
                      </a:r>
                    </a:p>
                  </a:txBody>
                  <a:tcPr anchor="ctr"/>
                </a:tc>
                <a:tc>
                  <a:txBody>
                    <a:bodyPr/>
                    <a:lstStyle/>
                    <a:p>
                      <a:pPr lvl="0" algn="ctr">
                        <a:buNone/>
                      </a:pPr>
                      <a:r>
                        <a:rPr lang="en-US" sz="1400" dirty="0">
                          <a:effectLst/>
                        </a:rPr>
                        <a:t>$814.5 million</a:t>
                      </a:r>
                    </a:p>
                  </a:txBody>
                  <a:tcPr anchor="ctr"/>
                </a:tc>
                <a:tc>
                  <a:txBody>
                    <a:bodyPr/>
                    <a:lstStyle/>
                    <a:p>
                      <a:pPr lvl="0" algn="ctr">
                        <a:buNone/>
                      </a:pPr>
                      <a:r>
                        <a:rPr lang="en-US" sz="1400">
                          <a:effectLst/>
                        </a:rPr>
                        <a:t>146 House</a:t>
                      </a:r>
                      <a:endParaRPr lang="en-US" sz="1100"/>
                    </a:p>
                    <a:p>
                      <a:pPr lvl="0" algn="ctr">
                        <a:buNone/>
                      </a:pPr>
                      <a:r>
                        <a:rPr lang="en-US" sz="1400">
                          <a:effectLst/>
                        </a:rPr>
                        <a:t>37 Senate</a:t>
                      </a:r>
                    </a:p>
                  </a:txBody>
                  <a:tcPr anchor="ctr"/>
                </a:tc>
                <a:tc>
                  <a:txBody>
                    <a:bodyPr/>
                    <a:lstStyle/>
                    <a:p>
                      <a:pPr lvl="0" algn="ctr">
                        <a:buNone/>
                      </a:pPr>
                      <a:r>
                        <a:rPr lang="en-US" sz="1400">
                          <a:effectLst/>
                        </a:rPr>
                        <a:t>$851 million</a:t>
                      </a:r>
                    </a:p>
                  </a:txBody>
                  <a:tcPr anchor="ctr"/>
                </a:tc>
                <a:tc>
                  <a:txBody>
                    <a:bodyPr/>
                    <a:lstStyle/>
                    <a:p>
                      <a:pPr lvl="0" algn="ctr">
                        <a:buNone/>
                      </a:pPr>
                      <a:r>
                        <a:rPr lang="en-US" sz="1400" dirty="0">
                          <a:effectLst/>
                        </a:rPr>
                        <a:t>178 House</a:t>
                      </a:r>
                      <a:endParaRPr lang="en-US" sz="1100" dirty="0"/>
                    </a:p>
                    <a:p>
                      <a:pPr lvl="0" algn="ctr">
                        <a:buNone/>
                      </a:pPr>
                      <a:r>
                        <a:rPr lang="en-US" sz="1400" dirty="0">
                          <a:effectLst/>
                        </a:rPr>
                        <a:t>35 Senate</a:t>
                      </a:r>
                    </a:p>
                  </a:txBody>
                  <a:tcPr marT="45719" marB="45719" anchor="ctr"/>
                </a:tc>
                <a:tc>
                  <a:txBody>
                    <a:bodyPr/>
                    <a:lstStyle/>
                    <a:p>
                      <a:pPr lvl="0" algn="ctr">
                        <a:buNone/>
                      </a:pPr>
                      <a:r>
                        <a:rPr lang="en-US" sz="1400">
                          <a:effectLst/>
                        </a:rPr>
                        <a:t>$910 million</a:t>
                      </a:r>
                    </a:p>
                  </a:txBody>
                  <a:tcPr marT="45719" marB="45719" anchor="ctr"/>
                </a:tc>
                <a:extLst>
                  <a:ext uri="{0D108BD9-81ED-4DB2-BD59-A6C34878D82A}">
                    <a16:rowId xmlns:a16="http://schemas.microsoft.com/office/drawing/2014/main" val="2700383601"/>
                  </a:ext>
                </a:extLst>
              </a:tr>
              <a:tr h="669048">
                <a:tc>
                  <a:txBody>
                    <a:bodyPr/>
                    <a:lstStyle/>
                    <a:p>
                      <a:pPr lvl="0" algn="l">
                        <a:buNone/>
                      </a:pPr>
                      <a:r>
                        <a:rPr lang="en-US" sz="1400">
                          <a:effectLst/>
                        </a:rPr>
                        <a:t>USAID Tuberculosis</a:t>
                      </a:r>
                    </a:p>
                  </a:txBody>
                  <a:tcPr marT="45719" marB="45719" anchor="ctr"/>
                </a:tc>
                <a:tc>
                  <a:txBody>
                    <a:bodyPr/>
                    <a:lstStyle/>
                    <a:p>
                      <a:pPr lvl="0" algn="ctr">
                        <a:buNone/>
                      </a:pPr>
                      <a:r>
                        <a:rPr lang="en-US" sz="1400">
                          <a:effectLst/>
                        </a:rPr>
                        <a:t>71 House 16 Senate</a:t>
                      </a:r>
                    </a:p>
                  </a:txBody>
                  <a:tcPr anchor="ctr"/>
                </a:tc>
                <a:tc>
                  <a:txBody>
                    <a:bodyPr/>
                    <a:lstStyle/>
                    <a:p>
                      <a:pPr lvl="0" algn="ctr">
                        <a:buNone/>
                      </a:pPr>
                      <a:r>
                        <a:rPr lang="en-US" sz="1400">
                          <a:effectLst/>
                        </a:rPr>
                        <a:t>$241 million</a:t>
                      </a:r>
                    </a:p>
                  </a:txBody>
                  <a:tcPr anchor="ctr"/>
                </a:tc>
                <a:tc>
                  <a:txBody>
                    <a:bodyPr/>
                    <a:lstStyle/>
                    <a:p>
                      <a:pPr lvl="0" algn="ctr">
                        <a:buNone/>
                      </a:pPr>
                      <a:r>
                        <a:rPr lang="en-US" sz="1400">
                          <a:effectLst/>
                        </a:rPr>
                        <a:t>77 House</a:t>
                      </a:r>
                      <a:endParaRPr lang="en-US" sz="1100"/>
                    </a:p>
                    <a:p>
                      <a:pPr lvl="0" algn="ctr">
                        <a:buNone/>
                      </a:pPr>
                      <a:r>
                        <a:rPr lang="en-US" sz="1400">
                          <a:effectLst/>
                        </a:rPr>
                        <a:t>29 Senate</a:t>
                      </a:r>
                    </a:p>
                  </a:txBody>
                  <a:tcPr anchor="ctr"/>
                </a:tc>
                <a:tc>
                  <a:txBody>
                    <a:bodyPr/>
                    <a:lstStyle/>
                    <a:p>
                      <a:pPr lvl="0" algn="ctr">
                        <a:buNone/>
                      </a:pPr>
                      <a:r>
                        <a:rPr lang="en-US" sz="1400">
                          <a:effectLst/>
                        </a:rPr>
                        <a:t>$310 million</a:t>
                      </a:r>
                    </a:p>
                  </a:txBody>
                  <a:tcPr anchor="ctr"/>
                </a:tc>
                <a:tc>
                  <a:txBody>
                    <a:bodyPr/>
                    <a:lstStyle/>
                    <a:p>
                      <a:pPr lvl="0" algn="ctr">
                        <a:buNone/>
                      </a:pPr>
                      <a:r>
                        <a:rPr lang="en-US" sz="1400">
                          <a:effectLst/>
                        </a:rPr>
                        <a:t>120 House</a:t>
                      </a:r>
                      <a:endParaRPr lang="en-US" sz="1100"/>
                    </a:p>
                    <a:p>
                      <a:pPr lvl="0" algn="ctr">
                        <a:buNone/>
                      </a:pPr>
                      <a:r>
                        <a:rPr lang="en-US" sz="1400">
                          <a:effectLst/>
                        </a:rPr>
                        <a:t>30 Senate</a:t>
                      </a:r>
                    </a:p>
                  </a:txBody>
                  <a:tcPr marT="45719" marB="45719" anchor="ctr"/>
                </a:tc>
                <a:tc>
                  <a:txBody>
                    <a:bodyPr/>
                    <a:lstStyle/>
                    <a:p>
                      <a:pPr lvl="0" algn="ctr">
                        <a:buNone/>
                      </a:pPr>
                      <a:r>
                        <a:rPr lang="en-US" sz="1400" dirty="0">
                          <a:effectLst/>
                        </a:rPr>
                        <a:t>$394.5 million</a:t>
                      </a:r>
                    </a:p>
                  </a:txBody>
                  <a:tcPr marT="45719" marB="45719" anchor="ctr"/>
                </a:tc>
                <a:extLst>
                  <a:ext uri="{0D108BD9-81ED-4DB2-BD59-A6C34878D82A}">
                    <a16:rowId xmlns:a16="http://schemas.microsoft.com/office/drawing/2014/main" val="3482357208"/>
                  </a:ext>
                </a:extLst>
              </a:tr>
            </a:tbl>
          </a:graphicData>
        </a:graphic>
      </p:graphicFrame>
      <p:pic>
        <p:nvPicPr>
          <p:cNvPr id="3" name="Google Shape;330;g206d529d124_0_0" descr="Text, application&#10;&#10;Description automatically generated">
            <a:extLst>
              <a:ext uri="{FF2B5EF4-FFF2-40B4-BE49-F238E27FC236}">
                <a16:creationId xmlns:a16="http://schemas.microsoft.com/office/drawing/2014/main" id="{10DA30BB-E3CA-F66E-6A6B-DF88050775DC}"/>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097503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57240" y="1766851"/>
            <a:ext cx="9201239" cy="184662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i="0" u="none" strike="noStrike" cap="none" dirty="0">
                <a:solidFill>
                  <a:schemeClr val="dk1"/>
                </a:solidFill>
                <a:latin typeface="Open Sans"/>
                <a:ea typeface="Open Sans"/>
                <a:cs typeface="Open Sans"/>
                <a:sym typeface="Open Sans"/>
              </a:rPr>
              <a:t>Advocacy Training:</a:t>
            </a:r>
          </a:p>
          <a:p>
            <a:pPr marL="0" marR="0" lvl="0" indent="0" algn="ctr" rtl="0">
              <a:lnSpc>
                <a:spcPct val="100000"/>
              </a:lnSpc>
              <a:spcBef>
                <a:spcPts val="0"/>
              </a:spcBef>
              <a:spcAft>
                <a:spcPts val="0"/>
              </a:spcAft>
              <a:buClr>
                <a:schemeClr val="dk1"/>
              </a:buClr>
              <a:buSzPts val="3200"/>
              <a:buFont typeface="Open Sans"/>
              <a:buNone/>
            </a:pPr>
            <a:r>
              <a:rPr lang="en-US" sz="3600" i="0" u="none" strike="noStrike" cap="none" dirty="0">
                <a:solidFill>
                  <a:schemeClr val="dk1"/>
                </a:solidFill>
                <a:latin typeface="Open Sans"/>
                <a:ea typeface="Open Sans"/>
                <a:cs typeface="Open Sans"/>
                <a:sym typeface="Open Sans"/>
              </a:rPr>
              <a:t>How </a:t>
            </a:r>
            <a:r>
              <a:rPr lang="en-US" sz="3600" dirty="0">
                <a:solidFill>
                  <a:schemeClr val="dk1"/>
                </a:solidFill>
                <a:latin typeface="Open Sans"/>
                <a:ea typeface="Open Sans"/>
                <a:cs typeface="Open Sans"/>
                <a:sym typeface="Open Sans"/>
              </a:rPr>
              <a:t>to request and prepare for an effective lobby meetings</a:t>
            </a:r>
            <a:r>
              <a:rPr lang="en-US" sz="3600" i="0" u="none" strike="noStrike" cap="none" dirty="0">
                <a:solidFill>
                  <a:schemeClr val="dk1"/>
                </a:solidFill>
                <a:latin typeface="Open Sans"/>
                <a:ea typeface="Open Sans"/>
                <a:cs typeface="Open Sans"/>
                <a:sym typeface="Open Sans"/>
              </a:rPr>
              <a:t> </a:t>
            </a:r>
            <a:endParaRPr sz="3600"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575854" y="76200"/>
            <a:ext cx="1510907" cy="1102501"/>
          </a:xfrm>
          <a:prstGeom prst="rect">
            <a:avLst/>
          </a:prstGeom>
          <a:noFill/>
          <a:ln>
            <a:noFill/>
          </a:ln>
        </p:spPr>
      </p:pic>
    </p:spTree>
    <p:extLst>
      <p:ext uri="{BB962C8B-B14F-4D97-AF65-F5344CB8AC3E}">
        <p14:creationId xmlns:p14="http://schemas.microsoft.com/office/powerpoint/2010/main" val="2249377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57240" y="1766851"/>
            <a:ext cx="9201239" cy="240062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dirty="0">
                <a:solidFill>
                  <a:schemeClr val="dk1"/>
                </a:solidFill>
                <a:latin typeface="Open Sans"/>
                <a:ea typeface="Open Sans"/>
                <a:cs typeface="Open Sans"/>
                <a:sym typeface="Open Sans"/>
              </a:rPr>
              <a:t>Goal:</a:t>
            </a:r>
          </a:p>
          <a:p>
            <a:pPr marL="0" marR="0" lvl="0" indent="0" algn="ctr" rtl="0">
              <a:lnSpc>
                <a:spcPct val="100000"/>
              </a:lnSpc>
              <a:spcBef>
                <a:spcPts val="0"/>
              </a:spcBef>
              <a:spcAft>
                <a:spcPts val="0"/>
              </a:spcAft>
              <a:buClr>
                <a:schemeClr val="dk1"/>
              </a:buClr>
              <a:buSzPts val="3200"/>
              <a:buFont typeface="Open Sans"/>
              <a:buNone/>
            </a:pPr>
            <a:endParaRPr lang="en-US" sz="3600" b="1" dirty="0">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600" b="1" i="0" u="none" strike="noStrike" cap="none" dirty="0">
                <a:solidFill>
                  <a:schemeClr val="dk1"/>
                </a:solidFill>
                <a:latin typeface="Open Sans"/>
                <a:ea typeface="Open Sans"/>
                <a:cs typeface="Open Sans"/>
                <a:sym typeface="Open Sans"/>
              </a:rPr>
              <a:t>Meet with all of our members of Congress between February – April</a:t>
            </a:r>
            <a:endParaRPr sz="3600"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575854" y="76200"/>
            <a:ext cx="1510907" cy="1102501"/>
          </a:xfrm>
          <a:prstGeom prst="rect">
            <a:avLst/>
          </a:prstGeom>
          <a:noFill/>
          <a:ln>
            <a:noFill/>
          </a:ln>
        </p:spPr>
      </p:pic>
    </p:spTree>
    <p:extLst>
      <p:ext uri="{BB962C8B-B14F-4D97-AF65-F5344CB8AC3E}">
        <p14:creationId xmlns:p14="http://schemas.microsoft.com/office/powerpoint/2010/main" val="245171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615908" y="282715"/>
            <a:ext cx="7411346" cy="85077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600" b="1" dirty="0">
                <a:solidFill>
                  <a:schemeClr val="dk1"/>
                </a:solidFill>
                <a:latin typeface="Open Sans"/>
                <a:ea typeface="Open Sans"/>
                <a:cs typeface="Open Sans"/>
                <a:sym typeface="Open Sans"/>
              </a:rPr>
              <a:t>Welcome everyone!</a:t>
            </a:r>
            <a:endParaRPr sz="3600" b="1" dirty="0">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
        <p:nvSpPr>
          <p:cNvPr id="266" name="Google Shape;266;g14388b835e1_0_23"/>
          <p:cNvSpPr txBox="1"/>
          <p:nvPr/>
        </p:nvSpPr>
        <p:spPr>
          <a:xfrm>
            <a:off x="130921" y="1165075"/>
            <a:ext cx="8225100" cy="3570600"/>
          </a:xfrm>
          <a:prstGeom prst="rect">
            <a:avLst/>
          </a:prstGeom>
          <a:noFill/>
          <a:ln>
            <a:noFill/>
          </a:ln>
        </p:spPr>
        <p:txBody>
          <a:bodyPr spcFirstLastPara="1" wrap="square" lIns="91425" tIns="45700" rIns="91425" bIns="45700" anchor="t" anchorCtr="0">
            <a:normAutofit fontScale="92500"/>
          </a:bodyPr>
          <a:lstStyle/>
          <a:p>
            <a:pPr marL="71120" algn="ctr">
              <a:spcBef>
                <a:spcPts val="640"/>
              </a:spcBef>
              <a:buClr>
                <a:schemeClr val="dk1"/>
              </a:buClr>
              <a:buSzPct val="100000"/>
            </a:pPr>
            <a:endParaRPr lang="en-US" sz="2800" i="1" dirty="0">
              <a:solidFill>
                <a:schemeClr val="dk1"/>
              </a:solidFill>
              <a:latin typeface="Open Sans"/>
              <a:ea typeface="Open Sans"/>
              <a:cs typeface="Open Sans"/>
              <a:sym typeface="Open Sans"/>
            </a:endParaRPr>
          </a:p>
          <a:p>
            <a:pPr marL="71120" algn="ctr">
              <a:spcBef>
                <a:spcPts val="640"/>
              </a:spcBef>
              <a:buClr>
                <a:schemeClr val="dk1"/>
              </a:buClr>
              <a:buSzPct val="100000"/>
            </a:pPr>
            <a:endParaRPr lang="en-US" sz="2800" i="1" dirty="0">
              <a:solidFill>
                <a:schemeClr val="dk1"/>
              </a:solidFill>
              <a:latin typeface="Open Sans"/>
              <a:ea typeface="Open Sans"/>
              <a:cs typeface="Open Sans"/>
              <a:sym typeface="Open Sans"/>
            </a:endParaRPr>
          </a:p>
          <a:p>
            <a:pPr marL="71120" algn="ctr">
              <a:spcBef>
                <a:spcPts val="640"/>
              </a:spcBef>
              <a:buClr>
                <a:schemeClr val="dk1"/>
              </a:buClr>
              <a:buSzPct val="100000"/>
            </a:pPr>
            <a:r>
              <a:rPr lang="en-US" sz="2800" i="1" dirty="0">
                <a:solidFill>
                  <a:schemeClr val="dk1"/>
                </a:solidFill>
                <a:latin typeface="Open Sans"/>
                <a:ea typeface="Open Sans"/>
                <a:cs typeface="Open Sans"/>
                <a:sym typeface="Open Sans"/>
              </a:rPr>
              <a:t>Let us know where you are joining us</a:t>
            </a:r>
          </a:p>
          <a:p>
            <a:pPr marL="71120" algn="ctr">
              <a:spcBef>
                <a:spcPts val="640"/>
              </a:spcBef>
              <a:buClr>
                <a:schemeClr val="dk1"/>
              </a:buClr>
              <a:buSzPct val="100000"/>
            </a:pPr>
            <a:r>
              <a:rPr lang="en-US" sz="2800" i="1" dirty="0">
                <a:solidFill>
                  <a:schemeClr val="dk1"/>
                </a:solidFill>
                <a:latin typeface="Open Sans"/>
                <a:ea typeface="Open Sans"/>
                <a:cs typeface="Open Sans"/>
                <a:sym typeface="Open Sans"/>
              </a:rPr>
              <a:t> from in the chat!</a:t>
            </a:r>
          </a:p>
          <a:p>
            <a:pPr marL="71120" algn="ctr">
              <a:spcBef>
                <a:spcPts val="640"/>
              </a:spcBef>
              <a:buClr>
                <a:schemeClr val="dk1"/>
              </a:buClr>
              <a:buSzPct val="100000"/>
            </a:pPr>
            <a:endParaRPr lang="en-US" sz="2800" b="0" i="1" u="none" strike="noStrike" cap="none" dirty="0">
              <a:solidFill>
                <a:schemeClr val="dk1"/>
              </a:solidFill>
              <a:latin typeface="Open Sans"/>
              <a:ea typeface="Open Sans"/>
              <a:cs typeface="Open Sans"/>
              <a:sym typeface="Open Sans"/>
            </a:endParaRPr>
          </a:p>
          <a:p>
            <a:pPr marL="71120" algn="ctr">
              <a:spcBef>
                <a:spcPts val="640"/>
              </a:spcBef>
              <a:buClr>
                <a:schemeClr val="dk1"/>
              </a:buClr>
              <a:buSzPct val="100000"/>
            </a:pPr>
            <a:r>
              <a:rPr lang="en-US" sz="2800" b="0" i="1" u="none" strike="noStrike" cap="none" dirty="0">
                <a:solidFill>
                  <a:schemeClr val="dk1"/>
                </a:solidFill>
                <a:latin typeface="Open Sans"/>
                <a:ea typeface="Open Sans"/>
                <a:cs typeface="Open Sans"/>
                <a:sym typeface="Open Sans"/>
              </a:rPr>
              <a:t>Share a greeting in another language if you know one.</a:t>
            </a:r>
            <a:br>
              <a:rPr lang="en-US" sz="2800" b="0" i="0" u="none" strike="noStrike" cap="none" dirty="0">
                <a:solidFill>
                  <a:schemeClr val="dk1"/>
                </a:solidFill>
                <a:latin typeface="Open Sans"/>
                <a:ea typeface="Open Sans"/>
                <a:cs typeface="Open Sans"/>
                <a:sym typeface="Open Sans"/>
              </a:rPr>
            </a:br>
            <a:endParaRPr lang="en-US" sz="2800" b="0" i="0" u="none" strike="noStrike" cap="none" dirty="0">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3600" b="0" i="0" u="none" strike="noStrike" cap="none" dirty="0">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3600" b="0" i="0" u="none" strike="noStrike" cap="none" dirty="0">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660140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06d529d124_0_0"/>
          <p:cNvSpPr txBox="1">
            <a:spLocks noGrp="1"/>
          </p:cNvSpPr>
          <p:nvPr>
            <p:ph type="title"/>
          </p:nvPr>
        </p:nvSpPr>
        <p:spPr>
          <a:xfrm>
            <a:off x="988130" y="1408669"/>
            <a:ext cx="6741600" cy="282969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58822"/>
              <a:buNone/>
            </a:pPr>
            <a:r>
              <a:rPr lang="en-US" sz="3400" b="1" dirty="0">
                <a:latin typeface="Open Sans"/>
                <a:ea typeface="Open Sans"/>
                <a:cs typeface="Open Sans"/>
                <a:sym typeface="Open Sans"/>
              </a:rPr>
              <a:t>Who has not met with a member of Congress and/or staff?</a:t>
            </a:r>
            <a:br>
              <a:rPr lang="en-US" sz="3400" b="1" dirty="0">
                <a:latin typeface="Open Sans"/>
                <a:ea typeface="Open Sans"/>
                <a:cs typeface="Open Sans"/>
                <a:sym typeface="Open Sans"/>
              </a:rPr>
            </a:br>
            <a:br>
              <a:rPr lang="en-US" sz="3400" b="1" dirty="0">
                <a:latin typeface="Open Sans"/>
                <a:ea typeface="Open Sans"/>
                <a:cs typeface="Open Sans"/>
                <a:sym typeface="Open Sans"/>
              </a:rPr>
            </a:br>
            <a:r>
              <a:rPr lang="en-US" sz="3400" b="1" dirty="0">
                <a:latin typeface="Open Sans"/>
                <a:ea typeface="Open Sans"/>
                <a:cs typeface="Open Sans"/>
                <a:sym typeface="Open Sans"/>
              </a:rPr>
              <a:t>What are your questions or concerns?</a:t>
            </a:r>
            <a:endParaRPr sz="3400" b="1" i="1" dirty="0">
              <a:latin typeface="Open Sans"/>
              <a:ea typeface="Open Sans"/>
              <a:cs typeface="Open Sans"/>
              <a:sym typeface="Open Sans"/>
            </a:endParaRPr>
          </a:p>
        </p:txBody>
      </p:sp>
      <p:pic>
        <p:nvPicPr>
          <p:cNvPr id="330" name="Google Shape;330;g206d529d124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12609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06d529d124_0_0"/>
          <p:cNvSpPr txBox="1">
            <a:spLocks noGrp="1"/>
          </p:cNvSpPr>
          <p:nvPr>
            <p:ph type="title"/>
          </p:nvPr>
        </p:nvSpPr>
        <p:spPr>
          <a:xfrm>
            <a:off x="895659" y="1680519"/>
            <a:ext cx="7352681" cy="224892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58822"/>
              <a:buNone/>
            </a:pPr>
            <a:r>
              <a:rPr lang="en-US" sz="3400" b="1" dirty="0">
                <a:latin typeface="Open Sans"/>
                <a:ea typeface="Open Sans"/>
                <a:cs typeface="Open Sans"/>
                <a:sym typeface="Open Sans"/>
              </a:rPr>
              <a:t>Who has requests and met with a member of Congress and/or staff?</a:t>
            </a:r>
            <a:br>
              <a:rPr lang="en-US" sz="3400" b="1" dirty="0">
                <a:latin typeface="Open Sans"/>
                <a:ea typeface="Open Sans"/>
                <a:cs typeface="Open Sans"/>
                <a:sym typeface="Open Sans"/>
              </a:rPr>
            </a:br>
            <a:br>
              <a:rPr lang="en-US" sz="3400" b="1" dirty="0">
                <a:latin typeface="Open Sans"/>
                <a:ea typeface="Open Sans"/>
                <a:cs typeface="Open Sans"/>
                <a:sym typeface="Open Sans"/>
              </a:rPr>
            </a:br>
            <a:r>
              <a:rPr lang="en-US" sz="3400" b="1" dirty="0">
                <a:latin typeface="Open Sans"/>
                <a:ea typeface="Open Sans"/>
                <a:cs typeface="Open Sans"/>
                <a:sym typeface="Open Sans"/>
              </a:rPr>
              <a:t>How does it work?</a:t>
            </a:r>
            <a:endParaRPr sz="3400" b="1" i="1" dirty="0">
              <a:latin typeface="Open Sans"/>
              <a:ea typeface="Open Sans"/>
              <a:cs typeface="Open Sans"/>
              <a:sym typeface="Open Sans"/>
            </a:endParaRPr>
          </a:p>
        </p:txBody>
      </p:sp>
      <p:pic>
        <p:nvPicPr>
          <p:cNvPr id="330" name="Google Shape;330;g206d529d124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06d529d124_0_6"/>
          <p:cNvSpPr txBox="1">
            <a:spLocks noGrp="1"/>
          </p:cNvSpPr>
          <p:nvPr>
            <p:ph type="title"/>
          </p:nvPr>
        </p:nvSpPr>
        <p:spPr>
          <a:xfrm>
            <a:off x="6379050" y="1962800"/>
            <a:ext cx="2620200" cy="2034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2460" b="1">
                <a:latin typeface="Open Sans"/>
                <a:ea typeface="Open Sans"/>
                <a:cs typeface="Open Sans"/>
                <a:sym typeface="Open Sans"/>
              </a:rPr>
              <a:t>Meeting with new Rep: Chuck Edwards (NC-11) on Jan. 13, 2023</a:t>
            </a:r>
            <a:endParaRPr sz="2460" b="1" i="1">
              <a:latin typeface="Open Sans"/>
              <a:ea typeface="Open Sans"/>
              <a:cs typeface="Open Sans"/>
              <a:sym typeface="Open Sans"/>
            </a:endParaRPr>
          </a:p>
        </p:txBody>
      </p:sp>
      <p:pic>
        <p:nvPicPr>
          <p:cNvPr id="337" name="Google Shape;337;g206d529d124_0_6"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338" name="Google Shape;338;g206d529d124_0_6"/>
          <p:cNvPicPr preferRelativeResize="0"/>
          <p:nvPr/>
        </p:nvPicPr>
        <p:blipFill>
          <a:blip r:embed="rId4">
            <a:alphaModFix/>
          </a:blip>
          <a:stretch>
            <a:fillRect/>
          </a:stretch>
        </p:blipFill>
        <p:spPr>
          <a:xfrm>
            <a:off x="100625" y="217338"/>
            <a:ext cx="6278426" cy="47088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371A47-ED11-CC56-DEAC-289BD8842222}"/>
              </a:ext>
            </a:extLst>
          </p:cNvPr>
          <p:cNvSpPr>
            <a:spLocks noGrp="1"/>
          </p:cNvSpPr>
          <p:nvPr>
            <p:ph type="body" idx="1"/>
          </p:nvPr>
        </p:nvSpPr>
        <p:spPr>
          <a:xfrm>
            <a:off x="3619500" y="1200151"/>
            <a:ext cx="5067300" cy="3394472"/>
          </a:xfrm>
        </p:spPr>
        <p:txBody>
          <a:bodyPr>
            <a:normAutofit fontScale="92500" lnSpcReduction="20000"/>
          </a:bodyPr>
          <a:lstStyle/>
          <a:p>
            <a:pPr marL="114300" indent="0" algn="ctr">
              <a:buNone/>
            </a:pPr>
            <a:r>
              <a:rPr lang="en-US" sz="4400" dirty="0"/>
              <a:t>Scheduling a congressional meeting</a:t>
            </a:r>
          </a:p>
          <a:p>
            <a:pPr marL="114300" indent="0" algn="ctr">
              <a:buNone/>
            </a:pPr>
            <a:endParaRPr lang="en-US" sz="4400" dirty="0"/>
          </a:p>
          <a:p>
            <a:pPr marL="114300" indent="0" algn="ctr">
              <a:buNone/>
            </a:pPr>
            <a:r>
              <a:rPr lang="en-US" sz="4400" dirty="0">
                <a:hlinkClick r:id="rId4"/>
              </a:rPr>
              <a:t>https://www.youtube.com</a:t>
            </a:r>
            <a:r>
              <a:rPr lang="en-US" sz="4400">
                <a:hlinkClick r:id="rId4"/>
              </a:rPr>
              <a:t>/shorts/OZ1QTIKddBQ</a:t>
            </a:r>
            <a:r>
              <a:rPr lang="en-US" sz="4400"/>
              <a:t> </a:t>
            </a:r>
            <a:endParaRPr lang="en-US" sz="4400" dirty="0"/>
          </a:p>
        </p:txBody>
      </p:sp>
      <p:pic>
        <p:nvPicPr>
          <p:cNvPr id="4" name="Online Media 3" title="Dos and don'ts for scheduling a congressional meeting">
            <a:hlinkClick r:id="" action="ppaction://media"/>
            <a:extLst>
              <a:ext uri="{FF2B5EF4-FFF2-40B4-BE49-F238E27FC236}">
                <a16:creationId xmlns:a16="http://schemas.microsoft.com/office/drawing/2014/main" id="{49DE4531-9A31-30AA-80E4-6E2B83BF0CE2}"/>
              </a:ext>
            </a:extLst>
          </p:cNvPr>
          <p:cNvPicPr>
            <a:picLocks noRot="1" noChangeAspect="1"/>
          </p:cNvPicPr>
          <p:nvPr>
            <a:videoFile r:link="rId1"/>
          </p:nvPr>
        </p:nvPicPr>
        <p:blipFill>
          <a:blip r:embed="rId5"/>
          <a:stretch>
            <a:fillRect/>
          </a:stretch>
        </p:blipFill>
        <p:spPr>
          <a:xfrm>
            <a:off x="457200" y="5954"/>
            <a:ext cx="2906713" cy="5143500"/>
          </a:xfrm>
          <a:prstGeom prst="rect">
            <a:avLst/>
          </a:prstGeom>
        </p:spPr>
      </p:pic>
    </p:spTree>
    <p:extLst>
      <p:ext uri="{BB962C8B-B14F-4D97-AF65-F5344CB8AC3E}">
        <p14:creationId xmlns:p14="http://schemas.microsoft.com/office/powerpoint/2010/main" val="299382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0b27d9582_0_23"/>
          <p:cNvSpPr txBox="1">
            <a:spLocks noGrp="1"/>
          </p:cNvSpPr>
          <p:nvPr>
            <p:ph type="title"/>
          </p:nvPr>
        </p:nvSpPr>
        <p:spPr>
          <a:xfrm>
            <a:off x="184072" y="1565400"/>
            <a:ext cx="8775855" cy="3578100"/>
          </a:xfrm>
          <a:prstGeom prst="rect">
            <a:avLst/>
          </a:prstGeom>
          <a:noFill/>
          <a:ln>
            <a:noFill/>
          </a:ln>
        </p:spPr>
        <p:txBody>
          <a:bodyPr spcFirstLastPara="1" wrap="square" lIns="91425" tIns="45700" rIns="91425" bIns="45700" anchor="t" anchorCtr="0">
            <a:normAutofit/>
          </a:bodyPr>
          <a:lstStyle/>
          <a:p>
            <a:pPr marL="508000" lvl="0" indent="-457200" algn="l" rtl="0">
              <a:lnSpc>
                <a:spcPct val="100000"/>
              </a:lnSpc>
              <a:spcBef>
                <a:spcPts val="1000"/>
              </a:spcBef>
              <a:spcAft>
                <a:spcPts val="1200"/>
              </a:spcAft>
              <a:buSzPts val="2800"/>
              <a:buFont typeface="Arial" panose="020B0604020202020204" pitchFamily="34" charset="0"/>
              <a:buChar char="•"/>
            </a:pPr>
            <a:r>
              <a:rPr lang="en-US" sz="2800" dirty="0">
                <a:latin typeface="Open Sans"/>
                <a:ea typeface="Open Sans"/>
                <a:cs typeface="Open Sans"/>
                <a:sym typeface="Open Sans"/>
              </a:rPr>
              <a:t>Request to meet with your member of Congress:</a:t>
            </a:r>
            <a:br>
              <a:rPr lang="en-US" sz="2800" dirty="0">
                <a:latin typeface="Open Sans"/>
                <a:ea typeface="Open Sans"/>
                <a:cs typeface="Open Sans"/>
                <a:sym typeface="Open Sans"/>
              </a:rPr>
            </a:br>
            <a:r>
              <a:rPr lang="en-US" sz="2800" dirty="0">
                <a:latin typeface="Open Sans"/>
                <a:ea typeface="Open Sans"/>
                <a:cs typeface="Open Sans"/>
                <a:sym typeface="Open Sans"/>
              </a:rPr>
              <a:t>a) Use </a:t>
            </a:r>
            <a:r>
              <a:rPr lang="en-US" sz="2800" dirty="0">
                <a:latin typeface="Open Sans"/>
                <a:ea typeface="Open Sans"/>
                <a:cs typeface="Open Sans"/>
                <a:sym typeface="Open Sans"/>
                <a:hlinkClick r:id="rId3"/>
              </a:rPr>
              <a:t>Legislator Look Up</a:t>
            </a:r>
            <a:r>
              <a:rPr lang="en-US" sz="2800" dirty="0">
                <a:latin typeface="Open Sans"/>
                <a:ea typeface="Open Sans"/>
                <a:cs typeface="Open Sans"/>
                <a:sym typeface="Open Sans"/>
              </a:rPr>
              <a:t>, find  </a:t>
            </a:r>
            <a:r>
              <a:rPr lang="en-US" sz="2800" b="1" dirty="0">
                <a:latin typeface="Open Sans"/>
                <a:ea typeface="Open Sans"/>
                <a:cs typeface="Open Sans"/>
                <a:sym typeface="Open Sans"/>
              </a:rPr>
              <a:t>the scheduler</a:t>
            </a:r>
            <a:r>
              <a:rPr lang="en-US" sz="2800" dirty="0">
                <a:latin typeface="Open Sans"/>
                <a:ea typeface="Open Sans"/>
                <a:cs typeface="Open Sans"/>
                <a:sym typeface="Open Sans"/>
              </a:rPr>
              <a:t> </a:t>
            </a:r>
            <a:br>
              <a:rPr lang="en-US" sz="2800" dirty="0">
                <a:latin typeface="Open Sans"/>
                <a:ea typeface="Open Sans"/>
                <a:cs typeface="Open Sans"/>
                <a:sym typeface="Open Sans"/>
              </a:rPr>
            </a:br>
            <a:r>
              <a:rPr lang="en-US" sz="2800" dirty="0">
                <a:latin typeface="Open Sans"/>
                <a:ea typeface="Open Sans"/>
                <a:cs typeface="Open Sans"/>
                <a:sym typeface="Open Sans"/>
              </a:rPr>
              <a:t>b) Use </a:t>
            </a:r>
            <a:r>
              <a:rPr lang="en-US" sz="2800" dirty="0">
                <a:latin typeface="Open Sans"/>
                <a:ea typeface="Open Sans"/>
                <a:cs typeface="Open Sans"/>
                <a:sym typeface="Open Sans"/>
                <a:hlinkClick r:id="rId4"/>
              </a:rPr>
              <a:t>sample meeting request letter</a:t>
            </a:r>
            <a:r>
              <a:rPr lang="en-US" sz="2800" dirty="0">
                <a:latin typeface="Open Sans"/>
                <a:ea typeface="Open Sans"/>
                <a:cs typeface="Open Sans"/>
                <a:sym typeface="Open Sans"/>
              </a:rPr>
              <a:t>, copy staff</a:t>
            </a:r>
            <a:endParaRPr sz="2800" dirty="0">
              <a:latin typeface="Open Sans"/>
              <a:ea typeface="Open Sans"/>
              <a:cs typeface="Open Sans"/>
              <a:sym typeface="Open Sans"/>
            </a:endParaRPr>
          </a:p>
          <a:p>
            <a:pPr marL="508000" lvl="0" indent="-457200" algn="l" rtl="0">
              <a:lnSpc>
                <a:spcPct val="100000"/>
              </a:lnSpc>
              <a:spcBef>
                <a:spcPts val="1000"/>
              </a:spcBef>
              <a:spcAft>
                <a:spcPts val="1200"/>
              </a:spcAft>
              <a:buSzPts val="2800"/>
              <a:buFont typeface="Arial" panose="020B0604020202020204" pitchFamily="34" charset="0"/>
              <a:buChar char="•"/>
            </a:pPr>
            <a:r>
              <a:rPr lang="en-US" sz="2800" dirty="0">
                <a:latin typeface="Open Sans"/>
                <a:ea typeface="Open Sans"/>
                <a:cs typeface="Open Sans"/>
                <a:sym typeface="Open Sans"/>
              </a:rPr>
              <a:t>Request times that work with the people you want to join you if possible</a:t>
            </a:r>
            <a:endParaRPr sz="2800" dirty="0">
              <a:latin typeface="Open Sans"/>
              <a:ea typeface="Open Sans"/>
              <a:cs typeface="Open Sans"/>
              <a:sym typeface="Open Sans"/>
            </a:endParaRPr>
          </a:p>
          <a:p>
            <a:pPr marL="508000" lvl="0" indent="-457200" algn="l" rtl="0">
              <a:lnSpc>
                <a:spcPct val="100000"/>
              </a:lnSpc>
              <a:spcBef>
                <a:spcPts val="1000"/>
              </a:spcBef>
              <a:spcAft>
                <a:spcPts val="1200"/>
              </a:spcAft>
              <a:buSzPts val="2800"/>
              <a:buFont typeface="Arial" panose="020B0604020202020204" pitchFamily="34" charset="0"/>
              <a:buChar char="•"/>
            </a:pPr>
            <a:r>
              <a:rPr lang="en-US" sz="2800" b="1" dirty="0">
                <a:latin typeface="Open Sans"/>
                <a:ea typeface="Open Sans"/>
                <a:cs typeface="Open Sans"/>
                <a:sym typeface="Open Sans"/>
              </a:rPr>
              <a:t>Follow up on the request!</a:t>
            </a:r>
            <a:endParaRPr sz="2800" b="1" dirty="0">
              <a:latin typeface="Open Sans"/>
              <a:ea typeface="Open Sans"/>
              <a:cs typeface="Open Sans"/>
              <a:sym typeface="Open Sans"/>
            </a:endParaRPr>
          </a:p>
        </p:txBody>
      </p:sp>
      <p:pic>
        <p:nvPicPr>
          <p:cNvPr id="345" name="Google Shape;345;g1d0b27d9582_0_23" descr="Text, application&#10;&#10;Description automatically generated"/>
          <p:cNvPicPr preferRelativeResize="0"/>
          <p:nvPr/>
        </p:nvPicPr>
        <p:blipFill rotWithShape="1">
          <a:blip r:embed="rId5">
            <a:alphaModFix/>
          </a:blip>
          <a:srcRect/>
          <a:stretch/>
        </p:blipFill>
        <p:spPr>
          <a:xfrm>
            <a:off x="7600568" y="76200"/>
            <a:ext cx="1510907" cy="1102501"/>
          </a:xfrm>
          <a:prstGeom prst="rect">
            <a:avLst/>
          </a:prstGeom>
          <a:noFill/>
          <a:ln>
            <a:noFill/>
          </a:ln>
        </p:spPr>
      </p:pic>
      <p:sp>
        <p:nvSpPr>
          <p:cNvPr id="346" name="Google Shape;346;g1d0b27d9582_0_23"/>
          <p:cNvSpPr txBox="1"/>
          <p:nvPr/>
        </p:nvSpPr>
        <p:spPr>
          <a:xfrm>
            <a:off x="1075038" y="268767"/>
            <a:ext cx="6339016" cy="116952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dirty="0">
                <a:solidFill>
                  <a:schemeClr val="dk1"/>
                </a:solidFill>
                <a:latin typeface="Open Sans"/>
                <a:ea typeface="Open Sans"/>
                <a:cs typeface="Open Sans"/>
                <a:sym typeface="Open Sans"/>
              </a:rPr>
              <a:t>Requesting a Meetings </a:t>
            </a:r>
          </a:p>
          <a:p>
            <a:pPr marL="0" marR="0" lvl="0" indent="0" algn="ctr" rtl="0">
              <a:lnSpc>
                <a:spcPct val="100000"/>
              </a:lnSpc>
              <a:spcBef>
                <a:spcPts val="0"/>
              </a:spcBef>
              <a:spcAft>
                <a:spcPts val="0"/>
              </a:spcAft>
              <a:buClr>
                <a:schemeClr val="dk1"/>
              </a:buClr>
              <a:buSzPts val="3200"/>
              <a:buFont typeface="Open Sans"/>
              <a:buNone/>
            </a:pPr>
            <a:r>
              <a:rPr lang="en-US" sz="3200" b="1" dirty="0">
                <a:solidFill>
                  <a:schemeClr val="dk1"/>
                </a:solidFill>
                <a:latin typeface="Open Sans"/>
                <a:ea typeface="Open Sans"/>
                <a:cs typeface="Open Sans"/>
                <a:sym typeface="Open Sans"/>
              </a:rPr>
              <a:t>with Congress</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g1d0b27d9582_0_3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54" name="Google Shape;354;g1d0b27d9582_0_30"/>
          <p:cNvSpPr txBox="1"/>
          <p:nvPr/>
        </p:nvSpPr>
        <p:spPr>
          <a:xfrm>
            <a:off x="500448" y="1305788"/>
            <a:ext cx="8143103" cy="2769959"/>
          </a:xfrm>
          <a:prstGeom prst="rect">
            <a:avLst/>
          </a:prstGeom>
          <a:noFill/>
          <a:ln>
            <a:noFill/>
          </a:ln>
        </p:spPr>
        <p:txBody>
          <a:bodyPr spcFirstLastPara="1" wrap="square" lIns="91425" tIns="91425" rIns="91425" bIns="91425" anchor="t" anchorCtr="0">
            <a:spAutoFit/>
          </a:bodyPr>
          <a:lstStyle/>
          <a:p>
            <a:pPr marL="565150" lvl="0" indent="-514350" algn="l" rtl="0">
              <a:lnSpc>
                <a:spcPct val="100000"/>
              </a:lnSpc>
              <a:spcBef>
                <a:spcPts val="0"/>
              </a:spcBef>
              <a:spcAft>
                <a:spcPts val="0"/>
              </a:spcAft>
              <a:buSzPts val="2800"/>
              <a:buFont typeface="Arial" panose="020B0604020202020204" pitchFamily="34" charset="0"/>
              <a:buChar char="•"/>
            </a:pPr>
            <a:r>
              <a:rPr lang="en-US" sz="2400" dirty="0">
                <a:latin typeface="Open Sans"/>
                <a:ea typeface="Open Sans"/>
                <a:cs typeface="Open Sans"/>
                <a:sym typeface="Open Sans"/>
              </a:rPr>
              <a:t>Once you have a time, invite people to join you: RPCVs, friends, family, RESULTS, faith community</a:t>
            </a:r>
          </a:p>
          <a:p>
            <a:pPr marL="565150" lvl="0" indent="-514350" algn="l" rtl="0">
              <a:lnSpc>
                <a:spcPct val="100000"/>
              </a:lnSpc>
              <a:spcBef>
                <a:spcPts val="0"/>
              </a:spcBef>
              <a:spcAft>
                <a:spcPts val="0"/>
              </a:spcAft>
              <a:buSzPts val="2800"/>
              <a:buFont typeface="Arial" panose="020B0604020202020204" pitchFamily="34" charset="0"/>
              <a:buChar char="•"/>
            </a:pPr>
            <a:endParaRPr lang="en-US" sz="2400" dirty="0">
              <a:latin typeface="Open Sans"/>
              <a:ea typeface="Open Sans"/>
              <a:cs typeface="Open Sans"/>
              <a:sym typeface="Open Sans"/>
            </a:endParaRPr>
          </a:p>
          <a:p>
            <a:pPr marL="565150" lvl="0" indent="-514350" algn="l" rtl="0">
              <a:lnSpc>
                <a:spcPct val="100000"/>
              </a:lnSpc>
              <a:spcBef>
                <a:spcPts val="0"/>
              </a:spcBef>
              <a:spcAft>
                <a:spcPts val="0"/>
              </a:spcAft>
              <a:buSzPts val="2800"/>
              <a:buFont typeface="Arial" panose="020B0604020202020204" pitchFamily="34" charset="0"/>
              <a:buChar char="•"/>
            </a:pPr>
            <a:r>
              <a:rPr lang="en-US" sz="2400" dirty="0">
                <a:latin typeface="Open Sans"/>
                <a:ea typeface="Open Sans"/>
                <a:cs typeface="Open Sans"/>
                <a:sym typeface="Open Sans"/>
              </a:rPr>
              <a:t>Contact </a:t>
            </a:r>
            <a:r>
              <a:rPr lang="en-US" sz="2400" dirty="0" err="1">
                <a:latin typeface="Open Sans"/>
                <a:ea typeface="Open Sans"/>
                <a:cs typeface="Open Sans"/>
                <a:sym typeface="Open Sans"/>
              </a:rPr>
              <a:t>Karyne</a:t>
            </a:r>
            <a:r>
              <a:rPr lang="en-US" sz="2400" dirty="0">
                <a:latin typeface="Open Sans"/>
                <a:ea typeface="Open Sans"/>
                <a:cs typeface="Open Sans"/>
                <a:sym typeface="Open Sans"/>
              </a:rPr>
              <a:t> or Ken to set up a meeting planning time. </a:t>
            </a:r>
            <a:endParaRPr lang="en-US" sz="2400" u="sng" dirty="0">
              <a:solidFill>
                <a:schemeClr val="hlink"/>
              </a:solidFill>
              <a:latin typeface="Open Sans"/>
              <a:ea typeface="Open Sans"/>
              <a:cs typeface="Open Sans"/>
              <a:sym typeface="Open Sans"/>
            </a:endParaRPr>
          </a:p>
          <a:p>
            <a:pPr marL="565150" lvl="0" indent="-514350" algn="l" rtl="0">
              <a:lnSpc>
                <a:spcPct val="100000"/>
              </a:lnSpc>
              <a:spcBef>
                <a:spcPts val="0"/>
              </a:spcBef>
              <a:spcAft>
                <a:spcPts val="0"/>
              </a:spcAft>
              <a:buSzPts val="2800"/>
              <a:buFont typeface="Arial" panose="020B0604020202020204" pitchFamily="34" charset="0"/>
              <a:buChar char="•"/>
            </a:pPr>
            <a:endParaRPr lang="en-US" sz="2400" u="sng" dirty="0">
              <a:solidFill>
                <a:schemeClr val="hlink"/>
              </a:solidFill>
              <a:latin typeface="Open Sans"/>
              <a:ea typeface="Open Sans"/>
              <a:cs typeface="Open Sans"/>
              <a:sym typeface="Open Sans"/>
            </a:endParaRPr>
          </a:p>
          <a:p>
            <a:pPr marL="565150" indent="-514350">
              <a:buSzPts val="2800"/>
              <a:buFont typeface="Arial" panose="020B0604020202020204" pitchFamily="34" charset="0"/>
              <a:buChar char="•"/>
            </a:pPr>
            <a:r>
              <a:rPr lang="en-US" sz="2400" dirty="0">
                <a:latin typeface="Open Sans"/>
                <a:ea typeface="Open Sans"/>
                <a:cs typeface="Open Sans"/>
                <a:sym typeface="Open Sans"/>
              </a:rPr>
              <a:t>Review materials, leave behinds, laser talks</a:t>
            </a:r>
          </a:p>
        </p:txBody>
      </p:sp>
      <p:sp>
        <p:nvSpPr>
          <p:cNvPr id="3" name="Title 2">
            <a:extLst>
              <a:ext uri="{FF2B5EF4-FFF2-40B4-BE49-F238E27FC236}">
                <a16:creationId xmlns:a16="http://schemas.microsoft.com/office/drawing/2014/main" id="{31ED0DB3-1434-F940-ADFC-0AE9244B3223}"/>
              </a:ext>
            </a:extLst>
          </p:cNvPr>
          <p:cNvSpPr>
            <a:spLocks noGrp="1"/>
          </p:cNvSpPr>
          <p:nvPr>
            <p:ph type="title"/>
          </p:nvPr>
        </p:nvSpPr>
        <p:spPr/>
        <p:txBody>
          <a:bodyPr/>
          <a:lstStyle/>
          <a:p>
            <a:r>
              <a:rPr lang="en-US" dirty="0"/>
              <a:t>Requesting a Meeting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g1d0b27d9582_0_3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TextBox 2">
            <a:extLst>
              <a:ext uri="{FF2B5EF4-FFF2-40B4-BE49-F238E27FC236}">
                <a16:creationId xmlns:a16="http://schemas.microsoft.com/office/drawing/2014/main" id="{96CA5C9B-9E5B-A242-8537-86C4B17F6B0F}"/>
              </a:ext>
            </a:extLst>
          </p:cNvPr>
          <p:cNvSpPr txBox="1"/>
          <p:nvPr/>
        </p:nvSpPr>
        <p:spPr>
          <a:xfrm>
            <a:off x="691978" y="1647315"/>
            <a:ext cx="7228497" cy="212365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latin typeface="Open Sans"/>
                <a:ea typeface="Open Sans"/>
                <a:cs typeface="Open Sans"/>
                <a:sym typeface="Open Sans"/>
              </a:rPr>
              <a:t>Create an agenda and assign roles using the RESULTS Lobby Planning Form</a:t>
            </a:r>
          </a:p>
          <a:p>
            <a:pPr marL="285750" indent="-285750">
              <a:spcAft>
                <a:spcPts val="1200"/>
              </a:spcAft>
              <a:buFont typeface="Arial" panose="020B0604020202020204" pitchFamily="34" charset="0"/>
              <a:buChar char="•"/>
            </a:pPr>
            <a:r>
              <a:rPr lang="en-US" sz="2800" dirty="0">
                <a:latin typeface="Open Sans"/>
                <a:ea typeface="Open Sans"/>
                <a:cs typeface="Open Sans"/>
                <a:sym typeface="Open Sans"/>
              </a:rPr>
              <a:t>Practice speaking points (EPIC)</a:t>
            </a:r>
          </a:p>
          <a:p>
            <a:pPr marL="285750" indent="-285750">
              <a:spcAft>
                <a:spcPts val="1200"/>
              </a:spcAft>
              <a:buFont typeface="Arial" panose="020B0604020202020204" pitchFamily="34" charset="0"/>
              <a:buChar char="•"/>
            </a:pPr>
            <a:r>
              <a:rPr lang="en-US" sz="2800" dirty="0"/>
              <a:t>Reconfirm your meeting the day before</a:t>
            </a:r>
          </a:p>
        </p:txBody>
      </p:sp>
      <p:sp>
        <p:nvSpPr>
          <p:cNvPr id="5" name="Title 4">
            <a:extLst>
              <a:ext uri="{FF2B5EF4-FFF2-40B4-BE49-F238E27FC236}">
                <a16:creationId xmlns:a16="http://schemas.microsoft.com/office/drawing/2014/main" id="{424892EC-306D-B04E-9F47-0D546C5782F0}"/>
              </a:ext>
            </a:extLst>
          </p:cNvPr>
          <p:cNvSpPr>
            <a:spLocks noGrp="1"/>
          </p:cNvSpPr>
          <p:nvPr>
            <p:ph type="title"/>
          </p:nvPr>
        </p:nvSpPr>
        <p:spPr>
          <a:xfrm>
            <a:off x="518984" y="198825"/>
            <a:ext cx="7401491" cy="857250"/>
          </a:xfrm>
        </p:spPr>
        <p:txBody>
          <a:bodyPr>
            <a:normAutofit/>
          </a:bodyPr>
          <a:lstStyle/>
          <a:p>
            <a:r>
              <a:rPr lang="en-US" sz="4400" b="1" dirty="0">
                <a:solidFill>
                  <a:schemeClr val="dk1"/>
                </a:solidFill>
                <a:latin typeface="Open Sans"/>
                <a:ea typeface="Open Sans"/>
                <a:cs typeface="Open Sans"/>
                <a:sym typeface="Open Sans"/>
              </a:rPr>
              <a:t>Preparing to Meet</a:t>
            </a:r>
            <a:endParaRPr lang="en-US" dirty="0"/>
          </a:p>
        </p:txBody>
      </p:sp>
    </p:spTree>
    <p:extLst>
      <p:ext uri="{BB962C8B-B14F-4D97-AF65-F5344CB8AC3E}">
        <p14:creationId xmlns:p14="http://schemas.microsoft.com/office/powerpoint/2010/main" val="60610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g1d0b27d9582_0_3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3" name="TextBox 2">
            <a:extLst>
              <a:ext uri="{FF2B5EF4-FFF2-40B4-BE49-F238E27FC236}">
                <a16:creationId xmlns:a16="http://schemas.microsoft.com/office/drawing/2014/main" id="{96CA5C9B-9E5B-A242-8537-86C4B17F6B0F}"/>
              </a:ext>
            </a:extLst>
          </p:cNvPr>
          <p:cNvSpPr txBox="1"/>
          <p:nvPr/>
        </p:nvSpPr>
        <p:spPr>
          <a:xfrm>
            <a:off x="691978" y="1647315"/>
            <a:ext cx="7228497"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t>Send a thank you note and summary of asks</a:t>
            </a:r>
          </a:p>
          <a:p>
            <a:pPr marL="285750" indent="-285750">
              <a:spcAft>
                <a:spcPts val="1200"/>
              </a:spcAft>
              <a:buFont typeface="Arial" panose="020B0604020202020204" pitchFamily="34" charset="0"/>
              <a:buChar char="•"/>
            </a:pPr>
            <a:r>
              <a:rPr lang="en-US" sz="2800" dirty="0"/>
              <a:t>Report your meeting</a:t>
            </a:r>
          </a:p>
          <a:p>
            <a:pPr marL="285750" indent="-285750">
              <a:spcAft>
                <a:spcPts val="1200"/>
              </a:spcAft>
              <a:buFont typeface="Arial" panose="020B0604020202020204" pitchFamily="34" charset="0"/>
              <a:buChar char="•"/>
            </a:pPr>
            <a:r>
              <a:rPr lang="en-US" sz="2800" dirty="0"/>
              <a:t>Continue to follow up on requests</a:t>
            </a:r>
          </a:p>
          <a:p>
            <a:pPr marL="285750" indent="-285750">
              <a:buFont typeface="Arial" panose="020B0604020202020204" pitchFamily="34" charset="0"/>
              <a:buChar char="•"/>
            </a:pPr>
            <a:endParaRPr lang="en-US" sz="2800" dirty="0"/>
          </a:p>
        </p:txBody>
      </p:sp>
      <p:sp>
        <p:nvSpPr>
          <p:cNvPr id="5" name="Title 4">
            <a:extLst>
              <a:ext uri="{FF2B5EF4-FFF2-40B4-BE49-F238E27FC236}">
                <a16:creationId xmlns:a16="http://schemas.microsoft.com/office/drawing/2014/main" id="{424892EC-306D-B04E-9F47-0D546C5782F0}"/>
              </a:ext>
            </a:extLst>
          </p:cNvPr>
          <p:cNvSpPr>
            <a:spLocks noGrp="1"/>
          </p:cNvSpPr>
          <p:nvPr>
            <p:ph type="title"/>
          </p:nvPr>
        </p:nvSpPr>
        <p:spPr>
          <a:xfrm>
            <a:off x="518984" y="198825"/>
            <a:ext cx="7401491" cy="857250"/>
          </a:xfrm>
        </p:spPr>
        <p:txBody>
          <a:bodyPr>
            <a:normAutofit/>
          </a:bodyPr>
          <a:lstStyle/>
          <a:p>
            <a:r>
              <a:rPr lang="en-US" sz="4400" b="1" dirty="0">
                <a:solidFill>
                  <a:schemeClr val="dk1"/>
                </a:solidFill>
                <a:latin typeface="Open Sans"/>
                <a:ea typeface="Open Sans"/>
                <a:cs typeface="Open Sans"/>
                <a:sym typeface="Open Sans"/>
              </a:rPr>
              <a:t>After Your Meeting</a:t>
            </a:r>
            <a:endParaRPr lang="en-US" dirty="0"/>
          </a:p>
        </p:txBody>
      </p:sp>
    </p:spTree>
    <p:extLst>
      <p:ext uri="{BB962C8B-B14F-4D97-AF65-F5344CB8AC3E}">
        <p14:creationId xmlns:p14="http://schemas.microsoft.com/office/powerpoint/2010/main" val="4294535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g1d0b27d9582_0_3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
        <p:nvSpPr>
          <p:cNvPr id="5" name="Title 4">
            <a:extLst>
              <a:ext uri="{FF2B5EF4-FFF2-40B4-BE49-F238E27FC236}">
                <a16:creationId xmlns:a16="http://schemas.microsoft.com/office/drawing/2014/main" id="{424892EC-306D-B04E-9F47-0D546C5782F0}"/>
              </a:ext>
            </a:extLst>
          </p:cNvPr>
          <p:cNvSpPr>
            <a:spLocks noGrp="1"/>
          </p:cNvSpPr>
          <p:nvPr>
            <p:ph type="title"/>
          </p:nvPr>
        </p:nvSpPr>
        <p:spPr>
          <a:xfrm>
            <a:off x="518984" y="198825"/>
            <a:ext cx="7401491" cy="857250"/>
          </a:xfrm>
        </p:spPr>
        <p:txBody>
          <a:bodyPr>
            <a:normAutofit/>
          </a:bodyPr>
          <a:lstStyle/>
          <a:p>
            <a:r>
              <a:rPr lang="en-US" sz="4400" b="1" dirty="0">
                <a:solidFill>
                  <a:schemeClr val="dk1"/>
                </a:solidFill>
                <a:latin typeface="Open Sans"/>
                <a:ea typeface="Open Sans"/>
                <a:cs typeface="Open Sans"/>
                <a:sym typeface="Open Sans"/>
              </a:rPr>
              <a:t>Who wants to try?</a:t>
            </a:r>
            <a:endParaRPr lang="en-US" dirty="0"/>
          </a:p>
        </p:txBody>
      </p:sp>
    </p:spTree>
    <p:extLst>
      <p:ext uri="{BB962C8B-B14F-4D97-AF65-F5344CB8AC3E}">
        <p14:creationId xmlns:p14="http://schemas.microsoft.com/office/powerpoint/2010/main" val="29134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4318785" y="1371435"/>
            <a:ext cx="479269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i="0" u="none" strike="noStrike" cap="none" dirty="0">
                <a:solidFill>
                  <a:schemeClr val="dk1"/>
                </a:solidFill>
                <a:latin typeface="Open Sans"/>
                <a:ea typeface="Open Sans"/>
                <a:cs typeface="Open Sans"/>
                <a:sym typeface="Open Sans"/>
              </a:rPr>
              <a:t>What’s coming up?</a:t>
            </a:r>
            <a:endParaRPr sz="3600" b="0"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575854" y="76200"/>
            <a:ext cx="1510907" cy="1102501"/>
          </a:xfrm>
          <a:prstGeom prst="rect">
            <a:avLst/>
          </a:prstGeom>
          <a:noFill/>
          <a:ln>
            <a:noFill/>
          </a:ln>
        </p:spPr>
      </p:pic>
      <p:pic>
        <p:nvPicPr>
          <p:cNvPr id="3" name="Picture 2" descr="A person holding a pair of envelopes&#10;&#10;Description automatically generated">
            <a:extLst>
              <a:ext uri="{FF2B5EF4-FFF2-40B4-BE49-F238E27FC236}">
                <a16:creationId xmlns:a16="http://schemas.microsoft.com/office/drawing/2014/main" id="{7C08497F-DCC8-6707-4255-BCBBA16663AC}"/>
              </a:ext>
            </a:extLst>
          </p:cNvPr>
          <p:cNvPicPr>
            <a:picLocks noChangeAspect="1"/>
          </p:cNvPicPr>
          <p:nvPr/>
        </p:nvPicPr>
        <p:blipFill>
          <a:blip r:embed="rId4"/>
          <a:stretch>
            <a:fillRect/>
          </a:stretch>
        </p:blipFill>
        <p:spPr>
          <a:xfrm>
            <a:off x="0" y="500448"/>
            <a:ext cx="4142603" cy="4142603"/>
          </a:xfrm>
          <a:prstGeom prst="rect">
            <a:avLst/>
          </a:prstGeom>
        </p:spPr>
      </p:pic>
      <p:sp>
        <p:nvSpPr>
          <p:cNvPr id="4" name="TextBox 3">
            <a:extLst>
              <a:ext uri="{FF2B5EF4-FFF2-40B4-BE49-F238E27FC236}">
                <a16:creationId xmlns:a16="http://schemas.microsoft.com/office/drawing/2014/main" id="{97D97589-EC62-1DA9-B273-2276E968E912}"/>
              </a:ext>
            </a:extLst>
          </p:cNvPr>
          <p:cNvSpPr txBox="1"/>
          <p:nvPr/>
        </p:nvSpPr>
        <p:spPr>
          <a:xfrm>
            <a:off x="-56045" y="4643051"/>
            <a:ext cx="4254691" cy="307777"/>
          </a:xfrm>
          <a:prstGeom prst="rect">
            <a:avLst/>
          </a:prstGeom>
          <a:noFill/>
        </p:spPr>
        <p:txBody>
          <a:bodyPr wrap="none" rtlCol="0">
            <a:spAutoFit/>
          </a:bodyPr>
          <a:lstStyle/>
          <a:p>
            <a:r>
              <a:rPr lang="en-US"/>
              <a:t>Photo courtesy of Unsplash.com (Janice Robinson)</a:t>
            </a:r>
          </a:p>
        </p:txBody>
      </p:sp>
    </p:spTree>
    <p:extLst>
      <p:ext uri="{BB962C8B-B14F-4D97-AF65-F5344CB8AC3E}">
        <p14:creationId xmlns:p14="http://schemas.microsoft.com/office/powerpoint/2010/main" val="85983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dc84acdb8d_0_79"/>
          <p:cNvSpPr txBox="1">
            <a:spLocks noGrp="1"/>
          </p:cNvSpPr>
          <p:nvPr>
            <p:ph type="ctrTitle"/>
          </p:nvPr>
        </p:nvSpPr>
        <p:spPr>
          <a:xfrm>
            <a:off x="416378" y="152401"/>
            <a:ext cx="7356000" cy="7062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a:p>
        </p:txBody>
      </p:sp>
      <p:sp>
        <p:nvSpPr>
          <p:cNvPr id="257" name="Google Shape;257;g1dc84acdb8d_0_79"/>
          <p:cNvSpPr txBox="1"/>
          <p:nvPr/>
        </p:nvSpPr>
        <p:spPr>
          <a:xfrm>
            <a:off x="301782" y="907042"/>
            <a:ext cx="7923000" cy="3901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a:t>
            </a:r>
            <a:r>
              <a:rPr lang="en-US" sz="1350" b="0" i="1" u="none" strike="noStrike" cap="none">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endParaRPr/>
          </a:p>
          <a:p>
            <a:pPr marL="0" marR="0" lvl="0" indent="0" algn="l" rtl="0">
              <a:spcBef>
                <a:spcPts val="0"/>
              </a:spcBef>
              <a:spcAft>
                <a:spcPts val="0"/>
              </a:spcAft>
              <a:buNone/>
            </a:pPr>
            <a:endParaRPr sz="1350" b="0" i="1"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1" u="none" strike="noStrike" cap="none">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Read our full anti-oppression values statement here at </a:t>
            </a:r>
            <a:r>
              <a:rPr lang="en-US" sz="1350" b="1" i="0" u="sng" strike="noStrike" cap="none">
                <a:solidFill>
                  <a:schemeClr val="dk2"/>
                </a:solidFill>
                <a:latin typeface="Open Sans"/>
                <a:ea typeface="Open Sans"/>
                <a:cs typeface="Open Sans"/>
                <a:sym typeface="Open Sans"/>
              </a:rPr>
              <a:t>results.org/values</a:t>
            </a:r>
            <a:r>
              <a:rPr lang="en-US" sz="1350" b="1" i="0" u="none" strike="noStrike" cap="none">
                <a:solidFill>
                  <a:schemeClr val="dk1"/>
                </a:solidFill>
                <a:latin typeface="Open Sans"/>
                <a:ea typeface="Open Sans"/>
                <a:cs typeface="Open Sans"/>
                <a:sym typeface="Open Sans"/>
              </a:rPr>
              <a:t>. </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0" u="none" strike="noStrike" cap="none">
                <a:solidFill>
                  <a:schemeClr val="dk1"/>
                </a:solidFill>
                <a:latin typeface="Open Sans"/>
                <a:ea typeface="Open Sans"/>
                <a:cs typeface="Open Sans"/>
                <a:sym typeface="Open Sans"/>
              </a:rPr>
              <a:t>Check out the </a:t>
            </a:r>
            <a:r>
              <a:rPr lang="en-US" sz="1350" b="0" i="0" u="sng" strike="noStrike" cap="none">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Anti-Oppression Workshop Schedule </a:t>
            </a:r>
            <a:r>
              <a:rPr lang="en-US" sz="1350" b="0" i="0" u="none" strike="noStrike" cap="none">
                <a:solidFill>
                  <a:schemeClr val="dk1"/>
                </a:solidFill>
                <a:latin typeface="Open Sans"/>
                <a:ea typeface="Open Sans"/>
                <a:cs typeface="Open Sans"/>
                <a:sym typeface="Open Sans"/>
              </a:rPr>
              <a:t>for training opportunities.</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Find these resources and more at results.org/volunteers/anti-oppression:</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Resource Guides from our Diversity &amp; Inclusion trainings, including: </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Interrupting Microaggressions</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Creating Space for Critical Conversations</a:t>
            </a:r>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Information on how RESULTS responds to oppressive incidents</a:t>
            </a:r>
            <a:endParaRPr/>
          </a:p>
        </p:txBody>
      </p:sp>
      <p:sp>
        <p:nvSpPr>
          <p:cNvPr id="258" name="Google Shape;258;g1dc84acdb8d_0_79"/>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fld id="{00000000-1234-1234-1234-123412341234}" type="slidenum">
              <a:rPr lang="en-US" sz="1350" b="0" i="0" u="none" strike="noStrike" cap="none">
                <a:solidFill>
                  <a:srgbClr val="000000"/>
                </a:solidFill>
                <a:latin typeface="Open Sans"/>
                <a:ea typeface="Open Sans"/>
                <a:cs typeface="Open Sans"/>
                <a:sym typeface="Open Sans"/>
              </a:rPr>
              <a:t>3</a:t>
            </a:fld>
            <a:endParaRPr sz="1350" b="0" i="0" u="none" strike="noStrike" cap="none">
              <a:solidFill>
                <a:srgbClr val="000000"/>
              </a:solidFill>
              <a:latin typeface="Open Sans"/>
              <a:ea typeface="Open Sans"/>
              <a:cs typeface="Open Sans"/>
              <a:sym typeface="Open Sans"/>
            </a:endParaRPr>
          </a:p>
        </p:txBody>
      </p:sp>
      <p:pic>
        <p:nvPicPr>
          <p:cNvPr id="2" name="Google Shape;267;g14388b835e1_0_23">
            <a:extLst>
              <a:ext uri="{FF2B5EF4-FFF2-40B4-BE49-F238E27FC236}">
                <a16:creationId xmlns:a16="http://schemas.microsoft.com/office/drawing/2014/main" id="{123D93FB-BF4F-1841-D122-DBC0DEA82157}"/>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3F52-CB9C-BD84-0061-F5571C4DC71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4F25C6B-0040-42E2-CD71-1B14B1289EF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A0259B6-7328-8823-B5A0-9D877183DF6B}"/>
              </a:ext>
            </a:extLst>
          </p:cNvPr>
          <p:cNvPicPr>
            <a:picLocks noChangeAspect="1"/>
          </p:cNvPicPr>
          <p:nvPr/>
        </p:nvPicPr>
        <p:blipFill>
          <a:blip r:embed="rId3"/>
          <a:stretch>
            <a:fillRect/>
          </a:stretch>
        </p:blipFill>
        <p:spPr>
          <a:xfrm>
            <a:off x="0" y="108968"/>
            <a:ext cx="10795640" cy="5034532"/>
          </a:xfrm>
          <a:prstGeom prst="rect">
            <a:avLst/>
          </a:prstGeom>
        </p:spPr>
      </p:pic>
    </p:spTree>
    <p:extLst>
      <p:ext uri="{BB962C8B-B14F-4D97-AF65-F5344CB8AC3E}">
        <p14:creationId xmlns:p14="http://schemas.microsoft.com/office/powerpoint/2010/main" val="1793742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0" y="1986989"/>
            <a:ext cx="9144000" cy="21544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i="0" u="none" strike="noStrike" cap="none" dirty="0">
                <a:solidFill>
                  <a:schemeClr val="dk1"/>
                </a:solidFill>
                <a:latin typeface="Open Sans"/>
                <a:ea typeface="Open Sans"/>
                <a:cs typeface="Open Sans"/>
                <a:sym typeface="Open Sans"/>
              </a:rPr>
              <a:t>NPCA Capitol Hill Day of Advocacy</a:t>
            </a:r>
            <a:br>
              <a:rPr lang="en-US" sz="3200" b="1" i="0" u="none" strike="noStrike" cap="none" dirty="0">
                <a:solidFill>
                  <a:schemeClr val="dk1"/>
                </a:solidFill>
                <a:latin typeface="Open Sans"/>
                <a:ea typeface="Open Sans"/>
                <a:cs typeface="Open Sans"/>
                <a:sym typeface="Open Sans"/>
              </a:rPr>
            </a:br>
            <a:r>
              <a:rPr lang="en-US" sz="3200" b="1" i="0" u="none" strike="noStrike" cap="none" dirty="0">
                <a:solidFill>
                  <a:schemeClr val="dk1"/>
                </a:solidFill>
                <a:latin typeface="Open Sans"/>
                <a:ea typeface="Open Sans"/>
                <a:cs typeface="Open Sans"/>
                <a:sym typeface="Open Sans"/>
              </a:rPr>
              <a:t>March </a:t>
            </a:r>
            <a:r>
              <a:rPr lang="en-US" sz="3200" b="1" dirty="0">
                <a:solidFill>
                  <a:schemeClr val="dk1"/>
                </a:solidFill>
                <a:latin typeface="Open Sans"/>
                <a:ea typeface="Open Sans"/>
                <a:cs typeface="Open Sans"/>
                <a:sym typeface="Open Sans"/>
              </a:rPr>
              <a:t>7</a:t>
            </a:r>
            <a:br>
              <a:rPr lang="en-US" sz="3200" b="1" i="0" u="none" strike="noStrike" cap="none" dirty="0">
                <a:solidFill>
                  <a:schemeClr val="dk1"/>
                </a:solidFill>
                <a:latin typeface="Open Sans"/>
                <a:ea typeface="Open Sans"/>
                <a:cs typeface="Open Sans"/>
                <a:sym typeface="Open Sans"/>
              </a:rPr>
            </a:br>
            <a:br>
              <a:rPr lang="en-US" sz="3200" b="1" i="0" u="none" strike="noStrike" cap="none" dirty="0">
                <a:solidFill>
                  <a:schemeClr val="dk1"/>
                </a:solidFill>
                <a:latin typeface="Open Sans"/>
                <a:ea typeface="Open Sans"/>
                <a:cs typeface="Open Sans"/>
                <a:sym typeface="Open Sans"/>
              </a:rPr>
            </a:br>
            <a:r>
              <a:rPr lang="en-US" sz="3200" i="0" u="none" strike="noStrike" cap="none" dirty="0">
                <a:solidFill>
                  <a:schemeClr val="dk1"/>
                </a:solidFill>
                <a:latin typeface="Open Sans"/>
                <a:ea typeface="Open Sans"/>
                <a:cs typeface="Open Sans"/>
                <a:sym typeface="Open Sans"/>
                <a:hlinkClick r:id="rId3"/>
              </a:rPr>
              <a:t>Register</a:t>
            </a:r>
            <a:r>
              <a:rPr lang="en-US" sz="3200" i="0" u="none" strike="noStrike" cap="none" dirty="0">
                <a:solidFill>
                  <a:schemeClr val="dk1"/>
                </a:solidFill>
                <a:latin typeface="Open Sans"/>
                <a:ea typeface="Open Sans"/>
                <a:cs typeface="Open Sans"/>
                <a:sym typeface="Open Sans"/>
              </a:rPr>
              <a:t> by Monday, February 26</a:t>
            </a:r>
            <a:endParaRPr sz="1400" b="0"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063728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0" y="1986989"/>
            <a:ext cx="9144000" cy="21544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i="0" u="none" strike="noStrike" cap="none" dirty="0">
                <a:solidFill>
                  <a:schemeClr val="dk1"/>
                </a:solidFill>
                <a:latin typeface="Open Sans"/>
                <a:ea typeface="Open Sans"/>
                <a:cs typeface="Open Sans"/>
                <a:sym typeface="Open Sans"/>
              </a:rPr>
              <a:t>Join our next GAP webinar:</a:t>
            </a:r>
            <a:br>
              <a:rPr lang="en-US" sz="3200" b="1" i="0" u="none" strike="noStrike" cap="none" dirty="0">
                <a:solidFill>
                  <a:schemeClr val="dk1"/>
                </a:solidFill>
                <a:latin typeface="Open Sans"/>
                <a:ea typeface="Open Sans"/>
                <a:cs typeface="Open Sans"/>
                <a:sym typeface="Open Sans"/>
              </a:rPr>
            </a:br>
            <a:r>
              <a:rPr lang="en-US" sz="3200" b="1" i="0" u="none" strike="noStrike" cap="none" dirty="0">
                <a:solidFill>
                  <a:schemeClr val="dk1"/>
                </a:solidFill>
                <a:latin typeface="Open Sans"/>
                <a:ea typeface="Open Sans"/>
                <a:cs typeface="Open Sans"/>
                <a:sym typeface="Open Sans"/>
              </a:rPr>
              <a:t>March 14 at 8:30 PM ET</a:t>
            </a:r>
            <a:br>
              <a:rPr lang="en-US" sz="3200" b="1" i="0" u="none" strike="noStrike" cap="none" dirty="0">
                <a:solidFill>
                  <a:schemeClr val="dk1"/>
                </a:solidFill>
                <a:latin typeface="Open Sans"/>
                <a:ea typeface="Open Sans"/>
                <a:cs typeface="Open Sans"/>
                <a:sym typeface="Open Sans"/>
              </a:rPr>
            </a:br>
            <a:br>
              <a:rPr lang="en-US" sz="3200" b="1" i="0" u="none" strike="noStrike" cap="none" dirty="0">
                <a:solidFill>
                  <a:schemeClr val="dk1"/>
                </a:solidFill>
                <a:latin typeface="Open Sans"/>
                <a:ea typeface="Open Sans"/>
                <a:cs typeface="Open Sans"/>
                <a:sym typeface="Open Sans"/>
              </a:rPr>
            </a:br>
            <a:r>
              <a:rPr lang="en-US" sz="3200" i="0" u="none" strike="noStrike" cap="none" dirty="0">
                <a:solidFill>
                  <a:schemeClr val="dk1"/>
                </a:solidFill>
                <a:latin typeface="Open Sans"/>
                <a:ea typeface="Open Sans"/>
                <a:cs typeface="Open Sans"/>
                <a:sym typeface="Open Sans"/>
              </a:rPr>
              <a:t>Feel free to bring a friend or fellow RPCV!</a:t>
            </a:r>
            <a:endParaRPr sz="1400" b="0"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4165046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32525" y="1435567"/>
            <a:ext cx="9144000" cy="36317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i="0" u="none" strike="noStrike" cap="none" dirty="0">
                <a:solidFill>
                  <a:schemeClr val="dk1"/>
                </a:solidFill>
                <a:latin typeface="Open Sans"/>
                <a:ea typeface="Open Sans"/>
                <a:cs typeface="Open Sans"/>
                <a:sym typeface="Open Sans"/>
              </a:rPr>
              <a:t>RESULTS March 2 Webinar: International Women’s Day Panel: Health and Nutrition</a:t>
            </a:r>
          </a:p>
          <a:p>
            <a:pPr marL="0" marR="0" lvl="0" indent="0" algn="ctr" rtl="0">
              <a:lnSpc>
                <a:spcPct val="100000"/>
              </a:lnSpc>
              <a:spcBef>
                <a:spcPts val="0"/>
              </a:spcBef>
              <a:spcAft>
                <a:spcPts val="0"/>
              </a:spcAft>
              <a:buClr>
                <a:schemeClr val="dk1"/>
              </a:buClr>
              <a:buSzPts val="3200"/>
              <a:buFont typeface="Open Sans"/>
              <a:buNone/>
            </a:pPr>
            <a:endParaRPr lang="en-US" sz="3200" b="1" dirty="0">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200" b="1" dirty="0">
                <a:solidFill>
                  <a:schemeClr val="dk1"/>
                </a:solidFill>
                <a:latin typeface="Open Sans"/>
                <a:ea typeface="Open Sans"/>
                <a:cs typeface="Open Sans"/>
                <a:sym typeface="Open Sans"/>
              </a:rPr>
              <a:t>RESULTS April 6 Webinar: RESULTS Founder, Sam Daley Harris</a:t>
            </a:r>
          </a:p>
          <a:p>
            <a:pPr marL="0" marR="0" lvl="0" indent="0" algn="ctr" rtl="0">
              <a:lnSpc>
                <a:spcPct val="100000"/>
              </a:lnSpc>
              <a:spcBef>
                <a:spcPts val="0"/>
              </a:spcBef>
              <a:spcAft>
                <a:spcPts val="0"/>
              </a:spcAft>
              <a:buClr>
                <a:schemeClr val="dk1"/>
              </a:buClr>
              <a:buSzPts val="3200"/>
              <a:buFont typeface="Open Sans"/>
              <a:buNone/>
            </a:pPr>
            <a:endParaRPr lang="en-US" sz="3200" b="1" i="0" u="none" strike="noStrike" cap="none" dirty="0">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200" b="1" dirty="0">
                <a:solidFill>
                  <a:schemeClr val="dk1"/>
                </a:solidFill>
                <a:latin typeface="Open Sans"/>
                <a:ea typeface="Open Sans"/>
                <a:cs typeface="Open Sans"/>
                <a:sym typeface="Open Sans"/>
                <a:hlinkClick r:id="rId3"/>
              </a:rPr>
              <a:t>Register to Join</a:t>
            </a:r>
            <a:endParaRPr sz="1400" b="1" i="0" u="none" strike="noStrike" cap="none" dirty="0">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462995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4fc29c2861_0_0"/>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a:p>
          <a:p>
            <a:pPr marL="742950" lvl="1" indent="-190500" algn="l" rtl="0">
              <a:lnSpc>
                <a:spcPct val="100000"/>
              </a:lnSpc>
              <a:spcBef>
                <a:spcPts val="300"/>
              </a:spcBef>
              <a:spcAft>
                <a:spcPts val="0"/>
              </a:spcAft>
              <a:buClr>
                <a:schemeClr val="dk1"/>
              </a:buClr>
              <a:buSzPts val="1500"/>
              <a:buNone/>
            </a:pPr>
            <a:endParaRPr sz="1500"/>
          </a:p>
        </p:txBody>
      </p:sp>
      <p:sp>
        <p:nvSpPr>
          <p:cNvPr id="381" name="Google Shape;381;g14fc29c2861_0_0"/>
          <p:cNvSpPr txBox="1"/>
          <p:nvPr/>
        </p:nvSpPr>
        <p:spPr>
          <a:xfrm>
            <a:off x="1067100" y="1830250"/>
            <a:ext cx="70098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980000"/>
                </a:solidFill>
                <a:latin typeface="Calibri"/>
                <a:ea typeface="Calibri"/>
                <a:cs typeface="Calibri"/>
                <a:sym typeface="Calibri"/>
              </a:rPr>
              <a:t>Thanks for </a:t>
            </a:r>
            <a:br>
              <a:rPr lang="en-US" sz="4800" b="1" i="0" u="none" strike="noStrike" cap="none">
                <a:solidFill>
                  <a:srgbClr val="980000"/>
                </a:solidFill>
                <a:latin typeface="Calibri"/>
                <a:ea typeface="Calibri"/>
                <a:cs typeface="Calibri"/>
                <a:sym typeface="Calibri"/>
              </a:rPr>
            </a:br>
            <a:r>
              <a:rPr lang="en-US" sz="4800" b="1" i="0" u="none" strike="noStrike" cap="none">
                <a:solidFill>
                  <a:srgbClr val="980000"/>
                </a:solidFill>
                <a:latin typeface="Calibri"/>
                <a:ea typeface="Calibri"/>
                <a:cs typeface="Calibri"/>
                <a:sym typeface="Calibri"/>
              </a:rPr>
              <a:t>joining us tonight!</a:t>
            </a:r>
            <a:endParaRPr sz="4800" b="1" i="0" u="none" strike="noStrike" cap="none">
              <a:solidFill>
                <a:srgbClr val="980000"/>
              </a:solidFill>
              <a:latin typeface="Calibri"/>
              <a:ea typeface="Calibri"/>
              <a:cs typeface="Calibri"/>
              <a:sym typeface="Calibri"/>
            </a:endParaRPr>
          </a:p>
        </p:txBody>
      </p:sp>
      <p:pic>
        <p:nvPicPr>
          <p:cNvPr id="382" name="Google Shape;382;g14fc29c2861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208654" y="205362"/>
            <a:ext cx="7411346" cy="85077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600" b="1" dirty="0">
                <a:solidFill>
                  <a:schemeClr val="dk1"/>
                </a:solidFill>
                <a:latin typeface="Open Sans"/>
                <a:ea typeface="Open Sans"/>
                <a:cs typeface="Open Sans"/>
                <a:sym typeface="Open Sans"/>
              </a:rPr>
              <a:t>Overview of tonight’s webinar</a:t>
            </a:r>
            <a:endParaRPr sz="3600" b="1" dirty="0">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
        <p:nvSpPr>
          <p:cNvPr id="266" name="Google Shape;266;g14388b835e1_0_23"/>
          <p:cNvSpPr txBox="1"/>
          <p:nvPr/>
        </p:nvSpPr>
        <p:spPr>
          <a:xfrm>
            <a:off x="81723" y="1209121"/>
            <a:ext cx="8980554" cy="3876088"/>
          </a:xfrm>
          <a:prstGeom prst="rect">
            <a:avLst/>
          </a:prstGeom>
          <a:noFill/>
          <a:ln>
            <a:noFill/>
          </a:ln>
        </p:spPr>
        <p:txBody>
          <a:bodyPr spcFirstLastPara="1" wrap="square" lIns="91425" tIns="45700" rIns="91425" bIns="45700" anchor="t" anchorCtr="0">
            <a:normAutofit fontScale="85000" lnSpcReduction="10000"/>
          </a:bodyPr>
          <a:lstStyle/>
          <a:p>
            <a:pPr marL="482600" lvl="3" indent="-411480">
              <a:spcBef>
                <a:spcPts val="640"/>
              </a:spcBef>
              <a:buClr>
                <a:schemeClr val="dk1"/>
              </a:buClr>
              <a:buSzPct val="100000"/>
              <a:buFont typeface="Arial"/>
              <a:buChar char="•"/>
            </a:pPr>
            <a:r>
              <a:rPr lang="en-US" sz="3200" dirty="0">
                <a:solidFill>
                  <a:schemeClr val="dk1"/>
                </a:solidFill>
                <a:latin typeface="Open Sans"/>
                <a:ea typeface="Open Sans"/>
                <a:cs typeface="Open Sans"/>
                <a:sym typeface="Open Sans"/>
              </a:rPr>
              <a:t>Review our 2024 campaigns</a:t>
            </a:r>
          </a:p>
          <a:p>
            <a:pPr marL="482600" lvl="3" indent="-411480">
              <a:spcBef>
                <a:spcPts val="640"/>
              </a:spcBef>
              <a:buClr>
                <a:schemeClr val="dk1"/>
              </a:buClr>
              <a:buSzPct val="100000"/>
              <a:buFont typeface="Arial"/>
              <a:buChar char="•"/>
            </a:pPr>
            <a:endParaRPr lang="en-US" sz="3200" dirty="0">
              <a:solidFill>
                <a:schemeClr val="dk1"/>
              </a:solidFill>
              <a:latin typeface="Open Sans"/>
              <a:ea typeface="Open Sans"/>
              <a:cs typeface="Open Sans"/>
            </a:endParaRPr>
          </a:p>
          <a:p>
            <a:pPr marL="482600" indent="-411480">
              <a:spcBef>
                <a:spcPts val="640"/>
              </a:spcBef>
              <a:buClr>
                <a:schemeClr val="dk1"/>
              </a:buClr>
              <a:buSzPct val="100000"/>
              <a:buFont typeface="Arial"/>
              <a:buChar char="•"/>
            </a:pPr>
            <a:r>
              <a:rPr lang="en-US" sz="3200" dirty="0">
                <a:latin typeface="Open Sans"/>
                <a:ea typeface="Open Sans"/>
                <a:cs typeface="Open Sans"/>
              </a:rPr>
              <a:t>Do a brief overview of the appropriations process</a:t>
            </a:r>
          </a:p>
          <a:p>
            <a:pPr marL="71120">
              <a:spcBef>
                <a:spcPts val="640"/>
              </a:spcBef>
              <a:buClr>
                <a:schemeClr val="dk1"/>
              </a:buClr>
              <a:buSzPct val="100000"/>
            </a:pPr>
            <a:endParaRPr lang="en-US" sz="3200" dirty="0">
              <a:latin typeface="Open Sans"/>
              <a:ea typeface="Open Sans"/>
              <a:cs typeface="Open Sans"/>
            </a:endParaRPr>
          </a:p>
          <a:p>
            <a:pPr marL="482600" indent="-411480">
              <a:spcBef>
                <a:spcPts val="640"/>
              </a:spcBef>
              <a:buClr>
                <a:schemeClr val="dk1"/>
              </a:buClr>
              <a:buSzPct val="100000"/>
              <a:buFont typeface="Arial"/>
              <a:buChar char="•"/>
            </a:pPr>
            <a:r>
              <a:rPr lang="en-US" sz="3200" dirty="0">
                <a:latin typeface="Open Sans"/>
                <a:ea typeface="Open Sans"/>
                <a:cs typeface="Open Sans"/>
              </a:rPr>
              <a:t>Training: How to have effective lobby meetings</a:t>
            </a:r>
          </a:p>
          <a:p>
            <a:pPr marL="482600" indent="-411480">
              <a:spcBef>
                <a:spcPts val="640"/>
              </a:spcBef>
              <a:buClr>
                <a:schemeClr val="dk1"/>
              </a:buClr>
              <a:buSzPct val="100000"/>
              <a:buFont typeface="Arial"/>
              <a:buChar char="•"/>
            </a:pPr>
            <a:endParaRPr lang="en-US" sz="3200" dirty="0">
              <a:latin typeface="Open Sans"/>
              <a:ea typeface="Open Sans"/>
              <a:cs typeface="Open Sans"/>
            </a:endParaRPr>
          </a:p>
          <a:p>
            <a:pPr marL="482600" indent="-411480">
              <a:spcBef>
                <a:spcPts val="640"/>
              </a:spcBef>
              <a:buClr>
                <a:schemeClr val="dk1"/>
              </a:buClr>
              <a:buSzPct val="100000"/>
              <a:buFont typeface="Arial"/>
              <a:buChar char="•"/>
            </a:pPr>
            <a:r>
              <a:rPr lang="en-US" sz="3200" i="0" u="none" strike="noStrike" cap="none" dirty="0">
                <a:solidFill>
                  <a:schemeClr val="dk1"/>
                </a:solidFill>
                <a:latin typeface="Open Sans"/>
                <a:ea typeface="Open Sans"/>
                <a:cs typeface="Open Sans"/>
                <a:sym typeface="Open Sans"/>
              </a:rPr>
              <a:t>Closing</a:t>
            </a:r>
            <a:r>
              <a:rPr lang="en-US" sz="3200" dirty="0">
                <a:solidFill>
                  <a:schemeClr val="dk1"/>
                </a:solidFill>
                <a:latin typeface="Open Sans"/>
                <a:ea typeface="Open Sans"/>
                <a:cs typeface="Open Sans"/>
                <a:sym typeface="Open Sans"/>
              </a:rPr>
              <a:t> Announcements</a:t>
            </a:r>
            <a:br>
              <a:rPr lang="en-US" sz="3600" b="0" i="0" u="none" strike="noStrike" cap="none" dirty="0">
                <a:solidFill>
                  <a:schemeClr val="dk1"/>
                </a:solidFill>
                <a:latin typeface="Open Sans"/>
                <a:ea typeface="Open Sans"/>
                <a:cs typeface="Open Sans"/>
                <a:sym typeface="Open Sans"/>
              </a:rPr>
            </a:br>
            <a:endParaRPr lang="en-US" sz="3600" b="0" i="0" u="none" strike="noStrike" cap="none" dirty="0">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3600" b="0" i="0" u="none" strike="noStrike" cap="none" dirty="0">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3600" b="0" i="0" u="none" strike="noStrike" cap="none" dirty="0">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dirty="0">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1E23-08E8-1604-9DFC-5D2BB6FC5C53}"/>
              </a:ext>
            </a:extLst>
          </p:cNvPr>
          <p:cNvSpPr>
            <a:spLocks noGrp="1"/>
          </p:cNvSpPr>
          <p:nvPr>
            <p:ph type="title"/>
          </p:nvPr>
        </p:nvSpPr>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Review of 2024 Campaigns</a:t>
            </a:r>
          </a:p>
        </p:txBody>
      </p:sp>
      <p:sp>
        <p:nvSpPr>
          <p:cNvPr id="3" name="Text Placeholder 2">
            <a:extLst>
              <a:ext uri="{FF2B5EF4-FFF2-40B4-BE49-F238E27FC236}">
                <a16:creationId xmlns:a16="http://schemas.microsoft.com/office/drawing/2014/main" id="{17CBB456-D834-B8C6-71EE-9D73C027E618}"/>
              </a:ext>
            </a:extLst>
          </p:cNvPr>
          <p:cNvSpPr>
            <a:spLocks noGrp="1"/>
          </p:cNvSpPr>
          <p:nvPr>
            <p:ph type="body" idx="1"/>
          </p:nvPr>
        </p:nvSpPr>
        <p:spPr>
          <a:xfrm>
            <a:off x="457200" y="1178585"/>
            <a:ext cx="8229600" cy="3588566"/>
          </a:xfrm>
        </p:spPr>
        <p:txBody>
          <a:bodyPr>
            <a:normAutofit lnSpcReduction="10000"/>
          </a:bodyPr>
          <a:lstStyle/>
          <a:p>
            <a:pPr marL="628650" indent="-514350">
              <a:buFont typeface="+mj-lt"/>
              <a:buAutoNum type="arabicPeriod"/>
            </a:pPr>
            <a:r>
              <a:rPr lang="en-US" dirty="0"/>
              <a:t>Funding vital programs for health and education</a:t>
            </a:r>
          </a:p>
          <a:p>
            <a:pPr marL="628650" indent="-514350">
              <a:buFont typeface="+mj-lt"/>
              <a:buAutoNum type="arabicPeriod"/>
            </a:pPr>
            <a:r>
              <a:rPr lang="en-US" dirty="0"/>
              <a:t>Pushing for a bold US pledge to Gavi, the vaccine alliance</a:t>
            </a:r>
          </a:p>
          <a:p>
            <a:pPr marL="628650" indent="-514350">
              <a:buFont typeface="+mj-lt"/>
              <a:buAutoNum type="arabicPeriod"/>
            </a:pPr>
            <a:r>
              <a:rPr lang="en-US" dirty="0"/>
              <a:t>Pushing for a bold US pledge at the Nutrition for Growth Summit</a:t>
            </a:r>
          </a:p>
          <a:p>
            <a:pPr marL="628650" indent="-514350">
              <a:buFont typeface="+mj-lt"/>
              <a:buAutoNum type="arabicPeriod"/>
            </a:pPr>
            <a:r>
              <a:rPr lang="en-US" dirty="0"/>
              <a:t>World Bank Accountability</a:t>
            </a:r>
          </a:p>
        </p:txBody>
      </p:sp>
      <p:pic>
        <p:nvPicPr>
          <p:cNvPr id="4" name="Google Shape;370;g135efd730ba_0_1" descr="Text, application&#10;&#10;Description automatically generated">
            <a:extLst>
              <a:ext uri="{FF2B5EF4-FFF2-40B4-BE49-F238E27FC236}">
                <a16:creationId xmlns:a16="http://schemas.microsoft.com/office/drawing/2014/main" id="{C4504B09-D78C-B146-E7B2-B8BED672F52D}"/>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676830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1E23-08E8-1604-9DFC-5D2BB6FC5C53}"/>
              </a:ext>
            </a:extLst>
          </p:cNvPr>
          <p:cNvSpPr>
            <a:spLocks noGrp="1"/>
          </p:cNvSpPr>
          <p:nvPr>
            <p:ph type="title"/>
          </p:nvPr>
        </p:nvSpPr>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Review of 2024 Campaigns</a:t>
            </a:r>
          </a:p>
        </p:txBody>
      </p:sp>
      <p:sp>
        <p:nvSpPr>
          <p:cNvPr id="3" name="Text Placeholder 2">
            <a:extLst>
              <a:ext uri="{FF2B5EF4-FFF2-40B4-BE49-F238E27FC236}">
                <a16:creationId xmlns:a16="http://schemas.microsoft.com/office/drawing/2014/main" id="{17CBB456-D834-B8C6-71EE-9D73C027E618}"/>
              </a:ext>
            </a:extLst>
          </p:cNvPr>
          <p:cNvSpPr>
            <a:spLocks noGrp="1"/>
          </p:cNvSpPr>
          <p:nvPr>
            <p:ph type="body" idx="1"/>
          </p:nvPr>
        </p:nvSpPr>
        <p:spPr>
          <a:xfrm>
            <a:off x="457200" y="1178585"/>
            <a:ext cx="8229600" cy="3588566"/>
          </a:xfrm>
        </p:spPr>
        <p:txBody>
          <a:bodyPr>
            <a:normAutofit fontScale="92500" lnSpcReduction="10000"/>
          </a:bodyPr>
          <a:lstStyle/>
          <a:p>
            <a:pPr marL="114300" indent="0">
              <a:buNone/>
            </a:pPr>
            <a:r>
              <a:rPr lang="en-US" dirty="0"/>
              <a:t>Tactics:</a:t>
            </a:r>
          </a:p>
          <a:p>
            <a:pPr marL="114300" indent="0">
              <a:buNone/>
            </a:pPr>
            <a:endParaRPr lang="en-US" sz="1200" dirty="0"/>
          </a:p>
          <a:p>
            <a:r>
              <a:rPr lang="en-US" dirty="0"/>
              <a:t>Meeting with members of Congress and staff</a:t>
            </a:r>
          </a:p>
          <a:p>
            <a:r>
              <a:rPr lang="en-US" dirty="0"/>
              <a:t>Building relationships with staff through regular contact</a:t>
            </a:r>
          </a:p>
          <a:p>
            <a:r>
              <a:rPr lang="en-US" dirty="0"/>
              <a:t>Raising our issues in election season</a:t>
            </a:r>
          </a:p>
          <a:p>
            <a:r>
              <a:rPr lang="en-US" dirty="0"/>
              <a:t>Media</a:t>
            </a:r>
          </a:p>
          <a:p>
            <a:r>
              <a:rPr lang="en-US" dirty="0"/>
              <a:t>Mobilizing others</a:t>
            </a:r>
          </a:p>
        </p:txBody>
      </p:sp>
      <p:pic>
        <p:nvPicPr>
          <p:cNvPr id="4" name="Google Shape;370;g135efd730ba_0_1" descr="Text, application&#10;&#10;Description automatically generated">
            <a:extLst>
              <a:ext uri="{FF2B5EF4-FFF2-40B4-BE49-F238E27FC236}">
                <a16:creationId xmlns:a16="http://schemas.microsoft.com/office/drawing/2014/main" id="{C4504B09-D78C-B146-E7B2-B8BED672F52D}"/>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76447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1E23-08E8-1604-9DFC-5D2BB6FC5C53}"/>
              </a:ext>
            </a:extLst>
          </p:cNvPr>
          <p:cNvSpPr>
            <a:spLocks noGrp="1"/>
          </p:cNvSpPr>
          <p:nvPr>
            <p:ph type="title"/>
          </p:nvPr>
        </p:nvSpPr>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Review of 2024 Campaigns</a:t>
            </a:r>
          </a:p>
        </p:txBody>
      </p:sp>
      <p:sp>
        <p:nvSpPr>
          <p:cNvPr id="3" name="Text Placeholder 2">
            <a:extLst>
              <a:ext uri="{FF2B5EF4-FFF2-40B4-BE49-F238E27FC236}">
                <a16:creationId xmlns:a16="http://schemas.microsoft.com/office/drawing/2014/main" id="{17CBB456-D834-B8C6-71EE-9D73C027E618}"/>
              </a:ext>
            </a:extLst>
          </p:cNvPr>
          <p:cNvSpPr>
            <a:spLocks noGrp="1"/>
          </p:cNvSpPr>
          <p:nvPr>
            <p:ph type="body" idx="1"/>
          </p:nvPr>
        </p:nvSpPr>
        <p:spPr>
          <a:xfrm>
            <a:off x="457200" y="1623527"/>
            <a:ext cx="8229600" cy="3143624"/>
          </a:xfrm>
        </p:spPr>
        <p:txBody>
          <a:bodyPr>
            <a:normAutofit/>
          </a:bodyPr>
          <a:lstStyle/>
          <a:p>
            <a:pPr marL="114300" indent="0">
              <a:buNone/>
            </a:pPr>
            <a:r>
              <a:rPr lang="en-US" sz="3600" dirty="0"/>
              <a:t>Find an action timeline for 2024 here:</a:t>
            </a:r>
          </a:p>
          <a:p>
            <a:pPr marL="114300" indent="0">
              <a:buNone/>
            </a:pPr>
            <a:r>
              <a:rPr lang="en-US" sz="3600" dirty="0">
                <a:hlinkClick r:id="rId3"/>
              </a:rPr>
              <a:t>https://results.org/2024-actions-timeline</a:t>
            </a:r>
            <a:r>
              <a:rPr lang="en-US" sz="3600" dirty="0"/>
              <a:t> </a:t>
            </a:r>
          </a:p>
        </p:txBody>
      </p:sp>
      <p:pic>
        <p:nvPicPr>
          <p:cNvPr id="4" name="Google Shape;370;g135efd730ba_0_1" descr="Text, application&#10;&#10;Description automatically generated">
            <a:extLst>
              <a:ext uri="{FF2B5EF4-FFF2-40B4-BE49-F238E27FC236}">
                <a16:creationId xmlns:a16="http://schemas.microsoft.com/office/drawing/2014/main" id="{C4504B09-D78C-B146-E7B2-B8BED672F52D}"/>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2222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1E23-08E8-1604-9DFC-5D2BB6FC5C53}"/>
              </a:ext>
            </a:extLst>
          </p:cNvPr>
          <p:cNvSpPr>
            <a:spLocks noGrp="1"/>
          </p:cNvSpPr>
          <p:nvPr>
            <p:ph type="title"/>
          </p:nvPr>
        </p:nvSpPr>
        <p:spPr/>
        <p:txBody>
          <a:bodyPr>
            <a:normAutofit fontScale="90000"/>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Background: 2024 Campaigns</a:t>
            </a:r>
          </a:p>
        </p:txBody>
      </p:sp>
      <p:sp>
        <p:nvSpPr>
          <p:cNvPr id="3" name="Text Placeholder 2">
            <a:extLst>
              <a:ext uri="{FF2B5EF4-FFF2-40B4-BE49-F238E27FC236}">
                <a16:creationId xmlns:a16="http://schemas.microsoft.com/office/drawing/2014/main" id="{17CBB456-D834-B8C6-71EE-9D73C027E618}"/>
              </a:ext>
            </a:extLst>
          </p:cNvPr>
          <p:cNvSpPr>
            <a:spLocks noGrp="1"/>
          </p:cNvSpPr>
          <p:nvPr>
            <p:ph type="body" idx="1"/>
          </p:nvPr>
        </p:nvSpPr>
        <p:spPr>
          <a:xfrm>
            <a:off x="457200" y="1178585"/>
            <a:ext cx="8229600" cy="3588566"/>
          </a:xfrm>
        </p:spPr>
        <p:txBody>
          <a:bodyPr>
            <a:normAutofit fontScale="92500" lnSpcReduction="10000"/>
          </a:bodyPr>
          <a:lstStyle/>
          <a:p>
            <a:r>
              <a:rPr lang="en-US"/>
              <a:t>Because of advocacy, we've made a lot of progress on poverty globally, 38% to 12%</a:t>
            </a:r>
          </a:p>
          <a:p>
            <a:r>
              <a:rPr lang="en-US"/>
              <a:t>But at the current rate we won't reach 2030 Sustainable Development Goal of ending extreme poverty.</a:t>
            </a:r>
          </a:p>
          <a:p>
            <a:r>
              <a:rPr lang="en-US"/>
              <a:t>There are still have 700 million people living on less than $2.15/day. More than half are children.</a:t>
            </a:r>
          </a:p>
          <a:p>
            <a:r>
              <a:rPr lang="en-US"/>
              <a:t>We need to double-down on our advocacy.</a:t>
            </a:r>
          </a:p>
        </p:txBody>
      </p:sp>
      <p:pic>
        <p:nvPicPr>
          <p:cNvPr id="4" name="Google Shape;370;g135efd730ba_0_1" descr="Text, application&#10;&#10;Description automatically generated">
            <a:extLst>
              <a:ext uri="{FF2B5EF4-FFF2-40B4-BE49-F238E27FC236}">
                <a16:creationId xmlns:a16="http://schemas.microsoft.com/office/drawing/2014/main" id="{C4504B09-D78C-B146-E7B2-B8BED672F52D}"/>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793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4F6E-E6D9-9657-B8E8-EBFE2EF50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A4BA0-CB03-74B9-7613-CF84D75E5D29}"/>
              </a:ext>
            </a:extLst>
          </p:cNvPr>
          <p:cNvSpPr>
            <a:spLocks noGrp="1"/>
          </p:cNvSpPr>
          <p:nvPr>
            <p:ph type="title"/>
          </p:nvPr>
        </p:nvSpPr>
        <p:spPr/>
        <p:txBody>
          <a:bodyPr/>
          <a:lstStyle/>
          <a:p>
            <a:r>
              <a:rPr lang="en-US" b="1">
                <a:latin typeface="Open Sans"/>
                <a:ea typeface="Open Sans"/>
                <a:cs typeface="Open Sans"/>
              </a:rPr>
              <a:t>2024: Malnutrition</a:t>
            </a:r>
          </a:p>
        </p:txBody>
      </p:sp>
      <p:sp>
        <p:nvSpPr>
          <p:cNvPr id="3" name="Text Placeholder 2">
            <a:extLst>
              <a:ext uri="{FF2B5EF4-FFF2-40B4-BE49-F238E27FC236}">
                <a16:creationId xmlns:a16="http://schemas.microsoft.com/office/drawing/2014/main" id="{8DE672D6-5B6E-E6CD-491D-C95209F161BA}"/>
              </a:ext>
            </a:extLst>
          </p:cNvPr>
          <p:cNvSpPr>
            <a:spLocks noGrp="1"/>
          </p:cNvSpPr>
          <p:nvPr>
            <p:ph type="body" idx="1"/>
          </p:nvPr>
        </p:nvSpPr>
        <p:spPr>
          <a:xfrm>
            <a:off x="219974" y="1286415"/>
            <a:ext cx="8563873" cy="3631698"/>
          </a:xfrm>
        </p:spPr>
        <p:txBody>
          <a:bodyPr>
            <a:normAutofit fontScale="92500" lnSpcReduction="20000"/>
          </a:bodyPr>
          <a:lstStyle/>
          <a:p>
            <a:r>
              <a:rPr lang="en-US"/>
              <a:t>Malnutrition is an underlying cause of poverty, affecting physical and mental health, and the ability to work.</a:t>
            </a:r>
          </a:p>
          <a:p>
            <a:r>
              <a:rPr lang="en-US"/>
              <a:t>Malnutrition is the underlying cause of nearly 50% of preventable child deaths, causes stunting (short for age) and is a leading cause of disabilities</a:t>
            </a:r>
          </a:p>
          <a:p>
            <a:r>
              <a:rPr lang="en-US"/>
              <a:t>1 in 5 children are affected by stunting—it robs children of their future potential. </a:t>
            </a:r>
          </a:p>
          <a:p>
            <a:r>
              <a:rPr lang="en-US"/>
              <a:t>Good nutrition starts with the mother.</a:t>
            </a:r>
          </a:p>
        </p:txBody>
      </p:sp>
      <p:pic>
        <p:nvPicPr>
          <p:cNvPr id="4" name="Google Shape;370;g135efd730ba_0_1" descr="Text, application&#10;&#10;Description automatically generated">
            <a:extLst>
              <a:ext uri="{FF2B5EF4-FFF2-40B4-BE49-F238E27FC236}">
                <a16:creationId xmlns:a16="http://schemas.microsoft.com/office/drawing/2014/main" id="{C38E6A96-A32D-4EC3-9658-FFB7C7624433}"/>
              </a:ext>
            </a:extLst>
          </p:cNvPr>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500394607"/>
      </p:ext>
    </p:extLst>
  </p:cSld>
  <p:clrMapOvr>
    <a:masterClrMapping/>
  </p:clrMapOvr>
</p:sld>
</file>

<file path=ppt/theme/theme1.xml><?xml version="1.0" encoding="utf-8"?>
<a:theme xmlns:a="http://schemas.openxmlformats.org/drawingml/2006/main" name="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2ee926-7c83-4218-bf2b-8b85ac63f15d" xsi:nil="true"/>
    <lcf76f155ced4ddcb4097134ff3c332f xmlns="655ca6b8-0f94-4989-841e-604707552b5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7C4F8466E1834FB2722B7EC1D9E46D" ma:contentTypeVersion="17" ma:contentTypeDescription="Create a new document." ma:contentTypeScope="" ma:versionID="a3758b459318eed394b45c0b3d30b25c">
  <xsd:schema xmlns:xsd="http://www.w3.org/2001/XMLSchema" xmlns:xs="http://www.w3.org/2001/XMLSchema" xmlns:p="http://schemas.microsoft.com/office/2006/metadata/properties" xmlns:ns2="655ca6b8-0f94-4989-841e-604707552b5c" xmlns:ns3="f42ee926-7c83-4218-bf2b-8b85ac63f15d" targetNamespace="http://schemas.microsoft.com/office/2006/metadata/properties" ma:root="true" ma:fieldsID="9c269dc2bf0302e54107ef456b2d348d" ns2:_="" ns3:_="">
    <xsd:import namespace="655ca6b8-0f94-4989-841e-604707552b5c"/>
    <xsd:import namespace="f42ee926-7c83-4218-bf2b-8b85ac63f1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ca6b8-0f94-4989-841e-604707552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2ee926-7c83-4218-bf2b-8b85ac63f1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53412-1335-4c00-b969-11b828cd7721}" ma:internalName="TaxCatchAll" ma:showField="CatchAllData" ma:web="f42ee926-7c83-4218-bf2b-8b85ac63f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C591A-30A2-47A0-84F5-21FBDCD4E4B2}">
  <ds:schemaRefs>
    <ds:schemaRef ds:uri="655ca6b8-0f94-4989-841e-604707552b5c"/>
    <ds:schemaRef ds:uri="http://purl.org/dc/terms/"/>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f42ee926-7c83-4218-bf2b-8b85ac63f15d"/>
    <ds:schemaRef ds:uri="http://schemas.microsoft.com/office/2006/metadata/properties"/>
  </ds:schemaRefs>
</ds:datastoreItem>
</file>

<file path=customXml/itemProps2.xml><?xml version="1.0" encoding="utf-8"?>
<ds:datastoreItem xmlns:ds="http://schemas.openxmlformats.org/officeDocument/2006/customXml" ds:itemID="{FBC5CABB-6E53-4550-9859-7D1610EFB6BE}">
  <ds:schemaRefs>
    <ds:schemaRef ds:uri="http://schemas.microsoft.com/sharepoint/v3/contenttype/forms"/>
  </ds:schemaRefs>
</ds:datastoreItem>
</file>

<file path=customXml/itemProps3.xml><?xml version="1.0" encoding="utf-8"?>
<ds:datastoreItem xmlns:ds="http://schemas.openxmlformats.org/officeDocument/2006/customXml" ds:itemID="{4990600F-720F-456C-A869-76210F7D1646}">
  <ds:schemaRefs>
    <ds:schemaRef ds:uri="655ca6b8-0f94-4989-841e-604707552b5c"/>
    <ds:schemaRef ds:uri="f42ee926-7c83-4218-bf2b-8b85ac63f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8964</TotalTime>
  <Words>1516</Words>
  <Application>Microsoft Office PowerPoint</Application>
  <PresentationFormat>On-screen Show (16:9)</PresentationFormat>
  <Paragraphs>218</Paragraphs>
  <Slides>34</Slides>
  <Notes>33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Open Sans</vt:lpstr>
      <vt:lpstr>Arial</vt:lpstr>
      <vt:lpstr>Courier New</vt:lpstr>
      <vt:lpstr>Wingdings</vt:lpstr>
      <vt:lpstr>Calibri</vt:lpstr>
      <vt:lpstr>Office Theme</vt:lpstr>
      <vt:lpstr>1_Office Theme</vt:lpstr>
      <vt:lpstr>2_Office Theme</vt:lpstr>
      <vt:lpstr>PowerPoint Presentation</vt:lpstr>
      <vt:lpstr>PowerPoint Presentation</vt:lpstr>
      <vt:lpstr>Our Values &amp; Resources</vt:lpstr>
      <vt:lpstr>PowerPoint Presentation</vt:lpstr>
      <vt:lpstr>Review of 2024 Campaigns</vt:lpstr>
      <vt:lpstr>Review of 2024 Campaigns</vt:lpstr>
      <vt:lpstr>Review of 2024 Campaigns</vt:lpstr>
      <vt:lpstr>Background: 2024 Campaigns</vt:lpstr>
      <vt:lpstr>2024: Malnutrition</vt:lpstr>
      <vt:lpstr>2024: Malnutrition</vt:lpstr>
      <vt:lpstr>2024: Vaccines</vt:lpstr>
      <vt:lpstr>2024: Education</vt:lpstr>
      <vt:lpstr>2024: Our Boldness</vt:lpstr>
      <vt:lpstr>FY25 Appropriations </vt:lpstr>
      <vt:lpstr>1) meeting with members of Congress &amp; staff at home &amp; in DC, and making our requests</vt:lpstr>
      <vt:lpstr>2) requesting that our members of Congress sign signatures “dear colleague” letters</vt:lpstr>
      <vt:lpstr>The Impact of Dear Colleague Letters</vt:lpstr>
      <vt:lpstr>PowerPoint Presentation</vt:lpstr>
      <vt:lpstr>PowerPoint Presentation</vt:lpstr>
      <vt:lpstr>Who has not met with a member of Congress and/or staff?  What are your questions or concerns?</vt:lpstr>
      <vt:lpstr>Who has requests and met with a member of Congress and/or staff?  How does it work?</vt:lpstr>
      <vt:lpstr>Meeting with new Rep: Chuck Edwards (NC-11) on Jan. 13, 2023</vt:lpstr>
      <vt:lpstr>PowerPoint Presentation</vt:lpstr>
      <vt:lpstr>Request to meet with your member of Congress: a) Use Legislator Look Up, find  the scheduler  b) Use sample meeting request letter, copy staff Request times that work with the people you want to join you if possible Follow up on the request!</vt:lpstr>
      <vt:lpstr>Requesting a Meeting</vt:lpstr>
      <vt:lpstr>Preparing to Meet</vt:lpstr>
      <vt:lpstr>After Your Meeting</vt:lpstr>
      <vt:lpstr>Who wants to try?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Karyne Bury</cp:lastModifiedBy>
  <cp:revision>3</cp:revision>
  <dcterms:created xsi:type="dcterms:W3CDTF">2021-04-20T20:20:28Z</dcterms:created>
  <dcterms:modified xsi:type="dcterms:W3CDTF">2024-02-09T15:42:38Z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0x010100187C4F8466E1834FB2722B7EC1D9E46D</vt:lpwstr>
  </property>
  <property fmtid="{D5CDD505-2E9C-101B-9397-08002B2CF9AE}" pid="3" name="MediaServiceImageTags">
    <vt:lpwstr/>
  </property>
</Properties>
</file>