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4" r:id="rId5"/>
  </p:sldMasterIdLst>
  <p:notesMasterIdLst>
    <p:notesMasterId r:id="rId5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300"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x="9144000" cy="5143500" type="screen16x9"/>
  <p:notesSz cx="6858000" cy="9144000"/>
  <p:embeddedFontLst>
    <p:embeddedFont>
      <p:font typeface="Open Sans" panose="020B060603050402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6" roundtripDataSignature="AMtx7mh+Wio/bUAnRyEY4/H/3ub5XqrJ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A73583-E692-44BE-8053-28ABB84C47AE}">
  <a:tblStyle styleId="{A3A73583-E692-44BE-8053-28ABB84C47AE}"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font" Target="fonts/font4.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2.fntdata"/><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customschemas.google.com/relationships/presentationmetadata" Target="metadata"/><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1.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togetherwomenrise.org/upcoming-event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togetherwomenrise.org/upcoming-event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togetherwomenrise.org/upcoming-event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togetherwomenrise.org/upcoming-event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ogetherwomenrise.org/our-anti-oppression-commitmen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sults.org/volunteers/anti-oppress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results.org/blog/fy25-appropriations-tell-congress-to-fund-the-fight-against-poverty"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docs.google.com/spreadsheets/d/1x35soUUCN2Io0sPfBvqIdjnQ6Sa6I_31HC-HVi2MlAo/edit?usp=sharin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4fc495f4c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14fc495f4c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g14fc495f4c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defefad41a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2defefad41a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400"/>
              <a:buFont typeface="Arial"/>
              <a:buNone/>
            </a:pPr>
            <a:r>
              <a:rPr lang="en-US" i="1"/>
              <a:t>Karyne</a:t>
            </a:r>
            <a:endParaRPr/>
          </a:p>
          <a:p>
            <a:pPr marL="0" lvl="0" indent="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r>
              <a:rPr lang="en-US" sz="1800" b="1" i="0" u="none" strike="noStrike">
                <a:solidFill>
                  <a:srgbClr val="000000"/>
                </a:solidFill>
                <a:latin typeface="Arial"/>
                <a:ea typeface="Arial"/>
                <a:cs typeface="Arial"/>
                <a:sym typeface="Arial"/>
              </a:rPr>
              <a:t>8:30-8:35 PM:</a:t>
            </a:r>
            <a:r>
              <a:rPr lang="en-US" sz="1800" b="0" i="0" u="none" strike="noStrike">
                <a:solidFill>
                  <a:srgbClr val="000000"/>
                </a:solidFill>
                <a:latin typeface="Arial"/>
                <a:ea typeface="Arial"/>
                <a:cs typeface="Arial"/>
                <a:sym typeface="Arial"/>
              </a:rPr>
              <a:t> </a:t>
            </a:r>
            <a:r>
              <a:rPr lang="en-US" sz="1800" b="1" i="0" u="none" strike="noStrike">
                <a:solidFill>
                  <a:srgbClr val="000000"/>
                </a:solidFill>
                <a:latin typeface="Arial"/>
                <a:ea typeface="Arial"/>
                <a:cs typeface="Arial"/>
                <a:sym typeface="Arial"/>
              </a:rPr>
              <a:t>Welcome/Introductions (Leslye)</a:t>
            </a:r>
            <a:endParaRPr b="0"/>
          </a:p>
          <a:p>
            <a:pPr marL="457200" lvl="0" indent="-228600" algn="l" rtl="0">
              <a:lnSpc>
                <a:spcPct val="100000"/>
              </a:lnSpc>
              <a:spcBef>
                <a:spcPts val="0"/>
              </a:spcBef>
              <a:spcAft>
                <a:spcPts val="0"/>
              </a:spcAft>
              <a:buSzPts val="1400"/>
              <a:buFont typeface="Arial"/>
              <a:buChar char="•"/>
            </a:pPr>
            <a:r>
              <a:rPr lang="en-US" sz="1800" b="0" i="1" u="none" strike="noStrike">
                <a:solidFill>
                  <a:srgbClr val="000000"/>
                </a:solidFill>
                <a:latin typeface="Arial"/>
                <a:ea typeface="Arial"/>
                <a:cs typeface="Arial"/>
                <a:sym typeface="Arial"/>
              </a:rPr>
              <a:t>Susan &amp; Karyne can check for new names</a:t>
            </a:r>
            <a:endParaRPr sz="1800" b="0" i="0" u="none" strike="noStrik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Welcome new folks, Please let us know in the chat where you are based. Introduce yourself since first time you are doing this.</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Be sure to introduce people,  Introduce Ken and Karyne and the rest of the Advocacy team of mentors and committee –Anne Child, Sarah Leone, Joanna Distefano, Susan Wright, Leslye Heilig, Margaret Moodian</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Invite new folks to introduce themselves in the chat and share about their interest in advocacy</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This is a non-partisan space where we learn how to build relationships with our members of Congress to influence policy. We center ourselves around mutual respect and inclusion.</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Intro to vision and values of both organizations, provide the links to full statements</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Invite Rise members to learn more about RESULTS by exploring their website, and RESULTS members to do the same with Together Women Rise. Review mission/vision/anti-oppression (only feel need to read full statement if there is time, but share links in any case)</a:t>
            </a:r>
            <a:endParaRPr/>
          </a:p>
          <a:p>
            <a:pPr marL="0" lvl="0" indent="0" algn="l" rtl="0">
              <a:lnSpc>
                <a:spcPct val="100000"/>
              </a:lnSpc>
              <a:spcBef>
                <a:spcPts val="0"/>
              </a:spcBef>
              <a:spcAft>
                <a:spcPts val="0"/>
              </a:spcAft>
              <a:buSzPts val="1400"/>
              <a:buNone/>
            </a:pPr>
            <a:endParaRPr i="1"/>
          </a:p>
        </p:txBody>
      </p:sp>
      <p:sp>
        <p:nvSpPr>
          <p:cNvPr id="233" name="Google Shape;233;g2defefad41a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f1ec144a3f_0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1f1ec144a3f_0_1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400"/>
              <a:buFont typeface="Arial"/>
              <a:buNone/>
            </a:pPr>
            <a:r>
              <a:rPr lang="en-US" i="1"/>
              <a:t>Susan</a:t>
            </a:r>
            <a:endParaRPr/>
          </a:p>
        </p:txBody>
      </p:sp>
      <p:sp>
        <p:nvSpPr>
          <p:cNvPr id="241" name="Google Shape;241;g1f1ec144a3f_0_1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73d12d7d18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273d12d7d18_1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400"/>
              <a:buFont typeface="Arial"/>
              <a:buNone/>
            </a:pPr>
            <a:r>
              <a:rPr lang="en-US" i="1"/>
              <a:t>Susan</a:t>
            </a:r>
            <a:endParaRPr/>
          </a:p>
        </p:txBody>
      </p:sp>
      <p:sp>
        <p:nvSpPr>
          <p:cNvPr id="249" name="Google Shape;249;g273d12d7d18_1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c4714047ff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2c4714047ff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400"/>
              <a:buFont typeface="Arial"/>
              <a:buNone/>
            </a:pPr>
            <a:r>
              <a:rPr lang="en-US" i="1"/>
              <a:t>Susan</a:t>
            </a:r>
            <a:endParaRPr/>
          </a:p>
          <a:p>
            <a:pPr marL="0" lvl="0" indent="0" algn="l" rtl="0">
              <a:lnSpc>
                <a:spcPct val="115000"/>
              </a:lnSpc>
              <a:spcBef>
                <a:spcPts val="1200"/>
              </a:spcBef>
              <a:spcAft>
                <a:spcPts val="0"/>
              </a:spcAft>
              <a:buSzPts val="1400"/>
              <a:buNone/>
            </a:pPr>
            <a:endParaRPr sz="1100" i="1"/>
          </a:p>
          <a:p>
            <a:pPr marL="0" lvl="0" indent="0" algn="l" rtl="0">
              <a:lnSpc>
                <a:spcPct val="115000"/>
              </a:lnSpc>
              <a:spcBef>
                <a:spcPts val="1200"/>
              </a:spcBef>
              <a:spcAft>
                <a:spcPts val="0"/>
              </a:spcAft>
              <a:buSzPts val="1400"/>
              <a:buNone/>
            </a:pPr>
            <a:endParaRPr sz="1100" i="1"/>
          </a:p>
          <a:p>
            <a:pPr marL="0" marR="0" lvl="0" indent="0" algn="l" rtl="0">
              <a:lnSpc>
                <a:spcPct val="100000"/>
              </a:lnSpc>
              <a:spcBef>
                <a:spcPts val="0"/>
              </a:spcBef>
              <a:spcAft>
                <a:spcPts val="0"/>
              </a:spcAft>
              <a:buClr>
                <a:srgbClr val="000000"/>
              </a:buClr>
              <a:buSzPts val="2000"/>
              <a:buFont typeface="Arial"/>
              <a:buNone/>
            </a:pPr>
            <a:r>
              <a:rPr lang="en-US" sz="1100" b="1" i="0" u="none" strike="noStrike" cap="none">
                <a:solidFill>
                  <a:schemeClr val="dk1"/>
                </a:solidFill>
                <a:latin typeface="Arial"/>
                <a:ea typeface="Arial"/>
                <a:cs typeface="Arial"/>
                <a:sym typeface="Arial"/>
              </a:rPr>
              <a:t>Grant Amount: </a:t>
            </a:r>
            <a:r>
              <a:rPr lang="en-US" sz="1100" b="0" i="0" u="none" strike="noStrike" cap="none">
                <a:solidFill>
                  <a:schemeClr val="dk1"/>
                </a:solidFill>
                <a:highlight>
                  <a:srgbClr val="FFFFFF"/>
                </a:highlight>
                <a:latin typeface="Arial"/>
                <a:ea typeface="Arial"/>
                <a:cs typeface="Arial"/>
                <a:sym typeface="Arial"/>
              </a:rPr>
              <a:t>$50,000</a:t>
            </a:r>
            <a:br>
              <a:rPr lang="en-US" sz="1100" b="0" i="0" u="none" strike="noStrike" cap="none">
                <a:solidFill>
                  <a:schemeClr val="dk1"/>
                </a:solidFill>
                <a:highlight>
                  <a:srgbClr val="FFFFFF"/>
                </a:highlight>
                <a:latin typeface="Arial"/>
                <a:ea typeface="Arial"/>
                <a:cs typeface="Arial"/>
                <a:sym typeface="Arial"/>
              </a:rPr>
            </a:br>
            <a:br>
              <a:rPr lang="en-US" sz="1100" b="0" i="0" u="none" strike="noStrike" cap="none">
                <a:solidFill>
                  <a:schemeClr val="dk1"/>
                </a:solidFill>
                <a:highlight>
                  <a:srgbClr val="FFFFFF"/>
                </a:highlight>
                <a:latin typeface="Arial"/>
                <a:ea typeface="Arial"/>
                <a:cs typeface="Arial"/>
                <a:sym typeface="Arial"/>
              </a:rPr>
            </a:br>
            <a:r>
              <a:rPr lang="en-US" sz="1200" b="1" i="0">
                <a:solidFill>
                  <a:srgbClr val="000000"/>
                </a:solidFill>
                <a:latin typeface="Arial"/>
                <a:ea typeface="Arial"/>
                <a:cs typeface="Arial"/>
                <a:sym typeface="Arial"/>
              </a:rPr>
              <a:t>Mission of Fistula Foundation</a:t>
            </a:r>
            <a:br>
              <a:rPr lang="en-US" sz="1200"/>
            </a:br>
            <a:r>
              <a:rPr lang="en-US" sz="1200" b="0" i="0">
                <a:solidFill>
                  <a:srgbClr val="000000"/>
                </a:solidFill>
                <a:highlight>
                  <a:srgbClr val="FFFFFF"/>
                </a:highlight>
                <a:latin typeface="Arial"/>
                <a:ea typeface="Arial"/>
                <a:cs typeface="Arial"/>
                <a:sym typeface="Arial"/>
              </a:rPr>
              <a:t>Fistula Foundation is the global leader in fistula treatment, providing more surgeries to more women than any other organization, including the U.S. government and United Nations.</a:t>
            </a:r>
            <a:br>
              <a:rPr lang="en-US" sz="1100" b="1" i="0" u="none" strike="noStrike" cap="none">
                <a:solidFill>
                  <a:schemeClr val="dk1"/>
                </a:solidFill>
                <a:highlight>
                  <a:srgbClr val="FFFFFF"/>
                </a:highlight>
                <a:latin typeface="Arial"/>
                <a:ea typeface="Arial"/>
                <a:cs typeface="Arial"/>
                <a:sym typeface="Arial"/>
              </a:rPr>
            </a:br>
            <a:endParaRPr sz="1100" b="1" i="0" u="none" strike="noStrike" cap="none">
              <a:solidFill>
                <a:schemeClr val="dk1"/>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950"/>
              <a:buFont typeface="Arial"/>
              <a:buNone/>
            </a:pPr>
            <a:r>
              <a:rPr lang="en-US" sz="1200" b="1" i="0">
                <a:solidFill>
                  <a:srgbClr val="000000"/>
                </a:solidFill>
                <a:latin typeface="Arial"/>
                <a:ea typeface="Arial"/>
                <a:cs typeface="Arial"/>
                <a:sym typeface="Arial"/>
              </a:rPr>
              <a:t>Summary</a:t>
            </a:r>
            <a:br>
              <a:rPr lang="en-US" sz="1200"/>
            </a:br>
            <a:r>
              <a:rPr lang="en-US" sz="1200" b="0" i="0">
                <a:solidFill>
                  <a:srgbClr val="000000"/>
                </a:solidFill>
                <a:highlight>
                  <a:srgbClr val="FFFFFF"/>
                </a:highlight>
                <a:latin typeface="Arial"/>
                <a:ea typeface="Arial"/>
                <a:cs typeface="Arial"/>
                <a:sym typeface="Arial"/>
              </a:rPr>
              <a:t>This grant supports training of Community Health Volunteers and patient ambassadors, and radio advertising to spread awareness of fistula and fistula treatment options to enable the referral and treatment of women at two partner facilities in Tanzania. This will increase the number of women receiving life-transforming treatment and will add more community-based organizations to build the local capacity to offer quality treatment to women.</a:t>
            </a:r>
            <a:br>
              <a:rPr lang="en-US" sz="1200" b="0" i="0">
                <a:solidFill>
                  <a:srgbClr val="000000"/>
                </a:solidFill>
                <a:highlight>
                  <a:srgbClr val="FFFFFF"/>
                </a:highlight>
                <a:latin typeface="Arial"/>
                <a:ea typeface="Arial"/>
                <a:cs typeface="Arial"/>
                <a:sym typeface="Arial"/>
              </a:rPr>
            </a:br>
            <a:br>
              <a:rPr lang="en-US" sz="1200" b="0" i="0">
                <a:solidFill>
                  <a:srgbClr val="000000"/>
                </a:solidFill>
                <a:highlight>
                  <a:srgbClr val="FFFFFF"/>
                </a:highlight>
                <a:latin typeface="Arial"/>
                <a:ea typeface="Arial"/>
                <a:cs typeface="Arial"/>
                <a:sym typeface="Arial"/>
              </a:rPr>
            </a:br>
            <a:r>
              <a:rPr lang="en-US" sz="1200" b="1" i="0">
                <a:solidFill>
                  <a:srgbClr val="000000"/>
                </a:solidFill>
                <a:latin typeface="Arial"/>
                <a:ea typeface="Arial"/>
                <a:cs typeface="Arial"/>
                <a:sym typeface="Arial"/>
              </a:rPr>
              <a:t>Why We Love This</a:t>
            </a:r>
            <a:br>
              <a:rPr lang="en-US" sz="1200"/>
            </a:br>
            <a:r>
              <a:rPr lang="en-US" sz="1200" b="0" i="0">
                <a:solidFill>
                  <a:srgbClr val="000000"/>
                </a:solidFill>
                <a:highlight>
                  <a:srgbClr val="FFFFFF"/>
                </a:highlight>
                <a:latin typeface="Arial"/>
                <a:ea typeface="Arial"/>
                <a:cs typeface="Arial"/>
                <a:sym typeface="Arial"/>
              </a:rPr>
              <a:t>We love the Fistula’s Foundation’s work because it addresses a significant need for fistula treatment and brings light to cultural norms and education around younger mothers and child marriage that contribute to this condition, while also providing prevention and awareness.</a:t>
            </a:r>
            <a:endParaRPr sz="1200"/>
          </a:p>
          <a:p>
            <a:pPr marL="0" lvl="0" indent="0" algn="l" rtl="0">
              <a:lnSpc>
                <a:spcPct val="115000"/>
              </a:lnSpc>
              <a:spcBef>
                <a:spcPts val="1200"/>
              </a:spcBef>
              <a:spcAft>
                <a:spcPts val="0"/>
              </a:spcAft>
              <a:buSzPts val="1400"/>
              <a:buNone/>
            </a:pPr>
            <a:endParaRPr sz="1100" i="1"/>
          </a:p>
        </p:txBody>
      </p:sp>
      <p:sp>
        <p:nvSpPr>
          <p:cNvPr id="259" name="Google Shape;259;g2c4714047ff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Karyne</a:t>
            </a:r>
            <a:endParaRPr i="1"/>
          </a:p>
        </p:txBody>
      </p:sp>
      <p:sp>
        <p:nvSpPr>
          <p:cNvPr id="267" name="Google Shape;2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i="1"/>
              <a:t>Karyne</a:t>
            </a:r>
            <a:endParaRPr/>
          </a:p>
        </p:txBody>
      </p:sp>
      <p:sp>
        <p:nvSpPr>
          <p:cNvPr id="272" name="Google Shape;27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i="1"/>
              <a:t>Karyne</a:t>
            </a:r>
            <a:endParaRPr/>
          </a:p>
        </p:txBody>
      </p:sp>
      <p:sp>
        <p:nvSpPr>
          <p:cNvPr id="278" name="Google Shape;27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i="1"/>
              <a:t>Karyne</a:t>
            </a:r>
            <a:endParaRPr/>
          </a:p>
        </p:txBody>
      </p:sp>
      <p:sp>
        <p:nvSpPr>
          <p:cNvPr id="283" name="Google Shape;28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i="1"/>
              <a:t>Karyne</a:t>
            </a:r>
            <a:endParaRPr/>
          </a:p>
        </p:txBody>
      </p:sp>
      <p:sp>
        <p:nvSpPr>
          <p:cNvPr id="290" name="Google Shape;29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i="1"/>
              <a:t>Karyne</a:t>
            </a:r>
            <a:endParaRPr/>
          </a:p>
        </p:txBody>
      </p:sp>
      <p:sp>
        <p:nvSpPr>
          <p:cNvPr id="296" name="Google Shape;29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4fc495f4cb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14fc495f4cb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Susan</a:t>
            </a:r>
            <a:endParaRPr/>
          </a:p>
          <a:p>
            <a:pPr marL="0" lvl="0" indent="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r>
              <a:rPr lang="en-US" sz="1800" b="1" i="0" u="none" strike="noStrike">
                <a:solidFill>
                  <a:srgbClr val="000000"/>
                </a:solidFill>
                <a:latin typeface="Arial"/>
                <a:ea typeface="Arial"/>
                <a:cs typeface="Arial"/>
                <a:sym typeface="Arial"/>
              </a:rPr>
              <a:t>8:30-8:35 PM:</a:t>
            </a:r>
            <a:r>
              <a:rPr lang="en-US" sz="1800" b="0" i="0" u="none" strike="noStrike">
                <a:solidFill>
                  <a:srgbClr val="000000"/>
                </a:solidFill>
                <a:latin typeface="Arial"/>
                <a:ea typeface="Arial"/>
                <a:cs typeface="Arial"/>
                <a:sym typeface="Arial"/>
              </a:rPr>
              <a:t> </a:t>
            </a:r>
            <a:r>
              <a:rPr lang="en-US" sz="1800" b="1" i="0" u="none" strike="noStrike">
                <a:solidFill>
                  <a:srgbClr val="000000"/>
                </a:solidFill>
                <a:latin typeface="Arial"/>
                <a:ea typeface="Arial"/>
                <a:cs typeface="Arial"/>
                <a:sym typeface="Arial"/>
              </a:rPr>
              <a:t>Welcome/Introductions (Leslye)</a:t>
            </a:r>
            <a:endParaRPr b="0"/>
          </a:p>
          <a:p>
            <a:pPr marL="457200" lvl="0" indent="-228600" algn="l" rtl="0">
              <a:lnSpc>
                <a:spcPct val="100000"/>
              </a:lnSpc>
              <a:spcBef>
                <a:spcPts val="0"/>
              </a:spcBef>
              <a:spcAft>
                <a:spcPts val="0"/>
              </a:spcAft>
              <a:buSzPts val="1400"/>
              <a:buFont typeface="Arial"/>
              <a:buChar char="•"/>
            </a:pPr>
            <a:r>
              <a:rPr lang="en-US" sz="1800" b="0" i="1" u="none" strike="noStrike">
                <a:solidFill>
                  <a:srgbClr val="000000"/>
                </a:solidFill>
                <a:latin typeface="Arial"/>
                <a:ea typeface="Arial"/>
                <a:cs typeface="Arial"/>
                <a:sym typeface="Arial"/>
              </a:rPr>
              <a:t>Susan &amp; Karyne can check for new names</a:t>
            </a:r>
            <a:endParaRPr sz="1800" b="0" i="0" u="none" strike="noStrik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Welcome new folks, Please let us know in the chat where you are based. Introduce yourself since first time you are doing this.</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Be sure to introduce people,  Introduce Ken and Karyne and the rest of the Advocacy team of mentors and committee –Anne Child, Sarah Leone, Joanna Distefano, Susan Wright, Leslye Heilig, Margaret Moodian</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Invite new folks to introduce themselves in the chat and share about their interest in advocacy</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This is a non-partisan space where we learn how to build relationships with our members of Congress to influence policy. We center ourselves around mutual respect and inclusion.</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Intro to vision and values of both organizations, provide the links to full statements</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Invite Rise members to learn more about RESULTS by exploring their website, and RESULTS members to do the same with Together Women Rise. Review mission/vision/anti-oppression (only feel need to read full statement if there is time, but share links in any case)</a:t>
            </a:r>
            <a:endParaRPr/>
          </a:p>
          <a:p>
            <a:pPr marL="0" lvl="0" indent="0" algn="l" rtl="0">
              <a:lnSpc>
                <a:spcPct val="100000"/>
              </a:lnSpc>
              <a:spcBef>
                <a:spcPts val="0"/>
              </a:spcBef>
              <a:spcAft>
                <a:spcPts val="0"/>
              </a:spcAft>
              <a:buSzPts val="1400"/>
              <a:buNone/>
            </a:pPr>
            <a:endParaRPr i="1"/>
          </a:p>
        </p:txBody>
      </p:sp>
      <p:sp>
        <p:nvSpPr>
          <p:cNvPr id="159" name="Google Shape;159;g14fc495f4cb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i="1"/>
              <a:t>Karyne - </a:t>
            </a:r>
            <a:endParaRPr i="1"/>
          </a:p>
          <a:p>
            <a:pPr marL="457200" marR="0" lvl="0" indent="-228600" algn="l" rtl="0">
              <a:lnSpc>
                <a:spcPct val="100000"/>
              </a:lnSpc>
              <a:spcBef>
                <a:spcPts val="0"/>
              </a:spcBef>
              <a:spcAft>
                <a:spcPts val="0"/>
              </a:spcAft>
              <a:buClr>
                <a:srgbClr val="000000"/>
              </a:buClr>
              <a:buSzPts val="1400"/>
              <a:buFont typeface="Arial"/>
              <a:buNone/>
            </a:pPr>
            <a:r>
              <a:rPr lang="en-US"/>
              <a:t>Gavi will launch their investment case to fund their next strategic period from 2026-2030. </a:t>
            </a:r>
            <a:endParaRPr/>
          </a:p>
          <a:p>
            <a:pPr marL="457200" marR="0" lvl="0" indent="-22860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chemeClr val="dk1"/>
              </a:buClr>
              <a:buSzPts val="1200"/>
              <a:buFont typeface="Calibri"/>
              <a:buNone/>
            </a:pPr>
            <a:r>
              <a:rPr lang="en-US"/>
              <a:t>https://www.gavi.org/our-alliance/strategy/phase-6-2026-2030</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302" name="Google Shape;30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i="1"/>
              <a:t>Karyne</a:t>
            </a:r>
            <a:endParaRPr/>
          </a:p>
        </p:txBody>
      </p:sp>
      <p:sp>
        <p:nvSpPr>
          <p:cNvPr id="311" name="Google Shape;31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Gavi will launch their investment case to fund their next strategic period from 2026-2030. </a:t>
            </a:r>
            <a:endParaRPr/>
          </a:p>
          <a:p>
            <a:pPr marL="457200" marR="0" lvl="0" indent="-22860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chemeClr val="dk1"/>
              </a:buClr>
              <a:buSzPts val="1200"/>
              <a:buFont typeface="Calibri"/>
              <a:buNone/>
            </a:pPr>
            <a:r>
              <a:rPr lang="en-US"/>
              <a:t>https://www.gavi.org/our-alliance/strategy/phase-6-2026-2030</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317" name="Google Shape;317;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100" i="1">
                <a:latin typeface="Arial"/>
                <a:ea typeface="Arial"/>
                <a:cs typeface="Arial"/>
                <a:sym typeface="Arial"/>
              </a:rPr>
              <a:t>Karyne</a:t>
            </a:r>
            <a:br>
              <a:rPr lang="en-US" sz="1100" i="1">
                <a:latin typeface="Arial"/>
                <a:ea typeface="Arial"/>
                <a:cs typeface="Arial"/>
                <a:sym typeface="Arial"/>
              </a:rPr>
            </a:br>
            <a:endParaRPr sz="1100" i="1">
              <a:latin typeface="Arial"/>
              <a:ea typeface="Arial"/>
              <a:cs typeface="Arial"/>
              <a:sym typeface="Arial"/>
            </a:endParaRPr>
          </a:p>
        </p:txBody>
      </p:sp>
      <p:sp>
        <p:nvSpPr>
          <p:cNvPr id="325" name="Google Shape;325;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sz="1100"/>
              <a:t>Leslye</a:t>
            </a:r>
            <a:endParaRPr sz="1100"/>
          </a:p>
          <a:p>
            <a:pPr marL="457200" lvl="0" indent="-228600" algn="l" rtl="0">
              <a:lnSpc>
                <a:spcPct val="100000"/>
              </a:lnSpc>
              <a:spcBef>
                <a:spcPts val="0"/>
              </a:spcBef>
              <a:spcAft>
                <a:spcPts val="0"/>
              </a:spcAft>
              <a:buSzPts val="1400"/>
              <a:buNone/>
            </a:pPr>
            <a:r>
              <a:rPr lang="en-US" sz="1600" b="1">
                <a:latin typeface="Open Sans"/>
                <a:ea typeface="Open Sans"/>
                <a:cs typeface="Open Sans"/>
                <a:sym typeface="Open Sans"/>
              </a:rPr>
              <a:t> - Together Women Rise Grantees</a:t>
            </a:r>
            <a:r>
              <a:rPr lang="en-US" sz="1600">
                <a:latin typeface="Open Sans"/>
                <a:ea typeface="Open Sans"/>
                <a:cs typeface="Open Sans"/>
                <a:sym typeface="Open Sans"/>
              </a:rPr>
              <a:t> - Join the virtual national chapter meeting with a speaker from the grantee each month on the </a:t>
            </a:r>
            <a:r>
              <a:rPr lang="en-US" sz="1600" b="1">
                <a:latin typeface="Open Sans"/>
                <a:ea typeface="Open Sans"/>
                <a:cs typeface="Open Sans"/>
                <a:sym typeface="Open Sans"/>
              </a:rPr>
              <a:t>first Thursday of the month at 8 PM ET:</a:t>
            </a:r>
            <a:r>
              <a:rPr lang="en-US" sz="1600">
                <a:latin typeface="Open Sans"/>
                <a:ea typeface="Open Sans"/>
                <a:cs typeface="Open Sans"/>
                <a:sym typeface="Open Sans"/>
              </a:rPr>
              <a:t>  </a:t>
            </a:r>
            <a:r>
              <a:rPr lang="en-US" sz="1600" b="1">
                <a:latin typeface="Open Sans"/>
                <a:ea typeface="Open Sans"/>
                <a:cs typeface="Open Sans"/>
                <a:sym typeface="Open Sans"/>
              </a:rPr>
              <a:t>Thursday, June 6</a:t>
            </a:r>
            <a:r>
              <a:rPr lang="en-US" sz="1600" b="1" baseline="30000">
                <a:latin typeface="Open Sans"/>
                <a:ea typeface="Open Sans"/>
                <a:cs typeface="Open Sans"/>
                <a:sym typeface="Open Sans"/>
              </a:rPr>
              <a:t>th</a:t>
            </a:r>
            <a:r>
              <a:rPr lang="en-US" sz="1600" b="1">
                <a:latin typeface="Open Sans"/>
                <a:ea typeface="Open Sans"/>
                <a:cs typeface="Open Sans"/>
                <a:sym typeface="Open Sans"/>
              </a:rPr>
              <a:t>   </a:t>
            </a:r>
            <a:r>
              <a:rPr lang="en-US" sz="1600" u="sng">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https://togetherwomenrise.org/upcoming-events/</a:t>
            </a:r>
            <a:br>
              <a:rPr lang="en-US" sz="1600" b="1" u="sng">
                <a:solidFill>
                  <a:srgbClr val="1155CC"/>
                </a:solidFill>
                <a:latin typeface="Open Sans"/>
                <a:ea typeface="Open Sans"/>
                <a:cs typeface="Open Sans"/>
                <a:sym typeface="Open Sans"/>
              </a:rPr>
            </a:br>
            <a:br>
              <a:rPr lang="en-US" sz="1600" b="1">
                <a:latin typeface="Open Sans"/>
                <a:ea typeface="Open Sans"/>
                <a:cs typeface="Open Sans"/>
                <a:sym typeface="Open Sans"/>
              </a:rPr>
            </a:br>
            <a:r>
              <a:rPr lang="en-US" sz="1600" b="1">
                <a:latin typeface="Open Sans"/>
                <a:ea typeface="Open Sans"/>
                <a:cs typeface="Open Sans"/>
                <a:sym typeface="Open Sans"/>
              </a:rPr>
              <a:t> - Together Women Rise Advocacy Chapter Monthly Webinar</a:t>
            </a:r>
            <a:r>
              <a:rPr lang="en-US" sz="1600">
                <a:latin typeface="Open Sans"/>
                <a:ea typeface="Open Sans"/>
                <a:cs typeface="Open Sans"/>
                <a:sym typeface="Open Sans"/>
              </a:rPr>
              <a:t> </a:t>
            </a:r>
            <a:br>
              <a:rPr lang="en-US" sz="1600">
                <a:latin typeface="Open Sans"/>
                <a:ea typeface="Open Sans"/>
                <a:cs typeface="Open Sans"/>
                <a:sym typeface="Open Sans"/>
              </a:rPr>
            </a:br>
            <a:r>
              <a:rPr lang="en-US" sz="1600" b="1">
                <a:latin typeface="Open Sans"/>
                <a:ea typeface="Open Sans"/>
                <a:cs typeface="Open Sans"/>
                <a:sym typeface="Open Sans"/>
              </a:rPr>
              <a:t>Tuesday, June 18 at 8:30 PM ET</a:t>
            </a:r>
            <a:br>
              <a:rPr lang="en-US" sz="1600" b="1">
                <a:latin typeface="Open Sans"/>
                <a:ea typeface="Open Sans"/>
                <a:cs typeface="Open Sans"/>
                <a:sym typeface="Open Sans"/>
              </a:rPr>
            </a:br>
            <a:endParaRPr sz="1100"/>
          </a:p>
        </p:txBody>
      </p:sp>
      <p:sp>
        <p:nvSpPr>
          <p:cNvPr id="336" name="Google Shape;3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11ba7f0995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sz="1100"/>
              <a:t>Leslye</a:t>
            </a:r>
            <a:endParaRPr sz="1100"/>
          </a:p>
          <a:p>
            <a:pPr marL="457200" lvl="0" indent="-228600" algn="l" rtl="0">
              <a:lnSpc>
                <a:spcPct val="100000"/>
              </a:lnSpc>
              <a:spcBef>
                <a:spcPts val="0"/>
              </a:spcBef>
              <a:spcAft>
                <a:spcPts val="0"/>
              </a:spcAft>
              <a:buSzPts val="1400"/>
              <a:buNone/>
            </a:pPr>
            <a:r>
              <a:rPr lang="en-US" sz="1600" b="1">
                <a:latin typeface="Open Sans"/>
                <a:ea typeface="Open Sans"/>
                <a:cs typeface="Open Sans"/>
                <a:sym typeface="Open Sans"/>
              </a:rPr>
              <a:t> - Together Women Rise Grantees</a:t>
            </a:r>
            <a:r>
              <a:rPr lang="en-US" sz="1600">
                <a:latin typeface="Open Sans"/>
                <a:ea typeface="Open Sans"/>
                <a:cs typeface="Open Sans"/>
                <a:sym typeface="Open Sans"/>
              </a:rPr>
              <a:t> - Join the virtual national chapter meeting with a speaker from the grantee each month on the </a:t>
            </a:r>
            <a:r>
              <a:rPr lang="en-US" sz="1600" b="1">
                <a:latin typeface="Open Sans"/>
                <a:ea typeface="Open Sans"/>
                <a:cs typeface="Open Sans"/>
                <a:sym typeface="Open Sans"/>
              </a:rPr>
              <a:t>first Thursday of the month at 8 PM ET:</a:t>
            </a:r>
            <a:r>
              <a:rPr lang="en-US" sz="1600">
                <a:latin typeface="Open Sans"/>
                <a:ea typeface="Open Sans"/>
                <a:cs typeface="Open Sans"/>
                <a:sym typeface="Open Sans"/>
              </a:rPr>
              <a:t>  </a:t>
            </a:r>
            <a:r>
              <a:rPr lang="en-US" sz="1600" b="1">
                <a:latin typeface="Open Sans"/>
                <a:ea typeface="Open Sans"/>
                <a:cs typeface="Open Sans"/>
                <a:sym typeface="Open Sans"/>
              </a:rPr>
              <a:t>Thursday, June 6</a:t>
            </a:r>
            <a:r>
              <a:rPr lang="en-US" sz="1600" b="1" baseline="30000">
                <a:latin typeface="Open Sans"/>
                <a:ea typeface="Open Sans"/>
                <a:cs typeface="Open Sans"/>
                <a:sym typeface="Open Sans"/>
              </a:rPr>
              <a:t>th</a:t>
            </a:r>
            <a:r>
              <a:rPr lang="en-US" sz="1600" b="1">
                <a:latin typeface="Open Sans"/>
                <a:ea typeface="Open Sans"/>
                <a:cs typeface="Open Sans"/>
                <a:sym typeface="Open Sans"/>
              </a:rPr>
              <a:t>   </a:t>
            </a:r>
            <a:r>
              <a:rPr lang="en-US" sz="1600" u="sng">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https://togetherwomenrise.org/upcoming-events/</a:t>
            </a:r>
            <a:br>
              <a:rPr lang="en-US" sz="1600" b="1" u="sng">
                <a:solidFill>
                  <a:srgbClr val="1155CC"/>
                </a:solidFill>
                <a:latin typeface="Open Sans"/>
                <a:ea typeface="Open Sans"/>
                <a:cs typeface="Open Sans"/>
                <a:sym typeface="Open Sans"/>
              </a:rPr>
            </a:br>
            <a:br>
              <a:rPr lang="en-US" sz="1600" b="1">
                <a:latin typeface="Open Sans"/>
                <a:ea typeface="Open Sans"/>
                <a:cs typeface="Open Sans"/>
                <a:sym typeface="Open Sans"/>
              </a:rPr>
            </a:br>
            <a:r>
              <a:rPr lang="en-US" sz="1600" b="1">
                <a:latin typeface="Open Sans"/>
                <a:ea typeface="Open Sans"/>
                <a:cs typeface="Open Sans"/>
                <a:sym typeface="Open Sans"/>
              </a:rPr>
              <a:t> - Together Women Rise Advocacy Chapter Monthly Webinar</a:t>
            </a:r>
            <a:r>
              <a:rPr lang="en-US" sz="1600">
                <a:latin typeface="Open Sans"/>
                <a:ea typeface="Open Sans"/>
                <a:cs typeface="Open Sans"/>
                <a:sym typeface="Open Sans"/>
              </a:rPr>
              <a:t> </a:t>
            </a:r>
            <a:br>
              <a:rPr lang="en-US" sz="1600">
                <a:latin typeface="Open Sans"/>
                <a:ea typeface="Open Sans"/>
                <a:cs typeface="Open Sans"/>
                <a:sym typeface="Open Sans"/>
              </a:rPr>
            </a:br>
            <a:r>
              <a:rPr lang="en-US" sz="1600" b="1">
                <a:latin typeface="Open Sans"/>
                <a:ea typeface="Open Sans"/>
                <a:cs typeface="Open Sans"/>
                <a:sym typeface="Open Sans"/>
              </a:rPr>
              <a:t>Tuesday, June 18 at 8:30 PM ET</a:t>
            </a:r>
            <a:br>
              <a:rPr lang="en-US" sz="1600" b="1">
                <a:latin typeface="Open Sans"/>
                <a:ea typeface="Open Sans"/>
                <a:cs typeface="Open Sans"/>
                <a:sym typeface="Open Sans"/>
              </a:rPr>
            </a:br>
            <a:endParaRPr sz="1100"/>
          </a:p>
        </p:txBody>
      </p:sp>
      <p:sp>
        <p:nvSpPr>
          <p:cNvPr id="344" name="Google Shape;344;g211ba7f0995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11ba7f0995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01600" lvl="0" indent="0" algn="l" rtl="0">
              <a:lnSpc>
                <a:spcPct val="115000"/>
              </a:lnSpc>
              <a:spcBef>
                <a:spcPts val="0"/>
              </a:spcBef>
              <a:spcAft>
                <a:spcPts val="0"/>
              </a:spcAft>
              <a:buSzPts val="1800"/>
              <a:buNone/>
            </a:pPr>
            <a:r>
              <a:rPr lang="en-US" sz="1100"/>
              <a:t>Margaret</a:t>
            </a:r>
            <a:br>
              <a:rPr lang="en-US" sz="1100"/>
            </a:br>
            <a:endParaRPr sz="1100" b="1">
              <a:latin typeface="Open Sans"/>
              <a:ea typeface="Open Sans"/>
              <a:cs typeface="Open Sans"/>
              <a:sym typeface="Open Sans"/>
            </a:endParaRPr>
          </a:p>
          <a:p>
            <a:pPr marL="101600" lvl="0" indent="0" algn="l" rtl="0">
              <a:lnSpc>
                <a:spcPct val="115000"/>
              </a:lnSpc>
              <a:spcBef>
                <a:spcPts val="0"/>
              </a:spcBef>
              <a:spcAft>
                <a:spcPts val="0"/>
              </a:spcAft>
              <a:buSzPts val="1800"/>
              <a:buNone/>
            </a:pPr>
            <a:endParaRPr sz="1100" b="1">
              <a:latin typeface="Open Sans"/>
              <a:ea typeface="Open Sans"/>
              <a:cs typeface="Open Sans"/>
              <a:sym typeface="Open Sans"/>
            </a:endParaRPr>
          </a:p>
          <a:p>
            <a:pPr marL="101600" lvl="0" indent="0" algn="l" rtl="0">
              <a:lnSpc>
                <a:spcPct val="115000"/>
              </a:lnSpc>
              <a:spcBef>
                <a:spcPts val="0"/>
              </a:spcBef>
              <a:spcAft>
                <a:spcPts val="0"/>
              </a:spcAft>
              <a:buSzPts val="1800"/>
              <a:buNone/>
            </a:pPr>
            <a:endParaRPr sz="1100" b="1">
              <a:latin typeface="Open Sans"/>
              <a:ea typeface="Open Sans"/>
              <a:cs typeface="Open Sans"/>
              <a:sym typeface="Open Sans"/>
            </a:endParaRPr>
          </a:p>
          <a:p>
            <a:pPr marL="101600" lvl="0" indent="0" algn="l" rtl="0">
              <a:lnSpc>
                <a:spcPct val="115000"/>
              </a:lnSpc>
              <a:spcBef>
                <a:spcPts val="0"/>
              </a:spcBef>
              <a:spcAft>
                <a:spcPts val="0"/>
              </a:spcAft>
              <a:buSzPts val="1800"/>
              <a:buNone/>
            </a:pPr>
            <a:endParaRPr sz="1100" b="1">
              <a:latin typeface="Open Sans"/>
              <a:ea typeface="Open Sans"/>
              <a:cs typeface="Open Sans"/>
              <a:sym typeface="Open Sans"/>
            </a:endParaRPr>
          </a:p>
          <a:p>
            <a:pPr marL="0" lvl="0" indent="0" algn="l" rtl="0">
              <a:lnSpc>
                <a:spcPct val="115000"/>
              </a:lnSpc>
              <a:spcBef>
                <a:spcPts val="0"/>
              </a:spcBef>
              <a:spcAft>
                <a:spcPts val="0"/>
              </a:spcAft>
              <a:buSzPts val="1800"/>
              <a:buNone/>
            </a:pPr>
            <a:r>
              <a:rPr lang="en-US" sz="1100" b="1">
                <a:latin typeface="Open Sans"/>
                <a:ea typeface="Open Sans"/>
                <a:cs typeface="Open Sans"/>
                <a:sym typeface="Open Sans"/>
              </a:rPr>
              <a:t> </a:t>
            </a:r>
            <a:r>
              <a:rPr lang="en-US" sz="1100" b="1" u="sng">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https://togetherwomenrise.org/upcoming-events/</a:t>
            </a:r>
            <a:endParaRPr sz="1100"/>
          </a:p>
        </p:txBody>
      </p:sp>
      <p:sp>
        <p:nvSpPr>
          <p:cNvPr id="352" name="Google Shape;352;g211ba7f0995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11ba7f0995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01600" lvl="0" indent="0" algn="l" rtl="0">
              <a:lnSpc>
                <a:spcPct val="115000"/>
              </a:lnSpc>
              <a:spcBef>
                <a:spcPts val="0"/>
              </a:spcBef>
              <a:spcAft>
                <a:spcPts val="0"/>
              </a:spcAft>
              <a:buSzPts val="1800"/>
              <a:buNone/>
            </a:pPr>
            <a:r>
              <a:rPr lang="en-US" sz="1100"/>
              <a:t>Margaret</a:t>
            </a:r>
            <a:br>
              <a:rPr lang="en-US" sz="1100"/>
            </a:br>
            <a:endParaRPr sz="1100" b="1">
              <a:latin typeface="Open Sans"/>
              <a:ea typeface="Open Sans"/>
              <a:cs typeface="Open Sans"/>
              <a:sym typeface="Open Sans"/>
            </a:endParaRPr>
          </a:p>
          <a:p>
            <a:pPr marL="101600" lvl="0" indent="0" algn="l" rtl="0">
              <a:lnSpc>
                <a:spcPct val="115000"/>
              </a:lnSpc>
              <a:spcBef>
                <a:spcPts val="0"/>
              </a:spcBef>
              <a:spcAft>
                <a:spcPts val="0"/>
              </a:spcAft>
              <a:buSzPts val="1800"/>
              <a:buNone/>
            </a:pPr>
            <a:endParaRPr sz="1100" b="1">
              <a:latin typeface="Open Sans"/>
              <a:ea typeface="Open Sans"/>
              <a:cs typeface="Open Sans"/>
              <a:sym typeface="Open Sans"/>
            </a:endParaRPr>
          </a:p>
          <a:p>
            <a:pPr marL="101600" lvl="0" indent="0" algn="l" rtl="0">
              <a:lnSpc>
                <a:spcPct val="115000"/>
              </a:lnSpc>
              <a:spcBef>
                <a:spcPts val="0"/>
              </a:spcBef>
              <a:spcAft>
                <a:spcPts val="0"/>
              </a:spcAft>
              <a:buSzPts val="1800"/>
              <a:buNone/>
            </a:pPr>
            <a:endParaRPr sz="1100" b="1">
              <a:latin typeface="Open Sans"/>
              <a:ea typeface="Open Sans"/>
              <a:cs typeface="Open Sans"/>
              <a:sym typeface="Open Sans"/>
            </a:endParaRPr>
          </a:p>
          <a:p>
            <a:pPr marL="101600" lvl="0" indent="0" algn="l" rtl="0">
              <a:lnSpc>
                <a:spcPct val="115000"/>
              </a:lnSpc>
              <a:spcBef>
                <a:spcPts val="0"/>
              </a:spcBef>
              <a:spcAft>
                <a:spcPts val="0"/>
              </a:spcAft>
              <a:buSzPts val="1800"/>
              <a:buNone/>
            </a:pPr>
            <a:endParaRPr sz="1100" b="1">
              <a:latin typeface="Open Sans"/>
              <a:ea typeface="Open Sans"/>
              <a:cs typeface="Open Sans"/>
              <a:sym typeface="Open Sans"/>
            </a:endParaRPr>
          </a:p>
          <a:p>
            <a:pPr marL="0" lvl="0" indent="0" algn="l" rtl="0">
              <a:lnSpc>
                <a:spcPct val="115000"/>
              </a:lnSpc>
              <a:spcBef>
                <a:spcPts val="0"/>
              </a:spcBef>
              <a:spcAft>
                <a:spcPts val="0"/>
              </a:spcAft>
              <a:buSzPts val="1800"/>
              <a:buNone/>
            </a:pPr>
            <a:r>
              <a:rPr lang="en-US" sz="1100" b="1">
                <a:latin typeface="Open Sans"/>
                <a:ea typeface="Open Sans"/>
                <a:cs typeface="Open Sans"/>
                <a:sym typeface="Open Sans"/>
              </a:rPr>
              <a:t> </a:t>
            </a:r>
            <a:r>
              <a:rPr lang="en-US" sz="1100" b="1" u="sng">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https://togetherwomenrise.org/upcoming-events/</a:t>
            </a:r>
            <a:endParaRPr sz="1100"/>
          </a:p>
        </p:txBody>
      </p:sp>
      <p:sp>
        <p:nvSpPr>
          <p:cNvPr id="352" name="Google Shape;352;g211ba7f0995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9140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4fc29c28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g14fc29c28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baef1ccdb8_1_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g2baef1ccdb8_1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f1ec144a3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1f1ec144a3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i="1"/>
              <a:t>Susan</a:t>
            </a:r>
            <a:endParaRPr i="1"/>
          </a:p>
          <a:p>
            <a:pPr marL="0" lvl="0" indent="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r>
              <a:rPr lang="en-US" sz="1800" b="0" i="0" u="none" strike="noStrike">
                <a:solidFill>
                  <a:srgbClr val="000000"/>
                </a:solidFill>
                <a:latin typeface="Arial"/>
                <a:ea typeface="Arial"/>
                <a:cs typeface="Arial"/>
                <a:sym typeface="Arial"/>
              </a:rPr>
              <a:t>Together Women Rise:</a:t>
            </a:r>
            <a:endParaRPr b="0"/>
          </a:p>
          <a:p>
            <a:pPr marL="457200" lvl="0" indent="-228600" algn="l" rtl="0">
              <a:lnSpc>
                <a:spcPct val="100000"/>
              </a:lnSpc>
              <a:spcBef>
                <a:spcPts val="0"/>
              </a:spcBef>
              <a:spcAft>
                <a:spcPts val="0"/>
              </a:spcAft>
              <a:buSzPts val="1400"/>
              <a:buNone/>
            </a:pPr>
            <a:br>
              <a:rPr lang="en-US" b="0"/>
            </a:br>
            <a:r>
              <a:rPr lang="en-US" sz="1800" b="1" i="0" u="none" strike="noStrike">
                <a:solidFill>
                  <a:srgbClr val="000000"/>
                </a:solidFill>
                <a:latin typeface="Arial"/>
                <a:ea typeface="Arial"/>
                <a:cs typeface="Arial"/>
                <a:sym typeface="Arial"/>
              </a:rPr>
              <a:t>Vision</a:t>
            </a:r>
            <a:endParaRPr b="0"/>
          </a:p>
          <a:p>
            <a:pPr marL="457200" lvl="0" indent="-228600" algn="l" rtl="0">
              <a:lnSpc>
                <a:spcPct val="100000"/>
              </a:lnSpc>
              <a:spcBef>
                <a:spcPts val="0"/>
              </a:spcBef>
              <a:spcAft>
                <a:spcPts val="0"/>
              </a:spcAft>
              <a:buSzPts val="1400"/>
              <a:buNone/>
            </a:pPr>
            <a:r>
              <a:rPr lang="en-US" sz="1800" b="0" i="0" u="none" strike="noStrike">
                <a:solidFill>
                  <a:srgbClr val="000000"/>
                </a:solidFill>
                <a:latin typeface="Arial"/>
                <a:ea typeface="Arial"/>
                <a:cs typeface="Arial"/>
                <a:sym typeface="Arial"/>
              </a:rPr>
              <a:t>Together Women Rise envisions a world where every person has the same opportunities to thrive regardless of their gender or where they live.</a:t>
            </a:r>
            <a:endParaRPr b="0"/>
          </a:p>
          <a:p>
            <a:pPr marL="457200" lvl="0" indent="-228600" algn="l" rtl="0">
              <a:lnSpc>
                <a:spcPct val="100000"/>
              </a:lnSpc>
              <a:spcBef>
                <a:spcPts val="0"/>
              </a:spcBef>
              <a:spcAft>
                <a:spcPts val="0"/>
              </a:spcAft>
              <a:buSzPts val="1400"/>
              <a:buNone/>
            </a:pPr>
            <a:br>
              <a:rPr lang="en-US" b="0"/>
            </a:br>
            <a:r>
              <a:rPr lang="en-US" sz="1800" b="1" i="0" u="none" strike="noStrike">
                <a:solidFill>
                  <a:srgbClr val="000000"/>
                </a:solidFill>
                <a:latin typeface="Arial"/>
                <a:ea typeface="Arial"/>
                <a:cs typeface="Arial"/>
                <a:sym typeface="Arial"/>
              </a:rPr>
              <a:t>Gender Equality Beliefs</a:t>
            </a:r>
            <a:endParaRPr b="0"/>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Together Women Rise champions gender equality because women’s rights are human rights. When women and girls are treated equally, the world is healthier, safer, more peaceful, inclusive, and economically just for everyone.</a:t>
            </a:r>
            <a:endParaRPr/>
          </a:p>
          <a:p>
            <a:pPr marL="457200" marR="0" lvl="0" indent="-228600" algn="l" rtl="0">
              <a:lnSpc>
                <a:spcPct val="100000"/>
              </a:lnSpc>
              <a:spcBef>
                <a:spcPts val="0"/>
              </a:spcBef>
              <a:spcAft>
                <a:spcPts val="0"/>
              </a:spcAft>
              <a:buClr>
                <a:srgbClr val="000000"/>
              </a:buClr>
              <a:buSzPts val="1400"/>
              <a:buFont typeface="Arial"/>
              <a:buNone/>
            </a:pPr>
            <a:br>
              <a:rPr lang="en-US" b="0"/>
            </a:br>
            <a:r>
              <a:rPr lang="en-US" sz="18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https://togetherwomenrise.org/our-anti-oppression-commitment/</a:t>
            </a:r>
            <a:br>
              <a:rPr lang="en-US" sz="1800" b="1" i="0" u="sng" strike="noStrik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br>
            <a:endParaRPr i="1"/>
          </a:p>
        </p:txBody>
      </p:sp>
      <p:sp>
        <p:nvSpPr>
          <p:cNvPr id="167" name="Google Shape;167;g1f1ec144a3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Children are not “mini adults” for infections. When we are babies and young children, our bodies have usually not been exposed to many diseases, and our ability to fight off infection — our immune system — is weak. Vaccines teach our bodies to have an immune response to common diseases. Your immune system keeps a memory of this, as a “blueprint” for how to respond, so you are less likely to get seriously sick in the future. </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378" name="Google Shape;37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https://immunizationevidence.org/wp-content/uploads/2022/08/NGD-VoICE-Figure-4-April-2018-1024x768-1.png</a:t>
            </a:r>
            <a:endParaRPr/>
          </a:p>
        </p:txBody>
      </p:sp>
      <p:sp>
        <p:nvSpPr>
          <p:cNvPr id="389" name="Google Shape;3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f1ec144a3f_0_1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g1f1ec144a3f_0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Unfortunately, progress is not reaching all communities and families at the same pace. If you take a closer look at the data, it is clear that inequality has extreme become much more extreme. In the richest parts of the world, child deaths have become rare due to improved living conditions and sustained government investment in social safety nets and routine immunization programs.</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401" name="Google Shape;40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And the vast majority of the decrease in child mortality has been due to improvements in the Asia region. There is still an extremely dire child mortality crisis, and it’s being felt especially hard in Africa.</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615" name="Google Shape;61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https://commons.wikimedia.org/wiki/File:Simian_measles_pneumonia_-_Case_287_(13431698195).jpg</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621" name="Google Shape;62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0" name="Google Shape;6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5" name="Google Shape;64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1f1ec144a3f_0_2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g1f1ec144a3f_0_2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651" name="Google Shape;651;g1f1ec144a3f_0_2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dd29ec108d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1dd29ec108d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i="1"/>
              <a:t>Susan</a:t>
            </a:r>
            <a:endParaRPr i="1"/>
          </a:p>
          <a:p>
            <a:pPr marL="0" lvl="0" indent="0" algn="l" rtl="0">
              <a:lnSpc>
                <a:spcPct val="100000"/>
              </a:lnSpc>
              <a:spcBef>
                <a:spcPts val="0"/>
              </a:spcBef>
              <a:spcAft>
                <a:spcPts val="0"/>
              </a:spcAft>
              <a:buSzPts val="1400"/>
              <a:buNone/>
            </a:pPr>
            <a:endParaRPr i="1"/>
          </a:p>
          <a:p>
            <a:pPr marL="0" lvl="0" indent="0" algn="l" rtl="0">
              <a:lnSpc>
                <a:spcPct val="115000"/>
              </a:lnSpc>
              <a:spcBef>
                <a:spcPts val="0"/>
              </a:spcBef>
              <a:spcAft>
                <a:spcPts val="0"/>
              </a:spcAft>
              <a:buClr>
                <a:schemeClr val="dk1"/>
              </a:buClr>
              <a:buSzPts val="1100"/>
              <a:buFont typeface="Arial"/>
              <a:buNone/>
            </a:pPr>
            <a:r>
              <a:rPr lang="en-US" sz="1800" b="0" i="0" u="none" strike="noStrike">
                <a:solidFill>
                  <a:srgbClr val="000000"/>
                </a:solidFill>
                <a:latin typeface="Arial"/>
                <a:ea typeface="Arial"/>
                <a:cs typeface="Arial"/>
                <a:sym typeface="Arial"/>
              </a:rPr>
              <a:t>RESULTS Anti-Oppression Statement: </a:t>
            </a:r>
            <a:r>
              <a:rPr lang="en-US" sz="18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https://results.org/volunteers/anti-oppression</a:t>
            </a:r>
            <a:r>
              <a:rPr lang="en-US" sz="1800" b="0" i="0" u="none" strike="noStrike">
                <a:solidFill>
                  <a:srgbClr val="000000"/>
                </a:solidFill>
                <a:latin typeface="Arial"/>
                <a:ea typeface="Arial"/>
                <a:cs typeface="Arial"/>
                <a:sym typeface="Arial"/>
              </a:rPr>
              <a:t> </a:t>
            </a:r>
            <a:endParaRPr i="1"/>
          </a:p>
        </p:txBody>
      </p:sp>
      <p:sp>
        <p:nvSpPr>
          <p:cNvPr id="175" name="Google Shape;175;g1dd29ec108d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6" name="Google Shape;65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3" name="Google Shape;66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8" name="Google Shape;66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4" name="Google Shape;67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9" name="Google Shape;67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Gavi will launch their investment case to fund their next strategic period from 2026-2030. </a:t>
            </a:r>
            <a:endParaRPr/>
          </a:p>
          <a:p>
            <a:pPr marL="457200" marR="0" lvl="0" indent="-22860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chemeClr val="dk1"/>
              </a:buClr>
              <a:buSzPts val="1200"/>
              <a:buFont typeface="Calibri"/>
              <a:buNone/>
            </a:pPr>
            <a:r>
              <a:rPr lang="en-US"/>
              <a:t>https://www.gavi.org/our-alliance/strategy/phase-6-2026-2030</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680" name="Google Shape;68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https://digital.sciencehistory.org/works/wp988j884</a:t>
            </a:r>
            <a:endParaRPr/>
          </a:p>
        </p:txBody>
      </p:sp>
      <p:sp>
        <p:nvSpPr>
          <p:cNvPr id="690" name="Google Shape;690;p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400"/>
              <a:buFont typeface="Arial"/>
              <a:buNone/>
            </a:pPr>
            <a:r>
              <a:rPr lang="en-US" i="1"/>
              <a:t>Karyne</a:t>
            </a:r>
            <a:endParaRPr i="1"/>
          </a:p>
        </p:txBody>
      </p:sp>
      <p:sp>
        <p:nvSpPr>
          <p:cNvPr id="183" name="Google Shape;183;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f1ec144a3f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Clr>
                <a:schemeClr val="dk1"/>
              </a:buClr>
              <a:buSzPts val="1400"/>
              <a:buFont typeface="Arial"/>
              <a:buNone/>
            </a:pPr>
            <a:r>
              <a:rPr lang="en-US" i="1"/>
              <a:t>Karyne</a:t>
            </a:r>
            <a:endParaRPr sz="1100" i="0">
              <a:latin typeface="Arial"/>
              <a:ea typeface="Arial"/>
              <a:cs typeface="Arial"/>
              <a:sym typeface="Arial"/>
            </a:endParaRPr>
          </a:p>
          <a:p>
            <a:pPr marL="0" lvl="0" indent="0" algn="l" rtl="0">
              <a:lnSpc>
                <a:spcPct val="115000"/>
              </a:lnSpc>
              <a:spcBef>
                <a:spcPts val="0"/>
              </a:spcBef>
              <a:spcAft>
                <a:spcPts val="0"/>
              </a:spcAft>
              <a:buSzPts val="1400"/>
              <a:buNone/>
            </a:pPr>
            <a:endParaRPr sz="1100">
              <a:latin typeface="Arial"/>
              <a:ea typeface="Arial"/>
              <a:cs typeface="Arial"/>
              <a:sym typeface="Arial"/>
            </a:endParaRPr>
          </a:p>
          <a:p>
            <a:pPr marL="457200" lvl="0" indent="-228600" algn="l" rtl="0">
              <a:lnSpc>
                <a:spcPct val="100000"/>
              </a:lnSpc>
              <a:spcBef>
                <a:spcPts val="0"/>
              </a:spcBef>
              <a:spcAft>
                <a:spcPts val="0"/>
              </a:spcAft>
              <a:buSzPts val="1400"/>
              <a:buNone/>
            </a:pPr>
            <a:r>
              <a:rPr lang="en-US" sz="1100" b="1" i="0" u="none" strike="noStrike">
                <a:solidFill>
                  <a:srgbClr val="000000"/>
                </a:solidFill>
                <a:latin typeface="Arial"/>
                <a:ea typeface="Arial"/>
                <a:cs typeface="Arial"/>
                <a:sym typeface="Arial"/>
              </a:rPr>
              <a:t>8:35-8:45 PM:  Campaigns Updates (Ken)</a:t>
            </a:r>
            <a:endParaRPr b="0"/>
          </a:p>
          <a:p>
            <a:pPr marL="457200" lvl="0" indent="-228600" algn="l" rtl="0">
              <a:lnSpc>
                <a:spcPct val="100000"/>
              </a:lnSpc>
              <a:spcBef>
                <a:spcPts val="0"/>
              </a:spcBef>
              <a:spcAft>
                <a:spcPts val="0"/>
              </a:spcAft>
              <a:buSzPts val="1400"/>
              <a:buFont typeface="Arial"/>
              <a:buChar char="•"/>
            </a:pPr>
            <a:br>
              <a:rPr lang="en-US" b="0"/>
            </a:br>
            <a:r>
              <a:rPr lang="en-US" sz="1100" b="0" i="0" u="none" strike="noStrike">
                <a:solidFill>
                  <a:srgbClr val="000000"/>
                </a:solidFill>
                <a:latin typeface="Arial"/>
                <a:ea typeface="Arial"/>
                <a:cs typeface="Arial"/>
                <a:sym typeface="Arial"/>
              </a:rPr>
              <a:t>World Bank advocacy action, letter that closed on 4/12 (maybe share a copy of the letter if we have it by then)</a:t>
            </a:r>
            <a:endParaRPr/>
          </a:p>
          <a:p>
            <a:pPr marL="457200" lvl="0" indent="-228600" algn="l" rtl="0">
              <a:lnSpc>
                <a:spcPct val="100000"/>
              </a:lnSpc>
              <a:spcBef>
                <a:spcPts val="0"/>
              </a:spcBef>
              <a:spcAft>
                <a:spcPts val="0"/>
              </a:spcAft>
              <a:buSzPts val="1400"/>
              <a:buFont typeface="Arial"/>
              <a:buChar char="•"/>
            </a:pPr>
            <a:r>
              <a:rPr lang="en-US" sz="1100" b="0" i="0" u="none" strike="noStrike">
                <a:solidFill>
                  <a:srgbClr val="000000"/>
                </a:solidFill>
                <a:latin typeface="Arial"/>
                <a:ea typeface="Arial"/>
                <a:cs typeface="Arial"/>
                <a:sym typeface="Arial"/>
              </a:rPr>
              <a:t>FY25 Appropriations</a:t>
            </a:r>
            <a:endParaRPr/>
          </a:p>
          <a:p>
            <a:pPr marL="742950" lvl="1" indent="-285750" algn="l" rtl="0">
              <a:lnSpc>
                <a:spcPct val="100000"/>
              </a:lnSpc>
              <a:spcBef>
                <a:spcPts val="0"/>
              </a:spcBef>
              <a:spcAft>
                <a:spcPts val="0"/>
              </a:spcAft>
              <a:buSzPts val="1400"/>
              <a:buFont typeface="Arial"/>
              <a:buChar char="•"/>
            </a:pPr>
            <a:r>
              <a:rPr lang="en-US" sz="1100" b="0" i="0" u="none" strike="noStrike">
                <a:solidFill>
                  <a:srgbClr val="000000"/>
                </a:solidFill>
                <a:latin typeface="Arial"/>
                <a:ea typeface="Arial"/>
                <a:cs typeface="Arial"/>
                <a:sym typeface="Arial"/>
              </a:rPr>
              <a:t>Dear Colleague Letters, with squishy deadlines - on the RESULTS blog linked here: </a:t>
            </a:r>
            <a:r>
              <a:rPr lang="en-US" sz="11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https://results.org/blog/fy25-appropriations-tell-congress-to-fund-the-fight-against-poverty</a:t>
            </a:r>
            <a:r>
              <a:rPr lang="en-US" sz="1100" b="0" i="0" u="none" strike="noStrike">
                <a:solidFill>
                  <a:srgbClr val="000000"/>
                </a:solidFill>
                <a:latin typeface="Arial"/>
                <a:ea typeface="Arial"/>
                <a:cs typeface="Arial"/>
                <a:sym typeface="Arial"/>
              </a:rPr>
              <a:t> </a:t>
            </a:r>
            <a:endParaRPr/>
          </a:p>
          <a:p>
            <a:pPr marL="1143000" lvl="2" indent="-228600" algn="l" rtl="0">
              <a:lnSpc>
                <a:spcPct val="100000"/>
              </a:lnSpc>
              <a:spcBef>
                <a:spcPts val="0"/>
              </a:spcBef>
              <a:spcAft>
                <a:spcPts val="0"/>
              </a:spcAft>
              <a:buSzPts val="1400"/>
              <a:buFont typeface="Arial"/>
              <a:buChar char="•"/>
            </a:pPr>
            <a:r>
              <a:rPr lang="en-US" sz="1100" b="0" i="0" u="none" strike="noStrike">
                <a:solidFill>
                  <a:srgbClr val="000000"/>
                </a:solidFill>
                <a:latin typeface="Arial"/>
                <a:ea typeface="Arial"/>
                <a:cs typeface="Arial"/>
                <a:sym typeface="Arial"/>
              </a:rPr>
              <a:t>House Basic Education letter closes 4/17 Close of Business (maybe take action on this one the night of the webinar)</a:t>
            </a:r>
            <a:endParaRPr/>
          </a:p>
          <a:p>
            <a:pPr marL="1143000" lvl="2" indent="-228600" algn="l" rtl="0">
              <a:lnSpc>
                <a:spcPct val="100000"/>
              </a:lnSpc>
              <a:spcBef>
                <a:spcPts val="0"/>
              </a:spcBef>
              <a:spcAft>
                <a:spcPts val="0"/>
              </a:spcAft>
              <a:buSzPts val="1400"/>
              <a:buFont typeface="Arial"/>
              <a:buChar char="•"/>
            </a:pPr>
            <a:r>
              <a:rPr lang="en-US" sz="1100" b="0" i="0" u="none" strike="noStrike">
                <a:solidFill>
                  <a:srgbClr val="000000"/>
                </a:solidFill>
                <a:latin typeface="Arial"/>
                <a:ea typeface="Arial"/>
                <a:cs typeface="Arial"/>
                <a:sym typeface="Arial"/>
              </a:rPr>
              <a:t>Others are TBD, but give us some urgency </a:t>
            </a:r>
            <a:endParaRPr/>
          </a:p>
          <a:p>
            <a:pPr marL="1143000" lvl="2" indent="-228600" algn="l" rtl="0">
              <a:lnSpc>
                <a:spcPct val="100000"/>
              </a:lnSpc>
              <a:spcBef>
                <a:spcPts val="0"/>
              </a:spcBef>
              <a:spcAft>
                <a:spcPts val="0"/>
              </a:spcAft>
              <a:buSzPts val="1400"/>
              <a:buFont typeface="Arial"/>
              <a:buChar char="•"/>
            </a:pPr>
            <a:r>
              <a:rPr lang="en-US" sz="1100" b="0" i="0" u="none" strike="noStrike">
                <a:solidFill>
                  <a:srgbClr val="000000"/>
                </a:solidFill>
                <a:latin typeface="Arial"/>
                <a:ea typeface="Arial"/>
                <a:cs typeface="Arial"/>
                <a:sym typeface="Arial"/>
              </a:rPr>
              <a:t>Scorecard for Dear Colleague letters can be found at the top of the page, direct link: </a:t>
            </a:r>
            <a:r>
              <a:rPr lang="en-US" sz="1100" b="0" i="0" u="sng" strike="noStrike">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https://docs.google.com/spreadsheets/d/1x35soUUCN2Io0sPfBvqIdjnQ6Sa6I_31HC-HVi2MlAo/edit?usp=sharing</a:t>
            </a:r>
            <a:r>
              <a:rPr lang="en-US" sz="1100" b="0" i="0" u="none" strike="noStrike">
                <a:solidFill>
                  <a:srgbClr val="000000"/>
                </a:solidFill>
                <a:latin typeface="Arial"/>
                <a:ea typeface="Arial"/>
                <a:cs typeface="Arial"/>
                <a:sym typeface="Arial"/>
              </a:rPr>
              <a:t> </a:t>
            </a:r>
            <a:endParaRPr/>
          </a:p>
          <a:p>
            <a:pPr marL="742950" lvl="1" indent="-285750" algn="l" rtl="0">
              <a:lnSpc>
                <a:spcPct val="100000"/>
              </a:lnSpc>
              <a:spcBef>
                <a:spcPts val="0"/>
              </a:spcBef>
              <a:spcAft>
                <a:spcPts val="0"/>
              </a:spcAft>
              <a:buSzPts val="1400"/>
              <a:buFont typeface="Arial"/>
              <a:buChar char="•"/>
            </a:pPr>
            <a:r>
              <a:rPr lang="en-US" sz="1100" b="0" i="0" u="none" strike="noStrike">
                <a:solidFill>
                  <a:srgbClr val="000000"/>
                </a:solidFill>
                <a:latin typeface="Arial"/>
                <a:ea typeface="Arial"/>
                <a:cs typeface="Arial"/>
                <a:sym typeface="Arial"/>
              </a:rPr>
              <a:t>Completing forms online (share about the training coming up by RESULTS on this?)</a:t>
            </a:r>
            <a:endParaRPr/>
          </a:p>
          <a:p>
            <a:pPr marL="742950" lvl="1" indent="-285750" algn="l" rtl="0">
              <a:lnSpc>
                <a:spcPct val="100000"/>
              </a:lnSpc>
              <a:spcBef>
                <a:spcPts val="0"/>
              </a:spcBef>
              <a:spcAft>
                <a:spcPts val="0"/>
              </a:spcAft>
              <a:buSzPts val="1400"/>
              <a:buFont typeface="Arial"/>
              <a:buChar char="•"/>
            </a:pPr>
            <a:r>
              <a:rPr lang="en-US" sz="1100" b="0" i="0" u="none" strike="noStrike">
                <a:solidFill>
                  <a:srgbClr val="000000"/>
                </a:solidFill>
                <a:latin typeface="Arial"/>
                <a:ea typeface="Arial"/>
                <a:cs typeface="Arial"/>
                <a:sym typeface="Arial"/>
              </a:rPr>
              <a:t>So you can see how the money we advocate for shows up on the ground, we will hear from Susan who will share a story from her work with USAID in Madagascar</a:t>
            </a:r>
            <a:endParaRPr/>
          </a:p>
          <a:p>
            <a:pPr marL="0" lvl="0" indent="0" algn="l" rtl="0">
              <a:lnSpc>
                <a:spcPct val="115000"/>
              </a:lnSpc>
              <a:spcBef>
                <a:spcPts val="0"/>
              </a:spcBef>
              <a:spcAft>
                <a:spcPts val="0"/>
              </a:spcAft>
              <a:buSzPts val="1400"/>
              <a:buNone/>
            </a:pPr>
            <a:endParaRPr sz="1100">
              <a:latin typeface="Arial"/>
              <a:ea typeface="Arial"/>
              <a:cs typeface="Arial"/>
              <a:sym typeface="Arial"/>
            </a:endParaRPr>
          </a:p>
        </p:txBody>
      </p:sp>
      <p:sp>
        <p:nvSpPr>
          <p:cNvPr id="194" name="Google Shape;194;g1f1ec144a3f_0_1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d9b0211098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1d9b0211098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400"/>
              <a:buFont typeface="Arial"/>
              <a:buNone/>
            </a:pPr>
            <a:r>
              <a:rPr lang="en-US" i="1"/>
              <a:t>Karyne</a:t>
            </a:r>
            <a:endParaRPr i="0"/>
          </a:p>
        </p:txBody>
      </p:sp>
      <p:sp>
        <p:nvSpPr>
          <p:cNvPr id="205" name="Google Shape;205;g1d9b0211098_0_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defefad41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2defefad41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400"/>
              <a:buFont typeface="Arial"/>
              <a:buNone/>
            </a:pPr>
            <a:r>
              <a:rPr lang="en-US" i="1"/>
              <a:t>Karyne</a:t>
            </a:r>
            <a:endParaRPr/>
          </a:p>
          <a:p>
            <a:pPr marL="0" lvl="0" indent="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r>
              <a:rPr lang="en-US" sz="1800" b="1" i="0" u="none" strike="noStrike">
                <a:solidFill>
                  <a:srgbClr val="000000"/>
                </a:solidFill>
                <a:latin typeface="Arial"/>
                <a:ea typeface="Arial"/>
                <a:cs typeface="Arial"/>
                <a:sym typeface="Arial"/>
              </a:rPr>
              <a:t>8:30-8:35 PM:</a:t>
            </a:r>
            <a:r>
              <a:rPr lang="en-US" sz="1800" b="0" i="0" u="none" strike="noStrike">
                <a:solidFill>
                  <a:srgbClr val="000000"/>
                </a:solidFill>
                <a:latin typeface="Arial"/>
                <a:ea typeface="Arial"/>
                <a:cs typeface="Arial"/>
                <a:sym typeface="Arial"/>
              </a:rPr>
              <a:t> </a:t>
            </a:r>
            <a:r>
              <a:rPr lang="en-US" sz="1800" b="1" i="0" u="none" strike="noStrike">
                <a:solidFill>
                  <a:srgbClr val="000000"/>
                </a:solidFill>
                <a:latin typeface="Arial"/>
                <a:ea typeface="Arial"/>
                <a:cs typeface="Arial"/>
                <a:sym typeface="Arial"/>
              </a:rPr>
              <a:t>Welcome/Introductions (Leslye)</a:t>
            </a:r>
            <a:endParaRPr b="0"/>
          </a:p>
          <a:p>
            <a:pPr marL="457200" lvl="0" indent="-228600" algn="l" rtl="0">
              <a:lnSpc>
                <a:spcPct val="100000"/>
              </a:lnSpc>
              <a:spcBef>
                <a:spcPts val="0"/>
              </a:spcBef>
              <a:spcAft>
                <a:spcPts val="0"/>
              </a:spcAft>
              <a:buSzPts val="1400"/>
              <a:buFont typeface="Arial"/>
              <a:buChar char="•"/>
            </a:pPr>
            <a:r>
              <a:rPr lang="en-US" sz="1800" b="0" i="1" u="none" strike="noStrike">
                <a:solidFill>
                  <a:srgbClr val="000000"/>
                </a:solidFill>
                <a:latin typeface="Arial"/>
                <a:ea typeface="Arial"/>
                <a:cs typeface="Arial"/>
                <a:sym typeface="Arial"/>
              </a:rPr>
              <a:t>Susan &amp; Karyne can check for new names</a:t>
            </a:r>
            <a:endParaRPr sz="1800" b="0" i="0" u="none" strike="noStrik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Welcome new folks, Please let us know in the chat where you are based. Introduce yourself since first time you are doing this.</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Be sure to introduce people,  Introduce Ken and Karyne and the rest of the Advocacy team of mentors and committee –Anne Child, Sarah Leone, Joanna Distefano, Susan Wright, Leslye Heilig, Margaret Moodian</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Invite new folks to introduce themselves in the chat and share about their interest in advocacy</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This is a non-partisan space where we learn how to build relationships with our members of Congress to influence policy. We center ourselves around mutual respect and inclusion.</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Intro to vision and values of both organizations, provide the links to full statements</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Invite Rise members to learn more about RESULTS by exploring their website, and RESULTS members to do the same with Together Women Rise. Review mission/vision/anti-oppression (only feel need to read full statement if there is time, but share links in any case)</a:t>
            </a:r>
            <a:endParaRPr/>
          </a:p>
          <a:p>
            <a:pPr marL="0" lvl="0" indent="0" algn="l" rtl="0">
              <a:lnSpc>
                <a:spcPct val="100000"/>
              </a:lnSpc>
              <a:spcBef>
                <a:spcPts val="0"/>
              </a:spcBef>
              <a:spcAft>
                <a:spcPts val="0"/>
              </a:spcAft>
              <a:buSzPts val="1400"/>
              <a:buNone/>
            </a:pPr>
            <a:endParaRPr i="1"/>
          </a:p>
        </p:txBody>
      </p:sp>
      <p:sp>
        <p:nvSpPr>
          <p:cNvPr id="217" name="Google Shape;217;g2defefad41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11ba7f0995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11ba7f0995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i="1"/>
              <a:t>Karyne</a:t>
            </a:r>
            <a:endParaRPr/>
          </a:p>
          <a:p>
            <a:pPr marL="0" lvl="0" indent="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r>
              <a:rPr lang="en-US" sz="1800" b="1" i="0" u="none" strike="noStrike">
                <a:solidFill>
                  <a:srgbClr val="000000"/>
                </a:solidFill>
                <a:latin typeface="Arial"/>
                <a:ea typeface="Arial"/>
                <a:cs typeface="Arial"/>
                <a:sym typeface="Arial"/>
              </a:rPr>
              <a:t>8:30-8:35 PM:</a:t>
            </a:r>
            <a:r>
              <a:rPr lang="en-US" sz="1800" b="0" i="0" u="none" strike="noStrike">
                <a:solidFill>
                  <a:srgbClr val="000000"/>
                </a:solidFill>
                <a:latin typeface="Arial"/>
                <a:ea typeface="Arial"/>
                <a:cs typeface="Arial"/>
                <a:sym typeface="Arial"/>
              </a:rPr>
              <a:t> </a:t>
            </a:r>
            <a:r>
              <a:rPr lang="en-US" sz="1800" b="1" i="0" u="none" strike="noStrike">
                <a:solidFill>
                  <a:srgbClr val="000000"/>
                </a:solidFill>
                <a:latin typeface="Arial"/>
                <a:ea typeface="Arial"/>
                <a:cs typeface="Arial"/>
                <a:sym typeface="Arial"/>
              </a:rPr>
              <a:t>Welcome/Introductions (Leslye)</a:t>
            </a:r>
            <a:endParaRPr b="0"/>
          </a:p>
          <a:p>
            <a:pPr marL="457200" lvl="0" indent="-228600" algn="l" rtl="0">
              <a:lnSpc>
                <a:spcPct val="100000"/>
              </a:lnSpc>
              <a:spcBef>
                <a:spcPts val="0"/>
              </a:spcBef>
              <a:spcAft>
                <a:spcPts val="0"/>
              </a:spcAft>
              <a:buSzPts val="1400"/>
              <a:buFont typeface="Arial"/>
              <a:buChar char="•"/>
            </a:pPr>
            <a:r>
              <a:rPr lang="en-US" sz="1800" b="0" i="1" u="none" strike="noStrike">
                <a:solidFill>
                  <a:srgbClr val="000000"/>
                </a:solidFill>
                <a:latin typeface="Arial"/>
                <a:ea typeface="Arial"/>
                <a:cs typeface="Arial"/>
                <a:sym typeface="Arial"/>
              </a:rPr>
              <a:t>Susan &amp; Karyne can check for new names</a:t>
            </a:r>
            <a:endParaRPr sz="1800" b="0" i="0" u="none" strike="noStrik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Welcome new folks, Please let us know in the chat where you are based. Introduce yourself since first time you are doing this.</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Be sure to introduce people,  Introduce Ken and Karyne and the rest of the Advocacy team of mentors and committee –Anne Child, Sarah Leone, Joanna Distefano, Susan Wright, Leslye Heilig, Margaret Moodian</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Invite new folks to introduce themselves in the chat and share about their interest in advocacy</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This is a non-partisan space where we learn how to build relationships with our members of Congress to influence policy. We center ourselves around mutual respect and inclusion.</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Intro to vision and values of both organizations, provide the links to full statements</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Invite Rise members to learn more about RESULTS by exploring their website, and RESULTS members to do the same with Together Women Rise. Review mission/vision/anti-oppression (only feel need to read full statement if there is time, but share links in any case)</a:t>
            </a:r>
            <a:endParaRPr/>
          </a:p>
          <a:p>
            <a:pPr marL="0" lvl="0" indent="0" algn="l" rtl="0">
              <a:lnSpc>
                <a:spcPct val="100000"/>
              </a:lnSpc>
              <a:spcBef>
                <a:spcPts val="0"/>
              </a:spcBef>
              <a:spcAft>
                <a:spcPts val="0"/>
              </a:spcAft>
              <a:buSzPts val="1400"/>
              <a:buNone/>
            </a:pPr>
            <a:endParaRPr i="1"/>
          </a:p>
        </p:txBody>
      </p:sp>
      <p:sp>
        <p:nvSpPr>
          <p:cNvPr id="225" name="Google Shape;225;g211ba7f0995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9"/>
        <p:cNvGrpSpPr/>
        <p:nvPr/>
      </p:nvGrpSpPr>
      <p:grpSpPr>
        <a:xfrm>
          <a:off x="0" y="0"/>
          <a:ext cx="0" cy="0"/>
          <a:chOff x="0" y="0"/>
          <a:chExt cx="0" cy="0"/>
        </a:xfrm>
      </p:grpSpPr>
      <p:sp>
        <p:nvSpPr>
          <p:cNvPr id="60" name="Google Shape;60;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6" name="Google Shape;66;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7" name="Google Shape;67;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9"/>
          <p:cNvSpPr>
            <a:spLocks noGrp="1"/>
          </p:cNvSpPr>
          <p:nvPr>
            <p:ph type="pic" idx="2"/>
          </p:nvPr>
        </p:nvSpPr>
        <p:spPr>
          <a:xfrm>
            <a:off x="1792288" y="459581"/>
            <a:ext cx="5486400" cy="3086100"/>
          </a:xfrm>
          <a:prstGeom prst="rect">
            <a:avLst/>
          </a:prstGeom>
          <a:noFill/>
          <a:ln>
            <a:noFill/>
          </a:ln>
        </p:spPr>
      </p:sp>
      <p:sp>
        <p:nvSpPr>
          <p:cNvPr id="72" name="Google Shape;72;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3" name="Google Shape;73;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8" name="Google Shape;78;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3"/>
        <p:cNvGrpSpPr/>
        <p:nvPr/>
      </p:nvGrpSpPr>
      <p:grpSpPr>
        <a:xfrm>
          <a:off x="0" y="0"/>
          <a:ext cx="0" cy="0"/>
          <a:chOff x="0" y="0"/>
          <a:chExt cx="0" cy="0"/>
        </a:xfrm>
      </p:grpSpPr>
      <p:sp>
        <p:nvSpPr>
          <p:cNvPr id="94" name="Google Shape;94;g1dd29ec108d_0_110"/>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g1dd29ec108d_0_110"/>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853"/>
              </a:spcBef>
              <a:spcAft>
                <a:spcPts val="0"/>
              </a:spcAft>
              <a:buClr>
                <a:srgbClr val="888888"/>
              </a:buClr>
              <a:buSzPts val="4267"/>
              <a:buNone/>
              <a:defRPr>
                <a:solidFill>
                  <a:srgbClr val="888888"/>
                </a:solidFill>
              </a:defRPr>
            </a:lvl1pPr>
            <a:lvl2pPr lvl="1" algn="ctr">
              <a:lnSpc>
                <a:spcPct val="100000"/>
              </a:lnSpc>
              <a:spcBef>
                <a:spcPts val="747"/>
              </a:spcBef>
              <a:spcAft>
                <a:spcPts val="0"/>
              </a:spcAft>
              <a:buClr>
                <a:srgbClr val="888888"/>
              </a:buClr>
              <a:buSzPts val="3733"/>
              <a:buNone/>
              <a:defRPr>
                <a:solidFill>
                  <a:srgbClr val="888888"/>
                </a:solidFill>
              </a:defRPr>
            </a:lvl2pPr>
            <a:lvl3pPr lvl="2" algn="ctr">
              <a:lnSpc>
                <a:spcPct val="100000"/>
              </a:lnSpc>
              <a:spcBef>
                <a:spcPts val="640"/>
              </a:spcBef>
              <a:spcAft>
                <a:spcPts val="0"/>
              </a:spcAft>
              <a:buClr>
                <a:srgbClr val="888888"/>
              </a:buClr>
              <a:buSzPts val="3200"/>
              <a:buNone/>
              <a:defRPr>
                <a:solidFill>
                  <a:srgbClr val="888888"/>
                </a:solidFill>
              </a:defRPr>
            </a:lvl3pPr>
            <a:lvl4pPr lvl="3" algn="ctr">
              <a:lnSpc>
                <a:spcPct val="100000"/>
              </a:lnSpc>
              <a:spcBef>
                <a:spcPts val="533"/>
              </a:spcBef>
              <a:spcAft>
                <a:spcPts val="0"/>
              </a:spcAft>
              <a:buClr>
                <a:srgbClr val="888888"/>
              </a:buClr>
              <a:buSzPts val="2667"/>
              <a:buNone/>
              <a:defRPr>
                <a:solidFill>
                  <a:srgbClr val="888888"/>
                </a:solidFill>
              </a:defRPr>
            </a:lvl4pPr>
            <a:lvl5pPr lvl="4" algn="ctr">
              <a:lnSpc>
                <a:spcPct val="100000"/>
              </a:lnSpc>
              <a:spcBef>
                <a:spcPts val="533"/>
              </a:spcBef>
              <a:spcAft>
                <a:spcPts val="0"/>
              </a:spcAft>
              <a:buClr>
                <a:srgbClr val="888888"/>
              </a:buClr>
              <a:buSzPts val="2667"/>
              <a:buNone/>
              <a:defRPr>
                <a:solidFill>
                  <a:srgbClr val="888888"/>
                </a:solidFill>
              </a:defRPr>
            </a:lvl5pPr>
            <a:lvl6pPr lvl="5" algn="ctr">
              <a:lnSpc>
                <a:spcPct val="100000"/>
              </a:lnSpc>
              <a:spcBef>
                <a:spcPts val="533"/>
              </a:spcBef>
              <a:spcAft>
                <a:spcPts val="0"/>
              </a:spcAft>
              <a:buClr>
                <a:srgbClr val="888888"/>
              </a:buClr>
              <a:buSzPts val="2667"/>
              <a:buNone/>
              <a:defRPr>
                <a:solidFill>
                  <a:srgbClr val="888888"/>
                </a:solidFill>
              </a:defRPr>
            </a:lvl6pPr>
            <a:lvl7pPr lvl="6" algn="ctr">
              <a:lnSpc>
                <a:spcPct val="100000"/>
              </a:lnSpc>
              <a:spcBef>
                <a:spcPts val="533"/>
              </a:spcBef>
              <a:spcAft>
                <a:spcPts val="0"/>
              </a:spcAft>
              <a:buClr>
                <a:srgbClr val="888888"/>
              </a:buClr>
              <a:buSzPts val="2667"/>
              <a:buNone/>
              <a:defRPr>
                <a:solidFill>
                  <a:srgbClr val="888888"/>
                </a:solidFill>
              </a:defRPr>
            </a:lvl7pPr>
            <a:lvl8pPr lvl="7" algn="ctr">
              <a:lnSpc>
                <a:spcPct val="100000"/>
              </a:lnSpc>
              <a:spcBef>
                <a:spcPts val="533"/>
              </a:spcBef>
              <a:spcAft>
                <a:spcPts val="0"/>
              </a:spcAft>
              <a:buClr>
                <a:srgbClr val="888888"/>
              </a:buClr>
              <a:buSzPts val="2667"/>
              <a:buNone/>
              <a:defRPr>
                <a:solidFill>
                  <a:srgbClr val="888888"/>
                </a:solidFill>
              </a:defRPr>
            </a:lvl8pPr>
            <a:lvl9pPr lvl="8" algn="ctr">
              <a:lnSpc>
                <a:spcPct val="100000"/>
              </a:lnSpc>
              <a:spcBef>
                <a:spcPts val="533"/>
              </a:spcBef>
              <a:spcAft>
                <a:spcPts val="0"/>
              </a:spcAft>
              <a:buClr>
                <a:srgbClr val="888888"/>
              </a:buClr>
              <a:buSzPts val="2667"/>
              <a:buNone/>
              <a:defRPr>
                <a:solidFill>
                  <a:srgbClr val="888888"/>
                </a:solidFill>
              </a:defRPr>
            </a:lvl9pPr>
          </a:lstStyle>
          <a:p>
            <a:endParaRPr/>
          </a:p>
        </p:txBody>
      </p:sp>
      <p:sp>
        <p:nvSpPr>
          <p:cNvPr id="96" name="Google Shape;96;g1dd29ec108d_0_11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g1dd29ec108d_0_110"/>
          <p:cNvSpPr txBox="1">
            <a:spLocks noGrp="1"/>
          </p:cNvSpPr>
          <p:nvPr>
            <p:ph type="sldNum" idx="12"/>
          </p:nvPr>
        </p:nvSpPr>
        <p:spPr>
          <a:xfrm>
            <a:off x="0" y="0"/>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8"/>
        <p:cNvGrpSpPr/>
        <p:nvPr/>
      </p:nvGrpSpPr>
      <p:grpSpPr>
        <a:xfrm>
          <a:off x="0" y="0"/>
          <a:ext cx="0" cy="0"/>
          <a:chOff x="0" y="0"/>
          <a:chExt cx="0" cy="0"/>
        </a:xfrm>
      </p:grpSpPr>
      <p:sp>
        <p:nvSpPr>
          <p:cNvPr id="99" name="Google Shape;99;g1dd29ec108d_0_118"/>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g1dd29ec108d_0_118"/>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1" name="Google Shape;101;g1dd29ec108d_0_118"/>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g1dd29ec108d_0_118"/>
          <p:cNvSpPr txBox="1">
            <a:spLocks noGrp="1"/>
          </p:cNvSpPr>
          <p:nvPr>
            <p:ph type="sldNum" idx="12"/>
          </p:nvPr>
        </p:nvSpPr>
        <p:spPr>
          <a:xfrm>
            <a:off x="0" y="9834"/>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3"/>
        <p:cNvGrpSpPr/>
        <p:nvPr/>
      </p:nvGrpSpPr>
      <p:grpSpPr>
        <a:xfrm>
          <a:off x="0" y="0"/>
          <a:ext cx="0" cy="0"/>
          <a:chOff x="0" y="0"/>
          <a:chExt cx="0" cy="0"/>
        </a:xfrm>
      </p:grpSpPr>
      <p:sp>
        <p:nvSpPr>
          <p:cNvPr id="104" name="Google Shape;104;g1dd29ec108d_0_123"/>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1dd29ec108d_0_123"/>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6" name="Google Shape;106;g1dd29ec108d_0_123"/>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7" name="Google Shape;107;g1dd29ec108d_0_12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g1dd29ec108d_0_123"/>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9"/>
        <p:cNvGrpSpPr/>
        <p:nvPr/>
      </p:nvGrpSpPr>
      <p:grpSpPr>
        <a:xfrm>
          <a:off x="0" y="0"/>
          <a:ext cx="0" cy="0"/>
          <a:chOff x="0" y="0"/>
          <a:chExt cx="0" cy="0"/>
        </a:xfrm>
      </p:grpSpPr>
      <p:sp>
        <p:nvSpPr>
          <p:cNvPr id="110" name="Google Shape;110;g1dd29ec108d_0_129"/>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5867"/>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1dd29ec108d_0_129"/>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2" name="Google Shape;112;g1dd29ec108d_0_129"/>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3" name="Google Shape;113;g1dd29ec108d_0_129"/>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4" name="Google Shape;114;g1dd29ec108d_0_129"/>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5" name="Google Shape;115;g1dd29ec108d_0_129"/>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g1dd29ec108d_0_129"/>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3" name="Google Shape;23;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7"/>
        <p:cNvGrpSpPr/>
        <p:nvPr/>
      </p:nvGrpSpPr>
      <p:grpSpPr>
        <a:xfrm>
          <a:off x="0" y="0"/>
          <a:ext cx="0" cy="0"/>
          <a:chOff x="0" y="0"/>
          <a:chExt cx="0" cy="0"/>
        </a:xfrm>
      </p:grpSpPr>
      <p:sp>
        <p:nvSpPr>
          <p:cNvPr id="118" name="Google Shape;118;g1dd29ec108d_0_137"/>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g1dd29ec108d_0_13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g1dd29ec108d_0_137"/>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1"/>
        <p:cNvGrpSpPr/>
        <p:nvPr/>
      </p:nvGrpSpPr>
      <p:grpSpPr>
        <a:xfrm>
          <a:off x="0" y="0"/>
          <a:ext cx="0" cy="0"/>
          <a:chOff x="0" y="0"/>
          <a:chExt cx="0" cy="0"/>
        </a:xfrm>
      </p:grpSpPr>
      <p:sp>
        <p:nvSpPr>
          <p:cNvPr id="122" name="Google Shape;122;g1dd29ec108d_0_14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g1dd29ec108d_0_141"/>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4"/>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5"/>
        <p:cNvGrpSpPr/>
        <p:nvPr/>
      </p:nvGrpSpPr>
      <p:grpSpPr>
        <a:xfrm>
          <a:off x="0" y="0"/>
          <a:ext cx="0" cy="0"/>
          <a:chOff x="0" y="0"/>
          <a:chExt cx="0" cy="0"/>
        </a:xfrm>
      </p:grpSpPr>
      <p:sp>
        <p:nvSpPr>
          <p:cNvPr id="126" name="Google Shape;126;g1dd29ec108d_0_145"/>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g1dd29ec108d_0_145"/>
          <p:cNvSpPr txBox="1">
            <a:spLocks noGrp="1"/>
          </p:cNvSpPr>
          <p:nvPr>
            <p:ph type="body" idx="1"/>
          </p:nvPr>
        </p:nvSpPr>
        <p:spPr>
          <a:xfrm>
            <a:off x="3575050" y="204789"/>
            <a:ext cx="4235400" cy="43899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28" name="Google Shape;128;g1dd29ec108d_0_145"/>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29" name="Google Shape;129;g1dd29ec108d_0_14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g1dd29ec108d_0_145"/>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1"/>
        <p:cNvGrpSpPr/>
        <p:nvPr/>
      </p:nvGrpSpPr>
      <p:grpSpPr>
        <a:xfrm>
          <a:off x="0" y="0"/>
          <a:ext cx="0" cy="0"/>
          <a:chOff x="0" y="0"/>
          <a:chExt cx="0" cy="0"/>
        </a:xfrm>
      </p:grpSpPr>
      <p:sp>
        <p:nvSpPr>
          <p:cNvPr id="132" name="Google Shape;132;g1dd29ec108d_0_151"/>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g1dd29ec108d_0_151"/>
          <p:cNvSpPr>
            <a:spLocks noGrp="1"/>
          </p:cNvSpPr>
          <p:nvPr>
            <p:ph type="pic" idx="2"/>
          </p:nvPr>
        </p:nvSpPr>
        <p:spPr>
          <a:xfrm>
            <a:off x="1792288" y="459581"/>
            <a:ext cx="5486400" cy="3086100"/>
          </a:xfrm>
          <a:prstGeom prst="rect">
            <a:avLst/>
          </a:prstGeom>
          <a:noFill/>
          <a:ln>
            <a:noFill/>
          </a:ln>
        </p:spPr>
      </p:sp>
      <p:sp>
        <p:nvSpPr>
          <p:cNvPr id="134" name="Google Shape;134;g1dd29ec108d_0_151"/>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5" name="Google Shape;135;g1dd29ec108d_0_15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g1dd29ec108d_0_151"/>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sp>
        <p:nvSpPr>
          <p:cNvPr id="138" name="Google Shape;138;g1dd29ec108d_0_157"/>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g1dd29ec108d_0_157"/>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0" name="Google Shape;140;g1dd29ec108d_0_15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g1dd29ec108d_0_157"/>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2"/>
        <p:cNvGrpSpPr/>
        <p:nvPr/>
      </p:nvGrpSpPr>
      <p:grpSpPr>
        <a:xfrm>
          <a:off x="0" y="0"/>
          <a:ext cx="0" cy="0"/>
          <a:chOff x="0" y="0"/>
          <a:chExt cx="0" cy="0"/>
        </a:xfrm>
      </p:grpSpPr>
      <p:sp>
        <p:nvSpPr>
          <p:cNvPr id="143" name="Google Shape;143;g1dd29ec108d_0_162"/>
          <p:cNvSpPr txBox="1">
            <a:spLocks noGrp="1"/>
          </p:cNvSpPr>
          <p:nvPr>
            <p:ph type="title"/>
          </p:nvPr>
        </p:nvSpPr>
        <p:spPr>
          <a:xfrm rot="5400000">
            <a:off x="5016458" y="1818780"/>
            <a:ext cx="4388700" cy="1163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g1dd29ec108d_0_162"/>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5" name="Google Shape;145;g1dd29ec108d_0_16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g1dd29ec108d_0_162"/>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7" name="Google Shape;147;g1dd29ec108d_0_162"/>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34"/>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g10c3dc4d86b_7_57"/>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10c3dc4d86b_7_57"/>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5" name="Google Shape;35;g10c3dc4d86b_7_5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6"/>
        <p:cNvGrpSpPr/>
        <p:nvPr/>
      </p:nvGrpSpPr>
      <p:grpSpPr>
        <a:xfrm>
          <a:off x="0" y="0"/>
          <a:ext cx="0" cy="0"/>
          <a:chOff x="0" y="0"/>
          <a:chExt cx="0" cy="0"/>
        </a:xfrm>
      </p:grpSpPr>
      <p:sp>
        <p:nvSpPr>
          <p:cNvPr id="37" name="Google Shape;37;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38" name="Google Shape;38;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32"/>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2"/>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2" name="Google Shape;42;p32"/>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3" name="Google Shape;43;p3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45"/>
        <p:cNvGrpSpPr/>
        <p:nvPr/>
      </p:nvGrpSpPr>
      <p:grpSpPr>
        <a:xfrm>
          <a:off x="0" y="0"/>
          <a:ext cx="0" cy="0"/>
          <a:chOff x="0" y="0"/>
          <a:chExt cx="0" cy="0"/>
        </a:xfrm>
      </p:grpSpPr>
      <p:sp>
        <p:nvSpPr>
          <p:cNvPr id="46" name="Google Shape;46;p21"/>
          <p:cNvSpPr txBox="1">
            <a:spLocks noGrp="1"/>
          </p:cNvSpPr>
          <p:nvPr>
            <p:ph type="title"/>
          </p:nvPr>
        </p:nvSpPr>
        <p:spPr>
          <a:xfrm>
            <a:off x="457200" y="205978"/>
            <a:ext cx="8229600" cy="651272"/>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txBox="1">
            <a:spLocks noGrp="1"/>
          </p:cNvSpPr>
          <p:nvPr>
            <p:ph type="body" idx="1"/>
          </p:nvPr>
        </p:nvSpPr>
        <p:spPr>
          <a:xfrm>
            <a:off x="457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8" name="Google Shape;48;p21"/>
          <p:cNvSpPr txBox="1">
            <a:spLocks noGrp="1"/>
          </p:cNvSpPr>
          <p:nvPr>
            <p:ph type="body" idx="2"/>
          </p:nvPr>
        </p:nvSpPr>
        <p:spPr>
          <a:xfrm>
            <a:off x="4648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9" name="Google Shape;49;p21"/>
          <p:cNvSpPr txBox="1">
            <a:spLocks noGrp="1"/>
          </p:cNvSpPr>
          <p:nvPr>
            <p:ph type="dt" idx="10"/>
          </p:nvPr>
        </p:nvSpPr>
        <p:spPr>
          <a:xfrm>
            <a:off x="457200" y="4857751"/>
            <a:ext cx="2133600" cy="1833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1"/>
          <p:cNvSpPr txBox="1">
            <a:spLocks noGrp="1"/>
          </p:cNvSpPr>
          <p:nvPr>
            <p:ph type="ftr" idx="11"/>
          </p:nvPr>
        </p:nvSpPr>
        <p:spPr>
          <a:xfrm>
            <a:off x="3124200" y="4857751"/>
            <a:ext cx="2895600" cy="1833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 name="Google Shape;51;p21"/>
          <p:cNvSpPr txBox="1">
            <a:spLocks noGrp="1"/>
          </p:cNvSpPr>
          <p:nvPr>
            <p:ph type="sldNum" idx="12"/>
          </p:nvPr>
        </p:nvSpPr>
        <p:spPr>
          <a:xfrm>
            <a:off x="6553200" y="4857751"/>
            <a:ext cx="2133600" cy="183356"/>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52"/>
        <p:cNvGrpSpPr/>
        <p:nvPr/>
      </p:nvGrpSpPr>
      <p:grpSpPr>
        <a:xfrm>
          <a:off x="0" y="0"/>
          <a:ext cx="0" cy="0"/>
          <a:chOff x="0" y="0"/>
          <a:chExt cx="0" cy="0"/>
        </a:xfrm>
      </p:grpSpPr>
      <p:pic>
        <p:nvPicPr>
          <p:cNvPr id="53" name="Google Shape;53;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54" name="Google Shape;54;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55" name="Google Shape;55;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6" name="Google Shape;56;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7" name="Google Shape;57;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8" name="Google Shape;58;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4.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7">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pic>
        <p:nvPicPr>
          <p:cNvPr id="87" name="Google Shape;87;g1dd29ec108d_0_103" descr="RESULTS_logo_EN_CMYK_BIG (flat)2_RESULTS_logo_EN_CMYK_BIG.png"/>
          <p:cNvPicPr preferRelativeResize="0"/>
          <p:nvPr/>
        </p:nvPicPr>
        <p:blipFill rotWithShape="1">
          <a:blip r:embed="rId13">
            <a:alphaModFix/>
          </a:blip>
          <a:srcRect/>
          <a:stretch/>
        </p:blipFill>
        <p:spPr>
          <a:xfrm>
            <a:off x="7858691" y="143448"/>
            <a:ext cx="1223628" cy="982313"/>
          </a:xfrm>
          <a:prstGeom prst="rect">
            <a:avLst/>
          </a:prstGeom>
          <a:noFill/>
          <a:ln>
            <a:noFill/>
          </a:ln>
        </p:spPr>
      </p:pic>
      <p:sp>
        <p:nvSpPr>
          <p:cNvPr id="88" name="Google Shape;88;g1dd29ec108d_0_103"/>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 name="Google Shape;89;g1dd29ec108d_0_103"/>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lnSpc>
                <a:spcPct val="100000"/>
              </a:lnSpc>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lnSpc>
                <a:spcPct val="100000"/>
              </a:lnSpc>
              <a:spcBef>
                <a:spcPts val="747"/>
              </a:spcBef>
              <a:spcAft>
                <a:spcPts val="0"/>
              </a:spcAft>
              <a:buClr>
                <a:schemeClr val="dk1"/>
              </a:buClr>
              <a:buSzPts val="3733"/>
              <a:buFont typeface="Courier New"/>
              <a:buChar char="o"/>
              <a:defRPr sz="3733" b="0" i="0" u="none" strike="noStrike" cap="none">
                <a:solidFill>
                  <a:schemeClr val="dk1"/>
                </a:solidFill>
                <a:latin typeface="Calibri"/>
                <a:ea typeface="Calibri"/>
                <a:cs typeface="Calibri"/>
                <a:sym typeface="Calibri"/>
              </a:defRPr>
            </a:lvl2pPr>
            <a:lvl3pPr marL="1371600" marR="0" lvl="2" indent="-431800" algn="l" rtl="0">
              <a:lnSpc>
                <a:spcPct val="100000"/>
              </a:lnSpc>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lnSpc>
                <a:spcPct val="100000"/>
              </a:lnSpc>
              <a:spcBef>
                <a:spcPts val="533"/>
              </a:spcBef>
              <a:spcAft>
                <a:spcPts val="0"/>
              </a:spcAft>
              <a:buClr>
                <a:schemeClr val="dk1"/>
              </a:buClr>
              <a:buSzPts val="2667"/>
              <a:buFont typeface="Courier New"/>
              <a:buChar char="o"/>
              <a:defRPr sz="2667" b="0" i="0" u="none" strike="noStrike" cap="none">
                <a:solidFill>
                  <a:schemeClr val="dk1"/>
                </a:solidFill>
                <a:latin typeface="Calibri"/>
                <a:ea typeface="Calibri"/>
                <a:cs typeface="Calibri"/>
                <a:sym typeface="Calibri"/>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90" name="Google Shape;90;g1dd29ec108d_0_10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g1dd29ec108d_0_103"/>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92" name="Google Shape;92;g1dd29ec108d_0_103" descr="RESULTS_logo_EN_CMYK_BIG (flat)2_RESULTS_logo_EN_CMYK_BIG.png"/>
          <p:cNvPicPr preferRelativeResize="0"/>
          <p:nvPr/>
        </p:nvPicPr>
        <p:blipFill rotWithShape="1">
          <a:blip r:embed="rId14">
            <a:alphaModFix/>
          </a:blip>
          <a:srcRect/>
          <a:stretch/>
        </p:blipFill>
        <p:spPr>
          <a:xfrm>
            <a:off x="7858691" y="139015"/>
            <a:ext cx="1223629" cy="982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results.org/blog/fy25-appropriations-tell-congress-to-fund-the-fight-against-poverty" TargetMode="External"/><Relationship Id="rId4" Type="http://schemas.openxmlformats.org/officeDocument/2006/relationships/hyperlink" Target="https://docs.google.com/spreadsheets/d/1x35soUUCN2Io0sPfBvqIdjnQ6Sa6I_31HC-HVi2MlAo/edi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togetherwomenrise.org/programs/gaia-vaccine-founda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www.gavi.org/our-alliance/strategy/phase-6-2026-203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spreadsheets/d/1QF2HKawtGx1kYYfYwGibPpKKnFs0jmX5-RxcpWyEpsk/edit#gid=2081581321" TargetMode="External"/><Relationship Id="rId7"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docs.google.com/document/d/16BKSsHINrmsDpYqM02ECoVppHWdtgivN4hCI77yRVY8/edit?usp=sharing" TargetMode="External"/><Relationship Id="rId5" Type="http://schemas.openxmlformats.org/officeDocument/2006/relationships/hyperlink" Target="mailto:FirstName_LastName@SenatorsLastName.Senate.Gov" TargetMode="External"/><Relationship Id="rId4" Type="http://schemas.openxmlformats.org/officeDocument/2006/relationships/hyperlink" Target="https://results.org/volunteers/legislator-looku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tinyurl.com/JoinRiseAdvocacyChapter"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hyperlink" Target="https://www.gavi.org/sites/default/files/programmes-impact/our-impact/Gavi-Facts-and-figures-October-2023.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14fc495f4cb_0_0"/>
          <p:cNvSpPr txBox="1">
            <a:spLocks noGrp="1"/>
          </p:cNvSpPr>
          <p:nvPr>
            <p:ph type="title"/>
          </p:nvPr>
        </p:nvSpPr>
        <p:spPr>
          <a:xfrm>
            <a:off x="202051" y="1230597"/>
            <a:ext cx="8739900" cy="2682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latin typeface="Open Sans"/>
                <a:ea typeface="Open Sans"/>
                <a:cs typeface="Open Sans"/>
                <a:sym typeface="Open Sans"/>
              </a:rPr>
              <a:t>Rise Advocacy Chapter </a:t>
            </a:r>
            <a:br>
              <a:rPr lang="en-US">
                <a:latin typeface="Open Sans"/>
                <a:ea typeface="Open Sans"/>
                <a:cs typeface="Open Sans"/>
                <a:sym typeface="Open Sans"/>
              </a:rPr>
            </a:br>
            <a:r>
              <a:rPr lang="en-US">
                <a:latin typeface="Open Sans"/>
                <a:ea typeface="Open Sans"/>
                <a:cs typeface="Open Sans"/>
                <a:sym typeface="Open Sans"/>
              </a:rPr>
              <a:t>Monthly Webinar</a:t>
            </a:r>
            <a:endParaRPr>
              <a:latin typeface="Open Sans"/>
              <a:ea typeface="Open Sans"/>
              <a:cs typeface="Open Sans"/>
              <a:sym typeface="Open Sans"/>
            </a:endParaRPr>
          </a:p>
        </p:txBody>
      </p:sp>
      <p:sp>
        <p:nvSpPr>
          <p:cNvPr id="154" name="Google Shape;154;g14fc495f4cb_0_0"/>
          <p:cNvSpPr txBox="1"/>
          <p:nvPr/>
        </p:nvSpPr>
        <p:spPr>
          <a:xfrm>
            <a:off x="1125415" y="4299438"/>
            <a:ext cx="6620700" cy="446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300" b="1" i="0" u="none" strike="noStrike" cap="none">
                <a:solidFill>
                  <a:schemeClr val="dk1"/>
                </a:solidFill>
                <a:latin typeface="Open Sans"/>
                <a:ea typeface="Open Sans"/>
                <a:cs typeface="Open Sans"/>
                <a:sym typeface="Open Sans"/>
              </a:rPr>
              <a:t>June 18 2024</a:t>
            </a:r>
            <a:endParaRPr sz="1900" b="1" i="0" u="none" strike="noStrike" cap="none">
              <a:solidFill>
                <a:srgbClr val="000000"/>
              </a:solidFill>
              <a:latin typeface="Open Sans"/>
              <a:ea typeface="Open Sans"/>
              <a:cs typeface="Open Sans"/>
              <a:sym typeface="Open Sans"/>
            </a:endParaRPr>
          </a:p>
        </p:txBody>
      </p:sp>
      <p:pic>
        <p:nvPicPr>
          <p:cNvPr id="155" name="Google Shape;155;g14fc495f4cb_0_0"/>
          <p:cNvPicPr preferRelativeResize="0"/>
          <p:nvPr/>
        </p:nvPicPr>
        <p:blipFill rotWithShape="1">
          <a:blip r:embed="rId3">
            <a:alphaModFix/>
          </a:blip>
          <a:srcRect/>
          <a:stretch/>
        </p:blipFill>
        <p:spPr>
          <a:xfrm>
            <a:off x="132080" y="187403"/>
            <a:ext cx="3013528" cy="8865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2defefad41a_0_18"/>
          <p:cNvSpPr txBox="1">
            <a:spLocks noGrp="1"/>
          </p:cNvSpPr>
          <p:nvPr>
            <p:ph type="title"/>
          </p:nvPr>
        </p:nvSpPr>
        <p:spPr>
          <a:xfrm>
            <a:off x="2328750" y="199125"/>
            <a:ext cx="5042100" cy="1091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5600" b="1"/>
              <a:t>What to do? </a:t>
            </a:r>
            <a:endParaRPr sz="5600" b="1"/>
          </a:p>
        </p:txBody>
      </p:sp>
      <p:pic>
        <p:nvPicPr>
          <p:cNvPr id="236" name="Google Shape;236;g2defefad41a_0_18"/>
          <p:cNvPicPr preferRelativeResize="0"/>
          <p:nvPr/>
        </p:nvPicPr>
        <p:blipFill rotWithShape="1">
          <a:blip r:embed="rId3">
            <a:alphaModFix/>
          </a:blip>
          <a:srcRect/>
          <a:stretch/>
        </p:blipFill>
        <p:spPr>
          <a:xfrm>
            <a:off x="0" y="348672"/>
            <a:ext cx="1778000" cy="495225"/>
          </a:xfrm>
          <a:prstGeom prst="rect">
            <a:avLst/>
          </a:prstGeom>
          <a:noFill/>
          <a:ln>
            <a:noFill/>
          </a:ln>
        </p:spPr>
      </p:pic>
      <p:sp>
        <p:nvSpPr>
          <p:cNvPr id="237" name="Google Shape;237;g2defefad41a_0_18"/>
          <p:cNvSpPr txBox="1">
            <a:spLocks noGrp="1"/>
          </p:cNvSpPr>
          <p:nvPr>
            <p:ph type="title"/>
          </p:nvPr>
        </p:nvSpPr>
        <p:spPr>
          <a:xfrm>
            <a:off x="299100" y="1655750"/>
            <a:ext cx="8844900" cy="2681400"/>
          </a:xfrm>
          <a:prstGeom prst="rect">
            <a:avLst/>
          </a:prstGeom>
          <a:noFill/>
          <a:ln>
            <a:noFill/>
          </a:ln>
        </p:spPr>
        <p:txBody>
          <a:bodyPr spcFirstLastPara="1" wrap="square" lIns="91425" tIns="45700" rIns="91425" bIns="45700" anchor="ctr" anchorCtr="0">
            <a:normAutofit fontScale="90000"/>
          </a:bodyPr>
          <a:lstStyle/>
          <a:p>
            <a:pPr marL="457200" lvl="0" indent="-331470" algn="l" rtl="0">
              <a:lnSpc>
                <a:spcPct val="100000"/>
              </a:lnSpc>
              <a:spcBef>
                <a:spcPts val="0"/>
              </a:spcBef>
              <a:spcAft>
                <a:spcPts val="0"/>
              </a:spcAft>
              <a:buSzPct val="40909"/>
              <a:buChar char="●"/>
            </a:pPr>
            <a:r>
              <a:rPr lang="en-US"/>
              <a:t>Thank members who signed: </a:t>
            </a:r>
            <a:r>
              <a:rPr lang="en-US" u="sng">
                <a:solidFill>
                  <a:schemeClr val="hlink"/>
                </a:solidFill>
                <a:hlinkClick r:id="rId4"/>
              </a:rPr>
              <a:t>see the FY25 scorecard</a:t>
            </a:r>
            <a:r>
              <a:rPr lang="en-US"/>
              <a:t>.</a:t>
            </a:r>
            <a:endParaRPr/>
          </a:p>
          <a:p>
            <a:pPr marL="457200" lvl="0" indent="-331470" algn="l" rtl="0">
              <a:lnSpc>
                <a:spcPct val="100000"/>
              </a:lnSpc>
              <a:spcBef>
                <a:spcPts val="0"/>
              </a:spcBef>
              <a:spcAft>
                <a:spcPts val="0"/>
              </a:spcAft>
              <a:buSzPct val="40909"/>
              <a:buChar char="●"/>
            </a:pPr>
            <a:r>
              <a:rPr lang="en-US"/>
              <a:t>See and share the signed letters! </a:t>
            </a:r>
            <a:r>
              <a:rPr lang="en-US" u="sng">
                <a:solidFill>
                  <a:schemeClr val="hlink"/>
                </a:solidFill>
                <a:hlinkClick r:id="rId5"/>
              </a:rPr>
              <a:t>Find them here</a:t>
            </a:r>
            <a:r>
              <a:rPr lang="en-US"/>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1f1ec144a3f_0_196"/>
          <p:cNvSpPr txBox="1">
            <a:spLocks noGrp="1"/>
          </p:cNvSpPr>
          <p:nvPr>
            <p:ph type="subTitle" idx="1"/>
          </p:nvPr>
        </p:nvSpPr>
        <p:spPr>
          <a:xfrm>
            <a:off x="2" y="2135475"/>
            <a:ext cx="91440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a:solidFill>
                  <a:schemeClr val="dk1"/>
                </a:solidFill>
                <a:latin typeface="Open Sans"/>
                <a:ea typeface="Open Sans"/>
                <a:cs typeface="Open Sans"/>
                <a:sym typeface="Open Sans"/>
              </a:rPr>
              <a:t>Story share from USAID work inGhana</a:t>
            </a:r>
            <a:endParaRPr b="1">
              <a:solidFill>
                <a:schemeClr val="dk1"/>
              </a:solidFill>
              <a:latin typeface="Open Sans"/>
              <a:ea typeface="Open Sans"/>
              <a:cs typeface="Open Sans"/>
              <a:sym typeface="Open Sans"/>
            </a:endParaRPr>
          </a:p>
        </p:txBody>
      </p:sp>
      <p:sp>
        <p:nvSpPr>
          <p:cNvPr id="244" name="Google Shape;244;g1f1ec144a3f_0_19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pic>
        <p:nvPicPr>
          <p:cNvPr id="245" name="Google Shape;245;g1f1ec144a3f_0_196"/>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273d12d7d18_1_13"/>
          <p:cNvSpPr txBox="1">
            <a:spLocks noGrp="1"/>
          </p:cNvSpPr>
          <p:nvPr>
            <p:ph type="subTitle" idx="1"/>
          </p:nvPr>
        </p:nvSpPr>
        <p:spPr>
          <a:xfrm>
            <a:off x="1861521" y="102337"/>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a:solidFill>
                  <a:schemeClr val="dk1"/>
                </a:solidFill>
                <a:latin typeface="Open Sans"/>
                <a:ea typeface="Open Sans"/>
                <a:cs typeface="Open Sans"/>
                <a:sym typeface="Open Sans"/>
              </a:rPr>
              <a:t>Grantee Spotlight</a:t>
            </a:r>
            <a:endParaRPr b="1">
              <a:solidFill>
                <a:schemeClr val="dk1"/>
              </a:solidFill>
              <a:latin typeface="Open Sans"/>
              <a:ea typeface="Open Sans"/>
              <a:cs typeface="Open Sans"/>
              <a:sym typeface="Open Sans"/>
            </a:endParaRPr>
          </a:p>
        </p:txBody>
      </p:sp>
      <p:sp>
        <p:nvSpPr>
          <p:cNvPr id="252" name="Google Shape;252;g273d12d7d18_1_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pic>
        <p:nvPicPr>
          <p:cNvPr id="253" name="Google Shape;253;g273d12d7d18_1_13"/>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54" name="Google Shape;254;g273d12d7d18_1_13"/>
          <p:cNvSpPr txBox="1">
            <a:spLocks noGrp="1"/>
          </p:cNvSpPr>
          <p:nvPr>
            <p:ph type="subTitle" idx="1"/>
          </p:nvPr>
        </p:nvSpPr>
        <p:spPr>
          <a:xfrm>
            <a:off x="294468" y="651119"/>
            <a:ext cx="9075300" cy="6831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Clr>
                <a:srgbClr val="000000"/>
              </a:buClr>
              <a:buSzPts val="3200"/>
              <a:buFont typeface="Arial"/>
              <a:buNone/>
            </a:pPr>
            <a:r>
              <a:rPr lang="en-US" b="1" u="sng">
                <a:solidFill>
                  <a:schemeClr val="hlink"/>
                </a:solidFill>
                <a:latin typeface="Open Sans"/>
                <a:ea typeface="Open Sans"/>
                <a:cs typeface="Open Sans"/>
                <a:sym typeface="Open Sans"/>
                <a:hlinkClick r:id="rId4"/>
              </a:rPr>
              <a:t>GAIA Vaccine Foundation</a:t>
            </a:r>
            <a:endParaRPr b="1">
              <a:solidFill>
                <a:srgbClr val="000000"/>
              </a:solidFill>
              <a:latin typeface="Open Sans"/>
              <a:ea typeface="Open Sans"/>
              <a:cs typeface="Open Sans"/>
              <a:sym typeface="Open Sans"/>
            </a:endParaRPr>
          </a:p>
        </p:txBody>
      </p:sp>
      <p:pic>
        <p:nvPicPr>
          <p:cNvPr id="255" name="Google Shape;255;g273d12d7d18_1_13"/>
          <p:cNvPicPr preferRelativeResize="0"/>
          <p:nvPr/>
        </p:nvPicPr>
        <p:blipFill rotWithShape="1">
          <a:blip r:embed="rId5">
            <a:alphaModFix/>
          </a:blip>
          <a:srcRect/>
          <a:stretch/>
        </p:blipFill>
        <p:spPr>
          <a:xfrm>
            <a:off x="152400" y="1569037"/>
            <a:ext cx="8625489" cy="304582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2c4714047ff_0_1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pic>
        <p:nvPicPr>
          <p:cNvPr id="262" name="Google Shape;262;g2c4714047ff_0_12"/>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63" name="Google Shape;263;g2c4714047ff_0_12"/>
          <p:cNvSpPr txBox="1"/>
          <p:nvPr/>
        </p:nvSpPr>
        <p:spPr>
          <a:xfrm>
            <a:off x="34350" y="731576"/>
            <a:ext cx="9075300" cy="438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400" b="1" i="0" u="none" strike="noStrike" cap="none">
                <a:solidFill>
                  <a:schemeClr val="dk1"/>
                </a:solidFill>
                <a:latin typeface="Arial"/>
                <a:ea typeface="Arial"/>
                <a:cs typeface="Arial"/>
                <a:sym typeface="Arial"/>
              </a:rPr>
              <a:t>Grant Amount: $48,522</a:t>
            </a:r>
            <a:br>
              <a:rPr lang="en-US" sz="1400" b="0" i="0" u="none" strike="noStrike" cap="none">
                <a:solidFill>
                  <a:schemeClr val="dk1"/>
                </a:solidFill>
                <a:highlight>
                  <a:srgbClr val="FFFFFF"/>
                </a:highlight>
                <a:latin typeface="Arial"/>
                <a:ea typeface="Arial"/>
                <a:cs typeface="Arial"/>
                <a:sym typeface="Arial"/>
              </a:rPr>
            </a:br>
            <a:br>
              <a:rPr lang="en-US" sz="1400" b="0" i="0" u="none" strike="noStrike" cap="none">
                <a:solidFill>
                  <a:schemeClr val="dk1"/>
                </a:solidFill>
                <a:highlight>
                  <a:srgbClr val="FFFFFF"/>
                </a:highlight>
                <a:latin typeface="Arial"/>
                <a:ea typeface="Arial"/>
                <a:cs typeface="Arial"/>
                <a:sym typeface="Arial"/>
              </a:rPr>
            </a:br>
            <a:r>
              <a:rPr lang="en-US" sz="1400" b="1" i="0" u="none" strike="noStrike" cap="none">
                <a:solidFill>
                  <a:srgbClr val="000000"/>
                </a:solidFill>
                <a:latin typeface="Arial"/>
                <a:ea typeface="Arial"/>
                <a:cs typeface="Arial"/>
                <a:sym typeface="Arial"/>
              </a:rPr>
              <a:t>Mission of Gaia Vaccine Foundation</a:t>
            </a:r>
            <a:br>
              <a:rPr lang="en-US" sz="1400" b="0" i="0" u="none" strike="noStrike" cap="none">
                <a:solidFill>
                  <a:srgbClr val="000000"/>
                </a:solidFill>
                <a:latin typeface="Arial"/>
                <a:ea typeface="Arial"/>
                <a:cs typeface="Arial"/>
                <a:sym typeface="Arial"/>
              </a:rPr>
            </a:br>
            <a:r>
              <a:rPr lang="en-US" sz="1400" b="0" i="0" u="none" strike="noStrike" cap="none">
                <a:solidFill>
                  <a:srgbClr val="000000"/>
                </a:solidFill>
                <a:highlight>
                  <a:srgbClr val="FFFFFF"/>
                </a:highlight>
                <a:latin typeface="Arial"/>
                <a:ea typeface="Arial"/>
                <a:cs typeface="Arial"/>
                <a:sym typeface="Arial"/>
              </a:rPr>
              <a:t>GAIA Vaccine Foundation's mission is to reduce the incidence of infectious diseases that disproportionately affect the underserved and promote the development of globally relevant, globally accessible vaccines that can be distributed on a not-for-profit basis in the developing world.</a:t>
            </a:r>
            <a:br>
              <a:rPr lang="en-US" sz="1400" b="1" i="0" u="none" strike="noStrike" cap="none">
                <a:solidFill>
                  <a:schemeClr val="dk1"/>
                </a:solidFill>
                <a:highlight>
                  <a:srgbClr val="FFFFFF"/>
                </a:highlight>
                <a:latin typeface="Arial"/>
                <a:ea typeface="Arial"/>
                <a:cs typeface="Arial"/>
                <a:sym typeface="Arial"/>
              </a:rPr>
            </a:br>
            <a:endParaRPr sz="1400" b="1" i="0" u="none" strike="noStrike" cap="none">
              <a:solidFill>
                <a:schemeClr val="dk1"/>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950"/>
              <a:buFont typeface="Arial"/>
              <a:buNone/>
            </a:pPr>
            <a:r>
              <a:rPr lang="en-US" sz="1400" b="1" i="0" u="none" strike="noStrike" cap="none">
                <a:solidFill>
                  <a:srgbClr val="000000"/>
                </a:solidFill>
                <a:latin typeface="Arial"/>
                <a:ea typeface="Arial"/>
                <a:cs typeface="Arial"/>
                <a:sym typeface="Arial"/>
              </a:rPr>
              <a:t>Summary</a:t>
            </a:r>
            <a:br>
              <a:rPr lang="en-US" sz="1400" b="0" i="0" u="none" strike="noStrike" cap="none">
                <a:solidFill>
                  <a:srgbClr val="000000"/>
                </a:solidFill>
                <a:latin typeface="Arial"/>
                <a:ea typeface="Arial"/>
                <a:cs typeface="Arial"/>
                <a:sym typeface="Arial"/>
              </a:rPr>
            </a:br>
            <a:r>
              <a:rPr lang="en-US" sz="1400" b="0" i="0" u="none" strike="noStrike" cap="none">
                <a:solidFill>
                  <a:srgbClr val="000000"/>
                </a:solidFill>
                <a:highlight>
                  <a:srgbClr val="FFFFFF"/>
                </a:highlight>
                <a:latin typeface="Arial"/>
                <a:ea typeface="Arial"/>
                <a:cs typeface="Arial"/>
                <a:sym typeface="Arial"/>
              </a:rPr>
              <a:t>Our grant will fund a year-long educational community outreach campaign on HPV, the HPV vaccine and cervical cancer. This campaign will assist in the introduction of the HPV vaccine to Mali and improve general knowledge about HPV/cervical cancer so that women and girls are able to make informed decisions that are in the best interests of their health and wellbeing.</a:t>
            </a:r>
            <a:br>
              <a:rPr lang="en-US" sz="1400" b="0" i="0" u="none" strike="noStrike" cap="none">
                <a:solidFill>
                  <a:srgbClr val="000000"/>
                </a:solidFill>
                <a:highlight>
                  <a:srgbClr val="FFFFFF"/>
                </a:highlight>
                <a:latin typeface="Arial"/>
                <a:ea typeface="Arial"/>
                <a:cs typeface="Arial"/>
                <a:sym typeface="Arial"/>
              </a:rPr>
            </a:br>
            <a:br>
              <a:rPr lang="en-US" sz="1400" b="0" i="0" u="none" strike="noStrike" cap="none">
                <a:solidFill>
                  <a:srgbClr val="000000"/>
                </a:solidFill>
                <a:highlight>
                  <a:srgbClr val="FFFFFF"/>
                </a:highlight>
                <a:latin typeface="Arial"/>
                <a:ea typeface="Arial"/>
                <a:cs typeface="Arial"/>
                <a:sym typeface="Arial"/>
              </a:rPr>
            </a:br>
            <a:r>
              <a:rPr lang="en-US" sz="1400" b="1" i="0" u="none" strike="noStrike" cap="none">
                <a:solidFill>
                  <a:srgbClr val="000000"/>
                </a:solidFill>
                <a:latin typeface="Arial"/>
                <a:ea typeface="Arial"/>
                <a:cs typeface="Arial"/>
                <a:sym typeface="Arial"/>
              </a:rPr>
              <a:t>Why We Love This</a:t>
            </a:r>
            <a:br>
              <a:rPr lang="en-US" sz="1400" b="0" i="0" u="none" strike="noStrike" cap="none">
                <a:solidFill>
                  <a:srgbClr val="000000"/>
                </a:solidFill>
                <a:latin typeface="Arial"/>
                <a:ea typeface="Arial"/>
                <a:cs typeface="Arial"/>
                <a:sym typeface="Arial"/>
              </a:rPr>
            </a:br>
            <a:r>
              <a:rPr lang="en-US" sz="1400" b="0" i="0" u="none" strike="noStrike" cap="none">
                <a:solidFill>
                  <a:srgbClr val="000000"/>
                </a:solidFill>
                <a:highlight>
                  <a:srgbClr val="FFFFFF"/>
                </a:highlight>
                <a:latin typeface="Arial"/>
                <a:ea typeface="Arial"/>
                <a:cs typeface="Arial"/>
                <a:sym typeface="Arial"/>
              </a:rPr>
              <a:t>GAIA Vaccine works in conjunction with social influencers, religious leaders, renowned musicians, nurses, and doctors involved in women’s health care. It engages, educates, and destigmatizes information on HIV/AIDS by using storytelling cloths illustrating information about HIV transmission. These cloths are a unique and effective health education tool for a mostly illiterate society.</a:t>
            </a:r>
            <a:endParaRPr sz="1400" b="0" i="0" u="none" strike="noStrike" cap="none">
              <a:solidFill>
                <a:srgbClr val="000000"/>
              </a:solidFill>
              <a:latin typeface="Arial"/>
              <a:ea typeface="Arial"/>
              <a:cs typeface="Arial"/>
              <a:sym typeface="Arial"/>
            </a:endParaRPr>
          </a:p>
        </p:txBody>
      </p:sp>
      <p:sp>
        <p:nvSpPr>
          <p:cNvPr id="264" name="Google Shape;264;g2c4714047ff_0_12"/>
          <p:cNvSpPr txBox="1">
            <a:spLocks noGrp="1"/>
          </p:cNvSpPr>
          <p:nvPr>
            <p:ph type="subTitle" idx="1"/>
          </p:nvPr>
        </p:nvSpPr>
        <p:spPr>
          <a:xfrm>
            <a:off x="531425" y="134950"/>
            <a:ext cx="8768700" cy="683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640"/>
              </a:spcBef>
              <a:spcAft>
                <a:spcPts val="0"/>
              </a:spcAft>
              <a:buClr>
                <a:srgbClr val="000000"/>
              </a:buClr>
              <a:buSzPts val="2400"/>
              <a:buFont typeface="Arial"/>
              <a:buNone/>
            </a:pPr>
            <a:r>
              <a:rPr lang="en-US" sz="2400" b="1">
                <a:solidFill>
                  <a:srgbClr val="000000"/>
                </a:solidFill>
                <a:latin typeface="Open Sans"/>
                <a:ea typeface="Open Sans"/>
                <a:cs typeface="Open Sans"/>
                <a:sym typeface="Open Sans"/>
              </a:rPr>
              <a:t>GAIA Vaccine Foundation (Mali)</a:t>
            </a:r>
            <a:endParaRPr sz="2400" b="1">
              <a:solidFill>
                <a:srgbClr val="000000"/>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4" descr="Home"/>
          <p:cNvPicPr preferRelativeResize="0"/>
          <p:nvPr/>
        </p:nvPicPr>
        <p:blipFill rotWithShape="1">
          <a:blip r:embed="rId3">
            <a:alphaModFix/>
          </a:blip>
          <a:srcRect/>
          <a:stretch/>
        </p:blipFill>
        <p:spPr>
          <a:xfrm>
            <a:off x="1996174" y="1357975"/>
            <a:ext cx="5770047" cy="2179796"/>
          </a:xfrm>
          <a:prstGeom prst="rect">
            <a:avLst/>
          </a:prstGeom>
          <a:solidFill>
            <a:srgbClr val="FFFFFF"/>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9"/>
          <p:cNvSpPr txBox="1">
            <a:spLocks noGrp="1"/>
          </p:cNvSpPr>
          <p:nvPr>
            <p:ph type="title"/>
          </p:nvPr>
        </p:nvSpPr>
        <p:spPr>
          <a:xfrm>
            <a:off x="577680" y="1204783"/>
            <a:ext cx="7401491" cy="222421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n-US" sz="9000" b="1">
                <a:solidFill>
                  <a:schemeClr val="accent1"/>
                </a:solidFill>
              </a:rPr>
              <a:t>why gavi?</a:t>
            </a:r>
            <a:br>
              <a:rPr lang="en-US" sz="9000">
                <a:solidFill>
                  <a:schemeClr val="accent1"/>
                </a:solidFill>
              </a:rPr>
            </a:br>
            <a:r>
              <a:rPr lang="en-US" sz="9000">
                <a:solidFill>
                  <a:schemeClr val="accent1"/>
                </a:solidFill>
              </a:rPr>
              <a:t>why now?</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14"/>
          <p:cNvPicPr preferRelativeResize="0"/>
          <p:nvPr/>
        </p:nvPicPr>
        <p:blipFill rotWithShape="1">
          <a:blip r:embed="rId3">
            <a:alphaModFix/>
          </a:blip>
          <a:srcRect/>
          <a:stretch/>
        </p:blipFill>
        <p:spPr>
          <a:xfrm>
            <a:off x="241150" y="967978"/>
            <a:ext cx="8272463" cy="389334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16" descr="A colorful circles and lines&#10;&#10;Description automatically generated with medium confidence"/>
          <p:cNvPicPr preferRelativeResize="0"/>
          <p:nvPr/>
        </p:nvPicPr>
        <p:blipFill rotWithShape="1">
          <a:blip r:embed="rId3">
            <a:alphaModFix/>
          </a:blip>
          <a:srcRect/>
          <a:stretch/>
        </p:blipFill>
        <p:spPr>
          <a:xfrm rot="1044946">
            <a:off x="-2050414" y="-3135671"/>
            <a:ext cx="8230620" cy="11634722"/>
          </a:xfrm>
          <a:prstGeom prst="rect">
            <a:avLst/>
          </a:prstGeom>
          <a:noFill/>
          <a:ln>
            <a:noFill/>
          </a:ln>
        </p:spPr>
      </p:pic>
      <p:pic>
        <p:nvPicPr>
          <p:cNvPr id="286" name="Google Shape;286;p16"/>
          <p:cNvPicPr preferRelativeResize="0"/>
          <p:nvPr/>
        </p:nvPicPr>
        <p:blipFill rotWithShape="1">
          <a:blip r:embed="rId4">
            <a:alphaModFix/>
          </a:blip>
          <a:srcRect/>
          <a:stretch/>
        </p:blipFill>
        <p:spPr>
          <a:xfrm>
            <a:off x="0" y="1048000"/>
            <a:ext cx="4422300" cy="4095501"/>
          </a:xfrm>
          <a:prstGeom prst="rect">
            <a:avLst/>
          </a:prstGeom>
          <a:noFill/>
          <a:ln>
            <a:noFill/>
          </a:ln>
        </p:spPr>
      </p:pic>
      <p:sp>
        <p:nvSpPr>
          <p:cNvPr id="287" name="Google Shape;287;p16"/>
          <p:cNvSpPr txBox="1">
            <a:spLocks noGrp="1"/>
          </p:cNvSpPr>
          <p:nvPr>
            <p:ph type="title"/>
          </p:nvPr>
        </p:nvSpPr>
        <p:spPr>
          <a:xfrm>
            <a:off x="5153600" y="2615315"/>
            <a:ext cx="3349248" cy="857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n-US" sz="3300"/>
              <a:t>Gavi has helped prevent more than </a:t>
            </a:r>
            <a:r>
              <a:rPr lang="en-US" sz="3300" b="1"/>
              <a:t>17 million </a:t>
            </a:r>
            <a:r>
              <a:rPr lang="en-US" sz="3300"/>
              <a:t>future deaths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8"/>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b="1">
                <a:solidFill>
                  <a:schemeClr val="accent1"/>
                </a:solidFill>
              </a:rPr>
              <a:t>gavi by the numbers</a:t>
            </a:r>
            <a:endParaRPr/>
          </a:p>
        </p:txBody>
      </p:sp>
      <p:sp>
        <p:nvSpPr>
          <p:cNvPr id="293" name="Google Shape;293;p1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360"/>
              </a:spcBef>
              <a:spcAft>
                <a:spcPts val="0"/>
              </a:spcAft>
              <a:buClr>
                <a:schemeClr val="dk1"/>
              </a:buClr>
              <a:buSzPts val="1800"/>
              <a:buChar char="•"/>
            </a:pPr>
            <a:r>
              <a:rPr lang="en-US" b="1">
                <a:solidFill>
                  <a:srgbClr val="FF0000"/>
                </a:solidFill>
              </a:rPr>
              <a:t>1 billion </a:t>
            </a:r>
            <a:r>
              <a:rPr lang="en-US"/>
              <a:t>children immunized</a:t>
            </a:r>
            <a:endParaRPr/>
          </a:p>
          <a:p>
            <a:pPr marL="457200" lvl="0" indent="-342900" algn="l" rtl="0">
              <a:lnSpc>
                <a:spcPct val="100000"/>
              </a:lnSpc>
              <a:spcBef>
                <a:spcPts val="360"/>
              </a:spcBef>
              <a:spcAft>
                <a:spcPts val="0"/>
              </a:spcAft>
              <a:buClr>
                <a:schemeClr val="dk1"/>
              </a:buClr>
              <a:buSzPts val="1800"/>
              <a:buChar char="•"/>
            </a:pPr>
            <a:r>
              <a:rPr lang="en-US" b="1">
                <a:solidFill>
                  <a:srgbClr val="FF0000"/>
                </a:solidFill>
              </a:rPr>
              <a:t>17 million </a:t>
            </a:r>
            <a:r>
              <a:rPr lang="en-US"/>
              <a:t>future deaths prevented</a:t>
            </a:r>
            <a:endParaRPr/>
          </a:p>
          <a:p>
            <a:pPr marL="457200" lvl="0" indent="-342900" algn="l" rtl="0">
              <a:lnSpc>
                <a:spcPct val="100000"/>
              </a:lnSpc>
              <a:spcBef>
                <a:spcPts val="360"/>
              </a:spcBef>
              <a:spcAft>
                <a:spcPts val="0"/>
              </a:spcAft>
              <a:buClr>
                <a:schemeClr val="dk1"/>
              </a:buClr>
              <a:buSzPts val="1800"/>
              <a:buChar char="•"/>
            </a:pPr>
            <a:r>
              <a:rPr lang="en-US" b="1">
                <a:solidFill>
                  <a:srgbClr val="FF0000"/>
                </a:solidFill>
              </a:rPr>
              <a:t>50% </a:t>
            </a:r>
            <a:r>
              <a:rPr lang="en-US"/>
              <a:t>of the world’s children vaccinated by Gavi</a:t>
            </a:r>
            <a:endParaRPr/>
          </a:p>
          <a:p>
            <a:pPr marL="457200" lvl="0" indent="-342900" algn="l" rtl="0">
              <a:lnSpc>
                <a:spcPct val="100000"/>
              </a:lnSpc>
              <a:spcBef>
                <a:spcPts val="360"/>
              </a:spcBef>
              <a:spcAft>
                <a:spcPts val="0"/>
              </a:spcAft>
              <a:buClr>
                <a:schemeClr val="dk1"/>
              </a:buClr>
              <a:buSzPts val="1800"/>
              <a:buChar char="•"/>
            </a:pPr>
            <a:r>
              <a:rPr lang="en-US" b="1">
                <a:solidFill>
                  <a:srgbClr val="FF0000"/>
                </a:solidFill>
              </a:rPr>
              <a:t>$54 </a:t>
            </a:r>
            <a:r>
              <a:rPr lang="en-US"/>
              <a:t>returned for every $1 invested</a:t>
            </a:r>
            <a:endParaRPr/>
          </a:p>
          <a:p>
            <a:pPr marL="457200" lvl="0" indent="-342900" algn="l" rtl="0">
              <a:lnSpc>
                <a:spcPct val="100000"/>
              </a:lnSpc>
              <a:spcBef>
                <a:spcPts val="360"/>
              </a:spcBef>
              <a:spcAft>
                <a:spcPts val="0"/>
              </a:spcAft>
              <a:buClr>
                <a:schemeClr val="dk1"/>
              </a:buClr>
              <a:buSzPts val="1800"/>
              <a:buChar char="•"/>
            </a:pPr>
            <a:r>
              <a:rPr lang="en-US" b="1">
                <a:solidFill>
                  <a:srgbClr val="FF0000"/>
                </a:solidFill>
              </a:rPr>
              <a:t>19</a:t>
            </a:r>
            <a:r>
              <a:rPr lang="en-US"/>
              <a:t> countries transitioned out of support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9"/>
          <p:cNvSpPr txBox="1">
            <a:spLocks noGrp="1"/>
          </p:cNvSpPr>
          <p:nvPr>
            <p:ph type="title"/>
          </p:nvPr>
        </p:nvSpPr>
        <p:spPr>
          <a:xfrm>
            <a:off x="577680" y="1204783"/>
            <a:ext cx="7401491" cy="222421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n-US" sz="9000">
                <a:solidFill>
                  <a:schemeClr val="accent1"/>
                </a:solidFill>
              </a:rPr>
              <a:t>why gavi?</a:t>
            </a:r>
            <a:br>
              <a:rPr lang="en-US" sz="9000">
                <a:solidFill>
                  <a:schemeClr val="accent1"/>
                </a:solidFill>
              </a:rPr>
            </a:br>
            <a:r>
              <a:rPr lang="en-US" sz="9000" b="1">
                <a:solidFill>
                  <a:schemeClr val="accent1"/>
                </a:solidFill>
              </a:rPr>
              <a:t>why now?</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14fc495f4cb_0_91"/>
          <p:cNvSpPr txBox="1">
            <a:spLocks noGrp="1"/>
          </p:cNvSpPr>
          <p:nvPr>
            <p:ph type="title"/>
          </p:nvPr>
        </p:nvSpPr>
        <p:spPr>
          <a:xfrm>
            <a:off x="0" y="1136025"/>
            <a:ext cx="9144000" cy="1091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5600" b="1"/>
              <a:t>Welcome </a:t>
            </a:r>
            <a:endParaRPr sz="5600" b="1"/>
          </a:p>
        </p:txBody>
      </p:sp>
      <p:pic>
        <p:nvPicPr>
          <p:cNvPr id="162" name="Google Shape;162;g14fc495f4cb_0_9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163" name="Google Shape;163;g14fc495f4cb_0_91"/>
          <p:cNvSpPr txBox="1">
            <a:spLocks noGrp="1"/>
          </p:cNvSpPr>
          <p:nvPr>
            <p:ph type="title"/>
          </p:nvPr>
        </p:nvSpPr>
        <p:spPr>
          <a:xfrm>
            <a:off x="0" y="2850525"/>
            <a:ext cx="9144000" cy="1091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i="1"/>
              <a:t>Please let us know in the chat where you </a:t>
            </a:r>
            <a:br>
              <a:rPr lang="en-US" i="1"/>
            </a:br>
            <a:r>
              <a:rPr lang="en-US" i="1"/>
              <a:t>are joining us from!</a:t>
            </a:r>
            <a:endParaRPr i="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4" name="Google Shape;304;p22"/>
          <p:cNvGrpSpPr/>
          <p:nvPr/>
        </p:nvGrpSpPr>
        <p:grpSpPr>
          <a:xfrm>
            <a:off x="1" y="-196164"/>
            <a:ext cx="4996763" cy="4996763"/>
            <a:chOff x="0" y="-261552"/>
            <a:chExt cx="6662351" cy="6662351"/>
          </a:xfrm>
        </p:grpSpPr>
        <p:pic>
          <p:nvPicPr>
            <p:cNvPr id="305" name="Google Shape;305;p22" descr="Flip calendar outline"/>
            <p:cNvPicPr preferRelativeResize="0"/>
            <p:nvPr/>
          </p:nvPicPr>
          <p:blipFill rotWithShape="1">
            <a:blip r:embed="rId3">
              <a:alphaModFix/>
            </a:blip>
            <a:srcRect/>
            <a:stretch/>
          </p:blipFill>
          <p:spPr>
            <a:xfrm>
              <a:off x="0" y="-261552"/>
              <a:ext cx="6662351" cy="6662351"/>
            </a:xfrm>
            <a:prstGeom prst="rect">
              <a:avLst/>
            </a:prstGeom>
            <a:noFill/>
            <a:ln>
              <a:noFill/>
            </a:ln>
          </p:spPr>
        </p:pic>
        <p:sp>
          <p:nvSpPr>
            <p:cNvPr id="306" name="Google Shape;306;p22"/>
            <p:cNvSpPr txBox="1"/>
            <p:nvPr/>
          </p:nvSpPr>
          <p:spPr>
            <a:xfrm>
              <a:off x="1057531" y="1235675"/>
              <a:ext cx="4651291" cy="9694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125"/>
                <a:buFont typeface="Arial"/>
                <a:buNone/>
              </a:pPr>
              <a:r>
                <a:rPr lang="en-US" sz="4125" b="1" i="0" u="none" strike="noStrike" cap="none">
                  <a:solidFill>
                    <a:schemeClr val="accent1"/>
                  </a:solidFill>
                  <a:latin typeface="Arial"/>
                  <a:ea typeface="Arial"/>
                  <a:cs typeface="Arial"/>
                  <a:sym typeface="Arial"/>
                </a:rPr>
                <a:t>JUNE</a:t>
              </a:r>
              <a:endParaRPr sz="1400" b="0" i="0" u="none" strike="noStrike" cap="none">
                <a:solidFill>
                  <a:srgbClr val="000000"/>
                </a:solidFill>
                <a:latin typeface="Arial"/>
                <a:ea typeface="Arial"/>
                <a:cs typeface="Arial"/>
                <a:sym typeface="Arial"/>
              </a:endParaRPr>
            </a:p>
          </p:txBody>
        </p:sp>
        <p:sp>
          <p:nvSpPr>
            <p:cNvPr id="307" name="Google Shape;307;p22"/>
            <p:cNvSpPr txBox="1"/>
            <p:nvPr/>
          </p:nvSpPr>
          <p:spPr>
            <a:xfrm>
              <a:off x="1057531" y="2436340"/>
              <a:ext cx="4547287" cy="27392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750"/>
                <a:buFont typeface="Arial"/>
                <a:buNone/>
              </a:pPr>
              <a:r>
                <a:rPr lang="en-US" sz="12750" b="1" i="0" u="none" strike="noStrike" cap="none">
                  <a:solidFill>
                    <a:schemeClr val="accent1"/>
                  </a:solidFill>
                  <a:latin typeface="Arial"/>
                  <a:ea typeface="Arial"/>
                  <a:cs typeface="Arial"/>
                  <a:sym typeface="Arial"/>
                </a:rPr>
                <a:t>20</a:t>
              </a:r>
              <a:endParaRPr sz="1400" b="0" i="0" u="none" strike="noStrike" cap="none">
                <a:solidFill>
                  <a:srgbClr val="000000"/>
                </a:solidFill>
                <a:latin typeface="Arial"/>
                <a:ea typeface="Arial"/>
                <a:cs typeface="Arial"/>
                <a:sym typeface="Arial"/>
              </a:endParaRPr>
            </a:p>
          </p:txBody>
        </p:sp>
      </p:grpSp>
      <p:sp>
        <p:nvSpPr>
          <p:cNvPr id="308" name="Google Shape;308;p22"/>
          <p:cNvSpPr txBox="1"/>
          <p:nvPr/>
        </p:nvSpPr>
        <p:spPr>
          <a:xfrm>
            <a:off x="4862385" y="1309850"/>
            <a:ext cx="3904800" cy="2632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25"/>
              <a:buFont typeface="Arial"/>
              <a:buNone/>
            </a:pPr>
            <a:r>
              <a:rPr lang="en-US" sz="4125" b="1" i="0" u="sng" strike="noStrike" cap="none">
                <a:solidFill>
                  <a:schemeClr val="hlink"/>
                </a:solidFill>
                <a:latin typeface="Arial"/>
                <a:ea typeface="Arial"/>
                <a:cs typeface="Arial"/>
                <a:sym typeface="Arial"/>
                <a:hlinkClick r:id="rId4"/>
              </a:rPr>
              <a:t>Investment Opportunity Launch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125"/>
              <a:buFont typeface="Arial"/>
              <a:buNone/>
            </a:pPr>
            <a:r>
              <a:rPr lang="en-US" sz="4125" b="0" i="1" u="none" strike="noStrike" cap="none">
                <a:solidFill>
                  <a:srgbClr val="000000"/>
                </a:solidFill>
                <a:latin typeface="Arial"/>
                <a:ea typeface="Arial"/>
                <a:cs typeface="Arial"/>
                <a:sym typeface="Arial"/>
              </a:rPr>
              <a:t>Paris, France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312"/>
        <p:cNvGrpSpPr/>
        <p:nvPr/>
      </p:nvGrpSpPr>
      <p:grpSpPr>
        <a:xfrm>
          <a:off x="0" y="0"/>
          <a:ext cx="0" cy="0"/>
          <a:chOff x="0" y="0"/>
          <a:chExt cx="0" cy="0"/>
        </a:xfrm>
      </p:grpSpPr>
      <p:pic>
        <p:nvPicPr>
          <p:cNvPr id="313" name="Google Shape;313;p17"/>
          <p:cNvPicPr preferRelativeResize="0"/>
          <p:nvPr/>
        </p:nvPicPr>
        <p:blipFill rotWithShape="1">
          <a:blip r:embed="rId3">
            <a:alphaModFix/>
          </a:blip>
          <a:srcRect/>
          <a:stretch/>
        </p:blipFill>
        <p:spPr>
          <a:xfrm>
            <a:off x="1704320" y="183952"/>
            <a:ext cx="5735360" cy="477559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2"/>
          <p:cNvSpPr txBox="1"/>
          <p:nvPr/>
        </p:nvSpPr>
        <p:spPr>
          <a:xfrm>
            <a:off x="2782957" y="186258"/>
            <a:ext cx="5345955"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Open Sans"/>
                <a:ea typeface="Open Sans"/>
                <a:cs typeface="Open Sans"/>
                <a:sym typeface="Open Sans"/>
              </a:rPr>
              <a:t>Gavi Resolutions – </a:t>
            </a:r>
            <a:br>
              <a:rPr lang="en-US" sz="2800" b="1" i="0" u="none" strike="noStrike" cap="none">
                <a:solidFill>
                  <a:srgbClr val="000000"/>
                </a:solidFill>
                <a:latin typeface="Open Sans"/>
                <a:ea typeface="Open Sans"/>
                <a:cs typeface="Open Sans"/>
                <a:sym typeface="Open Sans"/>
              </a:rPr>
            </a:br>
            <a:r>
              <a:rPr lang="en-US" sz="2800" b="1" i="0" u="none" strike="noStrike" cap="none">
                <a:solidFill>
                  <a:srgbClr val="000000"/>
                </a:solidFill>
                <a:latin typeface="Open Sans"/>
                <a:ea typeface="Open Sans"/>
                <a:cs typeface="Open Sans"/>
                <a:sym typeface="Open Sans"/>
              </a:rPr>
              <a:t>H.Res. 1286/ S. Res. 684</a:t>
            </a:r>
            <a:endParaRPr sz="2800" b="0" i="0" u="none" strike="noStrike" cap="none">
              <a:solidFill>
                <a:srgbClr val="000000"/>
              </a:solidFill>
              <a:latin typeface="Arial"/>
              <a:ea typeface="Arial"/>
              <a:cs typeface="Arial"/>
              <a:sym typeface="Arial"/>
            </a:endParaRPr>
          </a:p>
        </p:txBody>
      </p:sp>
      <p:sp>
        <p:nvSpPr>
          <p:cNvPr id="320" name="Google Shape;320;p42"/>
          <p:cNvSpPr txBox="1"/>
          <p:nvPr/>
        </p:nvSpPr>
        <p:spPr>
          <a:xfrm>
            <a:off x="188307" y="1211235"/>
            <a:ext cx="8560800" cy="341627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Arial"/>
              <a:buChar char="•"/>
            </a:pPr>
            <a:r>
              <a:rPr lang="en-US" sz="1800" b="0" i="0" u="none" strike="noStrike" cap="none">
                <a:solidFill>
                  <a:srgbClr val="000000"/>
                </a:solidFill>
                <a:latin typeface="Open Sans"/>
                <a:ea typeface="Open Sans"/>
                <a:cs typeface="Open Sans"/>
                <a:sym typeface="Open Sans"/>
              </a:rPr>
              <a:t>Senate Lead Sponsors: Sens. Wicker (R-MI) and Cardin (D-MD)</a:t>
            </a:r>
            <a:br>
              <a:rPr lang="en-US" sz="1800" b="0" i="0" u="none" strike="noStrike" cap="none">
                <a:solidFill>
                  <a:srgbClr val="000000"/>
                </a:solidFill>
                <a:latin typeface="Open Sans"/>
                <a:ea typeface="Open Sans"/>
                <a:cs typeface="Open Sans"/>
                <a:sym typeface="Open Sans"/>
              </a:rPr>
            </a:br>
            <a:r>
              <a:rPr lang="en-US" sz="1800" b="0" i="0" u="none" strike="noStrike" cap="none">
                <a:solidFill>
                  <a:srgbClr val="000000"/>
                </a:solidFill>
                <a:latin typeface="Open Sans"/>
                <a:ea typeface="Open Sans"/>
                <a:cs typeface="Open Sans"/>
                <a:sym typeface="Open Sans"/>
              </a:rPr>
              <a:t>House Lead Sponsors: Representatives Kean (R-NJ), Amo (D-RI), Salazar (R-FL), and Jacobs (D-CA).</a:t>
            </a:r>
            <a:br>
              <a:rPr lang="en-US" sz="1800" b="0" i="0" u="none" strike="noStrike" cap="none">
                <a:solidFill>
                  <a:srgbClr val="000000"/>
                </a:solidFill>
                <a:latin typeface="Open Sans"/>
                <a:ea typeface="Open Sans"/>
                <a:cs typeface="Open Sans"/>
                <a:sym typeface="Open Sans"/>
              </a:rPr>
            </a:b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1800" b="0" i="0" u="none" strike="noStrike" cap="none">
                <a:solidFill>
                  <a:srgbClr val="000000"/>
                </a:solidFill>
                <a:latin typeface="Open Sans"/>
                <a:ea typeface="Open Sans"/>
                <a:cs typeface="Open Sans"/>
                <a:sym typeface="Open Sans"/>
              </a:rPr>
              <a:t>Calls for United States to have supporting role in saving children’s lives of children and protecting people’s health through Gavi, the Vaccine Alliance.</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000"/>
              <a:buFont typeface="Arial"/>
              <a:buChar char="•"/>
            </a:pPr>
            <a:r>
              <a:rPr lang="en-US" sz="1800" b="0" i="0" u="none" strike="noStrike" cap="none">
                <a:solidFill>
                  <a:srgbClr val="000000"/>
                </a:solidFill>
                <a:latin typeface="Open Sans"/>
                <a:ea typeface="Open Sans"/>
                <a:cs typeface="Open Sans"/>
                <a:sym typeface="Open Sans"/>
              </a:rPr>
              <a:t>Gavi has been a major contributor in reducing the number of childhood deaths in lower-income countries due to vaccine-preventable disease by 70 percent since 2000.</a:t>
            </a:r>
            <a:endParaRPr sz="18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000"/>
              <a:buFont typeface="Arial"/>
              <a:buChar char="•"/>
            </a:pPr>
            <a:r>
              <a:rPr lang="en-US" sz="1800" b="0" i="0" u="none" strike="noStrike" cap="none">
                <a:solidFill>
                  <a:srgbClr val="000000"/>
                </a:solidFill>
                <a:latin typeface="Open Sans"/>
                <a:ea typeface="Open Sans"/>
                <a:cs typeface="Open Sans"/>
                <a:sym typeface="Open Sans"/>
              </a:rPr>
              <a:t>Country ownership and sustainability are at the core of the Gavi model.</a:t>
            </a:r>
            <a:endParaRPr sz="1800" b="0" i="0" u="none" strike="noStrike" cap="none">
              <a:solidFill>
                <a:srgbClr val="000000"/>
              </a:solidFill>
              <a:latin typeface="Arial"/>
              <a:ea typeface="Arial"/>
              <a:cs typeface="Arial"/>
              <a:sym typeface="Arial"/>
            </a:endParaRPr>
          </a:p>
        </p:txBody>
      </p:sp>
      <p:pic>
        <p:nvPicPr>
          <p:cNvPr id="321" name="Google Shape;321;p42"/>
          <p:cNvPicPr preferRelativeResize="0"/>
          <p:nvPr/>
        </p:nvPicPr>
        <p:blipFill rotWithShape="1">
          <a:blip r:embed="rId3">
            <a:alphaModFix/>
          </a:blip>
          <a:srcRect/>
          <a:stretch/>
        </p:blipFill>
        <p:spPr>
          <a:xfrm>
            <a:off x="291674" y="171007"/>
            <a:ext cx="2805611" cy="78145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28" name="Google Shape;328;p3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29" name="Google Shape;329;p3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30" name="Google Shape;330;p35"/>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35"/>
          <p:cNvSpPr txBox="1"/>
          <p:nvPr/>
        </p:nvSpPr>
        <p:spPr>
          <a:xfrm>
            <a:off x="1468750" y="-54063"/>
            <a:ext cx="7922700" cy="1128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2800" b="1" i="0" u="none" strike="noStrike" cap="none">
                <a:solidFill>
                  <a:schemeClr val="dk1"/>
                </a:solidFill>
                <a:latin typeface="Open Sans"/>
                <a:ea typeface="Open Sans"/>
                <a:cs typeface="Open Sans"/>
                <a:sym typeface="Open Sans"/>
              </a:rPr>
              <a:t>Advocacy Action:</a:t>
            </a:r>
            <a:endParaRPr sz="2800" b="0" i="0" u="none" strike="noStrike" cap="none">
              <a:solidFill>
                <a:srgbClr val="000000"/>
              </a:solidFill>
              <a:latin typeface="Arial"/>
              <a:ea typeface="Arial"/>
              <a:cs typeface="Arial"/>
              <a:sym typeface="Arial"/>
            </a:endParaRPr>
          </a:p>
          <a:p>
            <a:pPr marL="0" marR="0" lvl="0" indent="0" algn="ctr" rtl="0">
              <a:lnSpc>
                <a:spcPct val="100000"/>
              </a:lnSpc>
              <a:spcBef>
                <a:spcPts val="640"/>
              </a:spcBef>
              <a:spcAft>
                <a:spcPts val="0"/>
              </a:spcAft>
              <a:buClr>
                <a:srgbClr val="000000"/>
              </a:buClr>
              <a:buSzPts val="2400"/>
              <a:buFont typeface="Arial"/>
              <a:buNone/>
            </a:pPr>
            <a:r>
              <a:rPr lang="en-US" sz="2800" b="1" i="0" u="none" strike="noStrike" cap="none">
                <a:solidFill>
                  <a:schemeClr val="dk1"/>
                </a:solidFill>
                <a:latin typeface="Open Sans"/>
                <a:ea typeface="Open Sans"/>
                <a:cs typeface="Open Sans"/>
                <a:sym typeface="Open Sans"/>
              </a:rPr>
              <a:t>Take Action on Gavi!</a:t>
            </a:r>
            <a:endParaRPr sz="2800" b="1" i="0" u="none" strike="noStrike" cap="none">
              <a:solidFill>
                <a:schemeClr val="dk1"/>
              </a:solidFill>
              <a:latin typeface="Open Sans"/>
              <a:ea typeface="Open Sans"/>
              <a:cs typeface="Open Sans"/>
              <a:sym typeface="Open Sans"/>
            </a:endParaRPr>
          </a:p>
        </p:txBody>
      </p:sp>
      <p:sp>
        <p:nvSpPr>
          <p:cNvPr id="332" name="Google Shape;332;p35"/>
          <p:cNvSpPr txBox="1"/>
          <p:nvPr/>
        </p:nvSpPr>
        <p:spPr>
          <a:xfrm>
            <a:off x="76200" y="1331101"/>
            <a:ext cx="8991600" cy="36942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none" strike="noStrike" cap="none">
                <a:solidFill>
                  <a:srgbClr val="000000"/>
                </a:solidFill>
                <a:latin typeface="Open Sans"/>
                <a:ea typeface="Open Sans"/>
                <a:cs typeface="Open Sans"/>
                <a:sym typeface="Open Sans"/>
              </a:rPr>
              <a:t>Check </a:t>
            </a:r>
            <a:r>
              <a:rPr lang="en-US" sz="1800" b="0" i="0" u="sng" strike="noStrike" cap="none">
                <a:solidFill>
                  <a:schemeClr val="accent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this scorecard</a:t>
            </a:r>
            <a:r>
              <a:rPr lang="en-US" sz="1800" b="0" i="0" u="sng" strike="noStrike" cap="none">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a:t>
            </a:r>
            <a:r>
              <a:rPr lang="en-US" sz="1800" b="0" i="0" u="none" strike="noStrike" cap="none">
                <a:solidFill>
                  <a:srgbClr val="000000"/>
                </a:solidFill>
                <a:latin typeface="Open Sans"/>
                <a:ea typeface="Open Sans"/>
                <a:cs typeface="Open Sans"/>
                <a:sym typeface="Open Sans"/>
              </a:rPr>
              <a:t>see if your Representative or Senator has signed on to the Gavi Resolution (H. Res. 1286/ S. Res. 684).  </a:t>
            </a:r>
            <a:br>
              <a:rPr lang="en-US" sz="1800" b="0" i="0" u="none" strike="noStrike" cap="none">
                <a:solidFill>
                  <a:srgbClr val="000000"/>
                </a:solidFill>
                <a:latin typeface="Open Sans"/>
                <a:ea typeface="Open Sans"/>
                <a:cs typeface="Open Sans"/>
                <a:sym typeface="Open Sans"/>
              </a:rPr>
            </a:br>
            <a:endParaRPr sz="1800" b="0" i="0" u="none" strike="noStrike" cap="none">
              <a:solidFill>
                <a:srgbClr val="111111"/>
              </a:solidFill>
              <a:highlight>
                <a:srgbClr val="FFFFFF"/>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none" strike="noStrike" cap="none">
                <a:solidFill>
                  <a:srgbClr val="111111"/>
                </a:solidFill>
                <a:highlight>
                  <a:srgbClr val="FFFFFF"/>
                </a:highlight>
                <a:latin typeface="Open Sans"/>
                <a:ea typeface="Open Sans"/>
                <a:cs typeface="Open Sans"/>
                <a:sym typeface="Open Sans"/>
              </a:rPr>
              <a:t>Use </a:t>
            </a:r>
            <a:r>
              <a:rPr lang="en-US" sz="1800" b="0" i="0" u="sng" strike="noStrike" cap="none">
                <a:solidFill>
                  <a:schemeClr val="hlink"/>
                </a:solidFill>
                <a:highlight>
                  <a:srgbClr val="FFFFFF"/>
                </a:highlight>
                <a:latin typeface="Open Sans"/>
                <a:ea typeface="Open Sans"/>
                <a:cs typeface="Open Sans"/>
                <a:sym typeface="Open Sans"/>
                <a:hlinkClick r:id="rId4"/>
              </a:rPr>
              <a:t>Legislator Lookup</a:t>
            </a:r>
            <a:r>
              <a:rPr lang="en-US" sz="1800" b="0" i="0" u="sng" strike="noStrike" cap="none">
                <a:solidFill>
                  <a:schemeClr val="hlink"/>
                </a:solidFill>
                <a:highlight>
                  <a:srgbClr val="FFFFFF"/>
                </a:highlight>
                <a:latin typeface="Open Sans"/>
                <a:ea typeface="Open Sans"/>
                <a:cs typeface="Open Sans"/>
                <a:sym typeface="Open Sans"/>
              </a:rPr>
              <a:t> </a:t>
            </a:r>
            <a:r>
              <a:rPr lang="en-US" sz="1800" b="0" i="0" u="none" strike="noStrike" cap="none">
                <a:solidFill>
                  <a:srgbClr val="111111"/>
                </a:solidFill>
                <a:highlight>
                  <a:srgbClr val="FFFFFF"/>
                </a:highlight>
                <a:latin typeface="Open Sans"/>
                <a:ea typeface="Open Sans"/>
                <a:cs typeface="Open Sans"/>
                <a:sym typeface="Open Sans"/>
              </a:rPr>
              <a:t> (if you are unsure of who to reach out to, please don’t hesitate to reach out to us for support).</a:t>
            </a:r>
            <a:br>
              <a:rPr lang="en-US" sz="1800" b="0" i="1" u="none" strike="noStrike" cap="none">
                <a:solidFill>
                  <a:srgbClr val="111111"/>
                </a:solidFill>
                <a:highlight>
                  <a:srgbClr val="FFFFFF"/>
                </a:highlight>
                <a:latin typeface="Open Sans"/>
                <a:ea typeface="Open Sans"/>
                <a:cs typeface="Open Sans"/>
                <a:sym typeface="Open Sans"/>
              </a:rPr>
            </a:br>
            <a:endParaRPr sz="1800" b="0" i="1" u="none" strike="noStrike" cap="none">
              <a:solidFill>
                <a:srgbClr val="111111"/>
              </a:solidFill>
              <a:highlight>
                <a:srgbClr val="FFFFFF"/>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none" strike="noStrike" cap="none">
                <a:solidFill>
                  <a:srgbClr val="111111"/>
                </a:solidFill>
                <a:highlight>
                  <a:srgbClr val="FFFFFF"/>
                </a:highlight>
                <a:latin typeface="Open Sans"/>
                <a:ea typeface="Open Sans"/>
                <a:cs typeface="Open Sans"/>
                <a:sym typeface="Open Sans"/>
              </a:rPr>
              <a:t>Email convention: </a:t>
            </a:r>
            <a:r>
              <a:rPr lang="en-US" sz="1800" b="0" i="0" u="sng" strike="noStrike" cap="none">
                <a:solidFill>
                  <a:schemeClr val="hlink"/>
                </a:solidFill>
                <a:highlight>
                  <a:srgbClr val="FFFFFF"/>
                </a:highlight>
                <a:latin typeface="Open Sans"/>
                <a:ea typeface="Open Sans"/>
                <a:cs typeface="Open Sans"/>
                <a:sym typeface="Open Sans"/>
                <a:hlinkClick r:id="rId5"/>
              </a:rPr>
              <a:t>FirstName_LastName@SenatorsLastName.Senate.Gov</a:t>
            </a:r>
            <a:r>
              <a:rPr lang="en-US" sz="1800" b="0" i="0" u="sng" strike="noStrike" cap="none">
                <a:solidFill>
                  <a:schemeClr val="hlink"/>
                </a:solidFill>
                <a:highlight>
                  <a:srgbClr val="FFFFFF"/>
                </a:highlight>
                <a:latin typeface="Open Sans"/>
                <a:ea typeface="Open Sans"/>
                <a:cs typeface="Open Sans"/>
                <a:sym typeface="Open Sans"/>
              </a:rPr>
              <a:t> </a:t>
            </a:r>
            <a:br>
              <a:rPr lang="en-US" sz="1800" b="0" i="0" u="sng" strike="noStrike" cap="none">
                <a:solidFill>
                  <a:schemeClr val="hlink"/>
                </a:solidFill>
                <a:highlight>
                  <a:srgbClr val="FFFFFF"/>
                </a:highlight>
                <a:latin typeface="Open Sans"/>
                <a:ea typeface="Open Sans"/>
                <a:cs typeface="Open Sans"/>
                <a:sym typeface="Open Sans"/>
              </a:rPr>
            </a:br>
            <a:r>
              <a:rPr lang="en-US" sz="1800" b="0" i="0" u="none" strike="noStrike" cap="none">
                <a:solidFill>
                  <a:schemeClr val="dk1"/>
                </a:solidFill>
                <a:highlight>
                  <a:srgbClr val="FFFFFF"/>
                </a:highlight>
                <a:latin typeface="Open Sans"/>
                <a:ea typeface="Open Sans"/>
                <a:cs typeface="Open Sans"/>
                <a:sym typeface="Open Sans"/>
              </a:rPr>
              <a:t>(example: alex_moree@rubio.senate.gov).</a:t>
            </a:r>
            <a:br>
              <a:rPr lang="en-US" sz="1800" b="0" i="0" u="none" strike="noStrike" cap="none">
                <a:solidFill>
                  <a:schemeClr val="dk1"/>
                </a:solidFill>
                <a:highlight>
                  <a:srgbClr val="FFFFFF"/>
                </a:highlight>
                <a:latin typeface="Open Sans"/>
                <a:ea typeface="Open Sans"/>
                <a:cs typeface="Open Sans"/>
                <a:sym typeface="Open Sans"/>
              </a:rPr>
            </a:br>
            <a:endParaRPr sz="1800" b="0" i="0" u="none" strike="noStrike" cap="none">
              <a:solidFill>
                <a:schemeClr val="hlink"/>
              </a:solidFill>
              <a:highlight>
                <a:srgbClr val="FFFFFF"/>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u="sng">
                <a:solidFill>
                  <a:schemeClr val="hlink"/>
                </a:solidFill>
                <a:highlight>
                  <a:srgbClr val="FFFFFF"/>
                </a:highlight>
                <a:latin typeface="Open Sans"/>
                <a:ea typeface="Open Sans"/>
                <a:cs typeface="Open Sans"/>
                <a:sym typeface="Open Sans"/>
              </a:rPr>
              <a:t> </a:t>
            </a:r>
            <a:r>
              <a:rPr lang="en-US" sz="1800" u="sng">
                <a:solidFill>
                  <a:schemeClr val="hlink"/>
                </a:solidFill>
                <a:highlight>
                  <a:srgbClr val="FFFFFF"/>
                </a:highlight>
                <a:latin typeface="Open Sans"/>
                <a:ea typeface="Open Sans"/>
                <a:cs typeface="Open Sans"/>
                <a:sym typeface="Open Sans"/>
                <a:hlinkClick r:id="rId6"/>
              </a:rPr>
              <a:t>Personalize this sample email</a:t>
            </a:r>
            <a:r>
              <a:rPr lang="en-US" sz="1800" b="0" i="0" u="sng" strike="noStrike" cap="none">
                <a:solidFill>
                  <a:srgbClr val="11111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 </a:t>
            </a:r>
            <a:r>
              <a:rPr lang="en-US" sz="1800" b="0" i="0" u="none" strike="noStrike" cap="none">
                <a:solidFill>
                  <a:srgbClr val="111111"/>
                </a:solidFill>
                <a:highlight>
                  <a:schemeClr val="lt1"/>
                </a:highlight>
                <a:latin typeface="Open Sans"/>
                <a:ea typeface="Open Sans"/>
                <a:cs typeface="Open Sans"/>
                <a:sym typeface="Open Sans"/>
              </a:rPr>
              <a:t>requesting your members of Congress co-sponsor H. Res. 1286 or S. Res. 684.</a:t>
            </a:r>
            <a:br>
              <a:rPr lang="en-US" sz="1800" b="0" i="0" u="none" strike="noStrike" cap="none">
                <a:solidFill>
                  <a:srgbClr val="111111"/>
                </a:solidFill>
                <a:highlight>
                  <a:schemeClr val="lt1"/>
                </a:highlight>
                <a:latin typeface="Open Sans"/>
                <a:ea typeface="Open Sans"/>
                <a:cs typeface="Open Sans"/>
                <a:sym typeface="Open Sans"/>
              </a:rPr>
            </a:br>
            <a:endParaRPr sz="1800" b="0" i="0" u="none" strike="noStrike" cap="none">
              <a:solidFill>
                <a:srgbClr val="111111"/>
              </a:solidFill>
              <a:highlight>
                <a:schemeClr val="lt1"/>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b="1" i="0" u="none" strike="noStrike" cap="none">
                <a:solidFill>
                  <a:srgbClr val="111111"/>
                </a:solidFill>
                <a:highlight>
                  <a:srgbClr val="FFFFFF"/>
                </a:highlight>
                <a:latin typeface="Open Sans"/>
                <a:ea typeface="Open Sans"/>
                <a:cs typeface="Open Sans"/>
                <a:sym typeface="Open Sans"/>
              </a:rPr>
              <a:t>Follow up!</a:t>
            </a:r>
            <a:endParaRPr sz="1800" b="1" i="0" u="none" strike="noStrike" cap="none">
              <a:solidFill>
                <a:srgbClr val="000000"/>
              </a:solidFill>
              <a:latin typeface="Arial"/>
              <a:ea typeface="Arial"/>
              <a:cs typeface="Arial"/>
              <a:sym typeface="Arial"/>
            </a:endParaRPr>
          </a:p>
        </p:txBody>
      </p:sp>
      <p:pic>
        <p:nvPicPr>
          <p:cNvPr id="333" name="Google Shape;333;p35"/>
          <p:cNvPicPr preferRelativeResize="0"/>
          <p:nvPr/>
        </p:nvPicPr>
        <p:blipFill rotWithShape="1">
          <a:blip r:embed="rId7">
            <a:alphaModFix/>
          </a:blip>
          <a:srcRect/>
          <a:stretch/>
        </p:blipFill>
        <p:spPr>
          <a:xfrm>
            <a:off x="337348" y="152400"/>
            <a:ext cx="2891252" cy="80531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0"/>
          <p:cNvSpPr txBox="1">
            <a:spLocks noGrp="1"/>
          </p:cNvSpPr>
          <p:nvPr>
            <p:ph type="title"/>
          </p:nvPr>
        </p:nvSpPr>
        <p:spPr>
          <a:xfrm>
            <a:off x="0" y="817975"/>
            <a:ext cx="9144000" cy="753300"/>
          </a:xfrm>
          <a:prstGeom prst="rect">
            <a:avLst/>
          </a:prstGeom>
          <a:noFill/>
          <a:ln>
            <a:noFill/>
          </a:ln>
        </p:spPr>
        <p:txBody>
          <a:bodyPr spcFirstLastPara="1" wrap="square" lIns="91425" tIns="45700" rIns="91425" bIns="45700" anchor="ctr" anchorCtr="0">
            <a:noAutofit/>
          </a:bodyPr>
          <a:lstStyle/>
          <a:p>
            <a:pPr marL="101600" lvl="0" indent="0" algn="l" rtl="0">
              <a:lnSpc>
                <a:spcPct val="115000"/>
              </a:lnSpc>
              <a:spcBef>
                <a:spcPts val="0"/>
              </a:spcBef>
              <a:spcAft>
                <a:spcPts val="0"/>
              </a:spcAft>
              <a:buSzPts val="1800"/>
              <a:buNone/>
            </a:pPr>
            <a:r>
              <a:rPr lang="en-US" sz="2000" b="1">
                <a:latin typeface="Open Sans"/>
                <a:ea typeface="Open Sans"/>
                <a:cs typeface="Open Sans"/>
                <a:sym typeface="Open Sans"/>
              </a:rPr>
              <a:t> </a:t>
            </a:r>
            <a:endParaRPr sz="2000" b="1">
              <a:latin typeface="Open Sans"/>
              <a:ea typeface="Open Sans"/>
              <a:cs typeface="Open Sans"/>
              <a:sym typeface="Open Sans"/>
            </a:endParaRPr>
          </a:p>
          <a:p>
            <a:pPr marL="101600" lvl="0" indent="0" algn="l" rtl="0">
              <a:lnSpc>
                <a:spcPct val="115000"/>
              </a:lnSpc>
              <a:spcBef>
                <a:spcPts val="0"/>
              </a:spcBef>
              <a:spcAft>
                <a:spcPts val="0"/>
              </a:spcAft>
              <a:buSzPts val="1800"/>
              <a:buNone/>
            </a:pPr>
            <a:endParaRPr sz="2000" b="1">
              <a:latin typeface="Open Sans"/>
              <a:ea typeface="Open Sans"/>
              <a:cs typeface="Open Sans"/>
              <a:sym typeface="Open Sans"/>
            </a:endParaRPr>
          </a:p>
          <a:p>
            <a:pPr marL="101600" lvl="0" indent="0" algn="l" rtl="0">
              <a:lnSpc>
                <a:spcPct val="115000"/>
              </a:lnSpc>
              <a:spcBef>
                <a:spcPts val="0"/>
              </a:spcBef>
              <a:spcAft>
                <a:spcPts val="0"/>
              </a:spcAft>
              <a:buSzPts val="1800"/>
              <a:buNone/>
            </a:pPr>
            <a:endParaRPr sz="2000" b="1">
              <a:latin typeface="Open Sans"/>
              <a:ea typeface="Open Sans"/>
              <a:cs typeface="Open Sans"/>
              <a:sym typeface="Open Sans"/>
            </a:endParaRPr>
          </a:p>
          <a:p>
            <a:pPr marL="101600" lvl="0" indent="0" algn="l" rtl="0">
              <a:lnSpc>
                <a:spcPct val="115000"/>
              </a:lnSpc>
              <a:spcBef>
                <a:spcPts val="0"/>
              </a:spcBef>
              <a:spcAft>
                <a:spcPts val="0"/>
              </a:spcAft>
              <a:buSzPts val="1800"/>
              <a:buNone/>
            </a:pPr>
            <a:endParaRPr sz="2000" b="1">
              <a:latin typeface="Open Sans"/>
              <a:ea typeface="Open Sans"/>
              <a:cs typeface="Open Sans"/>
              <a:sym typeface="Open Sans"/>
            </a:endParaRPr>
          </a:p>
          <a:p>
            <a:pPr marL="101600" lvl="0" indent="0" algn="l" rtl="0">
              <a:lnSpc>
                <a:spcPct val="115000"/>
              </a:lnSpc>
              <a:spcBef>
                <a:spcPts val="0"/>
              </a:spcBef>
              <a:spcAft>
                <a:spcPts val="0"/>
              </a:spcAft>
              <a:buSzPts val="1800"/>
              <a:buNone/>
            </a:pPr>
            <a:endParaRPr sz="2000" b="1">
              <a:latin typeface="Open Sans"/>
              <a:ea typeface="Open Sans"/>
              <a:cs typeface="Open Sans"/>
              <a:sym typeface="Open Sans"/>
            </a:endParaRPr>
          </a:p>
          <a:p>
            <a:pPr marL="101600" lvl="0" indent="0" algn="l" rtl="0">
              <a:lnSpc>
                <a:spcPct val="115000"/>
              </a:lnSpc>
              <a:spcBef>
                <a:spcPts val="0"/>
              </a:spcBef>
              <a:spcAft>
                <a:spcPts val="0"/>
              </a:spcAft>
              <a:buSzPts val="1800"/>
              <a:buNone/>
            </a:pPr>
            <a:endParaRPr sz="2000" b="1">
              <a:latin typeface="Open Sans"/>
              <a:ea typeface="Open Sans"/>
              <a:cs typeface="Open Sans"/>
              <a:sym typeface="Open Sans"/>
            </a:endParaRPr>
          </a:p>
          <a:p>
            <a:pPr marL="0" lvl="0" indent="0" algn="ctr" rtl="0">
              <a:lnSpc>
                <a:spcPct val="100000"/>
              </a:lnSpc>
              <a:spcBef>
                <a:spcPts val="0"/>
              </a:spcBef>
              <a:spcAft>
                <a:spcPts val="0"/>
              </a:spcAft>
              <a:buSzPts val="1100"/>
              <a:buNone/>
            </a:pPr>
            <a:r>
              <a:rPr lang="en-US" sz="2100" b="1">
                <a:solidFill>
                  <a:srgbClr val="032177"/>
                </a:solidFill>
                <a:highlight>
                  <a:srgbClr val="FFFFFF"/>
                </a:highlight>
                <a:latin typeface="Arial"/>
                <a:ea typeface="Arial"/>
                <a:cs typeface="Arial"/>
                <a:sym typeface="Arial"/>
              </a:rPr>
              <a:t>Wednesday, June 26 – UnCharitable Documentary Discussion</a:t>
            </a:r>
            <a:br>
              <a:rPr lang="en-US" sz="2300" b="1">
                <a:latin typeface="Open Sans"/>
                <a:ea typeface="Open Sans"/>
                <a:cs typeface="Open Sans"/>
                <a:sym typeface="Open Sans"/>
              </a:rPr>
            </a:br>
            <a:br>
              <a:rPr lang="en-US" sz="2300" b="1">
                <a:latin typeface="Open Sans"/>
                <a:ea typeface="Open Sans"/>
                <a:cs typeface="Open Sans"/>
                <a:sym typeface="Open Sans"/>
              </a:rPr>
            </a:br>
            <a:br>
              <a:rPr lang="en-US" sz="2300" b="1">
                <a:latin typeface="Open Sans"/>
                <a:ea typeface="Open Sans"/>
                <a:cs typeface="Open Sans"/>
                <a:sym typeface="Open Sans"/>
              </a:rPr>
            </a:br>
            <a:br>
              <a:rPr lang="en-US" sz="2300" b="1">
                <a:latin typeface="Open Sans"/>
                <a:ea typeface="Open Sans"/>
                <a:cs typeface="Open Sans"/>
                <a:sym typeface="Open Sans"/>
              </a:rPr>
            </a:br>
            <a:endParaRPr sz="2300" b="1">
              <a:latin typeface="Open Sans"/>
              <a:ea typeface="Open Sans"/>
              <a:cs typeface="Open Sans"/>
              <a:sym typeface="Open Sans"/>
            </a:endParaRPr>
          </a:p>
          <a:p>
            <a:pPr marL="0" lvl="0" indent="0" algn="ctr" rtl="0">
              <a:lnSpc>
                <a:spcPct val="100000"/>
              </a:lnSpc>
              <a:spcBef>
                <a:spcPts val="400"/>
              </a:spcBef>
              <a:spcAft>
                <a:spcPts val="0"/>
              </a:spcAft>
              <a:buClr>
                <a:schemeClr val="dk1"/>
              </a:buClr>
              <a:buSzPts val="3200"/>
              <a:buFont typeface="Open Sans"/>
              <a:buNone/>
            </a:pPr>
            <a:endParaRPr sz="3200" b="1">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3200" b="1">
              <a:latin typeface="Open Sans"/>
              <a:ea typeface="Open Sans"/>
              <a:cs typeface="Open Sans"/>
              <a:sym typeface="Open Sans"/>
            </a:endParaRPr>
          </a:p>
        </p:txBody>
      </p:sp>
      <p:sp>
        <p:nvSpPr>
          <p:cNvPr id="339" name="Google Shape;339;p10"/>
          <p:cNvSpPr txBox="1"/>
          <p:nvPr/>
        </p:nvSpPr>
        <p:spPr>
          <a:xfrm>
            <a:off x="2451975" y="137950"/>
            <a:ext cx="53064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i="0" u="none" strike="noStrike" cap="none">
                <a:solidFill>
                  <a:schemeClr val="dk1"/>
                </a:solidFill>
                <a:latin typeface="Open Sans"/>
                <a:ea typeface="Open Sans"/>
                <a:cs typeface="Open Sans"/>
                <a:sym typeface="Open Sans"/>
              </a:rPr>
              <a:t>Upcoming Events</a:t>
            </a:r>
            <a:endParaRPr sz="1400" b="0" i="0" u="none" strike="noStrike" cap="none">
              <a:solidFill>
                <a:srgbClr val="000000"/>
              </a:solidFill>
              <a:latin typeface="Calibri"/>
              <a:ea typeface="Calibri"/>
              <a:cs typeface="Calibri"/>
              <a:sym typeface="Calibri"/>
            </a:endParaRPr>
          </a:p>
        </p:txBody>
      </p:sp>
      <p:pic>
        <p:nvPicPr>
          <p:cNvPr id="340" name="Google Shape;340;p10"/>
          <p:cNvPicPr preferRelativeResize="0"/>
          <p:nvPr/>
        </p:nvPicPr>
        <p:blipFill rotWithShape="1">
          <a:blip r:embed="rId3">
            <a:alphaModFix/>
          </a:blip>
          <a:srcRect/>
          <a:stretch/>
        </p:blipFill>
        <p:spPr>
          <a:xfrm>
            <a:off x="0" y="135015"/>
            <a:ext cx="2451970" cy="682957"/>
          </a:xfrm>
          <a:prstGeom prst="rect">
            <a:avLst/>
          </a:prstGeom>
          <a:noFill/>
          <a:ln>
            <a:noFill/>
          </a:ln>
        </p:spPr>
      </p:pic>
      <p:pic>
        <p:nvPicPr>
          <p:cNvPr id="341" name="Google Shape;341;p10"/>
          <p:cNvPicPr preferRelativeResize="0"/>
          <p:nvPr/>
        </p:nvPicPr>
        <p:blipFill rotWithShape="1">
          <a:blip r:embed="rId4">
            <a:alphaModFix/>
          </a:blip>
          <a:srcRect/>
          <a:stretch/>
        </p:blipFill>
        <p:spPr>
          <a:xfrm>
            <a:off x="1068400" y="1307875"/>
            <a:ext cx="6781676" cy="38356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211ba7f0995_0_9"/>
          <p:cNvSpPr txBox="1">
            <a:spLocks noGrp="1"/>
          </p:cNvSpPr>
          <p:nvPr>
            <p:ph type="title"/>
          </p:nvPr>
        </p:nvSpPr>
        <p:spPr>
          <a:xfrm>
            <a:off x="-12" y="1109075"/>
            <a:ext cx="9144000" cy="753300"/>
          </a:xfrm>
          <a:prstGeom prst="rect">
            <a:avLst/>
          </a:prstGeom>
          <a:noFill/>
          <a:ln>
            <a:noFill/>
          </a:ln>
        </p:spPr>
        <p:txBody>
          <a:bodyPr spcFirstLastPara="1" wrap="square" lIns="91425" tIns="45700" rIns="91425" bIns="45700" anchor="ctr" anchorCtr="0">
            <a:noAutofit/>
          </a:bodyPr>
          <a:lstStyle/>
          <a:p>
            <a:pPr marL="101600" lvl="0" indent="0" algn="l" rtl="0">
              <a:lnSpc>
                <a:spcPct val="115000"/>
              </a:lnSpc>
              <a:spcBef>
                <a:spcPts val="0"/>
              </a:spcBef>
              <a:spcAft>
                <a:spcPts val="0"/>
              </a:spcAft>
              <a:buSzPts val="1800"/>
              <a:buNone/>
            </a:pPr>
            <a:r>
              <a:rPr lang="en-US" sz="2000" b="1">
                <a:latin typeface="Open Sans"/>
                <a:ea typeface="Open Sans"/>
                <a:cs typeface="Open Sans"/>
                <a:sym typeface="Open Sans"/>
              </a:rPr>
              <a:t> </a:t>
            </a:r>
            <a:endParaRPr sz="2000" b="1">
              <a:latin typeface="Open Sans"/>
              <a:ea typeface="Open Sans"/>
              <a:cs typeface="Open Sans"/>
              <a:sym typeface="Open Sans"/>
            </a:endParaRPr>
          </a:p>
          <a:p>
            <a:pPr marL="101600" lvl="0" indent="0" algn="l" rtl="0">
              <a:lnSpc>
                <a:spcPct val="115000"/>
              </a:lnSpc>
              <a:spcBef>
                <a:spcPts val="0"/>
              </a:spcBef>
              <a:spcAft>
                <a:spcPts val="0"/>
              </a:spcAft>
              <a:buSzPts val="1800"/>
              <a:buNone/>
            </a:pPr>
            <a:endParaRPr sz="2000" b="1">
              <a:latin typeface="Open Sans"/>
              <a:ea typeface="Open Sans"/>
              <a:cs typeface="Open Sans"/>
              <a:sym typeface="Open Sans"/>
            </a:endParaRPr>
          </a:p>
          <a:p>
            <a:pPr marL="0" lvl="0" indent="0" algn="ctr" rtl="0">
              <a:lnSpc>
                <a:spcPct val="100000"/>
              </a:lnSpc>
              <a:spcBef>
                <a:spcPts val="0"/>
              </a:spcBef>
              <a:spcAft>
                <a:spcPts val="0"/>
              </a:spcAft>
              <a:buSzPts val="1100"/>
              <a:buNone/>
            </a:pPr>
            <a:r>
              <a:rPr lang="en-US" sz="2000" b="1">
                <a:latin typeface="Open Sans"/>
                <a:ea typeface="Open Sans"/>
                <a:cs typeface="Open Sans"/>
                <a:sym typeface="Open Sans"/>
              </a:rPr>
              <a:t>Together Women Rise </a:t>
            </a:r>
            <a:r>
              <a:rPr lang="en-US" sz="2100" b="1">
                <a:highlight>
                  <a:srgbClr val="FFFFFF"/>
                </a:highlight>
                <a:latin typeface="Arial"/>
                <a:ea typeface="Arial"/>
                <a:cs typeface="Arial"/>
                <a:sym typeface="Arial"/>
              </a:rPr>
              <a:t>July Webinar - </a:t>
            </a:r>
            <a:br>
              <a:rPr lang="en-US" sz="2100" b="1">
                <a:highlight>
                  <a:srgbClr val="FFFFFF"/>
                </a:highlight>
                <a:latin typeface="Arial"/>
                <a:ea typeface="Arial"/>
                <a:cs typeface="Arial"/>
                <a:sym typeface="Arial"/>
              </a:rPr>
            </a:br>
            <a:r>
              <a:rPr lang="en-US" sz="2100" b="1">
                <a:highlight>
                  <a:srgbClr val="FFFFFF"/>
                </a:highlight>
                <a:latin typeface="Arial"/>
                <a:ea typeface="Arial"/>
                <a:cs typeface="Arial"/>
                <a:sym typeface="Arial"/>
              </a:rPr>
              <a:t>New Time: Monday, July 1 at 8 PM ET</a:t>
            </a:r>
            <a:endParaRPr sz="2300" b="1">
              <a:latin typeface="Open Sans"/>
              <a:ea typeface="Open Sans"/>
              <a:cs typeface="Open Sans"/>
              <a:sym typeface="Open Sans"/>
            </a:endParaRPr>
          </a:p>
          <a:p>
            <a:pPr marL="0" lvl="0" indent="0" algn="ctr" rtl="0">
              <a:lnSpc>
                <a:spcPct val="100000"/>
              </a:lnSpc>
              <a:spcBef>
                <a:spcPts val="400"/>
              </a:spcBef>
              <a:spcAft>
                <a:spcPts val="0"/>
              </a:spcAft>
              <a:buClr>
                <a:schemeClr val="dk1"/>
              </a:buClr>
              <a:buSzPts val="3200"/>
              <a:buFont typeface="Open Sans"/>
              <a:buNone/>
            </a:pPr>
            <a:endParaRPr sz="3200" b="1">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3200" b="1">
              <a:latin typeface="Open Sans"/>
              <a:ea typeface="Open Sans"/>
              <a:cs typeface="Open Sans"/>
              <a:sym typeface="Open Sans"/>
            </a:endParaRPr>
          </a:p>
        </p:txBody>
      </p:sp>
      <p:sp>
        <p:nvSpPr>
          <p:cNvPr id="347" name="Google Shape;347;g211ba7f0995_0_9"/>
          <p:cNvSpPr txBox="1"/>
          <p:nvPr/>
        </p:nvSpPr>
        <p:spPr>
          <a:xfrm>
            <a:off x="2451975" y="137950"/>
            <a:ext cx="53064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i="0" u="none" strike="noStrike" cap="none">
                <a:solidFill>
                  <a:schemeClr val="dk1"/>
                </a:solidFill>
                <a:latin typeface="Open Sans"/>
                <a:ea typeface="Open Sans"/>
                <a:cs typeface="Open Sans"/>
                <a:sym typeface="Open Sans"/>
              </a:rPr>
              <a:t>Upcoming Events</a:t>
            </a:r>
            <a:endParaRPr sz="1400" b="0" i="0" u="none" strike="noStrike" cap="none">
              <a:solidFill>
                <a:srgbClr val="000000"/>
              </a:solidFill>
              <a:latin typeface="Calibri"/>
              <a:ea typeface="Calibri"/>
              <a:cs typeface="Calibri"/>
              <a:sym typeface="Calibri"/>
            </a:endParaRPr>
          </a:p>
        </p:txBody>
      </p:sp>
      <p:pic>
        <p:nvPicPr>
          <p:cNvPr id="348" name="Google Shape;348;g211ba7f0995_0_9"/>
          <p:cNvPicPr preferRelativeResize="0"/>
          <p:nvPr/>
        </p:nvPicPr>
        <p:blipFill rotWithShape="1">
          <a:blip r:embed="rId3">
            <a:alphaModFix/>
          </a:blip>
          <a:srcRect/>
          <a:stretch/>
        </p:blipFill>
        <p:spPr>
          <a:xfrm>
            <a:off x="0" y="135015"/>
            <a:ext cx="2451970" cy="682957"/>
          </a:xfrm>
          <a:prstGeom prst="rect">
            <a:avLst/>
          </a:prstGeom>
          <a:noFill/>
          <a:ln>
            <a:noFill/>
          </a:ln>
        </p:spPr>
      </p:pic>
      <p:pic>
        <p:nvPicPr>
          <p:cNvPr id="349" name="Google Shape;349;g211ba7f0995_0_9"/>
          <p:cNvPicPr preferRelativeResize="0"/>
          <p:nvPr/>
        </p:nvPicPr>
        <p:blipFill rotWithShape="1">
          <a:blip r:embed="rId4">
            <a:alphaModFix/>
          </a:blip>
          <a:srcRect/>
          <a:stretch/>
        </p:blipFill>
        <p:spPr>
          <a:xfrm>
            <a:off x="1747838" y="1840122"/>
            <a:ext cx="5648325" cy="32194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211ba7f0995_0_1"/>
          <p:cNvSpPr txBox="1">
            <a:spLocks noGrp="1"/>
          </p:cNvSpPr>
          <p:nvPr>
            <p:ph type="title"/>
          </p:nvPr>
        </p:nvSpPr>
        <p:spPr>
          <a:xfrm>
            <a:off x="2571010" y="99843"/>
            <a:ext cx="5306400" cy="753300"/>
          </a:xfrm>
          <a:prstGeom prst="rect">
            <a:avLst/>
          </a:prstGeom>
          <a:noFill/>
          <a:ln>
            <a:noFill/>
          </a:ln>
        </p:spPr>
        <p:txBody>
          <a:bodyPr spcFirstLastPara="1" wrap="square" lIns="91425" tIns="45700" rIns="91425" bIns="45700" anchor="ctr" anchorCtr="0">
            <a:noAutofit/>
          </a:bodyPr>
          <a:lstStyle/>
          <a:p>
            <a:pPr marL="101600" lvl="0" indent="0" algn="l" rtl="0">
              <a:lnSpc>
                <a:spcPct val="115000"/>
              </a:lnSpc>
              <a:spcBef>
                <a:spcPts val="0"/>
              </a:spcBef>
              <a:spcAft>
                <a:spcPts val="0"/>
              </a:spcAft>
              <a:buSzPts val="1800"/>
              <a:buNone/>
            </a:pPr>
            <a:r>
              <a:rPr lang="en-US" sz="2000" b="1">
                <a:latin typeface="Open Sans"/>
                <a:ea typeface="Open Sans"/>
                <a:cs typeface="Open Sans"/>
                <a:sym typeface="Open Sans"/>
              </a:rPr>
              <a:t> </a:t>
            </a:r>
            <a:endParaRPr sz="2000" b="1">
              <a:latin typeface="Open Sans"/>
              <a:ea typeface="Open Sans"/>
              <a:cs typeface="Open Sans"/>
              <a:sym typeface="Open Sans"/>
            </a:endParaRPr>
          </a:p>
          <a:p>
            <a:pPr marL="101600" lvl="0" indent="0" algn="l" rtl="0">
              <a:lnSpc>
                <a:spcPct val="115000"/>
              </a:lnSpc>
              <a:spcBef>
                <a:spcPts val="0"/>
              </a:spcBef>
              <a:spcAft>
                <a:spcPts val="0"/>
              </a:spcAft>
              <a:buSzPts val="1800"/>
              <a:buNone/>
            </a:pPr>
            <a:endParaRPr sz="2000" b="1">
              <a:latin typeface="Open Sans"/>
              <a:ea typeface="Open Sans"/>
              <a:cs typeface="Open Sans"/>
              <a:sym typeface="Open Sans"/>
            </a:endParaRPr>
          </a:p>
          <a:p>
            <a:pPr marL="101600" lvl="0" indent="0" algn="l" rtl="0">
              <a:lnSpc>
                <a:spcPct val="115000"/>
              </a:lnSpc>
              <a:spcBef>
                <a:spcPts val="0"/>
              </a:spcBef>
              <a:spcAft>
                <a:spcPts val="0"/>
              </a:spcAft>
              <a:buSzPts val="1800"/>
              <a:buNone/>
            </a:pPr>
            <a:endParaRPr sz="2000" b="1">
              <a:latin typeface="Open Sans"/>
              <a:ea typeface="Open Sans"/>
              <a:cs typeface="Open Sans"/>
              <a:sym typeface="Open Sans"/>
            </a:endParaRPr>
          </a:p>
          <a:p>
            <a:pPr marL="101600" lvl="0" indent="0" algn="l" rtl="0">
              <a:lnSpc>
                <a:spcPct val="115000"/>
              </a:lnSpc>
              <a:spcBef>
                <a:spcPts val="0"/>
              </a:spcBef>
              <a:spcAft>
                <a:spcPts val="0"/>
              </a:spcAft>
              <a:buSzPts val="1800"/>
              <a:buNone/>
            </a:pPr>
            <a:br>
              <a:rPr lang="en-US" sz="2400" b="1">
                <a:latin typeface="Open Sans"/>
                <a:ea typeface="Open Sans"/>
                <a:cs typeface="Open Sans"/>
                <a:sym typeface="Open Sans"/>
              </a:rPr>
            </a:br>
            <a:br>
              <a:rPr lang="en-US" sz="2400" b="1">
                <a:latin typeface="Open Sans"/>
                <a:ea typeface="Open Sans"/>
                <a:cs typeface="Open Sans"/>
                <a:sym typeface="Open Sans"/>
              </a:rPr>
            </a:br>
            <a:r>
              <a:rPr lang="en-US" sz="2400" b="1">
                <a:latin typeface="Open Sans"/>
                <a:ea typeface="Open Sans"/>
                <a:cs typeface="Open Sans"/>
                <a:sym typeface="Open Sans"/>
              </a:rPr>
              <a:t>Advocacy Chapter - July Webinar</a:t>
            </a:r>
            <a:br>
              <a:rPr lang="en-US" sz="2400" b="1">
                <a:latin typeface="Open Sans"/>
                <a:ea typeface="Open Sans"/>
                <a:cs typeface="Open Sans"/>
                <a:sym typeface="Open Sans"/>
              </a:rPr>
            </a:br>
            <a:br>
              <a:rPr lang="en-US" sz="2400" b="1">
                <a:latin typeface="Open Sans"/>
                <a:ea typeface="Open Sans"/>
                <a:cs typeface="Open Sans"/>
                <a:sym typeface="Open Sans"/>
              </a:rPr>
            </a:br>
            <a:endParaRPr sz="2400" b="1">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3200" b="1">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3200" b="1">
              <a:latin typeface="Open Sans"/>
              <a:ea typeface="Open Sans"/>
              <a:cs typeface="Open Sans"/>
              <a:sym typeface="Open Sans"/>
            </a:endParaRPr>
          </a:p>
        </p:txBody>
      </p:sp>
      <p:sp>
        <p:nvSpPr>
          <p:cNvPr id="355" name="Google Shape;355;g211ba7f0995_0_1"/>
          <p:cNvSpPr txBox="1"/>
          <p:nvPr/>
        </p:nvSpPr>
        <p:spPr>
          <a:xfrm>
            <a:off x="2642400" y="3381357"/>
            <a:ext cx="3983700" cy="1662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i="0" u="none" strike="noStrike" cap="none" dirty="0">
                <a:solidFill>
                  <a:schemeClr val="dk1"/>
                </a:solidFill>
                <a:latin typeface="Open Sans"/>
                <a:ea typeface="Open Sans"/>
                <a:cs typeface="Open Sans"/>
                <a:sym typeface="Open Sans"/>
              </a:rPr>
              <a:t>Join us </a:t>
            </a:r>
            <a:endParaRPr dirty="0"/>
          </a:p>
          <a:p>
            <a:pPr marL="0" marR="0" lvl="0" indent="0" algn="ctr" rtl="0">
              <a:lnSpc>
                <a:spcPct val="100000"/>
              </a:lnSpc>
              <a:spcBef>
                <a:spcPts val="0"/>
              </a:spcBef>
              <a:spcAft>
                <a:spcPts val="0"/>
              </a:spcAft>
              <a:buClr>
                <a:schemeClr val="dk1"/>
              </a:buClr>
              <a:buSzPts val="3200"/>
              <a:buFont typeface="Open Sans"/>
              <a:buNone/>
            </a:pPr>
            <a:r>
              <a:rPr lang="en-US" sz="3200" b="1" i="0" u="none" strike="noStrike" cap="none" dirty="0">
                <a:solidFill>
                  <a:schemeClr val="dk1"/>
                </a:solidFill>
                <a:latin typeface="Open Sans"/>
                <a:ea typeface="Open Sans"/>
                <a:cs typeface="Open Sans"/>
                <a:sym typeface="Open Sans"/>
              </a:rPr>
              <a:t>Tuesday, July 18</a:t>
            </a:r>
            <a:endParaRPr dirty="0"/>
          </a:p>
          <a:p>
            <a:pPr marL="0" marR="0" lvl="0" indent="0" algn="ctr" rtl="0">
              <a:lnSpc>
                <a:spcPct val="100000"/>
              </a:lnSpc>
              <a:spcBef>
                <a:spcPts val="0"/>
              </a:spcBef>
              <a:spcAft>
                <a:spcPts val="0"/>
              </a:spcAft>
              <a:buClr>
                <a:schemeClr val="dk1"/>
              </a:buClr>
              <a:buSzPts val="3200"/>
              <a:buFont typeface="Open Sans"/>
              <a:buNone/>
            </a:pPr>
            <a:r>
              <a:rPr lang="en-US" sz="3200" b="1" i="0" u="none" strike="noStrike" cap="none" dirty="0">
                <a:solidFill>
                  <a:schemeClr val="dk1"/>
                </a:solidFill>
                <a:latin typeface="Open Sans"/>
                <a:ea typeface="Open Sans"/>
                <a:cs typeface="Open Sans"/>
                <a:sym typeface="Open Sans"/>
              </a:rPr>
              <a:t>8:30 PM ET</a:t>
            </a:r>
            <a:endParaRPr sz="1400" b="0" i="0" u="none" strike="noStrike" cap="none" dirty="0">
              <a:solidFill>
                <a:srgbClr val="000000"/>
              </a:solidFill>
              <a:latin typeface="Calibri"/>
              <a:ea typeface="Calibri"/>
              <a:cs typeface="Calibri"/>
              <a:sym typeface="Calibri"/>
            </a:endParaRPr>
          </a:p>
        </p:txBody>
      </p:sp>
      <p:pic>
        <p:nvPicPr>
          <p:cNvPr id="356" name="Google Shape;356;g211ba7f0995_0_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57" name="Google Shape;357;g211ba7f0995_0_1"/>
          <p:cNvSpPr txBox="1"/>
          <p:nvPr/>
        </p:nvSpPr>
        <p:spPr>
          <a:xfrm>
            <a:off x="124500" y="1315613"/>
            <a:ext cx="9019500" cy="2370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dirty="0">
                <a:solidFill>
                  <a:schemeClr val="dk1"/>
                </a:solidFill>
                <a:latin typeface="Open Sans"/>
                <a:ea typeface="Open Sans"/>
                <a:cs typeface="Open Sans"/>
                <a:sym typeface="Open Sans"/>
              </a:rPr>
              <a:t>Special Guest - Colton Roughen</a:t>
            </a:r>
            <a:br>
              <a:rPr lang="en-US" sz="3200" b="1" dirty="0">
                <a:solidFill>
                  <a:schemeClr val="dk1"/>
                </a:solidFill>
                <a:latin typeface="Open Sans"/>
                <a:ea typeface="Open Sans"/>
                <a:cs typeface="Open Sans"/>
                <a:sym typeface="Open Sans"/>
              </a:rPr>
            </a:br>
            <a:r>
              <a:rPr lang="en-US" sz="3200" b="1" dirty="0">
                <a:solidFill>
                  <a:schemeClr val="dk1"/>
                </a:solidFill>
                <a:latin typeface="Open Sans"/>
                <a:ea typeface="Open Sans"/>
                <a:cs typeface="Open Sans"/>
                <a:sym typeface="Open Sans"/>
              </a:rPr>
              <a:t>District Representative for Congressman Mike Levin (CA-49)</a:t>
            </a:r>
            <a:endParaRPr sz="3200" b="1" dirty="0">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3200"/>
              <a:buFont typeface="Open Sans"/>
              <a:buNone/>
            </a:pPr>
            <a:br>
              <a:rPr lang="en-US" sz="3200" b="1" dirty="0">
                <a:solidFill>
                  <a:schemeClr val="dk1"/>
                </a:solidFill>
                <a:latin typeface="Open Sans"/>
                <a:ea typeface="Open Sans"/>
                <a:cs typeface="Open Sans"/>
                <a:sym typeface="Open Sans"/>
              </a:rPr>
            </a:br>
            <a:endParaRPr sz="1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211ba7f0995_0_1"/>
          <p:cNvSpPr txBox="1">
            <a:spLocks noGrp="1"/>
          </p:cNvSpPr>
          <p:nvPr>
            <p:ph type="title"/>
          </p:nvPr>
        </p:nvSpPr>
        <p:spPr>
          <a:xfrm>
            <a:off x="2571010" y="99843"/>
            <a:ext cx="5306400" cy="753300"/>
          </a:xfrm>
          <a:prstGeom prst="rect">
            <a:avLst/>
          </a:prstGeom>
          <a:noFill/>
          <a:ln>
            <a:noFill/>
          </a:ln>
        </p:spPr>
        <p:txBody>
          <a:bodyPr spcFirstLastPara="1" wrap="square" lIns="91425" tIns="45700" rIns="91425" bIns="45700" anchor="ctr" anchorCtr="0">
            <a:noAutofit/>
          </a:bodyPr>
          <a:lstStyle/>
          <a:p>
            <a:pPr marL="101600" lvl="0" indent="0" algn="l" rtl="0">
              <a:lnSpc>
                <a:spcPct val="115000"/>
              </a:lnSpc>
              <a:spcBef>
                <a:spcPts val="0"/>
              </a:spcBef>
              <a:spcAft>
                <a:spcPts val="0"/>
              </a:spcAft>
              <a:buSzPts val="1800"/>
              <a:buNone/>
            </a:pPr>
            <a:r>
              <a:rPr lang="en-US" sz="2000" b="1" dirty="0">
                <a:latin typeface="Open Sans"/>
                <a:ea typeface="Open Sans"/>
                <a:cs typeface="Open Sans"/>
                <a:sym typeface="Open Sans"/>
              </a:rPr>
              <a:t> </a:t>
            </a:r>
            <a:endParaRPr sz="2000" b="1" dirty="0">
              <a:latin typeface="Open Sans"/>
              <a:ea typeface="Open Sans"/>
              <a:cs typeface="Open Sans"/>
              <a:sym typeface="Open Sans"/>
            </a:endParaRPr>
          </a:p>
          <a:p>
            <a:pPr marL="101600" lvl="0" indent="0" rtl="0">
              <a:lnSpc>
                <a:spcPct val="115000"/>
              </a:lnSpc>
              <a:spcBef>
                <a:spcPts val="0"/>
              </a:spcBef>
              <a:spcAft>
                <a:spcPts val="0"/>
              </a:spcAft>
              <a:buSzPts val="1800"/>
              <a:buNone/>
            </a:pPr>
            <a:br>
              <a:rPr lang="en-US" sz="3600" b="1" dirty="0">
                <a:latin typeface="Open Sans"/>
                <a:ea typeface="Open Sans"/>
                <a:cs typeface="Open Sans"/>
                <a:sym typeface="Open Sans"/>
              </a:rPr>
            </a:br>
            <a:br>
              <a:rPr lang="en-US" sz="3600" b="1" dirty="0">
                <a:latin typeface="Open Sans"/>
                <a:ea typeface="Open Sans"/>
                <a:cs typeface="Open Sans"/>
                <a:sym typeface="Open Sans"/>
              </a:rPr>
            </a:br>
            <a:r>
              <a:rPr lang="en-US" sz="3600" b="1" dirty="0">
                <a:latin typeface="Open Sans"/>
                <a:ea typeface="Open Sans"/>
                <a:cs typeface="Open Sans"/>
                <a:sym typeface="Open Sans"/>
              </a:rPr>
              <a:t>Save the date!</a:t>
            </a:r>
            <a:br>
              <a:rPr lang="en-US" sz="3600" b="1" dirty="0">
                <a:latin typeface="Open Sans"/>
                <a:ea typeface="Open Sans"/>
                <a:cs typeface="Open Sans"/>
                <a:sym typeface="Open Sans"/>
              </a:rPr>
            </a:br>
            <a:endParaRPr sz="3600" b="1" dirty="0">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3200" b="1" dirty="0">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3200" b="1" dirty="0">
              <a:latin typeface="Open Sans"/>
              <a:ea typeface="Open Sans"/>
              <a:cs typeface="Open Sans"/>
              <a:sym typeface="Open Sans"/>
            </a:endParaRPr>
          </a:p>
        </p:txBody>
      </p:sp>
      <p:sp>
        <p:nvSpPr>
          <p:cNvPr id="355" name="Google Shape;355;g211ba7f0995_0_1"/>
          <p:cNvSpPr txBox="1"/>
          <p:nvPr/>
        </p:nvSpPr>
        <p:spPr>
          <a:xfrm>
            <a:off x="0" y="2415075"/>
            <a:ext cx="9144000" cy="116952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i="0" u="none" strike="noStrike" cap="none" dirty="0">
                <a:solidFill>
                  <a:schemeClr val="dk1"/>
                </a:solidFill>
                <a:latin typeface="Open Sans"/>
                <a:ea typeface="Open Sans"/>
                <a:cs typeface="Open Sans"/>
                <a:sym typeface="Open Sans"/>
              </a:rPr>
              <a:t>Tuesday, September 24</a:t>
            </a:r>
            <a:br>
              <a:rPr lang="en-US" sz="3200" b="1" i="0" u="none" strike="noStrike" cap="none" dirty="0">
                <a:solidFill>
                  <a:schemeClr val="dk1"/>
                </a:solidFill>
                <a:latin typeface="Open Sans"/>
                <a:ea typeface="Open Sans"/>
                <a:cs typeface="Open Sans"/>
                <a:sym typeface="Open Sans"/>
              </a:rPr>
            </a:br>
            <a:r>
              <a:rPr lang="en-US" sz="3200" b="1" i="0" u="none" strike="noStrike" cap="none" dirty="0">
                <a:solidFill>
                  <a:schemeClr val="dk1"/>
                </a:solidFill>
                <a:latin typeface="Open Sans"/>
                <a:ea typeface="Open Sans"/>
                <a:cs typeface="Open Sans"/>
                <a:sym typeface="Open Sans"/>
              </a:rPr>
              <a:t>8:30 PM ET</a:t>
            </a:r>
            <a:endParaRPr sz="1400" b="0" i="0" u="none" strike="noStrike" cap="none" dirty="0">
              <a:solidFill>
                <a:srgbClr val="000000"/>
              </a:solidFill>
              <a:latin typeface="Calibri"/>
              <a:ea typeface="Calibri"/>
              <a:cs typeface="Calibri"/>
              <a:sym typeface="Calibri"/>
            </a:endParaRPr>
          </a:p>
        </p:txBody>
      </p:sp>
      <p:pic>
        <p:nvPicPr>
          <p:cNvPr id="356" name="Google Shape;356;g211ba7f0995_0_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57" name="Google Shape;357;g211ba7f0995_0_1"/>
          <p:cNvSpPr txBox="1"/>
          <p:nvPr/>
        </p:nvSpPr>
        <p:spPr>
          <a:xfrm>
            <a:off x="0" y="1220198"/>
            <a:ext cx="9019500" cy="6770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dirty="0">
                <a:solidFill>
                  <a:schemeClr val="dk1"/>
                </a:solidFill>
                <a:latin typeface="Open Sans"/>
                <a:ea typeface="Open Sans"/>
                <a:cs typeface="Open Sans"/>
                <a:sym typeface="Open Sans"/>
              </a:rPr>
              <a:t>Fall Rise Advocacy Chapter Orientation</a:t>
            </a:r>
            <a:endParaRPr sz="14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90082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14fc29c2861_0_0"/>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pic>
        <p:nvPicPr>
          <p:cNvPr id="363" name="Google Shape;363;g14fc29c2861_0_0"/>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64" name="Google Shape;364;g14fc29c2861_0_0"/>
          <p:cNvSpPr txBox="1"/>
          <p:nvPr/>
        </p:nvSpPr>
        <p:spPr>
          <a:xfrm>
            <a:off x="0" y="965200"/>
            <a:ext cx="8979000" cy="412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000" b="1" i="0" u="none" strike="noStrike" cap="none">
                <a:solidFill>
                  <a:srgbClr val="022077"/>
                </a:solidFill>
                <a:latin typeface="Open Sans"/>
                <a:ea typeface="Open Sans"/>
                <a:cs typeface="Open Sans"/>
                <a:sym typeface="Open Sans"/>
              </a:rPr>
              <a:t>Invite others to join us in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r>
              <a:rPr lang="en-US" sz="4000" b="1" i="0" u="none" strike="noStrike" cap="none">
                <a:solidFill>
                  <a:srgbClr val="022077"/>
                </a:solidFill>
                <a:latin typeface="Open Sans"/>
                <a:ea typeface="Open Sans"/>
                <a:cs typeface="Open Sans"/>
                <a:sym typeface="Open Sans"/>
              </a:rPr>
              <a:t>changing the world together!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endParaRPr sz="4000" b="1" i="0" u="none" strike="noStrike" cap="none">
              <a:solidFill>
                <a:srgbClr val="02207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800"/>
              <a:buFont typeface="Arial"/>
              <a:buNone/>
            </a:pPr>
            <a:r>
              <a:rPr lang="en-US" sz="2800" b="1" i="0" u="none" strike="noStrike" cap="none">
                <a:solidFill>
                  <a:srgbClr val="022077"/>
                </a:solidFill>
                <a:latin typeface="Open Sans"/>
                <a:ea typeface="Open Sans"/>
                <a:cs typeface="Open Sans"/>
                <a:sym typeface="Open Sans"/>
              </a:rPr>
              <a:t>Sign up here:</a:t>
            </a:r>
            <a:br>
              <a:rPr lang="en-US" sz="2800" b="1" i="0" u="none" strike="noStrike" cap="none">
                <a:solidFill>
                  <a:srgbClr val="022077"/>
                </a:solidFill>
                <a:latin typeface="Open Sans"/>
                <a:ea typeface="Open Sans"/>
                <a:cs typeface="Open Sans"/>
                <a:sym typeface="Open Sans"/>
              </a:rPr>
            </a:br>
            <a:r>
              <a:rPr lang="en-US" sz="2800" b="1" i="0" u="sng" strike="noStrike" cap="none">
                <a:solidFill>
                  <a:srgbClr val="022077"/>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http://tinyurl.com/JoinRiseAdvocacyChapter</a:t>
            </a:r>
            <a:r>
              <a:rPr lang="en-US" sz="2800" b="1" i="0" u="none" strike="noStrike" cap="none">
                <a:solidFill>
                  <a:srgbClr val="022077"/>
                </a:solidFill>
                <a:latin typeface="Open Sans"/>
                <a:ea typeface="Open Sans"/>
                <a:cs typeface="Open Sans"/>
                <a:sym typeface="Open Sans"/>
              </a:rPr>
              <a:t> </a:t>
            </a:r>
            <a:br>
              <a:rPr lang="en-US" sz="4000" b="1" i="0" u="none" strike="noStrike" cap="none">
                <a:solidFill>
                  <a:srgbClr val="022077"/>
                </a:solidFill>
                <a:latin typeface="Open Sans"/>
                <a:ea typeface="Open Sans"/>
                <a:cs typeface="Open Sans"/>
                <a:sym typeface="Open Sans"/>
              </a:rPr>
            </a:br>
            <a:br>
              <a:rPr lang="en-US" sz="4000" b="1" i="0" u="none" strike="noStrike" cap="none">
                <a:solidFill>
                  <a:srgbClr val="022077"/>
                </a:solidFill>
                <a:latin typeface="Open Sans"/>
                <a:ea typeface="Open Sans"/>
                <a:cs typeface="Open Sans"/>
                <a:sym typeface="Open Sans"/>
              </a:rPr>
            </a:br>
            <a:endParaRPr sz="4000" b="1" i="0" u="none" strike="noStrike" cap="none">
              <a:solidFill>
                <a:srgbClr val="022077"/>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45AFD0"/>
        </a:solidFill>
        <a:effectLst/>
      </p:bgPr>
    </p:bg>
    <p:spTree>
      <p:nvGrpSpPr>
        <p:cNvPr id="1" name="Shape 368"/>
        <p:cNvGrpSpPr/>
        <p:nvPr/>
      </p:nvGrpSpPr>
      <p:grpSpPr>
        <a:xfrm>
          <a:off x="0" y="0"/>
          <a:ext cx="0" cy="0"/>
          <a:chOff x="0" y="0"/>
          <a:chExt cx="0" cy="0"/>
        </a:xfrm>
      </p:grpSpPr>
      <p:sp>
        <p:nvSpPr>
          <p:cNvPr id="369" name="Google Shape;369;g2baef1ccdb8_1_35"/>
          <p:cNvSpPr txBox="1">
            <a:spLocks noGrp="1"/>
          </p:cNvSpPr>
          <p:nvPr>
            <p:ph type="title"/>
          </p:nvPr>
        </p:nvSpPr>
        <p:spPr>
          <a:xfrm>
            <a:off x="871255" y="2022422"/>
            <a:ext cx="7401491"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sz="6000" b="1">
                <a:solidFill>
                  <a:schemeClr val="lt1"/>
                </a:solidFill>
              </a:rPr>
              <a:t>vaccines save lives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1f1ec144a3f_0_0"/>
          <p:cNvSpPr txBox="1">
            <a:spLocks noGrp="1"/>
          </p:cNvSpPr>
          <p:nvPr>
            <p:ph type="title"/>
          </p:nvPr>
        </p:nvSpPr>
        <p:spPr>
          <a:xfrm>
            <a:off x="2340609" y="91003"/>
            <a:ext cx="5894700" cy="771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latin typeface="Open Sans"/>
                <a:ea typeface="Open Sans"/>
                <a:cs typeface="Open Sans"/>
                <a:sym typeface="Open Sans"/>
              </a:rPr>
              <a:t>Mission &amp; Vision</a:t>
            </a:r>
            <a:endParaRPr>
              <a:latin typeface="Open Sans"/>
              <a:ea typeface="Open Sans"/>
              <a:cs typeface="Open Sans"/>
              <a:sym typeface="Open Sans"/>
            </a:endParaRPr>
          </a:p>
        </p:txBody>
      </p:sp>
      <p:sp>
        <p:nvSpPr>
          <p:cNvPr id="170" name="Google Shape;170;g1f1ec144a3f_0_0"/>
          <p:cNvSpPr txBox="1">
            <a:spLocks noGrp="1"/>
          </p:cNvSpPr>
          <p:nvPr>
            <p:ph type="body" idx="1"/>
          </p:nvPr>
        </p:nvSpPr>
        <p:spPr>
          <a:xfrm>
            <a:off x="310055" y="1209754"/>
            <a:ext cx="8523900" cy="3369300"/>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100000"/>
              </a:lnSpc>
              <a:spcBef>
                <a:spcPts val="0"/>
              </a:spcBef>
              <a:spcAft>
                <a:spcPts val="0"/>
              </a:spcAft>
              <a:buClr>
                <a:schemeClr val="dk1"/>
              </a:buClr>
              <a:buSzPct val="100000"/>
              <a:buNone/>
            </a:pPr>
            <a:r>
              <a:rPr lang="en-US" b="1">
                <a:latin typeface="Open Sans"/>
                <a:ea typeface="Open Sans"/>
                <a:cs typeface="Open Sans"/>
                <a:sym typeface="Open Sans"/>
              </a:rPr>
              <a:t>Together Women Rise’s Mission</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Together Women Rise cultivates the collective power of community </a:t>
            </a:r>
            <a:br>
              <a:rPr lang="en-US">
                <a:latin typeface="Open Sans"/>
                <a:ea typeface="Open Sans"/>
                <a:cs typeface="Open Sans"/>
                <a:sym typeface="Open Sans"/>
              </a:rPr>
            </a:br>
            <a:r>
              <a:rPr lang="en-US" b="1">
                <a:latin typeface="Open Sans"/>
                <a:ea typeface="Open Sans"/>
                <a:cs typeface="Open Sans"/>
                <a:sym typeface="Open Sans"/>
              </a:rPr>
              <a:t>to achieve global gender equality.</a:t>
            </a:r>
            <a:br>
              <a:rPr lang="en-US">
                <a:latin typeface="Open Sans"/>
                <a:ea typeface="Open Sans"/>
                <a:cs typeface="Open Sans"/>
                <a:sym typeface="Open Sans"/>
              </a:rPr>
            </a:br>
            <a:r>
              <a:rPr lang="en-US">
                <a:latin typeface="Open Sans"/>
                <a:ea typeface="Open Sans"/>
                <a:cs typeface="Open Sans"/>
                <a:sym typeface="Open Sans"/>
              </a:rPr>
              <a:t> </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OUR VISION</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Together Women Rise envisions a world where every person</a:t>
            </a:r>
            <a:br>
              <a:rPr lang="en-US" b="1">
                <a:latin typeface="Open Sans"/>
                <a:ea typeface="Open Sans"/>
                <a:cs typeface="Open Sans"/>
                <a:sym typeface="Open Sans"/>
              </a:rPr>
            </a:br>
            <a:r>
              <a:rPr lang="en-US" b="1">
                <a:latin typeface="Open Sans"/>
                <a:ea typeface="Open Sans"/>
                <a:cs typeface="Open Sans"/>
                <a:sym typeface="Open Sans"/>
              </a:rPr>
              <a:t>has the same opportunities to thrive</a:t>
            </a:r>
            <a:br>
              <a:rPr lang="en-US" b="1">
                <a:latin typeface="Open Sans"/>
                <a:ea typeface="Open Sans"/>
                <a:cs typeface="Open Sans"/>
                <a:sym typeface="Open Sans"/>
              </a:rPr>
            </a:br>
            <a:r>
              <a:rPr lang="en-US" b="1">
                <a:latin typeface="Open Sans"/>
                <a:ea typeface="Open Sans"/>
                <a:cs typeface="Open Sans"/>
                <a:sym typeface="Open Sans"/>
              </a:rPr>
              <a:t>regardless of their gender or where they live.</a:t>
            </a:r>
            <a:endParaRPr>
              <a:latin typeface="Open Sans"/>
              <a:ea typeface="Open Sans"/>
              <a:cs typeface="Open Sans"/>
              <a:sym typeface="Open Sans"/>
            </a:endParaRPr>
          </a:p>
        </p:txBody>
      </p:sp>
      <p:pic>
        <p:nvPicPr>
          <p:cNvPr id="171" name="Google Shape;171;g1f1ec144a3f_0_0"/>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7" descr="Home"/>
          <p:cNvPicPr preferRelativeResize="0"/>
          <p:nvPr/>
        </p:nvPicPr>
        <p:blipFill rotWithShape="1">
          <a:blip r:embed="rId3">
            <a:alphaModFix/>
          </a:blip>
          <a:srcRect/>
          <a:stretch/>
        </p:blipFill>
        <p:spPr>
          <a:xfrm>
            <a:off x="1996174" y="1357975"/>
            <a:ext cx="5770047" cy="2179796"/>
          </a:xfrm>
          <a:prstGeom prst="rect">
            <a:avLst/>
          </a:prstGeom>
          <a:solidFill>
            <a:srgbClr val="FFFFFF"/>
          </a:solid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15" descr="Germ with solid fill"/>
          <p:cNvPicPr preferRelativeResize="0"/>
          <p:nvPr/>
        </p:nvPicPr>
        <p:blipFill rotWithShape="1">
          <a:blip r:embed="rId3">
            <a:alphaModFix/>
          </a:blip>
          <a:srcRect/>
          <a:stretch/>
        </p:blipFill>
        <p:spPr>
          <a:xfrm>
            <a:off x="8193551" y="2688746"/>
            <a:ext cx="685800" cy="685800"/>
          </a:xfrm>
          <a:prstGeom prst="rect">
            <a:avLst/>
          </a:prstGeom>
          <a:noFill/>
          <a:ln>
            <a:noFill/>
          </a:ln>
        </p:spPr>
      </p:pic>
      <p:pic>
        <p:nvPicPr>
          <p:cNvPr id="381" name="Google Shape;381;p15" descr="Covid-19 with solid fill"/>
          <p:cNvPicPr preferRelativeResize="0"/>
          <p:nvPr/>
        </p:nvPicPr>
        <p:blipFill rotWithShape="1">
          <a:blip r:embed="rId4">
            <a:alphaModFix/>
          </a:blip>
          <a:srcRect/>
          <a:stretch/>
        </p:blipFill>
        <p:spPr>
          <a:xfrm>
            <a:off x="361440" y="3031647"/>
            <a:ext cx="1820044" cy="1820044"/>
          </a:xfrm>
          <a:prstGeom prst="rect">
            <a:avLst/>
          </a:prstGeom>
          <a:noFill/>
          <a:ln>
            <a:noFill/>
          </a:ln>
        </p:spPr>
      </p:pic>
      <p:pic>
        <p:nvPicPr>
          <p:cNvPr id="382" name="Google Shape;382;p15" descr="Germ with solid fill"/>
          <p:cNvPicPr preferRelativeResize="0"/>
          <p:nvPr/>
        </p:nvPicPr>
        <p:blipFill rotWithShape="1">
          <a:blip r:embed="rId5">
            <a:alphaModFix/>
          </a:blip>
          <a:srcRect/>
          <a:stretch/>
        </p:blipFill>
        <p:spPr>
          <a:xfrm>
            <a:off x="7535031" y="1287799"/>
            <a:ext cx="1400948" cy="1400948"/>
          </a:xfrm>
          <a:prstGeom prst="rect">
            <a:avLst/>
          </a:prstGeom>
          <a:noFill/>
          <a:ln>
            <a:noFill/>
          </a:ln>
        </p:spPr>
      </p:pic>
      <p:pic>
        <p:nvPicPr>
          <p:cNvPr id="383" name="Google Shape;383;p15" descr="Germ with solid fill"/>
          <p:cNvPicPr preferRelativeResize="0"/>
          <p:nvPr/>
        </p:nvPicPr>
        <p:blipFill rotWithShape="1">
          <a:blip r:embed="rId3">
            <a:alphaModFix/>
          </a:blip>
          <a:srcRect/>
          <a:stretch/>
        </p:blipFill>
        <p:spPr>
          <a:xfrm>
            <a:off x="784824" y="1418969"/>
            <a:ext cx="685800" cy="685800"/>
          </a:xfrm>
          <a:prstGeom prst="rect">
            <a:avLst/>
          </a:prstGeom>
          <a:noFill/>
          <a:ln>
            <a:noFill/>
          </a:ln>
        </p:spPr>
      </p:pic>
      <p:pic>
        <p:nvPicPr>
          <p:cNvPr id="384" name="Google Shape;384;p15" descr="Germ with solid fill"/>
          <p:cNvPicPr preferRelativeResize="0"/>
          <p:nvPr/>
        </p:nvPicPr>
        <p:blipFill rotWithShape="1">
          <a:blip r:embed="rId5">
            <a:alphaModFix/>
          </a:blip>
          <a:srcRect/>
          <a:stretch/>
        </p:blipFill>
        <p:spPr>
          <a:xfrm>
            <a:off x="1091804" y="168485"/>
            <a:ext cx="1400948" cy="1400948"/>
          </a:xfrm>
          <a:prstGeom prst="rect">
            <a:avLst/>
          </a:prstGeom>
          <a:noFill/>
          <a:ln>
            <a:noFill/>
          </a:ln>
        </p:spPr>
      </p:pic>
      <p:sp>
        <p:nvSpPr>
          <p:cNvPr id="385" name="Google Shape;385;p15"/>
          <p:cNvSpPr txBox="1"/>
          <p:nvPr/>
        </p:nvSpPr>
        <p:spPr>
          <a:xfrm>
            <a:off x="2181483" y="1508167"/>
            <a:ext cx="5491893" cy="212716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375"/>
              <a:buFont typeface="Arial"/>
              <a:buNone/>
            </a:pPr>
            <a:r>
              <a:rPr lang="en-US" sz="3375" b="0" i="0" u="none" strike="noStrike" cap="none">
                <a:solidFill>
                  <a:schemeClr val="dk1"/>
                </a:solidFill>
                <a:latin typeface="Arial"/>
                <a:ea typeface="Arial"/>
                <a:cs typeface="Arial"/>
                <a:sym typeface="Arial"/>
              </a:rPr>
              <a:t>Vaccines are crucial for children because they are </a:t>
            </a:r>
            <a:r>
              <a:rPr lang="en-US" sz="3375" b="1" i="0" u="none" strike="noStrike" cap="none">
                <a:solidFill>
                  <a:schemeClr val="dk1"/>
                </a:solidFill>
                <a:latin typeface="Arial"/>
                <a:ea typeface="Arial"/>
                <a:cs typeface="Arial"/>
                <a:sym typeface="Arial"/>
              </a:rPr>
              <a:t>particularly vulnerable </a:t>
            </a:r>
            <a:r>
              <a:rPr lang="en-US" sz="3375" b="0" i="0" u="none" strike="noStrike" cap="none">
                <a:solidFill>
                  <a:schemeClr val="dk1"/>
                </a:solidFill>
                <a:latin typeface="Arial"/>
                <a:ea typeface="Arial"/>
                <a:cs typeface="Arial"/>
                <a:sym typeface="Arial"/>
              </a:rPr>
              <a:t>to infectious illnesses.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2"/>
          <p:cNvPicPr preferRelativeResize="0"/>
          <p:nvPr/>
        </p:nvPicPr>
        <p:blipFill rotWithShape="1">
          <a:blip r:embed="rId3">
            <a:alphaModFix/>
          </a:blip>
          <a:srcRect t="6651" b="6650"/>
          <a:stretch/>
        </p:blipFill>
        <p:spPr>
          <a:xfrm>
            <a:off x="70338" y="1"/>
            <a:ext cx="7910483" cy="5143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1f1ec144a3f_0_176"/>
          <p:cNvSpPr txBox="1">
            <a:spLocks noGrp="1"/>
          </p:cNvSpPr>
          <p:nvPr>
            <p:ph type="title"/>
          </p:nvPr>
        </p:nvSpPr>
        <p:spPr>
          <a:xfrm>
            <a:off x="676636" y="342900"/>
            <a:ext cx="7401491" cy="408699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n-US" sz="10875" b="1"/>
              <a:t>1920’s to</a:t>
            </a:r>
            <a:br>
              <a:rPr lang="en-US" sz="10875" b="1"/>
            </a:br>
            <a:r>
              <a:rPr lang="en-US" sz="10875" b="1"/>
              <a:t>1960’s</a:t>
            </a:r>
            <a:endParaRPr/>
          </a:p>
        </p:txBody>
      </p:sp>
      <p:sp>
        <p:nvSpPr>
          <p:cNvPr id="397" name="Google Shape;397;g1f1ec144a3f_0_176"/>
          <p:cNvSpPr/>
          <p:nvPr/>
        </p:nvSpPr>
        <p:spPr>
          <a:xfrm>
            <a:off x="6060989" y="2437372"/>
            <a:ext cx="2826608" cy="2363228"/>
          </a:xfrm>
          <a:prstGeom prst="star24">
            <a:avLst>
              <a:gd name="adj" fmla="val 375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Astounding number of </a:t>
            </a:r>
            <a:r>
              <a:rPr lang="en-US" sz="1800" b="1" i="0" u="none" strike="noStrike" cap="none">
                <a:solidFill>
                  <a:schemeClr val="dk1"/>
                </a:solidFill>
                <a:latin typeface="Arial"/>
                <a:ea typeface="Arial"/>
                <a:cs typeface="Arial"/>
                <a:sym typeface="Arial"/>
              </a:rPr>
              <a:t>new &amp; effective </a:t>
            </a:r>
            <a:r>
              <a:rPr lang="en-US" sz="1800" b="0" i="0" u="none" strike="noStrike" cap="none">
                <a:solidFill>
                  <a:schemeClr val="dk1"/>
                </a:solidFill>
                <a:latin typeface="Arial"/>
                <a:ea typeface="Arial"/>
                <a:cs typeface="Arial"/>
                <a:sym typeface="Arial"/>
              </a:rPr>
              <a:t>vaccines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grpSp>
        <p:nvGrpSpPr>
          <p:cNvPr id="403" name="Google Shape;403;p3"/>
          <p:cNvGrpSpPr/>
          <p:nvPr/>
        </p:nvGrpSpPr>
        <p:grpSpPr>
          <a:xfrm>
            <a:off x="1118249" y="254619"/>
            <a:ext cx="6965068" cy="4592319"/>
            <a:chOff x="2108835" y="339492"/>
            <a:chExt cx="8787618" cy="5715000"/>
          </a:xfrm>
        </p:grpSpPr>
        <p:sp>
          <p:nvSpPr>
            <p:cNvPr id="404" name="Google Shape;404;p3"/>
            <p:cNvSpPr/>
            <p:nvPr/>
          </p:nvSpPr>
          <p:spPr>
            <a:xfrm>
              <a:off x="2108835" y="339492"/>
              <a:ext cx="8096250" cy="5715000"/>
            </a:xfrm>
            <a:custGeom>
              <a:avLst/>
              <a:gdLst/>
              <a:ahLst/>
              <a:cxnLst/>
              <a:rect l="l" t="t" r="r" b="b"/>
              <a:pathLst>
                <a:path w="8096250" h="6302692" extrusionOk="0">
                  <a:moveTo>
                    <a:pt x="0" y="0"/>
                  </a:moveTo>
                  <a:lnTo>
                    <a:pt x="8096250" y="0"/>
                  </a:lnTo>
                  <a:lnTo>
                    <a:pt x="8096250" y="6302693"/>
                  </a:lnTo>
                  <a:lnTo>
                    <a:pt x="0" y="630269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05" name="Google Shape;405;p3"/>
            <p:cNvSpPr txBox="1"/>
            <p:nvPr/>
          </p:nvSpPr>
          <p:spPr>
            <a:xfrm>
              <a:off x="2108835" y="354401"/>
              <a:ext cx="5823070" cy="4308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50"/>
                <a:buFont typeface="Arial"/>
                <a:buNone/>
              </a:pPr>
              <a:r>
                <a:rPr lang="en-US" sz="1650" b="1" i="0" u="none" strike="noStrike" cap="none">
                  <a:solidFill>
                    <a:srgbClr val="000000"/>
                  </a:solidFill>
                  <a:latin typeface="Open Sans"/>
                  <a:ea typeface="Open Sans"/>
                  <a:cs typeface="Open Sans"/>
                  <a:sym typeface="Open Sans"/>
                </a:rPr>
                <a:t>Child mortality by income level of country</a:t>
              </a:r>
              <a:endParaRPr sz="1400" b="0" i="0" u="none" strike="noStrike" cap="none">
                <a:solidFill>
                  <a:srgbClr val="000000"/>
                </a:solidFill>
                <a:latin typeface="Arial"/>
                <a:ea typeface="Arial"/>
                <a:cs typeface="Arial"/>
                <a:sym typeface="Arial"/>
              </a:endParaRPr>
            </a:p>
          </p:txBody>
        </p:sp>
        <p:sp>
          <p:nvSpPr>
            <p:cNvPr id="406" name="Google Shape;406;p3"/>
            <p:cNvSpPr txBox="1"/>
            <p:nvPr/>
          </p:nvSpPr>
          <p:spPr>
            <a:xfrm>
              <a:off x="2118995" y="736917"/>
              <a:ext cx="6063743" cy="3159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Open Sans"/>
                  <a:ea typeface="Open Sans"/>
                  <a:cs typeface="Open Sans"/>
                  <a:sym typeface="Open Sans"/>
                </a:rPr>
                <a:t>The estimated share of newborns who die before reaching the age of five.</a:t>
              </a:r>
              <a:endParaRPr sz="1400" b="0" i="0" u="none" strike="noStrike" cap="none">
                <a:solidFill>
                  <a:srgbClr val="000000"/>
                </a:solidFill>
                <a:latin typeface="Arial"/>
                <a:ea typeface="Arial"/>
                <a:cs typeface="Arial"/>
                <a:sym typeface="Arial"/>
              </a:endParaRPr>
            </a:p>
          </p:txBody>
        </p:sp>
        <p:sp>
          <p:nvSpPr>
            <p:cNvPr id="407" name="Google Shape;407;p3"/>
            <p:cNvSpPr/>
            <p:nvPr/>
          </p:nvSpPr>
          <p:spPr>
            <a:xfrm>
              <a:off x="2200275" y="1069181"/>
              <a:ext cx="7791450" cy="4289583"/>
            </a:xfrm>
            <a:custGeom>
              <a:avLst/>
              <a:gdLst/>
              <a:ahLst/>
              <a:cxnLst/>
              <a:rect l="l" t="t" r="r" b="b"/>
              <a:pathLst>
                <a:path w="7791450" h="4289583" extrusionOk="0">
                  <a:moveTo>
                    <a:pt x="0" y="0"/>
                  </a:moveTo>
                  <a:lnTo>
                    <a:pt x="7791450" y="0"/>
                  </a:lnTo>
                  <a:lnTo>
                    <a:pt x="7791450" y="4289584"/>
                  </a:lnTo>
                  <a:lnTo>
                    <a:pt x="0" y="4289584"/>
                  </a:lnTo>
                  <a:close/>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grpSp>
          <p:nvGrpSpPr>
            <p:cNvPr id="408" name="Google Shape;408;p3"/>
            <p:cNvGrpSpPr/>
            <p:nvPr/>
          </p:nvGrpSpPr>
          <p:grpSpPr>
            <a:xfrm>
              <a:off x="2110168" y="1092735"/>
              <a:ext cx="5886225" cy="4333709"/>
              <a:chOff x="2110168" y="1092735"/>
              <a:chExt cx="5886225" cy="4333709"/>
            </a:xfrm>
          </p:grpSpPr>
          <p:grpSp>
            <p:nvGrpSpPr>
              <p:cNvPr id="409" name="Google Shape;409;p3"/>
              <p:cNvGrpSpPr/>
              <p:nvPr/>
            </p:nvGrpSpPr>
            <p:grpSpPr>
              <a:xfrm>
                <a:off x="2414920" y="5160644"/>
                <a:ext cx="5581473" cy="265800"/>
                <a:chOff x="2414920" y="5160644"/>
                <a:chExt cx="5581473" cy="265800"/>
              </a:xfrm>
            </p:grpSpPr>
            <p:sp>
              <p:nvSpPr>
                <p:cNvPr id="410" name="Google Shape;410;p3"/>
                <p:cNvSpPr/>
                <p:nvPr/>
              </p:nvSpPr>
              <p:spPr>
                <a:xfrm>
                  <a:off x="2506027" y="5163502"/>
                  <a:ext cx="9525" cy="47625"/>
                </a:xfrm>
                <a:custGeom>
                  <a:avLst/>
                  <a:gdLst/>
                  <a:ahLst/>
                  <a:cxnLst/>
                  <a:rect l="l" t="t" r="r" b="b"/>
                  <a:pathLst>
                    <a:path w="9525" h="47625" extrusionOk="0">
                      <a:moveTo>
                        <a:pt x="0" y="0"/>
                      </a:moveTo>
                      <a:lnTo>
                        <a:pt x="0" y="47625"/>
                      </a:lnTo>
                    </a:path>
                  </a:pathLst>
                </a:custGeom>
                <a:noFill/>
                <a:ln w="9525"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11" name="Google Shape;411;p3"/>
                <p:cNvSpPr/>
                <p:nvPr/>
              </p:nvSpPr>
              <p:spPr>
                <a:xfrm>
                  <a:off x="7868602" y="5163502"/>
                  <a:ext cx="9525" cy="47625"/>
                </a:xfrm>
                <a:custGeom>
                  <a:avLst/>
                  <a:gdLst/>
                  <a:ahLst/>
                  <a:cxnLst/>
                  <a:rect l="l" t="t" r="r" b="b"/>
                  <a:pathLst>
                    <a:path w="9525" h="47625" extrusionOk="0">
                      <a:moveTo>
                        <a:pt x="0" y="0"/>
                      </a:moveTo>
                      <a:lnTo>
                        <a:pt x="0" y="47625"/>
                      </a:lnTo>
                    </a:path>
                  </a:pathLst>
                </a:custGeom>
                <a:noFill/>
                <a:ln w="9525"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12" name="Google Shape;412;p3"/>
                <p:cNvSpPr/>
                <p:nvPr/>
              </p:nvSpPr>
              <p:spPr>
                <a:xfrm>
                  <a:off x="3370897" y="5163502"/>
                  <a:ext cx="9525" cy="47625"/>
                </a:xfrm>
                <a:custGeom>
                  <a:avLst/>
                  <a:gdLst/>
                  <a:ahLst/>
                  <a:cxnLst/>
                  <a:rect l="l" t="t" r="r" b="b"/>
                  <a:pathLst>
                    <a:path w="9525" h="47625" extrusionOk="0">
                      <a:moveTo>
                        <a:pt x="0" y="0"/>
                      </a:moveTo>
                      <a:lnTo>
                        <a:pt x="0" y="47625"/>
                      </a:lnTo>
                    </a:path>
                  </a:pathLst>
                </a:custGeom>
                <a:noFill/>
                <a:ln w="9525"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13" name="Google Shape;413;p3"/>
                <p:cNvSpPr/>
                <p:nvPr/>
              </p:nvSpPr>
              <p:spPr>
                <a:xfrm>
                  <a:off x="4235767" y="5163502"/>
                  <a:ext cx="9525" cy="47625"/>
                </a:xfrm>
                <a:custGeom>
                  <a:avLst/>
                  <a:gdLst/>
                  <a:ahLst/>
                  <a:cxnLst/>
                  <a:rect l="l" t="t" r="r" b="b"/>
                  <a:pathLst>
                    <a:path w="9525" h="47625" extrusionOk="0">
                      <a:moveTo>
                        <a:pt x="0" y="0"/>
                      </a:moveTo>
                      <a:lnTo>
                        <a:pt x="0" y="47625"/>
                      </a:lnTo>
                    </a:path>
                  </a:pathLst>
                </a:custGeom>
                <a:noFill/>
                <a:ln w="9525"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14" name="Google Shape;414;p3"/>
                <p:cNvSpPr/>
                <p:nvPr/>
              </p:nvSpPr>
              <p:spPr>
                <a:xfrm>
                  <a:off x="5100637" y="5163502"/>
                  <a:ext cx="9525" cy="47625"/>
                </a:xfrm>
                <a:custGeom>
                  <a:avLst/>
                  <a:gdLst/>
                  <a:ahLst/>
                  <a:cxnLst/>
                  <a:rect l="l" t="t" r="r" b="b"/>
                  <a:pathLst>
                    <a:path w="9525" h="47625" extrusionOk="0">
                      <a:moveTo>
                        <a:pt x="0" y="0"/>
                      </a:moveTo>
                      <a:lnTo>
                        <a:pt x="0" y="47625"/>
                      </a:lnTo>
                    </a:path>
                  </a:pathLst>
                </a:custGeom>
                <a:noFill/>
                <a:ln w="9525"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15" name="Google Shape;415;p3"/>
                <p:cNvSpPr/>
                <p:nvPr/>
              </p:nvSpPr>
              <p:spPr>
                <a:xfrm>
                  <a:off x="5965507" y="5163502"/>
                  <a:ext cx="9525" cy="47625"/>
                </a:xfrm>
                <a:custGeom>
                  <a:avLst/>
                  <a:gdLst/>
                  <a:ahLst/>
                  <a:cxnLst/>
                  <a:rect l="l" t="t" r="r" b="b"/>
                  <a:pathLst>
                    <a:path w="9525" h="47625" extrusionOk="0">
                      <a:moveTo>
                        <a:pt x="0" y="0"/>
                      </a:moveTo>
                      <a:lnTo>
                        <a:pt x="0" y="47625"/>
                      </a:lnTo>
                    </a:path>
                  </a:pathLst>
                </a:custGeom>
                <a:noFill/>
                <a:ln w="9525"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16" name="Google Shape;416;p3"/>
                <p:cNvSpPr/>
                <p:nvPr/>
              </p:nvSpPr>
              <p:spPr>
                <a:xfrm>
                  <a:off x="6830377" y="5163502"/>
                  <a:ext cx="9525" cy="47625"/>
                </a:xfrm>
                <a:custGeom>
                  <a:avLst/>
                  <a:gdLst/>
                  <a:ahLst/>
                  <a:cxnLst/>
                  <a:rect l="l" t="t" r="r" b="b"/>
                  <a:pathLst>
                    <a:path w="9525" h="47625" extrusionOk="0">
                      <a:moveTo>
                        <a:pt x="0" y="0"/>
                      </a:moveTo>
                      <a:lnTo>
                        <a:pt x="0" y="47625"/>
                      </a:lnTo>
                    </a:path>
                  </a:pathLst>
                </a:custGeom>
                <a:noFill/>
                <a:ln w="9525"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17" name="Google Shape;417;p3"/>
                <p:cNvSpPr txBox="1"/>
                <p:nvPr/>
              </p:nvSpPr>
              <p:spPr>
                <a:xfrm>
                  <a:off x="2414920" y="5160644"/>
                  <a:ext cx="524221" cy="26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88"/>
                    <a:buFont typeface="Arial"/>
                    <a:buNone/>
                  </a:pPr>
                  <a:r>
                    <a:rPr lang="en-US" sz="788" b="0" i="0" u="none" strike="noStrike" cap="none">
                      <a:solidFill>
                        <a:srgbClr val="000000"/>
                      </a:solidFill>
                      <a:latin typeface="Open Sans"/>
                      <a:ea typeface="Open Sans"/>
                      <a:cs typeface="Open Sans"/>
                      <a:sym typeface="Open Sans"/>
                    </a:rPr>
                    <a:t>1990</a:t>
                  </a:r>
                  <a:endParaRPr sz="1400" b="0" i="0" u="none" strike="noStrike" cap="none">
                    <a:solidFill>
                      <a:srgbClr val="000000"/>
                    </a:solidFill>
                    <a:latin typeface="Arial"/>
                    <a:ea typeface="Arial"/>
                    <a:cs typeface="Arial"/>
                    <a:sym typeface="Arial"/>
                  </a:endParaRPr>
                </a:p>
              </p:txBody>
            </p:sp>
            <p:sp>
              <p:nvSpPr>
                <p:cNvPr id="418" name="Google Shape;418;p3"/>
                <p:cNvSpPr txBox="1"/>
                <p:nvPr/>
              </p:nvSpPr>
              <p:spPr>
                <a:xfrm>
                  <a:off x="7472172" y="5160644"/>
                  <a:ext cx="524221" cy="26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88"/>
                    <a:buFont typeface="Arial"/>
                    <a:buNone/>
                  </a:pPr>
                  <a:r>
                    <a:rPr lang="en-US" sz="788" b="0" i="0" u="none" strike="noStrike" cap="none">
                      <a:solidFill>
                        <a:srgbClr val="000000"/>
                      </a:solidFill>
                      <a:latin typeface="Open Sans"/>
                      <a:ea typeface="Open Sans"/>
                      <a:cs typeface="Open Sans"/>
                      <a:sym typeface="Open Sans"/>
                    </a:rPr>
                    <a:t>2021</a:t>
                  </a:r>
                  <a:endParaRPr sz="1400" b="0" i="0" u="none" strike="noStrike" cap="none">
                    <a:solidFill>
                      <a:srgbClr val="000000"/>
                    </a:solidFill>
                    <a:latin typeface="Arial"/>
                    <a:ea typeface="Arial"/>
                    <a:cs typeface="Arial"/>
                    <a:sym typeface="Arial"/>
                  </a:endParaRPr>
                </a:p>
              </p:txBody>
            </p:sp>
            <p:sp>
              <p:nvSpPr>
                <p:cNvPr id="419" name="Google Shape;419;p3"/>
                <p:cNvSpPr txBox="1"/>
                <p:nvPr/>
              </p:nvSpPr>
              <p:spPr>
                <a:xfrm>
                  <a:off x="3127057" y="5160644"/>
                  <a:ext cx="524221" cy="26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88"/>
                    <a:buFont typeface="Arial"/>
                    <a:buNone/>
                  </a:pPr>
                  <a:r>
                    <a:rPr lang="en-US" sz="788" b="0" i="0" u="none" strike="noStrike" cap="none">
                      <a:solidFill>
                        <a:srgbClr val="000000"/>
                      </a:solidFill>
                      <a:latin typeface="Open Sans"/>
                      <a:ea typeface="Open Sans"/>
                      <a:cs typeface="Open Sans"/>
                      <a:sym typeface="Open Sans"/>
                    </a:rPr>
                    <a:t>1995</a:t>
                  </a:r>
                  <a:endParaRPr sz="1400" b="0" i="0" u="none" strike="noStrike" cap="none">
                    <a:solidFill>
                      <a:srgbClr val="000000"/>
                    </a:solidFill>
                    <a:latin typeface="Arial"/>
                    <a:ea typeface="Arial"/>
                    <a:cs typeface="Arial"/>
                    <a:sym typeface="Arial"/>
                  </a:endParaRPr>
                </a:p>
              </p:txBody>
            </p:sp>
            <p:sp>
              <p:nvSpPr>
                <p:cNvPr id="420" name="Google Shape;420;p3"/>
                <p:cNvSpPr txBox="1"/>
                <p:nvPr/>
              </p:nvSpPr>
              <p:spPr>
                <a:xfrm>
                  <a:off x="3991927" y="5160644"/>
                  <a:ext cx="524221" cy="26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88"/>
                    <a:buFont typeface="Arial"/>
                    <a:buNone/>
                  </a:pPr>
                  <a:r>
                    <a:rPr lang="en-US" sz="788" b="0" i="0" u="none" strike="noStrike" cap="none">
                      <a:solidFill>
                        <a:srgbClr val="000000"/>
                      </a:solidFill>
                      <a:latin typeface="Open Sans"/>
                      <a:ea typeface="Open Sans"/>
                      <a:cs typeface="Open Sans"/>
                      <a:sym typeface="Open Sans"/>
                    </a:rPr>
                    <a:t>2000</a:t>
                  </a:r>
                  <a:endParaRPr sz="1400" b="0" i="0" u="none" strike="noStrike" cap="none">
                    <a:solidFill>
                      <a:srgbClr val="000000"/>
                    </a:solidFill>
                    <a:latin typeface="Arial"/>
                    <a:ea typeface="Arial"/>
                    <a:cs typeface="Arial"/>
                    <a:sym typeface="Arial"/>
                  </a:endParaRPr>
                </a:p>
              </p:txBody>
            </p:sp>
            <p:sp>
              <p:nvSpPr>
                <p:cNvPr id="421" name="Google Shape;421;p3"/>
                <p:cNvSpPr txBox="1"/>
                <p:nvPr/>
              </p:nvSpPr>
              <p:spPr>
                <a:xfrm>
                  <a:off x="4856797" y="5160644"/>
                  <a:ext cx="524221" cy="26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88"/>
                    <a:buFont typeface="Arial"/>
                    <a:buNone/>
                  </a:pPr>
                  <a:r>
                    <a:rPr lang="en-US" sz="788" b="0" i="0" u="none" strike="noStrike" cap="none">
                      <a:solidFill>
                        <a:srgbClr val="000000"/>
                      </a:solidFill>
                      <a:latin typeface="Open Sans"/>
                      <a:ea typeface="Open Sans"/>
                      <a:cs typeface="Open Sans"/>
                      <a:sym typeface="Open Sans"/>
                    </a:rPr>
                    <a:t>2005</a:t>
                  </a:r>
                  <a:endParaRPr sz="1400" b="0" i="0" u="none" strike="noStrike" cap="none">
                    <a:solidFill>
                      <a:srgbClr val="000000"/>
                    </a:solidFill>
                    <a:latin typeface="Arial"/>
                    <a:ea typeface="Arial"/>
                    <a:cs typeface="Arial"/>
                    <a:sym typeface="Arial"/>
                  </a:endParaRPr>
                </a:p>
              </p:txBody>
            </p:sp>
            <p:sp>
              <p:nvSpPr>
                <p:cNvPr id="422" name="Google Shape;422;p3"/>
                <p:cNvSpPr txBox="1"/>
                <p:nvPr/>
              </p:nvSpPr>
              <p:spPr>
                <a:xfrm>
                  <a:off x="5721668" y="5160644"/>
                  <a:ext cx="524221" cy="26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88"/>
                    <a:buFont typeface="Arial"/>
                    <a:buNone/>
                  </a:pPr>
                  <a:r>
                    <a:rPr lang="en-US" sz="788" b="0" i="0" u="none" strike="noStrike" cap="none">
                      <a:solidFill>
                        <a:srgbClr val="000000"/>
                      </a:solidFill>
                      <a:latin typeface="Open Sans"/>
                      <a:ea typeface="Open Sans"/>
                      <a:cs typeface="Open Sans"/>
                      <a:sym typeface="Open Sans"/>
                    </a:rPr>
                    <a:t>2010</a:t>
                  </a:r>
                  <a:endParaRPr sz="1400" b="0" i="0" u="none" strike="noStrike" cap="none">
                    <a:solidFill>
                      <a:srgbClr val="000000"/>
                    </a:solidFill>
                    <a:latin typeface="Arial"/>
                    <a:ea typeface="Arial"/>
                    <a:cs typeface="Arial"/>
                    <a:sym typeface="Arial"/>
                  </a:endParaRPr>
                </a:p>
              </p:txBody>
            </p:sp>
            <p:sp>
              <p:nvSpPr>
                <p:cNvPr id="423" name="Google Shape;423;p3"/>
                <p:cNvSpPr txBox="1"/>
                <p:nvPr/>
              </p:nvSpPr>
              <p:spPr>
                <a:xfrm>
                  <a:off x="6586537" y="5160644"/>
                  <a:ext cx="524221" cy="26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88"/>
                    <a:buFont typeface="Arial"/>
                    <a:buNone/>
                  </a:pPr>
                  <a:r>
                    <a:rPr lang="en-US" sz="788" b="0" i="0" u="none" strike="noStrike" cap="none">
                      <a:solidFill>
                        <a:srgbClr val="000000"/>
                      </a:solidFill>
                      <a:latin typeface="Open Sans"/>
                      <a:ea typeface="Open Sans"/>
                      <a:cs typeface="Open Sans"/>
                      <a:sym typeface="Open Sans"/>
                    </a:rPr>
                    <a:t>2015</a:t>
                  </a:r>
                  <a:endParaRPr sz="1400" b="0" i="0" u="none" strike="noStrike" cap="none">
                    <a:solidFill>
                      <a:srgbClr val="000000"/>
                    </a:solidFill>
                    <a:latin typeface="Arial"/>
                    <a:ea typeface="Arial"/>
                    <a:cs typeface="Arial"/>
                    <a:sym typeface="Arial"/>
                  </a:endParaRPr>
                </a:p>
              </p:txBody>
            </p:sp>
          </p:grpSp>
          <p:grpSp>
            <p:nvGrpSpPr>
              <p:cNvPr id="424" name="Google Shape;424;p3"/>
              <p:cNvGrpSpPr/>
              <p:nvPr/>
            </p:nvGrpSpPr>
            <p:grpSpPr>
              <a:xfrm>
                <a:off x="2110168" y="1092735"/>
                <a:ext cx="487164" cy="4186209"/>
                <a:chOff x="2110168" y="1092735"/>
                <a:chExt cx="487164" cy="4186209"/>
              </a:xfrm>
            </p:grpSpPr>
            <p:sp>
              <p:nvSpPr>
                <p:cNvPr id="425" name="Google Shape;425;p3"/>
                <p:cNvSpPr txBox="1"/>
                <p:nvPr/>
              </p:nvSpPr>
              <p:spPr>
                <a:xfrm>
                  <a:off x="2186368" y="5013225"/>
                  <a:ext cx="410963" cy="265719"/>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rgbClr val="000000"/>
                    </a:buClr>
                    <a:buSzPts val="1181"/>
                    <a:buFont typeface="Arial"/>
                    <a:buNone/>
                  </a:pPr>
                  <a:r>
                    <a:rPr lang="en-US" sz="1181" b="0" i="0" u="none" strike="noStrike" cap="none" baseline="30000">
                      <a:solidFill>
                        <a:srgbClr val="000000"/>
                      </a:solidFill>
                      <a:latin typeface="Open Sans"/>
                      <a:ea typeface="Open Sans"/>
                      <a:cs typeface="Open Sans"/>
                      <a:sym typeface="Open Sans"/>
                    </a:rPr>
                    <a:t>0%</a:t>
                  </a:r>
                  <a:endParaRPr sz="1400" b="0" i="0" u="none" strike="noStrike" cap="none">
                    <a:solidFill>
                      <a:srgbClr val="000000"/>
                    </a:solidFill>
                    <a:latin typeface="Arial"/>
                    <a:ea typeface="Arial"/>
                    <a:cs typeface="Arial"/>
                    <a:sym typeface="Arial"/>
                  </a:endParaRPr>
                </a:p>
              </p:txBody>
            </p:sp>
            <p:sp>
              <p:nvSpPr>
                <p:cNvPr id="426" name="Google Shape;426;p3"/>
                <p:cNvSpPr txBox="1"/>
                <p:nvPr/>
              </p:nvSpPr>
              <p:spPr>
                <a:xfrm>
                  <a:off x="2186368" y="4577935"/>
                  <a:ext cx="410964" cy="265719"/>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rgbClr val="000000"/>
                    </a:buClr>
                    <a:buSzPts val="1181"/>
                    <a:buFont typeface="Arial"/>
                    <a:buNone/>
                  </a:pPr>
                  <a:r>
                    <a:rPr lang="en-US" sz="1181" b="0" i="0" u="none" strike="noStrike" cap="none" baseline="30000">
                      <a:solidFill>
                        <a:srgbClr val="000000"/>
                      </a:solidFill>
                      <a:latin typeface="Open Sans"/>
                      <a:ea typeface="Open Sans"/>
                      <a:cs typeface="Open Sans"/>
                      <a:sym typeface="Open Sans"/>
                    </a:rPr>
                    <a:t>2%</a:t>
                  </a:r>
                  <a:endParaRPr sz="1400" b="0" i="0" u="none" strike="noStrike" cap="none">
                    <a:solidFill>
                      <a:srgbClr val="000000"/>
                    </a:solidFill>
                    <a:latin typeface="Arial"/>
                    <a:ea typeface="Arial"/>
                    <a:cs typeface="Arial"/>
                    <a:sym typeface="Arial"/>
                  </a:endParaRPr>
                </a:p>
              </p:txBody>
            </p:sp>
            <p:sp>
              <p:nvSpPr>
                <p:cNvPr id="427" name="Google Shape;427;p3"/>
                <p:cNvSpPr txBox="1"/>
                <p:nvPr/>
              </p:nvSpPr>
              <p:spPr>
                <a:xfrm>
                  <a:off x="2186368" y="4141690"/>
                  <a:ext cx="410964" cy="265719"/>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rgbClr val="000000"/>
                    </a:buClr>
                    <a:buSzPts val="1181"/>
                    <a:buFont typeface="Arial"/>
                    <a:buNone/>
                  </a:pPr>
                  <a:r>
                    <a:rPr lang="en-US" sz="1181" b="0" i="0" u="none" strike="noStrike" cap="none" baseline="30000">
                      <a:solidFill>
                        <a:srgbClr val="000000"/>
                      </a:solidFill>
                      <a:latin typeface="Open Sans"/>
                      <a:ea typeface="Open Sans"/>
                      <a:cs typeface="Open Sans"/>
                      <a:sym typeface="Open Sans"/>
                    </a:rPr>
                    <a:t>4%</a:t>
                  </a:r>
                  <a:endParaRPr sz="1400" b="0" i="0" u="none" strike="noStrike" cap="none">
                    <a:solidFill>
                      <a:srgbClr val="000000"/>
                    </a:solidFill>
                    <a:latin typeface="Arial"/>
                    <a:ea typeface="Arial"/>
                    <a:cs typeface="Arial"/>
                    <a:sym typeface="Arial"/>
                  </a:endParaRPr>
                </a:p>
              </p:txBody>
            </p:sp>
            <p:sp>
              <p:nvSpPr>
                <p:cNvPr id="428" name="Google Shape;428;p3"/>
                <p:cNvSpPr txBox="1"/>
                <p:nvPr/>
              </p:nvSpPr>
              <p:spPr>
                <a:xfrm>
                  <a:off x="2186368" y="3706395"/>
                  <a:ext cx="410964" cy="265719"/>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rgbClr val="000000"/>
                    </a:buClr>
                    <a:buSzPts val="1181"/>
                    <a:buFont typeface="Arial"/>
                    <a:buNone/>
                  </a:pPr>
                  <a:r>
                    <a:rPr lang="en-US" sz="1181" b="0" i="0" u="none" strike="noStrike" cap="none" baseline="30000">
                      <a:solidFill>
                        <a:srgbClr val="000000"/>
                      </a:solidFill>
                      <a:latin typeface="Open Sans"/>
                      <a:ea typeface="Open Sans"/>
                      <a:cs typeface="Open Sans"/>
                      <a:sym typeface="Open Sans"/>
                    </a:rPr>
                    <a:t>6%</a:t>
                  </a:r>
                  <a:endParaRPr sz="1400" b="0" i="0" u="none" strike="noStrike" cap="none">
                    <a:solidFill>
                      <a:srgbClr val="000000"/>
                    </a:solidFill>
                    <a:latin typeface="Arial"/>
                    <a:ea typeface="Arial"/>
                    <a:cs typeface="Arial"/>
                    <a:sym typeface="Arial"/>
                  </a:endParaRPr>
                </a:p>
              </p:txBody>
            </p:sp>
            <p:sp>
              <p:nvSpPr>
                <p:cNvPr id="429" name="Google Shape;429;p3"/>
                <p:cNvSpPr txBox="1"/>
                <p:nvPr/>
              </p:nvSpPr>
              <p:spPr>
                <a:xfrm>
                  <a:off x="2186368" y="3271103"/>
                  <a:ext cx="410964" cy="265719"/>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rgbClr val="000000"/>
                    </a:buClr>
                    <a:buSzPts val="1181"/>
                    <a:buFont typeface="Arial"/>
                    <a:buNone/>
                  </a:pPr>
                  <a:r>
                    <a:rPr lang="en-US" sz="1181" b="0" i="0" u="none" strike="noStrike" cap="none" baseline="30000">
                      <a:solidFill>
                        <a:srgbClr val="000000"/>
                      </a:solidFill>
                      <a:latin typeface="Open Sans"/>
                      <a:ea typeface="Open Sans"/>
                      <a:cs typeface="Open Sans"/>
                      <a:sym typeface="Open Sans"/>
                    </a:rPr>
                    <a:t>8%</a:t>
                  </a:r>
                  <a:endParaRPr sz="1400" b="0" i="0" u="none" strike="noStrike" cap="none">
                    <a:solidFill>
                      <a:srgbClr val="000000"/>
                    </a:solidFill>
                    <a:latin typeface="Arial"/>
                    <a:ea typeface="Arial"/>
                    <a:cs typeface="Arial"/>
                    <a:sym typeface="Arial"/>
                  </a:endParaRPr>
                </a:p>
              </p:txBody>
            </p:sp>
            <p:sp>
              <p:nvSpPr>
                <p:cNvPr id="430" name="Google Shape;430;p3"/>
                <p:cNvSpPr txBox="1"/>
                <p:nvPr/>
              </p:nvSpPr>
              <p:spPr>
                <a:xfrm>
                  <a:off x="2110168" y="2834858"/>
                  <a:ext cx="483773" cy="265719"/>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rgbClr val="000000"/>
                    </a:buClr>
                    <a:buSzPts val="1181"/>
                    <a:buFont typeface="Arial"/>
                    <a:buNone/>
                  </a:pPr>
                  <a:r>
                    <a:rPr lang="en-US" sz="1181" b="0" i="0" u="none" strike="noStrike" cap="none" baseline="30000">
                      <a:solidFill>
                        <a:srgbClr val="000000"/>
                      </a:solidFill>
                      <a:latin typeface="Open Sans"/>
                      <a:ea typeface="Open Sans"/>
                      <a:cs typeface="Open Sans"/>
                      <a:sym typeface="Open Sans"/>
                    </a:rPr>
                    <a:t>10%</a:t>
                  </a:r>
                  <a:endParaRPr sz="1400" b="0" i="0" u="none" strike="noStrike" cap="none">
                    <a:solidFill>
                      <a:srgbClr val="000000"/>
                    </a:solidFill>
                    <a:latin typeface="Arial"/>
                    <a:ea typeface="Arial"/>
                    <a:cs typeface="Arial"/>
                    <a:sym typeface="Arial"/>
                  </a:endParaRPr>
                </a:p>
              </p:txBody>
            </p:sp>
            <p:sp>
              <p:nvSpPr>
                <p:cNvPr id="431" name="Google Shape;431;p3"/>
                <p:cNvSpPr txBox="1"/>
                <p:nvPr/>
              </p:nvSpPr>
              <p:spPr>
                <a:xfrm>
                  <a:off x="2110168" y="2399565"/>
                  <a:ext cx="483773" cy="265719"/>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rgbClr val="000000"/>
                    </a:buClr>
                    <a:buSzPts val="1181"/>
                    <a:buFont typeface="Arial"/>
                    <a:buNone/>
                  </a:pPr>
                  <a:r>
                    <a:rPr lang="en-US" sz="1181" b="0" i="0" u="none" strike="noStrike" cap="none" baseline="30000">
                      <a:solidFill>
                        <a:srgbClr val="000000"/>
                      </a:solidFill>
                      <a:latin typeface="Open Sans"/>
                      <a:ea typeface="Open Sans"/>
                      <a:cs typeface="Open Sans"/>
                      <a:sym typeface="Open Sans"/>
                    </a:rPr>
                    <a:t>12%</a:t>
                  </a:r>
                  <a:endParaRPr sz="1400" b="0" i="0" u="none" strike="noStrike" cap="none">
                    <a:solidFill>
                      <a:srgbClr val="000000"/>
                    </a:solidFill>
                    <a:latin typeface="Arial"/>
                    <a:ea typeface="Arial"/>
                    <a:cs typeface="Arial"/>
                    <a:sym typeface="Arial"/>
                  </a:endParaRPr>
                </a:p>
              </p:txBody>
            </p:sp>
            <p:sp>
              <p:nvSpPr>
                <p:cNvPr id="432" name="Google Shape;432;p3"/>
                <p:cNvSpPr txBox="1"/>
                <p:nvPr/>
              </p:nvSpPr>
              <p:spPr>
                <a:xfrm>
                  <a:off x="2110168" y="1964273"/>
                  <a:ext cx="483773" cy="265719"/>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rgbClr val="000000"/>
                    </a:buClr>
                    <a:buSzPts val="1181"/>
                    <a:buFont typeface="Arial"/>
                    <a:buNone/>
                  </a:pPr>
                  <a:r>
                    <a:rPr lang="en-US" sz="1181" b="0" i="0" u="none" strike="noStrike" cap="none" baseline="30000">
                      <a:solidFill>
                        <a:srgbClr val="000000"/>
                      </a:solidFill>
                      <a:latin typeface="Open Sans"/>
                      <a:ea typeface="Open Sans"/>
                      <a:cs typeface="Open Sans"/>
                      <a:sym typeface="Open Sans"/>
                    </a:rPr>
                    <a:t>14%</a:t>
                  </a:r>
                  <a:endParaRPr sz="1400" b="0" i="0" u="none" strike="noStrike" cap="none">
                    <a:solidFill>
                      <a:srgbClr val="000000"/>
                    </a:solidFill>
                    <a:latin typeface="Arial"/>
                    <a:ea typeface="Arial"/>
                    <a:cs typeface="Arial"/>
                    <a:sym typeface="Arial"/>
                  </a:endParaRPr>
                </a:p>
              </p:txBody>
            </p:sp>
            <p:sp>
              <p:nvSpPr>
                <p:cNvPr id="433" name="Google Shape;433;p3"/>
                <p:cNvSpPr txBox="1"/>
                <p:nvPr/>
              </p:nvSpPr>
              <p:spPr>
                <a:xfrm>
                  <a:off x="2110168" y="1528028"/>
                  <a:ext cx="483773" cy="265719"/>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rgbClr val="000000"/>
                    </a:buClr>
                    <a:buSzPts val="1181"/>
                    <a:buFont typeface="Arial"/>
                    <a:buNone/>
                  </a:pPr>
                  <a:r>
                    <a:rPr lang="en-US" sz="1181" b="0" i="0" u="none" strike="noStrike" cap="none" baseline="30000">
                      <a:solidFill>
                        <a:srgbClr val="000000"/>
                      </a:solidFill>
                      <a:latin typeface="Open Sans"/>
                      <a:ea typeface="Open Sans"/>
                      <a:cs typeface="Open Sans"/>
                      <a:sym typeface="Open Sans"/>
                    </a:rPr>
                    <a:t>16%</a:t>
                  </a:r>
                  <a:endParaRPr sz="1400" b="0" i="0" u="none" strike="noStrike" cap="none">
                    <a:solidFill>
                      <a:srgbClr val="000000"/>
                    </a:solidFill>
                    <a:latin typeface="Arial"/>
                    <a:ea typeface="Arial"/>
                    <a:cs typeface="Arial"/>
                    <a:sym typeface="Arial"/>
                  </a:endParaRPr>
                </a:p>
              </p:txBody>
            </p:sp>
            <p:sp>
              <p:nvSpPr>
                <p:cNvPr id="434" name="Google Shape;434;p3"/>
                <p:cNvSpPr txBox="1"/>
                <p:nvPr/>
              </p:nvSpPr>
              <p:spPr>
                <a:xfrm>
                  <a:off x="2110168" y="1092735"/>
                  <a:ext cx="483773" cy="265719"/>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rgbClr val="000000"/>
                    </a:buClr>
                    <a:buSzPts val="1181"/>
                    <a:buFont typeface="Arial"/>
                    <a:buNone/>
                  </a:pPr>
                  <a:r>
                    <a:rPr lang="en-US" sz="1181" b="0" i="0" u="none" strike="noStrike" cap="none" baseline="30000">
                      <a:solidFill>
                        <a:srgbClr val="000000"/>
                      </a:solidFill>
                      <a:latin typeface="Open Sans"/>
                      <a:ea typeface="Open Sans"/>
                      <a:cs typeface="Open Sans"/>
                      <a:sym typeface="Open Sans"/>
                    </a:rPr>
                    <a:t>18%</a:t>
                  </a:r>
                  <a:endParaRPr sz="1400" b="0" i="0" u="none" strike="noStrike" cap="none">
                    <a:solidFill>
                      <a:srgbClr val="000000"/>
                    </a:solidFill>
                    <a:latin typeface="Arial"/>
                    <a:ea typeface="Arial"/>
                    <a:cs typeface="Arial"/>
                    <a:sym typeface="Arial"/>
                  </a:endParaRPr>
                </a:p>
              </p:txBody>
            </p:sp>
          </p:grpSp>
          <p:grpSp>
            <p:nvGrpSpPr>
              <p:cNvPr id="435" name="Google Shape;435;p3"/>
              <p:cNvGrpSpPr/>
              <p:nvPr/>
            </p:nvGrpSpPr>
            <p:grpSpPr>
              <a:xfrm>
                <a:off x="2506408" y="1243012"/>
                <a:ext cx="5362003" cy="3930015"/>
                <a:chOff x="2506408" y="1243012"/>
                <a:chExt cx="5362003" cy="3930015"/>
              </a:xfrm>
            </p:grpSpPr>
            <p:sp>
              <p:nvSpPr>
                <p:cNvPr id="436" name="Google Shape;436;p3"/>
                <p:cNvSpPr/>
                <p:nvPr/>
              </p:nvSpPr>
              <p:spPr>
                <a:xfrm>
                  <a:off x="2506408" y="5163502"/>
                  <a:ext cx="5362003" cy="9525"/>
                </a:xfrm>
                <a:custGeom>
                  <a:avLst/>
                  <a:gdLst/>
                  <a:ahLst/>
                  <a:cxnLst/>
                  <a:rect l="l" t="t" r="r" b="b"/>
                  <a:pathLst>
                    <a:path w="5362003" h="9525" extrusionOk="0">
                      <a:moveTo>
                        <a:pt x="0" y="0"/>
                      </a:moveTo>
                      <a:lnTo>
                        <a:pt x="5362004" y="0"/>
                      </a:lnTo>
                    </a:path>
                  </a:pathLst>
                </a:custGeom>
                <a:noFill/>
                <a:ln w="9525"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37" name="Google Shape;437;p3"/>
                <p:cNvSpPr/>
                <p:nvPr/>
              </p:nvSpPr>
              <p:spPr>
                <a:xfrm>
                  <a:off x="2506408" y="4728210"/>
                  <a:ext cx="5362003" cy="9525"/>
                </a:xfrm>
                <a:custGeom>
                  <a:avLst/>
                  <a:gdLst/>
                  <a:ahLst/>
                  <a:cxnLst/>
                  <a:rect l="l" t="t" r="r" b="b"/>
                  <a:pathLst>
                    <a:path w="5362003" h="9525" extrusionOk="0">
                      <a:moveTo>
                        <a:pt x="0" y="0"/>
                      </a:moveTo>
                      <a:lnTo>
                        <a:pt x="5362004" y="0"/>
                      </a:lnTo>
                    </a:path>
                  </a:pathLst>
                </a:custGeom>
                <a:noFill/>
                <a:ln w="9525" cap="flat" cmpd="sng">
                  <a:solidFill>
                    <a:srgbClr val="DDDDDD"/>
                  </a:solidFill>
                  <a:prstDash val="dashDot"/>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38" name="Google Shape;438;p3"/>
                <p:cNvSpPr/>
                <p:nvPr/>
              </p:nvSpPr>
              <p:spPr>
                <a:xfrm>
                  <a:off x="2506408" y="4291965"/>
                  <a:ext cx="5362003" cy="9525"/>
                </a:xfrm>
                <a:custGeom>
                  <a:avLst/>
                  <a:gdLst/>
                  <a:ahLst/>
                  <a:cxnLst/>
                  <a:rect l="l" t="t" r="r" b="b"/>
                  <a:pathLst>
                    <a:path w="5362003" h="9525" extrusionOk="0">
                      <a:moveTo>
                        <a:pt x="0" y="0"/>
                      </a:moveTo>
                      <a:lnTo>
                        <a:pt x="5362004" y="0"/>
                      </a:lnTo>
                    </a:path>
                  </a:pathLst>
                </a:custGeom>
                <a:noFill/>
                <a:ln w="9525" cap="flat" cmpd="sng">
                  <a:solidFill>
                    <a:srgbClr val="DDDDDD"/>
                  </a:solidFill>
                  <a:prstDash val="dashDot"/>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39" name="Google Shape;439;p3"/>
                <p:cNvSpPr/>
                <p:nvPr/>
              </p:nvSpPr>
              <p:spPr>
                <a:xfrm>
                  <a:off x="2506408" y="3856672"/>
                  <a:ext cx="5362003" cy="9525"/>
                </a:xfrm>
                <a:custGeom>
                  <a:avLst/>
                  <a:gdLst/>
                  <a:ahLst/>
                  <a:cxnLst/>
                  <a:rect l="l" t="t" r="r" b="b"/>
                  <a:pathLst>
                    <a:path w="5362003" h="9525" extrusionOk="0">
                      <a:moveTo>
                        <a:pt x="0" y="0"/>
                      </a:moveTo>
                      <a:lnTo>
                        <a:pt x="5362004" y="0"/>
                      </a:lnTo>
                    </a:path>
                  </a:pathLst>
                </a:custGeom>
                <a:noFill/>
                <a:ln w="9525" cap="flat" cmpd="sng">
                  <a:solidFill>
                    <a:srgbClr val="DDDDDD"/>
                  </a:solidFill>
                  <a:prstDash val="dashDot"/>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40" name="Google Shape;440;p3"/>
                <p:cNvSpPr/>
                <p:nvPr/>
              </p:nvSpPr>
              <p:spPr>
                <a:xfrm>
                  <a:off x="2506408" y="3421380"/>
                  <a:ext cx="5362003" cy="9525"/>
                </a:xfrm>
                <a:custGeom>
                  <a:avLst/>
                  <a:gdLst/>
                  <a:ahLst/>
                  <a:cxnLst/>
                  <a:rect l="l" t="t" r="r" b="b"/>
                  <a:pathLst>
                    <a:path w="5362003" h="9525" extrusionOk="0">
                      <a:moveTo>
                        <a:pt x="0" y="0"/>
                      </a:moveTo>
                      <a:lnTo>
                        <a:pt x="5362004" y="0"/>
                      </a:lnTo>
                    </a:path>
                  </a:pathLst>
                </a:custGeom>
                <a:noFill/>
                <a:ln w="9525" cap="flat" cmpd="sng">
                  <a:solidFill>
                    <a:srgbClr val="DDDDDD"/>
                  </a:solidFill>
                  <a:prstDash val="dashDot"/>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41" name="Google Shape;441;p3"/>
                <p:cNvSpPr/>
                <p:nvPr/>
              </p:nvSpPr>
              <p:spPr>
                <a:xfrm>
                  <a:off x="2506408" y="2985135"/>
                  <a:ext cx="5362003" cy="9525"/>
                </a:xfrm>
                <a:custGeom>
                  <a:avLst/>
                  <a:gdLst/>
                  <a:ahLst/>
                  <a:cxnLst/>
                  <a:rect l="l" t="t" r="r" b="b"/>
                  <a:pathLst>
                    <a:path w="5362003" h="9525" extrusionOk="0">
                      <a:moveTo>
                        <a:pt x="0" y="0"/>
                      </a:moveTo>
                      <a:lnTo>
                        <a:pt x="5362004" y="0"/>
                      </a:lnTo>
                    </a:path>
                  </a:pathLst>
                </a:custGeom>
                <a:noFill/>
                <a:ln w="9525" cap="flat" cmpd="sng">
                  <a:solidFill>
                    <a:srgbClr val="DDDDDD"/>
                  </a:solidFill>
                  <a:prstDash val="dashDot"/>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42" name="Google Shape;442;p3"/>
                <p:cNvSpPr/>
                <p:nvPr/>
              </p:nvSpPr>
              <p:spPr>
                <a:xfrm>
                  <a:off x="2506408" y="2549842"/>
                  <a:ext cx="5362003" cy="9525"/>
                </a:xfrm>
                <a:custGeom>
                  <a:avLst/>
                  <a:gdLst/>
                  <a:ahLst/>
                  <a:cxnLst/>
                  <a:rect l="l" t="t" r="r" b="b"/>
                  <a:pathLst>
                    <a:path w="5362003" h="9525" extrusionOk="0">
                      <a:moveTo>
                        <a:pt x="0" y="0"/>
                      </a:moveTo>
                      <a:lnTo>
                        <a:pt x="5362004" y="0"/>
                      </a:lnTo>
                    </a:path>
                  </a:pathLst>
                </a:custGeom>
                <a:noFill/>
                <a:ln w="9525" cap="flat" cmpd="sng">
                  <a:solidFill>
                    <a:srgbClr val="DDDDDD"/>
                  </a:solidFill>
                  <a:prstDash val="dashDot"/>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43" name="Google Shape;443;p3"/>
                <p:cNvSpPr/>
                <p:nvPr/>
              </p:nvSpPr>
              <p:spPr>
                <a:xfrm>
                  <a:off x="2506408" y="2114550"/>
                  <a:ext cx="5362003" cy="9525"/>
                </a:xfrm>
                <a:custGeom>
                  <a:avLst/>
                  <a:gdLst/>
                  <a:ahLst/>
                  <a:cxnLst/>
                  <a:rect l="l" t="t" r="r" b="b"/>
                  <a:pathLst>
                    <a:path w="5362003" h="9525" extrusionOk="0">
                      <a:moveTo>
                        <a:pt x="0" y="0"/>
                      </a:moveTo>
                      <a:lnTo>
                        <a:pt x="5362004" y="0"/>
                      </a:lnTo>
                    </a:path>
                  </a:pathLst>
                </a:custGeom>
                <a:noFill/>
                <a:ln w="9525" cap="flat" cmpd="sng">
                  <a:solidFill>
                    <a:srgbClr val="DDDDDD"/>
                  </a:solidFill>
                  <a:prstDash val="dashDot"/>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44" name="Google Shape;444;p3"/>
                <p:cNvSpPr/>
                <p:nvPr/>
              </p:nvSpPr>
              <p:spPr>
                <a:xfrm>
                  <a:off x="2506408" y="1678305"/>
                  <a:ext cx="5362003" cy="9525"/>
                </a:xfrm>
                <a:custGeom>
                  <a:avLst/>
                  <a:gdLst/>
                  <a:ahLst/>
                  <a:cxnLst/>
                  <a:rect l="l" t="t" r="r" b="b"/>
                  <a:pathLst>
                    <a:path w="5362003" h="9525" extrusionOk="0">
                      <a:moveTo>
                        <a:pt x="0" y="0"/>
                      </a:moveTo>
                      <a:lnTo>
                        <a:pt x="5362004" y="0"/>
                      </a:lnTo>
                    </a:path>
                  </a:pathLst>
                </a:custGeom>
                <a:noFill/>
                <a:ln w="9525" cap="flat" cmpd="sng">
                  <a:solidFill>
                    <a:srgbClr val="DDDDDD"/>
                  </a:solidFill>
                  <a:prstDash val="dashDot"/>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45" name="Google Shape;445;p3"/>
                <p:cNvSpPr/>
                <p:nvPr/>
              </p:nvSpPr>
              <p:spPr>
                <a:xfrm>
                  <a:off x="2506408" y="1243012"/>
                  <a:ext cx="5362003" cy="9525"/>
                </a:xfrm>
                <a:custGeom>
                  <a:avLst/>
                  <a:gdLst/>
                  <a:ahLst/>
                  <a:cxnLst/>
                  <a:rect l="l" t="t" r="r" b="b"/>
                  <a:pathLst>
                    <a:path w="5362003" h="9525" extrusionOk="0">
                      <a:moveTo>
                        <a:pt x="0" y="0"/>
                      </a:moveTo>
                      <a:lnTo>
                        <a:pt x="5362004" y="0"/>
                      </a:lnTo>
                    </a:path>
                  </a:pathLst>
                </a:custGeom>
                <a:noFill/>
                <a:ln w="9525" cap="flat" cmpd="sng">
                  <a:solidFill>
                    <a:srgbClr val="DDDDDD"/>
                  </a:solidFill>
                  <a:prstDash val="dashDot"/>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grpSp>
        </p:grpSp>
        <p:grpSp>
          <p:nvGrpSpPr>
            <p:cNvPr id="446" name="Google Shape;446;p3"/>
            <p:cNvGrpSpPr/>
            <p:nvPr/>
          </p:nvGrpSpPr>
          <p:grpSpPr>
            <a:xfrm>
              <a:off x="8145502" y="3564610"/>
              <a:ext cx="2750951" cy="1647586"/>
              <a:chOff x="7815072" y="3564207"/>
              <a:chExt cx="2602526" cy="1647586"/>
            </a:xfrm>
          </p:grpSpPr>
          <p:grpSp>
            <p:nvGrpSpPr>
              <p:cNvPr id="447" name="Google Shape;447;p3"/>
              <p:cNvGrpSpPr/>
              <p:nvPr/>
            </p:nvGrpSpPr>
            <p:grpSpPr>
              <a:xfrm>
                <a:off x="7815072" y="3564207"/>
                <a:ext cx="1875458" cy="315991"/>
                <a:chOff x="7815072" y="3564207"/>
                <a:chExt cx="1875458" cy="315991"/>
              </a:xfrm>
            </p:grpSpPr>
            <p:sp>
              <p:nvSpPr>
                <p:cNvPr id="448" name="Google Shape;448;p3"/>
                <p:cNvSpPr/>
                <p:nvPr/>
              </p:nvSpPr>
              <p:spPr>
                <a:xfrm>
                  <a:off x="7868412" y="3631406"/>
                  <a:ext cx="1587103" cy="128587"/>
                </a:xfrm>
                <a:custGeom>
                  <a:avLst/>
                  <a:gdLst/>
                  <a:ahLst/>
                  <a:cxnLst/>
                  <a:rect l="l" t="t" r="r" b="b"/>
                  <a:pathLst>
                    <a:path w="1587103" h="128587" extrusionOk="0">
                      <a:moveTo>
                        <a:pt x="0" y="0"/>
                      </a:moveTo>
                      <a:lnTo>
                        <a:pt x="1587103" y="0"/>
                      </a:lnTo>
                      <a:lnTo>
                        <a:pt x="1587103" y="128588"/>
                      </a:lnTo>
                      <a:lnTo>
                        <a:pt x="0" y="128588"/>
                      </a:lnTo>
                      <a:close/>
                    </a:path>
                  </a:pathLst>
                </a:custGeom>
                <a:solidFill>
                  <a:srgbClr val="FFFFFF">
                    <a:alpha val="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49" name="Google Shape;449;p3"/>
                <p:cNvSpPr txBox="1"/>
                <p:nvPr/>
              </p:nvSpPr>
              <p:spPr>
                <a:xfrm>
                  <a:off x="7815072" y="3564207"/>
                  <a:ext cx="1875458" cy="3159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Open Sans"/>
                      <a:ea typeface="Open Sans"/>
                      <a:cs typeface="Open Sans"/>
                      <a:sym typeface="Open Sans"/>
                    </a:rPr>
                    <a:t>Low-income countries</a:t>
                  </a:r>
                  <a:endParaRPr sz="1400" b="0" i="0" u="none" strike="noStrike" cap="none">
                    <a:solidFill>
                      <a:srgbClr val="000000"/>
                    </a:solidFill>
                    <a:latin typeface="Arial"/>
                    <a:ea typeface="Arial"/>
                    <a:cs typeface="Arial"/>
                    <a:sym typeface="Arial"/>
                  </a:endParaRPr>
                </a:p>
              </p:txBody>
            </p:sp>
          </p:grpSp>
          <p:grpSp>
            <p:nvGrpSpPr>
              <p:cNvPr id="450" name="Google Shape;450;p3"/>
              <p:cNvGrpSpPr/>
              <p:nvPr/>
            </p:nvGrpSpPr>
            <p:grpSpPr>
              <a:xfrm>
                <a:off x="7815072" y="4081415"/>
                <a:ext cx="2596786" cy="315991"/>
                <a:chOff x="7815072" y="4081415"/>
                <a:chExt cx="2596786" cy="315991"/>
              </a:xfrm>
            </p:grpSpPr>
            <p:sp>
              <p:nvSpPr>
                <p:cNvPr id="451" name="Google Shape;451;p3"/>
                <p:cNvSpPr/>
                <p:nvPr/>
              </p:nvSpPr>
              <p:spPr>
                <a:xfrm>
                  <a:off x="7868412" y="4148613"/>
                  <a:ext cx="2123312" cy="128587"/>
                </a:xfrm>
                <a:custGeom>
                  <a:avLst/>
                  <a:gdLst/>
                  <a:ahLst/>
                  <a:cxnLst/>
                  <a:rect l="l" t="t" r="r" b="b"/>
                  <a:pathLst>
                    <a:path w="2123312" h="128587" extrusionOk="0">
                      <a:moveTo>
                        <a:pt x="0" y="0"/>
                      </a:moveTo>
                      <a:lnTo>
                        <a:pt x="2123313" y="0"/>
                      </a:lnTo>
                      <a:lnTo>
                        <a:pt x="2123313" y="128587"/>
                      </a:lnTo>
                      <a:lnTo>
                        <a:pt x="0" y="128587"/>
                      </a:lnTo>
                      <a:close/>
                    </a:path>
                  </a:pathLst>
                </a:custGeom>
                <a:solidFill>
                  <a:srgbClr val="FFFFFF">
                    <a:alpha val="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52" name="Google Shape;452;p3"/>
                <p:cNvSpPr txBox="1"/>
                <p:nvPr/>
              </p:nvSpPr>
              <p:spPr>
                <a:xfrm>
                  <a:off x="7815072" y="4081415"/>
                  <a:ext cx="2596786" cy="3159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Open Sans"/>
                      <a:ea typeface="Open Sans"/>
                      <a:cs typeface="Open Sans"/>
                      <a:sym typeface="Open Sans"/>
                    </a:rPr>
                    <a:t>Lower-middle-income countries</a:t>
                  </a:r>
                  <a:endParaRPr sz="1400" b="0" i="0" u="none" strike="noStrike" cap="none">
                    <a:solidFill>
                      <a:srgbClr val="000000"/>
                    </a:solidFill>
                    <a:latin typeface="Arial"/>
                    <a:ea typeface="Arial"/>
                    <a:cs typeface="Arial"/>
                    <a:sym typeface="Arial"/>
                  </a:endParaRPr>
                </a:p>
              </p:txBody>
            </p:sp>
          </p:grpSp>
          <p:grpSp>
            <p:nvGrpSpPr>
              <p:cNvPr id="453" name="Google Shape;453;p3"/>
              <p:cNvGrpSpPr/>
              <p:nvPr/>
            </p:nvGrpSpPr>
            <p:grpSpPr>
              <a:xfrm>
                <a:off x="7815072" y="4633547"/>
                <a:ext cx="2602526" cy="338026"/>
                <a:chOff x="7815072" y="4633547"/>
                <a:chExt cx="2602526" cy="338026"/>
              </a:xfrm>
            </p:grpSpPr>
            <p:sp>
              <p:nvSpPr>
                <p:cNvPr id="454" name="Google Shape;454;p3"/>
                <p:cNvSpPr/>
                <p:nvPr/>
              </p:nvSpPr>
              <p:spPr>
                <a:xfrm>
                  <a:off x="7868412" y="4842986"/>
                  <a:ext cx="2123312" cy="128587"/>
                </a:xfrm>
                <a:custGeom>
                  <a:avLst/>
                  <a:gdLst/>
                  <a:ahLst/>
                  <a:cxnLst/>
                  <a:rect l="l" t="t" r="r" b="b"/>
                  <a:pathLst>
                    <a:path w="2123312" h="128587" extrusionOk="0">
                      <a:moveTo>
                        <a:pt x="0" y="0"/>
                      </a:moveTo>
                      <a:lnTo>
                        <a:pt x="2123313" y="0"/>
                      </a:lnTo>
                      <a:lnTo>
                        <a:pt x="2123313" y="128588"/>
                      </a:lnTo>
                      <a:lnTo>
                        <a:pt x="0" y="128588"/>
                      </a:lnTo>
                      <a:close/>
                    </a:path>
                  </a:pathLst>
                </a:custGeom>
                <a:solidFill>
                  <a:srgbClr val="FFFFFF">
                    <a:alpha val="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55" name="Google Shape;455;p3"/>
                <p:cNvSpPr txBox="1"/>
                <p:nvPr/>
              </p:nvSpPr>
              <p:spPr>
                <a:xfrm>
                  <a:off x="7815072" y="4633547"/>
                  <a:ext cx="2602526" cy="315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Open Sans"/>
                      <a:ea typeface="Open Sans"/>
                      <a:cs typeface="Open Sans"/>
                      <a:sym typeface="Open Sans"/>
                    </a:rPr>
                    <a:t>Upper-middle-income countries</a:t>
                  </a:r>
                  <a:endParaRPr sz="1400" b="0" i="0" u="none" strike="noStrike" cap="none">
                    <a:solidFill>
                      <a:srgbClr val="000000"/>
                    </a:solidFill>
                    <a:latin typeface="Arial"/>
                    <a:ea typeface="Arial"/>
                    <a:cs typeface="Arial"/>
                    <a:sym typeface="Arial"/>
                  </a:endParaRPr>
                </a:p>
              </p:txBody>
            </p:sp>
          </p:grpSp>
          <p:grpSp>
            <p:nvGrpSpPr>
              <p:cNvPr id="456" name="Google Shape;456;p3"/>
              <p:cNvGrpSpPr/>
              <p:nvPr/>
            </p:nvGrpSpPr>
            <p:grpSpPr>
              <a:xfrm>
                <a:off x="7815072" y="4895802"/>
                <a:ext cx="1915637" cy="315991"/>
                <a:chOff x="7815072" y="4895802"/>
                <a:chExt cx="1915637" cy="315991"/>
              </a:xfrm>
            </p:grpSpPr>
            <p:sp>
              <p:nvSpPr>
                <p:cNvPr id="457" name="Google Shape;457;p3"/>
                <p:cNvSpPr/>
                <p:nvPr/>
              </p:nvSpPr>
              <p:spPr>
                <a:xfrm>
                  <a:off x="7868412" y="4993481"/>
                  <a:ext cx="1615392" cy="128587"/>
                </a:xfrm>
                <a:custGeom>
                  <a:avLst/>
                  <a:gdLst/>
                  <a:ahLst/>
                  <a:cxnLst/>
                  <a:rect l="l" t="t" r="r" b="b"/>
                  <a:pathLst>
                    <a:path w="1615392" h="128587" extrusionOk="0">
                      <a:moveTo>
                        <a:pt x="0" y="0"/>
                      </a:moveTo>
                      <a:lnTo>
                        <a:pt x="1615392" y="0"/>
                      </a:lnTo>
                      <a:lnTo>
                        <a:pt x="1615392" y="128588"/>
                      </a:lnTo>
                      <a:lnTo>
                        <a:pt x="0" y="128588"/>
                      </a:lnTo>
                      <a:close/>
                    </a:path>
                  </a:pathLst>
                </a:custGeom>
                <a:solidFill>
                  <a:srgbClr val="FFFFFF">
                    <a:alpha val="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58" name="Google Shape;458;p3"/>
                <p:cNvSpPr txBox="1"/>
                <p:nvPr/>
              </p:nvSpPr>
              <p:spPr>
                <a:xfrm>
                  <a:off x="7815072" y="4895802"/>
                  <a:ext cx="1915637" cy="3159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Open Sans"/>
                      <a:ea typeface="Open Sans"/>
                      <a:cs typeface="Open Sans"/>
                      <a:sym typeface="Open Sans"/>
                    </a:rPr>
                    <a:t>High-income countries</a:t>
                  </a:r>
                  <a:endParaRPr sz="1400" b="0" i="0" u="none" strike="noStrike" cap="none">
                    <a:solidFill>
                      <a:srgbClr val="000000"/>
                    </a:solidFill>
                    <a:latin typeface="Arial"/>
                    <a:ea typeface="Arial"/>
                    <a:cs typeface="Arial"/>
                    <a:sym typeface="Arial"/>
                  </a:endParaRPr>
                </a:p>
              </p:txBody>
            </p:sp>
          </p:grpSp>
        </p:grpSp>
        <p:grpSp>
          <p:nvGrpSpPr>
            <p:cNvPr id="459" name="Google Shape;459;p3"/>
            <p:cNvGrpSpPr/>
            <p:nvPr/>
          </p:nvGrpSpPr>
          <p:grpSpPr>
            <a:xfrm>
              <a:off x="2515552" y="1110065"/>
              <a:ext cx="5704654" cy="4052888"/>
              <a:chOff x="2488882" y="1109662"/>
              <a:chExt cx="5396864" cy="4052888"/>
            </a:xfrm>
          </p:grpSpPr>
          <p:sp>
            <p:nvSpPr>
              <p:cNvPr id="460" name="Google Shape;460;p3"/>
              <p:cNvSpPr/>
              <p:nvPr/>
            </p:nvSpPr>
            <p:spPr>
              <a:xfrm>
                <a:off x="2505075" y="1123950"/>
                <a:ext cx="5362575" cy="4038600"/>
              </a:xfrm>
              <a:custGeom>
                <a:avLst/>
                <a:gdLst/>
                <a:ahLst/>
                <a:cxnLst/>
                <a:rect l="l" t="t" r="r" b="b"/>
                <a:pathLst>
                  <a:path w="5362575" h="4038600" extrusionOk="0">
                    <a:moveTo>
                      <a:pt x="0" y="0"/>
                    </a:moveTo>
                    <a:lnTo>
                      <a:pt x="5362575" y="0"/>
                    </a:lnTo>
                    <a:lnTo>
                      <a:pt x="5362575" y="4038600"/>
                    </a:lnTo>
                    <a:lnTo>
                      <a:pt x="0" y="4038600"/>
                    </a:lnTo>
                    <a:close/>
                  </a:path>
                </a:pathLst>
              </a:custGeom>
              <a:solidFill>
                <a:srgbClr val="FFFFFF">
                  <a:alpha val="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61" name="Google Shape;461;p3"/>
              <p:cNvSpPr/>
              <p:nvPr/>
            </p:nvSpPr>
            <p:spPr>
              <a:xfrm>
                <a:off x="2506027" y="4027169"/>
                <a:ext cx="5362574" cy="880110"/>
              </a:xfrm>
              <a:custGeom>
                <a:avLst/>
                <a:gdLst/>
                <a:ahLst/>
                <a:cxnLst/>
                <a:rect l="l" t="t" r="r" b="b"/>
                <a:pathLst>
                  <a:path w="5362574" h="880110" extrusionOk="0">
                    <a:moveTo>
                      <a:pt x="0" y="0"/>
                    </a:moveTo>
                    <a:lnTo>
                      <a:pt x="173355" y="25718"/>
                    </a:lnTo>
                    <a:lnTo>
                      <a:pt x="346710" y="55245"/>
                    </a:lnTo>
                    <a:lnTo>
                      <a:pt x="519113" y="87630"/>
                    </a:lnTo>
                    <a:lnTo>
                      <a:pt x="692468" y="125730"/>
                    </a:lnTo>
                    <a:lnTo>
                      <a:pt x="864870" y="164783"/>
                    </a:lnTo>
                    <a:lnTo>
                      <a:pt x="1038225" y="203835"/>
                    </a:lnTo>
                    <a:lnTo>
                      <a:pt x="1211580" y="244793"/>
                    </a:lnTo>
                    <a:lnTo>
                      <a:pt x="1383983" y="285750"/>
                    </a:lnTo>
                    <a:lnTo>
                      <a:pt x="1557338" y="326708"/>
                    </a:lnTo>
                    <a:lnTo>
                      <a:pt x="1729740" y="368618"/>
                    </a:lnTo>
                    <a:lnTo>
                      <a:pt x="1903095" y="412433"/>
                    </a:lnTo>
                    <a:lnTo>
                      <a:pt x="2075498" y="455295"/>
                    </a:lnTo>
                    <a:lnTo>
                      <a:pt x="2248853" y="497205"/>
                    </a:lnTo>
                    <a:lnTo>
                      <a:pt x="2422208" y="535305"/>
                    </a:lnTo>
                    <a:lnTo>
                      <a:pt x="2594610" y="570548"/>
                    </a:lnTo>
                    <a:lnTo>
                      <a:pt x="2767965" y="602933"/>
                    </a:lnTo>
                    <a:lnTo>
                      <a:pt x="2940368" y="637223"/>
                    </a:lnTo>
                    <a:lnTo>
                      <a:pt x="3113723" y="669608"/>
                    </a:lnTo>
                    <a:lnTo>
                      <a:pt x="3287078" y="701040"/>
                    </a:lnTo>
                    <a:lnTo>
                      <a:pt x="3459480" y="729615"/>
                    </a:lnTo>
                    <a:lnTo>
                      <a:pt x="3632835" y="753428"/>
                    </a:lnTo>
                    <a:lnTo>
                      <a:pt x="3805238" y="778193"/>
                    </a:lnTo>
                    <a:lnTo>
                      <a:pt x="3978593" y="795338"/>
                    </a:lnTo>
                    <a:lnTo>
                      <a:pt x="4151948" y="812483"/>
                    </a:lnTo>
                    <a:lnTo>
                      <a:pt x="4324350" y="826770"/>
                    </a:lnTo>
                    <a:lnTo>
                      <a:pt x="4497705" y="842010"/>
                    </a:lnTo>
                    <a:lnTo>
                      <a:pt x="4670108" y="857250"/>
                    </a:lnTo>
                    <a:lnTo>
                      <a:pt x="4843463" y="862013"/>
                    </a:lnTo>
                    <a:lnTo>
                      <a:pt x="5016818" y="870585"/>
                    </a:lnTo>
                    <a:lnTo>
                      <a:pt x="5189220" y="874395"/>
                    </a:lnTo>
                    <a:lnTo>
                      <a:pt x="5362575" y="880110"/>
                    </a:lnTo>
                  </a:path>
                </a:pathLst>
              </a:custGeom>
              <a:noFill/>
              <a:ln w="9525" cap="rnd" cmpd="sng">
                <a:solidFill>
                  <a:srgbClr val="DDDDD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62" name="Google Shape;462;p3"/>
              <p:cNvSpPr/>
              <p:nvPr/>
            </p:nvSpPr>
            <p:spPr>
              <a:xfrm>
                <a:off x="2506027" y="2550795"/>
                <a:ext cx="5362574" cy="1662112"/>
              </a:xfrm>
              <a:custGeom>
                <a:avLst/>
                <a:gdLst/>
                <a:ahLst/>
                <a:cxnLst/>
                <a:rect l="l" t="t" r="r" b="b"/>
                <a:pathLst>
                  <a:path w="5362574" h="1662112" extrusionOk="0">
                    <a:moveTo>
                      <a:pt x="0" y="0"/>
                    </a:moveTo>
                    <a:lnTo>
                      <a:pt x="173355" y="61913"/>
                    </a:lnTo>
                    <a:lnTo>
                      <a:pt x="346710" y="118110"/>
                    </a:lnTo>
                    <a:lnTo>
                      <a:pt x="519113" y="171450"/>
                    </a:lnTo>
                    <a:lnTo>
                      <a:pt x="692468" y="220027"/>
                    </a:lnTo>
                    <a:lnTo>
                      <a:pt x="864870" y="271462"/>
                    </a:lnTo>
                    <a:lnTo>
                      <a:pt x="1038225" y="327660"/>
                    </a:lnTo>
                    <a:lnTo>
                      <a:pt x="1211580" y="388620"/>
                    </a:lnTo>
                    <a:lnTo>
                      <a:pt x="1383983" y="452437"/>
                    </a:lnTo>
                    <a:lnTo>
                      <a:pt x="1557338" y="521970"/>
                    </a:lnTo>
                    <a:lnTo>
                      <a:pt x="1729740" y="591502"/>
                    </a:lnTo>
                    <a:lnTo>
                      <a:pt x="1903095" y="662940"/>
                    </a:lnTo>
                    <a:lnTo>
                      <a:pt x="2075498" y="733425"/>
                    </a:lnTo>
                    <a:lnTo>
                      <a:pt x="2248853" y="802958"/>
                    </a:lnTo>
                    <a:lnTo>
                      <a:pt x="2422208" y="859155"/>
                    </a:lnTo>
                    <a:lnTo>
                      <a:pt x="2594610" y="934402"/>
                    </a:lnTo>
                    <a:lnTo>
                      <a:pt x="2767965" y="997268"/>
                    </a:lnTo>
                    <a:lnTo>
                      <a:pt x="2940368" y="1059180"/>
                    </a:lnTo>
                    <a:lnTo>
                      <a:pt x="3113723" y="1109662"/>
                    </a:lnTo>
                    <a:lnTo>
                      <a:pt x="3287078" y="1174433"/>
                    </a:lnTo>
                    <a:lnTo>
                      <a:pt x="3459480" y="1224915"/>
                    </a:lnTo>
                    <a:lnTo>
                      <a:pt x="3632835" y="1280160"/>
                    </a:lnTo>
                    <a:lnTo>
                      <a:pt x="3805238" y="1330643"/>
                    </a:lnTo>
                    <a:lnTo>
                      <a:pt x="3978593" y="1378268"/>
                    </a:lnTo>
                    <a:lnTo>
                      <a:pt x="4151948" y="1422083"/>
                    </a:lnTo>
                    <a:lnTo>
                      <a:pt x="4324350" y="1462087"/>
                    </a:lnTo>
                    <a:lnTo>
                      <a:pt x="4497705" y="1499235"/>
                    </a:lnTo>
                    <a:lnTo>
                      <a:pt x="4670108" y="1533525"/>
                    </a:lnTo>
                    <a:lnTo>
                      <a:pt x="4843463" y="1568768"/>
                    </a:lnTo>
                    <a:lnTo>
                      <a:pt x="5016818" y="1600200"/>
                    </a:lnTo>
                    <a:lnTo>
                      <a:pt x="5189220" y="1630680"/>
                    </a:lnTo>
                    <a:lnTo>
                      <a:pt x="5362575" y="1662112"/>
                    </a:lnTo>
                  </a:path>
                </a:pathLst>
              </a:custGeom>
              <a:noFill/>
              <a:ln w="9525" cap="rnd" cmpd="sng">
                <a:solidFill>
                  <a:srgbClr val="DDDDD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63" name="Google Shape;463;p3"/>
              <p:cNvSpPr/>
              <p:nvPr/>
            </p:nvSpPr>
            <p:spPr>
              <a:xfrm>
                <a:off x="2506027" y="1126807"/>
                <a:ext cx="5362574" cy="2568892"/>
              </a:xfrm>
              <a:custGeom>
                <a:avLst/>
                <a:gdLst/>
                <a:ahLst/>
                <a:cxnLst/>
                <a:rect l="l" t="t" r="r" b="b"/>
                <a:pathLst>
                  <a:path w="5362574" h="2568892" extrusionOk="0">
                    <a:moveTo>
                      <a:pt x="0" y="0"/>
                    </a:moveTo>
                    <a:lnTo>
                      <a:pt x="173355" y="65722"/>
                    </a:lnTo>
                    <a:lnTo>
                      <a:pt x="346710" y="129540"/>
                    </a:lnTo>
                    <a:lnTo>
                      <a:pt x="519113" y="189547"/>
                    </a:lnTo>
                    <a:lnTo>
                      <a:pt x="692468" y="203835"/>
                    </a:lnTo>
                    <a:lnTo>
                      <a:pt x="864870" y="356235"/>
                    </a:lnTo>
                    <a:lnTo>
                      <a:pt x="1038225" y="445770"/>
                    </a:lnTo>
                    <a:lnTo>
                      <a:pt x="1211580" y="533400"/>
                    </a:lnTo>
                    <a:lnTo>
                      <a:pt x="1383983" y="630555"/>
                    </a:lnTo>
                    <a:lnTo>
                      <a:pt x="1557338" y="738188"/>
                    </a:lnTo>
                    <a:lnTo>
                      <a:pt x="1729740" y="856297"/>
                    </a:lnTo>
                    <a:lnTo>
                      <a:pt x="1903095" y="982027"/>
                    </a:lnTo>
                    <a:lnTo>
                      <a:pt x="2075498" y="1110615"/>
                    </a:lnTo>
                    <a:lnTo>
                      <a:pt x="2248853" y="1237298"/>
                    </a:lnTo>
                    <a:lnTo>
                      <a:pt x="2422208" y="1363980"/>
                    </a:lnTo>
                    <a:lnTo>
                      <a:pt x="2594610" y="1483043"/>
                    </a:lnTo>
                    <a:lnTo>
                      <a:pt x="2767965" y="1593533"/>
                    </a:lnTo>
                    <a:lnTo>
                      <a:pt x="2940368" y="1701165"/>
                    </a:lnTo>
                    <a:lnTo>
                      <a:pt x="3113723" y="1803083"/>
                    </a:lnTo>
                    <a:lnTo>
                      <a:pt x="3287078" y="1892618"/>
                    </a:lnTo>
                    <a:lnTo>
                      <a:pt x="3459480" y="1971675"/>
                    </a:lnTo>
                    <a:lnTo>
                      <a:pt x="3632835" y="2044065"/>
                    </a:lnTo>
                    <a:lnTo>
                      <a:pt x="3805238" y="2104073"/>
                    </a:lnTo>
                    <a:lnTo>
                      <a:pt x="3978593" y="2165033"/>
                    </a:lnTo>
                    <a:lnTo>
                      <a:pt x="4151948" y="2221230"/>
                    </a:lnTo>
                    <a:lnTo>
                      <a:pt x="4324350" y="2275523"/>
                    </a:lnTo>
                    <a:lnTo>
                      <a:pt x="4497705" y="2333625"/>
                    </a:lnTo>
                    <a:lnTo>
                      <a:pt x="4670108" y="2388870"/>
                    </a:lnTo>
                    <a:lnTo>
                      <a:pt x="4843463" y="2434590"/>
                    </a:lnTo>
                    <a:lnTo>
                      <a:pt x="5016818" y="2482215"/>
                    </a:lnTo>
                    <a:lnTo>
                      <a:pt x="5189220" y="2528887"/>
                    </a:lnTo>
                    <a:lnTo>
                      <a:pt x="5362575" y="2568893"/>
                    </a:lnTo>
                  </a:path>
                </a:pathLst>
              </a:custGeom>
              <a:noFill/>
              <a:ln w="9525" cap="rnd" cmpd="sng">
                <a:solidFill>
                  <a:srgbClr val="DDDDD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64" name="Google Shape;464;p3"/>
              <p:cNvSpPr/>
              <p:nvPr/>
            </p:nvSpPr>
            <p:spPr>
              <a:xfrm>
                <a:off x="2506027" y="4883467"/>
                <a:ext cx="5362574" cy="174307"/>
              </a:xfrm>
              <a:custGeom>
                <a:avLst/>
                <a:gdLst/>
                <a:ahLst/>
                <a:cxnLst/>
                <a:rect l="l" t="t" r="r" b="b"/>
                <a:pathLst>
                  <a:path w="5362574" h="174307" extrusionOk="0">
                    <a:moveTo>
                      <a:pt x="0" y="0"/>
                    </a:moveTo>
                    <a:lnTo>
                      <a:pt x="173355" y="13335"/>
                    </a:lnTo>
                    <a:lnTo>
                      <a:pt x="346710" y="26670"/>
                    </a:lnTo>
                    <a:lnTo>
                      <a:pt x="519113" y="38100"/>
                    </a:lnTo>
                    <a:lnTo>
                      <a:pt x="692468" y="50482"/>
                    </a:lnTo>
                    <a:lnTo>
                      <a:pt x="864870" y="60960"/>
                    </a:lnTo>
                    <a:lnTo>
                      <a:pt x="1038225" y="71438"/>
                    </a:lnTo>
                    <a:lnTo>
                      <a:pt x="1211580" y="80010"/>
                    </a:lnTo>
                    <a:lnTo>
                      <a:pt x="1383983" y="87630"/>
                    </a:lnTo>
                    <a:lnTo>
                      <a:pt x="1557338" y="95250"/>
                    </a:lnTo>
                    <a:lnTo>
                      <a:pt x="1729740" y="101917"/>
                    </a:lnTo>
                    <a:lnTo>
                      <a:pt x="1903095" y="106680"/>
                    </a:lnTo>
                    <a:lnTo>
                      <a:pt x="2075498" y="112395"/>
                    </a:lnTo>
                    <a:lnTo>
                      <a:pt x="2248853" y="116205"/>
                    </a:lnTo>
                    <a:lnTo>
                      <a:pt x="2422208" y="120967"/>
                    </a:lnTo>
                    <a:lnTo>
                      <a:pt x="2594610" y="125730"/>
                    </a:lnTo>
                    <a:lnTo>
                      <a:pt x="2767965" y="129540"/>
                    </a:lnTo>
                    <a:lnTo>
                      <a:pt x="2940368" y="134302"/>
                    </a:lnTo>
                    <a:lnTo>
                      <a:pt x="3113723" y="138113"/>
                    </a:lnTo>
                    <a:lnTo>
                      <a:pt x="3287078" y="142875"/>
                    </a:lnTo>
                    <a:lnTo>
                      <a:pt x="3459480" y="146685"/>
                    </a:lnTo>
                    <a:lnTo>
                      <a:pt x="3632835" y="150495"/>
                    </a:lnTo>
                    <a:lnTo>
                      <a:pt x="3805238" y="153352"/>
                    </a:lnTo>
                    <a:lnTo>
                      <a:pt x="3978593" y="156210"/>
                    </a:lnTo>
                    <a:lnTo>
                      <a:pt x="4151948" y="159067"/>
                    </a:lnTo>
                    <a:lnTo>
                      <a:pt x="4324350" y="160972"/>
                    </a:lnTo>
                    <a:lnTo>
                      <a:pt x="4497705" y="163830"/>
                    </a:lnTo>
                    <a:lnTo>
                      <a:pt x="4670108" y="164782"/>
                    </a:lnTo>
                    <a:lnTo>
                      <a:pt x="4843463" y="167640"/>
                    </a:lnTo>
                    <a:lnTo>
                      <a:pt x="5016818" y="169545"/>
                    </a:lnTo>
                    <a:lnTo>
                      <a:pt x="5189220" y="171450"/>
                    </a:lnTo>
                    <a:lnTo>
                      <a:pt x="5362575" y="174307"/>
                    </a:lnTo>
                  </a:path>
                </a:pathLst>
              </a:custGeom>
              <a:noFill/>
              <a:ln w="9525" cap="rnd" cmpd="sng">
                <a:solidFill>
                  <a:srgbClr val="DDDDD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grpSp>
            <p:nvGrpSpPr>
              <p:cNvPr id="465" name="Google Shape;465;p3"/>
              <p:cNvGrpSpPr/>
              <p:nvPr/>
            </p:nvGrpSpPr>
            <p:grpSpPr>
              <a:xfrm>
                <a:off x="2488882" y="4010025"/>
                <a:ext cx="5396864" cy="914400"/>
                <a:chOff x="2488882" y="4010025"/>
                <a:chExt cx="5396864" cy="914400"/>
              </a:xfrm>
            </p:grpSpPr>
            <p:sp>
              <p:nvSpPr>
                <p:cNvPr id="466" name="Google Shape;466;p3"/>
                <p:cNvSpPr/>
                <p:nvPr/>
              </p:nvSpPr>
              <p:spPr>
                <a:xfrm>
                  <a:off x="2506027" y="4027169"/>
                  <a:ext cx="5362574" cy="880110"/>
                </a:xfrm>
                <a:custGeom>
                  <a:avLst/>
                  <a:gdLst/>
                  <a:ahLst/>
                  <a:cxnLst/>
                  <a:rect l="l" t="t" r="r" b="b"/>
                  <a:pathLst>
                    <a:path w="5362574" h="880110" extrusionOk="0">
                      <a:moveTo>
                        <a:pt x="0" y="0"/>
                      </a:moveTo>
                      <a:lnTo>
                        <a:pt x="173355" y="25718"/>
                      </a:lnTo>
                      <a:lnTo>
                        <a:pt x="346710" y="55245"/>
                      </a:lnTo>
                      <a:lnTo>
                        <a:pt x="519113" y="87630"/>
                      </a:lnTo>
                      <a:lnTo>
                        <a:pt x="692468" y="125730"/>
                      </a:lnTo>
                      <a:lnTo>
                        <a:pt x="864870" y="164783"/>
                      </a:lnTo>
                      <a:lnTo>
                        <a:pt x="1038225" y="203835"/>
                      </a:lnTo>
                      <a:lnTo>
                        <a:pt x="1211580" y="244793"/>
                      </a:lnTo>
                      <a:lnTo>
                        <a:pt x="1383983" y="285750"/>
                      </a:lnTo>
                      <a:lnTo>
                        <a:pt x="1557338" y="326708"/>
                      </a:lnTo>
                      <a:lnTo>
                        <a:pt x="1729740" y="368618"/>
                      </a:lnTo>
                      <a:lnTo>
                        <a:pt x="1903095" y="412433"/>
                      </a:lnTo>
                      <a:lnTo>
                        <a:pt x="2075498" y="455295"/>
                      </a:lnTo>
                      <a:lnTo>
                        <a:pt x="2248853" y="497205"/>
                      </a:lnTo>
                      <a:lnTo>
                        <a:pt x="2422208" y="535305"/>
                      </a:lnTo>
                      <a:lnTo>
                        <a:pt x="2594610" y="570548"/>
                      </a:lnTo>
                      <a:lnTo>
                        <a:pt x="2767965" y="602933"/>
                      </a:lnTo>
                      <a:lnTo>
                        <a:pt x="2940368" y="637223"/>
                      </a:lnTo>
                      <a:lnTo>
                        <a:pt x="3113723" y="669608"/>
                      </a:lnTo>
                      <a:lnTo>
                        <a:pt x="3287078" y="701040"/>
                      </a:lnTo>
                      <a:lnTo>
                        <a:pt x="3459480" y="729615"/>
                      </a:lnTo>
                      <a:lnTo>
                        <a:pt x="3632835" y="753428"/>
                      </a:lnTo>
                      <a:lnTo>
                        <a:pt x="3805238" y="778193"/>
                      </a:lnTo>
                      <a:lnTo>
                        <a:pt x="3978593" y="795338"/>
                      </a:lnTo>
                      <a:lnTo>
                        <a:pt x="4151948" y="812483"/>
                      </a:lnTo>
                      <a:lnTo>
                        <a:pt x="4324350" y="826770"/>
                      </a:lnTo>
                      <a:lnTo>
                        <a:pt x="4497705" y="842010"/>
                      </a:lnTo>
                      <a:lnTo>
                        <a:pt x="4670108" y="857250"/>
                      </a:lnTo>
                      <a:lnTo>
                        <a:pt x="4843463" y="862013"/>
                      </a:lnTo>
                      <a:lnTo>
                        <a:pt x="5016818" y="870585"/>
                      </a:lnTo>
                      <a:lnTo>
                        <a:pt x="5189220" y="874395"/>
                      </a:lnTo>
                      <a:lnTo>
                        <a:pt x="5362575" y="880110"/>
                      </a:lnTo>
                    </a:path>
                  </a:pathLst>
                </a:custGeom>
                <a:noFill/>
                <a:ln w="238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67" name="Google Shape;467;p3"/>
                <p:cNvSpPr/>
                <p:nvPr/>
              </p:nvSpPr>
              <p:spPr>
                <a:xfrm>
                  <a:off x="2506027" y="4027169"/>
                  <a:ext cx="5362574" cy="880110"/>
                </a:xfrm>
                <a:custGeom>
                  <a:avLst/>
                  <a:gdLst/>
                  <a:ahLst/>
                  <a:cxnLst/>
                  <a:rect l="l" t="t" r="r" b="b"/>
                  <a:pathLst>
                    <a:path w="5362574" h="880110" extrusionOk="0">
                      <a:moveTo>
                        <a:pt x="0" y="0"/>
                      </a:moveTo>
                      <a:lnTo>
                        <a:pt x="173355" y="25718"/>
                      </a:lnTo>
                      <a:lnTo>
                        <a:pt x="346710" y="55245"/>
                      </a:lnTo>
                      <a:lnTo>
                        <a:pt x="519113" y="87630"/>
                      </a:lnTo>
                      <a:lnTo>
                        <a:pt x="692468" y="125730"/>
                      </a:lnTo>
                      <a:lnTo>
                        <a:pt x="864870" y="164783"/>
                      </a:lnTo>
                      <a:lnTo>
                        <a:pt x="1038225" y="203835"/>
                      </a:lnTo>
                      <a:lnTo>
                        <a:pt x="1211580" y="244793"/>
                      </a:lnTo>
                      <a:lnTo>
                        <a:pt x="1383983" y="285750"/>
                      </a:lnTo>
                      <a:lnTo>
                        <a:pt x="1557338" y="326708"/>
                      </a:lnTo>
                      <a:lnTo>
                        <a:pt x="1729740" y="368618"/>
                      </a:lnTo>
                      <a:lnTo>
                        <a:pt x="1903095" y="412433"/>
                      </a:lnTo>
                      <a:lnTo>
                        <a:pt x="2075498" y="455295"/>
                      </a:lnTo>
                      <a:lnTo>
                        <a:pt x="2248853" y="497205"/>
                      </a:lnTo>
                      <a:lnTo>
                        <a:pt x="2422208" y="535305"/>
                      </a:lnTo>
                      <a:lnTo>
                        <a:pt x="2594610" y="570548"/>
                      </a:lnTo>
                      <a:lnTo>
                        <a:pt x="2767965" y="602933"/>
                      </a:lnTo>
                      <a:lnTo>
                        <a:pt x="2940368" y="637223"/>
                      </a:lnTo>
                      <a:lnTo>
                        <a:pt x="3113723" y="669608"/>
                      </a:lnTo>
                      <a:lnTo>
                        <a:pt x="3287078" y="701040"/>
                      </a:lnTo>
                      <a:lnTo>
                        <a:pt x="3459480" y="729615"/>
                      </a:lnTo>
                      <a:lnTo>
                        <a:pt x="3632835" y="753428"/>
                      </a:lnTo>
                      <a:lnTo>
                        <a:pt x="3805238" y="778193"/>
                      </a:lnTo>
                      <a:lnTo>
                        <a:pt x="3978593" y="795338"/>
                      </a:lnTo>
                      <a:lnTo>
                        <a:pt x="4151948" y="812483"/>
                      </a:lnTo>
                      <a:lnTo>
                        <a:pt x="4324350" y="826770"/>
                      </a:lnTo>
                      <a:lnTo>
                        <a:pt x="4497705" y="842010"/>
                      </a:lnTo>
                      <a:lnTo>
                        <a:pt x="4670108" y="857250"/>
                      </a:lnTo>
                      <a:lnTo>
                        <a:pt x="4843463" y="862013"/>
                      </a:lnTo>
                      <a:lnTo>
                        <a:pt x="5016818" y="870585"/>
                      </a:lnTo>
                      <a:lnTo>
                        <a:pt x="5189220" y="874395"/>
                      </a:lnTo>
                      <a:lnTo>
                        <a:pt x="5362575" y="880110"/>
                      </a:lnTo>
                    </a:path>
                  </a:pathLst>
                </a:custGeom>
                <a:noFill/>
                <a:ln w="14275" cap="flat" cmpd="sng">
                  <a:solidFill>
                    <a:srgbClr val="B1621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grpSp>
              <p:nvGrpSpPr>
                <p:cNvPr id="468" name="Google Shape;468;p3"/>
                <p:cNvGrpSpPr/>
                <p:nvPr/>
              </p:nvGrpSpPr>
              <p:grpSpPr>
                <a:xfrm>
                  <a:off x="2488882" y="4010025"/>
                  <a:ext cx="5396864" cy="914400"/>
                  <a:chOff x="2488882" y="4010025"/>
                  <a:chExt cx="5396864" cy="914400"/>
                </a:xfrm>
              </p:grpSpPr>
              <p:sp>
                <p:nvSpPr>
                  <p:cNvPr id="469" name="Google Shape;469;p3"/>
                  <p:cNvSpPr/>
                  <p:nvPr/>
                </p:nvSpPr>
                <p:spPr>
                  <a:xfrm>
                    <a:off x="2488882" y="4010025"/>
                    <a:ext cx="34289" cy="34290"/>
                  </a:xfrm>
                  <a:custGeom>
                    <a:avLst/>
                    <a:gdLst/>
                    <a:ahLst/>
                    <a:cxnLst/>
                    <a:rect l="l" t="t" r="r" b="b"/>
                    <a:pathLst>
                      <a:path w="34289"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70" name="Google Shape;470;p3"/>
                  <p:cNvSpPr/>
                  <p:nvPr/>
                </p:nvSpPr>
                <p:spPr>
                  <a:xfrm>
                    <a:off x="2662237" y="4035742"/>
                    <a:ext cx="34289" cy="34290"/>
                  </a:xfrm>
                  <a:custGeom>
                    <a:avLst/>
                    <a:gdLst/>
                    <a:ahLst/>
                    <a:cxnLst/>
                    <a:rect l="l" t="t" r="r" b="b"/>
                    <a:pathLst>
                      <a:path w="34289"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71" name="Google Shape;471;p3"/>
                  <p:cNvSpPr/>
                  <p:nvPr/>
                </p:nvSpPr>
                <p:spPr>
                  <a:xfrm>
                    <a:off x="2835592" y="4065270"/>
                    <a:ext cx="34289" cy="34290"/>
                  </a:xfrm>
                  <a:custGeom>
                    <a:avLst/>
                    <a:gdLst/>
                    <a:ahLst/>
                    <a:cxnLst/>
                    <a:rect l="l" t="t" r="r" b="b"/>
                    <a:pathLst>
                      <a:path w="34289"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72" name="Google Shape;472;p3"/>
                  <p:cNvSpPr/>
                  <p:nvPr/>
                </p:nvSpPr>
                <p:spPr>
                  <a:xfrm>
                    <a:off x="3007995" y="4097655"/>
                    <a:ext cx="34289" cy="34290"/>
                  </a:xfrm>
                  <a:custGeom>
                    <a:avLst/>
                    <a:gdLst/>
                    <a:ahLst/>
                    <a:cxnLst/>
                    <a:rect l="l" t="t" r="r" b="b"/>
                    <a:pathLst>
                      <a:path w="34289"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73" name="Google Shape;473;p3"/>
                  <p:cNvSpPr/>
                  <p:nvPr/>
                </p:nvSpPr>
                <p:spPr>
                  <a:xfrm>
                    <a:off x="3181350" y="4135755"/>
                    <a:ext cx="34289" cy="34290"/>
                  </a:xfrm>
                  <a:custGeom>
                    <a:avLst/>
                    <a:gdLst/>
                    <a:ahLst/>
                    <a:cxnLst/>
                    <a:rect l="l" t="t" r="r" b="b"/>
                    <a:pathLst>
                      <a:path w="34289"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74" name="Google Shape;474;p3"/>
                  <p:cNvSpPr/>
                  <p:nvPr/>
                </p:nvSpPr>
                <p:spPr>
                  <a:xfrm>
                    <a:off x="3353752" y="4174807"/>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75" name="Google Shape;475;p3"/>
                  <p:cNvSpPr/>
                  <p:nvPr/>
                </p:nvSpPr>
                <p:spPr>
                  <a:xfrm>
                    <a:off x="3527107" y="4213860"/>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76" name="Google Shape;476;p3"/>
                  <p:cNvSpPr/>
                  <p:nvPr/>
                </p:nvSpPr>
                <p:spPr>
                  <a:xfrm>
                    <a:off x="3700462" y="4254817"/>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77" name="Google Shape;477;p3"/>
                  <p:cNvSpPr/>
                  <p:nvPr/>
                </p:nvSpPr>
                <p:spPr>
                  <a:xfrm>
                    <a:off x="3872865" y="4295775"/>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78" name="Google Shape;478;p3"/>
                  <p:cNvSpPr/>
                  <p:nvPr/>
                </p:nvSpPr>
                <p:spPr>
                  <a:xfrm>
                    <a:off x="4046220" y="4336732"/>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79" name="Google Shape;479;p3"/>
                  <p:cNvSpPr/>
                  <p:nvPr/>
                </p:nvSpPr>
                <p:spPr>
                  <a:xfrm>
                    <a:off x="4218622" y="4378642"/>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80" name="Google Shape;480;p3"/>
                  <p:cNvSpPr/>
                  <p:nvPr/>
                </p:nvSpPr>
                <p:spPr>
                  <a:xfrm>
                    <a:off x="4391977" y="4422457"/>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81" name="Google Shape;481;p3"/>
                  <p:cNvSpPr/>
                  <p:nvPr/>
                </p:nvSpPr>
                <p:spPr>
                  <a:xfrm>
                    <a:off x="4564380" y="4465320"/>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82" name="Google Shape;482;p3"/>
                  <p:cNvSpPr/>
                  <p:nvPr/>
                </p:nvSpPr>
                <p:spPr>
                  <a:xfrm>
                    <a:off x="4737735" y="4507230"/>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83" name="Google Shape;483;p3"/>
                  <p:cNvSpPr/>
                  <p:nvPr/>
                </p:nvSpPr>
                <p:spPr>
                  <a:xfrm>
                    <a:off x="4911090" y="4545330"/>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84" name="Google Shape;484;p3"/>
                  <p:cNvSpPr/>
                  <p:nvPr/>
                </p:nvSpPr>
                <p:spPr>
                  <a:xfrm>
                    <a:off x="5083492" y="4580572"/>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85" name="Google Shape;485;p3"/>
                  <p:cNvSpPr/>
                  <p:nvPr/>
                </p:nvSpPr>
                <p:spPr>
                  <a:xfrm>
                    <a:off x="5256847" y="4612957"/>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86" name="Google Shape;486;p3"/>
                  <p:cNvSpPr/>
                  <p:nvPr/>
                </p:nvSpPr>
                <p:spPr>
                  <a:xfrm>
                    <a:off x="5429250" y="4647247"/>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87" name="Google Shape;487;p3"/>
                  <p:cNvSpPr/>
                  <p:nvPr/>
                </p:nvSpPr>
                <p:spPr>
                  <a:xfrm>
                    <a:off x="5602605" y="4679632"/>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88" name="Google Shape;488;p3"/>
                  <p:cNvSpPr/>
                  <p:nvPr/>
                </p:nvSpPr>
                <p:spPr>
                  <a:xfrm>
                    <a:off x="5775960" y="4711065"/>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89" name="Google Shape;489;p3"/>
                  <p:cNvSpPr/>
                  <p:nvPr/>
                </p:nvSpPr>
                <p:spPr>
                  <a:xfrm>
                    <a:off x="5948362" y="4739640"/>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90" name="Google Shape;490;p3"/>
                  <p:cNvSpPr/>
                  <p:nvPr/>
                </p:nvSpPr>
                <p:spPr>
                  <a:xfrm>
                    <a:off x="6121717" y="4763452"/>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91" name="Google Shape;491;p3"/>
                  <p:cNvSpPr/>
                  <p:nvPr/>
                </p:nvSpPr>
                <p:spPr>
                  <a:xfrm>
                    <a:off x="6294120" y="4788217"/>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92" name="Google Shape;492;p3"/>
                  <p:cNvSpPr/>
                  <p:nvPr/>
                </p:nvSpPr>
                <p:spPr>
                  <a:xfrm>
                    <a:off x="6467475" y="4805362"/>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93" name="Google Shape;493;p3"/>
                  <p:cNvSpPr/>
                  <p:nvPr/>
                </p:nvSpPr>
                <p:spPr>
                  <a:xfrm>
                    <a:off x="6640830" y="4822507"/>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94" name="Google Shape;494;p3"/>
                  <p:cNvSpPr/>
                  <p:nvPr/>
                </p:nvSpPr>
                <p:spPr>
                  <a:xfrm>
                    <a:off x="6813232" y="4836795"/>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95" name="Google Shape;495;p3"/>
                  <p:cNvSpPr/>
                  <p:nvPr/>
                </p:nvSpPr>
                <p:spPr>
                  <a:xfrm>
                    <a:off x="6986587" y="4852035"/>
                    <a:ext cx="34289" cy="34290"/>
                  </a:xfrm>
                  <a:custGeom>
                    <a:avLst/>
                    <a:gdLst/>
                    <a:ahLst/>
                    <a:cxnLst/>
                    <a:rect l="l" t="t" r="r" b="b"/>
                    <a:pathLst>
                      <a:path w="34289" h="34290" extrusionOk="0">
                        <a:moveTo>
                          <a:pt x="34290" y="17145"/>
                        </a:moveTo>
                        <a:cubicBezTo>
                          <a:pt x="34290" y="26614"/>
                          <a:pt x="26613"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96" name="Google Shape;496;p3"/>
                  <p:cNvSpPr/>
                  <p:nvPr/>
                </p:nvSpPr>
                <p:spPr>
                  <a:xfrm>
                    <a:off x="7158990" y="4867275"/>
                    <a:ext cx="34289" cy="34290"/>
                  </a:xfrm>
                  <a:custGeom>
                    <a:avLst/>
                    <a:gdLst/>
                    <a:ahLst/>
                    <a:cxnLst/>
                    <a:rect l="l" t="t" r="r" b="b"/>
                    <a:pathLst>
                      <a:path w="34289" h="34290" extrusionOk="0">
                        <a:moveTo>
                          <a:pt x="34290" y="17145"/>
                        </a:moveTo>
                        <a:cubicBezTo>
                          <a:pt x="34290" y="26614"/>
                          <a:pt x="26614" y="34290"/>
                          <a:pt x="17145" y="34290"/>
                        </a:cubicBezTo>
                        <a:cubicBezTo>
                          <a:pt x="7676" y="34290"/>
                          <a:pt x="0" y="26614"/>
                          <a:pt x="0" y="17145"/>
                        </a:cubicBezTo>
                        <a:cubicBezTo>
                          <a:pt x="0" y="7676"/>
                          <a:pt x="7677" y="0"/>
                          <a:pt x="17145" y="0"/>
                        </a:cubicBezTo>
                        <a:cubicBezTo>
                          <a:pt x="26614" y="0"/>
                          <a:pt x="34290" y="7676"/>
                          <a:pt x="34290" y="17145"/>
                        </a:cubicBezTo>
                        <a:close/>
                      </a:path>
                    </a:pathLst>
                  </a:custGeom>
                  <a:solidFill>
                    <a:srgbClr val="B162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97" name="Google Shape;497;p3"/>
                  <p:cNvSpPr/>
                  <p:nvPr/>
                </p:nvSpPr>
                <p:spPr>
                  <a:xfrm>
                    <a:off x="7332345" y="4872037"/>
                    <a:ext cx="34289" cy="34290"/>
                  </a:xfrm>
                  <a:custGeom>
                    <a:avLst/>
                    <a:gdLst/>
                    <a:ahLst/>
                    <a:cxnLst/>
                    <a:rect l="l" t="t" r="r" b="b"/>
                    <a:pathLst>
                      <a:path w="34289" h="34290" extrusionOk="0">
                        <a:moveTo>
                          <a:pt x="34290" y="17145"/>
                        </a:moveTo>
                        <a:cubicBezTo>
                          <a:pt x="34290" y="26614"/>
                          <a:pt x="26614" y="34290"/>
                          <a:pt x="17145" y="34290"/>
                        </a:cubicBezTo>
                        <a:cubicBezTo>
                          <a:pt x="7676" y="34290"/>
                          <a:pt x="0" y="26614"/>
                          <a:pt x="0" y="17145"/>
                        </a:cubicBezTo>
                        <a:cubicBezTo>
                          <a:pt x="0" y="7676"/>
                          <a:pt x="7677" y="0"/>
                          <a:pt x="17145" y="0"/>
                        </a:cubicBezTo>
                        <a:cubicBezTo>
                          <a:pt x="26615" y="0"/>
                          <a:pt x="34290" y="7676"/>
                          <a:pt x="34290" y="17145"/>
                        </a:cubicBezTo>
                        <a:close/>
                      </a:path>
                    </a:pathLst>
                  </a:custGeom>
                  <a:solidFill>
                    <a:srgbClr val="B162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98" name="Google Shape;498;p3"/>
                  <p:cNvSpPr/>
                  <p:nvPr/>
                </p:nvSpPr>
                <p:spPr>
                  <a:xfrm>
                    <a:off x="7505700" y="4880610"/>
                    <a:ext cx="34289" cy="34290"/>
                  </a:xfrm>
                  <a:custGeom>
                    <a:avLst/>
                    <a:gdLst/>
                    <a:ahLst/>
                    <a:cxnLst/>
                    <a:rect l="l" t="t" r="r" b="b"/>
                    <a:pathLst>
                      <a:path w="34289" h="34290" extrusionOk="0">
                        <a:moveTo>
                          <a:pt x="34290" y="17145"/>
                        </a:moveTo>
                        <a:cubicBezTo>
                          <a:pt x="34290" y="26614"/>
                          <a:pt x="26613"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499" name="Google Shape;499;p3"/>
                  <p:cNvSpPr/>
                  <p:nvPr/>
                </p:nvSpPr>
                <p:spPr>
                  <a:xfrm>
                    <a:off x="7678102" y="4884420"/>
                    <a:ext cx="34289" cy="34290"/>
                  </a:xfrm>
                  <a:custGeom>
                    <a:avLst/>
                    <a:gdLst/>
                    <a:ahLst/>
                    <a:cxnLst/>
                    <a:rect l="l" t="t" r="r" b="b"/>
                    <a:pathLst>
                      <a:path w="34289" h="34290" extrusionOk="0">
                        <a:moveTo>
                          <a:pt x="34290" y="17145"/>
                        </a:moveTo>
                        <a:cubicBezTo>
                          <a:pt x="34290" y="26614"/>
                          <a:pt x="26614" y="34290"/>
                          <a:pt x="17145" y="34290"/>
                        </a:cubicBezTo>
                        <a:cubicBezTo>
                          <a:pt x="7676" y="34290"/>
                          <a:pt x="0" y="26614"/>
                          <a:pt x="0" y="17145"/>
                        </a:cubicBezTo>
                        <a:cubicBezTo>
                          <a:pt x="0" y="7676"/>
                          <a:pt x="7677" y="0"/>
                          <a:pt x="17145" y="0"/>
                        </a:cubicBezTo>
                        <a:cubicBezTo>
                          <a:pt x="26614" y="0"/>
                          <a:pt x="34290" y="7676"/>
                          <a:pt x="34290" y="17145"/>
                        </a:cubicBezTo>
                        <a:close/>
                      </a:path>
                    </a:pathLst>
                  </a:custGeom>
                  <a:solidFill>
                    <a:srgbClr val="B162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00" name="Google Shape;500;p3"/>
                  <p:cNvSpPr/>
                  <p:nvPr/>
                </p:nvSpPr>
                <p:spPr>
                  <a:xfrm>
                    <a:off x="7851457" y="4890135"/>
                    <a:ext cx="34289" cy="34290"/>
                  </a:xfrm>
                  <a:custGeom>
                    <a:avLst/>
                    <a:gdLst/>
                    <a:ahLst/>
                    <a:cxnLst/>
                    <a:rect l="l" t="t" r="r" b="b"/>
                    <a:pathLst>
                      <a:path w="34289" h="34290" extrusionOk="0">
                        <a:moveTo>
                          <a:pt x="34290" y="17145"/>
                        </a:moveTo>
                        <a:cubicBezTo>
                          <a:pt x="34290" y="26614"/>
                          <a:pt x="26614" y="34290"/>
                          <a:pt x="17145" y="34290"/>
                        </a:cubicBezTo>
                        <a:cubicBezTo>
                          <a:pt x="7676" y="34290"/>
                          <a:pt x="0" y="26614"/>
                          <a:pt x="0" y="17145"/>
                        </a:cubicBezTo>
                        <a:cubicBezTo>
                          <a:pt x="0" y="7676"/>
                          <a:pt x="7677" y="0"/>
                          <a:pt x="17145" y="0"/>
                        </a:cubicBezTo>
                        <a:cubicBezTo>
                          <a:pt x="26615" y="0"/>
                          <a:pt x="34290" y="7676"/>
                          <a:pt x="34290" y="17145"/>
                        </a:cubicBezTo>
                        <a:close/>
                      </a:path>
                    </a:pathLst>
                  </a:custGeom>
                  <a:solidFill>
                    <a:srgbClr val="B162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grpSp>
          </p:grpSp>
          <p:grpSp>
            <p:nvGrpSpPr>
              <p:cNvPr id="501" name="Google Shape;501;p3"/>
              <p:cNvGrpSpPr/>
              <p:nvPr/>
            </p:nvGrpSpPr>
            <p:grpSpPr>
              <a:xfrm>
                <a:off x="2488882" y="2533650"/>
                <a:ext cx="5396864" cy="1696402"/>
                <a:chOff x="2488882" y="2533650"/>
                <a:chExt cx="5396864" cy="1696402"/>
              </a:xfrm>
            </p:grpSpPr>
            <p:sp>
              <p:nvSpPr>
                <p:cNvPr id="502" name="Google Shape;502;p3"/>
                <p:cNvSpPr/>
                <p:nvPr/>
              </p:nvSpPr>
              <p:spPr>
                <a:xfrm>
                  <a:off x="2506027" y="2550795"/>
                  <a:ext cx="5362574" cy="1662112"/>
                </a:xfrm>
                <a:custGeom>
                  <a:avLst/>
                  <a:gdLst/>
                  <a:ahLst/>
                  <a:cxnLst/>
                  <a:rect l="l" t="t" r="r" b="b"/>
                  <a:pathLst>
                    <a:path w="5362574" h="1662112" extrusionOk="0">
                      <a:moveTo>
                        <a:pt x="0" y="0"/>
                      </a:moveTo>
                      <a:lnTo>
                        <a:pt x="173355" y="61913"/>
                      </a:lnTo>
                      <a:lnTo>
                        <a:pt x="346710" y="118110"/>
                      </a:lnTo>
                      <a:lnTo>
                        <a:pt x="519113" y="171450"/>
                      </a:lnTo>
                      <a:lnTo>
                        <a:pt x="692468" y="220027"/>
                      </a:lnTo>
                      <a:lnTo>
                        <a:pt x="864870" y="271462"/>
                      </a:lnTo>
                      <a:lnTo>
                        <a:pt x="1038225" y="327660"/>
                      </a:lnTo>
                      <a:lnTo>
                        <a:pt x="1211580" y="388620"/>
                      </a:lnTo>
                      <a:lnTo>
                        <a:pt x="1383983" y="452437"/>
                      </a:lnTo>
                      <a:lnTo>
                        <a:pt x="1557338" y="521970"/>
                      </a:lnTo>
                      <a:lnTo>
                        <a:pt x="1729740" y="591502"/>
                      </a:lnTo>
                      <a:lnTo>
                        <a:pt x="1903095" y="662940"/>
                      </a:lnTo>
                      <a:lnTo>
                        <a:pt x="2075498" y="733425"/>
                      </a:lnTo>
                      <a:lnTo>
                        <a:pt x="2248853" y="802958"/>
                      </a:lnTo>
                      <a:lnTo>
                        <a:pt x="2422208" y="859155"/>
                      </a:lnTo>
                      <a:lnTo>
                        <a:pt x="2594610" y="934402"/>
                      </a:lnTo>
                      <a:lnTo>
                        <a:pt x="2767965" y="997268"/>
                      </a:lnTo>
                      <a:lnTo>
                        <a:pt x="2940368" y="1059180"/>
                      </a:lnTo>
                      <a:lnTo>
                        <a:pt x="3113723" y="1109662"/>
                      </a:lnTo>
                      <a:lnTo>
                        <a:pt x="3287078" y="1174433"/>
                      </a:lnTo>
                      <a:lnTo>
                        <a:pt x="3459480" y="1224915"/>
                      </a:lnTo>
                      <a:lnTo>
                        <a:pt x="3632835" y="1280160"/>
                      </a:lnTo>
                      <a:lnTo>
                        <a:pt x="3805238" y="1330643"/>
                      </a:lnTo>
                      <a:lnTo>
                        <a:pt x="3978593" y="1378268"/>
                      </a:lnTo>
                      <a:lnTo>
                        <a:pt x="4151948" y="1422083"/>
                      </a:lnTo>
                      <a:lnTo>
                        <a:pt x="4324350" y="1462087"/>
                      </a:lnTo>
                      <a:lnTo>
                        <a:pt x="4497705" y="1499235"/>
                      </a:lnTo>
                      <a:lnTo>
                        <a:pt x="4670108" y="1533525"/>
                      </a:lnTo>
                      <a:lnTo>
                        <a:pt x="4843463" y="1568768"/>
                      </a:lnTo>
                      <a:lnTo>
                        <a:pt x="5016818" y="1600200"/>
                      </a:lnTo>
                      <a:lnTo>
                        <a:pt x="5189220" y="1630680"/>
                      </a:lnTo>
                      <a:lnTo>
                        <a:pt x="5362575" y="1662112"/>
                      </a:lnTo>
                    </a:path>
                  </a:pathLst>
                </a:custGeom>
                <a:noFill/>
                <a:ln w="238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03" name="Google Shape;503;p3"/>
                <p:cNvSpPr/>
                <p:nvPr/>
              </p:nvSpPr>
              <p:spPr>
                <a:xfrm>
                  <a:off x="2506027" y="2550795"/>
                  <a:ext cx="5362574" cy="1662112"/>
                </a:xfrm>
                <a:custGeom>
                  <a:avLst/>
                  <a:gdLst/>
                  <a:ahLst/>
                  <a:cxnLst/>
                  <a:rect l="l" t="t" r="r" b="b"/>
                  <a:pathLst>
                    <a:path w="5362574" h="1662112" extrusionOk="0">
                      <a:moveTo>
                        <a:pt x="0" y="0"/>
                      </a:moveTo>
                      <a:lnTo>
                        <a:pt x="173355" y="61913"/>
                      </a:lnTo>
                      <a:lnTo>
                        <a:pt x="346710" y="118110"/>
                      </a:lnTo>
                      <a:lnTo>
                        <a:pt x="519113" y="171450"/>
                      </a:lnTo>
                      <a:lnTo>
                        <a:pt x="692468" y="220027"/>
                      </a:lnTo>
                      <a:lnTo>
                        <a:pt x="864870" y="271462"/>
                      </a:lnTo>
                      <a:lnTo>
                        <a:pt x="1038225" y="327660"/>
                      </a:lnTo>
                      <a:lnTo>
                        <a:pt x="1211580" y="388620"/>
                      </a:lnTo>
                      <a:lnTo>
                        <a:pt x="1383983" y="452437"/>
                      </a:lnTo>
                      <a:lnTo>
                        <a:pt x="1557338" y="521970"/>
                      </a:lnTo>
                      <a:lnTo>
                        <a:pt x="1729740" y="591502"/>
                      </a:lnTo>
                      <a:lnTo>
                        <a:pt x="1903095" y="662940"/>
                      </a:lnTo>
                      <a:lnTo>
                        <a:pt x="2075498" y="733425"/>
                      </a:lnTo>
                      <a:lnTo>
                        <a:pt x="2248853" y="802958"/>
                      </a:lnTo>
                      <a:lnTo>
                        <a:pt x="2422208" y="859155"/>
                      </a:lnTo>
                      <a:lnTo>
                        <a:pt x="2594610" y="934402"/>
                      </a:lnTo>
                      <a:lnTo>
                        <a:pt x="2767965" y="997268"/>
                      </a:lnTo>
                      <a:lnTo>
                        <a:pt x="2940368" y="1059180"/>
                      </a:lnTo>
                      <a:lnTo>
                        <a:pt x="3113723" y="1109662"/>
                      </a:lnTo>
                      <a:lnTo>
                        <a:pt x="3287078" y="1174433"/>
                      </a:lnTo>
                      <a:lnTo>
                        <a:pt x="3459480" y="1224915"/>
                      </a:lnTo>
                      <a:lnTo>
                        <a:pt x="3632835" y="1280160"/>
                      </a:lnTo>
                      <a:lnTo>
                        <a:pt x="3805238" y="1330643"/>
                      </a:lnTo>
                      <a:lnTo>
                        <a:pt x="3978593" y="1378268"/>
                      </a:lnTo>
                      <a:lnTo>
                        <a:pt x="4151948" y="1422083"/>
                      </a:lnTo>
                      <a:lnTo>
                        <a:pt x="4324350" y="1462087"/>
                      </a:lnTo>
                      <a:lnTo>
                        <a:pt x="4497705" y="1499235"/>
                      </a:lnTo>
                      <a:lnTo>
                        <a:pt x="4670108" y="1533525"/>
                      </a:lnTo>
                      <a:lnTo>
                        <a:pt x="4843463" y="1568768"/>
                      </a:lnTo>
                      <a:lnTo>
                        <a:pt x="5016818" y="1600200"/>
                      </a:lnTo>
                      <a:lnTo>
                        <a:pt x="5189220" y="1630680"/>
                      </a:lnTo>
                      <a:lnTo>
                        <a:pt x="5362575" y="1662112"/>
                      </a:lnTo>
                    </a:path>
                  </a:pathLst>
                </a:custGeom>
                <a:noFill/>
                <a:ln w="14275" cap="flat" cmpd="sng">
                  <a:solidFill>
                    <a:srgbClr val="8C456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grpSp>
              <p:nvGrpSpPr>
                <p:cNvPr id="504" name="Google Shape;504;p3"/>
                <p:cNvGrpSpPr/>
                <p:nvPr/>
              </p:nvGrpSpPr>
              <p:grpSpPr>
                <a:xfrm>
                  <a:off x="2488882" y="2533650"/>
                  <a:ext cx="5396864" cy="1696402"/>
                  <a:chOff x="2488882" y="2533650"/>
                  <a:chExt cx="5396864" cy="1696402"/>
                </a:xfrm>
              </p:grpSpPr>
              <p:sp>
                <p:nvSpPr>
                  <p:cNvPr id="505" name="Google Shape;505;p3"/>
                  <p:cNvSpPr/>
                  <p:nvPr/>
                </p:nvSpPr>
                <p:spPr>
                  <a:xfrm>
                    <a:off x="2488882" y="2533650"/>
                    <a:ext cx="34289" cy="34290"/>
                  </a:xfrm>
                  <a:custGeom>
                    <a:avLst/>
                    <a:gdLst/>
                    <a:ahLst/>
                    <a:cxnLst/>
                    <a:rect l="l" t="t" r="r" b="b"/>
                    <a:pathLst>
                      <a:path w="34289"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06" name="Google Shape;506;p3"/>
                  <p:cNvSpPr/>
                  <p:nvPr/>
                </p:nvSpPr>
                <p:spPr>
                  <a:xfrm>
                    <a:off x="2662237" y="2595562"/>
                    <a:ext cx="34289" cy="34290"/>
                  </a:xfrm>
                  <a:custGeom>
                    <a:avLst/>
                    <a:gdLst/>
                    <a:ahLst/>
                    <a:cxnLst/>
                    <a:rect l="l" t="t" r="r" b="b"/>
                    <a:pathLst>
                      <a:path w="34289"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07" name="Google Shape;507;p3"/>
                  <p:cNvSpPr/>
                  <p:nvPr/>
                </p:nvSpPr>
                <p:spPr>
                  <a:xfrm>
                    <a:off x="2835592" y="2651760"/>
                    <a:ext cx="34289" cy="34290"/>
                  </a:xfrm>
                  <a:custGeom>
                    <a:avLst/>
                    <a:gdLst/>
                    <a:ahLst/>
                    <a:cxnLst/>
                    <a:rect l="l" t="t" r="r" b="b"/>
                    <a:pathLst>
                      <a:path w="34289"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08" name="Google Shape;508;p3"/>
                  <p:cNvSpPr/>
                  <p:nvPr/>
                </p:nvSpPr>
                <p:spPr>
                  <a:xfrm>
                    <a:off x="3007995" y="2705100"/>
                    <a:ext cx="34289" cy="34290"/>
                  </a:xfrm>
                  <a:custGeom>
                    <a:avLst/>
                    <a:gdLst/>
                    <a:ahLst/>
                    <a:cxnLst/>
                    <a:rect l="l" t="t" r="r" b="b"/>
                    <a:pathLst>
                      <a:path w="34289"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09" name="Google Shape;509;p3"/>
                  <p:cNvSpPr/>
                  <p:nvPr/>
                </p:nvSpPr>
                <p:spPr>
                  <a:xfrm>
                    <a:off x="3181350" y="2753677"/>
                    <a:ext cx="34289" cy="34290"/>
                  </a:xfrm>
                  <a:custGeom>
                    <a:avLst/>
                    <a:gdLst/>
                    <a:ahLst/>
                    <a:cxnLst/>
                    <a:rect l="l" t="t" r="r" b="b"/>
                    <a:pathLst>
                      <a:path w="34289"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10" name="Google Shape;510;p3"/>
                  <p:cNvSpPr/>
                  <p:nvPr/>
                </p:nvSpPr>
                <p:spPr>
                  <a:xfrm>
                    <a:off x="3353752" y="2805112"/>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11" name="Google Shape;511;p3"/>
                  <p:cNvSpPr/>
                  <p:nvPr/>
                </p:nvSpPr>
                <p:spPr>
                  <a:xfrm>
                    <a:off x="3527107" y="2861310"/>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12" name="Google Shape;512;p3"/>
                  <p:cNvSpPr/>
                  <p:nvPr/>
                </p:nvSpPr>
                <p:spPr>
                  <a:xfrm>
                    <a:off x="3700462" y="2922270"/>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13" name="Google Shape;513;p3"/>
                  <p:cNvSpPr/>
                  <p:nvPr/>
                </p:nvSpPr>
                <p:spPr>
                  <a:xfrm>
                    <a:off x="3872865" y="2986087"/>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14" name="Google Shape;514;p3"/>
                  <p:cNvSpPr/>
                  <p:nvPr/>
                </p:nvSpPr>
                <p:spPr>
                  <a:xfrm>
                    <a:off x="4046220" y="3055620"/>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15" name="Google Shape;515;p3"/>
                  <p:cNvSpPr/>
                  <p:nvPr/>
                </p:nvSpPr>
                <p:spPr>
                  <a:xfrm>
                    <a:off x="4218622" y="3125152"/>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16" name="Google Shape;516;p3"/>
                  <p:cNvSpPr/>
                  <p:nvPr/>
                </p:nvSpPr>
                <p:spPr>
                  <a:xfrm>
                    <a:off x="4391977" y="3196589"/>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17" name="Google Shape;517;p3"/>
                  <p:cNvSpPr/>
                  <p:nvPr/>
                </p:nvSpPr>
                <p:spPr>
                  <a:xfrm>
                    <a:off x="4564380" y="3267075"/>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18" name="Google Shape;518;p3"/>
                  <p:cNvSpPr/>
                  <p:nvPr/>
                </p:nvSpPr>
                <p:spPr>
                  <a:xfrm>
                    <a:off x="4737735" y="3336607"/>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19" name="Google Shape;519;p3"/>
                  <p:cNvSpPr/>
                  <p:nvPr/>
                </p:nvSpPr>
                <p:spPr>
                  <a:xfrm>
                    <a:off x="4911090" y="3392805"/>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20" name="Google Shape;520;p3"/>
                  <p:cNvSpPr/>
                  <p:nvPr/>
                </p:nvSpPr>
                <p:spPr>
                  <a:xfrm>
                    <a:off x="5083492" y="3468052"/>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21" name="Google Shape;521;p3"/>
                  <p:cNvSpPr/>
                  <p:nvPr/>
                </p:nvSpPr>
                <p:spPr>
                  <a:xfrm>
                    <a:off x="5256847" y="3530917"/>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22" name="Google Shape;522;p3"/>
                  <p:cNvSpPr/>
                  <p:nvPr/>
                </p:nvSpPr>
                <p:spPr>
                  <a:xfrm>
                    <a:off x="5429250" y="3592830"/>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23" name="Google Shape;523;p3"/>
                  <p:cNvSpPr/>
                  <p:nvPr/>
                </p:nvSpPr>
                <p:spPr>
                  <a:xfrm>
                    <a:off x="5602605" y="3643312"/>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24" name="Google Shape;524;p3"/>
                  <p:cNvSpPr/>
                  <p:nvPr/>
                </p:nvSpPr>
                <p:spPr>
                  <a:xfrm>
                    <a:off x="5775960" y="3708082"/>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25" name="Google Shape;525;p3"/>
                  <p:cNvSpPr/>
                  <p:nvPr/>
                </p:nvSpPr>
                <p:spPr>
                  <a:xfrm>
                    <a:off x="5948362" y="3758564"/>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26" name="Google Shape;526;p3"/>
                  <p:cNvSpPr/>
                  <p:nvPr/>
                </p:nvSpPr>
                <p:spPr>
                  <a:xfrm>
                    <a:off x="6121717" y="3813810"/>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27" name="Google Shape;527;p3"/>
                  <p:cNvSpPr/>
                  <p:nvPr/>
                </p:nvSpPr>
                <p:spPr>
                  <a:xfrm>
                    <a:off x="6294120" y="3864292"/>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28" name="Google Shape;528;p3"/>
                  <p:cNvSpPr/>
                  <p:nvPr/>
                </p:nvSpPr>
                <p:spPr>
                  <a:xfrm>
                    <a:off x="6467475" y="3911917"/>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29" name="Google Shape;529;p3"/>
                  <p:cNvSpPr/>
                  <p:nvPr/>
                </p:nvSpPr>
                <p:spPr>
                  <a:xfrm>
                    <a:off x="6640830" y="3955732"/>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30" name="Google Shape;530;p3"/>
                  <p:cNvSpPr/>
                  <p:nvPr/>
                </p:nvSpPr>
                <p:spPr>
                  <a:xfrm>
                    <a:off x="6813232" y="3995737"/>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31" name="Google Shape;531;p3"/>
                  <p:cNvSpPr/>
                  <p:nvPr/>
                </p:nvSpPr>
                <p:spPr>
                  <a:xfrm>
                    <a:off x="6986587" y="4032885"/>
                    <a:ext cx="34289" cy="34290"/>
                  </a:xfrm>
                  <a:custGeom>
                    <a:avLst/>
                    <a:gdLst/>
                    <a:ahLst/>
                    <a:cxnLst/>
                    <a:rect l="l" t="t" r="r" b="b"/>
                    <a:pathLst>
                      <a:path w="34289" h="34290" extrusionOk="0">
                        <a:moveTo>
                          <a:pt x="34290" y="17145"/>
                        </a:moveTo>
                        <a:cubicBezTo>
                          <a:pt x="34290" y="26614"/>
                          <a:pt x="26613"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32" name="Google Shape;532;p3"/>
                  <p:cNvSpPr/>
                  <p:nvPr/>
                </p:nvSpPr>
                <p:spPr>
                  <a:xfrm>
                    <a:off x="7158990" y="4067175"/>
                    <a:ext cx="34289" cy="34290"/>
                  </a:xfrm>
                  <a:custGeom>
                    <a:avLst/>
                    <a:gdLst/>
                    <a:ahLst/>
                    <a:cxnLst/>
                    <a:rect l="l" t="t" r="r" b="b"/>
                    <a:pathLst>
                      <a:path w="34289" h="34290" extrusionOk="0">
                        <a:moveTo>
                          <a:pt x="34290" y="17145"/>
                        </a:moveTo>
                        <a:cubicBezTo>
                          <a:pt x="34290" y="26614"/>
                          <a:pt x="26614" y="34290"/>
                          <a:pt x="17145" y="34290"/>
                        </a:cubicBezTo>
                        <a:cubicBezTo>
                          <a:pt x="7676" y="34290"/>
                          <a:pt x="0" y="26614"/>
                          <a:pt x="0" y="17145"/>
                        </a:cubicBezTo>
                        <a:cubicBezTo>
                          <a:pt x="0" y="7676"/>
                          <a:pt x="7677" y="0"/>
                          <a:pt x="17145" y="0"/>
                        </a:cubicBezTo>
                        <a:cubicBezTo>
                          <a:pt x="26614" y="0"/>
                          <a:pt x="34290" y="7676"/>
                          <a:pt x="34290" y="17145"/>
                        </a:cubicBezTo>
                        <a:close/>
                      </a:path>
                    </a:pathLst>
                  </a:custGeom>
                  <a:solidFill>
                    <a:srgbClr val="8C456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33" name="Google Shape;533;p3"/>
                  <p:cNvSpPr/>
                  <p:nvPr/>
                </p:nvSpPr>
                <p:spPr>
                  <a:xfrm>
                    <a:off x="7332345" y="4102417"/>
                    <a:ext cx="34289" cy="34290"/>
                  </a:xfrm>
                  <a:custGeom>
                    <a:avLst/>
                    <a:gdLst/>
                    <a:ahLst/>
                    <a:cxnLst/>
                    <a:rect l="l" t="t" r="r" b="b"/>
                    <a:pathLst>
                      <a:path w="34289" h="34290" extrusionOk="0">
                        <a:moveTo>
                          <a:pt x="34290" y="17145"/>
                        </a:moveTo>
                        <a:cubicBezTo>
                          <a:pt x="34290" y="26614"/>
                          <a:pt x="26614" y="34290"/>
                          <a:pt x="17145" y="34290"/>
                        </a:cubicBezTo>
                        <a:cubicBezTo>
                          <a:pt x="7676" y="34290"/>
                          <a:pt x="0" y="26614"/>
                          <a:pt x="0" y="17145"/>
                        </a:cubicBezTo>
                        <a:cubicBezTo>
                          <a:pt x="0" y="7676"/>
                          <a:pt x="7677" y="0"/>
                          <a:pt x="17145" y="0"/>
                        </a:cubicBezTo>
                        <a:cubicBezTo>
                          <a:pt x="26615" y="0"/>
                          <a:pt x="34290" y="7676"/>
                          <a:pt x="34290" y="17145"/>
                        </a:cubicBezTo>
                        <a:close/>
                      </a:path>
                    </a:pathLst>
                  </a:custGeom>
                  <a:solidFill>
                    <a:srgbClr val="8C456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34" name="Google Shape;534;p3"/>
                  <p:cNvSpPr/>
                  <p:nvPr/>
                </p:nvSpPr>
                <p:spPr>
                  <a:xfrm>
                    <a:off x="7505700" y="4133850"/>
                    <a:ext cx="34289" cy="34290"/>
                  </a:xfrm>
                  <a:custGeom>
                    <a:avLst/>
                    <a:gdLst/>
                    <a:ahLst/>
                    <a:cxnLst/>
                    <a:rect l="l" t="t" r="r" b="b"/>
                    <a:pathLst>
                      <a:path w="34289" h="34290" extrusionOk="0">
                        <a:moveTo>
                          <a:pt x="34290" y="17145"/>
                        </a:moveTo>
                        <a:cubicBezTo>
                          <a:pt x="34290" y="26614"/>
                          <a:pt x="26613"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35" name="Google Shape;535;p3"/>
                  <p:cNvSpPr/>
                  <p:nvPr/>
                </p:nvSpPr>
                <p:spPr>
                  <a:xfrm>
                    <a:off x="7678102" y="4164330"/>
                    <a:ext cx="34289" cy="34290"/>
                  </a:xfrm>
                  <a:custGeom>
                    <a:avLst/>
                    <a:gdLst/>
                    <a:ahLst/>
                    <a:cxnLst/>
                    <a:rect l="l" t="t" r="r" b="b"/>
                    <a:pathLst>
                      <a:path w="34289" h="34290" extrusionOk="0">
                        <a:moveTo>
                          <a:pt x="34290" y="17145"/>
                        </a:moveTo>
                        <a:cubicBezTo>
                          <a:pt x="34290" y="26614"/>
                          <a:pt x="26614" y="34290"/>
                          <a:pt x="17145" y="34290"/>
                        </a:cubicBezTo>
                        <a:cubicBezTo>
                          <a:pt x="7676" y="34290"/>
                          <a:pt x="0" y="26614"/>
                          <a:pt x="0" y="17145"/>
                        </a:cubicBezTo>
                        <a:cubicBezTo>
                          <a:pt x="0" y="7676"/>
                          <a:pt x="7677" y="0"/>
                          <a:pt x="17145" y="0"/>
                        </a:cubicBezTo>
                        <a:cubicBezTo>
                          <a:pt x="26614" y="0"/>
                          <a:pt x="34290" y="7676"/>
                          <a:pt x="34290" y="17145"/>
                        </a:cubicBezTo>
                        <a:close/>
                      </a:path>
                    </a:pathLst>
                  </a:custGeom>
                  <a:solidFill>
                    <a:srgbClr val="8C456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36" name="Google Shape;536;p3"/>
                  <p:cNvSpPr/>
                  <p:nvPr/>
                </p:nvSpPr>
                <p:spPr>
                  <a:xfrm>
                    <a:off x="7851457" y="4195762"/>
                    <a:ext cx="34289" cy="34290"/>
                  </a:xfrm>
                  <a:custGeom>
                    <a:avLst/>
                    <a:gdLst/>
                    <a:ahLst/>
                    <a:cxnLst/>
                    <a:rect l="l" t="t" r="r" b="b"/>
                    <a:pathLst>
                      <a:path w="34289" h="34290" extrusionOk="0">
                        <a:moveTo>
                          <a:pt x="34290" y="17145"/>
                        </a:moveTo>
                        <a:cubicBezTo>
                          <a:pt x="34290" y="26614"/>
                          <a:pt x="26614" y="34290"/>
                          <a:pt x="17145" y="34290"/>
                        </a:cubicBezTo>
                        <a:cubicBezTo>
                          <a:pt x="7676" y="34290"/>
                          <a:pt x="0" y="26614"/>
                          <a:pt x="0" y="17145"/>
                        </a:cubicBezTo>
                        <a:cubicBezTo>
                          <a:pt x="0" y="7676"/>
                          <a:pt x="7677" y="0"/>
                          <a:pt x="17145" y="0"/>
                        </a:cubicBezTo>
                        <a:cubicBezTo>
                          <a:pt x="26615" y="0"/>
                          <a:pt x="34290" y="7676"/>
                          <a:pt x="34290" y="17145"/>
                        </a:cubicBezTo>
                        <a:close/>
                      </a:path>
                    </a:pathLst>
                  </a:custGeom>
                  <a:solidFill>
                    <a:srgbClr val="8C456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grpSp>
          </p:grpSp>
          <p:grpSp>
            <p:nvGrpSpPr>
              <p:cNvPr id="537" name="Google Shape;537;p3"/>
              <p:cNvGrpSpPr/>
              <p:nvPr/>
            </p:nvGrpSpPr>
            <p:grpSpPr>
              <a:xfrm>
                <a:off x="2488882" y="1109662"/>
                <a:ext cx="5396864" cy="2603183"/>
                <a:chOff x="2488882" y="1109662"/>
                <a:chExt cx="5396864" cy="2603183"/>
              </a:xfrm>
            </p:grpSpPr>
            <p:sp>
              <p:nvSpPr>
                <p:cNvPr id="538" name="Google Shape;538;p3"/>
                <p:cNvSpPr/>
                <p:nvPr/>
              </p:nvSpPr>
              <p:spPr>
                <a:xfrm>
                  <a:off x="2506027" y="1126807"/>
                  <a:ext cx="5362574" cy="2568892"/>
                </a:xfrm>
                <a:custGeom>
                  <a:avLst/>
                  <a:gdLst/>
                  <a:ahLst/>
                  <a:cxnLst/>
                  <a:rect l="l" t="t" r="r" b="b"/>
                  <a:pathLst>
                    <a:path w="5362574" h="2568892" extrusionOk="0">
                      <a:moveTo>
                        <a:pt x="0" y="0"/>
                      </a:moveTo>
                      <a:lnTo>
                        <a:pt x="173355" y="65722"/>
                      </a:lnTo>
                      <a:lnTo>
                        <a:pt x="346710" y="129540"/>
                      </a:lnTo>
                      <a:lnTo>
                        <a:pt x="519113" y="189547"/>
                      </a:lnTo>
                      <a:lnTo>
                        <a:pt x="692468" y="203835"/>
                      </a:lnTo>
                      <a:lnTo>
                        <a:pt x="864870" y="356235"/>
                      </a:lnTo>
                      <a:lnTo>
                        <a:pt x="1038225" y="445770"/>
                      </a:lnTo>
                      <a:lnTo>
                        <a:pt x="1211580" y="533400"/>
                      </a:lnTo>
                      <a:lnTo>
                        <a:pt x="1383983" y="630555"/>
                      </a:lnTo>
                      <a:lnTo>
                        <a:pt x="1557338" y="738188"/>
                      </a:lnTo>
                      <a:lnTo>
                        <a:pt x="1729740" y="856297"/>
                      </a:lnTo>
                      <a:lnTo>
                        <a:pt x="1903095" y="982027"/>
                      </a:lnTo>
                      <a:lnTo>
                        <a:pt x="2075498" y="1110615"/>
                      </a:lnTo>
                      <a:lnTo>
                        <a:pt x="2248853" y="1237298"/>
                      </a:lnTo>
                      <a:lnTo>
                        <a:pt x="2422208" y="1363980"/>
                      </a:lnTo>
                      <a:lnTo>
                        <a:pt x="2594610" y="1483043"/>
                      </a:lnTo>
                      <a:lnTo>
                        <a:pt x="2767965" y="1593533"/>
                      </a:lnTo>
                      <a:lnTo>
                        <a:pt x="2940368" y="1701165"/>
                      </a:lnTo>
                      <a:lnTo>
                        <a:pt x="3113723" y="1803083"/>
                      </a:lnTo>
                      <a:lnTo>
                        <a:pt x="3287078" y="1892618"/>
                      </a:lnTo>
                      <a:lnTo>
                        <a:pt x="3459480" y="1971675"/>
                      </a:lnTo>
                      <a:lnTo>
                        <a:pt x="3632835" y="2044065"/>
                      </a:lnTo>
                      <a:lnTo>
                        <a:pt x="3805238" y="2104073"/>
                      </a:lnTo>
                      <a:lnTo>
                        <a:pt x="3978593" y="2165033"/>
                      </a:lnTo>
                      <a:lnTo>
                        <a:pt x="4151948" y="2221230"/>
                      </a:lnTo>
                      <a:lnTo>
                        <a:pt x="4324350" y="2275523"/>
                      </a:lnTo>
                      <a:lnTo>
                        <a:pt x="4497705" y="2333625"/>
                      </a:lnTo>
                      <a:lnTo>
                        <a:pt x="4670108" y="2388870"/>
                      </a:lnTo>
                      <a:lnTo>
                        <a:pt x="4843463" y="2434590"/>
                      </a:lnTo>
                      <a:lnTo>
                        <a:pt x="5016818" y="2482215"/>
                      </a:lnTo>
                      <a:lnTo>
                        <a:pt x="5189220" y="2528887"/>
                      </a:lnTo>
                      <a:lnTo>
                        <a:pt x="5362575" y="2568893"/>
                      </a:lnTo>
                    </a:path>
                  </a:pathLst>
                </a:custGeom>
                <a:noFill/>
                <a:ln w="238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39" name="Google Shape;539;p3"/>
                <p:cNvSpPr/>
                <p:nvPr/>
              </p:nvSpPr>
              <p:spPr>
                <a:xfrm>
                  <a:off x="2506027" y="1126807"/>
                  <a:ext cx="5362574" cy="2568892"/>
                </a:xfrm>
                <a:custGeom>
                  <a:avLst/>
                  <a:gdLst/>
                  <a:ahLst/>
                  <a:cxnLst/>
                  <a:rect l="l" t="t" r="r" b="b"/>
                  <a:pathLst>
                    <a:path w="5362574" h="2568892" extrusionOk="0">
                      <a:moveTo>
                        <a:pt x="0" y="0"/>
                      </a:moveTo>
                      <a:lnTo>
                        <a:pt x="173355" y="65722"/>
                      </a:lnTo>
                      <a:lnTo>
                        <a:pt x="346710" y="129540"/>
                      </a:lnTo>
                      <a:lnTo>
                        <a:pt x="519113" y="189547"/>
                      </a:lnTo>
                      <a:lnTo>
                        <a:pt x="692468" y="203835"/>
                      </a:lnTo>
                      <a:lnTo>
                        <a:pt x="864870" y="356235"/>
                      </a:lnTo>
                      <a:lnTo>
                        <a:pt x="1038225" y="445770"/>
                      </a:lnTo>
                      <a:lnTo>
                        <a:pt x="1211580" y="533400"/>
                      </a:lnTo>
                      <a:lnTo>
                        <a:pt x="1383983" y="630555"/>
                      </a:lnTo>
                      <a:lnTo>
                        <a:pt x="1557338" y="738188"/>
                      </a:lnTo>
                      <a:lnTo>
                        <a:pt x="1729740" y="856297"/>
                      </a:lnTo>
                      <a:lnTo>
                        <a:pt x="1903095" y="982027"/>
                      </a:lnTo>
                      <a:lnTo>
                        <a:pt x="2075498" y="1110615"/>
                      </a:lnTo>
                      <a:lnTo>
                        <a:pt x="2248853" y="1237298"/>
                      </a:lnTo>
                      <a:lnTo>
                        <a:pt x="2422208" y="1363980"/>
                      </a:lnTo>
                      <a:lnTo>
                        <a:pt x="2594610" y="1483043"/>
                      </a:lnTo>
                      <a:lnTo>
                        <a:pt x="2767965" y="1593533"/>
                      </a:lnTo>
                      <a:lnTo>
                        <a:pt x="2940368" y="1701165"/>
                      </a:lnTo>
                      <a:lnTo>
                        <a:pt x="3113723" y="1803083"/>
                      </a:lnTo>
                      <a:lnTo>
                        <a:pt x="3287078" y="1892618"/>
                      </a:lnTo>
                      <a:lnTo>
                        <a:pt x="3459480" y="1971675"/>
                      </a:lnTo>
                      <a:lnTo>
                        <a:pt x="3632835" y="2044065"/>
                      </a:lnTo>
                      <a:lnTo>
                        <a:pt x="3805238" y="2104073"/>
                      </a:lnTo>
                      <a:lnTo>
                        <a:pt x="3978593" y="2165033"/>
                      </a:lnTo>
                      <a:lnTo>
                        <a:pt x="4151948" y="2221230"/>
                      </a:lnTo>
                      <a:lnTo>
                        <a:pt x="4324350" y="2275523"/>
                      </a:lnTo>
                      <a:lnTo>
                        <a:pt x="4497705" y="2333625"/>
                      </a:lnTo>
                      <a:lnTo>
                        <a:pt x="4670108" y="2388870"/>
                      </a:lnTo>
                      <a:lnTo>
                        <a:pt x="4843463" y="2434590"/>
                      </a:lnTo>
                      <a:lnTo>
                        <a:pt x="5016818" y="2482215"/>
                      </a:lnTo>
                      <a:lnTo>
                        <a:pt x="5189220" y="2528887"/>
                      </a:lnTo>
                      <a:lnTo>
                        <a:pt x="5362575" y="2568893"/>
                      </a:lnTo>
                    </a:path>
                  </a:pathLst>
                </a:custGeom>
                <a:noFill/>
                <a:ln w="14275" cap="flat" cmpd="sng">
                  <a:solidFill>
                    <a:srgbClr val="33871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grpSp>
              <p:nvGrpSpPr>
                <p:cNvPr id="540" name="Google Shape;540;p3"/>
                <p:cNvGrpSpPr/>
                <p:nvPr/>
              </p:nvGrpSpPr>
              <p:grpSpPr>
                <a:xfrm>
                  <a:off x="2488882" y="1109662"/>
                  <a:ext cx="5396864" cy="2603183"/>
                  <a:chOff x="2488882" y="1109662"/>
                  <a:chExt cx="5396864" cy="2603183"/>
                </a:xfrm>
              </p:grpSpPr>
              <p:sp>
                <p:nvSpPr>
                  <p:cNvPr id="541" name="Google Shape;541;p3"/>
                  <p:cNvSpPr/>
                  <p:nvPr/>
                </p:nvSpPr>
                <p:spPr>
                  <a:xfrm>
                    <a:off x="2488882" y="1109662"/>
                    <a:ext cx="34289" cy="34289"/>
                  </a:xfrm>
                  <a:custGeom>
                    <a:avLst/>
                    <a:gdLst/>
                    <a:ahLst/>
                    <a:cxnLst/>
                    <a:rect l="l" t="t" r="r" b="b"/>
                    <a:pathLst>
                      <a:path w="34289" h="34289"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42" name="Google Shape;542;p3"/>
                  <p:cNvSpPr/>
                  <p:nvPr/>
                </p:nvSpPr>
                <p:spPr>
                  <a:xfrm>
                    <a:off x="2662237" y="1175385"/>
                    <a:ext cx="34289" cy="34289"/>
                  </a:xfrm>
                  <a:custGeom>
                    <a:avLst/>
                    <a:gdLst/>
                    <a:ahLst/>
                    <a:cxnLst/>
                    <a:rect l="l" t="t" r="r" b="b"/>
                    <a:pathLst>
                      <a:path w="34289" h="34289"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43" name="Google Shape;543;p3"/>
                  <p:cNvSpPr/>
                  <p:nvPr/>
                </p:nvSpPr>
                <p:spPr>
                  <a:xfrm>
                    <a:off x="2835592" y="1239202"/>
                    <a:ext cx="34289" cy="34289"/>
                  </a:xfrm>
                  <a:custGeom>
                    <a:avLst/>
                    <a:gdLst/>
                    <a:ahLst/>
                    <a:cxnLst/>
                    <a:rect l="l" t="t" r="r" b="b"/>
                    <a:pathLst>
                      <a:path w="34289" h="34289"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44" name="Google Shape;544;p3"/>
                  <p:cNvSpPr/>
                  <p:nvPr/>
                </p:nvSpPr>
                <p:spPr>
                  <a:xfrm>
                    <a:off x="3007995" y="1299210"/>
                    <a:ext cx="34289" cy="34289"/>
                  </a:xfrm>
                  <a:custGeom>
                    <a:avLst/>
                    <a:gdLst/>
                    <a:ahLst/>
                    <a:cxnLst/>
                    <a:rect l="l" t="t" r="r" b="b"/>
                    <a:pathLst>
                      <a:path w="34289" h="34289"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45" name="Google Shape;545;p3"/>
                  <p:cNvSpPr/>
                  <p:nvPr/>
                </p:nvSpPr>
                <p:spPr>
                  <a:xfrm>
                    <a:off x="3181350" y="1313497"/>
                    <a:ext cx="34289" cy="34289"/>
                  </a:xfrm>
                  <a:custGeom>
                    <a:avLst/>
                    <a:gdLst/>
                    <a:ahLst/>
                    <a:cxnLst/>
                    <a:rect l="l" t="t" r="r" b="b"/>
                    <a:pathLst>
                      <a:path w="34289" h="34289"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46" name="Google Shape;546;p3"/>
                  <p:cNvSpPr/>
                  <p:nvPr/>
                </p:nvSpPr>
                <p:spPr>
                  <a:xfrm>
                    <a:off x="3353752" y="1465897"/>
                    <a:ext cx="34290" cy="34289"/>
                  </a:xfrm>
                  <a:custGeom>
                    <a:avLst/>
                    <a:gdLst/>
                    <a:ahLst/>
                    <a:cxnLst/>
                    <a:rect l="l" t="t" r="r" b="b"/>
                    <a:pathLst>
                      <a:path w="34290" h="34289"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47" name="Google Shape;547;p3"/>
                  <p:cNvSpPr/>
                  <p:nvPr/>
                </p:nvSpPr>
                <p:spPr>
                  <a:xfrm>
                    <a:off x="3527107" y="1555432"/>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48" name="Google Shape;548;p3"/>
                  <p:cNvSpPr/>
                  <p:nvPr/>
                </p:nvSpPr>
                <p:spPr>
                  <a:xfrm>
                    <a:off x="3700462" y="1643062"/>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49" name="Google Shape;549;p3"/>
                  <p:cNvSpPr/>
                  <p:nvPr/>
                </p:nvSpPr>
                <p:spPr>
                  <a:xfrm>
                    <a:off x="3872865" y="1740217"/>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50" name="Google Shape;550;p3"/>
                  <p:cNvSpPr/>
                  <p:nvPr/>
                </p:nvSpPr>
                <p:spPr>
                  <a:xfrm>
                    <a:off x="4046220" y="1847850"/>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51" name="Google Shape;551;p3"/>
                  <p:cNvSpPr/>
                  <p:nvPr/>
                </p:nvSpPr>
                <p:spPr>
                  <a:xfrm>
                    <a:off x="4218622" y="1965959"/>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52" name="Google Shape;552;p3"/>
                  <p:cNvSpPr/>
                  <p:nvPr/>
                </p:nvSpPr>
                <p:spPr>
                  <a:xfrm>
                    <a:off x="4391977" y="2091690"/>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53" name="Google Shape;553;p3"/>
                  <p:cNvSpPr/>
                  <p:nvPr/>
                </p:nvSpPr>
                <p:spPr>
                  <a:xfrm>
                    <a:off x="4564380" y="2220277"/>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54" name="Google Shape;554;p3"/>
                  <p:cNvSpPr/>
                  <p:nvPr/>
                </p:nvSpPr>
                <p:spPr>
                  <a:xfrm>
                    <a:off x="4737735" y="2346960"/>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55" name="Google Shape;555;p3"/>
                  <p:cNvSpPr/>
                  <p:nvPr/>
                </p:nvSpPr>
                <p:spPr>
                  <a:xfrm>
                    <a:off x="4911090" y="2473642"/>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56" name="Google Shape;556;p3"/>
                  <p:cNvSpPr/>
                  <p:nvPr/>
                </p:nvSpPr>
                <p:spPr>
                  <a:xfrm>
                    <a:off x="5083492" y="2592705"/>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57" name="Google Shape;557;p3"/>
                  <p:cNvSpPr/>
                  <p:nvPr/>
                </p:nvSpPr>
                <p:spPr>
                  <a:xfrm>
                    <a:off x="5256847" y="2703195"/>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58" name="Google Shape;558;p3"/>
                  <p:cNvSpPr/>
                  <p:nvPr/>
                </p:nvSpPr>
                <p:spPr>
                  <a:xfrm>
                    <a:off x="5429250" y="2810827"/>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59" name="Google Shape;559;p3"/>
                  <p:cNvSpPr/>
                  <p:nvPr/>
                </p:nvSpPr>
                <p:spPr>
                  <a:xfrm>
                    <a:off x="5602605" y="2912745"/>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60" name="Google Shape;560;p3"/>
                  <p:cNvSpPr/>
                  <p:nvPr/>
                </p:nvSpPr>
                <p:spPr>
                  <a:xfrm>
                    <a:off x="5775960" y="3002280"/>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61" name="Google Shape;561;p3"/>
                  <p:cNvSpPr/>
                  <p:nvPr/>
                </p:nvSpPr>
                <p:spPr>
                  <a:xfrm>
                    <a:off x="5948362" y="3081337"/>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62" name="Google Shape;562;p3"/>
                  <p:cNvSpPr/>
                  <p:nvPr/>
                </p:nvSpPr>
                <p:spPr>
                  <a:xfrm>
                    <a:off x="6121717" y="3153727"/>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63" name="Google Shape;563;p3"/>
                  <p:cNvSpPr/>
                  <p:nvPr/>
                </p:nvSpPr>
                <p:spPr>
                  <a:xfrm>
                    <a:off x="6294120" y="3213735"/>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64" name="Google Shape;564;p3"/>
                  <p:cNvSpPr/>
                  <p:nvPr/>
                </p:nvSpPr>
                <p:spPr>
                  <a:xfrm>
                    <a:off x="6467475" y="3274695"/>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65" name="Google Shape;565;p3"/>
                  <p:cNvSpPr/>
                  <p:nvPr/>
                </p:nvSpPr>
                <p:spPr>
                  <a:xfrm>
                    <a:off x="6640830" y="3330892"/>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66" name="Google Shape;566;p3"/>
                  <p:cNvSpPr/>
                  <p:nvPr/>
                </p:nvSpPr>
                <p:spPr>
                  <a:xfrm>
                    <a:off x="6813232" y="3385185"/>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67" name="Google Shape;567;p3"/>
                  <p:cNvSpPr/>
                  <p:nvPr/>
                </p:nvSpPr>
                <p:spPr>
                  <a:xfrm>
                    <a:off x="6986587" y="3443287"/>
                    <a:ext cx="34289" cy="34290"/>
                  </a:xfrm>
                  <a:custGeom>
                    <a:avLst/>
                    <a:gdLst/>
                    <a:ahLst/>
                    <a:cxnLst/>
                    <a:rect l="l" t="t" r="r" b="b"/>
                    <a:pathLst>
                      <a:path w="34289" h="34290" extrusionOk="0">
                        <a:moveTo>
                          <a:pt x="34290" y="17145"/>
                        </a:moveTo>
                        <a:cubicBezTo>
                          <a:pt x="34290" y="26614"/>
                          <a:pt x="26613"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68" name="Google Shape;568;p3"/>
                  <p:cNvSpPr/>
                  <p:nvPr/>
                </p:nvSpPr>
                <p:spPr>
                  <a:xfrm>
                    <a:off x="7158990" y="3498532"/>
                    <a:ext cx="34289" cy="34290"/>
                  </a:xfrm>
                  <a:custGeom>
                    <a:avLst/>
                    <a:gdLst/>
                    <a:ahLst/>
                    <a:cxnLst/>
                    <a:rect l="l" t="t" r="r" b="b"/>
                    <a:pathLst>
                      <a:path w="34289" h="34290" extrusionOk="0">
                        <a:moveTo>
                          <a:pt x="34290" y="17145"/>
                        </a:moveTo>
                        <a:cubicBezTo>
                          <a:pt x="34290" y="26614"/>
                          <a:pt x="26614" y="34290"/>
                          <a:pt x="17145" y="34290"/>
                        </a:cubicBezTo>
                        <a:cubicBezTo>
                          <a:pt x="7676" y="34290"/>
                          <a:pt x="0" y="26614"/>
                          <a:pt x="0" y="17145"/>
                        </a:cubicBezTo>
                        <a:cubicBezTo>
                          <a:pt x="0" y="7676"/>
                          <a:pt x="7677" y="0"/>
                          <a:pt x="17145" y="0"/>
                        </a:cubicBezTo>
                        <a:cubicBezTo>
                          <a:pt x="26614" y="0"/>
                          <a:pt x="34290" y="7676"/>
                          <a:pt x="34290" y="17145"/>
                        </a:cubicBezTo>
                        <a:close/>
                      </a:path>
                    </a:pathLst>
                  </a:custGeom>
                  <a:solidFill>
                    <a:srgbClr val="3387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69" name="Google Shape;569;p3"/>
                  <p:cNvSpPr/>
                  <p:nvPr/>
                </p:nvSpPr>
                <p:spPr>
                  <a:xfrm>
                    <a:off x="7332345" y="3544252"/>
                    <a:ext cx="34289" cy="34290"/>
                  </a:xfrm>
                  <a:custGeom>
                    <a:avLst/>
                    <a:gdLst/>
                    <a:ahLst/>
                    <a:cxnLst/>
                    <a:rect l="l" t="t" r="r" b="b"/>
                    <a:pathLst>
                      <a:path w="34289" h="34290" extrusionOk="0">
                        <a:moveTo>
                          <a:pt x="34290" y="17145"/>
                        </a:moveTo>
                        <a:cubicBezTo>
                          <a:pt x="34290" y="26614"/>
                          <a:pt x="26614" y="34290"/>
                          <a:pt x="17145" y="34290"/>
                        </a:cubicBezTo>
                        <a:cubicBezTo>
                          <a:pt x="7676" y="34290"/>
                          <a:pt x="0" y="26614"/>
                          <a:pt x="0" y="17145"/>
                        </a:cubicBezTo>
                        <a:cubicBezTo>
                          <a:pt x="0" y="7676"/>
                          <a:pt x="7677" y="0"/>
                          <a:pt x="17145" y="0"/>
                        </a:cubicBezTo>
                        <a:cubicBezTo>
                          <a:pt x="26615" y="0"/>
                          <a:pt x="34290" y="7676"/>
                          <a:pt x="34290" y="17145"/>
                        </a:cubicBezTo>
                        <a:close/>
                      </a:path>
                    </a:pathLst>
                  </a:custGeom>
                  <a:solidFill>
                    <a:srgbClr val="3387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70" name="Google Shape;570;p3"/>
                  <p:cNvSpPr/>
                  <p:nvPr/>
                </p:nvSpPr>
                <p:spPr>
                  <a:xfrm>
                    <a:off x="7505700" y="3591877"/>
                    <a:ext cx="34289" cy="34290"/>
                  </a:xfrm>
                  <a:custGeom>
                    <a:avLst/>
                    <a:gdLst/>
                    <a:ahLst/>
                    <a:cxnLst/>
                    <a:rect l="l" t="t" r="r" b="b"/>
                    <a:pathLst>
                      <a:path w="34289" h="34290" extrusionOk="0">
                        <a:moveTo>
                          <a:pt x="34290" y="17145"/>
                        </a:moveTo>
                        <a:cubicBezTo>
                          <a:pt x="34290" y="26614"/>
                          <a:pt x="26613"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71" name="Google Shape;571;p3"/>
                  <p:cNvSpPr/>
                  <p:nvPr/>
                </p:nvSpPr>
                <p:spPr>
                  <a:xfrm>
                    <a:off x="7678102" y="3638550"/>
                    <a:ext cx="34289" cy="34290"/>
                  </a:xfrm>
                  <a:custGeom>
                    <a:avLst/>
                    <a:gdLst/>
                    <a:ahLst/>
                    <a:cxnLst/>
                    <a:rect l="l" t="t" r="r" b="b"/>
                    <a:pathLst>
                      <a:path w="34289" h="34290" extrusionOk="0">
                        <a:moveTo>
                          <a:pt x="34290" y="17145"/>
                        </a:moveTo>
                        <a:cubicBezTo>
                          <a:pt x="34290" y="26614"/>
                          <a:pt x="26614" y="34290"/>
                          <a:pt x="17145" y="34290"/>
                        </a:cubicBezTo>
                        <a:cubicBezTo>
                          <a:pt x="7676" y="34290"/>
                          <a:pt x="0" y="26614"/>
                          <a:pt x="0" y="17145"/>
                        </a:cubicBezTo>
                        <a:cubicBezTo>
                          <a:pt x="0" y="7676"/>
                          <a:pt x="7677" y="0"/>
                          <a:pt x="17145" y="0"/>
                        </a:cubicBezTo>
                        <a:cubicBezTo>
                          <a:pt x="26614" y="0"/>
                          <a:pt x="34290" y="7676"/>
                          <a:pt x="34290" y="17145"/>
                        </a:cubicBezTo>
                        <a:close/>
                      </a:path>
                    </a:pathLst>
                  </a:custGeom>
                  <a:solidFill>
                    <a:srgbClr val="3387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72" name="Google Shape;572;p3"/>
                  <p:cNvSpPr/>
                  <p:nvPr/>
                </p:nvSpPr>
                <p:spPr>
                  <a:xfrm>
                    <a:off x="7851457" y="3678555"/>
                    <a:ext cx="34289" cy="34290"/>
                  </a:xfrm>
                  <a:custGeom>
                    <a:avLst/>
                    <a:gdLst/>
                    <a:ahLst/>
                    <a:cxnLst/>
                    <a:rect l="l" t="t" r="r" b="b"/>
                    <a:pathLst>
                      <a:path w="34289" h="34290" extrusionOk="0">
                        <a:moveTo>
                          <a:pt x="34290" y="17145"/>
                        </a:moveTo>
                        <a:cubicBezTo>
                          <a:pt x="34290" y="26614"/>
                          <a:pt x="26614" y="34290"/>
                          <a:pt x="17145" y="34290"/>
                        </a:cubicBezTo>
                        <a:cubicBezTo>
                          <a:pt x="7676" y="34290"/>
                          <a:pt x="0" y="26614"/>
                          <a:pt x="0" y="17145"/>
                        </a:cubicBezTo>
                        <a:cubicBezTo>
                          <a:pt x="0" y="7676"/>
                          <a:pt x="7677" y="0"/>
                          <a:pt x="17145" y="0"/>
                        </a:cubicBezTo>
                        <a:cubicBezTo>
                          <a:pt x="26615" y="0"/>
                          <a:pt x="34290" y="7676"/>
                          <a:pt x="34290" y="17145"/>
                        </a:cubicBezTo>
                        <a:close/>
                      </a:path>
                    </a:pathLst>
                  </a:custGeom>
                  <a:solidFill>
                    <a:srgbClr val="33871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grpSp>
          </p:grpSp>
          <p:grpSp>
            <p:nvGrpSpPr>
              <p:cNvPr id="573" name="Google Shape;573;p3"/>
              <p:cNvGrpSpPr/>
              <p:nvPr/>
            </p:nvGrpSpPr>
            <p:grpSpPr>
              <a:xfrm>
                <a:off x="2488882" y="4866322"/>
                <a:ext cx="5396864" cy="208598"/>
                <a:chOff x="2488882" y="4866322"/>
                <a:chExt cx="5396864" cy="208598"/>
              </a:xfrm>
            </p:grpSpPr>
            <p:sp>
              <p:nvSpPr>
                <p:cNvPr id="574" name="Google Shape;574;p3"/>
                <p:cNvSpPr/>
                <p:nvPr/>
              </p:nvSpPr>
              <p:spPr>
                <a:xfrm>
                  <a:off x="2506027" y="4883467"/>
                  <a:ext cx="5362574" cy="174307"/>
                </a:xfrm>
                <a:custGeom>
                  <a:avLst/>
                  <a:gdLst/>
                  <a:ahLst/>
                  <a:cxnLst/>
                  <a:rect l="l" t="t" r="r" b="b"/>
                  <a:pathLst>
                    <a:path w="5362574" h="174307" extrusionOk="0">
                      <a:moveTo>
                        <a:pt x="0" y="0"/>
                      </a:moveTo>
                      <a:lnTo>
                        <a:pt x="173355" y="13335"/>
                      </a:lnTo>
                      <a:lnTo>
                        <a:pt x="346710" y="26670"/>
                      </a:lnTo>
                      <a:lnTo>
                        <a:pt x="519113" y="38100"/>
                      </a:lnTo>
                      <a:lnTo>
                        <a:pt x="692468" y="50482"/>
                      </a:lnTo>
                      <a:lnTo>
                        <a:pt x="864870" y="60960"/>
                      </a:lnTo>
                      <a:lnTo>
                        <a:pt x="1038225" y="71438"/>
                      </a:lnTo>
                      <a:lnTo>
                        <a:pt x="1211580" y="80010"/>
                      </a:lnTo>
                      <a:lnTo>
                        <a:pt x="1383983" y="87630"/>
                      </a:lnTo>
                      <a:lnTo>
                        <a:pt x="1557338" y="95250"/>
                      </a:lnTo>
                      <a:lnTo>
                        <a:pt x="1729740" y="101917"/>
                      </a:lnTo>
                      <a:lnTo>
                        <a:pt x="1903095" y="106680"/>
                      </a:lnTo>
                      <a:lnTo>
                        <a:pt x="2075498" y="112395"/>
                      </a:lnTo>
                      <a:lnTo>
                        <a:pt x="2248853" y="116205"/>
                      </a:lnTo>
                      <a:lnTo>
                        <a:pt x="2422208" y="120967"/>
                      </a:lnTo>
                      <a:lnTo>
                        <a:pt x="2594610" y="125730"/>
                      </a:lnTo>
                      <a:lnTo>
                        <a:pt x="2767965" y="129540"/>
                      </a:lnTo>
                      <a:lnTo>
                        <a:pt x="2940368" y="134302"/>
                      </a:lnTo>
                      <a:lnTo>
                        <a:pt x="3113723" y="138113"/>
                      </a:lnTo>
                      <a:lnTo>
                        <a:pt x="3287078" y="142875"/>
                      </a:lnTo>
                      <a:lnTo>
                        <a:pt x="3459480" y="146685"/>
                      </a:lnTo>
                      <a:lnTo>
                        <a:pt x="3632835" y="150495"/>
                      </a:lnTo>
                      <a:lnTo>
                        <a:pt x="3805238" y="153352"/>
                      </a:lnTo>
                      <a:lnTo>
                        <a:pt x="3978593" y="156210"/>
                      </a:lnTo>
                      <a:lnTo>
                        <a:pt x="4151948" y="159067"/>
                      </a:lnTo>
                      <a:lnTo>
                        <a:pt x="4324350" y="160972"/>
                      </a:lnTo>
                      <a:lnTo>
                        <a:pt x="4497705" y="163830"/>
                      </a:lnTo>
                      <a:lnTo>
                        <a:pt x="4670108" y="164782"/>
                      </a:lnTo>
                      <a:lnTo>
                        <a:pt x="4843463" y="167640"/>
                      </a:lnTo>
                      <a:lnTo>
                        <a:pt x="5016818" y="169545"/>
                      </a:lnTo>
                      <a:lnTo>
                        <a:pt x="5189220" y="171450"/>
                      </a:lnTo>
                      <a:lnTo>
                        <a:pt x="5362575" y="174307"/>
                      </a:lnTo>
                    </a:path>
                  </a:pathLst>
                </a:custGeom>
                <a:noFill/>
                <a:ln w="238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75" name="Google Shape;575;p3"/>
                <p:cNvSpPr/>
                <p:nvPr/>
              </p:nvSpPr>
              <p:spPr>
                <a:xfrm>
                  <a:off x="2506027" y="4883467"/>
                  <a:ext cx="5362574" cy="174307"/>
                </a:xfrm>
                <a:custGeom>
                  <a:avLst/>
                  <a:gdLst/>
                  <a:ahLst/>
                  <a:cxnLst/>
                  <a:rect l="l" t="t" r="r" b="b"/>
                  <a:pathLst>
                    <a:path w="5362574" h="174307" extrusionOk="0">
                      <a:moveTo>
                        <a:pt x="0" y="0"/>
                      </a:moveTo>
                      <a:lnTo>
                        <a:pt x="173355" y="13335"/>
                      </a:lnTo>
                      <a:lnTo>
                        <a:pt x="346710" y="26670"/>
                      </a:lnTo>
                      <a:lnTo>
                        <a:pt x="519113" y="38100"/>
                      </a:lnTo>
                      <a:lnTo>
                        <a:pt x="692468" y="50482"/>
                      </a:lnTo>
                      <a:lnTo>
                        <a:pt x="864870" y="60960"/>
                      </a:lnTo>
                      <a:lnTo>
                        <a:pt x="1038225" y="71438"/>
                      </a:lnTo>
                      <a:lnTo>
                        <a:pt x="1211580" y="80010"/>
                      </a:lnTo>
                      <a:lnTo>
                        <a:pt x="1383983" y="87630"/>
                      </a:lnTo>
                      <a:lnTo>
                        <a:pt x="1557338" y="95250"/>
                      </a:lnTo>
                      <a:lnTo>
                        <a:pt x="1729740" y="101917"/>
                      </a:lnTo>
                      <a:lnTo>
                        <a:pt x="1903095" y="106680"/>
                      </a:lnTo>
                      <a:lnTo>
                        <a:pt x="2075498" y="112395"/>
                      </a:lnTo>
                      <a:lnTo>
                        <a:pt x="2248853" y="116205"/>
                      </a:lnTo>
                      <a:lnTo>
                        <a:pt x="2422208" y="120967"/>
                      </a:lnTo>
                      <a:lnTo>
                        <a:pt x="2594610" y="125730"/>
                      </a:lnTo>
                      <a:lnTo>
                        <a:pt x="2767965" y="129540"/>
                      </a:lnTo>
                      <a:lnTo>
                        <a:pt x="2940368" y="134302"/>
                      </a:lnTo>
                      <a:lnTo>
                        <a:pt x="3113723" y="138113"/>
                      </a:lnTo>
                      <a:lnTo>
                        <a:pt x="3287078" y="142875"/>
                      </a:lnTo>
                      <a:lnTo>
                        <a:pt x="3459480" y="146685"/>
                      </a:lnTo>
                      <a:lnTo>
                        <a:pt x="3632835" y="150495"/>
                      </a:lnTo>
                      <a:lnTo>
                        <a:pt x="3805238" y="153352"/>
                      </a:lnTo>
                      <a:lnTo>
                        <a:pt x="3978593" y="156210"/>
                      </a:lnTo>
                      <a:lnTo>
                        <a:pt x="4151948" y="159067"/>
                      </a:lnTo>
                      <a:lnTo>
                        <a:pt x="4324350" y="160972"/>
                      </a:lnTo>
                      <a:lnTo>
                        <a:pt x="4497705" y="163830"/>
                      </a:lnTo>
                      <a:lnTo>
                        <a:pt x="4670108" y="164782"/>
                      </a:lnTo>
                      <a:lnTo>
                        <a:pt x="4843463" y="167640"/>
                      </a:lnTo>
                      <a:lnTo>
                        <a:pt x="5016818" y="169545"/>
                      </a:lnTo>
                      <a:lnTo>
                        <a:pt x="5189220" y="171450"/>
                      </a:lnTo>
                      <a:lnTo>
                        <a:pt x="5362575" y="174307"/>
                      </a:lnTo>
                    </a:path>
                  </a:pathLst>
                </a:custGeom>
                <a:noFill/>
                <a:ln w="14275" cap="flat" cmpd="sng">
                  <a:solidFill>
                    <a:srgbClr val="D73C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grpSp>
              <p:nvGrpSpPr>
                <p:cNvPr id="576" name="Google Shape;576;p3"/>
                <p:cNvGrpSpPr/>
                <p:nvPr/>
              </p:nvGrpSpPr>
              <p:grpSpPr>
                <a:xfrm>
                  <a:off x="2488882" y="4866322"/>
                  <a:ext cx="5396864" cy="208598"/>
                  <a:chOff x="2488882" y="4866322"/>
                  <a:chExt cx="5396864" cy="208598"/>
                </a:xfrm>
              </p:grpSpPr>
              <p:sp>
                <p:nvSpPr>
                  <p:cNvPr id="577" name="Google Shape;577;p3"/>
                  <p:cNvSpPr/>
                  <p:nvPr/>
                </p:nvSpPr>
                <p:spPr>
                  <a:xfrm>
                    <a:off x="2488882" y="4866322"/>
                    <a:ext cx="34289" cy="34290"/>
                  </a:xfrm>
                  <a:custGeom>
                    <a:avLst/>
                    <a:gdLst/>
                    <a:ahLst/>
                    <a:cxnLst/>
                    <a:rect l="l" t="t" r="r" b="b"/>
                    <a:pathLst>
                      <a:path w="34289"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78" name="Google Shape;578;p3"/>
                  <p:cNvSpPr/>
                  <p:nvPr/>
                </p:nvSpPr>
                <p:spPr>
                  <a:xfrm>
                    <a:off x="2662237" y="4879657"/>
                    <a:ext cx="34289" cy="34290"/>
                  </a:xfrm>
                  <a:custGeom>
                    <a:avLst/>
                    <a:gdLst/>
                    <a:ahLst/>
                    <a:cxnLst/>
                    <a:rect l="l" t="t" r="r" b="b"/>
                    <a:pathLst>
                      <a:path w="34289"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79" name="Google Shape;579;p3"/>
                  <p:cNvSpPr/>
                  <p:nvPr/>
                </p:nvSpPr>
                <p:spPr>
                  <a:xfrm>
                    <a:off x="2835592" y="4892992"/>
                    <a:ext cx="34289" cy="34290"/>
                  </a:xfrm>
                  <a:custGeom>
                    <a:avLst/>
                    <a:gdLst/>
                    <a:ahLst/>
                    <a:cxnLst/>
                    <a:rect l="l" t="t" r="r" b="b"/>
                    <a:pathLst>
                      <a:path w="34289"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80" name="Google Shape;580;p3"/>
                  <p:cNvSpPr/>
                  <p:nvPr/>
                </p:nvSpPr>
                <p:spPr>
                  <a:xfrm>
                    <a:off x="3007995" y="4904422"/>
                    <a:ext cx="34289" cy="34290"/>
                  </a:xfrm>
                  <a:custGeom>
                    <a:avLst/>
                    <a:gdLst/>
                    <a:ahLst/>
                    <a:cxnLst/>
                    <a:rect l="l" t="t" r="r" b="b"/>
                    <a:pathLst>
                      <a:path w="34289"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81" name="Google Shape;581;p3"/>
                  <p:cNvSpPr/>
                  <p:nvPr/>
                </p:nvSpPr>
                <p:spPr>
                  <a:xfrm>
                    <a:off x="3181350" y="4916805"/>
                    <a:ext cx="34289" cy="34290"/>
                  </a:xfrm>
                  <a:custGeom>
                    <a:avLst/>
                    <a:gdLst/>
                    <a:ahLst/>
                    <a:cxnLst/>
                    <a:rect l="l" t="t" r="r" b="b"/>
                    <a:pathLst>
                      <a:path w="34289"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82" name="Google Shape;582;p3"/>
                  <p:cNvSpPr/>
                  <p:nvPr/>
                </p:nvSpPr>
                <p:spPr>
                  <a:xfrm>
                    <a:off x="3353752" y="4927282"/>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83" name="Google Shape;583;p3"/>
                  <p:cNvSpPr/>
                  <p:nvPr/>
                </p:nvSpPr>
                <p:spPr>
                  <a:xfrm>
                    <a:off x="3527107" y="4937760"/>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84" name="Google Shape;584;p3"/>
                  <p:cNvSpPr/>
                  <p:nvPr/>
                </p:nvSpPr>
                <p:spPr>
                  <a:xfrm>
                    <a:off x="3700462" y="4946332"/>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85" name="Google Shape;585;p3"/>
                  <p:cNvSpPr/>
                  <p:nvPr/>
                </p:nvSpPr>
                <p:spPr>
                  <a:xfrm>
                    <a:off x="3872865" y="4953952"/>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86" name="Google Shape;586;p3"/>
                  <p:cNvSpPr/>
                  <p:nvPr/>
                </p:nvSpPr>
                <p:spPr>
                  <a:xfrm>
                    <a:off x="4046220" y="4961572"/>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87" name="Google Shape;587;p3"/>
                  <p:cNvSpPr/>
                  <p:nvPr/>
                </p:nvSpPr>
                <p:spPr>
                  <a:xfrm>
                    <a:off x="4218622" y="4968240"/>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88" name="Google Shape;588;p3"/>
                  <p:cNvSpPr/>
                  <p:nvPr/>
                </p:nvSpPr>
                <p:spPr>
                  <a:xfrm>
                    <a:off x="4391977" y="4973002"/>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89" name="Google Shape;589;p3"/>
                  <p:cNvSpPr/>
                  <p:nvPr/>
                </p:nvSpPr>
                <p:spPr>
                  <a:xfrm>
                    <a:off x="4564380" y="4978717"/>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90" name="Google Shape;590;p3"/>
                  <p:cNvSpPr/>
                  <p:nvPr/>
                </p:nvSpPr>
                <p:spPr>
                  <a:xfrm>
                    <a:off x="4737735" y="4982527"/>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91" name="Google Shape;591;p3"/>
                  <p:cNvSpPr/>
                  <p:nvPr/>
                </p:nvSpPr>
                <p:spPr>
                  <a:xfrm>
                    <a:off x="4911090" y="4987290"/>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92" name="Google Shape;592;p3"/>
                  <p:cNvSpPr/>
                  <p:nvPr/>
                </p:nvSpPr>
                <p:spPr>
                  <a:xfrm>
                    <a:off x="5083492" y="4992052"/>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93" name="Google Shape;593;p3"/>
                  <p:cNvSpPr/>
                  <p:nvPr/>
                </p:nvSpPr>
                <p:spPr>
                  <a:xfrm>
                    <a:off x="5256847" y="4995862"/>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94" name="Google Shape;594;p3"/>
                  <p:cNvSpPr/>
                  <p:nvPr/>
                </p:nvSpPr>
                <p:spPr>
                  <a:xfrm>
                    <a:off x="5429250" y="5000625"/>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95" name="Google Shape;595;p3"/>
                  <p:cNvSpPr/>
                  <p:nvPr/>
                </p:nvSpPr>
                <p:spPr>
                  <a:xfrm>
                    <a:off x="5602605" y="5004435"/>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96" name="Google Shape;596;p3"/>
                  <p:cNvSpPr/>
                  <p:nvPr/>
                </p:nvSpPr>
                <p:spPr>
                  <a:xfrm>
                    <a:off x="5775960" y="5009197"/>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97" name="Google Shape;597;p3"/>
                  <p:cNvSpPr/>
                  <p:nvPr/>
                </p:nvSpPr>
                <p:spPr>
                  <a:xfrm>
                    <a:off x="5948362" y="5013007"/>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98" name="Google Shape;598;p3"/>
                  <p:cNvSpPr/>
                  <p:nvPr/>
                </p:nvSpPr>
                <p:spPr>
                  <a:xfrm>
                    <a:off x="6121717" y="5016817"/>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599" name="Google Shape;599;p3"/>
                  <p:cNvSpPr/>
                  <p:nvPr/>
                </p:nvSpPr>
                <p:spPr>
                  <a:xfrm>
                    <a:off x="6294120" y="5019675"/>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600" name="Google Shape;600;p3"/>
                  <p:cNvSpPr/>
                  <p:nvPr/>
                </p:nvSpPr>
                <p:spPr>
                  <a:xfrm>
                    <a:off x="6467475" y="5022532"/>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601" name="Google Shape;601;p3"/>
                  <p:cNvSpPr/>
                  <p:nvPr/>
                </p:nvSpPr>
                <p:spPr>
                  <a:xfrm>
                    <a:off x="6640830" y="5025390"/>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602" name="Google Shape;602;p3"/>
                  <p:cNvSpPr/>
                  <p:nvPr/>
                </p:nvSpPr>
                <p:spPr>
                  <a:xfrm>
                    <a:off x="6813232" y="5027295"/>
                    <a:ext cx="34290" cy="34290"/>
                  </a:xfrm>
                  <a:custGeom>
                    <a:avLst/>
                    <a:gdLst/>
                    <a:ahLst/>
                    <a:cxnLst/>
                    <a:rect l="l" t="t" r="r" b="b"/>
                    <a:pathLst>
                      <a:path w="34290" h="34290" extrusionOk="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603" name="Google Shape;603;p3"/>
                  <p:cNvSpPr/>
                  <p:nvPr/>
                </p:nvSpPr>
                <p:spPr>
                  <a:xfrm>
                    <a:off x="6986587" y="5030152"/>
                    <a:ext cx="34289" cy="34290"/>
                  </a:xfrm>
                  <a:custGeom>
                    <a:avLst/>
                    <a:gdLst/>
                    <a:ahLst/>
                    <a:cxnLst/>
                    <a:rect l="l" t="t" r="r" b="b"/>
                    <a:pathLst>
                      <a:path w="34289" h="34290" extrusionOk="0">
                        <a:moveTo>
                          <a:pt x="34290" y="17145"/>
                        </a:moveTo>
                        <a:cubicBezTo>
                          <a:pt x="34290" y="26614"/>
                          <a:pt x="26613"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604" name="Google Shape;604;p3"/>
                  <p:cNvSpPr/>
                  <p:nvPr/>
                </p:nvSpPr>
                <p:spPr>
                  <a:xfrm>
                    <a:off x="7158990" y="5031105"/>
                    <a:ext cx="34289" cy="34290"/>
                  </a:xfrm>
                  <a:custGeom>
                    <a:avLst/>
                    <a:gdLst/>
                    <a:ahLst/>
                    <a:cxnLst/>
                    <a:rect l="l" t="t" r="r" b="b"/>
                    <a:pathLst>
                      <a:path w="34289" h="34290" extrusionOk="0">
                        <a:moveTo>
                          <a:pt x="34290" y="17145"/>
                        </a:moveTo>
                        <a:cubicBezTo>
                          <a:pt x="34290" y="26614"/>
                          <a:pt x="26614" y="34290"/>
                          <a:pt x="17145" y="34290"/>
                        </a:cubicBezTo>
                        <a:cubicBezTo>
                          <a:pt x="7676" y="34290"/>
                          <a:pt x="0" y="26614"/>
                          <a:pt x="0" y="17145"/>
                        </a:cubicBezTo>
                        <a:cubicBezTo>
                          <a:pt x="0" y="7676"/>
                          <a:pt x="7677" y="0"/>
                          <a:pt x="17145" y="0"/>
                        </a:cubicBezTo>
                        <a:cubicBezTo>
                          <a:pt x="26614" y="0"/>
                          <a:pt x="34290" y="7676"/>
                          <a:pt x="34290" y="17145"/>
                        </a:cubicBezTo>
                        <a:close/>
                      </a:path>
                    </a:pathLst>
                  </a:custGeom>
                  <a:solidFill>
                    <a:srgbClr val="D73C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605" name="Google Shape;605;p3"/>
                  <p:cNvSpPr/>
                  <p:nvPr/>
                </p:nvSpPr>
                <p:spPr>
                  <a:xfrm>
                    <a:off x="7332345" y="5033962"/>
                    <a:ext cx="34289" cy="34290"/>
                  </a:xfrm>
                  <a:custGeom>
                    <a:avLst/>
                    <a:gdLst/>
                    <a:ahLst/>
                    <a:cxnLst/>
                    <a:rect l="l" t="t" r="r" b="b"/>
                    <a:pathLst>
                      <a:path w="34289" h="34290" extrusionOk="0">
                        <a:moveTo>
                          <a:pt x="34290" y="17145"/>
                        </a:moveTo>
                        <a:cubicBezTo>
                          <a:pt x="34290" y="26614"/>
                          <a:pt x="26614" y="34290"/>
                          <a:pt x="17145" y="34290"/>
                        </a:cubicBezTo>
                        <a:cubicBezTo>
                          <a:pt x="7676" y="34290"/>
                          <a:pt x="0" y="26614"/>
                          <a:pt x="0" y="17145"/>
                        </a:cubicBezTo>
                        <a:cubicBezTo>
                          <a:pt x="0" y="7676"/>
                          <a:pt x="7677" y="0"/>
                          <a:pt x="17145" y="0"/>
                        </a:cubicBezTo>
                        <a:cubicBezTo>
                          <a:pt x="26615" y="0"/>
                          <a:pt x="34290" y="7676"/>
                          <a:pt x="34290" y="17145"/>
                        </a:cubicBezTo>
                        <a:close/>
                      </a:path>
                    </a:pathLst>
                  </a:custGeom>
                  <a:solidFill>
                    <a:srgbClr val="D73C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606" name="Google Shape;606;p3"/>
                  <p:cNvSpPr/>
                  <p:nvPr/>
                </p:nvSpPr>
                <p:spPr>
                  <a:xfrm>
                    <a:off x="7505700" y="5035867"/>
                    <a:ext cx="34289" cy="34290"/>
                  </a:xfrm>
                  <a:custGeom>
                    <a:avLst/>
                    <a:gdLst/>
                    <a:ahLst/>
                    <a:cxnLst/>
                    <a:rect l="l" t="t" r="r" b="b"/>
                    <a:pathLst>
                      <a:path w="34289" h="34290" extrusionOk="0">
                        <a:moveTo>
                          <a:pt x="34290" y="17145"/>
                        </a:moveTo>
                        <a:cubicBezTo>
                          <a:pt x="34290" y="26614"/>
                          <a:pt x="26613"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607" name="Google Shape;607;p3"/>
                  <p:cNvSpPr/>
                  <p:nvPr/>
                </p:nvSpPr>
                <p:spPr>
                  <a:xfrm>
                    <a:off x="7678102" y="5037772"/>
                    <a:ext cx="34289" cy="34290"/>
                  </a:xfrm>
                  <a:custGeom>
                    <a:avLst/>
                    <a:gdLst/>
                    <a:ahLst/>
                    <a:cxnLst/>
                    <a:rect l="l" t="t" r="r" b="b"/>
                    <a:pathLst>
                      <a:path w="34289" h="34290" extrusionOk="0">
                        <a:moveTo>
                          <a:pt x="34290" y="17145"/>
                        </a:moveTo>
                        <a:cubicBezTo>
                          <a:pt x="34290" y="26614"/>
                          <a:pt x="26614" y="34290"/>
                          <a:pt x="17145" y="34290"/>
                        </a:cubicBezTo>
                        <a:cubicBezTo>
                          <a:pt x="7676" y="34290"/>
                          <a:pt x="0" y="26614"/>
                          <a:pt x="0" y="17145"/>
                        </a:cubicBezTo>
                        <a:cubicBezTo>
                          <a:pt x="0" y="7676"/>
                          <a:pt x="7677" y="0"/>
                          <a:pt x="17145" y="0"/>
                        </a:cubicBezTo>
                        <a:cubicBezTo>
                          <a:pt x="26614" y="0"/>
                          <a:pt x="34290" y="7676"/>
                          <a:pt x="34290" y="17145"/>
                        </a:cubicBezTo>
                        <a:close/>
                      </a:path>
                    </a:pathLst>
                  </a:custGeom>
                  <a:solidFill>
                    <a:srgbClr val="D73C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sp>
                <p:nvSpPr>
                  <p:cNvPr id="608" name="Google Shape;608;p3"/>
                  <p:cNvSpPr/>
                  <p:nvPr/>
                </p:nvSpPr>
                <p:spPr>
                  <a:xfrm>
                    <a:off x="7851457" y="5040630"/>
                    <a:ext cx="34289" cy="34290"/>
                  </a:xfrm>
                  <a:custGeom>
                    <a:avLst/>
                    <a:gdLst/>
                    <a:ahLst/>
                    <a:cxnLst/>
                    <a:rect l="l" t="t" r="r" b="b"/>
                    <a:pathLst>
                      <a:path w="34289" h="34290" extrusionOk="0">
                        <a:moveTo>
                          <a:pt x="34290" y="17145"/>
                        </a:moveTo>
                        <a:cubicBezTo>
                          <a:pt x="34290" y="26614"/>
                          <a:pt x="26614" y="34290"/>
                          <a:pt x="17145" y="34290"/>
                        </a:cubicBezTo>
                        <a:cubicBezTo>
                          <a:pt x="7676" y="34290"/>
                          <a:pt x="0" y="26614"/>
                          <a:pt x="0" y="17145"/>
                        </a:cubicBezTo>
                        <a:cubicBezTo>
                          <a:pt x="0" y="7676"/>
                          <a:pt x="7677" y="0"/>
                          <a:pt x="17145" y="0"/>
                        </a:cubicBezTo>
                        <a:cubicBezTo>
                          <a:pt x="26615" y="0"/>
                          <a:pt x="34290" y="7676"/>
                          <a:pt x="34290" y="17145"/>
                        </a:cubicBezTo>
                        <a:close/>
                      </a:path>
                    </a:pathLst>
                  </a:custGeom>
                  <a:solidFill>
                    <a:srgbClr val="D73C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grpSp>
          </p:grpSp>
        </p:grpSp>
        <p:sp>
          <p:nvSpPr>
            <p:cNvPr id="609" name="Google Shape;609;p3"/>
            <p:cNvSpPr txBox="1"/>
            <p:nvPr/>
          </p:nvSpPr>
          <p:spPr>
            <a:xfrm>
              <a:off x="2108835" y="5456872"/>
              <a:ext cx="5598577" cy="26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88"/>
                <a:buFont typeface="Arial"/>
                <a:buNone/>
              </a:pPr>
              <a:r>
                <a:rPr lang="en-US" sz="788" b="1" i="0" u="none" strike="noStrike" cap="none">
                  <a:solidFill>
                    <a:srgbClr val="000000"/>
                  </a:solidFill>
                  <a:latin typeface="Open Sans"/>
                  <a:ea typeface="Open Sans"/>
                  <a:cs typeface="Open Sans"/>
                  <a:sym typeface="Open Sans"/>
                </a:rPr>
                <a:t>Data source: United Nations Inter-agency Group for Child Mortality Estimation (2023)</a:t>
              </a:r>
              <a:endParaRPr sz="1400" b="0" i="0" u="none" strike="noStrike" cap="none">
                <a:solidFill>
                  <a:srgbClr val="000000"/>
                </a:solidFill>
                <a:latin typeface="Arial"/>
                <a:ea typeface="Arial"/>
                <a:cs typeface="Arial"/>
                <a:sym typeface="Arial"/>
              </a:endParaRPr>
            </a:p>
          </p:txBody>
        </p:sp>
        <p:sp>
          <p:nvSpPr>
            <p:cNvPr id="610" name="Google Shape;610;p3"/>
            <p:cNvSpPr txBox="1"/>
            <p:nvPr/>
          </p:nvSpPr>
          <p:spPr>
            <a:xfrm>
              <a:off x="2108835" y="5630180"/>
              <a:ext cx="2841962" cy="26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88"/>
                <a:buFont typeface="Arial"/>
                <a:buNone/>
              </a:pPr>
              <a:r>
                <a:rPr lang="en-US" sz="788" b="0" i="0" u="sng" strike="noStrike" cap="none">
                  <a:solidFill>
                    <a:srgbClr val="000000"/>
                  </a:solidFill>
                  <a:latin typeface="Open Sans"/>
                  <a:ea typeface="Open Sans"/>
                  <a:cs typeface="Open Sans"/>
                  <a:sym typeface="Open Sans"/>
                </a:rPr>
                <a:t>OurWorldInData.org/child-mortality | CC BY</a:t>
              </a:r>
              <a:endParaRPr sz="1400" b="0" i="0" u="none" strike="noStrike" cap="none">
                <a:solidFill>
                  <a:srgbClr val="000000"/>
                </a:solidFill>
                <a:latin typeface="Arial"/>
                <a:ea typeface="Arial"/>
                <a:cs typeface="Arial"/>
                <a:sym typeface="Arial"/>
              </a:endParaRPr>
            </a:p>
          </p:txBody>
        </p:sp>
        <p:sp>
          <p:nvSpPr>
            <p:cNvPr id="611" name="Google Shape;611;p3"/>
            <p:cNvSpPr/>
            <p:nvPr/>
          </p:nvSpPr>
          <p:spPr>
            <a:xfrm>
              <a:off x="2200275" y="5991225"/>
              <a:ext cx="7791450" cy="9525"/>
            </a:xfrm>
            <a:custGeom>
              <a:avLst/>
              <a:gdLst/>
              <a:ahLst/>
              <a:cxnLst/>
              <a:rect l="l" t="t" r="r" b="b"/>
              <a:pathLst>
                <a:path w="7791450" h="9525" extrusionOk="0">
                  <a:moveTo>
                    <a:pt x="0" y="0"/>
                  </a:moveTo>
                  <a:lnTo>
                    <a:pt x="7791450" y="0"/>
                  </a:lnTo>
                </a:path>
              </a:pathLst>
            </a:custGeom>
            <a:noFill/>
            <a:ln w="9525" cap="flat" cmpd="sng">
              <a:solidFill>
                <a:srgbClr val="E7E7E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pic>
        <p:nvPicPr>
          <p:cNvPr id="617" name="Google Shape;617;p5"/>
          <p:cNvPicPr preferRelativeResize="0"/>
          <p:nvPr/>
        </p:nvPicPr>
        <p:blipFill rotWithShape="1">
          <a:blip r:embed="rId3">
            <a:alphaModFix/>
          </a:blip>
          <a:srcRect/>
          <a:stretch/>
        </p:blipFill>
        <p:spPr>
          <a:xfrm>
            <a:off x="1125860" y="214792"/>
            <a:ext cx="6892280" cy="471391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grpSp>
        <p:nvGrpSpPr>
          <p:cNvPr id="623" name="Google Shape;623;p6"/>
          <p:cNvGrpSpPr/>
          <p:nvPr/>
        </p:nvGrpSpPr>
        <p:grpSpPr>
          <a:xfrm>
            <a:off x="822117" y="1524312"/>
            <a:ext cx="7499767" cy="3219322"/>
            <a:chOff x="943131" y="1417820"/>
            <a:chExt cx="10584305" cy="4543379"/>
          </a:xfrm>
        </p:grpSpPr>
        <p:grpSp>
          <p:nvGrpSpPr>
            <p:cNvPr id="624" name="Google Shape;624;p6"/>
            <p:cNvGrpSpPr/>
            <p:nvPr/>
          </p:nvGrpSpPr>
          <p:grpSpPr>
            <a:xfrm>
              <a:off x="943131" y="1417820"/>
              <a:ext cx="10584305" cy="2154836"/>
              <a:chOff x="718279" y="948128"/>
              <a:chExt cx="12891378" cy="2624528"/>
            </a:xfrm>
          </p:grpSpPr>
          <p:grpSp>
            <p:nvGrpSpPr>
              <p:cNvPr id="625" name="Google Shape;625;p6"/>
              <p:cNvGrpSpPr/>
              <p:nvPr/>
            </p:nvGrpSpPr>
            <p:grpSpPr>
              <a:xfrm>
                <a:off x="718279" y="948128"/>
                <a:ext cx="5952344" cy="2624528"/>
                <a:chOff x="718279" y="948128"/>
                <a:chExt cx="5952344" cy="2624528"/>
              </a:xfrm>
            </p:grpSpPr>
            <p:sp>
              <p:nvSpPr>
                <p:cNvPr id="626" name="Google Shape;626;p6"/>
                <p:cNvSpPr/>
                <p:nvPr/>
              </p:nvSpPr>
              <p:spPr>
                <a:xfrm>
                  <a:off x="2773180" y="1630802"/>
                  <a:ext cx="3897443" cy="1592841"/>
                </a:xfrm>
                <a:prstGeom prst="roundRect">
                  <a:avLst>
                    <a:gd name="adj" fmla="val 16667"/>
                  </a:avLst>
                </a:prstGeom>
                <a:solidFill>
                  <a:schemeClr val="lt1"/>
                </a:soli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1" i="1" u="none" strike="noStrike" cap="none">
                      <a:solidFill>
                        <a:srgbClr val="FF0000"/>
                      </a:solidFill>
                      <a:latin typeface="Arial"/>
                      <a:ea typeface="Arial"/>
                      <a:cs typeface="Arial"/>
                      <a:sym typeface="Arial"/>
                    </a:rPr>
                    <a:t>    </a:t>
                  </a:r>
                  <a:r>
                    <a:rPr lang="en-US" sz="3000" b="1" i="0" u="none" strike="noStrike" cap="none">
                      <a:solidFill>
                        <a:srgbClr val="FF0000"/>
                      </a:solidFill>
                      <a:latin typeface="Arial"/>
                      <a:ea typeface="Arial"/>
                      <a:cs typeface="Arial"/>
                      <a:sym typeface="Arial"/>
                    </a:rPr>
                    <a:t>measles</a:t>
                  </a:r>
                  <a:endParaRPr sz="1400" b="0" i="0" u="none" strike="noStrike" cap="none">
                    <a:solidFill>
                      <a:srgbClr val="000000"/>
                    </a:solidFill>
                    <a:latin typeface="Arial"/>
                    <a:ea typeface="Arial"/>
                    <a:cs typeface="Arial"/>
                    <a:sym typeface="Arial"/>
                  </a:endParaRPr>
                </a:p>
              </p:txBody>
            </p:sp>
            <p:pic>
              <p:nvPicPr>
                <p:cNvPr id="627" name="Google Shape;627;p6"/>
                <p:cNvPicPr preferRelativeResize="0"/>
                <p:nvPr/>
              </p:nvPicPr>
              <p:blipFill rotWithShape="1">
                <a:blip r:embed="rId3">
                  <a:alphaModFix/>
                </a:blip>
                <a:srcRect l="16667" r="16666"/>
                <a:stretch/>
              </p:blipFill>
              <p:spPr>
                <a:xfrm>
                  <a:off x="718279" y="948128"/>
                  <a:ext cx="2624528" cy="2624528"/>
                </a:xfrm>
                <a:prstGeom prst="ellipse">
                  <a:avLst/>
                </a:prstGeom>
                <a:noFill/>
                <a:ln>
                  <a:noFill/>
                </a:ln>
              </p:spPr>
            </p:pic>
          </p:grpSp>
          <p:grpSp>
            <p:nvGrpSpPr>
              <p:cNvPr id="628" name="Google Shape;628;p6"/>
              <p:cNvGrpSpPr/>
              <p:nvPr/>
            </p:nvGrpSpPr>
            <p:grpSpPr>
              <a:xfrm>
                <a:off x="6821775" y="948128"/>
                <a:ext cx="6787882" cy="2624528"/>
                <a:chOff x="718279" y="948128"/>
                <a:chExt cx="6787882" cy="2624528"/>
              </a:xfrm>
            </p:grpSpPr>
            <p:sp>
              <p:nvSpPr>
                <p:cNvPr id="629" name="Google Shape;629;p6"/>
                <p:cNvSpPr/>
                <p:nvPr/>
              </p:nvSpPr>
              <p:spPr>
                <a:xfrm>
                  <a:off x="2773181" y="1630804"/>
                  <a:ext cx="4732980" cy="1307267"/>
                </a:xfrm>
                <a:prstGeom prst="roundRect">
                  <a:avLst>
                    <a:gd name="adj" fmla="val 16667"/>
                  </a:avLst>
                </a:prstGeom>
                <a:solidFill>
                  <a:schemeClr val="lt1"/>
                </a:soli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1" i="1" u="none" strike="noStrike" cap="none">
                      <a:solidFill>
                        <a:srgbClr val="FF0000"/>
                      </a:solidFill>
                      <a:latin typeface="Arial"/>
                      <a:ea typeface="Arial"/>
                      <a:cs typeface="Arial"/>
                      <a:sym typeface="Arial"/>
                    </a:rPr>
                    <a:t>    </a:t>
                  </a:r>
                  <a:r>
                    <a:rPr lang="en-US" sz="3000" b="1" i="0" u="none" strike="noStrike" cap="none">
                      <a:solidFill>
                        <a:srgbClr val="FF0000"/>
                      </a:solidFill>
                      <a:latin typeface="Arial"/>
                      <a:ea typeface="Arial"/>
                      <a:cs typeface="Arial"/>
                      <a:sym typeface="Arial"/>
                    </a:rPr>
                    <a:t>pneumonia</a:t>
                  </a:r>
                  <a:endParaRPr sz="1400" b="0" i="0" u="none" strike="noStrike" cap="none">
                    <a:solidFill>
                      <a:srgbClr val="000000"/>
                    </a:solidFill>
                    <a:latin typeface="Arial"/>
                    <a:ea typeface="Arial"/>
                    <a:cs typeface="Arial"/>
                    <a:sym typeface="Arial"/>
                  </a:endParaRPr>
                </a:p>
              </p:txBody>
            </p:sp>
            <p:pic>
              <p:nvPicPr>
                <p:cNvPr id="630" name="Google Shape;630;p6"/>
                <p:cNvPicPr preferRelativeResize="0"/>
                <p:nvPr/>
              </p:nvPicPr>
              <p:blipFill rotWithShape="1">
                <a:blip r:embed="rId4">
                  <a:alphaModFix/>
                </a:blip>
                <a:srcRect l="16563" r="16560"/>
                <a:stretch/>
              </p:blipFill>
              <p:spPr>
                <a:xfrm>
                  <a:off x="718279" y="948128"/>
                  <a:ext cx="2624528" cy="2624528"/>
                </a:xfrm>
                <a:prstGeom prst="ellipse">
                  <a:avLst/>
                </a:prstGeom>
                <a:noFill/>
                <a:ln>
                  <a:noFill/>
                </a:ln>
              </p:spPr>
            </p:pic>
          </p:grpSp>
        </p:grpSp>
        <p:grpSp>
          <p:nvGrpSpPr>
            <p:cNvPr id="631" name="Google Shape;631;p6"/>
            <p:cNvGrpSpPr/>
            <p:nvPr/>
          </p:nvGrpSpPr>
          <p:grpSpPr>
            <a:xfrm>
              <a:off x="943131" y="3806363"/>
              <a:ext cx="4887098" cy="2154836"/>
              <a:chOff x="718279" y="948128"/>
              <a:chExt cx="5952344" cy="2624528"/>
            </a:xfrm>
          </p:grpSpPr>
          <p:sp>
            <p:nvSpPr>
              <p:cNvPr id="632" name="Google Shape;632;p6"/>
              <p:cNvSpPr/>
              <p:nvPr/>
            </p:nvSpPr>
            <p:spPr>
              <a:xfrm>
                <a:off x="2773181" y="1630804"/>
                <a:ext cx="3897442" cy="1307267"/>
              </a:xfrm>
              <a:prstGeom prst="roundRect">
                <a:avLst>
                  <a:gd name="adj" fmla="val 16667"/>
                </a:avLst>
              </a:prstGeom>
              <a:solidFill>
                <a:schemeClr val="lt1"/>
              </a:soli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1" i="1" u="none" strike="noStrike" cap="none">
                    <a:solidFill>
                      <a:srgbClr val="FF0000"/>
                    </a:solidFill>
                    <a:latin typeface="Arial"/>
                    <a:ea typeface="Arial"/>
                    <a:cs typeface="Arial"/>
                    <a:sym typeface="Arial"/>
                  </a:rPr>
                  <a:t>     </a:t>
                </a:r>
                <a:r>
                  <a:rPr lang="en-US" sz="3000" b="1" i="0" u="none" strike="noStrike" cap="none">
                    <a:solidFill>
                      <a:srgbClr val="FF0000"/>
                    </a:solidFill>
                    <a:latin typeface="Arial"/>
                    <a:ea typeface="Arial"/>
                    <a:cs typeface="Arial"/>
                    <a:sym typeface="Arial"/>
                  </a:rPr>
                  <a:t>malaria</a:t>
                </a:r>
                <a:endParaRPr sz="1400" b="0" i="0" u="none" strike="noStrike" cap="none">
                  <a:solidFill>
                    <a:srgbClr val="000000"/>
                  </a:solidFill>
                  <a:latin typeface="Arial"/>
                  <a:ea typeface="Arial"/>
                  <a:cs typeface="Arial"/>
                  <a:sym typeface="Arial"/>
                </a:endParaRPr>
              </a:p>
            </p:txBody>
          </p:sp>
          <p:pic>
            <p:nvPicPr>
              <p:cNvPr id="633" name="Google Shape;633;p6"/>
              <p:cNvPicPr preferRelativeResize="0"/>
              <p:nvPr/>
            </p:nvPicPr>
            <p:blipFill rotWithShape="1">
              <a:blip r:embed="rId5">
                <a:alphaModFix/>
              </a:blip>
              <a:srcRect t="3487" b="3487"/>
              <a:stretch/>
            </p:blipFill>
            <p:spPr>
              <a:xfrm>
                <a:off x="718279" y="948128"/>
                <a:ext cx="2624528" cy="2624528"/>
              </a:xfrm>
              <a:prstGeom prst="ellipse">
                <a:avLst/>
              </a:prstGeom>
              <a:noFill/>
              <a:ln>
                <a:noFill/>
              </a:ln>
            </p:spPr>
          </p:pic>
        </p:grpSp>
        <p:grpSp>
          <p:nvGrpSpPr>
            <p:cNvPr id="634" name="Google Shape;634;p6"/>
            <p:cNvGrpSpPr/>
            <p:nvPr/>
          </p:nvGrpSpPr>
          <p:grpSpPr>
            <a:xfrm>
              <a:off x="5954330" y="3806363"/>
              <a:ext cx="5573104" cy="2154836"/>
              <a:chOff x="718279" y="948128"/>
              <a:chExt cx="6787879" cy="2624528"/>
            </a:xfrm>
          </p:grpSpPr>
          <p:sp>
            <p:nvSpPr>
              <p:cNvPr id="635" name="Google Shape;635;p6"/>
              <p:cNvSpPr/>
              <p:nvPr/>
            </p:nvSpPr>
            <p:spPr>
              <a:xfrm>
                <a:off x="2773180" y="1630804"/>
                <a:ext cx="4732978" cy="1307267"/>
              </a:xfrm>
              <a:prstGeom prst="roundRect">
                <a:avLst>
                  <a:gd name="adj" fmla="val 16667"/>
                </a:avLst>
              </a:prstGeom>
              <a:solidFill>
                <a:schemeClr val="lt1"/>
              </a:soli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1" i="1" u="none" strike="noStrike" cap="none">
                    <a:solidFill>
                      <a:srgbClr val="FF0000"/>
                    </a:solidFill>
                    <a:latin typeface="Arial"/>
                    <a:ea typeface="Arial"/>
                    <a:cs typeface="Arial"/>
                    <a:sym typeface="Arial"/>
                  </a:rPr>
                  <a:t>        </a:t>
                </a:r>
                <a:r>
                  <a:rPr lang="en-US" sz="3000" b="1" i="0" u="none" strike="noStrike" cap="none">
                    <a:solidFill>
                      <a:srgbClr val="FF0000"/>
                    </a:solidFill>
                    <a:latin typeface="Arial"/>
                    <a:ea typeface="Arial"/>
                    <a:cs typeface="Arial"/>
                    <a:sym typeface="Arial"/>
                  </a:rPr>
                  <a:t>rotavirus</a:t>
                </a:r>
                <a:endParaRPr sz="1400" b="0" i="0" u="none" strike="noStrike" cap="none">
                  <a:solidFill>
                    <a:srgbClr val="000000"/>
                  </a:solidFill>
                  <a:latin typeface="Arial"/>
                  <a:ea typeface="Arial"/>
                  <a:cs typeface="Arial"/>
                  <a:sym typeface="Arial"/>
                </a:endParaRPr>
              </a:p>
            </p:txBody>
          </p:sp>
          <p:pic>
            <p:nvPicPr>
              <p:cNvPr id="636" name="Google Shape;636;p6"/>
              <p:cNvPicPr preferRelativeResize="0"/>
              <p:nvPr/>
            </p:nvPicPr>
            <p:blipFill rotWithShape="1">
              <a:blip r:embed="rId6">
                <a:alphaModFix/>
              </a:blip>
              <a:srcRect l="15389" r="15390"/>
              <a:stretch/>
            </p:blipFill>
            <p:spPr>
              <a:xfrm>
                <a:off x="718279" y="948128"/>
                <a:ext cx="2624528" cy="2624528"/>
              </a:xfrm>
              <a:prstGeom prst="ellipse">
                <a:avLst/>
              </a:prstGeom>
              <a:noFill/>
              <a:ln>
                <a:noFill/>
              </a:ln>
            </p:spPr>
          </p:pic>
        </p:grpSp>
      </p:grpSp>
      <p:sp>
        <p:nvSpPr>
          <p:cNvPr id="637" name="Google Shape;637;p6"/>
          <p:cNvSpPr txBox="1">
            <a:spLocks noGrp="1"/>
          </p:cNvSpPr>
          <p:nvPr>
            <p:ph type="title"/>
          </p:nvPr>
        </p:nvSpPr>
        <p:spPr>
          <a:xfrm>
            <a:off x="468444" y="368206"/>
            <a:ext cx="7401491"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b="1" i="1"/>
              <a:t>leading infectious killers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pic>
        <p:nvPicPr>
          <p:cNvPr id="642" name="Google Shape;642;p1" descr="Home"/>
          <p:cNvPicPr preferRelativeResize="0"/>
          <p:nvPr/>
        </p:nvPicPr>
        <p:blipFill rotWithShape="1">
          <a:blip r:embed="rId3">
            <a:alphaModFix/>
          </a:blip>
          <a:srcRect/>
          <a:stretch/>
        </p:blipFill>
        <p:spPr>
          <a:xfrm>
            <a:off x="1996174" y="1357975"/>
            <a:ext cx="5770047" cy="2179796"/>
          </a:xfrm>
          <a:prstGeom prst="rect">
            <a:avLst/>
          </a:prstGeom>
          <a:solidFill>
            <a:srgbClr val="FFFFFF"/>
          </a:solid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8"/>
          <p:cNvSpPr txBox="1">
            <a:spLocks noGrp="1"/>
          </p:cNvSpPr>
          <p:nvPr>
            <p:ph type="title"/>
          </p:nvPr>
        </p:nvSpPr>
        <p:spPr>
          <a:xfrm>
            <a:off x="577680" y="1204783"/>
            <a:ext cx="7401491" cy="222421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n-US" sz="9000" b="1">
                <a:solidFill>
                  <a:schemeClr val="accent1"/>
                </a:solidFill>
              </a:rPr>
              <a:t>why gavi?</a:t>
            </a:r>
            <a:br>
              <a:rPr lang="en-US" sz="9000">
                <a:solidFill>
                  <a:schemeClr val="accent1"/>
                </a:solidFill>
              </a:rPr>
            </a:br>
            <a:r>
              <a:rPr lang="en-US" sz="9000">
                <a:solidFill>
                  <a:schemeClr val="accent1"/>
                </a:solidFill>
              </a:rPr>
              <a:t>why now?</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pic>
        <p:nvPicPr>
          <p:cNvPr id="653" name="Google Shape;653;g1f1ec144a3f_0_205"/>
          <p:cNvPicPr preferRelativeResize="0"/>
          <p:nvPr/>
        </p:nvPicPr>
        <p:blipFill rotWithShape="1">
          <a:blip r:embed="rId3">
            <a:alphaModFix/>
          </a:blip>
          <a:srcRect/>
          <a:stretch/>
        </p:blipFill>
        <p:spPr>
          <a:xfrm>
            <a:off x="241150" y="967978"/>
            <a:ext cx="8272463" cy="389334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dd29ec108d_0_96"/>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a:p>
        </p:txBody>
      </p:sp>
      <p:sp>
        <p:nvSpPr>
          <p:cNvPr id="178" name="Google Shape;178;g1dd29ec108d_0_96"/>
          <p:cNvSpPr txBox="1"/>
          <p:nvPr/>
        </p:nvSpPr>
        <p:spPr>
          <a:xfrm>
            <a:off x="301782" y="907042"/>
            <a:ext cx="7923000" cy="34855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t>
            </a:r>
            <a:r>
              <a:rPr lang="en-US" sz="1350" b="0" i="1"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1"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0" i="1"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chemeClr val="dk1"/>
                </a:solidFill>
                <a:latin typeface="Open Sans"/>
                <a:ea typeface="Open Sans"/>
                <a:cs typeface="Open Sans"/>
                <a:sym typeface="Open Sans"/>
              </a:rPr>
              <a:t>Read our full anti-oppression values statement here at </a:t>
            </a:r>
            <a:r>
              <a:rPr lang="en-US" sz="1350" b="1" i="0" u="sng" strike="noStrike" cap="none">
                <a:solidFill>
                  <a:schemeClr val="dk2"/>
                </a:solidFill>
                <a:latin typeface="Open Sans"/>
                <a:ea typeface="Open Sans"/>
                <a:cs typeface="Open Sans"/>
                <a:sym typeface="Open Sans"/>
              </a:rPr>
              <a:t>results.org/values</a:t>
            </a:r>
            <a:r>
              <a:rPr lang="en-US" sz="1350" b="1" i="0" u="none" strike="noStrike" cap="none">
                <a:solidFill>
                  <a:schemeClr val="dk1"/>
                </a:solidFill>
                <a:latin typeface="Open Sans"/>
                <a:ea typeface="Open Sans"/>
                <a:cs typeface="Open Sans"/>
                <a:sym typeface="Open Sans"/>
              </a:rPr>
              <a:t>. </a:t>
            </a:r>
            <a:endParaRPr sz="13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chemeClr val="dk1"/>
                </a:solidFill>
                <a:latin typeface="Open Sans"/>
                <a:ea typeface="Open Sans"/>
                <a:cs typeface="Open Sans"/>
                <a:sym typeface="Open Sans"/>
              </a:rPr>
              <a:t>Find these resources and more at results.org/volunteers/anti-oppression: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a:p>
            <a:pPr marL="628650" marR="0" lvl="1"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Resource Guides from our Diversity &amp; Inclusion trainings, including: </a:t>
            </a:r>
            <a:endParaRPr sz="1400" b="0" i="0" u="none" strike="noStrike" cap="none">
              <a:solidFill>
                <a:srgbClr val="000000"/>
              </a:solidFill>
              <a:latin typeface="Arial"/>
              <a:ea typeface="Arial"/>
              <a:cs typeface="Arial"/>
              <a:sym typeface="Arial"/>
            </a:endParaRPr>
          </a:p>
          <a:p>
            <a:pPr marL="971550" marR="0" lvl="2"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Interrupting Microaggressions</a:t>
            </a:r>
            <a:endParaRPr sz="1400" b="0" i="0" u="none" strike="noStrike" cap="none">
              <a:solidFill>
                <a:srgbClr val="000000"/>
              </a:solidFill>
              <a:latin typeface="Arial"/>
              <a:ea typeface="Arial"/>
              <a:cs typeface="Arial"/>
              <a:sym typeface="Arial"/>
            </a:endParaRPr>
          </a:p>
          <a:p>
            <a:pPr marL="971550" marR="0" lvl="2"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Creating Space for Critical Conversations</a:t>
            </a:r>
            <a:endParaRPr sz="1400" b="0" i="0" u="none" strike="noStrike" cap="none">
              <a:solidFill>
                <a:srgbClr val="000000"/>
              </a:solidFill>
              <a:latin typeface="Arial"/>
              <a:ea typeface="Arial"/>
              <a:cs typeface="Arial"/>
              <a:sym typeface="Arial"/>
            </a:endParaRPr>
          </a:p>
          <a:p>
            <a:pPr marL="628650" marR="0" lvl="1"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Information on how RESULTS responds to oppressive incidents</a:t>
            </a:r>
            <a:endParaRPr sz="1400" b="0" i="0" u="none" strike="noStrike" cap="none">
              <a:solidFill>
                <a:srgbClr val="000000"/>
              </a:solidFill>
              <a:latin typeface="Arial"/>
              <a:ea typeface="Arial"/>
              <a:cs typeface="Arial"/>
              <a:sym typeface="Arial"/>
            </a:endParaRPr>
          </a:p>
        </p:txBody>
      </p:sp>
      <p:sp>
        <p:nvSpPr>
          <p:cNvPr id="179" name="Google Shape;179;g1dd29ec108d_0_96"/>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Open Sans"/>
              <a:buNone/>
            </a:pPr>
            <a:endParaRPr sz="135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pic>
        <p:nvPicPr>
          <p:cNvPr id="658" name="Google Shape;658;p11" descr="A colorful circles and lines&#10;&#10;Description automatically generated with medium confidence"/>
          <p:cNvPicPr preferRelativeResize="0"/>
          <p:nvPr/>
        </p:nvPicPr>
        <p:blipFill rotWithShape="1">
          <a:blip r:embed="rId3">
            <a:alphaModFix/>
          </a:blip>
          <a:srcRect/>
          <a:stretch/>
        </p:blipFill>
        <p:spPr>
          <a:xfrm rot="1044946">
            <a:off x="-2050414" y="-3135671"/>
            <a:ext cx="8230620" cy="11634722"/>
          </a:xfrm>
          <a:prstGeom prst="rect">
            <a:avLst/>
          </a:prstGeom>
          <a:noFill/>
          <a:ln>
            <a:noFill/>
          </a:ln>
        </p:spPr>
      </p:pic>
      <p:pic>
        <p:nvPicPr>
          <p:cNvPr id="659" name="Google Shape;659;p11"/>
          <p:cNvPicPr preferRelativeResize="0"/>
          <p:nvPr/>
        </p:nvPicPr>
        <p:blipFill rotWithShape="1">
          <a:blip r:embed="rId4">
            <a:alphaModFix/>
          </a:blip>
          <a:srcRect/>
          <a:stretch/>
        </p:blipFill>
        <p:spPr>
          <a:xfrm>
            <a:off x="0" y="1048000"/>
            <a:ext cx="4422300" cy="4095501"/>
          </a:xfrm>
          <a:prstGeom prst="rect">
            <a:avLst/>
          </a:prstGeom>
          <a:noFill/>
          <a:ln>
            <a:noFill/>
          </a:ln>
        </p:spPr>
      </p:pic>
      <p:sp>
        <p:nvSpPr>
          <p:cNvPr id="660" name="Google Shape;660;p11"/>
          <p:cNvSpPr txBox="1">
            <a:spLocks noGrp="1"/>
          </p:cNvSpPr>
          <p:nvPr>
            <p:ph type="title"/>
          </p:nvPr>
        </p:nvSpPr>
        <p:spPr>
          <a:xfrm>
            <a:off x="5153600" y="2615315"/>
            <a:ext cx="3349248" cy="857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n-US" sz="3300"/>
              <a:t>Gavi has helped prevent more than </a:t>
            </a:r>
            <a:r>
              <a:rPr lang="en-US" sz="3300" b="1"/>
              <a:t>17 million </a:t>
            </a:r>
            <a:r>
              <a:rPr lang="en-US" sz="3300"/>
              <a:t>future deaths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pic>
        <p:nvPicPr>
          <p:cNvPr id="665" name="Google Shape;665;p12"/>
          <p:cNvPicPr preferRelativeResize="0"/>
          <p:nvPr/>
        </p:nvPicPr>
        <p:blipFill rotWithShape="1">
          <a:blip r:embed="rId3">
            <a:alphaModFix/>
          </a:blip>
          <a:srcRect/>
          <a:stretch/>
        </p:blipFill>
        <p:spPr>
          <a:xfrm>
            <a:off x="1704320" y="183952"/>
            <a:ext cx="5735360" cy="477559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13"/>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b="1">
                <a:solidFill>
                  <a:schemeClr val="accent1"/>
                </a:solidFill>
              </a:rPr>
              <a:t>gavi by the numbers</a:t>
            </a:r>
            <a:endParaRPr/>
          </a:p>
        </p:txBody>
      </p:sp>
      <p:sp>
        <p:nvSpPr>
          <p:cNvPr id="671" name="Google Shape;671;p1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360"/>
              </a:spcBef>
              <a:spcAft>
                <a:spcPts val="0"/>
              </a:spcAft>
              <a:buClr>
                <a:schemeClr val="dk1"/>
              </a:buClr>
              <a:buSzPts val="1800"/>
              <a:buChar char="•"/>
            </a:pPr>
            <a:r>
              <a:rPr lang="en-US" b="1">
                <a:solidFill>
                  <a:srgbClr val="FF0000"/>
                </a:solidFill>
              </a:rPr>
              <a:t>1 billion </a:t>
            </a:r>
            <a:r>
              <a:rPr lang="en-US"/>
              <a:t>children immunized</a:t>
            </a:r>
            <a:endParaRPr/>
          </a:p>
          <a:p>
            <a:pPr marL="457200" lvl="0" indent="-342900" algn="l" rtl="0">
              <a:lnSpc>
                <a:spcPct val="100000"/>
              </a:lnSpc>
              <a:spcBef>
                <a:spcPts val="360"/>
              </a:spcBef>
              <a:spcAft>
                <a:spcPts val="0"/>
              </a:spcAft>
              <a:buClr>
                <a:schemeClr val="dk1"/>
              </a:buClr>
              <a:buSzPts val="1800"/>
              <a:buChar char="•"/>
            </a:pPr>
            <a:r>
              <a:rPr lang="en-US" b="1">
                <a:solidFill>
                  <a:srgbClr val="FF0000"/>
                </a:solidFill>
              </a:rPr>
              <a:t>17 million </a:t>
            </a:r>
            <a:r>
              <a:rPr lang="en-US"/>
              <a:t>future deaths prevented</a:t>
            </a:r>
            <a:endParaRPr/>
          </a:p>
          <a:p>
            <a:pPr marL="457200" lvl="0" indent="-342900" algn="l" rtl="0">
              <a:lnSpc>
                <a:spcPct val="100000"/>
              </a:lnSpc>
              <a:spcBef>
                <a:spcPts val="360"/>
              </a:spcBef>
              <a:spcAft>
                <a:spcPts val="0"/>
              </a:spcAft>
              <a:buClr>
                <a:schemeClr val="dk1"/>
              </a:buClr>
              <a:buSzPts val="1800"/>
              <a:buChar char="•"/>
            </a:pPr>
            <a:r>
              <a:rPr lang="en-US" b="1">
                <a:solidFill>
                  <a:srgbClr val="FF0000"/>
                </a:solidFill>
              </a:rPr>
              <a:t>50% </a:t>
            </a:r>
            <a:r>
              <a:rPr lang="en-US"/>
              <a:t>of the world’s children vaccinated by Gavi</a:t>
            </a:r>
            <a:endParaRPr/>
          </a:p>
          <a:p>
            <a:pPr marL="457200" lvl="0" indent="-342900" algn="l" rtl="0">
              <a:lnSpc>
                <a:spcPct val="100000"/>
              </a:lnSpc>
              <a:spcBef>
                <a:spcPts val="360"/>
              </a:spcBef>
              <a:spcAft>
                <a:spcPts val="0"/>
              </a:spcAft>
              <a:buClr>
                <a:schemeClr val="dk1"/>
              </a:buClr>
              <a:buSzPts val="1800"/>
              <a:buChar char="•"/>
            </a:pPr>
            <a:r>
              <a:rPr lang="en-US" b="1">
                <a:solidFill>
                  <a:srgbClr val="FF0000"/>
                </a:solidFill>
              </a:rPr>
              <a:t>$54 </a:t>
            </a:r>
            <a:r>
              <a:rPr lang="en-US"/>
              <a:t>returned for every $1 invested</a:t>
            </a:r>
            <a:endParaRPr/>
          </a:p>
          <a:p>
            <a:pPr marL="457200" lvl="0" indent="-342900" algn="l" rtl="0">
              <a:lnSpc>
                <a:spcPct val="100000"/>
              </a:lnSpc>
              <a:spcBef>
                <a:spcPts val="360"/>
              </a:spcBef>
              <a:spcAft>
                <a:spcPts val="0"/>
              </a:spcAft>
              <a:buClr>
                <a:schemeClr val="dk1"/>
              </a:buClr>
              <a:buSzPts val="1800"/>
              <a:buChar char="•"/>
            </a:pPr>
            <a:r>
              <a:rPr lang="en-US" b="1">
                <a:solidFill>
                  <a:srgbClr val="FF0000"/>
                </a:solidFill>
              </a:rPr>
              <a:t>19</a:t>
            </a:r>
            <a:r>
              <a:rPr lang="en-US"/>
              <a:t> countries transitioned out of support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25"/>
          <p:cNvSpPr txBox="1">
            <a:spLocks noGrp="1"/>
          </p:cNvSpPr>
          <p:nvPr>
            <p:ph type="title"/>
          </p:nvPr>
        </p:nvSpPr>
        <p:spPr>
          <a:xfrm>
            <a:off x="577680" y="1204783"/>
            <a:ext cx="7401491" cy="222421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n-US" sz="9000">
                <a:solidFill>
                  <a:schemeClr val="accent1"/>
                </a:solidFill>
              </a:rPr>
              <a:t>why gavi?</a:t>
            </a:r>
            <a:br>
              <a:rPr lang="en-US" sz="9000">
                <a:solidFill>
                  <a:schemeClr val="accent1"/>
                </a:solidFill>
              </a:rPr>
            </a:br>
            <a:r>
              <a:rPr lang="en-US" sz="9000" b="1">
                <a:solidFill>
                  <a:schemeClr val="accent1"/>
                </a:solidFill>
              </a:rPr>
              <a:t>why now?</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grpSp>
        <p:nvGrpSpPr>
          <p:cNvPr id="682" name="Google Shape;682;p20"/>
          <p:cNvGrpSpPr/>
          <p:nvPr/>
        </p:nvGrpSpPr>
        <p:grpSpPr>
          <a:xfrm>
            <a:off x="1" y="-196164"/>
            <a:ext cx="4996763" cy="4996763"/>
            <a:chOff x="0" y="-261552"/>
            <a:chExt cx="6662351" cy="6662351"/>
          </a:xfrm>
        </p:grpSpPr>
        <p:pic>
          <p:nvPicPr>
            <p:cNvPr id="683" name="Google Shape;683;p20" descr="Flip calendar outline"/>
            <p:cNvPicPr preferRelativeResize="0"/>
            <p:nvPr/>
          </p:nvPicPr>
          <p:blipFill rotWithShape="1">
            <a:blip r:embed="rId3">
              <a:alphaModFix/>
            </a:blip>
            <a:srcRect/>
            <a:stretch/>
          </p:blipFill>
          <p:spPr>
            <a:xfrm>
              <a:off x="0" y="-261552"/>
              <a:ext cx="6662351" cy="6662351"/>
            </a:xfrm>
            <a:prstGeom prst="rect">
              <a:avLst/>
            </a:prstGeom>
            <a:noFill/>
            <a:ln>
              <a:noFill/>
            </a:ln>
          </p:spPr>
        </p:pic>
        <p:sp>
          <p:nvSpPr>
            <p:cNvPr id="684" name="Google Shape;684;p20"/>
            <p:cNvSpPr txBox="1"/>
            <p:nvPr/>
          </p:nvSpPr>
          <p:spPr>
            <a:xfrm>
              <a:off x="1057531" y="1235675"/>
              <a:ext cx="4651291" cy="9694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125"/>
                <a:buFont typeface="Arial"/>
                <a:buNone/>
              </a:pPr>
              <a:r>
                <a:rPr lang="en-US" sz="4125" b="1" i="0" u="none" strike="noStrike" cap="none">
                  <a:solidFill>
                    <a:schemeClr val="accent1"/>
                  </a:solidFill>
                  <a:latin typeface="Arial"/>
                  <a:ea typeface="Arial"/>
                  <a:cs typeface="Arial"/>
                  <a:sym typeface="Arial"/>
                </a:rPr>
                <a:t>JUNE</a:t>
              </a:r>
              <a:endParaRPr sz="1400" b="0" i="0" u="none" strike="noStrike" cap="none">
                <a:solidFill>
                  <a:srgbClr val="000000"/>
                </a:solidFill>
                <a:latin typeface="Arial"/>
                <a:ea typeface="Arial"/>
                <a:cs typeface="Arial"/>
                <a:sym typeface="Arial"/>
              </a:endParaRPr>
            </a:p>
          </p:txBody>
        </p:sp>
        <p:sp>
          <p:nvSpPr>
            <p:cNvPr id="685" name="Google Shape;685;p20"/>
            <p:cNvSpPr txBox="1"/>
            <p:nvPr/>
          </p:nvSpPr>
          <p:spPr>
            <a:xfrm>
              <a:off x="1057531" y="2436340"/>
              <a:ext cx="4547287" cy="27392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750"/>
                <a:buFont typeface="Arial"/>
                <a:buNone/>
              </a:pPr>
              <a:r>
                <a:rPr lang="en-US" sz="12750" b="1" i="0" u="none" strike="noStrike" cap="none">
                  <a:solidFill>
                    <a:schemeClr val="accent1"/>
                  </a:solidFill>
                  <a:latin typeface="Arial"/>
                  <a:ea typeface="Arial"/>
                  <a:cs typeface="Arial"/>
                  <a:sym typeface="Arial"/>
                </a:rPr>
                <a:t>20</a:t>
              </a:r>
              <a:endParaRPr sz="1400" b="0" i="0" u="none" strike="noStrike" cap="none">
                <a:solidFill>
                  <a:srgbClr val="000000"/>
                </a:solidFill>
                <a:latin typeface="Arial"/>
                <a:ea typeface="Arial"/>
                <a:cs typeface="Arial"/>
                <a:sym typeface="Arial"/>
              </a:endParaRPr>
            </a:p>
          </p:txBody>
        </p:sp>
      </p:grpSp>
      <p:sp>
        <p:nvSpPr>
          <p:cNvPr id="686" name="Google Shape;686;p20"/>
          <p:cNvSpPr txBox="1"/>
          <p:nvPr/>
        </p:nvSpPr>
        <p:spPr>
          <a:xfrm>
            <a:off x="4862385" y="1309850"/>
            <a:ext cx="3904736" cy="26314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25"/>
              <a:buFont typeface="Arial"/>
              <a:buNone/>
            </a:pPr>
            <a:r>
              <a:rPr lang="en-US" sz="4125" b="1" i="0" u="none" strike="noStrike" cap="none">
                <a:solidFill>
                  <a:srgbClr val="000000"/>
                </a:solidFill>
                <a:latin typeface="Arial"/>
                <a:ea typeface="Arial"/>
                <a:cs typeface="Arial"/>
                <a:sym typeface="Arial"/>
              </a:rPr>
              <a:t>Investment Opportunity Launch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125"/>
              <a:buFont typeface="Arial"/>
              <a:buNone/>
            </a:pPr>
            <a:r>
              <a:rPr lang="en-US" sz="4125" b="0" i="1" u="none" strike="noStrike" cap="none">
                <a:solidFill>
                  <a:srgbClr val="000000"/>
                </a:solidFill>
                <a:latin typeface="Arial"/>
                <a:ea typeface="Arial"/>
                <a:cs typeface="Arial"/>
                <a:sym typeface="Arial"/>
              </a:rPr>
              <a:t>Paris, France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pic>
        <p:nvPicPr>
          <p:cNvPr id="692" name="Google Shape;692;p27"/>
          <p:cNvPicPr preferRelativeResize="0"/>
          <p:nvPr/>
        </p:nvPicPr>
        <p:blipFill rotWithShape="1">
          <a:blip r:embed="rId3">
            <a:alphaModFix/>
          </a:blip>
          <a:srcRect l="5156" r="5155"/>
          <a:stretch/>
        </p:blipFill>
        <p:spPr>
          <a:xfrm>
            <a:off x="787743" y="183035"/>
            <a:ext cx="3141705" cy="4603470"/>
          </a:xfrm>
          <a:prstGeom prst="rect">
            <a:avLst/>
          </a:prstGeom>
          <a:noFill/>
          <a:ln w="9525" cap="flat" cmpd="sng">
            <a:solidFill>
              <a:schemeClr val="dk1"/>
            </a:solidFill>
            <a:prstDash val="solid"/>
            <a:round/>
            <a:headEnd type="none" w="sm" len="sm"/>
            <a:tailEnd type="none" w="sm" len="sm"/>
          </a:ln>
          <a:effectLst>
            <a:outerShdw blurRad="50800" dist="38100" dir="10800000" algn="r" rotWithShape="0">
              <a:srgbClr val="000000">
                <a:alpha val="40000"/>
              </a:srgbClr>
            </a:outerShdw>
          </a:effectLst>
        </p:spPr>
      </p:pic>
      <p:sp>
        <p:nvSpPr>
          <p:cNvPr id="693" name="Google Shape;693;p27"/>
          <p:cNvSpPr txBox="1">
            <a:spLocks noGrp="1"/>
          </p:cNvSpPr>
          <p:nvPr>
            <p:ph type="title"/>
          </p:nvPr>
        </p:nvSpPr>
        <p:spPr>
          <a:xfrm>
            <a:off x="4263080" y="1961152"/>
            <a:ext cx="4661700" cy="1047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4400"/>
              <a:buNone/>
            </a:pPr>
            <a:r>
              <a:rPr lang="en-US" sz="2550"/>
              <a:t>Learn more about Gavi’s amazing results </a:t>
            </a:r>
            <a:r>
              <a:rPr lang="en-US" sz="2550" u="sng">
                <a:solidFill>
                  <a:schemeClr val="hlink"/>
                </a:solidFill>
                <a:hlinkClick r:id="rId4"/>
              </a:rPr>
              <a:t>here</a:t>
            </a:r>
            <a:r>
              <a:rPr lang="en-US" sz="2550"/>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3"/>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86" name="Google Shape;186;p23"/>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87" name="Google Shape;187;p23"/>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88" name="Google Shape;188;p23"/>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9" name="Google Shape;189;p23"/>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190" name="Google Shape;190;p23"/>
          <p:cNvSpPr txBox="1"/>
          <p:nvPr/>
        </p:nvSpPr>
        <p:spPr>
          <a:xfrm>
            <a:off x="601425" y="1972968"/>
            <a:ext cx="7922700" cy="93868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4400" b="1" i="0" u="none" strike="noStrike" cap="none">
                <a:solidFill>
                  <a:schemeClr val="dk1"/>
                </a:solidFill>
                <a:latin typeface="Open Sans"/>
                <a:ea typeface="Open Sans"/>
                <a:cs typeface="Open Sans"/>
                <a:sym typeface="Open Sans"/>
              </a:rPr>
              <a:t>Campaign Updates</a:t>
            </a:r>
            <a:endParaRPr sz="44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1f1ec144a3f_0_154"/>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0" name="Google Shape;200;g1f1ec144a3f_0_154"/>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01" name="Google Shape;201;g1f1ec144a3f_0_154"/>
          <p:cNvSpPr txBox="1"/>
          <p:nvPr/>
        </p:nvSpPr>
        <p:spPr>
          <a:xfrm>
            <a:off x="749175" y="2274297"/>
            <a:ext cx="79227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4400" b="1" i="0" u="none" strike="noStrike" cap="none">
                <a:solidFill>
                  <a:schemeClr val="dk1"/>
                </a:solidFill>
                <a:latin typeface="Open Sans"/>
                <a:ea typeface="Open Sans"/>
                <a:cs typeface="Open Sans"/>
                <a:sym typeface="Open Sans"/>
              </a:rPr>
              <a:t>FY25 Appropriations</a:t>
            </a:r>
            <a:endParaRPr sz="44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1d9b0211098_0_58"/>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08" name="Google Shape;208;g1d9b0211098_0_58"/>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09" name="Google Shape;209;g1d9b0211098_0_58"/>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10" name="Google Shape;210;g1d9b0211098_0_58"/>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1" name="Google Shape;211;g1d9b0211098_0_58"/>
          <p:cNvPicPr preferRelativeResize="0"/>
          <p:nvPr/>
        </p:nvPicPr>
        <p:blipFill rotWithShape="1">
          <a:blip r:embed="rId3">
            <a:alphaModFix/>
          </a:blip>
          <a:srcRect/>
          <a:stretch/>
        </p:blipFill>
        <p:spPr>
          <a:xfrm>
            <a:off x="0" y="135015"/>
            <a:ext cx="2451970" cy="682957"/>
          </a:xfrm>
          <a:prstGeom prst="rect">
            <a:avLst/>
          </a:prstGeom>
          <a:noFill/>
          <a:ln>
            <a:noFill/>
          </a:ln>
        </p:spPr>
      </p:pic>
      <p:pic>
        <p:nvPicPr>
          <p:cNvPr id="212" name="Google Shape;212;g1d9b0211098_0_58"/>
          <p:cNvPicPr preferRelativeResize="0"/>
          <p:nvPr/>
        </p:nvPicPr>
        <p:blipFill rotWithShape="1">
          <a:blip r:embed="rId4">
            <a:alphaModFix/>
          </a:blip>
          <a:srcRect/>
          <a:stretch/>
        </p:blipFill>
        <p:spPr>
          <a:xfrm>
            <a:off x="0" y="0"/>
            <a:ext cx="9170415" cy="5143499"/>
          </a:xfrm>
          <a:prstGeom prst="rect">
            <a:avLst/>
          </a:prstGeom>
          <a:noFill/>
          <a:ln>
            <a:noFill/>
          </a:ln>
        </p:spPr>
      </p:pic>
      <p:sp>
        <p:nvSpPr>
          <p:cNvPr id="213" name="Google Shape;213;g1d9b0211098_0_58"/>
          <p:cNvSpPr txBox="1"/>
          <p:nvPr/>
        </p:nvSpPr>
        <p:spPr>
          <a:xfrm>
            <a:off x="495350" y="-3"/>
            <a:ext cx="79227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640"/>
              </a:spcBef>
              <a:spcAft>
                <a:spcPts val="0"/>
              </a:spcAft>
              <a:buClr>
                <a:srgbClr val="000000"/>
              </a:buClr>
              <a:buSzPts val="2400"/>
              <a:buFont typeface="Arial"/>
              <a:buNone/>
            </a:pPr>
            <a:r>
              <a:rPr lang="en-US" sz="2400" b="1" i="0" u="sng" strike="noStrike" cap="none">
                <a:solidFill>
                  <a:schemeClr val="lt2"/>
                </a:solidFill>
                <a:latin typeface="Open Sans"/>
                <a:ea typeface="Open Sans"/>
                <a:cs typeface="Open Sans"/>
                <a:sym typeface="Open Sans"/>
              </a:rPr>
              <a:t>FY25 Appropriations</a:t>
            </a:r>
            <a:endParaRPr sz="2400" b="0" i="0" u="sng" strike="noStrike" cap="none">
              <a:solidFill>
                <a:schemeClr val="lt2"/>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defefad41a_0_0"/>
          <p:cNvSpPr txBox="1">
            <a:spLocks noGrp="1"/>
          </p:cNvSpPr>
          <p:nvPr>
            <p:ph type="title"/>
          </p:nvPr>
        </p:nvSpPr>
        <p:spPr>
          <a:xfrm>
            <a:off x="2248700" y="52100"/>
            <a:ext cx="5525100" cy="1091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60"/>
              <a:buFont typeface="Calibri"/>
              <a:buNone/>
            </a:pPr>
            <a:r>
              <a:rPr lang="en-US" sz="3440" b="1"/>
              <a:t>Where are we with FY25 appropriations? </a:t>
            </a:r>
            <a:endParaRPr sz="3440" b="1"/>
          </a:p>
        </p:txBody>
      </p:sp>
      <p:pic>
        <p:nvPicPr>
          <p:cNvPr id="220" name="Google Shape;220;g2defefad41a_0_0"/>
          <p:cNvPicPr preferRelativeResize="0"/>
          <p:nvPr/>
        </p:nvPicPr>
        <p:blipFill rotWithShape="1">
          <a:blip r:embed="rId3">
            <a:alphaModFix/>
          </a:blip>
          <a:srcRect/>
          <a:stretch/>
        </p:blipFill>
        <p:spPr>
          <a:xfrm>
            <a:off x="0" y="135015"/>
            <a:ext cx="2451970" cy="682957"/>
          </a:xfrm>
          <a:prstGeom prst="rect">
            <a:avLst/>
          </a:prstGeom>
          <a:noFill/>
          <a:ln>
            <a:noFill/>
          </a:ln>
        </p:spPr>
      </p:pic>
      <p:pic>
        <p:nvPicPr>
          <p:cNvPr id="221" name="Google Shape;221;g2defefad41a_0_0"/>
          <p:cNvPicPr preferRelativeResize="0"/>
          <p:nvPr/>
        </p:nvPicPr>
        <p:blipFill>
          <a:blip r:embed="rId4">
            <a:alphaModFix/>
          </a:blip>
          <a:stretch>
            <a:fillRect/>
          </a:stretch>
        </p:blipFill>
        <p:spPr>
          <a:xfrm>
            <a:off x="807525" y="1265075"/>
            <a:ext cx="7315238" cy="3695500"/>
          </a:xfrm>
          <a:prstGeom prst="rect">
            <a:avLst/>
          </a:prstGeom>
          <a:noFill/>
          <a:ln>
            <a:noFill/>
          </a:ln>
        </p:spPr>
      </p:pic>
      <p:sp>
        <p:nvSpPr>
          <p:cNvPr id="2" name="Oval 1">
            <a:extLst>
              <a:ext uri="{FF2B5EF4-FFF2-40B4-BE49-F238E27FC236}">
                <a16:creationId xmlns:a16="http://schemas.microsoft.com/office/drawing/2014/main" id="{142D993B-AEB4-6654-8607-3B04FB8B7BD8}"/>
              </a:ext>
            </a:extLst>
          </p:cNvPr>
          <p:cNvSpPr/>
          <p:nvPr/>
        </p:nvSpPr>
        <p:spPr>
          <a:xfrm>
            <a:off x="4317557" y="1143200"/>
            <a:ext cx="1232453" cy="40003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CA5E6DF-E745-2FEA-F322-B82E06A96C58}"/>
              </a:ext>
            </a:extLst>
          </p:cNvPr>
          <p:cNvSpPr/>
          <p:nvPr/>
        </p:nvSpPr>
        <p:spPr>
          <a:xfrm>
            <a:off x="6671144" y="953141"/>
            <a:ext cx="1665330" cy="419035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211ba7f0995_0_17"/>
          <p:cNvSpPr txBox="1">
            <a:spLocks noGrp="1"/>
          </p:cNvSpPr>
          <p:nvPr>
            <p:ph type="title"/>
          </p:nvPr>
        </p:nvSpPr>
        <p:spPr>
          <a:xfrm>
            <a:off x="2853650" y="52100"/>
            <a:ext cx="4367700" cy="1091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60"/>
              <a:buFont typeface="Calibri"/>
              <a:buNone/>
            </a:pPr>
            <a:r>
              <a:rPr lang="en-US" sz="3140" b="1">
                <a:latin typeface="Open Sans"/>
                <a:ea typeface="Open Sans"/>
                <a:cs typeface="Open Sans"/>
                <a:sym typeface="Open Sans"/>
              </a:rPr>
              <a:t>Congrats on Dear Colleague Letters! </a:t>
            </a:r>
            <a:endParaRPr sz="3140" b="1">
              <a:latin typeface="Open Sans"/>
              <a:ea typeface="Open Sans"/>
              <a:cs typeface="Open Sans"/>
              <a:sym typeface="Open Sans"/>
            </a:endParaRPr>
          </a:p>
        </p:txBody>
      </p:sp>
      <p:pic>
        <p:nvPicPr>
          <p:cNvPr id="228" name="Google Shape;228;g211ba7f0995_0_17"/>
          <p:cNvPicPr preferRelativeResize="0"/>
          <p:nvPr/>
        </p:nvPicPr>
        <p:blipFill rotWithShape="1">
          <a:blip r:embed="rId3">
            <a:alphaModFix/>
          </a:blip>
          <a:srcRect/>
          <a:stretch/>
        </p:blipFill>
        <p:spPr>
          <a:xfrm>
            <a:off x="0" y="135015"/>
            <a:ext cx="2451970" cy="682957"/>
          </a:xfrm>
          <a:prstGeom prst="rect">
            <a:avLst/>
          </a:prstGeom>
          <a:noFill/>
          <a:ln>
            <a:noFill/>
          </a:ln>
        </p:spPr>
      </p:pic>
      <p:graphicFrame>
        <p:nvGraphicFramePr>
          <p:cNvPr id="229" name="Google Shape;229;g211ba7f0995_0_17"/>
          <p:cNvGraphicFramePr/>
          <p:nvPr/>
        </p:nvGraphicFramePr>
        <p:xfrm>
          <a:off x="570938" y="1362075"/>
          <a:ext cx="8002125" cy="3684690"/>
        </p:xfrm>
        <a:graphic>
          <a:graphicData uri="http://schemas.openxmlformats.org/drawingml/2006/table">
            <a:tbl>
              <a:tblPr>
                <a:noFill/>
                <a:tableStyleId>{A3A73583-E692-44BE-8053-28ABB84C47AE}</a:tableStyleId>
              </a:tblPr>
              <a:tblGrid>
                <a:gridCol w="1600425">
                  <a:extLst>
                    <a:ext uri="{9D8B030D-6E8A-4147-A177-3AD203B41FA5}">
                      <a16:colId xmlns:a16="http://schemas.microsoft.com/office/drawing/2014/main" val="20000"/>
                    </a:ext>
                  </a:extLst>
                </a:gridCol>
                <a:gridCol w="1600425">
                  <a:extLst>
                    <a:ext uri="{9D8B030D-6E8A-4147-A177-3AD203B41FA5}">
                      <a16:colId xmlns:a16="http://schemas.microsoft.com/office/drawing/2014/main" val="20001"/>
                    </a:ext>
                  </a:extLst>
                </a:gridCol>
                <a:gridCol w="1600425">
                  <a:extLst>
                    <a:ext uri="{9D8B030D-6E8A-4147-A177-3AD203B41FA5}">
                      <a16:colId xmlns:a16="http://schemas.microsoft.com/office/drawing/2014/main" val="20002"/>
                    </a:ext>
                  </a:extLst>
                </a:gridCol>
                <a:gridCol w="1600425">
                  <a:extLst>
                    <a:ext uri="{9D8B030D-6E8A-4147-A177-3AD203B41FA5}">
                      <a16:colId xmlns:a16="http://schemas.microsoft.com/office/drawing/2014/main" val="20003"/>
                    </a:ext>
                  </a:extLst>
                </a:gridCol>
                <a:gridCol w="1600425">
                  <a:extLst>
                    <a:ext uri="{9D8B030D-6E8A-4147-A177-3AD203B41FA5}">
                      <a16:colId xmlns:a16="http://schemas.microsoft.com/office/drawing/2014/main" val="20004"/>
                    </a:ext>
                  </a:extLst>
                </a:gridCol>
              </a:tblGrid>
              <a:tr h="600325">
                <a:tc>
                  <a:txBody>
                    <a:bodyPr/>
                    <a:lstStyle/>
                    <a:p>
                      <a:pPr marL="0" marR="0" lvl="0" indent="0" algn="l" rtl="0">
                        <a:lnSpc>
                          <a:spcPct val="100000"/>
                        </a:lnSpc>
                        <a:spcBef>
                          <a:spcPts val="0"/>
                        </a:spcBef>
                        <a:spcAft>
                          <a:spcPts val="0"/>
                        </a:spcAft>
                        <a:buClr>
                          <a:srgbClr val="000000"/>
                        </a:buClr>
                        <a:buSzPts val="1700"/>
                        <a:buFont typeface="Arial"/>
                        <a:buNone/>
                      </a:pPr>
                      <a:r>
                        <a:rPr lang="en-US" sz="1700" b="1" u="none" strike="noStrike" cap="none"/>
                        <a:t>Dear Colleague Letters</a:t>
                      </a:r>
                      <a:endParaRPr sz="17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House FY25</a:t>
                      </a:r>
                      <a:endParaRPr sz="1800" b="1" u="none" strike="noStrike" cap="none"/>
                    </a:p>
                  </a:txBody>
                  <a:tcPr marL="91425" marR="91425" marT="91425" marB="91425" anchor="ctr">
                    <a:solidFill>
                      <a:srgbClr val="C9DAF8"/>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House FY24</a:t>
                      </a:r>
                      <a:endParaRPr sz="1800" b="1"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Senate FY25</a:t>
                      </a:r>
                      <a:endParaRPr sz="1800" b="1" u="none" strike="noStrike" cap="none"/>
                    </a:p>
                  </a:txBody>
                  <a:tcPr marL="91425" marR="91425" marT="91425" marB="91425" anchor="ctr">
                    <a:solidFill>
                      <a:srgbClr val="C9DAF8"/>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Senate FY24</a:t>
                      </a:r>
                      <a:endParaRPr sz="1800" b="1" u="none" strike="noStrike" cap="none"/>
                    </a:p>
                  </a:txBody>
                  <a:tcPr marL="91425" marR="91425" marT="91425" marB="91425" anchor="ctr"/>
                </a:tc>
                <a:extLst>
                  <a:ext uri="{0D108BD9-81ED-4DB2-BD59-A6C34878D82A}">
                    <a16:rowId xmlns:a16="http://schemas.microsoft.com/office/drawing/2014/main" val="10000"/>
                  </a:ext>
                </a:extLst>
              </a:tr>
              <a:tr h="923625">
                <a:tc>
                  <a:txBody>
                    <a:bodyPr/>
                    <a:lstStyle/>
                    <a:p>
                      <a:pPr marL="0" marR="0" lvl="0" indent="0" algn="l" rtl="0">
                        <a:lnSpc>
                          <a:spcPct val="100000"/>
                        </a:lnSpc>
                        <a:spcBef>
                          <a:spcPts val="0"/>
                        </a:spcBef>
                        <a:spcAft>
                          <a:spcPts val="0"/>
                        </a:spcAft>
                        <a:buClr>
                          <a:srgbClr val="000000"/>
                        </a:buClr>
                        <a:buSzPts val="1700"/>
                        <a:buFont typeface="Arial"/>
                        <a:buNone/>
                      </a:pPr>
                      <a:r>
                        <a:rPr lang="en-US" sz="1700" b="1" u="none" strike="noStrike" cap="none"/>
                        <a:t>MNCH, Gavi, Nutrition</a:t>
                      </a:r>
                      <a:endParaRPr sz="17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t>138</a:t>
                      </a:r>
                      <a:endParaRPr sz="2200" b="1" u="none" strike="noStrike" cap="none"/>
                    </a:p>
                  </a:txBody>
                  <a:tcPr marL="91425" marR="91425" marT="91425" marB="91425" anchor="ctr">
                    <a:solidFill>
                      <a:srgbClr val="C9DAF8"/>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t>154</a:t>
                      </a:r>
                      <a:endParaRPr sz="2200" b="1"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t>39</a:t>
                      </a:r>
                      <a:endParaRPr sz="2200" b="1" u="none" strike="noStrike" cap="none"/>
                    </a:p>
                  </a:txBody>
                  <a:tcPr marL="91425" marR="91425" marT="91425" marB="91425" anchor="ctr">
                    <a:solidFill>
                      <a:srgbClr val="C9DAF8"/>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t>42</a:t>
                      </a:r>
                      <a:endParaRPr sz="2200" b="1" u="none" strike="noStrike" cap="none"/>
                    </a:p>
                  </a:txBody>
                  <a:tcPr marL="91425" marR="91425" marT="91425" marB="91425" anchor="ctr"/>
                </a:tc>
                <a:extLst>
                  <a:ext uri="{0D108BD9-81ED-4DB2-BD59-A6C34878D82A}">
                    <a16:rowId xmlns:a16="http://schemas.microsoft.com/office/drawing/2014/main" val="10001"/>
                  </a:ext>
                </a:extLst>
              </a:tr>
              <a:tr h="600325">
                <a:tc>
                  <a:txBody>
                    <a:bodyPr/>
                    <a:lstStyle/>
                    <a:p>
                      <a:pPr marL="0" marR="0" lvl="0" indent="0" algn="l" rtl="0">
                        <a:lnSpc>
                          <a:spcPct val="100000"/>
                        </a:lnSpc>
                        <a:spcBef>
                          <a:spcPts val="0"/>
                        </a:spcBef>
                        <a:spcAft>
                          <a:spcPts val="0"/>
                        </a:spcAft>
                        <a:buClr>
                          <a:srgbClr val="000000"/>
                        </a:buClr>
                        <a:buSzPts val="1700"/>
                        <a:buFont typeface="Arial"/>
                        <a:buNone/>
                      </a:pPr>
                      <a:r>
                        <a:rPr lang="en-US" sz="1700" b="1" u="none" strike="noStrike" cap="none"/>
                        <a:t>TB</a:t>
                      </a:r>
                      <a:endParaRPr sz="17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t>131</a:t>
                      </a:r>
                      <a:endParaRPr sz="2200" b="1" u="none" strike="noStrike" cap="none"/>
                    </a:p>
                  </a:txBody>
                  <a:tcPr marL="91425" marR="91425" marT="91425" marB="91425" anchor="ctr">
                    <a:solidFill>
                      <a:srgbClr val="C9DAF8"/>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t>129</a:t>
                      </a:r>
                      <a:endParaRPr sz="2200" b="1"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t>26</a:t>
                      </a:r>
                      <a:endParaRPr sz="2200" b="1" u="none" strike="noStrike" cap="none"/>
                    </a:p>
                  </a:txBody>
                  <a:tcPr marL="91425" marR="91425" marT="91425" marB="91425" anchor="ctr">
                    <a:solidFill>
                      <a:srgbClr val="C9DAF8"/>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t>33*</a:t>
                      </a:r>
                      <a:endParaRPr sz="2200" b="1" u="none" strike="noStrike" cap="none"/>
                    </a:p>
                  </a:txBody>
                  <a:tcPr marL="91425" marR="91425" marT="91425" marB="91425" anchor="ctr"/>
                </a:tc>
                <a:extLst>
                  <a:ext uri="{0D108BD9-81ED-4DB2-BD59-A6C34878D82A}">
                    <a16:rowId xmlns:a16="http://schemas.microsoft.com/office/drawing/2014/main" val="10002"/>
                  </a:ext>
                </a:extLst>
              </a:tr>
              <a:tr h="600325">
                <a:tc>
                  <a:txBody>
                    <a:bodyPr/>
                    <a:lstStyle/>
                    <a:p>
                      <a:pPr marL="0" marR="0" lvl="0" indent="0" algn="l" rtl="0">
                        <a:lnSpc>
                          <a:spcPct val="100000"/>
                        </a:lnSpc>
                        <a:spcBef>
                          <a:spcPts val="0"/>
                        </a:spcBef>
                        <a:spcAft>
                          <a:spcPts val="0"/>
                        </a:spcAft>
                        <a:buClr>
                          <a:srgbClr val="000000"/>
                        </a:buClr>
                        <a:buSzPts val="1700"/>
                        <a:buFont typeface="Arial"/>
                        <a:buNone/>
                      </a:pPr>
                      <a:r>
                        <a:rPr lang="en-US" sz="1700" b="1" u="none" strike="noStrike" cap="none"/>
                        <a:t>Global Fund</a:t>
                      </a:r>
                      <a:endParaRPr sz="17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t>161</a:t>
                      </a:r>
                      <a:endParaRPr sz="2200" b="1" u="none" strike="noStrike" cap="none"/>
                    </a:p>
                  </a:txBody>
                  <a:tcPr marL="91425" marR="91425" marT="91425" marB="91425" anchor="ctr">
                    <a:solidFill>
                      <a:srgbClr val="C9DAF8"/>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t>144</a:t>
                      </a:r>
                      <a:endParaRPr sz="2200" b="1"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t>36</a:t>
                      </a:r>
                      <a:endParaRPr sz="2200" b="1" u="none" strike="noStrike" cap="none"/>
                    </a:p>
                  </a:txBody>
                  <a:tcPr marL="91425" marR="91425" marT="91425" marB="91425" anchor="ctr">
                    <a:solidFill>
                      <a:srgbClr val="C9DAF8"/>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t>38</a:t>
                      </a:r>
                      <a:endParaRPr sz="2200" b="1" u="none" strike="noStrike" cap="none"/>
                    </a:p>
                  </a:txBody>
                  <a:tcPr marL="91425" marR="91425" marT="91425" marB="91425" anchor="ctr"/>
                </a:tc>
                <a:extLst>
                  <a:ext uri="{0D108BD9-81ED-4DB2-BD59-A6C34878D82A}">
                    <a16:rowId xmlns:a16="http://schemas.microsoft.com/office/drawing/2014/main" val="10003"/>
                  </a:ext>
                </a:extLst>
              </a:tr>
              <a:tr h="600325">
                <a:tc>
                  <a:txBody>
                    <a:bodyPr/>
                    <a:lstStyle/>
                    <a:p>
                      <a:pPr marL="0" marR="0" lvl="0" indent="0" algn="l" rtl="0">
                        <a:lnSpc>
                          <a:spcPct val="100000"/>
                        </a:lnSpc>
                        <a:spcBef>
                          <a:spcPts val="0"/>
                        </a:spcBef>
                        <a:spcAft>
                          <a:spcPts val="0"/>
                        </a:spcAft>
                        <a:buClr>
                          <a:srgbClr val="000000"/>
                        </a:buClr>
                        <a:buSzPts val="1700"/>
                        <a:buFont typeface="Arial"/>
                        <a:buNone/>
                      </a:pPr>
                      <a:r>
                        <a:rPr lang="en-US" sz="1700" b="1" u="none" strike="noStrike" cap="none"/>
                        <a:t>Education</a:t>
                      </a:r>
                      <a:endParaRPr sz="17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t>115</a:t>
                      </a:r>
                      <a:endParaRPr sz="2200" b="1" u="none" strike="noStrike" cap="none"/>
                    </a:p>
                  </a:txBody>
                  <a:tcPr marL="91425" marR="91425" marT="91425" marB="91425" anchor="ctr">
                    <a:solidFill>
                      <a:srgbClr val="C9DAF8"/>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t>129</a:t>
                      </a:r>
                      <a:endParaRPr sz="2200" b="1"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t>33</a:t>
                      </a:r>
                      <a:endParaRPr sz="2200" b="1" u="none" strike="noStrike" cap="none"/>
                    </a:p>
                  </a:txBody>
                  <a:tcPr marL="91425" marR="91425" marT="91425" marB="91425" anchor="ctr">
                    <a:solidFill>
                      <a:srgbClr val="C9DAF8"/>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t>36</a:t>
                      </a:r>
                      <a:endParaRPr sz="2200" b="1" u="none" strike="noStrike" cap="none"/>
                    </a:p>
                  </a:txBody>
                  <a:tcPr marL="91425" marR="91425" marT="91425" marB="91425" anchor="ct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c42083e4-4805-4867-8b56-44c981fd07d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D9F741CC910640BB95713E7ADDE735" ma:contentTypeVersion="10" ma:contentTypeDescription="Create a new document." ma:contentTypeScope="" ma:versionID="0570990d7bee3c3bcfb774544b17abb7">
  <xsd:schema xmlns:xsd="http://www.w3.org/2001/XMLSchema" xmlns:xs="http://www.w3.org/2001/XMLSchema" xmlns:p="http://schemas.microsoft.com/office/2006/metadata/properties" xmlns:ns3="c42083e4-4805-4867-8b56-44c981fd07df" xmlns:ns4="d39d0e20-9eb5-4aa7-9235-a7b8670ad2ea" targetNamespace="http://schemas.microsoft.com/office/2006/metadata/properties" ma:root="true" ma:fieldsID="7ed70ecfb42844bfc35409f513c253a9" ns3:_="" ns4:_="">
    <xsd:import namespace="c42083e4-4805-4867-8b56-44c981fd07df"/>
    <xsd:import namespace="d39d0e20-9eb5-4aa7-9235-a7b8670ad2e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2083e4-4805-4867-8b56-44c981fd07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2"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9d0e20-9eb5-4aa7-9235-a7b8670ad2e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9ABA27-2D5E-48BA-9356-13B4B2AEA274}">
  <ds:schemaRefs>
    <ds:schemaRef ds:uri="http://schemas.microsoft.com/sharepoint/v3/contenttype/forms"/>
  </ds:schemaRefs>
</ds:datastoreItem>
</file>

<file path=customXml/itemProps2.xml><?xml version="1.0" encoding="utf-8"?>
<ds:datastoreItem xmlns:ds="http://schemas.openxmlformats.org/officeDocument/2006/customXml" ds:itemID="{2376336B-183C-412E-AB89-084665E64E5C}">
  <ds:schemaRefs>
    <ds:schemaRef ds:uri="http://schemas.microsoft.com/office/2006/documentManagement/types"/>
    <ds:schemaRef ds:uri="d39d0e20-9eb5-4aa7-9235-a7b8670ad2ea"/>
    <ds:schemaRef ds:uri="c42083e4-4805-4867-8b56-44c981fd07df"/>
    <ds:schemaRef ds:uri="http://schemas.openxmlformats.org/package/2006/metadata/core-properties"/>
    <ds:schemaRef ds:uri="http://purl.org/dc/terms/"/>
    <ds:schemaRef ds:uri="http://schemas.microsoft.com/office/2006/metadata/properties"/>
    <ds:schemaRef ds:uri="http://www.w3.org/XML/1998/namespace"/>
    <ds:schemaRef ds:uri="http://schemas.microsoft.com/office/infopath/2007/PartnerControls"/>
    <ds:schemaRef ds:uri="http://purl.org/dc/dcmitype/"/>
    <ds:schemaRef ds:uri="http://purl.org/dc/elements/1.1/"/>
  </ds:schemaRefs>
</ds:datastoreItem>
</file>

<file path=customXml/itemProps3.xml><?xml version="1.0" encoding="utf-8"?>
<ds:datastoreItem xmlns:ds="http://schemas.openxmlformats.org/officeDocument/2006/customXml" ds:itemID="{673CC3F7-1381-4EA2-B6DF-529E238CFF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2083e4-4805-4867-8b56-44c981fd07df"/>
    <ds:schemaRef ds:uri="d39d0e20-9eb5-4aa7-9235-a7b8670ad2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TotalTime>
  <Words>2915</Words>
  <Application>Microsoft Office PowerPoint</Application>
  <PresentationFormat>On-screen Show (16:9)</PresentationFormat>
  <Paragraphs>314</Paragraphs>
  <Slides>45</Slides>
  <Notes>45</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Open Sans</vt:lpstr>
      <vt:lpstr>Times New Roman</vt:lpstr>
      <vt:lpstr>Calibri</vt:lpstr>
      <vt:lpstr>Arial</vt:lpstr>
      <vt:lpstr>Office Theme</vt:lpstr>
      <vt:lpstr>1_Office Theme</vt:lpstr>
      <vt:lpstr>Rise Advocacy Chapter  Monthly Webinar</vt:lpstr>
      <vt:lpstr>Welcome </vt:lpstr>
      <vt:lpstr>Mission &amp; Vision</vt:lpstr>
      <vt:lpstr>Our Values &amp; Resources</vt:lpstr>
      <vt:lpstr>PowerPoint Presentation</vt:lpstr>
      <vt:lpstr>PowerPoint Presentation</vt:lpstr>
      <vt:lpstr>PowerPoint Presentation</vt:lpstr>
      <vt:lpstr>Where are we with FY25 appropriations? </vt:lpstr>
      <vt:lpstr>Congrats on Dear Colleague Letters! </vt:lpstr>
      <vt:lpstr>What to do? </vt:lpstr>
      <vt:lpstr>PowerPoint Presentation</vt:lpstr>
      <vt:lpstr>PowerPoint Presentation</vt:lpstr>
      <vt:lpstr>PowerPoint Presentation</vt:lpstr>
      <vt:lpstr>PowerPoint Presentation</vt:lpstr>
      <vt:lpstr>why gavi? why now?</vt:lpstr>
      <vt:lpstr>PowerPoint Presentation</vt:lpstr>
      <vt:lpstr>Gavi has helped prevent more than 17 million future deaths</vt:lpstr>
      <vt:lpstr>gavi by the numbers</vt:lpstr>
      <vt:lpstr>why gavi? why now?</vt:lpstr>
      <vt:lpstr>PowerPoint Presentation</vt:lpstr>
      <vt:lpstr>PowerPoint Presentation</vt:lpstr>
      <vt:lpstr>PowerPoint Presentation</vt:lpstr>
      <vt:lpstr>PowerPoint Presentation</vt:lpstr>
      <vt:lpstr>       Wednesday, June 26 – UnCharitable Documentary Discussion      </vt:lpstr>
      <vt:lpstr>   Together Women Rise July Webinar -  New Time: Monday, July 1 at 8 PM ET  </vt:lpstr>
      <vt:lpstr>      Advocacy Chapter - July Webinar    </vt:lpstr>
      <vt:lpstr>    Save the date!   </vt:lpstr>
      <vt:lpstr>PowerPoint Presentation</vt:lpstr>
      <vt:lpstr>vaccines save lives</vt:lpstr>
      <vt:lpstr>PowerPoint Presentation</vt:lpstr>
      <vt:lpstr>PowerPoint Presentation</vt:lpstr>
      <vt:lpstr>PowerPoint Presentation</vt:lpstr>
      <vt:lpstr>1920’s to 1960’s</vt:lpstr>
      <vt:lpstr>PowerPoint Presentation</vt:lpstr>
      <vt:lpstr>PowerPoint Presentation</vt:lpstr>
      <vt:lpstr>leading infectious killers</vt:lpstr>
      <vt:lpstr>PowerPoint Presentation</vt:lpstr>
      <vt:lpstr>why gavi? why now?</vt:lpstr>
      <vt:lpstr>PowerPoint Presentation</vt:lpstr>
      <vt:lpstr>Gavi has helped prevent more than 17 million future deaths</vt:lpstr>
      <vt:lpstr>PowerPoint Presentation</vt:lpstr>
      <vt:lpstr>gavi by the numbers</vt:lpstr>
      <vt:lpstr>why gavi? why now?</vt:lpstr>
      <vt:lpstr>PowerPoint Presentation</vt:lpstr>
      <vt:lpstr>Learn more about Gavi’s amazing results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Ken Patterson</dc:creator>
  <cp:lastModifiedBy>Karyne Bury</cp:lastModifiedBy>
  <cp:revision>2</cp:revision>
  <dcterms:created xsi:type="dcterms:W3CDTF">2021-04-20T20:20:28Z</dcterms:created>
  <dcterms:modified xsi:type="dcterms:W3CDTF">2024-06-20T14:10:55Z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0x010100BAD9F741CC910640BB95713E7ADDE735</vt:lpwstr>
  </property>
  <property fmtid="{D5CDD505-2E9C-101B-9397-08002B2CF9AE}" pid="3" name="MediaServiceImageTags">
    <vt:lpwstr/>
  </property>
</Properties>
</file>