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7"/>
  </p:notesMasterIdLst>
  <p:sldIdLst>
    <p:sldId id="256" r:id="rId2"/>
    <p:sldId id="257" r:id="rId3"/>
    <p:sldId id="258" r:id="rId4"/>
    <p:sldId id="260" r:id="rId5"/>
    <p:sldId id="261" r:id="rId6"/>
    <p:sldId id="262" r:id="rId7"/>
    <p:sldId id="263" r:id="rId8"/>
    <p:sldId id="264" r:id="rId9"/>
    <p:sldId id="270" r:id="rId10"/>
    <p:sldId id="265" r:id="rId11"/>
    <p:sldId id="266" r:id="rId12"/>
    <p:sldId id="267" r:id="rId13"/>
    <p:sldId id="268"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BFBFBF"/>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ony\Dropbox\GPE%20vs%20NonGPE%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ony\Dropbox\GPE%20vs%20NonGPE%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ony\Dropbox\GPE%20vs%20NonGPE%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ony\Dropbox\UNESCO%20Basic%20Ed%20ODA%20no%20GP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Public Expenditure on Education as a Percentage of Total Government Expenditure</a:t>
            </a:r>
          </a:p>
        </c:rich>
      </c:tx>
      <c:layout/>
      <c:overlay val="0"/>
    </c:title>
    <c:autoTitleDeleted val="0"/>
    <c:plotArea>
      <c:layout/>
      <c:lineChart>
        <c:grouping val="standard"/>
        <c:varyColors val="0"/>
        <c:ser>
          <c:idx val="0"/>
          <c:order val="0"/>
          <c:tx>
            <c:strRef>
              <c:f>Charts!$A$28</c:f>
              <c:strCache>
                <c:ptCount val="1"/>
                <c:pt idx="0">
                  <c:v>GPE Developing Country Partners</c:v>
                </c:pt>
              </c:strCache>
            </c:strRef>
          </c:tx>
          <c:marker>
            <c:symbol val="none"/>
          </c:marker>
          <c:cat>
            <c:numRef>
              <c:f>Charts!$B$27:$M$27</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Charts!$B$28:$M$28</c:f>
              <c:numCache>
                <c:formatCode>General</c:formatCode>
                <c:ptCount val="12"/>
                <c:pt idx="0">
                  <c:v>0.1578249303030303</c:v>
                </c:pt>
                <c:pt idx="1">
                  <c:v>0.16447472424242424</c:v>
                </c:pt>
                <c:pt idx="2">
                  <c:v>0.16775715479797984</c:v>
                </c:pt>
                <c:pt idx="3">
                  <c:v>0.1678547099747475</c:v>
                </c:pt>
                <c:pt idx="4">
                  <c:v>0.16643823323232326</c:v>
                </c:pt>
                <c:pt idx="5">
                  <c:v>0.16781847467171718</c:v>
                </c:pt>
                <c:pt idx="6">
                  <c:v>0.16844574035353535</c:v>
                </c:pt>
                <c:pt idx="7">
                  <c:v>0.17194623128787881</c:v>
                </c:pt>
                <c:pt idx="8">
                  <c:v>0.17496030505050505</c:v>
                </c:pt>
                <c:pt idx="9">
                  <c:v>0.1797727082070707</c:v>
                </c:pt>
                <c:pt idx="10">
                  <c:v>0.18096015303030302</c:v>
                </c:pt>
                <c:pt idx="11">
                  <c:v>0.18258075151515146</c:v>
                </c:pt>
              </c:numCache>
            </c:numRef>
          </c:val>
          <c:smooth val="0"/>
        </c:ser>
        <c:ser>
          <c:idx val="1"/>
          <c:order val="1"/>
          <c:tx>
            <c:strRef>
              <c:f>Charts!$A$29</c:f>
              <c:strCache>
                <c:ptCount val="1"/>
                <c:pt idx="0">
                  <c:v>Developing Countries not Part of GPE</c:v>
                </c:pt>
              </c:strCache>
            </c:strRef>
          </c:tx>
          <c:marker>
            <c:symbol val="none"/>
          </c:marker>
          <c:cat>
            <c:numRef>
              <c:f>Charts!$B$27:$M$27</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Charts!$B$29:$M$29</c:f>
              <c:numCache>
                <c:formatCode>General</c:formatCode>
                <c:ptCount val="12"/>
                <c:pt idx="0">
                  <c:v>0.15338736666666666</c:v>
                </c:pt>
                <c:pt idx="1">
                  <c:v>0.16073856538194448</c:v>
                </c:pt>
                <c:pt idx="2">
                  <c:v>0.16160075085317469</c:v>
                </c:pt>
                <c:pt idx="3">
                  <c:v>0.16244779410218255</c:v>
                </c:pt>
                <c:pt idx="4">
                  <c:v>0.16024744700396823</c:v>
                </c:pt>
                <c:pt idx="5">
                  <c:v>0.15936995548611108</c:v>
                </c:pt>
                <c:pt idx="6">
                  <c:v>0.15838800466269842</c:v>
                </c:pt>
                <c:pt idx="7">
                  <c:v>0.15905032692956347</c:v>
                </c:pt>
                <c:pt idx="8">
                  <c:v>0.15774902266865076</c:v>
                </c:pt>
                <c:pt idx="9">
                  <c:v>0.15843991609623012</c:v>
                </c:pt>
                <c:pt idx="10">
                  <c:v>0.16208709376899694</c:v>
                </c:pt>
                <c:pt idx="11">
                  <c:v>0.16243165624999997</c:v>
                </c:pt>
              </c:numCache>
            </c:numRef>
          </c:val>
          <c:smooth val="0"/>
        </c:ser>
        <c:dLbls>
          <c:showLegendKey val="0"/>
          <c:showVal val="0"/>
          <c:showCatName val="0"/>
          <c:showSerName val="0"/>
          <c:showPercent val="0"/>
          <c:showBubbleSize val="0"/>
        </c:dLbls>
        <c:marker val="1"/>
        <c:smooth val="0"/>
        <c:axId val="98086272"/>
        <c:axId val="100054144"/>
      </c:lineChart>
      <c:catAx>
        <c:axId val="98086272"/>
        <c:scaling>
          <c:orientation val="minMax"/>
        </c:scaling>
        <c:delete val="0"/>
        <c:axPos val="b"/>
        <c:numFmt formatCode="General" sourceLinked="1"/>
        <c:majorTickMark val="out"/>
        <c:minorTickMark val="none"/>
        <c:tickLblPos val="nextTo"/>
        <c:crossAx val="100054144"/>
        <c:crosses val="autoZero"/>
        <c:auto val="1"/>
        <c:lblAlgn val="ctr"/>
        <c:lblOffset val="100"/>
        <c:noMultiLvlLbl val="0"/>
      </c:catAx>
      <c:valAx>
        <c:axId val="100054144"/>
        <c:scaling>
          <c:orientation val="minMax"/>
          <c:max val="0.2"/>
          <c:min val="0.1"/>
        </c:scaling>
        <c:delete val="0"/>
        <c:axPos val="l"/>
        <c:majorGridlines/>
        <c:numFmt formatCode="0%" sourceLinked="0"/>
        <c:majorTickMark val="out"/>
        <c:minorTickMark val="none"/>
        <c:tickLblPos val="nextTo"/>
        <c:crossAx val="98086272"/>
        <c:crosses val="autoZero"/>
        <c:crossBetween val="between"/>
      </c:valAx>
    </c:plotArea>
    <c:legend>
      <c:legendPos val="r"/>
      <c:layout/>
      <c:overlay val="0"/>
    </c:legend>
    <c:plotVisOnly val="1"/>
    <c:dispBlanksAs val="gap"/>
    <c:showDLblsOverMax val="0"/>
  </c:chart>
  <c:txPr>
    <a:bodyPr/>
    <a:lstStyle/>
    <a:p>
      <a:pPr>
        <a:defRPr sz="6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Ratio of Female to Male Primary Enrollment</a:t>
            </a:r>
          </a:p>
        </c:rich>
      </c:tx>
      <c:layout/>
      <c:overlay val="0"/>
    </c:title>
    <c:autoTitleDeleted val="0"/>
    <c:plotArea>
      <c:layout/>
      <c:lineChart>
        <c:grouping val="standard"/>
        <c:varyColors val="0"/>
        <c:ser>
          <c:idx val="0"/>
          <c:order val="0"/>
          <c:tx>
            <c:strRef>
              <c:f>Charts!$A$15</c:f>
              <c:strCache>
                <c:ptCount val="1"/>
                <c:pt idx="0">
                  <c:v>GPE Developing Country Partners</c:v>
                </c:pt>
              </c:strCache>
            </c:strRef>
          </c:tx>
          <c:marker>
            <c:symbol val="none"/>
          </c:marker>
          <c:cat>
            <c:numRef>
              <c:f>Charts!$B$14:$M$14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Charts!$B$15:$M$15</c:f>
              <c:numCache>
                <c:formatCode>General</c:formatCode>
                <c:ptCount val="12"/>
                <c:pt idx="0">
                  <c:v>86.933880952380946</c:v>
                </c:pt>
                <c:pt idx="1">
                  <c:v>86.549500000000037</c:v>
                </c:pt>
                <c:pt idx="2">
                  <c:v>86.594454545454568</c:v>
                </c:pt>
                <c:pt idx="3">
                  <c:v>88.556250000000006</c:v>
                </c:pt>
                <c:pt idx="4">
                  <c:v>89.11588095238092</c:v>
                </c:pt>
                <c:pt idx="5">
                  <c:v>90.613309523809534</c:v>
                </c:pt>
                <c:pt idx="6">
                  <c:v>91.900048780487793</c:v>
                </c:pt>
                <c:pt idx="7">
                  <c:v>92.779837209302286</c:v>
                </c:pt>
                <c:pt idx="8">
                  <c:v>92.994159090909079</c:v>
                </c:pt>
                <c:pt idx="9">
                  <c:v>94.079476190476157</c:v>
                </c:pt>
                <c:pt idx="10">
                  <c:v>94.751574999999988</c:v>
                </c:pt>
                <c:pt idx="11">
                  <c:v>94.396560975609759</c:v>
                </c:pt>
              </c:numCache>
            </c:numRef>
          </c:val>
          <c:smooth val="0"/>
        </c:ser>
        <c:ser>
          <c:idx val="1"/>
          <c:order val="1"/>
          <c:tx>
            <c:strRef>
              <c:f>Charts!$A$16</c:f>
              <c:strCache>
                <c:ptCount val="1"/>
                <c:pt idx="0">
                  <c:v>Developing Countries not Part of GPE</c:v>
                </c:pt>
              </c:strCache>
            </c:strRef>
          </c:tx>
          <c:marker>
            <c:symbol val="none"/>
          </c:marker>
          <c:cat>
            <c:numRef>
              <c:f>Charts!$B$14:$M$14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Charts!$B$16:$M$16</c:f>
              <c:numCache>
                <c:formatCode>General</c:formatCode>
                <c:ptCount val="12"/>
                <c:pt idx="0">
                  <c:v>96.742873015873002</c:v>
                </c:pt>
                <c:pt idx="1">
                  <c:v>97.799953846153855</c:v>
                </c:pt>
                <c:pt idx="2">
                  <c:v>97.695911764705883</c:v>
                </c:pt>
                <c:pt idx="3">
                  <c:v>97.871531250000004</c:v>
                </c:pt>
                <c:pt idx="4">
                  <c:v>97.547602941176478</c:v>
                </c:pt>
                <c:pt idx="5">
                  <c:v>97.871393939393954</c:v>
                </c:pt>
                <c:pt idx="6">
                  <c:v>97.641718749999995</c:v>
                </c:pt>
                <c:pt idx="7">
                  <c:v>97.834104477611959</c:v>
                </c:pt>
                <c:pt idx="8">
                  <c:v>98.007983870967749</c:v>
                </c:pt>
                <c:pt idx="9">
                  <c:v>97.783938461538483</c:v>
                </c:pt>
                <c:pt idx="10">
                  <c:v>97.573491228070182</c:v>
                </c:pt>
                <c:pt idx="11">
                  <c:v>97.399296296296328</c:v>
                </c:pt>
              </c:numCache>
            </c:numRef>
          </c:val>
          <c:smooth val="0"/>
        </c:ser>
        <c:dLbls>
          <c:showLegendKey val="0"/>
          <c:showVal val="0"/>
          <c:showCatName val="0"/>
          <c:showSerName val="0"/>
          <c:showPercent val="0"/>
          <c:showBubbleSize val="0"/>
        </c:dLbls>
        <c:marker val="1"/>
        <c:smooth val="0"/>
        <c:axId val="99251712"/>
        <c:axId val="99253248"/>
      </c:lineChart>
      <c:catAx>
        <c:axId val="99251712"/>
        <c:scaling>
          <c:orientation val="minMax"/>
        </c:scaling>
        <c:delete val="0"/>
        <c:axPos val="b"/>
        <c:numFmt formatCode="General" sourceLinked="1"/>
        <c:majorTickMark val="out"/>
        <c:minorTickMark val="none"/>
        <c:tickLblPos val="nextTo"/>
        <c:crossAx val="99253248"/>
        <c:crosses val="autoZero"/>
        <c:auto val="1"/>
        <c:lblAlgn val="ctr"/>
        <c:lblOffset val="100"/>
        <c:noMultiLvlLbl val="0"/>
      </c:catAx>
      <c:valAx>
        <c:axId val="99253248"/>
        <c:scaling>
          <c:orientation val="minMax"/>
          <c:max val="100"/>
          <c:min val="0"/>
        </c:scaling>
        <c:delete val="0"/>
        <c:axPos val="l"/>
        <c:majorGridlines/>
        <c:numFmt formatCode="General" sourceLinked="1"/>
        <c:majorTickMark val="out"/>
        <c:minorTickMark val="none"/>
        <c:tickLblPos val="nextTo"/>
        <c:crossAx val="99251712"/>
        <c:crosses val="autoZero"/>
        <c:crossBetween val="between"/>
        <c:majorUnit val="10"/>
      </c:valAx>
    </c:plotArea>
    <c:legend>
      <c:legendPos val="r"/>
      <c:layout/>
      <c:overlay val="0"/>
    </c:legend>
    <c:plotVisOnly val="1"/>
    <c:dispBlanksAs val="gap"/>
    <c:showDLblsOverMax val="0"/>
  </c:chart>
  <c:txPr>
    <a:bodyPr/>
    <a:lstStyle/>
    <a:p>
      <a:pPr>
        <a:defRPr sz="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Primary School Completion Rate</a:t>
            </a:r>
          </a:p>
        </c:rich>
      </c:tx>
      <c:layout/>
      <c:overlay val="0"/>
    </c:title>
    <c:autoTitleDeleted val="0"/>
    <c:plotArea>
      <c:layout/>
      <c:lineChart>
        <c:grouping val="standard"/>
        <c:varyColors val="0"/>
        <c:ser>
          <c:idx val="0"/>
          <c:order val="0"/>
          <c:tx>
            <c:strRef>
              <c:f>Charts!$A$9</c:f>
              <c:strCache>
                <c:ptCount val="1"/>
                <c:pt idx="0">
                  <c:v>GPE Developing Country Partners</c:v>
                </c:pt>
              </c:strCache>
            </c:strRef>
          </c:tx>
          <c:marker>
            <c:symbol val="none"/>
          </c:marker>
          <c:cat>
            <c:numRef>
              <c:f>Charts!$B$8:$M$8</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Charts!$B$9:$M$9</c:f>
              <c:numCache>
                <c:formatCode>General</c:formatCode>
                <c:ptCount val="12"/>
                <c:pt idx="0">
                  <c:v>55.764794117647071</c:v>
                </c:pt>
                <c:pt idx="1">
                  <c:v>56.768549999999998</c:v>
                </c:pt>
                <c:pt idx="2">
                  <c:v>57.214294571428567</c:v>
                </c:pt>
                <c:pt idx="3">
                  <c:v>62.5662894117647</c:v>
                </c:pt>
                <c:pt idx="4">
                  <c:v>61.196741315789474</c:v>
                </c:pt>
                <c:pt idx="5">
                  <c:v>65.014001750000006</c:v>
                </c:pt>
                <c:pt idx="6">
                  <c:v>67.573058888888895</c:v>
                </c:pt>
                <c:pt idx="7">
                  <c:v>67.535725714285718</c:v>
                </c:pt>
                <c:pt idx="8">
                  <c:v>68.515965526315796</c:v>
                </c:pt>
                <c:pt idx="9">
                  <c:v>70.003604722222178</c:v>
                </c:pt>
                <c:pt idx="10">
                  <c:v>72.361533513513535</c:v>
                </c:pt>
                <c:pt idx="11">
                  <c:v>75.087879032258058</c:v>
                </c:pt>
              </c:numCache>
            </c:numRef>
          </c:val>
          <c:smooth val="0"/>
        </c:ser>
        <c:ser>
          <c:idx val="1"/>
          <c:order val="1"/>
          <c:tx>
            <c:strRef>
              <c:f>Charts!$A$10</c:f>
              <c:strCache>
                <c:ptCount val="1"/>
                <c:pt idx="0">
                  <c:v>Developing Countries not Part of GPE</c:v>
                </c:pt>
              </c:strCache>
            </c:strRef>
          </c:tx>
          <c:marker>
            <c:symbol val="none"/>
          </c:marker>
          <c:cat>
            <c:numRef>
              <c:f>Charts!$B$8:$M$8</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Charts!$B$10:$M$10</c:f>
              <c:numCache>
                <c:formatCode>General</c:formatCode>
                <c:ptCount val="12"/>
                <c:pt idx="0">
                  <c:v>90.949510588235256</c:v>
                </c:pt>
                <c:pt idx="1">
                  <c:v>95.108459433962281</c:v>
                </c:pt>
                <c:pt idx="2">
                  <c:v>95.606213220339015</c:v>
                </c:pt>
                <c:pt idx="3">
                  <c:v>96.097131960784282</c:v>
                </c:pt>
                <c:pt idx="4">
                  <c:v>97.025508727272751</c:v>
                </c:pt>
                <c:pt idx="5">
                  <c:v>97.344529090909077</c:v>
                </c:pt>
                <c:pt idx="6">
                  <c:v>96.353162452830205</c:v>
                </c:pt>
                <c:pt idx="7">
                  <c:v>95.423142592592626</c:v>
                </c:pt>
                <c:pt idx="8">
                  <c:v>95.076827142857155</c:v>
                </c:pt>
                <c:pt idx="9">
                  <c:v>94.070399285714288</c:v>
                </c:pt>
                <c:pt idx="10">
                  <c:v>94.400192549019621</c:v>
                </c:pt>
                <c:pt idx="11">
                  <c:v>95.899988775510252</c:v>
                </c:pt>
              </c:numCache>
            </c:numRef>
          </c:val>
          <c:smooth val="0"/>
        </c:ser>
        <c:dLbls>
          <c:showLegendKey val="0"/>
          <c:showVal val="0"/>
          <c:showCatName val="0"/>
          <c:showSerName val="0"/>
          <c:showPercent val="0"/>
          <c:showBubbleSize val="0"/>
        </c:dLbls>
        <c:marker val="1"/>
        <c:smooth val="0"/>
        <c:axId val="99295232"/>
        <c:axId val="99296768"/>
      </c:lineChart>
      <c:catAx>
        <c:axId val="99295232"/>
        <c:scaling>
          <c:orientation val="minMax"/>
        </c:scaling>
        <c:delete val="0"/>
        <c:axPos val="b"/>
        <c:numFmt formatCode="General" sourceLinked="1"/>
        <c:majorTickMark val="out"/>
        <c:minorTickMark val="none"/>
        <c:tickLblPos val="nextTo"/>
        <c:crossAx val="99296768"/>
        <c:crosses val="autoZero"/>
        <c:auto val="1"/>
        <c:lblAlgn val="ctr"/>
        <c:lblOffset val="100"/>
        <c:noMultiLvlLbl val="0"/>
      </c:catAx>
      <c:valAx>
        <c:axId val="99296768"/>
        <c:scaling>
          <c:orientation val="minMax"/>
          <c:max val="100"/>
          <c:min val="0"/>
        </c:scaling>
        <c:delete val="0"/>
        <c:axPos val="l"/>
        <c:majorGridlines/>
        <c:numFmt formatCode="General" sourceLinked="1"/>
        <c:majorTickMark val="out"/>
        <c:minorTickMark val="none"/>
        <c:tickLblPos val="nextTo"/>
        <c:crossAx val="99295232"/>
        <c:crosses val="autoZero"/>
        <c:crossBetween val="between"/>
        <c:majorUnit val="10"/>
      </c:valAx>
    </c:plotArea>
    <c:legend>
      <c:legendPos val="r"/>
      <c:layout/>
      <c:overlay val="0"/>
    </c:legend>
    <c:plotVisOnly val="1"/>
    <c:dispBlanksAs val="gap"/>
    <c:showDLblsOverMax val="0"/>
  </c:chart>
  <c:txPr>
    <a:bodyPr/>
    <a:lstStyle/>
    <a:p>
      <a:pPr>
        <a:defRPr sz="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ODA Disbursements: Education and Basic Education</a:t>
            </a:r>
          </a:p>
        </c:rich>
      </c:tx>
      <c:layout/>
      <c:overlay val="0"/>
    </c:title>
    <c:autoTitleDeleted val="0"/>
    <c:plotArea>
      <c:layout>
        <c:manualLayout>
          <c:layoutTarget val="inner"/>
          <c:xMode val="edge"/>
          <c:yMode val="edge"/>
          <c:x val="0.10981656304618202"/>
          <c:y val="0.14640863554027578"/>
          <c:w val="0.5167037208584222"/>
          <c:h val="0.73528963809101322"/>
        </c:manualLayout>
      </c:layout>
      <c:lineChart>
        <c:grouping val="standard"/>
        <c:varyColors val="0"/>
        <c:ser>
          <c:idx val="0"/>
          <c:order val="0"/>
          <c:tx>
            <c:strRef>
              <c:f>Charts!$A$38</c:f>
              <c:strCache>
                <c:ptCount val="1"/>
                <c:pt idx="0">
                  <c:v>Total education, All donors</c:v>
                </c:pt>
              </c:strCache>
            </c:strRef>
          </c:tx>
          <c:marker>
            <c:symbol val="none"/>
          </c:marker>
          <c:cat>
            <c:strRef>
              <c:f>Charts!$E$37:$O$37</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Charts!$E$38:$O$38</c:f>
              <c:numCache>
                <c:formatCode>General</c:formatCode>
                <c:ptCount val="11"/>
                <c:pt idx="0">
                  <c:v>6.7101019001999997</c:v>
                </c:pt>
                <c:pt idx="1">
                  <c:v>8.8884357553999997</c:v>
                </c:pt>
                <c:pt idx="2">
                  <c:v>9.2032333826000006</c:v>
                </c:pt>
                <c:pt idx="3">
                  <c:v>10.176577403600001</c:v>
                </c:pt>
                <c:pt idx="4">
                  <c:v>11.370105259999999</c:v>
                </c:pt>
                <c:pt idx="5">
                  <c:v>12.457443921800001</c:v>
                </c:pt>
                <c:pt idx="6">
                  <c:v>12.268106169199999</c:v>
                </c:pt>
                <c:pt idx="7">
                  <c:v>14.362384025799999</c:v>
                </c:pt>
                <c:pt idx="8">
                  <c:v>14.421517259799998</c:v>
                </c:pt>
                <c:pt idx="9">
                  <c:v>13.4899614826</c:v>
                </c:pt>
                <c:pt idx="10">
                  <c:v>13.0033861886</c:v>
                </c:pt>
              </c:numCache>
            </c:numRef>
          </c:val>
          <c:smooth val="0"/>
        </c:ser>
        <c:ser>
          <c:idx val="1"/>
          <c:order val="1"/>
          <c:tx>
            <c:strRef>
              <c:f>Charts!$A$39</c:f>
              <c:strCache>
                <c:ptCount val="1"/>
                <c:pt idx="0">
                  <c:v>Basic education, All donors</c:v>
                </c:pt>
              </c:strCache>
            </c:strRef>
          </c:tx>
          <c:marker>
            <c:symbol val="none"/>
          </c:marker>
          <c:cat>
            <c:strRef>
              <c:f>Charts!$E$37:$O$37</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Charts!$E$39:$O$39</c:f>
              <c:numCache>
                <c:formatCode>General</c:formatCode>
                <c:ptCount val="11"/>
                <c:pt idx="0">
                  <c:v>2.9648193456000005</c:v>
                </c:pt>
                <c:pt idx="1">
                  <c:v>3.3015663617</c:v>
                </c:pt>
                <c:pt idx="2">
                  <c:v>3.6379800723000004</c:v>
                </c:pt>
                <c:pt idx="3">
                  <c:v>4.1915305867999999</c:v>
                </c:pt>
                <c:pt idx="4">
                  <c:v>4.5614605705000004</c:v>
                </c:pt>
                <c:pt idx="5">
                  <c:v>5.1390816464000002</c:v>
                </c:pt>
                <c:pt idx="6">
                  <c:v>5.2073988170999987</c:v>
                </c:pt>
                <c:pt idx="7">
                  <c:v>6.1878684544000011</c:v>
                </c:pt>
                <c:pt idx="8">
                  <c:v>6.1773601974000014</c:v>
                </c:pt>
                <c:pt idx="9">
                  <c:v>5.8533717882999996</c:v>
                </c:pt>
                <c:pt idx="10">
                  <c:v>5.1838350698000015</c:v>
                </c:pt>
              </c:numCache>
            </c:numRef>
          </c:val>
          <c:smooth val="0"/>
        </c:ser>
        <c:ser>
          <c:idx val="4"/>
          <c:order val="2"/>
          <c:tx>
            <c:strRef>
              <c:f>Charts!$A$40</c:f>
              <c:strCache>
                <c:ptCount val="1"/>
                <c:pt idx="0">
                  <c:v>Basic education, All donors, GPE developing country partners</c:v>
                </c:pt>
              </c:strCache>
            </c:strRef>
          </c:tx>
          <c:spPr>
            <a:ln>
              <a:solidFill>
                <a:schemeClr val="accent4"/>
              </a:solidFill>
            </a:ln>
          </c:spPr>
          <c:marker>
            <c:symbol val="none"/>
          </c:marker>
          <c:cat>
            <c:strRef>
              <c:f>Charts!$E$37:$O$37</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Charts!$E$40:$O$40</c:f>
              <c:numCache>
                <c:formatCode>General</c:formatCode>
                <c:ptCount val="11"/>
                <c:pt idx="0">
                  <c:v>1.7613649930000006</c:v>
                </c:pt>
                <c:pt idx="1">
                  <c:v>1.9071897391999999</c:v>
                </c:pt>
                <c:pt idx="2">
                  <c:v>2.1435942701999999</c:v>
                </c:pt>
                <c:pt idx="3">
                  <c:v>1.9562339633999994</c:v>
                </c:pt>
                <c:pt idx="4">
                  <c:v>2.1337334971000006</c:v>
                </c:pt>
                <c:pt idx="5">
                  <c:v>2.6347969645000004</c:v>
                </c:pt>
                <c:pt idx="6">
                  <c:v>2.3970015123999993</c:v>
                </c:pt>
                <c:pt idx="7">
                  <c:v>3.1012176316000009</c:v>
                </c:pt>
                <c:pt idx="8">
                  <c:v>2.8680792429000004</c:v>
                </c:pt>
                <c:pt idx="9">
                  <c:v>2.6725947129000005</c:v>
                </c:pt>
                <c:pt idx="10">
                  <c:v>2.4002057678999997</c:v>
                </c:pt>
              </c:numCache>
            </c:numRef>
          </c:val>
          <c:smooth val="0"/>
        </c:ser>
        <c:dLbls>
          <c:showLegendKey val="0"/>
          <c:showVal val="0"/>
          <c:showCatName val="0"/>
          <c:showSerName val="0"/>
          <c:showPercent val="0"/>
          <c:showBubbleSize val="0"/>
        </c:dLbls>
        <c:marker val="1"/>
        <c:smooth val="0"/>
        <c:axId val="99370496"/>
        <c:axId val="99372032"/>
      </c:lineChart>
      <c:catAx>
        <c:axId val="99370496"/>
        <c:scaling>
          <c:orientation val="minMax"/>
        </c:scaling>
        <c:delete val="0"/>
        <c:axPos val="b"/>
        <c:majorTickMark val="out"/>
        <c:minorTickMark val="none"/>
        <c:tickLblPos val="nextTo"/>
        <c:crossAx val="99372032"/>
        <c:crosses val="autoZero"/>
        <c:auto val="1"/>
        <c:lblAlgn val="ctr"/>
        <c:lblOffset val="100"/>
        <c:noMultiLvlLbl val="0"/>
      </c:catAx>
      <c:valAx>
        <c:axId val="99372032"/>
        <c:scaling>
          <c:orientation val="minMax"/>
        </c:scaling>
        <c:delete val="0"/>
        <c:axPos val="l"/>
        <c:majorGridlines/>
        <c:title>
          <c:tx>
            <c:rich>
              <a:bodyPr rot="-5400000" vert="horz"/>
              <a:lstStyle/>
              <a:p>
                <a:pPr>
                  <a:defRPr/>
                </a:pPr>
                <a:r>
                  <a:rPr lang="en-US"/>
                  <a:t>Constant 2011 USD billions</a:t>
                </a:r>
              </a:p>
            </c:rich>
          </c:tx>
          <c:layout/>
          <c:overlay val="0"/>
        </c:title>
        <c:numFmt formatCode="&quot;$&quot;#,##0" sourceLinked="0"/>
        <c:majorTickMark val="out"/>
        <c:minorTickMark val="none"/>
        <c:tickLblPos val="nextTo"/>
        <c:crossAx val="99370496"/>
        <c:crosses val="autoZero"/>
        <c:crossBetween val="between"/>
      </c:valAx>
    </c:plotArea>
    <c:legend>
      <c:legendPos val="r"/>
      <c:layout/>
      <c:overlay val="0"/>
    </c:legend>
    <c:plotVisOnly val="1"/>
    <c:dispBlanksAs val="gap"/>
    <c:showDLblsOverMax val="0"/>
  </c:chart>
  <c:txPr>
    <a:bodyPr/>
    <a:lstStyle/>
    <a:p>
      <a:pPr>
        <a:defRPr sz="6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0.1034</cdr:x>
      <cdr:y>0.20276</cdr:y>
    </cdr:from>
    <cdr:to>
      <cdr:x>0.59545</cdr:x>
      <cdr:y>0.20276</cdr:y>
    </cdr:to>
    <cdr:cxnSp macro="">
      <cdr:nvCxnSpPr>
        <cdr:cNvPr id="2" name="Straight Connector 1"/>
        <cdr:cNvCxnSpPr/>
      </cdr:nvCxnSpPr>
      <cdr:spPr>
        <a:xfrm xmlns:a="http://schemas.openxmlformats.org/drawingml/2006/main" flipV="1">
          <a:off x="355478" y="477542"/>
          <a:ext cx="1691614" cy="0"/>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0.60774</cdr:x>
      <cdr:y>0.16213</cdr:y>
    </cdr:from>
    <cdr:to>
      <cdr:x>0.96161</cdr:x>
      <cdr:y>0.25841</cdr:y>
    </cdr:to>
    <cdr:sp macro="" textlink="">
      <cdr:nvSpPr>
        <cdr:cNvPr id="3" name="Text Box 2"/>
        <cdr:cNvSpPr txBox="1"/>
      </cdr:nvSpPr>
      <cdr:spPr>
        <a:xfrm xmlns:a="http://schemas.openxmlformats.org/drawingml/2006/main">
          <a:off x="2089342" y="381853"/>
          <a:ext cx="1216565" cy="2267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600"/>
            <a:t>International</a:t>
          </a:r>
          <a:r>
            <a:rPr lang="en-US" sz="600" baseline="0"/>
            <a:t> standard of 20%</a:t>
          </a:r>
          <a:endParaRPr lang="en-US" sz="6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385E2-2E15-4098-8BB0-EB7498A05984}" type="datetimeFigureOut">
              <a:rPr lang="en-US" smtClean="0"/>
              <a:t>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DA8CD-F2C7-4009-9E53-7DD2D8DB6201}" type="slidenum">
              <a:rPr lang="en-US" smtClean="0"/>
              <a:t>‹#›</a:t>
            </a:fld>
            <a:endParaRPr lang="en-US"/>
          </a:p>
        </p:txBody>
      </p:sp>
    </p:spTree>
    <p:extLst>
      <p:ext uri="{BB962C8B-B14F-4D97-AF65-F5344CB8AC3E}">
        <p14:creationId xmlns:p14="http://schemas.microsoft.com/office/powerpoint/2010/main" val="120073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a:t>
            </a:r>
            <a:r>
              <a:rPr lang="en-US" dirty="0" smtClean="0"/>
              <a:t>redit: GPE/Alexandra </a:t>
            </a:r>
            <a:r>
              <a:rPr lang="en-US" dirty="0" err="1" smtClean="0"/>
              <a:t>Humme</a:t>
            </a:r>
            <a:endParaRPr lang="en-US" dirty="0"/>
          </a:p>
        </p:txBody>
      </p:sp>
      <p:sp>
        <p:nvSpPr>
          <p:cNvPr id="4" name="Slide Number Placeholder 3"/>
          <p:cNvSpPr>
            <a:spLocks noGrp="1"/>
          </p:cNvSpPr>
          <p:nvPr>
            <p:ph type="sldNum" sz="quarter" idx="10"/>
          </p:nvPr>
        </p:nvSpPr>
        <p:spPr/>
        <p:txBody>
          <a:bodyPr/>
          <a:lstStyle/>
          <a:p>
            <a:fld id="{30CDA8CD-F2C7-4009-9E53-7DD2D8DB6201}" type="slidenum">
              <a:rPr lang="en-US" smtClean="0"/>
              <a:t>1</a:t>
            </a:fld>
            <a:endParaRPr lang="en-US"/>
          </a:p>
        </p:txBody>
      </p:sp>
    </p:spTree>
    <p:extLst>
      <p:ext uri="{BB962C8B-B14F-4D97-AF65-F5344CB8AC3E}">
        <p14:creationId xmlns:p14="http://schemas.microsoft.com/office/powerpoint/2010/main" val="15598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14F84-D323-4277-A733-20C9642B3F21}"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BBED-36CC-4F39-B34D-2DCFBF55E025}" type="slidenum">
              <a:rPr lang="en-US" smtClean="0"/>
              <a:t>‹#›</a:t>
            </a:fld>
            <a:endParaRPr lang="en-US"/>
          </a:p>
        </p:txBody>
      </p:sp>
    </p:spTree>
    <p:extLst>
      <p:ext uri="{BB962C8B-B14F-4D97-AF65-F5344CB8AC3E}">
        <p14:creationId xmlns:p14="http://schemas.microsoft.com/office/powerpoint/2010/main" val="69804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14F84-D323-4277-A733-20C9642B3F21}"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BBED-36CC-4F39-B34D-2DCFBF55E025}" type="slidenum">
              <a:rPr lang="en-US" smtClean="0"/>
              <a:t>‹#›</a:t>
            </a:fld>
            <a:endParaRPr lang="en-US"/>
          </a:p>
        </p:txBody>
      </p:sp>
    </p:spTree>
    <p:extLst>
      <p:ext uri="{BB962C8B-B14F-4D97-AF65-F5344CB8AC3E}">
        <p14:creationId xmlns:p14="http://schemas.microsoft.com/office/powerpoint/2010/main" val="2125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14F84-D323-4277-A733-20C9642B3F21}"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BBED-36CC-4F39-B34D-2DCFBF55E025}" type="slidenum">
              <a:rPr lang="en-US" smtClean="0"/>
              <a:t>‹#›</a:t>
            </a:fld>
            <a:endParaRPr lang="en-US"/>
          </a:p>
        </p:txBody>
      </p:sp>
    </p:spTree>
    <p:extLst>
      <p:ext uri="{BB962C8B-B14F-4D97-AF65-F5344CB8AC3E}">
        <p14:creationId xmlns:p14="http://schemas.microsoft.com/office/powerpoint/2010/main" val="127836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14F84-D323-4277-A733-20C9642B3F21}"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BBED-36CC-4F39-B34D-2DCFBF55E025}" type="slidenum">
              <a:rPr lang="en-US" smtClean="0"/>
              <a:t>‹#›</a:t>
            </a:fld>
            <a:endParaRPr lang="en-US"/>
          </a:p>
        </p:txBody>
      </p:sp>
    </p:spTree>
    <p:extLst>
      <p:ext uri="{BB962C8B-B14F-4D97-AF65-F5344CB8AC3E}">
        <p14:creationId xmlns:p14="http://schemas.microsoft.com/office/powerpoint/2010/main" val="87441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14F84-D323-4277-A733-20C9642B3F21}"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BBED-36CC-4F39-B34D-2DCFBF55E025}" type="slidenum">
              <a:rPr lang="en-US" smtClean="0"/>
              <a:t>‹#›</a:t>
            </a:fld>
            <a:endParaRPr lang="en-US"/>
          </a:p>
        </p:txBody>
      </p:sp>
    </p:spTree>
    <p:extLst>
      <p:ext uri="{BB962C8B-B14F-4D97-AF65-F5344CB8AC3E}">
        <p14:creationId xmlns:p14="http://schemas.microsoft.com/office/powerpoint/2010/main" val="119728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14F84-D323-4277-A733-20C9642B3F21}"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BBED-36CC-4F39-B34D-2DCFBF55E025}" type="slidenum">
              <a:rPr lang="en-US" smtClean="0"/>
              <a:t>‹#›</a:t>
            </a:fld>
            <a:endParaRPr lang="en-US"/>
          </a:p>
        </p:txBody>
      </p:sp>
    </p:spTree>
    <p:extLst>
      <p:ext uri="{BB962C8B-B14F-4D97-AF65-F5344CB8AC3E}">
        <p14:creationId xmlns:p14="http://schemas.microsoft.com/office/powerpoint/2010/main" val="7846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14F84-D323-4277-A733-20C9642B3F21}" type="datetimeFigureOut">
              <a:rPr lang="en-US" smtClean="0"/>
              <a:t>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EBBED-36CC-4F39-B34D-2DCFBF55E025}" type="slidenum">
              <a:rPr lang="en-US" smtClean="0"/>
              <a:t>‹#›</a:t>
            </a:fld>
            <a:endParaRPr lang="en-US"/>
          </a:p>
        </p:txBody>
      </p:sp>
    </p:spTree>
    <p:extLst>
      <p:ext uri="{BB962C8B-B14F-4D97-AF65-F5344CB8AC3E}">
        <p14:creationId xmlns:p14="http://schemas.microsoft.com/office/powerpoint/2010/main" val="276302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14F84-D323-4277-A733-20C9642B3F21}" type="datetimeFigureOut">
              <a:rPr lang="en-US" smtClean="0"/>
              <a:t>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EBBED-36CC-4F39-B34D-2DCFBF55E025}" type="slidenum">
              <a:rPr lang="en-US" smtClean="0"/>
              <a:t>‹#›</a:t>
            </a:fld>
            <a:endParaRPr lang="en-US"/>
          </a:p>
        </p:txBody>
      </p:sp>
    </p:spTree>
    <p:extLst>
      <p:ext uri="{BB962C8B-B14F-4D97-AF65-F5344CB8AC3E}">
        <p14:creationId xmlns:p14="http://schemas.microsoft.com/office/powerpoint/2010/main" val="371084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14F84-D323-4277-A733-20C9642B3F21}" type="datetimeFigureOut">
              <a:rPr lang="en-US" smtClean="0"/>
              <a:t>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EBBED-36CC-4F39-B34D-2DCFBF55E025}" type="slidenum">
              <a:rPr lang="en-US" smtClean="0"/>
              <a:t>‹#›</a:t>
            </a:fld>
            <a:endParaRPr lang="en-US"/>
          </a:p>
        </p:txBody>
      </p:sp>
    </p:spTree>
    <p:extLst>
      <p:ext uri="{BB962C8B-B14F-4D97-AF65-F5344CB8AC3E}">
        <p14:creationId xmlns:p14="http://schemas.microsoft.com/office/powerpoint/2010/main" val="324071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14F84-D323-4277-A733-20C9642B3F21}"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BBED-36CC-4F39-B34D-2DCFBF55E025}" type="slidenum">
              <a:rPr lang="en-US" smtClean="0"/>
              <a:t>‹#›</a:t>
            </a:fld>
            <a:endParaRPr lang="en-US"/>
          </a:p>
        </p:txBody>
      </p:sp>
    </p:spTree>
    <p:extLst>
      <p:ext uri="{BB962C8B-B14F-4D97-AF65-F5344CB8AC3E}">
        <p14:creationId xmlns:p14="http://schemas.microsoft.com/office/powerpoint/2010/main" val="372277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14F84-D323-4277-A733-20C9642B3F21}"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BBED-36CC-4F39-B34D-2DCFBF55E025}" type="slidenum">
              <a:rPr lang="en-US" smtClean="0"/>
              <a:t>‹#›</a:t>
            </a:fld>
            <a:endParaRPr lang="en-US"/>
          </a:p>
        </p:txBody>
      </p:sp>
    </p:spTree>
    <p:extLst>
      <p:ext uri="{BB962C8B-B14F-4D97-AF65-F5344CB8AC3E}">
        <p14:creationId xmlns:p14="http://schemas.microsoft.com/office/powerpoint/2010/main" val="76945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14F84-D323-4277-A733-20C9642B3F21}" type="datetimeFigureOut">
              <a:rPr lang="en-US" smtClean="0"/>
              <a:t>2/21/2014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EBBED-36CC-4F39-B34D-2DCFBF55E025}" type="slidenum">
              <a:rPr lang="en-US" smtClean="0"/>
              <a:t>‹#›</a:t>
            </a:fld>
            <a:endParaRPr lang="en-US"/>
          </a:p>
        </p:txBody>
      </p:sp>
    </p:spTree>
    <p:extLst>
      <p:ext uri="{BB962C8B-B14F-4D97-AF65-F5344CB8AC3E}">
        <p14:creationId xmlns:p14="http://schemas.microsoft.com/office/powerpoint/2010/main" val="289265149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8.staticflickr.com/7365/10870650583_05975f2387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1027415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0" y="0"/>
            <a:ext cx="10274157"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1" y="1581150"/>
            <a:ext cx="10274157" cy="2457450"/>
          </a:xfrm>
          <a:solidFill>
            <a:srgbClr val="FFFFFF">
              <a:alpha val="50196"/>
            </a:srgbClr>
          </a:solidFill>
        </p:spPr>
        <p:txBody>
          <a:bodyPr>
            <a:normAutofit/>
          </a:bodyPr>
          <a:lstStyle/>
          <a:p>
            <a:pPr marL="1200150" algn="l"/>
            <a:r>
              <a:rPr lang="en-US" sz="3600" b="1" dirty="0" smtClean="0">
                <a:latin typeface="Segoe UI" panose="020B0502040204020203" pitchFamily="34" charset="0"/>
                <a:ea typeface="Segoe UI" panose="020B0502040204020203" pitchFamily="34" charset="0"/>
                <a:cs typeface="Segoe UI" panose="020B0502040204020203" pitchFamily="34" charset="0"/>
              </a:rPr>
              <a:t>Education for All</a:t>
            </a:r>
            <a:br>
              <a:rPr lang="en-US" sz="3600" b="1" dirty="0" smtClean="0">
                <a:latin typeface="Segoe UI" panose="020B0502040204020203" pitchFamily="34" charset="0"/>
                <a:ea typeface="Segoe UI" panose="020B0502040204020203" pitchFamily="34" charset="0"/>
                <a:cs typeface="Segoe UI" panose="020B0502040204020203" pitchFamily="34" charset="0"/>
              </a:rPr>
            </a:br>
            <a:r>
              <a:rPr lang="en-US" sz="3600" b="1" dirty="0" smtClean="0">
                <a:latin typeface="Segoe UI" panose="020B0502040204020203" pitchFamily="34" charset="0"/>
                <a:ea typeface="Segoe UI" panose="020B0502040204020203" pitchFamily="34" charset="0"/>
                <a:cs typeface="Segoe UI" panose="020B0502040204020203" pitchFamily="34" charset="0"/>
              </a:rPr>
              <a:t>and</a:t>
            </a:r>
            <a:br>
              <a:rPr lang="en-US" sz="3600" b="1" dirty="0" smtClean="0">
                <a:latin typeface="Segoe UI" panose="020B0502040204020203" pitchFamily="34" charset="0"/>
                <a:ea typeface="Segoe UI" panose="020B0502040204020203" pitchFamily="34" charset="0"/>
                <a:cs typeface="Segoe UI" panose="020B0502040204020203" pitchFamily="34" charset="0"/>
              </a:rPr>
            </a:br>
            <a:r>
              <a:rPr lang="en-US" sz="3600" b="1" dirty="0" smtClean="0">
                <a:latin typeface="Segoe UI" panose="020B0502040204020203" pitchFamily="34" charset="0"/>
                <a:ea typeface="Segoe UI" panose="020B0502040204020203" pitchFamily="34" charset="0"/>
                <a:cs typeface="Segoe UI" panose="020B0502040204020203" pitchFamily="34" charset="0"/>
              </a:rPr>
              <a:t>the Global Partnership for Education</a:t>
            </a:r>
            <a:endParaRPr lang="en-US" sz="3600" b="1"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2895600" y="5791200"/>
            <a:ext cx="4876800" cy="646331"/>
          </a:xfrm>
          <a:prstGeom prst="rect">
            <a:avLst/>
          </a:prstGeom>
          <a:noFill/>
        </p:spPr>
        <p:txBody>
          <a:bodyPr wrap="square" rtlCol="0">
            <a:spAutoFit/>
          </a:bodyP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ctr"/>
            <a:r>
              <a:rPr lang="en-US" b="1" dirty="0" smtClean="0">
                <a:latin typeface="Segoe UI" panose="020B0502040204020203" pitchFamily="34" charset="0"/>
                <a:ea typeface="Segoe UI" panose="020B0502040204020203" pitchFamily="34" charset="0"/>
                <a:cs typeface="Segoe UI" panose="020B0502040204020203" pitchFamily="34" charset="0"/>
              </a:rPr>
              <a:t>February </a:t>
            </a:r>
            <a:r>
              <a:rPr lang="en-US" b="1" dirty="0" smtClean="0">
                <a:latin typeface="Segoe UI" panose="020B0502040204020203" pitchFamily="34" charset="0"/>
                <a:ea typeface="Segoe UI" panose="020B0502040204020203" pitchFamily="34" charset="0"/>
                <a:cs typeface="Segoe UI" panose="020B0502040204020203" pitchFamily="34" charset="0"/>
              </a:rPr>
              <a:t>19</a:t>
            </a:r>
            <a:r>
              <a:rPr lang="en-US" b="1"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b="1" dirty="0" smtClean="0">
                <a:latin typeface="Segoe UI" panose="020B0502040204020203" pitchFamily="34" charset="0"/>
                <a:ea typeface="Segoe UI" panose="020B0502040204020203" pitchFamily="34" charset="0"/>
                <a:cs typeface="Segoe UI" panose="020B0502040204020203" pitchFamily="34" charset="0"/>
              </a:rPr>
              <a:t>, 2014</a:t>
            </a:r>
          </a:p>
        </p:txBody>
      </p:sp>
      <p:pic>
        <p:nvPicPr>
          <p:cNvPr id="7" name="Picture 6" descr="REFLogo_large.jpg"/>
          <p:cNvPicPr>
            <a:picLocks noChangeAspect="1"/>
          </p:cNvPicPr>
          <p:nvPr/>
        </p:nvPicPr>
        <p:blipFill>
          <a:blip r:embed="rId4" cstate="screen"/>
          <a:stretch>
            <a:fillRect/>
          </a:stretch>
        </p:blipFill>
        <p:spPr>
          <a:xfrm>
            <a:off x="609601" y="5587584"/>
            <a:ext cx="1981200" cy="1041816"/>
          </a:xfrm>
          <a:prstGeom prst="rect">
            <a:avLst/>
          </a:prstGeom>
        </p:spPr>
      </p:pic>
      <p:sp>
        <p:nvSpPr>
          <p:cNvPr id="4" name="Rectangle 3"/>
          <p:cNvSpPr/>
          <p:nvPr/>
        </p:nvSpPr>
        <p:spPr>
          <a:xfrm>
            <a:off x="7924800" y="6566356"/>
            <a:ext cx="1170513" cy="215444"/>
          </a:xfrm>
          <a:prstGeom prst="rect">
            <a:avLst/>
          </a:prstGeom>
        </p:spPr>
        <p:txBody>
          <a:bodyPr wrap="none">
            <a:spAutoFit/>
          </a:bodyPr>
          <a:lstStyle/>
          <a:p>
            <a:r>
              <a:rPr lang="en-US" sz="800" dirty="0">
                <a:solidFill>
                  <a:schemeClr val="bg1"/>
                </a:solidFill>
              </a:rPr>
              <a:t>GPE/Alexandra </a:t>
            </a:r>
            <a:r>
              <a:rPr lang="en-US" sz="800" dirty="0" err="1">
                <a:solidFill>
                  <a:schemeClr val="bg1"/>
                </a:solidFill>
              </a:rPr>
              <a:t>Humme</a:t>
            </a:r>
            <a:endParaRPr lang="en-US" sz="800" dirty="0">
              <a:solidFill>
                <a:schemeClr val="bg1"/>
              </a:solidFill>
            </a:endParaRPr>
          </a:p>
        </p:txBody>
      </p:sp>
    </p:spTree>
    <p:extLst>
      <p:ext uri="{BB962C8B-B14F-4D97-AF65-F5344CB8AC3E}">
        <p14:creationId xmlns:p14="http://schemas.microsoft.com/office/powerpoint/2010/main" val="3609006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9220200" cy="1219200"/>
          </a:xfrm>
        </p:spPr>
        <p:txBody>
          <a:bodyPr>
            <a:normAutofit/>
          </a:bodyPr>
          <a:lstStyle/>
          <a:p>
            <a:pPr algn="l">
              <a:tabLst>
                <a:tab pos="1943100" algn="l"/>
              </a:tabLst>
            </a:pP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REASON #4:</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	GPE mobilizes developing country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resources 	towards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their own education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systems</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2332037"/>
            <a:ext cx="4191000" cy="3763963"/>
          </a:xfrm>
        </p:spPr>
        <p:txBody>
          <a:bodyPr>
            <a:noAutofit/>
          </a:bodyPr>
          <a:lstStyle/>
          <a:p>
            <a:pPr marL="0" indent="0">
              <a:spcBef>
                <a:spcPts val="0"/>
              </a:spcBef>
              <a:spcAft>
                <a:spcPts val="1200"/>
              </a:spcAft>
              <a:buNone/>
            </a:pPr>
            <a:r>
              <a:rPr lang="en-US" sz="18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Investments </a:t>
            </a:r>
            <a:r>
              <a:rPr lang="en-US"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of </a:t>
            </a:r>
            <a:r>
              <a:rPr lang="en-US" sz="18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developing country domestic </a:t>
            </a:r>
            <a:r>
              <a:rPr lang="en-US"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resources in </a:t>
            </a:r>
            <a:r>
              <a:rPr lang="en-US" sz="18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education:</a:t>
            </a:r>
          </a:p>
          <a:p>
            <a:pPr marL="628650" indent="-114300">
              <a:spcBef>
                <a:spcPts val="0"/>
              </a:spcBef>
              <a:spcAft>
                <a:spcPts val="1200"/>
              </a:spcAft>
            </a:pP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GPE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developing country </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partners</a:t>
            </a:r>
            <a:r>
              <a:rPr lang="en-US" sz="16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smtClean="0">
                <a:latin typeface="Segoe UI" panose="020B0502040204020203" pitchFamily="34" charset="0"/>
                <a:ea typeface="Segoe UI" panose="020B0502040204020203" pitchFamily="34" charset="0"/>
                <a:cs typeface="Segoe UI" panose="020B0502040204020203" pitchFamily="34" charset="0"/>
              </a:rPr>
              <a:t>from 15.8% in </a:t>
            </a:r>
            <a:r>
              <a:rPr lang="en-US" sz="1600" dirty="0">
                <a:latin typeface="Segoe UI" panose="020B0502040204020203" pitchFamily="34" charset="0"/>
                <a:ea typeface="Segoe UI" panose="020B0502040204020203" pitchFamily="34" charset="0"/>
                <a:cs typeface="Segoe UI" panose="020B0502040204020203" pitchFamily="34" charset="0"/>
              </a:rPr>
              <a:t>2000 to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18.2%</a:t>
            </a:r>
            <a:r>
              <a:rPr lang="en-US" sz="1600" b="1" dirty="0" smtClean="0">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in 2011 (a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15%</a:t>
            </a:r>
            <a:r>
              <a:rPr lang="en-US" sz="1600" dirty="0" smtClean="0">
                <a:latin typeface="Segoe UI" panose="020B0502040204020203" pitchFamily="34" charset="0"/>
                <a:ea typeface="Segoe UI" panose="020B0502040204020203" pitchFamily="34" charset="0"/>
                <a:cs typeface="Segoe UI" panose="020B0502040204020203" pitchFamily="34" charset="0"/>
              </a:rPr>
              <a:t> increase)</a:t>
            </a:r>
          </a:p>
          <a:p>
            <a:pPr marL="628650" indent="-114300">
              <a:spcBef>
                <a:spcPts val="0"/>
              </a:spcBef>
              <a:spcAft>
                <a:spcPts val="1200"/>
              </a:spcAft>
            </a:pP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Developing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countries </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not part of GPE</a:t>
            </a:r>
            <a:r>
              <a:rPr lang="en-US" sz="16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from </a:t>
            </a:r>
            <a:r>
              <a:rPr lang="en-US" sz="1600" dirty="0" smtClean="0">
                <a:latin typeface="Segoe UI" panose="020B0502040204020203" pitchFamily="34" charset="0"/>
                <a:ea typeface="Segoe UI" panose="020B0502040204020203" pitchFamily="34" charset="0"/>
                <a:cs typeface="Segoe UI" panose="020B0502040204020203" pitchFamily="34" charset="0"/>
              </a:rPr>
              <a:t>15.3% in </a:t>
            </a:r>
            <a:r>
              <a:rPr lang="en-US" sz="1600" dirty="0">
                <a:latin typeface="Segoe UI" panose="020B0502040204020203" pitchFamily="34" charset="0"/>
                <a:ea typeface="Segoe UI" panose="020B0502040204020203" pitchFamily="34" charset="0"/>
                <a:cs typeface="Segoe UI" panose="020B0502040204020203" pitchFamily="34" charset="0"/>
              </a:rPr>
              <a:t>2000 to only </a:t>
            </a:r>
            <a:r>
              <a:rPr lang="en-US" sz="1600" dirty="0" smtClean="0">
                <a:latin typeface="Segoe UI" panose="020B0502040204020203" pitchFamily="34" charset="0"/>
                <a:ea typeface="Segoe UI" panose="020B0502040204020203" pitchFamily="34" charset="0"/>
                <a:cs typeface="Segoe UI" panose="020B0502040204020203" pitchFamily="34" charset="0"/>
              </a:rPr>
              <a:t>16.2% in </a:t>
            </a:r>
            <a:r>
              <a:rPr lang="en-US" sz="1600" dirty="0">
                <a:latin typeface="Segoe UI" panose="020B0502040204020203" pitchFamily="34" charset="0"/>
                <a:ea typeface="Segoe UI" panose="020B0502040204020203" pitchFamily="34" charset="0"/>
                <a:cs typeface="Segoe UI" panose="020B0502040204020203" pitchFamily="34" charset="0"/>
              </a:rPr>
              <a:t>2011 (a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6%</a:t>
            </a:r>
            <a:r>
              <a:rPr lang="en-US" sz="1600" dirty="0" smtClean="0">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percent increase).</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Title 1"/>
          <p:cNvSpPr txBox="1">
            <a:spLocks/>
          </p:cNvSpPr>
          <p:nvPr/>
        </p:nvSpPr>
        <p:spPr>
          <a:xfrm>
            <a:off x="533400" y="1524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943100" algn="l"/>
              </a:tabLst>
            </a:pPr>
            <a:r>
              <a:rPr lang="en-US" sz="1800" b="1" u="sng" dirty="0" smtClean="0">
                <a:latin typeface="Segoe UI" panose="020B0502040204020203" pitchFamily="34" charset="0"/>
                <a:ea typeface="Segoe UI" panose="020B0502040204020203" pitchFamily="34" charset="0"/>
                <a:cs typeface="Segoe UI" panose="020B0502040204020203" pitchFamily="34" charset="0"/>
              </a:rPr>
              <a:t>Why Invest in the Global Partnership for Education Now More Than Ever</a:t>
            </a:r>
            <a:br>
              <a:rPr lang="en-US" sz="1800" b="1" u="sng" dirty="0" smtClean="0">
                <a:latin typeface="Segoe UI" panose="020B0502040204020203" pitchFamily="34" charset="0"/>
                <a:ea typeface="Segoe UI" panose="020B0502040204020203" pitchFamily="34" charset="0"/>
                <a:cs typeface="Segoe UI" panose="020B0502040204020203" pitchFamily="34" charset="0"/>
              </a:rPr>
            </a:b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graphicFrame>
        <p:nvGraphicFramePr>
          <p:cNvPr id="6" name="Chart 5"/>
          <p:cNvGraphicFramePr/>
          <p:nvPr>
            <p:extLst>
              <p:ext uri="{D42A27DB-BD31-4B8C-83A1-F6EECF244321}">
                <p14:modId xmlns:p14="http://schemas.microsoft.com/office/powerpoint/2010/main" val="783122357"/>
              </p:ext>
            </p:extLst>
          </p:nvPr>
        </p:nvGraphicFramePr>
        <p:xfrm>
          <a:off x="5105400" y="2667000"/>
          <a:ext cx="3437890" cy="23552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
        <p:nvSpPr>
          <p:cNvPr id="8" name="Rectangle 7"/>
          <p:cNvSpPr/>
          <p:nvPr/>
        </p:nvSpPr>
        <p:spPr>
          <a:xfrm>
            <a:off x="0" y="0"/>
            <a:ext cx="9144000" cy="6096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 y="2133600"/>
            <a:ext cx="4419600" cy="30480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85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219200"/>
          </a:xfrm>
        </p:spPr>
        <p:txBody>
          <a:bodyPr>
            <a:normAutofit/>
          </a:bodyPr>
          <a:lstStyle/>
          <a:p>
            <a:pPr algn="l">
              <a:tabLst>
                <a:tab pos="1943100" algn="l"/>
              </a:tabLst>
            </a:pP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REASON #5:</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	GPE gets results</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a:t>
            </a:r>
            <a:b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b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2484437"/>
            <a:ext cx="4191000" cy="3687763"/>
          </a:xfrm>
        </p:spPr>
        <p:txBody>
          <a:bodyPr>
            <a:noAutofit/>
          </a:bodyPr>
          <a:lstStyle/>
          <a:p>
            <a:pPr marL="114300" indent="-114300">
              <a:spcBef>
                <a:spcPts val="0"/>
              </a:spcBef>
              <a:spcAft>
                <a:spcPts val="6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Since 2002, GPE </a:t>
            </a:r>
            <a:r>
              <a:rPr lang="en-US" sz="1600" dirty="0">
                <a:latin typeface="Segoe UI" panose="020B0502040204020203" pitchFamily="34" charset="0"/>
                <a:ea typeface="Segoe UI" panose="020B0502040204020203" pitchFamily="34" charset="0"/>
                <a:cs typeface="Segoe UI" panose="020B0502040204020203" pitchFamily="34" charset="0"/>
              </a:rPr>
              <a:t>has assisted low income countries </a:t>
            </a:r>
            <a:r>
              <a:rPr lang="en-US" sz="1600" dirty="0" smtClean="0">
                <a:latin typeface="Segoe UI" panose="020B0502040204020203" pitchFamily="34" charset="0"/>
                <a:ea typeface="Segoe UI" panose="020B0502040204020203" pitchFamily="34" charset="0"/>
                <a:cs typeface="Segoe UI" panose="020B0502040204020203" pitchFamily="34" charset="0"/>
              </a:rPr>
              <a:t>to:</a:t>
            </a:r>
          </a:p>
          <a:p>
            <a:pPr marL="571500" lvl="1" indent="-171450">
              <a:spcBef>
                <a:spcPts val="0"/>
              </a:spcBef>
              <a:spcAft>
                <a:spcPts val="600"/>
              </a:spcAft>
            </a:pPr>
            <a:r>
              <a:rPr lang="en-US" sz="1400" dirty="0" smtClean="0">
                <a:latin typeface="Segoe UI" panose="020B0502040204020203" pitchFamily="34" charset="0"/>
                <a:ea typeface="Segoe UI" panose="020B0502040204020203" pitchFamily="34" charset="0"/>
                <a:cs typeface="Segoe UI" panose="020B0502040204020203" pitchFamily="34" charset="0"/>
              </a:rPr>
              <a:t>enroll </a:t>
            </a:r>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22 million </a:t>
            </a:r>
            <a:r>
              <a:rPr lang="en-US" sz="1400" dirty="0">
                <a:latin typeface="Segoe UI" panose="020B0502040204020203" pitchFamily="34" charset="0"/>
                <a:ea typeface="Segoe UI" panose="020B0502040204020203" pitchFamily="34" charset="0"/>
                <a:cs typeface="Segoe UI" panose="020B0502040204020203" pitchFamily="34" charset="0"/>
              </a:rPr>
              <a:t>children in </a:t>
            </a:r>
            <a:r>
              <a:rPr lang="en-US" sz="1400" dirty="0" smtClean="0">
                <a:latin typeface="Segoe UI" panose="020B0502040204020203" pitchFamily="34" charset="0"/>
                <a:ea typeface="Segoe UI" panose="020B0502040204020203" pitchFamily="34" charset="0"/>
                <a:cs typeface="Segoe UI" panose="020B0502040204020203" pitchFamily="34" charset="0"/>
              </a:rPr>
              <a:t>school</a:t>
            </a:r>
          </a:p>
          <a:p>
            <a:pPr marL="571500" lvl="1" indent="-171450">
              <a:spcBef>
                <a:spcPts val="0"/>
              </a:spcBef>
              <a:spcAft>
                <a:spcPts val="600"/>
              </a:spcAft>
            </a:pPr>
            <a:r>
              <a:rPr lang="en-US" sz="1400" dirty="0" smtClean="0">
                <a:latin typeface="Segoe UI" panose="020B0502040204020203" pitchFamily="34" charset="0"/>
                <a:ea typeface="Segoe UI" panose="020B0502040204020203" pitchFamily="34" charset="0"/>
                <a:cs typeface="Segoe UI" panose="020B0502040204020203" pitchFamily="34" charset="0"/>
              </a:rPr>
              <a:t>construct </a:t>
            </a:r>
            <a:r>
              <a:rPr lang="en-US" sz="1400" dirty="0">
                <a:latin typeface="Segoe UI" panose="020B0502040204020203" pitchFamily="34" charset="0"/>
                <a:ea typeface="Segoe UI" panose="020B0502040204020203" pitchFamily="34" charset="0"/>
                <a:cs typeface="Segoe UI" panose="020B0502040204020203" pitchFamily="34" charset="0"/>
              </a:rPr>
              <a:t>over </a:t>
            </a:r>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53,000 </a:t>
            </a:r>
            <a:r>
              <a:rPr lang="en-US" sz="1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classrooms</a:t>
            </a:r>
          </a:p>
          <a:p>
            <a:pPr marL="571500" lvl="1" indent="-171450">
              <a:spcBef>
                <a:spcPts val="0"/>
              </a:spcBef>
              <a:spcAft>
                <a:spcPts val="600"/>
              </a:spcAft>
            </a:pPr>
            <a:r>
              <a:rPr lang="en-US" sz="1400" dirty="0" smtClean="0">
                <a:latin typeface="Segoe UI" panose="020B0502040204020203" pitchFamily="34" charset="0"/>
                <a:ea typeface="Segoe UI" panose="020B0502040204020203" pitchFamily="34" charset="0"/>
                <a:cs typeface="Segoe UI" panose="020B0502040204020203" pitchFamily="34" charset="0"/>
              </a:rPr>
              <a:t>train </a:t>
            </a:r>
            <a:r>
              <a:rPr lang="en-US" sz="1400" dirty="0">
                <a:latin typeface="Segoe UI" panose="020B0502040204020203" pitchFamily="34" charset="0"/>
                <a:ea typeface="Segoe UI" panose="020B0502040204020203" pitchFamily="34" charset="0"/>
                <a:cs typeface="Segoe UI" panose="020B0502040204020203" pitchFamily="34" charset="0"/>
              </a:rPr>
              <a:t>more than </a:t>
            </a:r>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300,000 </a:t>
            </a:r>
            <a:r>
              <a:rPr lang="en-US" sz="1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teachers</a:t>
            </a:r>
          </a:p>
        </p:txBody>
      </p:sp>
      <p:sp>
        <p:nvSpPr>
          <p:cNvPr id="4" name="Title 1"/>
          <p:cNvSpPr txBox="1">
            <a:spLocks/>
          </p:cNvSpPr>
          <p:nvPr/>
        </p:nvSpPr>
        <p:spPr>
          <a:xfrm>
            <a:off x="533400" y="1524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943100" algn="l"/>
              </a:tabLst>
            </a:pPr>
            <a:r>
              <a:rPr lang="en-US" sz="1800" b="1" u="sng" dirty="0" smtClean="0">
                <a:latin typeface="Segoe UI" panose="020B0502040204020203" pitchFamily="34" charset="0"/>
                <a:ea typeface="Segoe UI" panose="020B0502040204020203" pitchFamily="34" charset="0"/>
                <a:cs typeface="Segoe UI" panose="020B0502040204020203" pitchFamily="34" charset="0"/>
              </a:rPr>
              <a:t>Why Invest in the Global Partnership for Education Now More Than Ever</a:t>
            </a:r>
            <a:br>
              <a:rPr lang="en-US" sz="1800" b="1" u="sng" dirty="0" smtClean="0">
                <a:latin typeface="Segoe UI" panose="020B0502040204020203" pitchFamily="34" charset="0"/>
                <a:ea typeface="Segoe UI" panose="020B0502040204020203" pitchFamily="34" charset="0"/>
                <a:cs typeface="Segoe UI" panose="020B0502040204020203" pitchFamily="34" charset="0"/>
              </a:rPr>
            </a:b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graphicFrame>
        <p:nvGraphicFramePr>
          <p:cNvPr id="7" name="Chart 6"/>
          <p:cNvGraphicFramePr/>
          <p:nvPr>
            <p:extLst>
              <p:ext uri="{D42A27DB-BD31-4B8C-83A1-F6EECF244321}">
                <p14:modId xmlns:p14="http://schemas.microsoft.com/office/powerpoint/2010/main" val="2086199358"/>
              </p:ext>
            </p:extLst>
          </p:nvPr>
        </p:nvGraphicFramePr>
        <p:xfrm>
          <a:off x="5410200" y="1371600"/>
          <a:ext cx="31242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518498466"/>
              </p:ext>
            </p:extLst>
          </p:nvPr>
        </p:nvGraphicFramePr>
        <p:xfrm>
          <a:off x="5381625" y="3657600"/>
          <a:ext cx="327660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
        <p:nvSpPr>
          <p:cNvPr id="10" name="Rectangle 9"/>
          <p:cNvSpPr/>
          <p:nvPr/>
        </p:nvSpPr>
        <p:spPr>
          <a:xfrm>
            <a:off x="0" y="0"/>
            <a:ext cx="9144000" cy="6096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2362200"/>
            <a:ext cx="4343400" cy="16764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03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219200"/>
          </a:xfrm>
        </p:spPr>
        <p:txBody>
          <a:bodyPr>
            <a:normAutofit/>
          </a:bodyPr>
          <a:lstStyle/>
          <a:p>
            <a:pPr algn="l">
              <a:tabLst>
                <a:tab pos="1943100" algn="l"/>
              </a:tabLst>
            </a:pP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REASON #6:</a:t>
            </a:r>
            <a:r>
              <a:rPr lang="en-US" sz="2400" b="1" dirty="0">
                <a:latin typeface="Segoe UI" panose="020B0502040204020203" pitchFamily="34" charset="0"/>
                <a:ea typeface="Segoe UI" panose="020B0502040204020203" pitchFamily="34" charset="0"/>
                <a:cs typeface="Segoe UI" panose="020B0502040204020203" pitchFamily="34" charset="0"/>
              </a:rPr>
              <a:t>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GPE is implementing innovative measures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to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further enhance performance.</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2514600"/>
            <a:ext cx="8229600" cy="2209800"/>
          </a:xfrm>
        </p:spPr>
        <p:txBody>
          <a:bodyPr>
            <a:noAutofit/>
          </a:bodyPr>
          <a:lstStyle/>
          <a:p>
            <a:pPr marL="114300" indent="-114300">
              <a:spcBef>
                <a:spcPts val="0"/>
              </a:spcBef>
              <a:spcAft>
                <a:spcPts val="2400"/>
              </a:spcAft>
            </a:pPr>
            <a:r>
              <a:rPr lang="en-US" sz="1800" dirty="0">
                <a:latin typeface="Segoe UI" panose="020B0502040204020203" pitchFamily="34" charset="0"/>
                <a:ea typeface="Segoe UI" panose="020B0502040204020203" pitchFamily="34" charset="0"/>
                <a:cs typeface="Segoe UI" panose="020B0502040204020203" pitchFamily="34" charset="0"/>
              </a:rPr>
              <a:t>A </a:t>
            </a:r>
            <a:r>
              <a:rPr lang="en-US" sz="1800" dirty="0" smtClean="0">
                <a:latin typeface="Segoe UI" panose="020B0502040204020203" pitchFamily="34" charset="0"/>
                <a:ea typeface="Segoe UI" panose="020B0502040204020203" pitchFamily="34" charset="0"/>
                <a:cs typeface="Segoe UI" panose="020B0502040204020203" pitchFamily="34" charset="0"/>
              </a:rPr>
              <a:t>new </a:t>
            </a:r>
            <a:r>
              <a:rPr lang="en-US" sz="18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funding </a:t>
            </a:r>
            <a:r>
              <a:rPr lang="en-US" sz="18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model </a:t>
            </a:r>
            <a:r>
              <a:rPr lang="en-US" sz="1800" dirty="0">
                <a:latin typeface="Segoe UI" panose="020B0502040204020203" pitchFamily="34" charset="0"/>
                <a:ea typeface="Segoe UI" panose="020B0502040204020203" pitchFamily="34" charset="0"/>
                <a:cs typeface="Segoe UI" panose="020B0502040204020203" pitchFamily="34" charset="0"/>
              </a:rPr>
              <a:t>that drives greater </a:t>
            </a:r>
            <a:r>
              <a:rPr lang="en-US" sz="1800" dirty="0" smtClean="0">
                <a:latin typeface="Segoe UI" panose="020B0502040204020203" pitchFamily="34" charset="0"/>
                <a:ea typeface="Segoe UI" panose="020B0502040204020203" pitchFamily="34" charset="0"/>
                <a:cs typeface="Segoe UI" panose="020B0502040204020203" pitchFamily="34" charset="0"/>
              </a:rPr>
              <a:t>performance</a:t>
            </a:r>
          </a:p>
          <a:p>
            <a:pPr marL="114300" indent="-114300">
              <a:spcBef>
                <a:spcPts val="0"/>
              </a:spcBef>
              <a:spcAft>
                <a:spcPts val="2400"/>
              </a:spcAft>
            </a:pPr>
            <a:r>
              <a:rPr lang="en-US" sz="1800" dirty="0" smtClean="0">
                <a:latin typeface="Segoe UI" panose="020B0502040204020203" pitchFamily="34" charset="0"/>
                <a:ea typeface="Segoe UI" panose="020B0502040204020203" pitchFamily="34" charset="0"/>
                <a:cs typeface="Segoe UI" panose="020B0502040204020203" pitchFamily="34" charset="0"/>
              </a:rPr>
              <a:t>Developing a new </a:t>
            </a:r>
            <a:r>
              <a:rPr lang="en-US" sz="18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Humanitarian Fund </a:t>
            </a:r>
            <a:r>
              <a:rPr lang="en-US" sz="1800" dirty="0">
                <a:latin typeface="Segoe UI" panose="020B0502040204020203" pitchFamily="34" charset="0"/>
                <a:ea typeface="Segoe UI" panose="020B0502040204020203" pitchFamily="34" charset="0"/>
                <a:cs typeface="Segoe UI" panose="020B0502040204020203" pitchFamily="34" charset="0"/>
              </a:rPr>
              <a:t>and </a:t>
            </a:r>
            <a:r>
              <a:rPr lang="en-US" sz="18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Innovation </a:t>
            </a:r>
            <a:r>
              <a:rPr lang="en-US" sz="18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Fund</a:t>
            </a:r>
          </a:p>
          <a:p>
            <a:pPr marL="114300" indent="-114300">
              <a:spcBef>
                <a:spcPts val="0"/>
              </a:spcBef>
              <a:spcAft>
                <a:spcPts val="2400"/>
              </a:spcAft>
            </a:pPr>
            <a:r>
              <a:rPr lang="en-US" sz="1800" dirty="0">
                <a:latin typeface="Segoe UI" panose="020B0502040204020203" pitchFamily="34" charset="0"/>
                <a:ea typeface="Segoe UI" panose="020B0502040204020203" pitchFamily="34" charset="0"/>
                <a:cs typeface="Segoe UI" panose="020B0502040204020203" pitchFamily="34" charset="0"/>
              </a:rPr>
              <a:t>Expanding </a:t>
            </a:r>
            <a:r>
              <a:rPr lang="en-US" sz="18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partnerships</a:t>
            </a:r>
          </a:p>
          <a:p>
            <a:pPr marL="114300" indent="-114300">
              <a:spcBef>
                <a:spcPts val="0"/>
              </a:spcBef>
              <a:spcAft>
                <a:spcPts val="2400"/>
              </a:spcAft>
            </a:pPr>
            <a:r>
              <a:rPr lang="en-US" sz="1800" dirty="0">
                <a:latin typeface="Segoe UI" panose="020B0502040204020203" pitchFamily="34" charset="0"/>
                <a:ea typeface="Segoe UI" panose="020B0502040204020203" pitchFamily="34" charset="0"/>
                <a:cs typeface="Segoe UI" panose="020B0502040204020203" pitchFamily="34" charset="0"/>
              </a:rPr>
              <a:t>Strengthening the </a:t>
            </a:r>
            <a:r>
              <a:rPr lang="en-US" sz="18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Secretariat</a:t>
            </a:r>
            <a:endParaRPr lang="en-US" sz="18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itle 1"/>
          <p:cNvSpPr txBox="1">
            <a:spLocks/>
          </p:cNvSpPr>
          <p:nvPr/>
        </p:nvSpPr>
        <p:spPr>
          <a:xfrm>
            <a:off x="533400" y="1524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943100" algn="l"/>
              </a:tabLst>
            </a:pPr>
            <a:r>
              <a:rPr lang="en-US" sz="1800" b="1" u="sng" dirty="0" smtClean="0">
                <a:latin typeface="Segoe UI" panose="020B0502040204020203" pitchFamily="34" charset="0"/>
                <a:ea typeface="Segoe UI" panose="020B0502040204020203" pitchFamily="34" charset="0"/>
                <a:cs typeface="Segoe UI" panose="020B0502040204020203" pitchFamily="34" charset="0"/>
              </a:rPr>
              <a:t>Why Invest in the Global Partnership for Education Now More Than Ever</a:t>
            </a:r>
            <a:br>
              <a:rPr lang="en-US" sz="1800" b="1" u="sng" dirty="0" smtClean="0">
                <a:latin typeface="Segoe UI" panose="020B0502040204020203" pitchFamily="34" charset="0"/>
                <a:ea typeface="Segoe UI" panose="020B0502040204020203" pitchFamily="34" charset="0"/>
                <a:cs typeface="Segoe UI" panose="020B0502040204020203" pitchFamily="34" charset="0"/>
              </a:rPr>
            </a:b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sp>
        <p:nvSpPr>
          <p:cNvPr id="6" name="TextBox 5"/>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
        <p:nvSpPr>
          <p:cNvPr id="8" name="Rectangle 7"/>
          <p:cNvSpPr/>
          <p:nvPr/>
        </p:nvSpPr>
        <p:spPr>
          <a:xfrm>
            <a:off x="0" y="0"/>
            <a:ext cx="9144000" cy="6096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 y="2438400"/>
            <a:ext cx="7010400" cy="23622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863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219200"/>
          </a:xfrm>
        </p:spPr>
        <p:txBody>
          <a:bodyPr>
            <a:normAutofit/>
          </a:bodyPr>
          <a:lstStyle/>
          <a:p>
            <a:pPr algn="l">
              <a:tabLst>
                <a:tab pos="1943100" algn="l"/>
              </a:tabLst>
            </a:pP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REASON #7:</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Global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support to basic education is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radically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declining.</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2209800"/>
            <a:ext cx="4419600" cy="3048000"/>
          </a:xfrm>
        </p:spPr>
        <p:txBody>
          <a:bodyPr>
            <a:noAutofit/>
          </a:bodyPr>
          <a:lstStyle/>
          <a:p>
            <a:pPr marL="114300" lvl="0" indent="-114300">
              <a:spcBef>
                <a:spcPts val="0"/>
              </a:spcBef>
              <a:spcAft>
                <a:spcPts val="24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Disbursements </a:t>
            </a:r>
            <a:r>
              <a:rPr lang="en-US" sz="1600" dirty="0">
                <a:latin typeface="Segoe UI" panose="020B0502040204020203" pitchFamily="34" charset="0"/>
                <a:ea typeface="Segoe UI" panose="020B0502040204020203" pitchFamily="34" charset="0"/>
                <a:cs typeface="Segoe UI" panose="020B0502040204020203" pitchFamily="34" charset="0"/>
              </a:rPr>
              <a:t>for education dropped by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9% </a:t>
            </a:r>
            <a:r>
              <a:rPr lang="en-US" sz="1600" dirty="0" smtClean="0">
                <a:latin typeface="Segoe UI" panose="020B0502040204020203" pitchFamily="34" charset="0"/>
                <a:ea typeface="Segoe UI" panose="020B0502040204020203" pitchFamily="34" charset="0"/>
                <a:cs typeface="Segoe UI" panose="020B0502040204020203" pitchFamily="34" charset="0"/>
              </a:rPr>
              <a:t>between </a:t>
            </a:r>
            <a:r>
              <a:rPr lang="en-US" sz="1600" dirty="0">
                <a:latin typeface="Segoe UI" panose="020B0502040204020203" pitchFamily="34" charset="0"/>
                <a:ea typeface="Segoe UI" panose="020B0502040204020203" pitchFamily="34" charset="0"/>
                <a:cs typeface="Segoe UI" panose="020B0502040204020203" pitchFamily="34" charset="0"/>
              </a:rPr>
              <a:t>2009 and 2012.</a:t>
            </a:r>
          </a:p>
          <a:p>
            <a:pPr marL="114300" lvl="0" indent="-114300">
              <a:spcBef>
                <a:spcPts val="0"/>
              </a:spcBef>
              <a:spcAft>
                <a:spcPts val="24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Disbursements for basic education have dropped </a:t>
            </a:r>
            <a:r>
              <a:rPr lang="en-US" sz="1600" dirty="0">
                <a:latin typeface="Segoe UI" panose="020B0502040204020203" pitchFamily="34" charset="0"/>
                <a:ea typeface="Segoe UI" panose="020B0502040204020203" pitchFamily="34" charset="0"/>
                <a:cs typeface="Segoe UI" panose="020B0502040204020203" pitchFamily="34" charset="0"/>
              </a:rPr>
              <a:t>for three years in a row, resulting in a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16%</a:t>
            </a:r>
            <a:r>
              <a:rPr lang="en-US" sz="1600" b="1" dirty="0" smtClean="0">
                <a:latin typeface="Segoe UI" panose="020B0502040204020203" pitchFamily="34" charset="0"/>
                <a:ea typeface="Segoe UI" panose="020B0502040204020203" pitchFamily="34" charset="0"/>
                <a:cs typeface="Segoe UI" panose="020B0502040204020203" pitchFamily="34" charset="0"/>
              </a:rPr>
              <a:t> </a:t>
            </a:r>
            <a:r>
              <a:rPr lang="en-US" sz="1600" dirty="0" smtClean="0">
                <a:latin typeface="Segoe UI" panose="020B0502040204020203" pitchFamily="34" charset="0"/>
                <a:ea typeface="Segoe UI" panose="020B0502040204020203" pitchFamily="34" charset="0"/>
                <a:cs typeface="Segoe UI" panose="020B0502040204020203" pitchFamily="34" charset="0"/>
              </a:rPr>
              <a:t>reduction — </a:t>
            </a:r>
            <a:r>
              <a:rPr lang="en-US" sz="1600" dirty="0">
                <a:latin typeface="Segoe UI" panose="020B0502040204020203" pitchFamily="34" charset="0"/>
                <a:ea typeface="Segoe UI" panose="020B0502040204020203" pitchFamily="34" charset="0"/>
                <a:cs typeface="Segoe UI" panose="020B0502040204020203" pitchFamily="34" charset="0"/>
              </a:rPr>
              <a:t>rolling basic education aid levels back to where they were in 2008.</a:t>
            </a:r>
          </a:p>
          <a:p>
            <a:pPr marL="114300" indent="-114300">
              <a:spcBef>
                <a:spcPts val="0"/>
              </a:spcBef>
              <a:spcAft>
                <a:spcPts val="2400"/>
              </a:spcAft>
            </a:pPr>
            <a:r>
              <a:rPr lang="en-US" sz="1600" dirty="0">
                <a:latin typeface="Segoe UI" panose="020B0502040204020203" pitchFamily="34" charset="0"/>
                <a:ea typeface="Segoe UI" panose="020B0502040204020203" pitchFamily="34" charset="0"/>
                <a:cs typeface="Segoe UI" panose="020B0502040204020203" pitchFamily="34" charset="0"/>
              </a:rPr>
              <a:t>Basic education aid funds actually available to GPE developing country partners were cut by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23%</a:t>
            </a:r>
            <a:r>
              <a:rPr lang="en-US" sz="1600" b="1" dirty="0" smtClean="0">
                <a:latin typeface="Segoe UI" panose="020B0502040204020203" pitchFamily="34" charset="0"/>
                <a:ea typeface="Segoe UI" panose="020B0502040204020203" pitchFamily="34" charset="0"/>
                <a:cs typeface="Segoe UI" panose="020B0502040204020203" pitchFamily="34" charset="0"/>
              </a:rPr>
              <a:t> </a:t>
            </a:r>
            <a:r>
              <a:rPr lang="en-US" sz="1600" dirty="0" smtClean="0">
                <a:latin typeface="Segoe UI" panose="020B0502040204020203" pitchFamily="34" charset="0"/>
                <a:ea typeface="Segoe UI" panose="020B0502040204020203" pitchFamily="34" charset="0"/>
                <a:cs typeface="Segoe UI" panose="020B0502040204020203" pitchFamily="34" charset="0"/>
              </a:rPr>
              <a:t>from </a:t>
            </a:r>
            <a:r>
              <a:rPr lang="en-US" sz="1600" dirty="0">
                <a:latin typeface="Segoe UI" panose="020B0502040204020203" pitchFamily="34" charset="0"/>
                <a:ea typeface="Segoe UI" panose="020B0502040204020203" pitchFamily="34" charset="0"/>
                <a:cs typeface="Segoe UI" panose="020B0502040204020203" pitchFamily="34" charset="0"/>
              </a:rPr>
              <a:t>2009 to 2012</a:t>
            </a:r>
            <a:r>
              <a:rPr lang="en-US" sz="1600" dirty="0"/>
              <a:t>.</a:t>
            </a:r>
            <a:endParaRPr lang="en-US" sz="1600" b="1" i="1"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Title 1"/>
          <p:cNvSpPr txBox="1">
            <a:spLocks/>
          </p:cNvSpPr>
          <p:nvPr/>
        </p:nvSpPr>
        <p:spPr>
          <a:xfrm>
            <a:off x="533400" y="1524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943100" algn="l"/>
              </a:tabLst>
            </a:pPr>
            <a:r>
              <a:rPr lang="en-US" sz="1800" b="1" u="sng" dirty="0" smtClean="0">
                <a:latin typeface="Segoe UI" panose="020B0502040204020203" pitchFamily="34" charset="0"/>
                <a:ea typeface="Segoe UI" panose="020B0502040204020203" pitchFamily="34" charset="0"/>
                <a:cs typeface="Segoe UI" panose="020B0502040204020203" pitchFamily="34" charset="0"/>
              </a:rPr>
              <a:t>Why Invest in the Global Partnership for Education Now More Than Ever</a:t>
            </a:r>
            <a:br>
              <a:rPr lang="en-US" sz="1800" b="1" u="sng" dirty="0" smtClean="0">
                <a:latin typeface="Segoe UI" panose="020B0502040204020203" pitchFamily="34" charset="0"/>
                <a:ea typeface="Segoe UI" panose="020B0502040204020203" pitchFamily="34" charset="0"/>
                <a:cs typeface="Segoe UI" panose="020B0502040204020203" pitchFamily="34" charset="0"/>
              </a:rPr>
            </a:b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graphicFrame>
        <p:nvGraphicFramePr>
          <p:cNvPr id="6" name="Chart 5"/>
          <p:cNvGraphicFramePr/>
          <p:nvPr>
            <p:extLst>
              <p:ext uri="{D42A27DB-BD31-4B8C-83A1-F6EECF244321}">
                <p14:modId xmlns:p14="http://schemas.microsoft.com/office/powerpoint/2010/main" val="3886125121"/>
              </p:ext>
            </p:extLst>
          </p:nvPr>
        </p:nvGraphicFramePr>
        <p:xfrm>
          <a:off x="5257800" y="2460942"/>
          <a:ext cx="3886200" cy="23933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
        <p:nvSpPr>
          <p:cNvPr id="8" name="Rectangle 7"/>
          <p:cNvSpPr/>
          <p:nvPr/>
        </p:nvSpPr>
        <p:spPr>
          <a:xfrm>
            <a:off x="0" y="0"/>
            <a:ext cx="9144000" cy="6096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 y="2057400"/>
            <a:ext cx="4724400" cy="32004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163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219200"/>
          </a:xfrm>
        </p:spPr>
        <p:txBody>
          <a:bodyPr>
            <a:normAutofit/>
          </a:bodyPr>
          <a:lstStyle/>
          <a:p>
            <a:pPr algn="l">
              <a:tabLst>
                <a:tab pos="1943100" algn="l"/>
              </a:tabLst>
            </a:pP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REASON #8:</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Demand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for GPE support is on the rise</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a:t>
            </a:r>
            <a:b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b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2209800"/>
            <a:ext cx="7315200" cy="3429000"/>
          </a:xfrm>
        </p:spPr>
        <p:txBody>
          <a:bodyPr>
            <a:noAutofit/>
          </a:bodyPr>
          <a:lstStyle/>
          <a:p>
            <a:pPr marL="114300" indent="-114300">
              <a:spcBef>
                <a:spcPts val="0"/>
              </a:spcBef>
              <a:spcAft>
                <a:spcPts val="2400"/>
              </a:spcAft>
            </a:pPr>
            <a:r>
              <a:rPr lang="en-US" sz="18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Demand is outweighing supply: </a:t>
            </a:r>
            <a:r>
              <a:rPr lang="en-US" sz="1800" dirty="0" smtClean="0">
                <a:latin typeface="Segoe UI" panose="020B0502040204020203" pitchFamily="34" charset="0"/>
                <a:ea typeface="Segoe UI" panose="020B0502040204020203" pitchFamily="34" charset="0"/>
                <a:cs typeface="Segoe UI" panose="020B0502040204020203" pitchFamily="34" charset="0"/>
              </a:rPr>
              <a:t>As </a:t>
            </a:r>
            <a:r>
              <a:rPr lang="en-US" sz="1800" dirty="0">
                <a:latin typeface="Segoe UI" panose="020B0502040204020203" pitchFamily="34" charset="0"/>
                <a:ea typeface="Segoe UI" panose="020B0502040204020203" pitchFamily="34" charset="0"/>
                <a:cs typeface="Segoe UI" panose="020B0502040204020203" pitchFamily="34" charset="0"/>
              </a:rPr>
              <a:t>much as </a:t>
            </a:r>
            <a:r>
              <a:rPr lang="en-US" sz="18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$585 </a:t>
            </a:r>
            <a:r>
              <a:rPr lang="en-US"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million</a:t>
            </a:r>
            <a:r>
              <a:rPr lang="en-US" sz="18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800" dirty="0" smtClean="0">
                <a:latin typeface="Segoe UI" panose="020B0502040204020203" pitchFamily="34" charset="0"/>
                <a:ea typeface="Segoe UI" panose="020B0502040204020203" pitchFamily="34" charset="0"/>
                <a:cs typeface="Segoe UI" panose="020B0502040204020203" pitchFamily="34" charset="0"/>
              </a:rPr>
              <a:t>may need to be </a:t>
            </a:r>
            <a:r>
              <a:rPr lang="en-US" sz="1800" dirty="0">
                <a:latin typeface="Segoe UI" panose="020B0502040204020203" pitchFamily="34" charset="0"/>
                <a:ea typeface="Segoe UI" panose="020B0502040204020203" pitchFamily="34" charset="0"/>
                <a:cs typeface="Segoe UI" panose="020B0502040204020203" pitchFamily="34" charset="0"/>
              </a:rPr>
              <a:t>sourced from new commitments in the 2015-2018 replenishment </a:t>
            </a:r>
            <a:r>
              <a:rPr lang="en-US" sz="1800" dirty="0" smtClean="0">
                <a:latin typeface="Segoe UI" panose="020B0502040204020203" pitchFamily="34" charset="0"/>
                <a:ea typeface="Segoe UI" panose="020B0502040204020203" pitchFamily="34" charset="0"/>
                <a:cs typeface="Segoe UI" panose="020B0502040204020203" pitchFamily="34" charset="0"/>
              </a:rPr>
              <a:t>period to meet existing grant requests.</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114300" indent="-114300">
              <a:spcBef>
                <a:spcPts val="0"/>
              </a:spcBef>
              <a:spcAft>
                <a:spcPts val="2400"/>
              </a:spcAft>
            </a:pPr>
            <a:r>
              <a:rPr lang="en-US" sz="18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Demand </a:t>
            </a:r>
            <a:r>
              <a:rPr lang="en-US" sz="18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for GPE support will likely only </a:t>
            </a:r>
            <a:r>
              <a:rPr lang="en-US" sz="18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increase:</a:t>
            </a:r>
            <a:r>
              <a:rPr lang="en-US" sz="18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800" dirty="0" smtClean="0">
                <a:latin typeface="Segoe UI" panose="020B0502040204020203" pitchFamily="34" charset="0"/>
                <a:ea typeface="Segoe UI" panose="020B0502040204020203" pitchFamily="34" charset="0"/>
                <a:cs typeface="Segoe UI" panose="020B0502040204020203" pitchFamily="34" charset="0"/>
              </a:rPr>
              <a:t>Having </a:t>
            </a:r>
            <a:r>
              <a:rPr lang="en-US" sz="1800" dirty="0">
                <a:latin typeface="Segoe UI" panose="020B0502040204020203" pitchFamily="34" charset="0"/>
                <a:ea typeface="Segoe UI" panose="020B0502040204020203" pitchFamily="34" charset="0"/>
                <a:cs typeface="Segoe UI" panose="020B0502040204020203" pitchFamily="34" charset="0"/>
              </a:rPr>
              <a:t>multiplied from 7 developing country partners in 2002 to 59 in 2014, </a:t>
            </a:r>
            <a:r>
              <a:rPr lang="en-US" sz="1800" dirty="0" smtClean="0">
                <a:latin typeface="Segoe UI" panose="020B0502040204020203" pitchFamily="34" charset="0"/>
                <a:ea typeface="Segoe UI" panose="020B0502040204020203" pitchFamily="34" charset="0"/>
                <a:cs typeface="Segoe UI" panose="020B0502040204020203" pitchFamily="34" charset="0"/>
              </a:rPr>
              <a:t>GPE </a:t>
            </a:r>
            <a:r>
              <a:rPr lang="en-US" sz="1800" dirty="0">
                <a:latin typeface="Segoe UI" panose="020B0502040204020203" pitchFamily="34" charset="0"/>
                <a:ea typeface="Segoe UI" panose="020B0502040204020203" pitchFamily="34" charset="0"/>
                <a:cs typeface="Segoe UI" panose="020B0502040204020203" pitchFamily="34" charset="0"/>
              </a:rPr>
              <a:t>remains open to a total of </a:t>
            </a:r>
            <a:r>
              <a:rPr lang="en-US"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68</a:t>
            </a:r>
            <a:r>
              <a:rPr lang="en-US" sz="18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800" dirty="0">
                <a:latin typeface="Segoe UI" panose="020B0502040204020203" pitchFamily="34" charset="0"/>
                <a:ea typeface="Segoe UI" panose="020B0502040204020203" pitchFamily="34" charset="0"/>
                <a:cs typeface="Segoe UI" panose="020B0502040204020203" pitchFamily="34" charset="0"/>
              </a:rPr>
              <a:t>eligible countries</a:t>
            </a:r>
            <a:r>
              <a:rPr lang="en-US" sz="1800" dirty="0" smtClean="0">
                <a:latin typeface="Segoe UI" panose="020B0502040204020203" pitchFamily="34" charset="0"/>
                <a:ea typeface="Segoe UI" panose="020B0502040204020203" pitchFamily="34" charset="0"/>
                <a:cs typeface="Segoe UI" panose="020B0502040204020203" pitchFamily="34" charset="0"/>
              </a:rPr>
              <a:t>.</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itle 1"/>
          <p:cNvSpPr txBox="1">
            <a:spLocks/>
          </p:cNvSpPr>
          <p:nvPr/>
        </p:nvSpPr>
        <p:spPr>
          <a:xfrm>
            <a:off x="533400" y="1524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943100" algn="l"/>
              </a:tabLst>
            </a:pPr>
            <a:r>
              <a:rPr lang="en-US" sz="1800" b="1" u="sng" dirty="0" smtClean="0">
                <a:latin typeface="Segoe UI" panose="020B0502040204020203" pitchFamily="34" charset="0"/>
                <a:ea typeface="Segoe UI" panose="020B0502040204020203" pitchFamily="34" charset="0"/>
                <a:cs typeface="Segoe UI" panose="020B0502040204020203" pitchFamily="34" charset="0"/>
              </a:rPr>
              <a:t>Why Invest in the Global Partnership for Education Now More Than Ever</a:t>
            </a:r>
            <a:br>
              <a:rPr lang="en-US" sz="1800" b="1" u="sng" dirty="0" smtClean="0">
                <a:latin typeface="Segoe UI" panose="020B0502040204020203" pitchFamily="34" charset="0"/>
                <a:ea typeface="Segoe UI" panose="020B0502040204020203" pitchFamily="34" charset="0"/>
                <a:cs typeface="Segoe UI" panose="020B0502040204020203" pitchFamily="34" charset="0"/>
              </a:rPr>
            </a:b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sp>
        <p:nvSpPr>
          <p:cNvPr id="7" name="TextBox 6"/>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
        <p:nvSpPr>
          <p:cNvPr id="8" name="Rectangle 7"/>
          <p:cNvSpPr/>
          <p:nvPr/>
        </p:nvSpPr>
        <p:spPr>
          <a:xfrm>
            <a:off x="0" y="0"/>
            <a:ext cx="9144000" cy="6096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 y="2057400"/>
            <a:ext cx="7620000" cy="25146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87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200"/>
            <a:ext cx="6629400" cy="9144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249362"/>
          </a:xfrm>
        </p:spPr>
        <p:txBody>
          <a:bodyPr>
            <a:normAutofit/>
          </a:bodyPr>
          <a:lstStyle/>
          <a:p>
            <a:pPr algn="l"/>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A Successful GPE Pledging Conference</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524000"/>
            <a:ext cx="8229600" cy="4297363"/>
          </a:xfrm>
        </p:spPr>
        <p:txBody>
          <a:bodyPr>
            <a:noAutofit/>
          </a:bodyPr>
          <a:lstStyle/>
          <a:p>
            <a:pPr marL="0" lvl="0" indent="0">
              <a:lnSpc>
                <a:spcPct val="120000"/>
              </a:lnSpc>
              <a:spcBef>
                <a:spcPts val="0"/>
              </a:spcBef>
              <a:spcAft>
                <a:spcPts val="1800"/>
              </a:spcAft>
              <a:buNone/>
            </a:pPr>
            <a:r>
              <a:rPr lang="en-US" sz="18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With a fully-funded 2015-2018 replenishment, GPE anticipates— </a:t>
            </a:r>
          </a:p>
          <a:p>
            <a:pPr marL="114300" lvl="0" indent="-114300">
              <a:spcBef>
                <a:spcPts val="0"/>
              </a:spcBef>
              <a:spcAft>
                <a:spcPts val="18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Primary </a:t>
            </a:r>
            <a:r>
              <a:rPr lang="en-US" sz="1600" dirty="0">
                <a:latin typeface="Segoe UI" panose="020B0502040204020203" pitchFamily="34" charset="0"/>
                <a:ea typeface="Segoe UI" panose="020B0502040204020203" pitchFamily="34" charset="0"/>
                <a:cs typeface="Segoe UI" panose="020B0502040204020203" pitchFamily="34" charset="0"/>
              </a:rPr>
              <a:t>school enrollment rates will be increased by </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12%</a:t>
            </a:r>
            <a:r>
              <a:rPr lang="en-US" sz="1600" dirty="0" smtClean="0">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or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17 million</a:t>
            </a:r>
            <a:r>
              <a:rPr lang="en-US" sz="1600" i="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children, with girls experiencing a </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14% </a:t>
            </a:r>
            <a:r>
              <a:rPr lang="en-US" sz="1600" dirty="0" smtClean="0">
                <a:latin typeface="Segoe UI" panose="020B0502040204020203" pitchFamily="34" charset="0"/>
                <a:ea typeface="Segoe UI" panose="020B0502040204020203" pitchFamily="34" charset="0"/>
                <a:cs typeface="Segoe UI" panose="020B0502040204020203" pitchFamily="34" charset="0"/>
              </a:rPr>
              <a:t>increase</a:t>
            </a:r>
            <a:r>
              <a:rPr lang="en-US" sz="1600" dirty="0">
                <a:latin typeface="Segoe UI" panose="020B0502040204020203" pitchFamily="34" charset="0"/>
                <a:ea typeface="Segoe UI" panose="020B0502040204020203" pitchFamily="34" charset="0"/>
                <a:cs typeface="Segoe UI" panose="020B0502040204020203" pitchFamily="34" charset="0"/>
              </a:rPr>
              <a:t>.</a:t>
            </a:r>
          </a:p>
          <a:p>
            <a:pPr marL="114300" lvl="0" indent="-114300">
              <a:spcBef>
                <a:spcPts val="0"/>
              </a:spcBef>
              <a:spcAft>
                <a:spcPts val="1800"/>
              </a:spcAft>
            </a:pPr>
            <a:r>
              <a:rPr lang="en-US" sz="1600" dirty="0">
                <a:latin typeface="Segoe UI" panose="020B0502040204020203" pitchFamily="34" charset="0"/>
                <a:ea typeface="Segoe UI" panose="020B0502040204020203" pitchFamily="34" charset="0"/>
                <a:cs typeface="Segoe UI" panose="020B0502040204020203" pitchFamily="34" charset="0"/>
              </a:rPr>
              <a:t>Primary completion rates will be increased by an average of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3 percentage</a:t>
            </a:r>
            <a:r>
              <a:rPr lang="en-US" sz="1600" i="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points each year, with the number of non-completers decreasing by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a third</a:t>
            </a:r>
            <a:r>
              <a:rPr lang="en-US" sz="1600" dirty="0">
                <a:latin typeface="Segoe UI" panose="020B0502040204020203" pitchFamily="34" charset="0"/>
                <a:ea typeface="Segoe UI" panose="020B0502040204020203" pitchFamily="34" charset="0"/>
                <a:cs typeface="Segoe UI" panose="020B0502040204020203" pitchFamily="34" charset="0"/>
              </a:rPr>
              <a:t>.</a:t>
            </a:r>
          </a:p>
          <a:p>
            <a:pPr marL="114300" lvl="0" indent="-114300">
              <a:spcBef>
                <a:spcPts val="0"/>
              </a:spcBef>
              <a:spcAft>
                <a:spcPts val="1800"/>
              </a:spcAft>
            </a:pPr>
            <a:r>
              <a:rPr lang="en-US" sz="1600" dirty="0">
                <a:latin typeface="Segoe UI" panose="020B0502040204020203" pitchFamily="34" charset="0"/>
                <a:ea typeface="Segoe UI" panose="020B0502040204020203" pitchFamily="34" charset="0"/>
                <a:cs typeface="Segoe UI" panose="020B0502040204020203" pitchFamily="34" charset="0"/>
              </a:rPr>
              <a:t>An additional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16.5 million</a:t>
            </a:r>
            <a:r>
              <a:rPr lang="en-US" sz="1600" i="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children will be able to enroll in lower secondary school, of which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8.3 million</a:t>
            </a:r>
            <a:r>
              <a:rPr lang="en-US" sz="1600" i="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will be girls.</a:t>
            </a:r>
          </a:p>
          <a:p>
            <a:pPr marL="114300" lvl="0" indent="-114300">
              <a:spcBef>
                <a:spcPts val="0"/>
              </a:spcBef>
              <a:spcAft>
                <a:spcPts val="1800"/>
              </a:spcAft>
            </a:pPr>
            <a:r>
              <a:rPr lang="en-US" sz="1600" dirty="0">
                <a:latin typeface="Segoe UI" panose="020B0502040204020203" pitchFamily="34" charset="0"/>
                <a:ea typeface="Segoe UI" panose="020B0502040204020203" pitchFamily="34" charset="0"/>
                <a:cs typeface="Segoe UI" panose="020B0502040204020203" pitchFamily="34" charset="0"/>
              </a:rPr>
              <a:t>In fragile and conflict affected countries, an additional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16.5 million</a:t>
            </a:r>
            <a:r>
              <a:rPr lang="en-US" sz="1600" i="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children will be able to access a primary education, with completion rising from 15.7 million children in 2014 to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19.1 million</a:t>
            </a:r>
            <a:r>
              <a:rPr lang="en-US" sz="1600" i="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in 2018</a:t>
            </a:r>
            <a:r>
              <a:rPr lang="en-US" sz="1600" dirty="0" smtClean="0">
                <a:latin typeface="Segoe UI" panose="020B0502040204020203" pitchFamily="34" charset="0"/>
                <a:ea typeface="Segoe UI" panose="020B0502040204020203" pitchFamily="34" charset="0"/>
                <a:cs typeface="Segoe UI" panose="020B0502040204020203" pitchFamily="34" charset="0"/>
              </a:rPr>
              <a:t>.</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sp>
        <p:nvSpPr>
          <p:cNvPr id="7" name="TextBox 6"/>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
        <p:nvSpPr>
          <p:cNvPr id="8" name="Rounded Rectangle 7"/>
          <p:cNvSpPr/>
          <p:nvPr/>
        </p:nvSpPr>
        <p:spPr>
          <a:xfrm>
            <a:off x="304800" y="2057400"/>
            <a:ext cx="8458200" cy="30480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258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200"/>
            <a:ext cx="9144000" cy="9144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249362"/>
          </a:xfrm>
        </p:spPr>
        <p:txBody>
          <a:bodyPr>
            <a:normAutofit/>
          </a:bodyPr>
          <a:lstStyle/>
          <a:p>
            <a:pPr algn="l"/>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Where are we in global education development?</a:t>
            </a:r>
            <a:b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br>
            <a:r>
              <a:rPr lang="en-US" sz="2000" b="1" dirty="0" smtClean="0">
                <a:latin typeface="Segoe UI" panose="020B0502040204020203" pitchFamily="34" charset="0"/>
                <a:ea typeface="Segoe UI" panose="020B0502040204020203" pitchFamily="34" charset="0"/>
                <a:cs typeface="Segoe UI" panose="020B0502040204020203" pitchFamily="34" charset="0"/>
              </a:rPr>
              <a:t>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The latest from the Education for All Global Monitoring Report 2013/4</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524000"/>
            <a:ext cx="8229600" cy="4297363"/>
          </a:xfrm>
        </p:spPr>
        <p:txBody>
          <a:bodyPr>
            <a:noAutofit/>
          </a:bodyPr>
          <a:lstStyle/>
          <a:p>
            <a:pPr marL="0" lvl="0" indent="0">
              <a:lnSpc>
                <a:spcPct val="120000"/>
              </a:lnSpc>
              <a:spcBef>
                <a:spcPts val="0"/>
              </a:spcBef>
              <a:spcAft>
                <a:spcPts val="600"/>
              </a:spcAft>
              <a:buNone/>
            </a:pPr>
            <a:r>
              <a:rPr lang="en-US" sz="1400" b="1" i="1" dirty="0">
                <a:latin typeface="Segoe UI" panose="020B0502040204020203" pitchFamily="34" charset="0"/>
                <a:ea typeface="Segoe UI" panose="020B0502040204020203" pitchFamily="34" charset="0"/>
                <a:cs typeface="Segoe UI" panose="020B0502040204020203" pitchFamily="34" charset="0"/>
              </a:rPr>
              <a:t>Considerable progress toward education since 2000 has led to a global misconception of a job done, leading to a decline in aid to basic education while millions of children are still out of school and hundreds of millions of children in school but not learning. </a:t>
            </a:r>
          </a:p>
          <a:p>
            <a:pPr marL="0" lvl="0" indent="0">
              <a:lnSpc>
                <a:spcPct val="120000"/>
              </a:lnSpc>
              <a:spcBef>
                <a:spcPts val="0"/>
              </a:spcBef>
              <a:spcAft>
                <a:spcPts val="600"/>
              </a:spcAft>
              <a:buNone/>
            </a:pPr>
            <a:endParaRPr lang="en-US" sz="1400" b="1" dirty="0" smtClean="0">
              <a:latin typeface="Segoe UI" panose="020B0502040204020203" pitchFamily="34" charset="0"/>
              <a:ea typeface="Segoe UI" panose="020B0502040204020203" pitchFamily="34" charset="0"/>
              <a:cs typeface="Segoe UI" panose="020B0502040204020203" pitchFamily="34" charset="0"/>
            </a:endParaRPr>
          </a:p>
          <a:p>
            <a:pPr marL="0" lvl="0" indent="0">
              <a:lnSpc>
                <a:spcPct val="120000"/>
              </a:lnSpc>
              <a:spcBef>
                <a:spcPts val="0"/>
              </a:spcBef>
              <a:spcAft>
                <a:spcPts val="600"/>
              </a:spcAft>
              <a:buNone/>
            </a:pPr>
            <a:r>
              <a:rPr lang="en-US" sz="1400" b="1" u="sng" dirty="0" smtClean="0">
                <a:latin typeface="Segoe UI" panose="020B0502040204020203" pitchFamily="34" charset="0"/>
                <a:ea typeface="Segoe UI" panose="020B0502040204020203" pitchFamily="34" charset="0"/>
                <a:cs typeface="Segoe UI" panose="020B0502040204020203" pitchFamily="34" charset="0"/>
              </a:rPr>
              <a:t>The reality:</a:t>
            </a:r>
            <a:endParaRPr lang="en-US" sz="1400" b="1" u="sng" dirty="0">
              <a:latin typeface="Segoe UI" panose="020B0502040204020203" pitchFamily="34" charset="0"/>
              <a:ea typeface="Segoe UI" panose="020B0502040204020203" pitchFamily="34" charset="0"/>
              <a:cs typeface="Segoe UI" panose="020B0502040204020203" pitchFamily="34" charset="0"/>
            </a:endParaRPr>
          </a:p>
          <a:p>
            <a:pPr marL="0" lvl="0" indent="0">
              <a:lnSpc>
                <a:spcPct val="120000"/>
              </a:lnSpc>
              <a:spcBef>
                <a:spcPts val="0"/>
              </a:spcBef>
              <a:spcAft>
                <a:spcPts val="600"/>
              </a:spcAft>
              <a:buNone/>
            </a:pPr>
            <a:r>
              <a:rPr lang="en-US" sz="1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57 million children are still out of school.</a:t>
            </a:r>
          </a:p>
          <a:p>
            <a:pPr marL="171450" lvl="0" indent="-171450">
              <a:lnSpc>
                <a:spcPct val="120000"/>
              </a:lnSpc>
              <a:spcBef>
                <a:spcPts val="0"/>
              </a:spcBef>
              <a:spcAft>
                <a:spcPts val="600"/>
              </a:spcAft>
            </a:pPr>
            <a:r>
              <a:rPr lang="en-US" sz="1400" dirty="0" smtClean="0">
                <a:latin typeface="Segoe UI" panose="020B0502040204020203" pitchFamily="34" charset="0"/>
                <a:ea typeface="Segoe UI" panose="020B0502040204020203" pitchFamily="34" charset="0"/>
                <a:cs typeface="Segoe UI" panose="020B0502040204020203" pitchFamily="34" charset="0"/>
              </a:rPr>
              <a:t>Globally</a:t>
            </a:r>
            <a:r>
              <a:rPr lang="en-US" sz="1400" dirty="0">
                <a:latin typeface="Segoe UI" panose="020B0502040204020203" pitchFamily="34" charset="0"/>
                <a:ea typeface="Segoe UI" panose="020B0502040204020203" pitchFamily="34" charset="0"/>
                <a:cs typeface="Segoe UI" panose="020B0502040204020203" pitchFamily="34" charset="0"/>
              </a:rPr>
              <a:t>, </a:t>
            </a:r>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1 out of 10</a:t>
            </a:r>
            <a:r>
              <a:rPr lang="en-US" sz="14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400" dirty="0">
                <a:latin typeface="Segoe UI" panose="020B0502040204020203" pitchFamily="34" charset="0"/>
                <a:ea typeface="Segoe UI" panose="020B0502040204020203" pitchFamily="34" charset="0"/>
                <a:cs typeface="Segoe UI" panose="020B0502040204020203" pitchFamily="34" charset="0"/>
              </a:rPr>
              <a:t>children still can’t go to school.</a:t>
            </a:r>
          </a:p>
          <a:p>
            <a:pPr marL="171450" lvl="0" indent="-171450">
              <a:lnSpc>
                <a:spcPct val="120000"/>
              </a:lnSpc>
              <a:spcBef>
                <a:spcPts val="0"/>
              </a:spcBef>
              <a:spcAft>
                <a:spcPts val="600"/>
              </a:spcAft>
            </a:pPr>
            <a:r>
              <a:rPr lang="en-US" sz="1400" dirty="0">
                <a:latin typeface="Segoe UI" panose="020B0502040204020203" pitchFamily="34" charset="0"/>
                <a:ea typeface="Segoe UI" panose="020B0502040204020203" pitchFamily="34" charset="0"/>
                <a:cs typeface="Segoe UI" panose="020B0502040204020203" pitchFamily="34" charset="0"/>
              </a:rPr>
              <a:t>In Africa, out-of-school children are on the rise, and </a:t>
            </a:r>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1 out of 4</a:t>
            </a:r>
            <a:r>
              <a:rPr lang="en-US" sz="14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400" dirty="0">
                <a:latin typeface="Segoe UI" panose="020B0502040204020203" pitchFamily="34" charset="0"/>
                <a:ea typeface="Segoe UI" panose="020B0502040204020203" pitchFamily="34" charset="0"/>
                <a:cs typeface="Segoe UI" panose="020B0502040204020203" pitchFamily="34" charset="0"/>
              </a:rPr>
              <a:t>girls aren’t receiving a basic education</a:t>
            </a:r>
            <a:r>
              <a:rPr lang="en-US" sz="1400" dirty="0" smtClean="0">
                <a:latin typeface="Segoe UI" panose="020B0502040204020203" pitchFamily="34" charset="0"/>
                <a:ea typeface="Segoe UI" panose="020B0502040204020203" pitchFamily="34" charset="0"/>
                <a:cs typeface="Segoe UI" panose="020B0502040204020203" pitchFamily="34" charset="0"/>
              </a:rPr>
              <a:t>.</a:t>
            </a:r>
          </a:p>
          <a:p>
            <a:pPr marL="171450" lvl="0" indent="-171450">
              <a:lnSpc>
                <a:spcPct val="120000"/>
              </a:lnSpc>
              <a:spcBef>
                <a:spcPts val="0"/>
              </a:spcBef>
              <a:spcAft>
                <a:spcPts val="600"/>
              </a:spcAft>
            </a:pPr>
            <a:r>
              <a:rPr lang="en-US" sz="1400" dirty="0">
                <a:latin typeface="Segoe UI" panose="020B0502040204020203" pitchFamily="34" charset="0"/>
                <a:ea typeface="Segoe UI" panose="020B0502040204020203" pitchFamily="34" charset="0"/>
                <a:cs typeface="Segoe UI" panose="020B0502040204020203" pitchFamily="34" charset="0"/>
              </a:rPr>
              <a:t>By 2015, only </a:t>
            </a:r>
            <a:r>
              <a:rPr lang="en-US" sz="1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56%</a:t>
            </a:r>
            <a:r>
              <a:rPr lang="en-US" sz="1400" b="1" dirty="0" smtClean="0">
                <a:latin typeface="Segoe UI" panose="020B0502040204020203" pitchFamily="34" charset="0"/>
                <a:ea typeface="Segoe UI" panose="020B0502040204020203" pitchFamily="34" charset="0"/>
                <a:cs typeface="Segoe UI" panose="020B0502040204020203" pitchFamily="34" charset="0"/>
              </a:rPr>
              <a:t> </a:t>
            </a:r>
            <a:r>
              <a:rPr lang="en-US" sz="1400" dirty="0" smtClean="0">
                <a:latin typeface="Segoe UI" panose="020B0502040204020203" pitchFamily="34" charset="0"/>
                <a:ea typeface="Segoe UI" panose="020B0502040204020203" pitchFamily="34" charset="0"/>
                <a:cs typeface="Segoe UI" panose="020B0502040204020203" pitchFamily="34" charset="0"/>
              </a:rPr>
              <a:t>of </a:t>
            </a:r>
            <a:r>
              <a:rPr lang="en-US" sz="1400" dirty="0">
                <a:latin typeface="Segoe UI" panose="020B0502040204020203" pitchFamily="34" charset="0"/>
                <a:ea typeface="Segoe UI" panose="020B0502040204020203" pitchFamily="34" charset="0"/>
                <a:cs typeface="Segoe UI" panose="020B0502040204020203" pitchFamily="34" charset="0"/>
              </a:rPr>
              <a:t>countries are likely to achieve universal primary education.</a:t>
            </a:r>
          </a:p>
          <a:p>
            <a:pPr marL="171450" lvl="0" indent="-171450">
              <a:lnSpc>
                <a:spcPct val="120000"/>
              </a:lnSpc>
              <a:spcBef>
                <a:spcPts val="0"/>
              </a:spcBef>
              <a:spcAft>
                <a:spcPts val="600"/>
              </a:spcAft>
            </a:pPr>
            <a:r>
              <a:rPr lang="en-US" sz="1400" dirty="0">
                <a:latin typeface="Segoe UI" panose="020B0502040204020203" pitchFamily="34" charset="0"/>
                <a:ea typeface="Segoe UI" panose="020B0502040204020203" pitchFamily="34" charset="0"/>
                <a:cs typeface="Segoe UI" panose="020B0502040204020203" pitchFamily="34" charset="0"/>
              </a:rPr>
              <a:t>The poorest girls in sub-Sahara Africa won’t complete lower secondary school until the </a:t>
            </a:r>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22</a:t>
            </a:r>
            <a:r>
              <a:rPr lang="en-US" sz="1400" b="1" baseline="30000" dirty="0">
                <a:solidFill>
                  <a:srgbClr val="C00000"/>
                </a:solidFill>
                <a:latin typeface="Segoe UI" panose="020B0502040204020203" pitchFamily="34" charset="0"/>
                <a:ea typeface="Segoe UI" panose="020B0502040204020203" pitchFamily="34" charset="0"/>
                <a:cs typeface="Segoe UI" panose="020B0502040204020203" pitchFamily="34" charset="0"/>
              </a:rPr>
              <a:t>nd</a:t>
            </a:r>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 century</a:t>
            </a:r>
            <a:r>
              <a:rPr lang="en-US" sz="1400" dirty="0">
                <a:latin typeface="Segoe UI" panose="020B0502040204020203" pitchFamily="34" charset="0"/>
                <a:ea typeface="Segoe UI" panose="020B0502040204020203" pitchFamily="34" charset="0"/>
                <a:cs typeface="Segoe UI" panose="020B0502040204020203" pitchFamily="34" charset="0"/>
              </a:rPr>
              <a:t>.</a:t>
            </a:r>
          </a:p>
          <a:p>
            <a:pPr marL="0" lvl="0" indent="0">
              <a:lnSpc>
                <a:spcPct val="120000"/>
              </a:lnSpc>
              <a:spcBef>
                <a:spcPts val="0"/>
              </a:spcBef>
              <a:spcAft>
                <a:spcPts val="600"/>
              </a:spcAft>
              <a:buNone/>
            </a:pPr>
            <a:endParaRPr lang="en-US" sz="1400" dirty="0" smtClean="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descr="REFLogo_large.jpg"/>
          <p:cNvPicPr>
            <a:picLocks noChangeAspect="1"/>
          </p:cNvPicPr>
          <p:nvPr/>
        </p:nvPicPr>
        <p:blipFill>
          <a:blip r:embed="rId2" cstate="screen"/>
          <a:stretch>
            <a:fillRect/>
          </a:stretch>
        </p:blipFill>
        <p:spPr>
          <a:xfrm>
            <a:off x="533401" y="5948212"/>
            <a:ext cx="1295399" cy="681187"/>
          </a:xfrm>
          <a:prstGeom prst="rect">
            <a:avLst/>
          </a:prstGeom>
        </p:spPr>
      </p:pic>
      <p:sp>
        <p:nvSpPr>
          <p:cNvPr id="5" name="TextBox 4"/>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
        <p:nvSpPr>
          <p:cNvPr id="7" name="Rounded Rectangle 6"/>
          <p:cNvSpPr/>
          <p:nvPr/>
        </p:nvSpPr>
        <p:spPr>
          <a:xfrm>
            <a:off x="304800" y="2667000"/>
            <a:ext cx="7924800" cy="26670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557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57200"/>
            <a:ext cx="9144000" cy="9144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249362"/>
          </a:xfrm>
        </p:spPr>
        <p:txBody>
          <a:bodyPr>
            <a:normAutofit/>
          </a:bodyPr>
          <a:lstStyle/>
          <a:p>
            <a:pPr algn="l"/>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Where are we in global education development?</a:t>
            </a:r>
            <a:b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br>
            <a:r>
              <a:rPr lang="en-US" sz="20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The latest from the Education for All Global Monitoring Report 2013/4</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524000"/>
            <a:ext cx="8229600" cy="4297363"/>
          </a:xfrm>
        </p:spPr>
        <p:txBody>
          <a:bodyPr>
            <a:noAutofit/>
          </a:bodyPr>
          <a:lstStyle/>
          <a:p>
            <a:pPr marL="0" lvl="0" indent="0">
              <a:lnSpc>
                <a:spcPct val="120000"/>
              </a:lnSpc>
              <a:spcBef>
                <a:spcPts val="0"/>
              </a:spcBef>
              <a:spcAft>
                <a:spcPts val="600"/>
              </a:spcAft>
              <a:buNone/>
            </a:pPr>
            <a:r>
              <a:rPr lang="en-US" sz="1400" b="1" i="1" dirty="0">
                <a:latin typeface="Segoe UI" panose="020B0502040204020203" pitchFamily="34" charset="0"/>
                <a:ea typeface="Segoe UI" panose="020B0502040204020203" pitchFamily="34" charset="0"/>
                <a:cs typeface="Segoe UI" panose="020B0502040204020203" pitchFamily="34" charset="0"/>
              </a:rPr>
              <a:t>Considerable progress toward education since 2000 has led to a global misconception of a job done, leading to a decline in aid to basic education while millions of children are still out of school and hundreds of millions of children in school but not learning. </a:t>
            </a:r>
          </a:p>
          <a:p>
            <a:pPr marL="0" lvl="0" indent="0">
              <a:lnSpc>
                <a:spcPct val="120000"/>
              </a:lnSpc>
              <a:spcBef>
                <a:spcPts val="0"/>
              </a:spcBef>
              <a:spcAft>
                <a:spcPts val="600"/>
              </a:spcAft>
              <a:buNone/>
            </a:pPr>
            <a:endParaRPr lang="en-US" sz="1400" b="1" dirty="0">
              <a:latin typeface="Segoe UI" panose="020B0502040204020203" pitchFamily="34" charset="0"/>
              <a:ea typeface="Segoe UI" panose="020B0502040204020203" pitchFamily="34" charset="0"/>
              <a:cs typeface="Segoe UI" panose="020B0502040204020203" pitchFamily="34" charset="0"/>
            </a:endParaRPr>
          </a:p>
          <a:p>
            <a:pPr marL="0" lvl="0" indent="0">
              <a:lnSpc>
                <a:spcPct val="120000"/>
              </a:lnSpc>
              <a:spcBef>
                <a:spcPts val="0"/>
              </a:spcBef>
              <a:spcAft>
                <a:spcPts val="600"/>
              </a:spcAft>
              <a:buNone/>
            </a:pPr>
            <a:r>
              <a:rPr lang="en-US" sz="1400" b="1" u="sng" dirty="0">
                <a:latin typeface="Segoe UI" panose="020B0502040204020203" pitchFamily="34" charset="0"/>
                <a:ea typeface="Segoe UI" panose="020B0502040204020203" pitchFamily="34" charset="0"/>
                <a:cs typeface="Segoe UI" panose="020B0502040204020203" pitchFamily="34" charset="0"/>
              </a:rPr>
              <a:t>The reality:</a:t>
            </a:r>
          </a:p>
          <a:p>
            <a:pPr marL="0" lvl="0" indent="0">
              <a:lnSpc>
                <a:spcPct val="120000"/>
              </a:lnSpc>
              <a:spcBef>
                <a:spcPts val="0"/>
              </a:spcBef>
              <a:spcAft>
                <a:spcPts val="600"/>
              </a:spcAft>
              <a:buNone/>
            </a:pPr>
            <a:r>
              <a:rPr lang="en-US" sz="1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There is a learning crisis unfolding in most developing countries.</a:t>
            </a:r>
            <a:endPar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lnSpc>
                <a:spcPct val="120000"/>
              </a:lnSpc>
              <a:spcBef>
                <a:spcPts val="0"/>
              </a:spcBef>
              <a:spcAft>
                <a:spcPts val="600"/>
              </a:spcAft>
            </a:pPr>
            <a:r>
              <a:rPr lang="en-US" sz="1400" dirty="0">
                <a:latin typeface="Segoe UI" panose="020B0502040204020203" pitchFamily="34" charset="0"/>
                <a:ea typeface="Segoe UI" panose="020B0502040204020203" pitchFamily="34" charset="0"/>
                <a:cs typeface="Segoe UI" panose="020B0502040204020203" pitchFamily="34" charset="0"/>
              </a:rPr>
              <a:t>Worldwide, nearly </a:t>
            </a:r>
            <a:r>
              <a:rPr lang="en-US" sz="1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40%</a:t>
            </a:r>
            <a:r>
              <a:rPr lang="en-US" sz="1400" b="1" dirty="0" smtClean="0">
                <a:latin typeface="Segoe UI" panose="020B0502040204020203" pitchFamily="34" charset="0"/>
                <a:ea typeface="Segoe UI" panose="020B0502040204020203" pitchFamily="34" charset="0"/>
                <a:cs typeface="Segoe UI" panose="020B0502040204020203" pitchFamily="34" charset="0"/>
              </a:rPr>
              <a:t> </a:t>
            </a:r>
            <a:r>
              <a:rPr lang="en-US" sz="1400" dirty="0" smtClean="0">
                <a:latin typeface="Segoe UI" panose="020B0502040204020203" pitchFamily="34" charset="0"/>
                <a:ea typeface="Segoe UI" panose="020B0502040204020203" pitchFamily="34" charset="0"/>
                <a:cs typeface="Segoe UI" panose="020B0502040204020203" pitchFamily="34" charset="0"/>
              </a:rPr>
              <a:t>of </a:t>
            </a:r>
            <a:r>
              <a:rPr lang="en-US" sz="1400" dirty="0">
                <a:latin typeface="Segoe UI" panose="020B0502040204020203" pitchFamily="34" charset="0"/>
                <a:ea typeface="Segoe UI" panose="020B0502040204020203" pitchFamily="34" charset="0"/>
                <a:cs typeface="Segoe UI" panose="020B0502040204020203" pitchFamily="34" charset="0"/>
              </a:rPr>
              <a:t>children of primary school age (250 million) either do not reach grade 4 or, if they do, fail to attain even minimum learning standards.</a:t>
            </a:r>
          </a:p>
          <a:p>
            <a:pPr marL="171450" lvl="0" indent="-171450">
              <a:lnSpc>
                <a:spcPct val="120000"/>
              </a:lnSpc>
              <a:spcBef>
                <a:spcPts val="0"/>
              </a:spcBef>
              <a:spcAft>
                <a:spcPts val="600"/>
              </a:spcAft>
            </a:pPr>
            <a:r>
              <a:rPr lang="en-US" sz="1400" dirty="0">
                <a:latin typeface="Segoe UI" panose="020B0502040204020203" pitchFamily="34" charset="0"/>
                <a:ea typeface="Segoe UI" panose="020B0502040204020203" pitchFamily="34" charset="0"/>
                <a:cs typeface="Segoe UI" panose="020B0502040204020203" pitchFamily="34" charset="0"/>
              </a:rPr>
              <a:t>Even with four years in school, </a:t>
            </a:r>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1 out of 4</a:t>
            </a:r>
            <a:r>
              <a:rPr lang="en-US" sz="14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400" dirty="0">
                <a:latin typeface="Segoe UI" panose="020B0502040204020203" pitchFamily="34" charset="0"/>
                <a:ea typeface="Segoe UI" panose="020B0502040204020203" pitchFamily="34" charset="0"/>
                <a:cs typeface="Segoe UI" panose="020B0502040204020203" pitchFamily="34" charset="0"/>
              </a:rPr>
              <a:t>young people in low and lower-middle income countries cannot read a sentence.</a:t>
            </a:r>
          </a:p>
          <a:p>
            <a:pPr marL="171450" lvl="0" indent="-171450">
              <a:lnSpc>
                <a:spcPct val="120000"/>
              </a:lnSpc>
              <a:spcBef>
                <a:spcPts val="0"/>
              </a:spcBef>
              <a:spcAft>
                <a:spcPts val="600"/>
              </a:spcAft>
            </a:pPr>
            <a:r>
              <a:rPr lang="en-US" sz="1400" dirty="0">
                <a:latin typeface="Segoe UI" panose="020B0502040204020203" pitchFamily="34" charset="0"/>
                <a:ea typeface="Segoe UI" panose="020B0502040204020203" pitchFamily="34" charset="0"/>
                <a:cs typeface="Segoe UI" panose="020B0502040204020203" pitchFamily="34" charset="0"/>
              </a:rPr>
              <a:t>In a third of the countries analyzed by UNESCO’s latest Education for All Global Monitoring Report, less than </a:t>
            </a:r>
            <a:r>
              <a:rPr lang="en-US" sz="1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75%</a:t>
            </a:r>
            <a:r>
              <a:rPr lang="en-US" sz="1400" b="1" dirty="0" smtClean="0">
                <a:latin typeface="Segoe UI" panose="020B0502040204020203" pitchFamily="34" charset="0"/>
                <a:ea typeface="Segoe UI" panose="020B0502040204020203" pitchFamily="34" charset="0"/>
                <a:cs typeface="Segoe UI" panose="020B0502040204020203" pitchFamily="34" charset="0"/>
              </a:rPr>
              <a:t> </a:t>
            </a:r>
            <a:r>
              <a:rPr lang="en-US" sz="1400" dirty="0" smtClean="0">
                <a:latin typeface="Segoe UI" panose="020B0502040204020203" pitchFamily="34" charset="0"/>
                <a:ea typeface="Segoe UI" panose="020B0502040204020203" pitchFamily="34" charset="0"/>
                <a:cs typeface="Segoe UI" panose="020B0502040204020203" pitchFamily="34" charset="0"/>
              </a:rPr>
              <a:t>of </a:t>
            </a:r>
            <a:r>
              <a:rPr lang="en-US" sz="1400" dirty="0">
                <a:latin typeface="Segoe UI" panose="020B0502040204020203" pitchFamily="34" charset="0"/>
                <a:ea typeface="Segoe UI" panose="020B0502040204020203" pitchFamily="34" charset="0"/>
                <a:cs typeface="Segoe UI" panose="020B0502040204020203" pitchFamily="34" charset="0"/>
              </a:rPr>
              <a:t>primary school teachers are trained.</a:t>
            </a:r>
          </a:p>
          <a:p>
            <a:pPr marL="171450" lvl="0" indent="-171450">
              <a:lnSpc>
                <a:spcPct val="120000"/>
              </a:lnSpc>
              <a:spcBef>
                <a:spcPts val="0"/>
              </a:spcBef>
              <a:spcAft>
                <a:spcPts val="600"/>
              </a:spcAft>
            </a:pPr>
            <a:r>
              <a:rPr lang="en-US" sz="1400" dirty="0">
                <a:latin typeface="Segoe UI" panose="020B0502040204020203" pitchFamily="34" charset="0"/>
                <a:ea typeface="Segoe UI" panose="020B0502040204020203" pitchFamily="34" charset="0"/>
                <a:cs typeface="Segoe UI" panose="020B0502040204020203" pitchFamily="34" charset="0"/>
              </a:rPr>
              <a:t>Globally, </a:t>
            </a:r>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1.6 million</a:t>
            </a:r>
            <a:r>
              <a:rPr lang="en-US" sz="14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400" dirty="0">
                <a:latin typeface="Segoe UI" panose="020B0502040204020203" pitchFamily="34" charset="0"/>
                <a:ea typeface="Segoe UI" panose="020B0502040204020203" pitchFamily="34" charset="0"/>
                <a:cs typeface="Segoe UI" panose="020B0502040204020203" pitchFamily="34" charset="0"/>
              </a:rPr>
              <a:t>additional teachers are required to achieve universal primary education by 2015 and </a:t>
            </a:r>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5.1 million</a:t>
            </a:r>
            <a:r>
              <a:rPr lang="en-US" sz="14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400" dirty="0">
                <a:latin typeface="Segoe UI" panose="020B0502040204020203" pitchFamily="34" charset="0"/>
                <a:ea typeface="Segoe UI" panose="020B0502040204020203" pitchFamily="34" charset="0"/>
                <a:cs typeface="Segoe UI" panose="020B0502040204020203" pitchFamily="34" charset="0"/>
              </a:rPr>
              <a:t>more to achieve universal lower secondary education by 2030</a:t>
            </a:r>
            <a:r>
              <a:rPr lang="en-US" sz="1400" dirty="0" smtClean="0">
                <a:latin typeface="Segoe UI" panose="020B0502040204020203" pitchFamily="34" charset="0"/>
                <a:ea typeface="Segoe UI" panose="020B0502040204020203" pitchFamily="34" charset="0"/>
                <a:cs typeface="Segoe UI" panose="020B0502040204020203" pitchFamily="34" charset="0"/>
              </a:rPr>
              <a:t>.</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sp>
        <p:nvSpPr>
          <p:cNvPr id="7" name="TextBox 6"/>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
        <p:nvSpPr>
          <p:cNvPr id="10" name="Rounded Rectangle 9"/>
          <p:cNvSpPr/>
          <p:nvPr/>
        </p:nvSpPr>
        <p:spPr>
          <a:xfrm>
            <a:off x="304800" y="2667000"/>
            <a:ext cx="8305800" cy="32004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452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57200"/>
            <a:ext cx="7467600" cy="9144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249362"/>
          </a:xfrm>
        </p:spPr>
        <p:txBody>
          <a:bodyPr>
            <a:normAutofit/>
          </a:bodyPr>
          <a:lstStyle/>
          <a:p>
            <a:pPr algn="l"/>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Enter the Global Partnership for Education</a:t>
            </a:r>
            <a:b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b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and the June 2014 GPE Pledging Conference</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524000"/>
            <a:ext cx="8229600" cy="4297363"/>
          </a:xfrm>
        </p:spPr>
        <p:txBody>
          <a:bodyPr>
            <a:noAutofit/>
          </a:bodyPr>
          <a:lstStyle/>
          <a:p>
            <a:pPr marL="0" lvl="0" indent="0">
              <a:lnSpc>
                <a:spcPct val="120000"/>
              </a:lnSpc>
              <a:spcBef>
                <a:spcPts val="0"/>
              </a:spcBef>
              <a:spcAft>
                <a:spcPts val="600"/>
              </a:spcAft>
              <a:buNone/>
            </a:pPr>
            <a:r>
              <a:rPr lang="en-US" sz="18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The Global Partnership for Education— </a:t>
            </a:r>
          </a:p>
          <a:p>
            <a:pPr marL="171450" lvl="0" indent="-171450">
              <a:spcBef>
                <a:spcPts val="600"/>
              </a:spcBef>
              <a:spcAft>
                <a:spcPts val="12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The </a:t>
            </a:r>
            <a:r>
              <a:rPr lang="en-US" sz="1600" dirty="0">
                <a:latin typeface="Segoe UI" panose="020B0502040204020203" pitchFamily="34" charset="0"/>
                <a:ea typeface="Segoe UI" panose="020B0502040204020203" pitchFamily="34" charset="0"/>
                <a:cs typeface="Segoe UI" panose="020B0502040204020203" pitchFamily="34" charset="0"/>
              </a:rPr>
              <a:t>world’s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only</a:t>
            </a:r>
            <a:r>
              <a:rPr lang="en-US" sz="16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multilateral partnership exclusively devoted to improving the provision of quality basic education</a:t>
            </a:r>
            <a:r>
              <a:rPr lang="en-US" sz="1600" dirty="0" smtClean="0">
                <a:latin typeface="Segoe UI" panose="020B0502040204020203" pitchFamily="34" charset="0"/>
                <a:ea typeface="Segoe UI" panose="020B0502040204020203" pitchFamily="34" charset="0"/>
                <a:cs typeface="Segoe UI" panose="020B0502040204020203" pitchFamily="34" charset="0"/>
              </a:rPr>
              <a:t>.</a:t>
            </a:r>
          </a:p>
          <a:p>
            <a:pPr marL="171450" lvl="0" indent="-171450">
              <a:spcBef>
                <a:spcPts val="0"/>
              </a:spcBef>
              <a:spcAft>
                <a:spcPts val="12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Brings together a </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wide spectrum of stakeholders </a:t>
            </a:r>
            <a:r>
              <a:rPr lang="en-US" sz="1600" dirty="0" smtClean="0">
                <a:latin typeface="Segoe UI" panose="020B0502040204020203" pitchFamily="34" charset="0"/>
                <a:ea typeface="Segoe UI" panose="020B0502040204020203" pitchFamily="34" charset="0"/>
                <a:cs typeface="Segoe UI" panose="020B0502040204020203" pitchFamily="34" charset="0"/>
              </a:rPr>
              <a:t>— governments</a:t>
            </a:r>
            <a:r>
              <a:rPr lang="en-US" sz="1600" dirty="0">
                <a:latin typeface="Segoe UI" panose="020B0502040204020203" pitchFamily="34" charset="0"/>
                <a:ea typeface="Segoe UI" panose="020B0502040204020203" pitchFamily="34" charset="0"/>
                <a:cs typeface="Segoe UI" panose="020B0502040204020203" pitchFamily="34" charset="0"/>
              </a:rPr>
              <a:t>, multilateral agencies, international organizations, foundations, the private sector, and civil </a:t>
            </a:r>
            <a:r>
              <a:rPr lang="en-US" sz="1600" dirty="0" smtClean="0">
                <a:latin typeface="Segoe UI" panose="020B0502040204020203" pitchFamily="34" charset="0"/>
                <a:ea typeface="Segoe UI" panose="020B0502040204020203" pitchFamily="34" charset="0"/>
                <a:cs typeface="Segoe UI" panose="020B0502040204020203" pitchFamily="34" charset="0"/>
              </a:rPr>
              <a:t>society — </a:t>
            </a:r>
            <a:r>
              <a:rPr lang="en-US" sz="1600" dirty="0">
                <a:latin typeface="Segoe UI" panose="020B0502040204020203" pitchFamily="34" charset="0"/>
                <a:ea typeface="Segoe UI" panose="020B0502040204020203" pitchFamily="34" charset="0"/>
                <a:cs typeface="Segoe UI" panose="020B0502040204020203" pitchFamily="34" charset="0"/>
              </a:rPr>
              <a:t>to mobilize </a:t>
            </a:r>
            <a:r>
              <a:rPr lang="en-US" sz="1600" dirty="0" smtClean="0">
                <a:latin typeface="Segoe UI" panose="020B0502040204020203" pitchFamily="34" charset="0"/>
                <a:ea typeface="Segoe UI" panose="020B0502040204020203" pitchFamily="34" charset="0"/>
                <a:cs typeface="Segoe UI" panose="020B0502040204020203" pitchFamily="34" charset="0"/>
              </a:rPr>
              <a:t>resources </a:t>
            </a:r>
            <a:r>
              <a:rPr lang="en-US" sz="1600" dirty="0">
                <a:latin typeface="Segoe UI" panose="020B0502040204020203" pitchFamily="34" charset="0"/>
                <a:ea typeface="Segoe UI" panose="020B0502040204020203" pitchFamily="34" charset="0"/>
                <a:cs typeface="Segoe UI" panose="020B0502040204020203" pitchFamily="34" charset="0"/>
              </a:rPr>
              <a:t>towards the areas in the greatest need</a:t>
            </a:r>
            <a:r>
              <a:rPr lang="en-US" sz="1600" dirty="0" smtClean="0">
                <a:latin typeface="Segoe UI" panose="020B0502040204020203" pitchFamily="34" charset="0"/>
                <a:ea typeface="Segoe UI" panose="020B0502040204020203" pitchFamily="34" charset="0"/>
                <a:cs typeface="Segoe UI" panose="020B0502040204020203" pitchFamily="34" charset="0"/>
              </a:rPr>
              <a:t>.</a:t>
            </a:r>
          </a:p>
          <a:p>
            <a:pPr marL="171450" lvl="0" indent="-171450">
              <a:spcBef>
                <a:spcPts val="0"/>
              </a:spcBef>
              <a:spcAft>
                <a:spcPts val="12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Exercises a </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unique approach </a:t>
            </a:r>
            <a:r>
              <a:rPr lang="en-US" sz="1600" dirty="0" smtClean="0">
                <a:latin typeface="Segoe UI" panose="020B0502040204020203" pitchFamily="34" charset="0"/>
                <a:ea typeface="Segoe UI" panose="020B0502040204020203" pitchFamily="34" charset="0"/>
                <a:cs typeface="Segoe UI" panose="020B0502040204020203" pitchFamily="34" charset="0"/>
              </a:rPr>
              <a:t>that strengthens national systems and builds </a:t>
            </a:r>
            <a:r>
              <a:rPr lang="en-US" sz="1600" dirty="0">
                <a:latin typeface="Segoe UI" panose="020B0502040204020203" pitchFamily="34" charset="0"/>
                <a:ea typeface="Segoe UI" panose="020B0502040204020203" pitchFamily="34" charset="0"/>
                <a:cs typeface="Segoe UI" panose="020B0502040204020203" pitchFamily="34" charset="0"/>
              </a:rPr>
              <a:t>government capacity to deliver education </a:t>
            </a:r>
            <a:r>
              <a:rPr lang="en-US" sz="1600" dirty="0" smtClean="0">
                <a:latin typeface="Segoe UI" panose="020B0502040204020203" pitchFamily="34" charset="0"/>
                <a:ea typeface="Segoe UI" panose="020B0502040204020203" pitchFamily="34" charset="0"/>
                <a:cs typeface="Segoe UI" panose="020B0502040204020203" pitchFamily="34" charset="0"/>
              </a:rPr>
              <a:t>services</a:t>
            </a:r>
          </a:p>
          <a:p>
            <a:pPr marL="171450" lvl="0" indent="-171450">
              <a:spcBef>
                <a:spcPts val="0"/>
              </a:spcBef>
              <a:spcAft>
                <a:spcPts val="12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Specifically focuses the </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most urgent education issues</a:t>
            </a:r>
            <a:r>
              <a:rPr lang="en-US" sz="1600" dirty="0" smtClean="0">
                <a:latin typeface="Segoe UI" panose="020B0502040204020203" pitchFamily="34" charset="0"/>
                <a:ea typeface="Segoe UI" panose="020B0502040204020203" pitchFamily="34" charset="0"/>
                <a:cs typeface="Segoe UI" panose="020B0502040204020203" pitchFamily="34" charset="0"/>
              </a:rPr>
              <a:t>, including education in </a:t>
            </a:r>
            <a:r>
              <a:rPr lang="en-US" sz="1600" dirty="0">
                <a:latin typeface="Segoe UI" panose="020B0502040204020203" pitchFamily="34" charset="0"/>
                <a:ea typeface="Segoe UI" panose="020B0502040204020203" pitchFamily="34" charset="0"/>
                <a:cs typeface="Segoe UI" panose="020B0502040204020203" pitchFamily="34" charset="0"/>
              </a:rPr>
              <a:t>fragile and conflict-affected states, promoting girls’ education, increasing basic numeracy and literacy skills, and improving teacher </a:t>
            </a:r>
            <a:r>
              <a:rPr lang="en-US" sz="1600" dirty="0" smtClean="0">
                <a:latin typeface="Segoe UI" panose="020B0502040204020203" pitchFamily="34" charset="0"/>
                <a:ea typeface="Segoe UI" panose="020B0502040204020203" pitchFamily="34" charset="0"/>
                <a:cs typeface="Segoe UI" panose="020B0502040204020203" pitchFamily="34" charset="0"/>
              </a:rPr>
              <a:t>effectiveness.</a:t>
            </a:r>
          </a:p>
          <a:p>
            <a:pPr marL="171450" lvl="0" indent="-171450">
              <a:spcBef>
                <a:spcPts val="0"/>
              </a:spcBef>
              <a:spcAft>
                <a:spcPts val="12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Has </a:t>
            </a:r>
            <a:r>
              <a:rPr lang="en-US" sz="1600" dirty="0">
                <a:latin typeface="Segoe UI" panose="020B0502040204020203" pitchFamily="34" charset="0"/>
                <a:ea typeface="Segoe UI" panose="020B0502040204020203" pitchFamily="34" charset="0"/>
                <a:cs typeface="Segoe UI" panose="020B0502040204020203" pitchFamily="34" charset="0"/>
              </a:rPr>
              <a:t>committed nearly </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$3.7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billion </a:t>
            </a:r>
            <a:r>
              <a:rPr lang="en-US" sz="1600" dirty="0">
                <a:latin typeface="Segoe UI" panose="020B0502040204020203" pitchFamily="34" charset="0"/>
                <a:ea typeface="Segoe UI" panose="020B0502040204020203" pitchFamily="34" charset="0"/>
                <a:cs typeface="Segoe UI" panose="020B0502040204020203" pitchFamily="34" charset="0"/>
              </a:rPr>
              <a:t>in support to basic </a:t>
            </a:r>
            <a:r>
              <a:rPr lang="en-US" sz="1600" dirty="0" smtClean="0">
                <a:latin typeface="Segoe UI" panose="020B0502040204020203" pitchFamily="34" charset="0"/>
                <a:ea typeface="Segoe UI" panose="020B0502040204020203" pitchFamily="34" charset="0"/>
                <a:cs typeface="Segoe UI" panose="020B0502040204020203" pitchFamily="34" charset="0"/>
              </a:rPr>
              <a:t>education since 2002 and is currently the </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4</a:t>
            </a:r>
            <a:r>
              <a:rPr lang="en-US" sz="1600" b="1" i="1" baseline="300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th</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largest</a:t>
            </a:r>
            <a:r>
              <a:rPr lang="en-US" sz="1600" i="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donor </a:t>
            </a:r>
            <a:r>
              <a:rPr lang="en-US" sz="1600" dirty="0" smtClean="0">
                <a:latin typeface="Segoe UI" panose="020B0502040204020203" pitchFamily="34" charset="0"/>
                <a:ea typeface="Segoe UI" panose="020B0502040204020203" pitchFamily="34" charset="0"/>
                <a:cs typeface="Segoe UI" panose="020B0502040204020203" pitchFamily="34" charset="0"/>
              </a:rPr>
              <a:t>in </a:t>
            </a:r>
            <a:r>
              <a:rPr lang="en-US" sz="1600" dirty="0">
                <a:latin typeface="Segoe UI" panose="020B0502040204020203" pitchFamily="34" charset="0"/>
                <a:ea typeface="Segoe UI" panose="020B0502040204020203" pitchFamily="34" charset="0"/>
                <a:cs typeface="Segoe UI" panose="020B0502040204020203" pitchFamily="34" charset="0"/>
              </a:rPr>
              <a:t>the </a:t>
            </a:r>
            <a:r>
              <a:rPr lang="en-US" sz="1600" dirty="0" smtClean="0">
                <a:latin typeface="Segoe UI" panose="020B0502040204020203" pitchFamily="34" charset="0"/>
                <a:ea typeface="Segoe UI" panose="020B0502040204020203" pitchFamily="34" charset="0"/>
                <a:cs typeface="Segoe UI" panose="020B0502040204020203" pitchFamily="34" charset="0"/>
              </a:rPr>
              <a:t>sector.</a:t>
            </a: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sp>
        <p:nvSpPr>
          <p:cNvPr id="7" name="TextBox 6"/>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Tree>
    <p:extLst>
      <p:ext uri="{BB962C8B-B14F-4D97-AF65-F5344CB8AC3E}">
        <p14:creationId xmlns:p14="http://schemas.microsoft.com/office/powerpoint/2010/main" val="1021278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57200"/>
            <a:ext cx="7467600" cy="9144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249362"/>
          </a:xfrm>
        </p:spPr>
        <p:txBody>
          <a:bodyPr>
            <a:normAutofit/>
          </a:bodyPr>
          <a:lstStyle/>
          <a:p>
            <a:pPr algn="l"/>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Enter the Global Partnership for Education</a:t>
            </a:r>
            <a:b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b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and the June 2014 GPE Pledging Conference</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524000"/>
            <a:ext cx="8229600" cy="4297363"/>
          </a:xfrm>
        </p:spPr>
        <p:txBody>
          <a:bodyPr>
            <a:noAutofit/>
          </a:bodyPr>
          <a:lstStyle/>
          <a:p>
            <a:pPr marL="0" lvl="0" indent="0">
              <a:lnSpc>
                <a:spcPct val="120000"/>
              </a:lnSpc>
              <a:spcBef>
                <a:spcPts val="0"/>
              </a:spcBef>
              <a:spcAft>
                <a:spcPts val="600"/>
              </a:spcAft>
              <a:buNone/>
            </a:pPr>
            <a:r>
              <a:rPr lang="en-US" sz="18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The GPE Pledging Conference— </a:t>
            </a:r>
          </a:p>
          <a:p>
            <a:pPr marL="0" lvl="0" indent="0">
              <a:lnSpc>
                <a:spcPct val="120000"/>
              </a:lnSpc>
              <a:spcBef>
                <a:spcPts val="0"/>
              </a:spcBef>
              <a:spcAft>
                <a:spcPts val="600"/>
              </a:spcAft>
              <a:buNone/>
            </a:pPr>
            <a:endParaRPr lang="en-US" sz="1600" b="1" dirty="0" smtClean="0">
              <a:latin typeface="Segoe UI" panose="020B0502040204020203" pitchFamily="34" charset="0"/>
              <a:ea typeface="Segoe UI" panose="020B0502040204020203" pitchFamily="34" charset="0"/>
              <a:cs typeface="Segoe UI" panose="020B0502040204020203" pitchFamily="34" charset="0"/>
            </a:endParaRPr>
          </a:p>
          <a:p>
            <a:pPr marL="171450" lvl="0" indent="-171450">
              <a:spcBef>
                <a:spcPts val="0"/>
              </a:spcBef>
              <a:spcAft>
                <a:spcPts val="12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The </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2015-2018 replenishment campaign</a:t>
            </a:r>
            <a:r>
              <a:rPr lang="en-US" sz="1600" dirty="0" smtClean="0">
                <a:latin typeface="Segoe UI" panose="020B0502040204020203" pitchFamily="34" charset="0"/>
                <a:ea typeface="Segoe UI" panose="020B0502040204020203" pitchFamily="34" charset="0"/>
                <a:cs typeface="Segoe UI" panose="020B0502040204020203" pitchFamily="34" charset="0"/>
              </a:rPr>
              <a:t>: Securing the resources GPE needs to continue its impactful work over the 2015-2018 period.</a:t>
            </a:r>
          </a:p>
          <a:p>
            <a:pPr marL="171450" lvl="0" indent="-171450">
              <a:spcBef>
                <a:spcPts val="0"/>
              </a:spcBef>
              <a:spcAft>
                <a:spcPts val="1200"/>
              </a:spcAft>
            </a:pPr>
            <a:r>
              <a:rPr lang="en-US" sz="1600" dirty="0">
                <a:latin typeface="Segoe UI" panose="020B0502040204020203" pitchFamily="34" charset="0"/>
                <a:ea typeface="Segoe UI" panose="020B0502040204020203" pitchFamily="34" charset="0"/>
                <a:cs typeface="Segoe UI" panose="020B0502040204020203" pitchFamily="34" charset="0"/>
              </a:rPr>
              <a:t>T</a:t>
            </a:r>
            <a:r>
              <a:rPr lang="en-US" sz="1600" dirty="0" smtClean="0">
                <a:latin typeface="Segoe UI" panose="020B0502040204020203" pitchFamily="34" charset="0"/>
                <a:ea typeface="Segoe UI" panose="020B0502040204020203" pitchFamily="34" charset="0"/>
                <a:cs typeface="Segoe UI" panose="020B0502040204020203" pitchFamily="34" charset="0"/>
              </a:rPr>
              <a:t>he </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GPE Pledging Conference</a:t>
            </a:r>
            <a:r>
              <a:rPr lang="en-US" sz="1600" dirty="0" smtClean="0">
                <a:latin typeface="Segoe UI" panose="020B0502040204020203" pitchFamily="34" charset="0"/>
                <a:ea typeface="Segoe UI" panose="020B0502040204020203" pitchFamily="34" charset="0"/>
                <a:cs typeface="Segoe UI" panose="020B0502040204020203" pitchFamily="34" charset="0"/>
              </a:rPr>
              <a:t>: The peak moment of the replenishment campaign.</a:t>
            </a:r>
          </a:p>
          <a:p>
            <a:pPr marL="171450" lvl="0" indent="-171450">
              <a:spcBef>
                <a:spcPts val="0"/>
              </a:spcBef>
              <a:spcAft>
                <a:spcPts val="1200"/>
              </a:spcAft>
            </a:pP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June 26</a:t>
            </a:r>
            <a:r>
              <a:rPr lang="en-US" sz="1600" b="1" i="1" baseline="300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th</a:t>
            </a:r>
            <a:r>
              <a:rPr lang="en-US" sz="1600" dirty="0" smtClean="0">
                <a:latin typeface="Segoe UI" panose="020B0502040204020203" pitchFamily="34" charset="0"/>
                <a:ea typeface="Segoe UI" panose="020B0502040204020203" pitchFamily="34" charset="0"/>
                <a:cs typeface="Segoe UI" panose="020B0502040204020203" pitchFamily="34" charset="0"/>
              </a:rPr>
              <a:t>, 2014 in Brussels, Belgium, hosted by the European Commission</a:t>
            </a:r>
          </a:p>
          <a:p>
            <a:pPr marL="171450" lvl="0" indent="-171450">
              <a:spcBef>
                <a:spcPts val="0"/>
              </a:spcBef>
              <a:spcAft>
                <a:spcPts val="1200"/>
              </a:spcAft>
            </a:pP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Pivotal moment </a:t>
            </a:r>
            <a:r>
              <a:rPr lang="en-US" sz="1600" dirty="0">
                <a:latin typeface="Segoe UI" panose="020B0502040204020203" pitchFamily="34" charset="0"/>
                <a:ea typeface="Segoe UI" panose="020B0502040204020203" pitchFamily="34" charset="0"/>
                <a:cs typeface="Segoe UI" panose="020B0502040204020203" pitchFamily="34" charset="0"/>
              </a:rPr>
              <a:t>in which global leaders will make commitments that will largely determine the capacity of the GPE Fund and, with it, the futures of millions of children in some of the world’s most impoverished and fragile nations.</a:t>
            </a: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sp>
        <p:nvSpPr>
          <p:cNvPr id="6" name="TextBox 5"/>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Tree>
    <p:extLst>
      <p:ext uri="{BB962C8B-B14F-4D97-AF65-F5344CB8AC3E}">
        <p14:creationId xmlns:p14="http://schemas.microsoft.com/office/powerpoint/2010/main" val="648775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219200"/>
          </a:xfrm>
        </p:spPr>
        <p:txBody>
          <a:bodyPr>
            <a:normAutofit/>
          </a:bodyPr>
          <a:lstStyle/>
          <a:p>
            <a:pPr algn="l">
              <a:tabLst>
                <a:tab pos="1943100" algn="l"/>
              </a:tabLst>
            </a:pP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REASON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#1: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We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cannot end poverty without investing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in education.</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951037"/>
            <a:ext cx="8229600" cy="3687763"/>
          </a:xfrm>
        </p:spPr>
        <p:txBody>
          <a:bodyPr>
            <a:noAutofit/>
          </a:bodyPr>
          <a:lstStyle/>
          <a:p>
            <a:pPr marL="114300" indent="-114300">
              <a:spcBef>
                <a:spcPts val="0"/>
              </a:spcBef>
              <a:spcAft>
                <a:spcPts val="1800"/>
              </a:spcAft>
            </a:pP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Maternal </a:t>
            </a: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&amp; Child Health:</a:t>
            </a:r>
            <a:r>
              <a:rPr lang="en-US" sz="16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A child born to an educated mother is more than </a:t>
            </a:r>
            <a:r>
              <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rPr>
              <a:t>twice as likely</a:t>
            </a:r>
            <a:r>
              <a:rPr lang="en-US" sz="16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to survive to the age of </a:t>
            </a:r>
            <a:r>
              <a:rPr lang="en-US" sz="1600" dirty="0" smtClean="0">
                <a:latin typeface="Segoe UI" panose="020B0502040204020203" pitchFamily="34" charset="0"/>
                <a:ea typeface="Segoe UI" panose="020B0502040204020203" pitchFamily="34" charset="0"/>
                <a:cs typeface="Segoe UI" panose="020B0502040204020203" pitchFamily="34" charset="0"/>
              </a:rPr>
              <a:t>five.</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114300" indent="-114300">
              <a:spcBef>
                <a:spcPts val="0"/>
              </a:spcBef>
              <a:spcAft>
                <a:spcPts val="1800"/>
              </a:spcAft>
            </a:pP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Gender Equality</a:t>
            </a:r>
            <a:r>
              <a:rPr lang="en-US" sz="16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a:t>
            </a:r>
            <a:r>
              <a:rPr lang="en-US" sz="16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On average, for a girl in a poor country, each additional year of education beyond third or fourth grade will lead to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20%</a:t>
            </a:r>
            <a:r>
              <a:rPr lang="en-US" sz="1600" b="1" dirty="0" smtClean="0">
                <a:latin typeface="Segoe UI" panose="020B0502040204020203" pitchFamily="34" charset="0"/>
                <a:ea typeface="Segoe UI" panose="020B0502040204020203" pitchFamily="34" charset="0"/>
                <a:cs typeface="Segoe UI" panose="020B0502040204020203" pitchFamily="34" charset="0"/>
              </a:rPr>
              <a:t> </a:t>
            </a:r>
            <a:r>
              <a:rPr lang="en-US" sz="1600" dirty="0" smtClean="0">
                <a:latin typeface="Segoe UI" panose="020B0502040204020203" pitchFamily="34" charset="0"/>
                <a:ea typeface="Segoe UI" panose="020B0502040204020203" pitchFamily="34" charset="0"/>
                <a:cs typeface="Segoe UI" panose="020B0502040204020203" pitchFamily="34" charset="0"/>
              </a:rPr>
              <a:t>higher </a:t>
            </a:r>
            <a:r>
              <a:rPr lang="en-US" sz="1600" dirty="0">
                <a:latin typeface="Segoe UI" panose="020B0502040204020203" pitchFamily="34" charset="0"/>
                <a:ea typeface="Segoe UI" panose="020B0502040204020203" pitchFamily="34" charset="0"/>
                <a:cs typeface="Segoe UI" panose="020B0502040204020203" pitchFamily="34" charset="0"/>
              </a:rPr>
              <a:t>wages. </a:t>
            </a:r>
          </a:p>
          <a:p>
            <a:pPr marL="114300" indent="-114300">
              <a:spcBef>
                <a:spcPts val="0"/>
              </a:spcBef>
              <a:spcAft>
                <a:spcPts val="1800"/>
              </a:spcAft>
            </a:pP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Economic Development:</a:t>
            </a:r>
            <a:r>
              <a:rPr lang="en-US" sz="16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smtClean="0">
                <a:latin typeface="Segoe UI" panose="020B0502040204020203" pitchFamily="34" charset="0"/>
                <a:ea typeface="Segoe UI" panose="020B0502040204020203" pitchFamily="34" charset="0"/>
                <a:cs typeface="Segoe UI" panose="020B0502040204020203" pitchFamily="34" charset="0"/>
              </a:rPr>
              <a:t>No </a:t>
            </a:r>
            <a:r>
              <a:rPr lang="en-US" sz="1600" dirty="0">
                <a:latin typeface="Segoe UI" panose="020B0502040204020203" pitchFamily="34" charset="0"/>
                <a:ea typeface="Segoe UI" panose="020B0502040204020203" pitchFamily="34" charset="0"/>
                <a:cs typeface="Segoe UI" panose="020B0502040204020203" pitchFamily="34" charset="0"/>
              </a:rPr>
              <a:t>country has achieved continuous and rapid growth without at least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40%</a:t>
            </a:r>
            <a:r>
              <a:rPr lang="en-US" sz="1600" b="1" dirty="0" smtClean="0">
                <a:latin typeface="Segoe UI" panose="020B0502040204020203" pitchFamily="34" charset="0"/>
                <a:ea typeface="Segoe UI" panose="020B0502040204020203" pitchFamily="34" charset="0"/>
                <a:cs typeface="Segoe UI" panose="020B0502040204020203" pitchFamily="34" charset="0"/>
              </a:rPr>
              <a:t> </a:t>
            </a:r>
            <a:r>
              <a:rPr lang="en-US" sz="1600" dirty="0" smtClean="0">
                <a:latin typeface="Segoe UI" panose="020B0502040204020203" pitchFamily="34" charset="0"/>
                <a:ea typeface="Segoe UI" panose="020B0502040204020203" pitchFamily="34" charset="0"/>
                <a:cs typeface="Segoe UI" panose="020B0502040204020203" pitchFamily="34" charset="0"/>
              </a:rPr>
              <a:t>of </a:t>
            </a:r>
            <a:r>
              <a:rPr lang="en-US" sz="1600" dirty="0">
                <a:latin typeface="Segoe UI" panose="020B0502040204020203" pitchFamily="34" charset="0"/>
                <a:ea typeface="Segoe UI" panose="020B0502040204020203" pitchFamily="34" charset="0"/>
                <a:cs typeface="Segoe UI" panose="020B0502040204020203" pitchFamily="34" charset="0"/>
              </a:rPr>
              <a:t>adults being able to read and write. Every US$1 invested in a person’s education yields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$10-15</a:t>
            </a:r>
            <a:r>
              <a:rPr lang="en-US" sz="16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in economic benefit over that person’s working lifetime.</a:t>
            </a:r>
          </a:p>
          <a:p>
            <a:pPr marL="114300" indent="-114300">
              <a:spcBef>
                <a:spcPts val="0"/>
              </a:spcBef>
              <a:spcAft>
                <a:spcPts val="1800"/>
              </a:spcAft>
            </a:pPr>
            <a:r>
              <a:rPr lang="en-US" sz="16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Security &amp; Democracy:</a:t>
            </a:r>
            <a:r>
              <a:rPr lang="en-US" sz="16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People of voting age with a primary education are </a:t>
            </a:r>
            <a:r>
              <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rPr>
              <a:t>1.5 times</a:t>
            </a:r>
            <a:r>
              <a:rPr lang="en-US" sz="16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more likely to support democracy than people with no </a:t>
            </a:r>
            <a:r>
              <a:rPr lang="en-US" sz="1600" dirty="0" smtClean="0">
                <a:latin typeface="Segoe UI" panose="020B0502040204020203" pitchFamily="34" charset="0"/>
                <a:ea typeface="Segoe UI" panose="020B0502040204020203" pitchFamily="34" charset="0"/>
                <a:cs typeface="Segoe UI" panose="020B0502040204020203" pitchFamily="34" charset="0"/>
              </a:rPr>
              <a:t>education.</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171450" lvl="0" indent="-171450">
              <a:spcBef>
                <a:spcPts val="0"/>
              </a:spcBef>
              <a:spcAft>
                <a:spcPts val="1200"/>
              </a:spcAft>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itle 1"/>
          <p:cNvSpPr txBox="1">
            <a:spLocks/>
          </p:cNvSpPr>
          <p:nvPr/>
        </p:nvSpPr>
        <p:spPr>
          <a:xfrm>
            <a:off x="533400" y="1524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943100" algn="l"/>
              </a:tabLst>
            </a:pPr>
            <a:r>
              <a:rPr lang="en-US" sz="1800" b="1" u="sng" dirty="0" smtClean="0">
                <a:latin typeface="Segoe UI" panose="020B0502040204020203" pitchFamily="34" charset="0"/>
                <a:ea typeface="Segoe UI" panose="020B0502040204020203" pitchFamily="34" charset="0"/>
                <a:cs typeface="Segoe UI" panose="020B0502040204020203" pitchFamily="34" charset="0"/>
              </a:rPr>
              <a:t>Why Invest in the Global Partnership for Education Now More Than Ever</a:t>
            </a:r>
            <a:br>
              <a:rPr lang="en-US" sz="1800" b="1" u="sng" dirty="0" smtClean="0">
                <a:latin typeface="Segoe UI" panose="020B0502040204020203" pitchFamily="34" charset="0"/>
                <a:ea typeface="Segoe UI" panose="020B0502040204020203" pitchFamily="34" charset="0"/>
                <a:cs typeface="Segoe UI" panose="020B0502040204020203" pitchFamily="34" charset="0"/>
              </a:rPr>
            </a:b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sp>
        <p:nvSpPr>
          <p:cNvPr id="6" name="TextBox 5"/>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
        <p:nvSpPr>
          <p:cNvPr id="7" name="Rectangle 6"/>
          <p:cNvSpPr/>
          <p:nvPr/>
        </p:nvSpPr>
        <p:spPr>
          <a:xfrm>
            <a:off x="0" y="0"/>
            <a:ext cx="9144000" cy="6096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1828800"/>
            <a:ext cx="8382000" cy="34290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378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noAutofit/>
          </a:bodyPr>
          <a:lstStyle/>
          <a:p>
            <a:pPr algn="l">
              <a:tabLst>
                <a:tab pos="1943100" algn="l"/>
              </a:tabLst>
            </a:pP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REASON #2: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The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Global Partnership for Education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reaches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those in the greatest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need</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533402" y="2133600"/>
            <a:ext cx="4876798" cy="3581400"/>
          </a:xfrm>
        </p:spPr>
        <p:txBody>
          <a:bodyPr>
            <a:noAutofit/>
          </a:bodyPr>
          <a:lstStyle/>
          <a:p>
            <a:pPr marL="114300" indent="-114300">
              <a:spcBef>
                <a:spcPts val="0"/>
              </a:spcBef>
              <a:spcAft>
                <a:spcPts val="1200"/>
              </a:spcAft>
            </a:pPr>
            <a:r>
              <a:rPr lang="en-US" sz="1400" dirty="0" smtClean="0">
                <a:latin typeface="Segoe UI" panose="020B0502040204020203" pitchFamily="34" charset="0"/>
                <a:ea typeface="Segoe UI" panose="020B0502040204020203" pitchFamily="34" charset="0"/>
                <a:cs typeface="Segoe UI" panose="020B0502040204020203" pitchFamily="34" charset="0"/>
              </a:rPr>
              <a:t>Nearly </a:t>
            </a:r>
            <a:r>
              <a:rPr lang="en-US" sz="1400" b="1" i="1" dirty="0">
                <a:solidFill>
                  <a:srgbClr val="C00000"/>
                </a:solidFill>
                <a:latin typeface="Segoe UI" panose="020B0502040204020203" pitchFamily="34" charset="0"/>
                <a:ea typeface="Segoe UI" panose="020B0502040204020203" pitchFamily="34" charset="0"/>
                <a:cs typeface="Segoe UI" panose="020B0502040204020203" pitchFamily="34" charset="0"/>
              </a:rPr>
              <a:t>three-quarters</a:t>
            </a:r>
            <a:r>
              <a:rPr lang="en-US" sz="14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1400" dirty="0">
                <a:latin typeface="Segoe UI" panose="020B0502040204020203" pitchFamily="34" charset="0"/>
                <a:ea typeface="Segoe UI" panose="020B0502040204020203" pitchFamily="34" charset="0"/>
                <a:cs typeface="Segoe UI" panose="020B0502040204020203" pitchFamily="34" charset="0"/>
              </a:rPr>
              <a:t>of the world’s 57 million primary-school-age children who are out of school live in GPE developing country </a:t>
            </a:r>
            <a:r>
              <a:rPr lang="en-US" sz="1400" dirty="0" smtClean="0">
                <a:latin typeface="Segoe UI" panose="020B0502040204020203" pitchFamily="34" charset="0"/>
                <a:ea typeface="Segoe UI" panose="020B0502040204020203" pitchFamily="34" charset="0"/>
                <a:cs typeface="Segoe UI" panose="020B0502040204020203" pitchFamily="34" charset="0"/>
              </a:rPr>
              <a:t>partners.</a:t>
            </a:r>
          </a:p>
          <a:p>
            <a:pPr marL="114300" indent="-114300">
              <a:spcBef>
                <a:spcPts val="0"/>
              </a:spcBef>
              <a:spcAft>
                <a:spcPts val="1200"/>
              </a:spcAft>
            </a:pPr>
            <a:r>
              <a:rPr lang="en-US" sz="1400" dirty="0" smtClean="0">
                <a:latin typeface="Segoe UI" panose="020B0502040204020203" pitchFamily="34" charset="0"/>
                <a:ea typeface="Segoe UI" panose="020B0502040204020203" pitchFamily="34" charset="0"/>
                <a:cs typeface="Segoe UI" panose="020B0502040204020203" pitchFamily="34" charset="0"/>
              </a:rPr>
              <a:t>Of </a:t>
            </a:r>
            <a:r>
              <a:rPr lang="en-US" sz="1400" dirty="0">
                <a:latin typeface="Segoe UI" panose="020B0502040204020203" pitchFamily="34" charset="0"/>
                <a:ea typeface="Segoe UI" panose="020B0502040204020203" pitchFamily="34" charset="0"/>
                <a:cs typeface="Segoe UI" panose="020B0502040204020203" pitchFamily="34" charset="0"/>
              </a:rPr>
              <a:t>the 250 million children estimated by UNESCO to either not be reaching grade 4 or reaching grade 4 without mastering minimum levels of learning, 100 million (</a:t>
            </a:r>
            <a:r>
              <a:rPr lang="en-US" sz="14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40%</a:t>
            </a:r>
            <a:r>
              <a:rPr lang="en-US" sz="1400" dirty="0" smtClean="0">
                <a:latin typeface="Segoe UI" panose="020B0502040204020203" pitchFamily="34" charset="0"/>
                <a:ea typeface="Segoe UI" panose="020B0502040204020203" pitchFamily="34" charset="0"/>
                <a:cs typeface="Segoe UI" panose="020B0502040204020203" pitchFamily="34" charset="0"/>
              </a:rPr>
              <a:t>) </a:t>
            </a:r>
            <a:r>
              <a:rPr lang="en-US" sz="1400" dirty="0">
                <a:latin typeface="Segoe UI" panose="020B0502040204020203" pitchFamily="34" charset="0"/>
                <a:ea typeface="Segoe UI" panose="020B0502040204020203" pitchFamily="34" charset="0"/>
                <a:cs typeface="Segoe UI" panose="020B0502040204020203" pitchFamily="34" charset="0"/>
              </a:rPr>
              <a:t>of them are in GPE developing country </a:t>
            </a:r>
            <a:r>
              <a:rPr lang="en-US" sz="1400" dirty="0" smtClean="0">
                <a:latin typeface="Segoe UI" panose="020B0502040204020203" pitchFamily="34" charset="0"/>
                <a:ea typeface="Segoe UI" panose="020B0502040204020203" pitchFamily="34" charset="0"/>
                <a:cs typeface="Segoe UI" panose="020B0502040204020203" pitchFamily="34" charset="0"/>
              </a:rPr>
              <a:t>partners.</a:t>
            </a:r>
          </a:p>
          <a:p>
            <a:pPr marL="114300" indent="-114300">
              <a:spcBef>
                <a:spcPts val="0"/>
              </a:spcBef>
              <a:spcAft>
                <a:spcPts val="1200"/>
              </a:spcAft>
            </a:pPr>
            <a:r>
              <a:rPr lang="en-US" sz="1400" dirty="0">
                <a:latin typeface="Segoe UI" panose="020B0502040204020203" pitchFamily="34" charset="0"/>
                <a:ea typeface="Segoe UI" panose="020B0502040204020203" pitchFamily="34" charset="0"/>
                <a:cs typeface="Segoe UI" panose="020B0502040204020203" pitchFamily="34" charset="0"/>
              </a:rPr>
              <a:t>GPE developing country partners are home to </a:t>
            </a:r>
            <a:r>
              <a:rPr lang="en-US" sz="14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85%</a:t>
            </a:r>
            <a:r>
              <a:rPr lang="en-US" sz="1400" b="1" i="1" dirty="0" smtClean="0">
                <a:latin typeface="Segoe UI" panose="020B0502040204020203" pitchFamily="34" charset="0"/>
                <a:ea typeface="Segoe UI" panose="020B0502040204020203" pitchFamily="34" charset="0"/>
                <a:cs typeface="Segoe UI" panose="020B0502040204020203" pitchFamily="34" charset="0"/>
              </a:rPr>
              <a:t> </a:t>
            </a:r>
            <a:r>
              <a:rPr lang="en-US" sz="1400" dirty="0" smtClean="0">
                <a:latin typeface="Segoe UI" panose="020B0502040204020203" pitchFamily="34" charset="0"/>
                <a:ea typeface="Segoe UI" panose="020B0502040204020203" pitchFamily="34" charset="0"/>
                <a:cs typeface="Segoe UI" panose="020B0502040204020203" pitchFamily="34" charset="0"/>
              </a:rPr>
              <a:t>of </a:t>
            </a:r>
            <a:r>
              <a:rPr lang="en-US" sz="1400" dirty="0">
                <a:latin typeface="Segoe UI" panose="020B0502040204020203" pitchFamily="34" charset="0"/>
                <a:ea typeface="Segoe UI" panose="020B0502040204020203" pitchFamily="34" charset="0"/>
                <a:cs typeface="Segoe UI" panose="020B0502040204020203" pitchFamily="34" charset="0"/>
              </a:rPr>
              <a:t>the world’s out-of-school children living in conflict or fragile </a:t>
            </a:r>
            <a:r>
              <a:rPr lang="en-US" sz="1400" dirty="0" smtClean="0">
                <a:latin typeface="Segoe UI" panose="020B0502040204020203" pitchFamily="34" charset="0"/>
                <a:ea typeface="Segoe UI" panose="020B0502040204020203" pitchFamily="34" charset="0"/>
                <a:cs typeface="Segoe UI" panose="020B0502040204020203" pitchFamily="34" charset="0"/>
              </a:rPr>
              <a:t>conditions.</a:t>
            </a:r>
          </a:p>
          <a:p>
            <a:pPr marL="114300" indent="-114300">
              <a:spcBef>
                <a:spcPts val="0"/>
              </a:spcBef>
              <a:spcAft>
                <a:spcPts val="1200"/>
              </a:spcAft>
            </a:pPr>
            <a:r>
              <a:rPr lang="en-US" sz="1400" dirty="0">
                <a:latin typeface="Segoe UI" panose="020B0502040204020203" pitchFamily="34" charset="0"/>
                <a:ea typeface="Segoe UI" panose="020B0502040204020203" pitchFamily="34" charset="0"/>
                <a:cs typeface="Segoe UI" panose="020B0502040204020203" pitchFamily="34" charset="0"/>
              </a:rPr>
              <a:t>Since its establishment, </a:t>
            </a:r>
            <a:r>
              <a:rPr lang="en-US" sz="1400" dirty="0" smtClean="0">
                <a:latin typeface="Segoe UI" panose="020B0502040204020203" pitchFamily="34" charset="0"/>
                <a:ea typeface="Segoe UI" panose="020B0502040204020203" pitchFamily="34" charset="0"/>
                <a:cs typeface="Segoe UI" panose="020B0502040204020203" pitchFamily="34" charset="0"/>
              </a:rPr>
              <a:t>GPE has </a:t>
            </a:r>
            <a:r>
              <a:rPr lang="en-US" sz="1400" dirty="0">
                <a:latin typeface="Segoe UI" panose="020B0502040204020203" pitchFamily="34" charset="0"/>
                <a:ea typeface="Segoe UI" panose="020B0502040204020203" pitchFamily="34" charset="0"/>
                <a:cs typeface="Segoe UI" panose="020B0502040204020203" pitchFamily="34" charset="0"/>
              </a:rPr>
              <a:t>committed </a:t>
            </a:r>
            <a:r>
              <a:rPr lang="en-US" sz="1400"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60%</a:t>
            </a:r>
            <a:r>
              <a:rPr lang="en-US" sz="1400" b="1" dirty="0" smtClean="0">
                <a:latin typeface="Segoe UI" panose="020B0502040204020203" pitchFamily="34" charset="0"/>
                <a:ea typeface="Segoe UI" panose="020B0502040204020203" pitchFamily="34" charset="0"/>
                <a:cs typeface="Segoe UI" panose="020B0502040204020203" pitchFamily="34" charset="0"/>
              </a:rPr>
              <a:t> </a:t>
            </a:r>
            <a:r>
              <a:rPr lang="en-US" sz="1400" dirty="0" smtClean="0">
                <a:latin typeface="Segoe UI" panose="020B0502040204020203" pitchFamily="34" charset="0"/>
                <a:ea typeface="Segoe UI" panose="020B0502040204020203" pitchFamily="34" charset="0"/>
                <a:cs typeface="Segoe UI" panose="020B0502040204020203" pitchFamily="34" charset="0"/>
              </a:rPr>
              <a:t>of </a:t>
            </a:r>
            <a:r>
              <a:rPr lang="en-US" sz="1400" dirty="0">
                <a:latin typeface="Segoe UI" panose="020B0502040204020203" pitchFamily="34" charset="0"/>
                <a:ea typeface="Segoe UI" panose="020B0502040204020203" pitchFamily="34" charset="0"/>
                <a:cs typeface="Segoe UI" panose="020B0502040204020203" pitchFamily="34" charset="0"/>
              </a:rPr>
              <a:t>its funds to </a:t>
            </a:r>
            <a:r>
              <a:rPr lang="en-US" sz="1400" dirty="0" smtClean="0">
                <a:latin typeface="Segoe UI" panose="020B0502040204020203" pitchFamily="34" charset="0"/>
                <a:ea typeface="Segoe UI" panose="020B0502040204020203" pitchFamily="34" charset="0"/>
                <a:cs typeface="Segoe UI" panose="020B0502040204020203" pitchFamily="34" charset="0"/>
              </a:rPr>
              <a:t>conflict-affected and fragile states — </a:t>
            </a:r>
            <a:r>
              <a:rPr lang="en-US" sz="1400" dirty="0">
                <a:latin typeface="Segoe UI" panose="020B0502040204020203" pitchFamily="34" charset="0"/>
                <a:ea typeface="Segoe UI" panose="020B0502040204020203" pitchFamily="34" charset="0"/>
                <a:cs typeface="Segoe UI" panose="020B0502040204020203" pitchFamily="34" charset="0"/>
              </a:rPr>
              <a:t>higher than the donor average, the World </a:t>
            </a:r>
            <a:r>
              <a:rPr lang="en-US" sz="1400" dirty="0" smtClean="0">
                <a:latin typeface="Segoe UI" panose="020B0502040204020203" pitchFamily="34" charset="0"/>
                <a:ea typeface="Segoe UI" panose="020B0502040204020203" pitchFamily="34" charset="0"/>
                <a:cs typeface="Segoe UI" panose="020B0502040204020203" pitchFamily="34" charset="0"/>
              </a:rPr>
              <a:t>Bank, and the U.S.</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171450" lvl="0" indent="-171450">
              <a:spcBef>
                <a:spcPts val="0"/>
              </a:spcBef>
              <a:spcAft>
                <a:spcPts val="1200"/>
              </a:spcAft>
            </a:pP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itle 1"/>
          <p:cNvSpPr txBox="1">
            <a:spLocks/>
          </p:cNvSpPr>
          <p:nvPr/>
        </p:nvSpPr>
        <p:spPr>
          <a:xfrm>
            <a:off x="533400" y="1524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943100" algn="l"/>
              </a:tabLst>
            </a:pPr>
            <a:r>
              <a:rPr lang="en-US" sz="1800" b="1" u="sng" dirty="0" smtClean="0">
                <a:latin typeface="Segoe UI" panose="020B0502040204020203" pitchFamily="34" charset="0"/>
                <a:ea typeface="Segoe UI" panose="020B0502040204020203" pitchFamily="34" charset="0"/>
                <a:cs typeface="Segoe UI" panose="020B0502040204020203" pitchFamily="34" charset="0"/>
              </a:rPr>
              <a:t>Why Invest in the Global Partnership for Education Now More Than Ever</a:t>
            </a:r>
            <a:br>
              <a:rPr lang="en-US" sz="1800" b="1" u="sng" dirty="0" smtClean="0">
                <a:latin typeface="Segoe UI" panose="020B0502040204020203" pitchFamily="34" charset="0"/>
                <a:ea typeface="Segoe UI" panose="020B0502040204020203" pitchFamily="34" charset="0"/>
                <a:cs typeface="Segoe UI" panose="020B0502040204020203" pitchFamily="34" charset="0"/>
              </a:rPr>
            </a:b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2050" name="Picture 1" descr="image003"/>
          <p:cNvPicPr>
            <a:picLocks noChangeAspect="1" noChangeArrowheads="1"/>
          </p:cNvPicPr>
          <p:nvPr/>
        </p:nvPicPr>
        <p:blipFill rotWithShape="1">
          <a:blip r:embed="rId2">
            <a:extLst>
              <a:ext uri="{28A0092B-C50C-407E-A947-70E740481C1C}">
                <a14:useLocalDpi xmlns:a14="http://schemas.microsoft.com/office/drawing/2010/main" val="0"/>
              </a:ext>
            </a:extLst>
          </a:blip>
          <a:srcRect l="7534" b="10877"/>
          <a:stretch/>
        </p:blipFill>
        <p:spPr bwMode="auto">
          <a:xfrm>
            <a:off x="5715000" y="2765241"/>
            <a:ext cx="3200400" cy="15781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REFLogo_large.jpg"/>
          <p:cNvPicPr>
            <a:picLocks noChangeAspect="1"/>
          </p:cNvPicPr>
          <p:nvPr/>
        </p:nvPicPr>
        <p:blipFill>
          <a:blip r:embed="rId3" cstate="screen"/>
          <a:stretch>
            <a:fillRect/>
          </a:stretch>
        </p:blipFill>
        <p:spPr>
          <a:xfrm>
            <a:off x="533401" y="5948212"/>
            <a:ext cx="1295399" cy="681187"/>
          </a:xfrm>
          <a:prstGeom prst="rect">
            <a:avLst/>
          </a:prstGeom>
        </p:spPr>
      </p:pic>
      <p:sp>
        <p:nvSpPr>
          <p:cNvPr id="8" name="TextBox 7"/>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
        <p:nvSpPr>
          <p:cNvPr id="9" name="Rectangle 8"/>
          <p:cNvSpPr/>
          <p:nvPr/>
        </p:nvSpPr>
        <p:spPr>
          <a:xfrm>
            <a:off x="0" y="0"/>
            <a:ext cx="9144000" cy="6096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1000" y="1905000"/>
            <a:ext cx="5181600" cy="38100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946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219200"/>
          </a:xfrm>
        </p:spPr>
        <p:txBody>
          <a:bodyPr>
            <a:normAutofit/>
          </a:bodyPr>
          <a:lstStyle/>
          <a:p>
            <a:pPr algn="l">
              <a:tabLst>
                <a:tab pos="1943100" algn="l"/>
              </a:tabLst>
            </a:pP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REASON #3:</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GPE complements U.S. bilateral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efforts in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global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education.</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951037"/>
            <a:ext cx="8229600" cy="3687763"/>
          </a:xfrm>
        </p:spPr>
        <p:txBody>
          <a:bodyPr>
            <a:noAutofit/>
          </a:bodyPr>
          <a:lstStyle/>
          <a:p>
            <a:pPr marL="114300" indent="-114300">
              <a:spcBef>
                <a:spcPts val="0"/>
              </a:spcBef>
              <a:spcAft>
                <a:spcPts val="6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GPE’s </a:t>
            </a:r>
            <a:r>
              <a:rPr lang="en-US" sz="1600" dirty="0">
                <a:latin typeface="Segoe UI" panose="020B0502040204020203" pitchFamily="34" charset="0"/>
                <a:ea typeface="Segoe UI" panose="020B0502040204020203" pitchFamily="34" charset="0"/>
                <a:cs typeface="Segoe UI" panose="020B0502040204020203" pitchFamily="34" charset="0"/>
              </a:rPr>
              <a:t>objectives of (1) </a:t>
            </a:r>
            <a:r>
              <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rPr>
              <a:t>supporting education in fragile and conflict-affected states </a:t>
            </a:r>
            <a:r>
              <a:rPr lang="en-US" sz="1600" dirty="0">
                <a:latin typeface="Segoe UI" panose="020B0502040204020203" pitchFamily="34" charset="0"/>
                <a:ea typeface="Segoe UI" panose="020B0502040204020203" pitchFamily="34" charset="0"/>
                <a:cs typeface="Segoe UI" panose="020B0502040204020203" pitchFamily="34" charset="0"/>
              </a:rPr>
              <a:t>and (3) </a:t>
            </a:r>
            <a:r>
              <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rPr>
              <a:t>increasing basic numeracy and literacy skills </a:t>
            </a:r>
            <a:r>
              <a:rPr lang="en-US" sz="1600" dirty="0">
                <a:latin typeface="Segoe UI" panose="020B0502040204020203" pitchFamily="34" charset="0"/>
                <a:ea typeface="Segoe UI" panose="020B0502040204020203" pitchFamily="34" charset="0"/>
                <a:cs typeface="Segoe UI" panose="020B0502040204020203" pitchFamily="34" charset="0"/>
              </a:rPr>
              <a:t>directly support Goal One and Goal Three of the </a:t>
            </a:r>
            <a:r>
              <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rPr>
              <a:t>USAID Education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Strategy</a:t>
            </a:r>
            <a:r>
              <a:rPr lang="en-US" sz="1600" dirty="0" smtClean="0">
                <a:latin typeface="Segoe UI" panose="020B0502040204020203" pitchFamily="34" charset="0"/>
                <a:ea typeface="Segoe UI" panose="020B0502040204020203" pitchFamily="34" charset="0"/>
                <a:cs typeface="Segoe UI" panose="020B0502040204020203" pitchFamily="34" charset="0"/>
              </a:rPr>
              <a:t>:</a:t>
            </a:r>
          </a:p>
          <a:p>
            <a:pPr marL="628650" indent="-228600">
              <a:spcBef>
                <a:spcPts val="0"/>
              </a:spcBef>
              <a:buFont typeface="Symbol" panose="05050102010706020507" pitchFamily="18" charset="2"/>
              <a:buChar char=""/>
            </a:pPr>
            <a:r>
              <a:rPr lang="en-US" sz="1400" b="1" dirty="0">
                <a:latin typeface="Segoe UI" panose="020B0502040204020203" pitchFamily="34" charset="0"/>
                <a:ea typeface="Segoe UI" panose="020B0502040204020203" pitchFamily="34" charset="0"/>
                <a:cs typeface="Segoe UI" panose="020B0502040204020203" pitchFamily="34" charset="0"/>
              </a:rPr>
              <a:t>Goal One: </a:t>
            </a:r>
            <a:r>
              <a:rPr lang="en-US" sz="1400" dirty="0">
                <a:latin typeface="Segoe UI" panose="020B0502040204020203" pitchFamily="34" charset="0"/>
                <a:ea typeface="Segoe UI" panose="020B0502040204020203" pitchFamily="34" charset="0"/>
                <a:cs typeface="Segoe UI" panose="020B0502040204020203" pitchFamily="34" charset="0"/>
              </a:rPr>
              <a:t>Improved reading skills for 100 million children in primary grades by 2015.</a:t>
            </a:r>
          </a:p>
          <a:p>
            <a:pPr marL="628650" indent="-228600">
              <a:spcBef>
                <a:spcPts val="0"/>
              </a:spcBef>
              <a:spcAft>
                <a:spcPts val="600"/>
              </a:spcAft>
              <a:buFont typeface="Symbol" panose="05050102010706020507" pitchFamily="18" charset="2"/>
              <a:buChar char=""/>
            </a:pPr>
            <a:r>
              <a:rPr lang="en-US" sz="1400" b="1" dirty="0">
                <a:latin typeface="Segoe UI" panose="020B0502040204020203" pitchFamily="34" charset="0"/>
                <a:ea typeface="Segoe UI" panose="020B0502040204020203" pitchFamily="34" charset="0"/>
                <a:cs typeface="Segoe UI" panose="020B0502040204020203" pitchFamily="34" charset="0"/>
              </a:rPr>
              <a:t>Goal Three: </a:t>
            </a:r>
            <a:r>
              <a:rPr lang="en-US" sz="1400" dirty="0">
                <a:latin typeface="Segoe UI" panose="020B0502040204020203" pitchFamily="34" charset="0"/>
                <a:ea typeface="Segoe UI" panose="020B0502040204020203" pitchFamily="34" charset="0"/>
                <a:cs typeface="Segoe UI" panose="020B0502040204020203" pitchFamily="34" charset="0"/>
              </a:rPr>
              <a:t>Increased equitable access to education in crisis and conflict environments for 15 million learners by 2015.</a:t>
            </a:r>
          </a:p>
          <a:p>
            <a:pPr marL="114300" indent="-114300">
              <a:spcBef>
                <a:spcPts val="1200"/>
              </a:spcBef>
              <a:spcAft>
                <a:spcPts val="600"/>
              </a:spcAft>
            </a:pPr>
            <a:r>
              <a:rPr lang="en-US" sz="1600" dirty="0" smtClean="0">
                <a:latin typeface="Segoe UI" panose="020B0502040204020203" pitchFamily="34" charset="0"/>
                <a:ea typeface="Segoe UI" panose="020B0502040204020203" pitchFamily="34" charset="0"/>
                <a:cs typeface="Segoe UI" panose="020B0502040204020203" pitchFamily="34" charset="0"/>
              </a:rPr>
              <a:t>GPE is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building </a:t>
            </a:r>
            <a:r>
              <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rPr>
              <a:t>the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partners </a:t>
            </a:r>
            <a:r>
              <a:rPr lang="en-US" sz="1600" dirty="0" smtClean="0">
                <a:latin typeface="Segoe UI" panose="020B0502040204020203" pitchFamily="34" charset="0"/>
                <a:ea typeface="Segoe UI" panose="020B0502040204020203" pitchFamily="34" charset="0"/>
                <a:cs typeface="Segoe UI" panose="020B0502040204020203" pitchFamily="34" charset="0"/>
              </a:rPr>
              <a:t>that the U.S. is seeking:</a:t>
            </a:r>
          </a:p>
          <a:p>
            <a:pPr marL="628650" lvl="1" indent="-228600">
              <a:spcBef>
                <a:spcPts val="0"/>
              </a:spcBef>
            </a:pPr>
            <a:r>
              <a:rPr lang="en-US" sz="1400" dirty="0">
                <a:latin typeface="Segoe UI" panose="020B0502040204020203" pitchFamily="34" charset="0"/>
                <a:ea typeface="Segoe UI" panose="020B0502040204020203" pitchFamily="34" charset="0"/>
                <a:cs typeface="Segoe UI" panose="020B0502040204020203" pitchFamily="34" charset="0"/>
              </a:rPr>
              <a:t>System-strengthening approach</a:t>
            </a:r>
          </a:p>
          <a:p>
            <a:pPr marL="628650" lvl="1" indent="-228600">
              <a:spcBef>
                <a:spcPts val="0"/>
              </a:spcBef>
              <a:spcAft>
                <a:spcPts val="600"/>
              </a:spcAft>
            </a:pPr>
            <a:r>
              <a:rPr lang="en-US" sz="1400" dirty="0">
                <a:latin typeface="Segoe UI" panose="020B0502040204020203" pitchFamily="34" charset="0"/>
                <a:ea typeface="Segoe UI" panose="020B0502040204020203" pitchFamily="34" charset="0"/>
                <a:cs typeface="Segoe UI" panose="020B0502040204020203" pitchFamily="34" charset="0"/>
              </a:rPr>
              <a:t>Civil Society Education </a:t>
            </a:r>
            <a:r>
              <a:rPr lang="en-US" sz="1400" dirty="0" smtClean="0">
                <a:latin typeface="Segoe UI" panose="020B0502040204020203" pitchFamily="34" charset="0"/>
                <a:ea typeface="Segoe UI" panose="020B0502040204020203" pitchFamily="34" charset="0"/>
                <a:cs typeface="Segoe UI" panose="020B0502040204020203" pitchFamily="34" charset="0"/>
              </a:rPr>
              <a:t>Fund</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114300" lvl="1" indent="-114300">
              <a:spcBef>
                <a:spcPts val="1200"/>
              </a:spcBef>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GPE </a:t>
            </a:r>
            <a:r>
              <a:rPr lang="en-US" sz="1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extends </a:t>
            </a:r>
            <a:r>
              <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rPr>
              <a:t>the reach </a:t>
            </a:r>
            <a:r>
              <a:rPr lang="en-US" sz="1600" dirty="0">
                <a:latin typeface="Segoe UI" panose="020B0502040204020203" pitchFamily="34" charset="0"/>
                <a:ea typeface="Segoe UI" panose="020B0502040204020203" pitchFamily="34" charset="0"/>
                <a:cs typeface="Segoe UI" panose="020B0502040204020203" pitchFamily="34" charset="0"/>
              </a:rPr>
              <a:t>of taxpayer money and </a:t>
            </a:r>
            <a:r>
              <a:rPr lang="en-US" sz="1600" dirty="0" smtClean="0">
                <a:latin typeface="Segoe UI" panose="020B0502040204020203" pitchFamily="34" charset="0"/>
                <a:ea typeface="Segoe UI" panose="020B0502040204020203" pitchFamily="34" charset="0"/>
                <a:cs typeface="Segoe UI" panose="020B0502040204020203" pitchFamily="34" charset="0"/>
              </a:rPr>
              <a:t>U.S. bilateral assistance — both programmatically and geographically.</a:t>
            </a:r>
          </a:p>
        </p:txBody>
      </p:sp>
      <p:sp>
        <p:nvSpPr>
          <p:cNvPr id="4" name="Title 1"/>
          <p:cNvSpPr txBox="1">
            <a:spLocks/>
          </p:cNvSpPr>
          <p:nvPr/>
        </p:nvSpPr>
        <p:spPr>
          <a:xfrm>
            <a:off x="533400" y="1524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943100" algn="l"/>
              </a:tabLst>
            </a:pPr>
            <a:r>
              <a:rPr lang="en-US" sz="1800" b="1" u="sng" dirty="0" smtClean="0">
                <a:latin typeface="Segoe UI" panose="020B0502040204020203" pitchFamily="34" charset="0"/>
                <a:ea typeface="Segoe UI" panose="020B0502040204020203" pitchFamily="34" charset="0"/>
                <a:cs typeface="Segoe UI" panose="020B0502040204020203" pitchFamily="34" charset="0"/>
              </a:rPr>
              <a:t>Why Invest in the Global Partnership for Education Now More Than Ever</a:t>
            </a:r>
            <a:br>
              <a:rPr lang="en-US" sz="1800" b="1" u="sng" dirty="0" smtClean="0">
                <a:latin typeface="Segoe UI" panose="020B0502040204020203" pitchFamily="34" charset="0"/>
                <a:ea typeface="Segoe UI" panose="020B0502040204020203" pitchFamily="34" charset="0"/>
                <a:cs typeface="Segoe UI" panose="020B0502040204020203" pitchFamily="34" charset="0"/>
              </a:rPr>
            </a:b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sp>
        <p:nvSpPr>
          <p:cNvPr id="6" name="TextBox 5"/>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sp>
        <p:nvSpPr>
          <p:cNvPr id="7" name="Rectangle 6"/>
          <p:cNvSpPr/>
          <p:nvPr/>
        </p:nvSpPr>
        <p:spPr>
          <a:xfrm>
            <a:off x="0" y="0"/>
            <a:ext cx="9144000" cy="6096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1752600"/>
            <a:ext cx="8382000" cy="36576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719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219200"/>
          </a:xfrm>
        </p:spPr>
        <p:txBody>
          <a:bodyPr>
            <a:normAutofit/>
          </a:bodyPr>
          <a:lstStyle/>
          <a:p>
            <a:pPr algn="l">
              <a:tabLst>
                <a:tab pos="1943100" algn="l"/>
              </a:tabLst>
            </a:pP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REASON #3:</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GPE complements U.S. bilateral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efforts in </a:t>
            </a:r>
            <a:r>
              <a:rPr lang="en-US" sz="24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global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education.</a:t>
            </a:r>
            <a:endPar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itle 1"/>
          <p:cNvSpPr txBox="1">
            <a:spLocks/>
          </p:cNvSpPr>
          <p:nvPr/>
        </p:nvSpPr>
        <p:spPr>
          <a:xfrm>
            <a:off x="533400" y="1524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943100" algn="l"/>
              </a:tabLst>
            </a:pPr>
            <a:r>
              <a:rPr lang="en-US" sz="1800" b="1" u="sng" dirty="0" smtClean="0">
                <a:latin typeface="Segoe UI" panose="020B0502040204020203" pitchFamily="34" charset="0"/>
                <a:ea typeface="Segoe UI" panose="020B0502040204020203" pitchFamily="34" charset="0"/>
                <a:cs typeface="Segoe UI" panose="020B0502040204020203" pitchFamily="34" charset="0"/>
              </a:rPr>
              <a:t>Why Invest in the Global Partnership for Education Now More Than Ever</a:t>
            </a:r>
            <a:br>
              <a:rPr lang="en-US" sz="1800" b="1" u="sng" dirty="0" smtClean="0">
                <a:latin typeface="Segoe UI" panose="020B0502040204020203" pitchFamily="34" charset="0"/>
                <a:ea typeface="Segoe UI" panose="020B0502040204020203" pitchFamily="34" charset="0"/>
                <a:cs typeface="Segoe UI" panose="020B0502040204020203" pitchFamily="34" charset="0"/>
              </a:rPr>
            </a:b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REFLogo_large.jpg"/>
          <p:cNvPicPr>
            <a:picLocks noChangeAspect="1"/>
          </p:cNvPicPr>
          <p:nvPr/>
        </p:nvPicPr>
        <p:blipFill>
          <a:blip r:embed="rId2" cstate="screen"/>
          <a:stretch>
            <a:fillRect/>
          </a:stretch>
        </p:blipFill>
        <p:spPr>
          <a:xfrm>
            <a:off x="533401" y="5948212"/>
            <a:ext cx="1295399" cy="681187"/>
          </a:xfrm>
          <a:prstGeom prst="rect">
            <a:avLst/>
          </a:prstGeom>
        </p:spPr>
      </p:pic>
      <p:sp>
        <p:nvSpPr>
          <p:cNvPr id="6" name="TextBox 5"/>
          <p:cNvSpPr txBox="1"/>
          <p:nvPr/>
        </p:nvSpPr>
        <p:spPr>
          <a:xfrm>
            <a:off x="1828800" y="6213902"/>
            <a:ext cx="6858000" cy="415498"/>
          </a:xfrm>
          <a:prstGeom prst="rect">
            <a:avLst/>
          </a:prstGeom>
          <a:noFill/>
        </p:spPr>
        <p:txBody>
          <a:bodyPr wrap="square" rtlCol="0">
            <a:spAutoFit/>
          </a:bodyPr>
          <a:lstStyle/>
          <a:p>
            <a:pPr algn="r"/>
            <a:r>
              <a:rPr lang="en-US" sz="700" dirty="0" smtClean="0">
                <a:latin typeface="Segoe UI" panose="020B0502040204020203" pitchFamily="34" charset="0"/>
                <a:ea typeface="Segoe UI" panose="020B0502040204020203" pitchFamily="34" charset="0"/>
                <a:cs typeface="Segoe UI" panose="020B0502040204020203" pitchFamily="34" charset="0"/>
              </a:rPr>
              <a:t>Education for All and the Global Partnership for Education</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RESULTS Global Grassroots Webinar</a:t>
            </a:r>
          </a:p>
          <a:p>
            <a:pPr algn="r"/>
            <a:r>
              <a:rPr lang="en-US" sz="700" dirty="0" smtClean="0">
                <a:latin typeface="Segoe UI" panose="020B0502040204020203" pitchFamily="34" charset="0"/>
                <a:ea typeface="Segoe UI" panose="020B0502040204020203" pitchFamily="34" charset="0"/>
                <a:cs typeface="Segoe UI" panose="020B0502040204020203" pitchFamily="34" charset="0"/>
              </a:rPr>
              <a:t>February </a:t>
            </a:r>
            <a:r>
              <a:rPr lang="en-US" sz="700" dirty="0" smtClean="0">
                <a:latin typeface="Segoe UI" panose="020B0502040204020203" pitchFamily="34" charset="0"/>
                <a:ea typeface="Segoe UI" panose="020B0502040204020203" pitchFamily="34" charset="0"/>
                <a:cs typeface="Segoe UI" panose="020B0502040204020203" pitchFamily="34" charset="0"/>
              </a:rPr>
              <a:t>19</a:t>
            </a:r>
            <a:r>
              <a:rPr lang="en-US" sz="700" baseline="30000" dirty="0" smtClean="0">
                <a:latin typeface="Segoe UI" panose="020B0502040204020203" pitchFamily="34" charset="0"/>
                <a:ea typeface="Segoe UI" panose="020B0502040204020203" pitchFamily="34" charset="0"/>
                <a:cs typeface="Segoe UI" panose="020B0502040204020203" pitchFamily="34" charset="0"/>
              </a:rPr>
              <a:t>th</a:t>
            </a:r>
            <a:r>
              <a:rPr lang="en-US" sz="700" dirty="0" smtClean="0">
                <a:latin typeface="Segoe UI" panose="020B0502040204020203" pitchFamily="34" charset="0"/>
                <a:ea typeface="Segoe UI" panose="020B0502040204020203" pitchFamily="34" charset="0"/>
                <a:cs typeface="Segoe UI" panose="020B0502040204020203" pitchFamily="34" charset="0"/>
              </a:rPr>
              <a:t>, 2014</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70372">
            <a:off x="3543585" y="2392390"/>
            <a:ext cx="3038117" cy="3737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77885">
            <a:off x="2192404" y="2614513"/>
            <a:ext cx="3038117" cy="3721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5004">
            <a:off x="3010393" y="1823328"/>
            <a:ext cx="3038117" cy="3740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Rectangle 10"/>
          <p:cNvSpPr/>
          <p:nvPr/>
        </p:nvSpPr>
        <p:spPr>
          <a:xfrm>
            <a:off x="0" y="0"/>
            <a:ext cx="9144000" cy="6096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298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TotalTime>
  <Words>1698</Words>
  <Application>Microsoft Office PowerPoint</Application>
  <PresentationFormat>On-screen Show (4:3)</PresentationFormat>
  <Paragraphs>141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Education for All and the Global Partnership for Education</vt:lpstr>
      <vt:lpstr>Where are we in global education development?                — The latest from the Education for All Global Monitoring Report 2013/4</vt:lpstr>
      <vt:lpstr>Where are we in global education development?                — The latest from the Education for All Global Monitoring Report 2013/4</vt:lpstr>
      <vt:lpstr>Enter the Global Partnership for Education and the June 2014 GPE Pledging Conference</vt:lpstr>
      <vt:lpstr>Enter the Global Partnership for Education and the June 2014 GPE Pledging Conference</vt:lpstr>
      <vt:lpstr>REASON #1:  We cannot end poverty without investing  in education.</vt:lpstr>
      <vt:lpstr>REASON #2:  The Global Partnership for Education  reaches those in the greatest need.</vt:lpstr>
      <vt:lpstr>REASON #3: GPE complements U.S. bilateral efforts in  global education.</vt:lpstr>
      <vt:lpstr>REASON #3: GPE complements U.S. bilateral efforts in  global education.</vt:lpstr>
      <vt:lpstr>REASON #4: GPE mobilizes developing country resources  towards their own education systems.</vt:lpstr>
      <vt:lpstr>REASON #5: GPE gets results. </vt:lpstr>
      <vt:lpstr>REASON #6: GPE is implementing innovative measures  to further enhance performance.</vt:lpstr>
      <vt:lpstr>REASON #7: Global support to basic education is  radically declining.</vt:lpstr>
      <vt:lpstr>REASON #8: Demand for GPE support is on the rise. </vt:lpstr>
      <vt:lpstr>A Successful GPE Pledging Conference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for All and the Global Partnership for Education</dc:title>
  <dc:creator>tbaker</dc:creator>
  <cp:lastModifiedBy>Allison Grossman</cp:lastModifiedBy>
  <cp:revision>23</cp:revision>
  <dcterms:created xsi:type="dcterms:W3CDTF">2014-02-18T15:08:19Z</dcterms:created>
  <dcterms:modified xsi:type="dcterms:W3CDTF">2014-02-21T19:51:49Z</dcterms:modified>
</cp:coreProperties>
</file>