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 id="2147483977" r:id="rId7"/>
    <p:sldMasterId id="2147483982" r:id="rId8"/>
    <p:sldMasterId id="2147483994" r:id="rId9"/>
  </p:sldMasterIdLst>
  <p:notesMasterIdLst>
    <p:notesMasterId r:id="rId32"/>
  </p:notesMasterIdLst>
  <p:sldIdLst>
    <p:sldId id="256" r:id="rId10"/>
    <p:sldId id="278" r:id="rId11"/>
    <p:sldId id="257" r:id="rId12"/>
    <p:sldId id="258" r:id="rId13"/>
    <p:sldId id="4611" r:id="rId14"/>
    <p:sldId id="4619" r:id="rId15"/>
    <p:sldId id="4620" r:id="rId16"/>
    <p:sldId id="4621" r:id="rId17"/>
    <p:sldId id="4618" r:id="rId18"/>
    <p:sldId id="4612" r:id="rId19"/>
    <p:sldId id="1962" r:id="rId20"/>
    <p:sldId id="1975" r:id="rId21"/>
    <p:sldId id="1963" r:id="rId22"/>
    <p:sldId id="4599" r:id="rId23"/>
    <p:sldId id="4622" r:id="rId24"/>
    <p:sldId id="4602" r:id="rId25"/>
    <p:sldId id="4603" r:id="rId26"/>
    <p:sldId id="4604" r:id="rId27"/>
    <p:sldId id="4608" r:id="rId28"/>
    <p:sldId id="273" r:id="rId29"/>
    <p:sldId id="4594" r:id="rId30"/>
    <p:sldId id="4610" r:id="rId31"/>
  </p:sldIdLst>
  <p:sldSz cx="9144000" cy="5143500" type="screen16x9"/>
  <p:notesSz cx="6858000" cy="9144000"/>
  <p:embeddedFontLst>
    <p:embeddedFont>
      <p:font typeface="Gotham Bold" panose="020B0604020202020204" charset="0"/>
      <p:regular r:id="rId33"/>
    </p:embeddedFont>
    <p:embeddedFont>
      <p:font typeface="Open Sans" panose="020B0606030504020204" pitchFamily="34" charset="0"/>
      <p:regular r:id="rId34"/>
      <p:bold r:id="rId35"/>
      <p:italic r:id="rId36"/>
      <p:boldItalic r:id="rId37"/>
    </p:embeddedFont>
    <p:embeddedFont>
      <p:font typeface="Proxima Nova Bold" panose="020B0604020202020204" charset="0"/>
      <p:regular r:id="rId38"/>
    </p:embeddedFont>
    <p:embeddedFont>
      <p:font typeface="Proxima Nova Heavy"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FD0"/>
    <a:srgbClr val="29B5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2493" autoAdjust="0"/>
  </p:normalViewPr>
  <p:slideViewPr>
    <p:cSldViewPr snapToGrid="0">
      <p:cViewPr varScale="1">
        <p:scale>
          <a:sx n="70" d="100"/>
          <a:sy n="70" d="100"/>
        </p:scale>
        <p:origin x="1148"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7.fntdata"/><Relationship Id="rId21" Type="http://schemas.openxmlformats.org/officeDocument/2006/relationships/slide" Target="slides/slide12.xml"/><Relationship Id="rId34" Type="http://schemas.openxmlformats.org/officeDocument/2006/relationships/font" Target="fonts/font2.fntdata"/><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4.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3.fntdata"/><Relationship Id="rId69"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1.fntdata"/><Relationship Id="rId38" Type="http://schemas.openxmlformats.org/officeDocument/2006/relationships/font" Target="fonts/font6.fntdata"/><Relationship Id="rId67"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pPr rtl="0"/>
          <a:r>
            <a:rPr lang="en-US">
              <a:latin typeface="Calibri"/>
            </a:rPr>
            <a:t>S.288 introduced</a:t>
          </a:r>
        </a:p>
        <a:p>
          <a:pPr rtl="0"/>
          <a:r>
            <a:rPr lang="en-US">
              <a:latin typeface="Calibri"/>
            </a:rPr>
            <a:t>by Sens. Young (R-IN) and Menendez (D-NJ)</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Senate Foreign Relations Committee</a:t>
          </a:r>
        </a:p>
        <a:p>
          <a:pPr rtl="0"/>
          <a:r>
            <a:rPr lang="en-US">
              <a:latin typeface="Calibri"/>
            </a:rPr>
            <a:t>5 total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Passed full Senate</a:t>
          </a:r>
        </a:p>
        <a:p>
          <a:pPr rtl="0"/>
          <a:r>
            <a:rPr lang="en-US">
              <a:latin typeface="Calibri"/>
            </a:rPr>
            <a:t>by unanimous consent</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pPr rtl="0"/>
          <a:r>
            <a:rPr lang="en-US">
              <a:latin typeface="Calibri"/>
            </a:rPr>
            <a:t>H.R.1776 introduced</a:t>
          </a:r>
        </a:p>
        <a:p>
          <a:pPr rtl="0"/>
          <a:r>
            <a:rPr lang="en-US">
              <a:latin typeface="Calibri"/>
            </a:rPr>
            <a:t>by Reps. Bera (D-CA) and Salazar (R-FL)</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House Foreign Affairs Committee</a:t>
          </a:r>
        </a:p>
        <a:p>
          <a:pPr rtl="0"/>
          <a:r>
            <a:rPr lang="en-US">
              <a:latin typeface="Calibri"/>
            </a:rPr>
            <a:t>96 total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Goal:</a:t>
          </a:r>
        </a:p>
        <a:p>
          <a:pPr rtl="0"/>
          <a:r>
            <a:rPr lang="en-US">
              <a:latin typeface="Calibri"/>
            </a:rPr>
            <a:t>Attach to a Continuing Resolution (CR)</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custScaleX="97970">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1018" y="563396"/>
          <a:ext cx="2559184" cy="987845"/>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3467"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S.288 introduced</a:t>
          </a:r>
        </a:p>
        <a:p>
          <a:pPr marL="0" lvl="0" indent="0" algn="ctr" defTabSz="666750" rtl="0">
            <a:lnSpc>
              <a:spcPct val="90000"/>
            </a:lnSpc>
            <a:spcBef>
              <a:spcPct val="0"/>
            </a:spcBef>
            <a:spcAft>
              <a:spcPct val="35000"/>
            </a:spcAft>
            <a:buNone/>
          </a:pPr>
          <a:r>
            <a:rPr lang="en-US" sz="1500" kern="1200">
              <a:latin typeface="Calibri"/>
            </a:rPr>
            <a:t>by Sens. Young (R-IN) and Menendez (D-NJ)</a:t>
          </a:r>
          <a:endParaRPr lang="en-US" sz="1500" kern="1200"/>
        </a:p>
      </dsp:txBody>
      <dsp:txXfrm>
        <a:off x="712400" y="839291"/>
        <a:ext cx="2103223" cy="929979"/>
      </dsp:txXfrm>
    </dsp:sp>
    <dsp:sp modelId="{000C77C6-E33D-403F-9895-185F41BAA948}">
      <dsp:nvSpPr>
        <dsp:cNvPr id="0" name=""/>
        <dsp:cNvSpPr/>
      </dsp:nvSpPr>
      <dsp:spPr>
        <a:xfrm>
          <a:off x="2924175" y="563396"/>
          <a:ext cx="2559184" cy="98784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06625"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Senate Foreign Relations Committee</a:t>
          </a:r>
        </a:p>
        <a:p>
          <a:pPr marL="0" lvl="0" indent="0" algn="ctr" defTabSz="666750" rtl="0">
            <a:lnSpc>
              <a:spcPct val="90000"/>
            </a:lnSpc>
            <a:spcBef>
              <a:spcPct val="0"/>
            </a:spcBef>
            <a:spcAft>
              <a:spcPct val="35000"/>
            </a:spcAft>
            <a:buNone/>
          </a:pPr>
          <a:r>
            <a:rPr lang="en-US" sz="1500" kern="1200">
              <a:latin typeface="Calibri"/>
            </a:rPr>
            <a:t>5 total cosponsors</a:t>
          </a:r>
          <a:endParaRPr lang="en-US" sz="1500" kern="1200"/>
        </a:p>
      </dsp:txBody>
      <dsp:txXfrm>
        <a:off x="3635558" y="839291"/>
        <a:ext cx="2103223" cy="929979"/>
      </dsp:txXfrm>
    </dsp:sp>
    <dsp:sp modelId="{62093BCC-6869-4C6E-847D-D7E83F43BAE1}">
      <dsp:nvSpPr>
        <dsp:cNvPr id="0" name=""/>
        <dsp:cNvSpPr/>
      </dsp:nvSpPr>
      <dsp:spPr>
        <a:xfrm>
          <a:off x="5847333" y="563396"/>
          <a:ext cx="2559184" cy="987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29782"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full Senate</a:t>
          </a:r>
        </a:p>
        <a:p>
          <a:pPr marL="0" lvl="0" indent="0" algn="ctr" defTabSz="666750" rtl="0">
            <a:lnSpc>
              <a:spcPct val="90000"/>
            </a:lnSpc>
            <a:spcBef>
              <a:spcPct val="0"/>
            </a:spcBef>
            <a:spcAft>
              <a:spcPct val="35000"/>
            </a:spcAft>
            <a:buNone/>
          </a:pPr>
          <a:r>
            <a:rPr lang="en-US" sz="1500" kern="1200">
              <a:latin typeface="Calibri"/>
            </a:rPr>
            <a:t>by unanimous consent</a:t>
          </a:r>
          <a:endParaRPr lang="en-US" sz="1500" kern="1200"/>
        </a:p>
      </dsp:txBody>
      <dsp:txXfrm>
        <a:off x="6558715" y="839291"/>
        <a:ext cx="2103223" cy="929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5514" y="562837"/>
          <a:ext cx="2561503" cy="988740"/>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8581"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H.R.1776 introduced</a:t>
          </a:r>
        </a:p>
        <a:p>
          <a:pPr marL="0" lvl="0" indent="0" algn="ctr" defTabSz="666750" rtl="0">
            <a:lnSpc>
              <a:spcPct val="90000"/>
            </a:lnSpc>
            <a:spcBef>
              <a:spcPct val="0"/>
            </a:spcBef>
            <a:spcAft>
              <a:spcPct val="35000"/>
            </a:spcAft>
            <a:buNone/>
          </a:pPr>
          <a:r>
            <a:rPr lang="en-US" sz="1500" kern="1200">
              <a:latin typeface="Calibri"/>
            </a:rPr>
            <a:t>by Reps. Bera (D-CA) and Salazar (R-FL)</a:t>
          </a:r>
          <a:endParaRPr lang="en-US" sz="1500" kern="1200"/>
        </a:p>
      </dsp:txBody>
      <dsp:txXfrm>
        <a:off x="717540" y="838981"/>
        <a:ext cx="2105129" cy="930822"/>
      </dsp:txXfrm>
    </dsp:sp>
    <dsp:sp modelId="{000C77C6-E33D-403F-9895-185F41BAA948}">
      <dsp:nvSpPr>
        <dsp:cNvPr id="0" name=""/>
        <dsp:cNvSpPr/>
      </dsp:nvSpPr>
      <dsp:spPr>
        <a:xfrm>
          <a:off x="2931320" y="562837"/>
          <a:ext cx="2561503" cy="988740"/>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14387"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House Foreign Affairs Committee</a:t>
          </a:r>
        </a:p>
        <a:p>
          <a:pPr marL="0" lvl="0" indent="0" algn="ctr" defTabSz="666750" rtl="0">
            <a:lnSpc>
              <a:spcPct val="90000"/>
            </a:lnSpc>
            <a:spcBef>
              <a:spcPct val="0"/>
            </a:spcBef>
            <a:spcAft>
              <a:spcPct val="35000"/>
            </a:spcAft>
            <a:buNone/>
          </a:pPr>
          <a:r>
            <a:rPr lang="en-US" sz="1500" kern="1200">
              <a:latin typeface="Calibri"/>
            </a:rPr>
            <a:t>96 total cosponsors</a:t>
          </a:r>
          <a:endParaRPr lang="en-US" sz="1500" kern="1200"/>
        </a:p>
      </dsp:txBody>
      <dsp:txXfrm>
        <a:off x="3643346" y="838981"/>
        <a:ext cx="2105129" cy="930822"/>
      </dsp:txXfrm>
    </dsp:sp>
    <dsp:sp modelId="{62093BCC-6869-4C6E-847D-D7E83F43BAE1}">
      <dsp:nvSpPr>
        <dsp:cNvPr id="0" name=""/>
        <dsp:cNvSpPr/>
      </dsp:nvSpPr>
      <dsp:spPr>
        <a:xfrm>
          <a:off x="5857125" y="562837"/>
          <a:ext cx="2561503" cy="9887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62148" y="810022"/>
          <a:ext cx="2119137" cy="9887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Goal:</a:t>
          </a:r>
        </a:p>
        <a:p>
          <a:pPr marL="0" lvl="0" indent="0" algn="ctr" defTabSz="666750" rtl="0">
            <a:lnSpc>
              <a:spcPct val="90000"/>
            </a:lnSpc>
            <a:spcBef>
              <a:spcPct val="0"/>
            </a:spcBef>
            <a:spcAft>
              <a:spcPct val="35000"/>
            </a:spcAft>
            <a:buNone/>
          </a:pPr>
          <a:r>
            <a:rPr lang="en-US" sz="1500" kern="1200">
              <a:latin typeface="Calibri"/>
            </a:rPr>
            <a:t>Attach to a Continuing Resolution (CR)</a:t>
          </a:r>
          <a:endParaRPr lang="en-US" sz="1500" kern="1200"/>
        </a:p>
      </dsp:txBody>
      <dsp:txXfrm>
        <a:off x="6591107" y="838981"/>
        <a:ext cx="2061219" cy="9308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19C88411-C8D9-22C6-4745-FAC3F7398885}"/>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1FF70386-3AF3-1F6A-E88A-10AD6FE873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E0CF5B7B-C35D-9DF5-BD01-B29B5AF9B33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2B72431E-23F9-506F-419E-E0F7D97FF9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92993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CB76BEFE-8678-5200-CE19-74E1F7D82625}"/>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0917CE10-9F66-AC3B-DA1E-656C3231328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01EAB6E2-FFBE-C4F2-DFCE-BAB69DFDCCB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9340F933-B582-21AD-D292-CF5107ACFF0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56410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4AEE5828-3A1D-19F8-4156-F664DB3775AB}"/>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9EF5D215-2E95-2759-57FF-667FF3E195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EFDBE5CD-3D20-C985-D736-FEB753C7C79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https://www.menti.com/al3fbjocd5gu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94662455-3D00-7286-ECD5-969DCB567A9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66873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932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A120B08B-9E1A-6252-A240-3138723803CF}"/>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BE81F2AD-B3FE-B300-504A-5E3AA08D1D4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a:extLst>
              <a:ext uri="{FF2B5EF4-FFF2-40B4-BE49-F238E27FC236}">
                <a16:creationId xmlns:a16="http://schemas.microsoft.com/office/drawing/2014/main" id="{8EF1E63A-E651-4FBD-3641-32F99E8F59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802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146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D54-6989-E214-0EA3-9DE9F4C13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34CE8-A886-EE54-D3F2-908FA0AE2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B2B73-A824-8633-F5D3-E3210F513F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88DEE8-CC26-563F-AD0B-4AFAA2AA829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5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9D498B89-7ED0-D317-9B13-B45988F591F9}"/>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9996DBE-658A-EACD-1091-E5D3434A50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2C9622D9-BA05-9764-4BB2-3797B9C5DBD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3145DD4E-8BF3-72DF-737B-F6C2B03D5AB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29006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3E5047B8-43BA-2CB9-433E-1A6DBF274DCC}"/>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E769C5C3-AF0B-4984-F2BB-6BEB211F0D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6D709F79-8FDB-EB48-2A84-F9227EB5F16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B9889828-81BE-724C-85E3-58280A3D480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161160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687E9684-DC1B-4B64-7314-450626824FB0}"/>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6931F79B-E791-17E9-B9F4-B49079281C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4820E632-11AC-6C1B-6708-1E52289739B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491690C2-9A95-2048-E55F-B6C74515DD4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43413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12/12/2024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12/12/2024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12/12/2024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12/12/2024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12/12/2024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12/12/2024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12/12/2024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12/12/2024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5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835014" y="3878332"/>
            <a:ext cx="2567214" cy="369332"/>
          </a:xfrm>
          <a:prstGeom prst="rect">
            <a:avLst/>
          </a:prstGeom>
          <a:noFill/>
        </p:spPr>
        <p:txBody>
          <a:bodyPr wrap="square" rtlCol="0">
            <a:spAutoFit/>
          </a:bodyPr>
          <a:lstStyle/>
          <a:p>
            <a:r>
              <a:rPr lang="en-US" sz="1800" baseline="0">
                <a:solidFill>
                  <a:schemeClr val="bg1"/>
                </a:solidFill>
              </a:rPr>
              <a:t>/</a:t>
            </a:r>
            <a:r>
              <a:rPr lang="en-US" sz="18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4389441"/>
            <a:ext cx="346528" cy="346528"/>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3896474"/>
            <a:ext cx="346528" cy="346528"/>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p:nvSpPr>
        <p:spPr>
          <a:xfrm>
            <a:off x="835010" y="3391195"/>
            <a:ext cx="2406428" cy="369332"/>
          </a:xfrm>
          <a:prstGeom prst="rect">
            <a:avLst/>
          </a:prstGeom>
        </p:spPr>
        <p:txBody>
          <a:bodyPr wrap="none">
            <a:spAutoFit/>
          </a:bodyPr>
          <a:lstStyle/>
          <a:p>
            <a:pPr algn="l"/>
            <a:r>
              <a:rPr lang="en-US" sz="1800" baseline="0">
                <a:solidFill>
                  <a:schemeClr val="bg1"/>
                </a:solidFill>
              </a:rPr>
              <a:t>@</a:t>
            </a:r>
            <a:r>
              <a:rPr lang="en-US" sz="1800" b="1" baseline="0">
                <a:solidFill>
                  <a:schemeClr val="bg1"/>
                </a:solidFill>
              </a:rPr>
              <a:t>RESULTS_Tweets</a:t>
            </a:r>
          </a:p>
        </p:txBody>
      </p:sp>
      <p:sp>
        <p:nvSpPr>
          <p:cNvPr id="10" name="Rectangle 9"/>
          <p:cNvSpPr/>
          <p:nvPr/>
        </p:nvSpPr>
        <p:spPr>
          <a:xfrm>
            <a:off x="829129" y="4379072"/>
            <a:ext cx="2021707" cy="369332"/>
          </a:xfrm>
          <a:prstGeom prst="rect">
            <a:avLst/>
          </a:prstGeom>
        </p:spPr>
        <p:txBody>
          <a:bodyPr wrap="none">
            <a:spAutoFit/>
          </a:bodyPr>
          <a:lstStyle/>
          <a:p>
            <a:r>
              <a:rPr lang="en-US" sz="1800" baseline="0">
                <a:solidFill>
                  <a:schemeClr val="bg1"/>
                </a:solidFill>
              </a:rPr>
              <a:t>@</a:t>
            </a:r>
            <a:r>
              <a:rPr lang="en-US" sz="1800" b="1" baseline="0">
                <a:solidFill>
                  <a:schemeClr val="bg1"/>
                </a:solidFill>
              </a:rPr>
              <a:t>voices4results</a:t>
            </a:r>
            <a:endParaRPr lang="en-US" sz="1800" b="1">
              <a:solidFill>
                <a:schemeClr val="bg1"/>
              </a:solidFill>
            </a:endParaRPr>
          </a:p>
        </p:txBody>
      </p:sp>
      <p:sp>
        <p:nvSpPr>
          <p:cNvPr id="11" name="TextBox 10"/>
          <p:cNvSpPr txBox="1"/>
          <p:nvPr/>
        </p:nvSpPr>
        <p:spPr>
          <a:xfrm>
            <a:off x="5270500" y="4178565"/>
            <a:ext cx="3419930" cy="584775"/>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872398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457200" y="3599297"/>
            <a:ext cx="8229600" cy="8572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2008A808-75AA-4826-8E30-8714D9A7BC4A}" type="datetimeFigureOut">
              <a:rPr lang="en-US" smtClean="0"/>
              <a:t>12/12/2024</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92F8934A-EF5E-46D5-A016-C0B1BD0CA723}" type="slidenum">
              <a:rPr lang="en-US" smtClean="0"/>
              <a:t>‹#›</a:t>
            </a:fld>
            <a:endParaRPr lang="en-US"/>
          </a:p>
        </p:txBody>
      </p:sp>
    </p:spTree>
    <p:extLst>
      <p:ext uri="{BB962C8B-B14F-4D97-AF65-F5344CB8AC3E}">
        <p14:creationId xmlns:p14="http://schemas.microsoft.com/office/powerpoint/2010/main" val="1080477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12/12/2024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837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5306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12/12/2024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817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12/12/2024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6073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12/12/2024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98376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12/12/2024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41402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90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12/12/2024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172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12/12/2024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57566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25420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12/12/2024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72320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40299298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12/12/2024</a:t>
            </a:fld>
            <a:endParaRPr lang="en-US"/>
          </a:p>
        </p:txBody>
      </p:sp>
    </p:spTree>
    <p:extLst>
      <p:ext uri="{BB962C8B-B14F-4D97-AF65-F5344CB8AC3E}">
        <p14:creationId xmlns:p14="http://schemas.microsoft.com/office/powerpoint/2010/main" val="3079210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12/12/2024</a:t>
            </a:fld>
            <a:endParaRPr lang="en-US"/>
          </a:p>
        </p:txBody>
      </p:sp>
    </p:spTree>
    <p:extLst>
      <p:ext uri="{BB962C8B-B14F-4D97-AF65-F5344CB8AC3E}">
        <p14:creationId xmlns:p14="http://schemas.microsoft.com/office/powerpoint/2010/main" val="1079769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12/12/2024</a:t>
            </a:fld>
            <a:endParaRPr lang="en-US"/>
          </a:p>
        </p:txBody>
      </p:sp>
    </p:spTree>
    <p:extLst>
      <p:ext uri="{BB962C8B-B14F-4D97-AF65-F5344CB8AC3E}">
        <p14:creationId xmlns:p14="http://schemas.microsoft.com/office/powerpoint/2010/main" val="2703149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12/12/2024</a:t>
            </a:fld>
            <a:endParaRPr lang="en-US"/>
          </a:p>
        </p:txBody>
      </p:sp>
    </p:spTree>
    <p:extLst>
      <p:ext uri="{BB962C8B-B14F-4D97-AF65-F5344CB8AC3E}">
        <p14:creationId xmlns:p14="http://schemas.microsoft.com/office/powerpoint/2010/main" val="3970081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12/12/2024</a:t>
            </a:fld>
            <a:endParaRPr lang="en-US"/>
          </a:p>
        </p:txBody>
      </p:sp>
    </p:spTree>
    <p:extLst>
      <p:ext uri="{BB962C8B-B14F-4D97-AF65-F5344CB8AC3E}">
        <p14:creationId xmlns:p14="http://schemas.microsoft.com/office/powerpoint/2010/main" val="222420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12/12/2024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68499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26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12/12/2024</a:t>
            </a:fld>
            <a:endParaRPr lang="en-US"/>
          </a:p>
        </p:txBody>
      </p:sp>
    </p:spTree>
    <p:extLst>
      <p:ext uri="{BB962C8B-B14F-4D97-AF65-F5344CB8AC3E}">
        <p14:creationId xmlns:p14="http://schemas.microsoft.com/office/powerpoint/2010/main" val="2039170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12/12/2024</a:t>
            </a:fld>
            <a:endParaRPr lang="en-US"/>
          </a:p>
        </p:txBody>
      </p:sp>
    </p:spTree>
    <p:extLst>
      <p:ext uri="{BB962C8B-B14F-4D97-AF65-F5344CB8AC3E}">
        <p14:creationId xmlns:p14="http://schemas.microsoft.com/office/powerpoint/2010/main" val="913813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12/12/2024</a:t>
            </a:fld>
            <a:endParaRPr lang="en-US"/>
          </a:p>
        </p:txBody>
      </p:sp>
    </p:spTree>
    <p:extLst>
      <p:ext uri="{BB962C8B-B14F-4D97-AF65-F5344CB8AC3E}">
        <p14:creationId xmlns:p14="http://schemas.microsoft.com/office/powerpoint/2010/main" val="220306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12/12/2024</a:t>
            </a:fld>
            <a:endParaRPr lang="en-US"/>
          </a:p>
        </p:txBody>
      </p:sp>
    </p:spTree>
    <p:extLst>
      <p:ext uri="{BB962C8B-B14F-4D97-AF65-F5344CB8AC3E}">
        <p14:creationId xmlns:p14="http://schemas.microsoft.com/office/powerpoint/2010/main" val="21092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4">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12/12/2024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743859"/>
            <a:ext cx="2939143" cy="2342602"/>
          </a:xfrm>
          <a:prstGeom prst="rect">
            <a:avLst/>
          </a:prstGeom>
        </p:spPr>
      </p:pic>
    </p:spTree>
    <p:extLst>
      <p:ext uri="{BB962C8B-B14F-4D97-AF65-F5344CB8AC3E}">
        <p14:creationId xmlns:p14="http://schemas.microsoft.com/office/powerpoint/2010/main" val="2514657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Lst>
  <p:txStyles>
    <p:titleStyle>
      <a:lvl1pPr algn="ctr" defTabSz="457189" rtl="0" eaLnBrk="1" latinLnBrk="0" hangingPunct="1">
        <a:spcBef>
          <a:spcPct val="0"/>
        </a:spcBef>
        <a:buNone/>
        <a:defRPr sz="3750" b="1"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12/12/2024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5840006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12/12/2024</a:t>
            </a:fld>
            <a:endParaRPr lang="en-US"/>
          </a:p>
        </p:txBody>
      </p:sp>
    </p:spTree>
    <p:extLst>
      <p:ext uri="{BB962C8B-B14F-4D97-AF65-F5344CB8AC3E}">
        <p14:creationId xmlns:p14="http://schemas.microsoft.com/office/powerpoint/2010/main" val="12544882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51.xml"/><Relationship Id="rId4" Type="http://schemas.openxmlformats.org/officeDocument/2006/relationships/hyperlink" Target="https://clerk.house.gov/evs/2024/roll500.xml" TargetMode="Externa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ocs.google.com/document/d/1EQq62SO6na2QltpJaJ8ylZLz40SJqMEXH3tpmoVnuWs/edit?tab=t.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cs.google.com/document/d/1EQq62SO6na2QltpJaJ8ylZLz40SJqMEXH3tpmoVnuWs/edit?tab=t.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stoptb.org/events/world_tb_day/#:~:text=World%20TB%20Day%202025%20is,year%2C%20mostly%20in%20developing%20countr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theglobalfund.org/en/" TargetMode="External"/><Relationship Id="rId4" Type="http://schemas.openxmlformats.org/officeDocument/2006/relationships/hyperlink" Target="https://nutritionforgrowth.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r/dDrNCUmA79"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17.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17.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Monthly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i="0" u="none" strike="noStrike" cap="none" dirty="0">
                <a:solidFill>
                  <a:schemeClr val="dk1"/>
                </a:solidFill>
                <a:latin typeface="Open Sans"/>
                <a:ea typeface="Open Sans"/>
                <a:cs typeface="Open Sans"/>
                <a:sym typeface="Open Sans"/>
              </a:rPr>
              <a:t>December 12</a:t>
            </a:r>
            <a:r>
              <a:rPr lang="en-US" sz="2400" b="1" dirty="0">
                <a:solidFill>
                  <a:schemeClr val="dk1"/>
                </a:solidFill>
                <a:latin typeface="Open Sans"/>
                <a:ea typeface="Open Sans"/>
                <a:cs typeface="Open Sans"/>
                <a:sym typeface="Open Sans"/>
              </a:rPr>
              <a:t>, </a:t>
            </a:r>
            <a:r>
              <a:rPr lang="en-US" sz="2400" b="1" i="0" u="none" strike="noStrike" cap="none" dirty="0">
                <a:solidFill>
                  <a:schemeClr val="dk1"/>
                </a:solidFill>
                <a:latin typeface="Open Sans"/>
                <a:ea typeface="Open Sans"/>
                <a:cs typeface="Open Sans"/>
                <a:sym typeface="Open Sans"/>
              </a:rPr>
              <a:t>2024</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553200" y="18143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6B0E-482B-4572-0EA4-AAC2D96AF8E2}"/>
              </a:ext>
            </a:extLst>
          </p:cNvPr>
          <p:cNvSpPr>
            <a:spLocks noGrp="1"/>
          </p:cNvSpPr>
          <p:nvPr>
            <p:ph type="title"/>
          </p:nvPr>
        </p:nvSpPr>
        <p:spPr/>
        <p:txBody>
          <a:bodyPr>
            <a:normAutofit fontScale="90000"/>
          </a:bodyPr>
          <a:lstStyle/>
          <a:p>
            <a:r>
              <a:rPr lang="en-US" dirty="0">
                <a:latin typeface="Open Sans"/>
                <a:ea typeface="Open Sans"/>
                <a:cs typeface="Open Sans"/>
              </a:rPr>
              <a:t>Celebrating FY25 Appropriations</a:t>
            </a:r>
            <a:endParaRPr lang="en-US" dirty="0"/>
          </a:p>
        </p:txBody>
      </p:sp>
      <p:sp>
        <p:nvSpPr>
          <p:cNvPr id="3" name="Content Placeholder 2">
            <a:extLst>
              <a:ext uri="{FF2B5EF4-FFF2-40B4-BE49-F238E27FC236}">
                <a16:creationId xmlns:a16="http://schemas.microsoft.com/office/drawing/2014/main" id="{21360E38-78B0-12AF-AD86-4747F1ED90FD}"/>
              </a:ext>
            </a:extLst>
          </p:cNvPr>
          <p:cNvSpPr>
            <a:spLocks noGrp="1"/>
          </p:cNvSpPr>
          <p:nvPr>
            <p:ph idx="1"/>
          </p:nvPr>
        </p:nvSpPr>
        <p:spPr>
          <a:xfrm>
            <a:off x="331694" y="1106885"/>
            <a:ext cx="8229600" cy="3616722"/>
          </a:xfrm>
        </p:spPr>
        <p:txBody>
          <a:bodyPr vert="horz" lIns="91440" tIns="45720" rIns="91440" bIns="45720" rtlCol="0" anchor="t">
            <a:normAutofit lnSpcReduction="10000"/>
          </a:bodyPr>
          <a:lstStyle/>
          <a:p>
            <a:pPr>
              <a:lnSpc>
                <a:spcPct val="114000"/>
              </a:lnSpc>
              <a:spcBef>
                <a:spcPts val="0"/>
              </a:spcBef>
              <a:spcAft>
                <a:spcPts val="1200"/>
              </a:spcAft>
            </a:pPr>
            <a:r>
              <a:rPr lang="en-US" sz="2400" dirty="0">
                <a:latin typeface="Open Sans"/>
                <a:ea typeface="Open Sans"/>
                <a:cs typeface="Open Sans"/>
              </a:rPr>
              <a:t>Highest ever signers on House TB DC, increased House Global Fund signers</a:t>
            </a:r>
            <a:endParaRPr lang="en-US" sz="2400" dirty="0"/>
          </a:p>
          <a:p>
            <a:pPr>
              <a:lnSpc>
                <a:spcPct val="114000"/>
              </a:lnSpc>
              <a:spcBef>
                <a:spcPts val="0"/>
              </a:spcBef>
              <a:spcAft>
                <a:spcPts val="1200"/>
              </a:spcAft>
            </a:pPr>
            <a:r>
              <a:rPr lang="en-US" sz="2400" dirty="0">
                <a:latin typeface="Open Sans"/>
                <a:ea typeface="Open Sans"/>
                <a:cs typeface="Open Sans"/>
              </a:rPr>
              <a:t>Protected FY24 funding levels for Gavi, TB, and education</a:t>
            </a:r>
            <a:endParaRPr lang="en-US" sz="2400" dirty="0"/>
          </a:p>
          <a:p>
            <a:pPr>
              <a:lnSpc>
                <a:spcPct val="114000"/>
              </a:lnSpc>
              <a:spcBef>
                <a:spcPts val="0"/>
              </a:spcBef>
              <a:spcAft>
                <a:spcPts val="1200"/>
              </a:spcAft>
            </a:pPr>
            <a:r>
              <a:rPr lang="en-US" sz="2400" dirty="0">
                <a:latin typeface="Open Sans"/>
                <a:ea typeface="Open Sans"/>
                <a:cs typeface="Open Sans"/>
              </a:rPr>
              <a:t>Increases included for maternal and child health and nutrition</a:t>
            </a:r>
            <a:endParaRPr lang="en-US" sz="2400" dirty="0"/>
          </a:p>
          <a:p>
            <a:pPr>
              <a:lnSpc>
                <a:spcPct val="114000"/>
              </a:lnSpc>
              <a:spcBef>
                <a:spcPts val="0"/>
              </a:spcBef>
              <a:spcAft>
                <a:spcPts val="1200"/>
              </a:spcAft>
            </a:pPr>
            <a:r>
              <a:rPr lang="en-US" sz="2400" dirty="0">
                <a:latin typeface="Open Sans"/>
                <a:ea typeface="Open Sans"/>
                <a:cs typeface="Open Sans"/>
              </a:rPr>
              <a:t>Included requested language on maternal and child health, Gavi, nutrition and TB</a:t>
            </a:r>
            <a:endParaRPr lang="en-US" sz="2400" dirty="0"/>
          </a:p>
        </p:txBody>
      </p:sp>
      <p:sp>
        <p:nvSpPr>
          <p:cNvPr id="4" name="Slide Number Placeholder 3">
            <a:extLst>
              <a:ext uri="{FF2B5EF4-FFF2-40B4-BE49-F238E27FC236}">
                <a16:creationId xmlns:a16="http://schemas.microsoft.com/office/drawing/2014/main" id="{B4EE4979-63F3-2419-36F8-4DC82B71B1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pic>
        <p:nvPicPr>
          <p:cNvPr id="5" name="Google Shape;267;g14388b835e1_0_23" descr="Text, application&#10;&#10;Description automatically generated">
            <a:extLst>
              <a:ext uri="{FF2B5EF4-FFF2-40B4-BE49-F238E27FC236}">
                <a16:creationId xmlns:a16="http://schemas.microsoft.com/office/drawing/2014/main" id="{F701167D-8C6A-6ADA-9B02-DDA715E2EC84}"/>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
        <p:nvSpPr>
          <p:cNvPr id="6" name="Freeform 2">
            <a:extLst>
              <a:ext uri="{FF2B5EF4-FFF2-40B4-BE49-F238E27FC236}">
                <a16:creationId xmlns:a16="http://schemas.microsoft.com/office/drawing/2014/main" id="{CAF44037-6A7B-E773-C20C-837B831A30D6}"/>
              </a:ext>
            </a:extLst>
          </p:cNvPr>
          <p:cNvSpPr/>
          <p:nvPr/>
        </p:nvSpPr>
        <p:spPr>
          <a:xfrm rot="20864819">
            <a:off x="2399270" y="787058"/>
            <a:ext cx="3813580" cy="3616723"/>
          </a:xfrm>
          <a:custGeom>
            <a:avLst/>
            <a:gdLst/>
            <a:ahLst/>
            <a:cxnLst/>
            <a:rect l="l" t="t" r="r" b="b"/>
            <a:pathLst>
              <a:path w="8666901" h="8162645">
                <a:moveTo>
                  <a:pt x="0" y="0"/>
                </a:moveTo>
                <a:lnTo>
                  <a:pt x="8666901" y="0"/>
                </a:lnTo>
                <a:lnTo>
                  <a:pt x="8666901" y="8162645"/>
                </a:lnTo>
                <a:lnTo>
                  <a:pt x="0" y="8162645"/>
                </a:lnTo>
                <a:lnTo>
                  <a:pt x="0" y="0"/>
                </a:lnTo>
                <a:close/>
              </a:path>
            </a:pathLst>
          </a:custGeom>
          <a:blipFill>
            <a:blip r:embed="rId3">
              <a:alphaModFix amt="16000"/>
              <a:extLst>
                <a:ext uri="{96DAC541-7B7A-43D3-8B79-37D633B846F1}">
                  <asvg:svgBlip xmlns:asvg="http://schemas.microsoft.com/office/drawing/2016/SVG/main" r:embed="rId4"/>
                </a:ext>
              </a:extLst>
            </a:blip>
            <a:stretch>
              <a:fillRect/>
            </a:stretch>
          </a:blipFill>
        </p:spPr>
        <p:txBody>
          <a:bodyPr/>
          <a:lstStyle/>
          <a:p>
            <a:endParaRPr lang="en-US" sz="700"/>
          </a:p>
        </p:txBody>
      </p:sp>
    </p:spTree>
    <p:extLst>
      <p:ext uri="{BB962C8B-B14F-4D97-AF65-F5344CB8AC3E}">
        <p14:creationId xmlns:p14="http://schemas.microsoft.com/office/powerpoint/2010/main" val="136953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77AA388A-4BD8-6C57-5681-6730F8AFB60F}"/>
              </a:ext>
            </a:extLst>
          </p:cNvPr>
          <p:cNvSpPr>
            <a:spLocks/>
          </p:cNvSpPr>
          <p:nvPr/>
        </p:nvSpPr>
        <p:spPr>
          <a:xfrm rot="20425488">
            <a:off x="2405271" y="351781"/>
            <a:ext cx="4333451" cy="4081323"/>
          </a:xfrm>
          <a:custGeom>
            <a:avLst/>
            <a:gdLst/>
            <a:ahLst/>
            <a:cxnLst/>
            <a:rect l="l" t="t" r="r" b="b"/>
            <a:pathLst>
              <a:path w="8666901" h="8162645">
                <a:moveTo>
                  <a:pt x="0" y="0"/>
                </a:moveTo>
                <a:lnTo>
                  <a:pt x="8666901" y="0"/>
                </a:lnTo>
                <a:lnTo>
                  <a:pt x="8666901" y="8162645"/>
                </a:lnTo>
                <a:lnTo>
                  <a:pt x="0" y="8162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p>
        </p:txBody>
      </p:sp>
      <p:sp>
        <p:nvSpPr>
          <p:cNvPr id="2" name="Title 1">
            <a:extLst>
              <a:ext uri="{FF2B5EF4-FFF2-40B4-BE49-F238E27FC236}">
                <a16:creationId xmlns:a16="http://schemas.microsoft.com/office/drawing/2014/main" id="{9EECAAF2-6856-BEC3-495C-CAB6DD91C27C}"/>
              </a:ext>
            </a:extLst>
          </p:cNvPr>
          <p:cNvSpPr>
            <a:spLocks noGrp="1"/>
          </p:cNvSpPr>
          <p:nvPr>
            <p:ph type="title"/>
          </p:nvPr>
        </p:nvSpPr>
        <p:spPr>
          <a:xfrm>
            <a:off x="762655" y="76200"/>
            <a:ext cx="7401491" cy="857250"/>
          </a:xfrm>
        </p:spPr>
        <p:txBody>
          <a:bodyPr>
            <a:normAutofit/>
          </a:bodyPr>
          <a:lstStyle/>
          <a:p>
            <a:r>
              <a:rPr lang="en-US" sz="3200" dirty="0">
                <a:solidFill>
                  <a:srgbClr val="D50032"/>
                </a:solidFill>
                <a:latin typeface="Open Sans"/>
                <a:ea typeface="Open Sans"/>
                <a:cs typeface="Open Sans"/>
              </a:rPr>
              <a:t>Getting Congress on the record</a:t>
            </a:r>
            <a:endParaRPr lang="en-US" sz="3200" dirty="0">
              <a:solidFill>
                <a:srgbClr val="D50032"/>
              </a:solidFill>
            </a:endParaRPr>
          </a:p>
        </p:txBody>
      </p:sp>
      <p:sp>
        <p:nvSpPr>
          <p:cNvPr id="4" name="Slide Number Placeholder 3">
            <a:extLst>
              <a:ext uri="{FF2B5EF4-FFF2-40B4-BE49-F238E27FC236}">
                <a16:creationId xmlns:a16="http://schemas.microsoft.com/office/drawing/2014/main" id="{BDD2DF58-7BBC-B983-AFD9-376830873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
        <p:nvSpPr>
          <p:cNvPr id="8" name="Rectangle: Rounded Corners 7">
            <a:extLst>
              <a:ext uri="{FF2B5EF4-FFF2-40B4-BE49-F238E27FC236}">
                <a16:creationId xmlns:a16="http://schemas.microsoft.com/office/drawing/2014/main" id="{BDEC4D19-5B7C-4295-3F7F-A43DDAF82C24}"/>
              </a:ext>
            </a:extLst>
          </p:cNvPr>
          <p:cNvSpPr/>
          <p:nvPr/>
        </p:nvSpPr>
        <p:spPr>
          <a:xfrm>
            <a:off x="762655" y="1554203"/>
            <a:ext cx="7618687" cy="2339734"/>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Open Sans"/>
                <a:ea typeface="Open Sans"/>
                <a:cs typeface="Open Sans"/>
              </a:rPr>
              <a:t>This year, </a:t>
            </a:r>
            <a:r>
              <a:rPr kumimoji="0" lang="en-US" sz="2400" b="1" i="0" u="none" strike="noStrike" kern="1200" cap="none" spc="0" normalizeH="0" baseline="0" noProof="0">
                <a:ln>
                  <a:noFill/>
                </a:ln>
                <a:solidFill>
                  <a:prstClr val="black"/>
                </a:solidFill>
                <a:effectLst/>
                <a:uLnTx/>
                <a:uFillTx/>
                <a:latin typeface="Open Sans"/>
                <a:ea typeface="Open Sans"/>
                <a:cs typeface="Open Sans"/>
              </a:rPr>
              <a:t>207 Representatives and 48 Senators </a:t>
            </a:r>
            <a:r>
              <a:rPr kumimoji="0" lang="en-US" sz="2400" b="0" i="0" u="none" strike="noStrike" kern="1200" cap="none" spc="0" normalizeH="0" baseline="0" noProof="0">
                <a:ln>
                  <a:noFill/>
                </a:ln>
                <a:solidFill>
                  <a:prstClr val="black"/>
                </a:solidFill>
                <a:effectLst/>
                <a:uLnTx/>
                <a:uFillTx/>
                <a:latin typeface="Open Sans"/>
                <a:ea typeface="Open Sans"/>
                <a:cs typeface="Open Sans"/>
              </a:rPr>
              <a:t>took at least one of our global policy actions!</a:t>
            </a:r>
            <a:endParaRPr kumimoji="0" lang="en-US" sz="2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Google Shape;267;g14388b835e1_0_23" descr="Text, application&#10;&#10;Description automatically generated">
            <a:extLst>
              <a:ext uri="{FF2B5EF4-FFF2-40B4-BE49-F238E27FC236}">
                <a16:creationId xmlns:a16="http://schemas.microsoft.com/office/drawing/2014/main" id="{7ED00957-7190-5E13-3BF6-F64683E6B1D0}"/>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72462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71CD-3B63-9556-AE01-C381579763B7}"/>
              </a:ext>
            </a:extLst>
          </p:cNvPr>
          <p:cNvSpPr>
            <a:spLocks noGrp="1"/>
          </p:cNvSpPr>
          <p:nvPr>
            <p:ph type="title"/>
          </p:nvPr>
        </p:nvSpPr>
        <p:spPr>
          <a:xfrm>
            <a:off x="350046" y="102393"/>
            <a:ext cx="7401491" cy="857250"/>
          </a:xfrm>
        </p:spPr>
        <p:txBody>
          <a:bodyPr>
            <a:normAutofit/>
          </a:bodyPr>
          <a:lstStyle/>
          <a:p>
            <a:r>
              <a:rPr lang="en-US" dirty="0">
                <a:solidFill>
                  <a:srgbClr val="D50032"/>
                </a:solidFill>
                <a:latin typeface="Open Sans"/>
                <a:ea typeface="Open Sans"/>
                <a:cs typeface="Open Sans"/>
              </a:rPr>
              <a:t>READ Act included in NDAA</a:t>
            </a:r>
            <a:endParaRPr lang="en-US" dirty="0">
              <a:solidFill>
                <a:srgbClr val="D50032"/>
              </a:solidFill>
            </a:endParaRPr>
          </a:p>
        </p:txBody>
      </p:sp>
      <p:sp>
        <p:nvSpPr>
          <p:cNvPr id="4" name="Slide Number Placeholder 3">
            <a:extLst>
              <a:ext uri="{FF2B5EF4-FFF2-40B4-BE49-F238E27FC236}">
                <a16:creationId xmlns:a16="http://schemas.microsoft.com/office/drawing/2014/main" id="{D33C266D-CF35-E8EB-13C7-B51E97CBF6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pic>
        <p:nvPicPr>
          <p:cNvPr id="3" name="Google Shape;267;g14388b835e1_0_23" descr="Text, application&#10;&#10;Description automatically generated">
            <a:extLst>
              <a:ext uri="{FF2B5EF4-FFF2-40B4-BE49-F238E27FC236}">
                <a16:creationId xmlns:a16="http://schemas.microsoft.com/office/drawing/2014/main" id="{DD72A532-7312-2C3E-F3A6-0A1C37775287}"/>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pic>
        <p:nvPicPr>
          <p:cNvPr id="7" name="Picture 6">
            <a:extLst>
              <a:ext uri="{FF2B5EF4-FFF2-40B4-BE49-F238E27FC236}">
                <a16:creationId xmlns:a16="http://schemas.microsoft.com/office/drawing/2014/main" id="{6857C94A-02CF-7AB3-69EA-A33332AB72AF}"/>
              </a:ext>
            </a:extLst>
          </p:cNvPr>
          <p:cNvPicPr>
            <a:picLocks noChangeAspect="1"/>
          </p:cNvPicPr>
          <p:nvPr/>
        </p:nvPicPr>
        <p:blipFill>
          <a:blip r:embed="rId3"/>
          <a:stretch>
            <a:fillRect/>
          </a:stretch>
        </p:blipFill>
        <p:spPr>
          <a:xfrm>
            <a:off x="350046" y="1150811"/>
            <a:ext cx="4134427" cy="3753374"/>
          </a:xfrm>
          <a:prstGeom prst="rect">
            <a:avLst/>
          </a:prstGeom>
        </p:spPr>
      </p:pic>
      <p:sp>
        <p:nvSpPr>
          <p:cNvPr id="8" name="TextBox 7">
            <a:extLst>
              <a:ext uri="{FF2B5EF4-FFF2-40B4-BE49-F238E27FC236}">
                <a16:creationId xmlns:a16="http://schemas.microsoft.com/office/drawing/2014/main" id="{87D694E4-E668-881C-9973-C12C8271B636}"/>
              </a:ext>
            </a:extLst>
          </p:cNvPr>
          <p:cNvSpPr txBox="1"/>
          <p:nvPr/>
        </p:nvSpPr>
        <p:spPr>
          <a:xfrm>
            <a:off x="4572613" y="1883664"/>
            <a:ext cx="3895618" cy="1569660"/>
          </a:xfrm>
          <a:prstGeom prst="rect">
            <a:avLst/>
          </a:prstGeom>
          <a:noFill/>
        </p:spPr>
        <p:txBody>
          <a:bodyPr wrap="none" rtlCol="0">
            <a:spAutoFit/>
          </a:bodyPr>
          <a:lstStyle/>
          <a:p>
            <a:pPr algn="ctr"/>
            <a:r>
              <a:rPr lang="en-US" sz="3200" b="1" dirty="0">
                <a:hlinkClick r:id="rId4"/>
              </a:rPr>
              <a:t>Final Roll Call Vote</a:t>
            </a:r>
          </a:p>
          <a:p>
            <a:pPr algn="ctr"/>
            <a:endParaRPr lang="en-US" sz="3200" b="1" dirty="0">
              <a:hlinkClick r:id="rId4"/>
            </a:endParaRPr>
          </a:p>
          <a:p>
            <a:pPr algn="ctr"/>
            <a:r>
              <a:rPr lang="en-US" sz="3200" b="1" dirty="0">
                <a:hlinkClick r:id="rId4"/>
              </a:rPr>
              <a:t>281 Y 140 N</a:t>
            </a:r>
            <a:endParaRPr lang="en-US" sz="3200" b="1" dirty="0"/>
          </a:p>
        </p:txBody>
      </p:sp>
    </p:spTree>
    <p:extLst>
      <p:ext uri="{BB962C8B-B14F-4D97-AF65-F5344CB8AC3E}">
        <p14:creationId xmlns:p14="http://schemas.microsoft.com/office/powerpoint/2010/main" val="349594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71CD-3B63-9556-AE01-C381579763B7}"/>
              </a:ext>
            </a:extLst>
          </p:cNvPr>
          <p:cNvSpPr>
            <a:spLocks noGrp="1"/>
          </p:cNvSpPr>
          <p:nvPr>
            <p:ph type="title"/>
          </p:nvPr>
        </p:nvSpPr>
        <p:spPr>
          <a:xfrm>
            <a:off x="871254" y="112745"/>
            <a:ext cx="7401491" cy="857250"/>
          </a:xfrm>
        </p:spPr>
        <p:txBody>
          <a:bodyPr>
            <a:normAutofit/>
          </a:bodyPr>
          <a:lstStyle/>
          <a:p>
            <a:r>
              <a:rPr lang="en-US">
                <a:solidFill>
                  <a:srgbClr val="D50032"/>
                </a:solidFill>
                <a:latin typeface="Open Sans"/>
                <a:ea typeface="Open Sans"/>
                <a:cs typeface="Open Sans"/>
              </a:rPr>
              <a:t>End TB Now Act</a:t>
            </a:r>
            <a:endParaRPr lang="en-US">
              <a:solidFill>
                <a:srgbClr val="D50032"/>
              </a:solidFill>
            </a:endParaRPr>
          </a:p>
        </p:txBody>
      </p:sp>
      <p:sp>
        <p:nvSpPr>
          <p:cNvPr id="4" name="Slide Number Placeholder 3">
            <a:extLst>
              <a:ext uri="{FF2B5EF4-FFF2-40B4-BE49-F238E27FC236}">
                <a16:creationId xmlns:a16="http://schemas.microsoft.com/office/drawing/2014/main" id="{D33C266D-CF35-E8EB-13C7-B51E97CBF6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graphicFrame>
        <p:nvGraphicFramePr>
          <p:cNvPr id="6" name="Diagram 5">
            <a:extLst>
              <a:ext uri="{FF2B5EF4-FFF2-40B4-BE49-F238E27FC236}">
                <a16:creationId xmlns:a16="http://schemas.microsoft.com/office/drawing/2014/main" id="{3D77886E-DB9F-595C-5B7D-68392DE28A03}"/>
              </a:ext>
            </a:extLst>
          </p:cNvPr>
          <p:cNvGraphicFramePr/>
          <p:nvPr/>
        </p:nvGraphicFramePr>
        <p:xfrm>
          <a:off x="226054" y="819420"/>
          <a:ext cx="8691890" cy="236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43" name="Diagram 1242">
            <a:extLst>
              <a:ext uri="{FF2B5EF4-FFF2-40B4-BE49-F238E27FC236}">
                <a16:creationId xmlns:a16="http://schemas.microsoft.com/office/drawing/2014/main" id="{53151881-642C-958F-7BEC-2BB8C127E68B}"/>
              </a:ext>
            </a:extLst>
          </p:cNvPr>
          <p:cNvGraphicFramePr/>
          <p:nvPr/>
        </p:nvGraphicFramePr>
        <p:xfrm>
          <a:off x="226054" y="2571750"/>
          <a:ext cx="8686800" cy="236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Google Shape;267;g14388b835e1_0_23" descr="Text, application&#10;&#10;Description automatically generated">
            <a:extLst>
              <a:ext uri="{FF2B5EF4-FFF2-40B4-BE49-F238E27FC236}">
                <a16:creationId xmlns:a16="http://schemas.microsoft.com/office/drawing/2014/main" id="{9F89FEF0-924B-A317-D3E5-B865B912D108}"/>
              </a:ext>
            </a:extLst>
          </p:cNvPr>
          <p:cNvPicPr preferRelativeResize="0"/>
          <p:nvPr/>
        </p:nvPicPr>
        <p:blipFill rotWithShape="1">
          <a:blip r:embed="rId1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04561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ACC340D3-DF8B-360E-8DAF-955D750274F8}"/>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DAA81D96-D7CD-5382-1105-4B55A957D4E4}"/>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7ABF5B9A-400C-8B3C-0351-714FCE24C0E1}"/>
              </a:ext>
            </a:extLst>
          </p:cNvPr>
          <p:cNvSpPr txBox="1"/>
          <p:nvPr/>
        </p:nvSpPr>
        <p:spPr>
          <a:xfrm>
            <a:off x="185082" y="-15000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15B9F6BC-4A45-564E-DAFA-2AF3B92988B3}"/>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07EDA9DD-7203-E5E1-668D-3D2FE8C746D5}"/>
              </a:ext>
            </a:extLst>
          </p:cNvPr>
          <p:cNvSpPr txBox="1"/>
          <p:nvPr/>
        </p:nvSpPr>
        <p:spPr>
          <a:xfrm>
            <a:off x="185082" y="192212"/>
            <a:ext cx="7922700" cy="93868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dirty="0">
                <a:solidFill>
                  <a:schemeClr val="dk1"/>
                </a:solidFill>
                <a:latin typeface="Open Sans"/>
                <a:ea typeface="Open Sans"/>
                <a:cs typeface="Open Sans"/>
                <a:sym typeface="Open Sans"/>
              </a:rPr>
              <a:t>The Final Stretch</a:t>
            </a:r>
            <a:r>
              <a:rPr lang="en-US" sz="4400" b="1" i="0" u="none" strike="noStrike" cap="none" dirty="0">
                <a:solidFill>
                  <a:schemeClr val="dk1"/>
                </a:solidFill>
                <a:latin typeface="Open Sans"/>
                <a:ea typeface="Open Sans"/>
                <a:cs typeface="Open Sans"/>
                <a:sym typeface="Open Sans"/>
              </a:rPr>
              <a:t> 2024</a:t>
            </a:r>
            <a:endParaRPr sz="44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1D16422-2FE9-39CF-80E3-95CEA9EFE1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32635794-67EC-7607-D996-C9F3B7F910C4}"/>
              </a:ext>
            </a:extLst>
          </p:cNvPr>
          <p:cNvSpPr txBox="1"/>
          <p:nvPr/>
        </p:nvSpPr>
        <p:spPr>
          <a:xfrm>
            <a:off x="32682" y="1388480"/>
            <a:ext cx="8958918" cy="3416320"/>
          </a:xfrm>
          <a:prstGeom prst="rect">
            <a:avLst/>
          </a:prstGeom>
          <a:noFill/>
        </p:spPr>
        <p:txBody>
          <a:bodyPr wrap="square">
            <a:spAutoFit/>
          </a:bodyPr>
          <a:lstStyle/>
          <a:p>
            <a:pPr marL="0" marR="0" lvl="0" indent="0" rtl="0">
              <a:lnSpc>
                <a:spcPct val="100000"/>
              </a:lnSpc>
              <a:spcBef>
                <a:spcPts val="640"/>
              </a:spcBef>
              <a:spcAft>
                <a:spcPts val="0"/>
              </a:spcAft>
              <a:buClr>
                <a:srgbClr val="000000"/>
              </a:buClr>
              <a:buSzPts val="2400"/>
              <a:buFont typeface="Arial"/>
              <a:buNone/>
            </a:pPr>
            <a:r>
              <a:rPr lang="en-US" sz="2800" i="0" u="none" strike="noStrike" cap="none" dirty="0">
                <a:solidFill>
                  <a:schemeClr val="dk1"/>
                </a:solidFill>
                <a:latin typeface="Open Sans"/>
                <a:ea typeface="Open Sans"/>
                <a:cs typeface="Open Sans"/>
                <a:sym typeface="Open Sans"/>
              </a:rPr>
              <a:t>118</a:t>
            </a:r>
            <a:r>
              <a:rPr lang="en-US" sz="2800" i="0" u="none" strike="noStrike" cap="none" baseline="30000" dirty="0">
                <a:solidFill>
                  <a:schemeClr val="dk1"/>
                </a:solidFill>
                <a:latin typeface="Open Sans"/>
                <a:ea typeface="Open Sans"/>
                <a:cs typeface="Open Sans"/>
                <a:sym typeface="Open Sans"/>
              </a:rPr>
              <a:t>th</a:t>
            </a:r>
            <a:r>
              <a:rPr lang="en-US" sz="2800" i="0" u="none" strike="noStrike" cap="none" dirty="0">
                <a:solidFill>
                  <a:schemeClr val="dk1"/>
                </a:solidFill>
                <a:latin typeface="Open Sans"/>
                <a:ea typeface="Open Sans"/>
                <a:cs typeface="Open Sans"/>
                <a:sym typeface="Open Sans"/>
              </a:rPr>
              <a:t> Congress Ends next week:</a:t>
            </a:r>
          </a:p>
          <a:p>
            <a:pPr marL="0" marR="0" lvl="0" indent="0" rtl="0">
              <a:lnSpc>
                <a:spcPct val="100000"/>
              </a:lnSpc>
              <a:spcBef>
                <a:spcPts val="640"/>
              </a:spcBef>
              <a:spcAft>
                <a:spcPts val="0"/>
              </a:spcAft>
              <a:buClr>
                <a:srgbClr val="000000"/>
              </a:buClr>
              <a:buSzPts val="2400"/>
              <a:buFont typeface="Arial"/>
              <a:buNone/>
            </a:pPr>
            <a:r>
              <a:rPr lang="en-US" sz="2800" dirty="0">
                <a:solidFill>
                  <a:schemeClr val="dk1"/>
                </a:solidFill>
                <a:latin typeface="Open Sans"/>
                <a:ea typeface="Open Sans"/>
                <a:cs typeface="Open Sans"/>
                <a:sym typeface="Open Sans"/>
              </a:rPr>
              <a:t>House - December 19</a:t>
            </a:r>
          </a:p>
          <a:p>
            <a:pPr marL="0" marR="0" lvl="0" indent="0" rtl="0">
              <a:lnSpc>
                <a:spcPct val="100000"/>
              </a:lnSpc>
              <a:spcBef>
                <a:spcPts val="640"/>
              </a:spcBef>
              <a:spcAft>
                <a:spcPts val="0"/>
              </a:spcAft>
              <a:buClr>
                <a:srgbClr val="000000"/>
              </a:buClr>
              <a:buSzPts val="2400"/>
              <a:buFont typeface="Arial"/>
              <a:buNone/>
            </a:pPr>
            <a:r>
              <a:rPr lang="en-US" sz="2800" i="0" u="none" strike="noStrike" cap="none" dirty="0">
                <a:solidFill>
                  <a:schemeClr val="dk1"/>
                </a:solidFill>
                <a:latin typeface="Open Sans"/>
                <a:ea typeface="Open Sans"/>
                <a:cs typeface="Open Sans"/>
                <a:sym typeface="Open Sans"/>
              </a:rPr>
              <a:t>Senate - December 20</a:t>
            </a:r>
          </a:p>
          <a:p>
            <a:pPr marL="0" marR="0" lvl="0" indent="0" rtl="0">
              <a:lnSpc>
                <a:spcPct val="100000"/>
              </a:lnSpc>
              <a:spcBef>
                <a:spcPts val="640"/>
              </a:spcBef>
              <a:spcAft>
                <a:spcPts val="0"/>
              </a:spcAft>
              <a:buClr>
                <a:srgbClr val="000000"/>
              </a:buClr>
              <a:buSzPts val="2400"/>
              <a:buFont typeface="Arial"/>
              <a:buNone/>
            </a:pPr>
            <a:endParaRPr lang="en-US" sz="2800" dirty="0">
              <a:solidFill>
                <a:schemeClr val="dk1"/>
              </a:solidFill>
              <a:latin typeface="Open Sans"/>
              <a:ea typeface="Open Sans"/>
              <a:cs typeface="Open Sans"/>
              <a:sym typeface="Open Sans"/>
            </a:endParaRPr>
          </a:p>
          <a:p>
            <a:pPr marL="0" marR="0" lvl="0" indent="0" rtl="0">
              <a:lnSpc>
                <a:spcPct val="100000"/>
              </a:lnSpc>
              <a:spcBef>
                <a:spcPts val="640"/>
              </a:spcBef>
              <a:spcAft>
                <a:spcPts val="0"/>
              </a:spcAft>
              <a:buClr>
                <a:srgbClr val="000000"/>
              </a:buClr>
              <a:buSzPts val="2400"/>
              <a:buFont typeface="Arial"/>
              <a:buNone/>
            </a:pPr>
            <a:r>
              <a:rPr lang="en-US" sz="2800" i="0" u="none" strike="noStrike" cap="none" dirty="0">
                <a:solidFill>
                  <a:schemeClr val="dk1"/>
                </a:solidFill>
                <a:latin typeface="Open Sans"/>
                <a:ea typeface="Open Sans"/>
                <a:cs typeface="Open Sans"/>
                <a:sym typeface="Open Sans"/>
                <a:hlinkClick r:id="rId4"/>
              </a:rPr>
              <a:t>Personalize and send this message </a:t>
            </a:r>
            <a:r>
              <a:rPr lang="en-US" sz="2800" i="0" u="none" strike="noStrike" cap="none" dirty="0">
                <a:solidFill>
                  <a:schemeClr val="dk1"/>
                </a:solidFill>
                <a:latin typeface="Open Sans"/>
                <a:ea typeface="Open Sans"/>
                <a:cs typeface="Open Sans"/>
                <a:sym typeface="Open Sans"/>
              </a:rPr>
              <a:t>to your House Rep, please add End TB Now &amp; READ Acts to any must pass bills next week!</a:t>
            </a:r>
          </a:p>
        </p:txBody>
      </p:sp>
    </p:spTree>
    <p:extLst>
      <p:ext uri="{BB962C8B-B14F-4D97-AF65-F5344CB8AC3E}">
        <p14:creationId xmlns:p14="http://schemas.microsoft.com/office/powerpoint/2010/main" val="9781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B5111D8-F0CF-10D6-8B9B-46BEEA6EC810}"/>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7926DDB9-156A-64CA-75CE-147AA03A7108}"/>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B36339AD-0173-0466-DF6D-44A95C669C8C}"/>
              </a:ext>
            </a:extLst>
          </p:cNvPr>
          <p:cNvSpPr txBox="1"/>
          <p:nvPr/>
        </p:nvSpPr>
        <p:spPr>
          <a:xfrm>
            <a:off x="185082" y="-15000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458EB75B-53DE-D2BD-7D3D-0176F517223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392B3A7C-BA73-788A-95E2-2A8AEB378692}"/>
              </a:ext>
            </a:extLst>
          </p:cNvPr>
          <p:cNvSpPr txBox="1"/>
          <p:nvPr/>
        </p:nvSpPr>
        <p:spPr>
          <a:xfrm>
            <a:off x="185082" y="192212"/>
            <a:ext cx="7922700" cy="93868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dirty="0">
                <a:solidFill>
                  <a:schemeClr val="dk1"/>
                </a:solidFill>
                <a:latin typeface="Open Sans"/>
                <a:ea typeface="Open Sans"/>
                <a:cs typeface="Open Sans"/>
                <a:sym typeface="Open Sans"/>
              </a:rPr>
              <a:t>Continue Writing Media</a:t>
            </a:r>
            <a:endParaRPr sz="44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482D0F58-0584-6129-33B2-A47A96742FA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E209AFFE-23CC-34E4-3359-EECBE4759F22}"/>
              </a:ext>
            </a:extLst>
          </p:cNvPr>
          <p:cNvSpPr txBox="1"/>
          <p:nvPr/>
        </p:nvSpPr>
        <p:spPr>
          <a:xfrm>
            <a:off x="32682" y="1388480"/>
            <a:ext cx="8958918" cy="3416320"/>
          </a:xfrm>
          <a:prstGeom prst="rect">
            <a:avLst/>
          </a:prstGeom>
          <a:noFill/>
        </p:spPr>
        <p:txBody>
          <a:bodyPr wrap="square">
            <a:spAutoFit/>
          </a:bodyPr>
          <a:lstStyle/>
          <a:p>
            <a:pPr marL="0" marR="0" lvl="0" indent="0" rtl="0">
              <a:lnSpc>
                <a:spcPct val="100000"/>
              </a:lnSpc>
              <a:spcBef>
                <a:spcPts val="640"/>
              </a:spcBef>
              <a:spcAft>
                <a:spcPts val="0"/>
              </a:spcAft>
              <a:buClr>
                <a:srgbClr val="000000"/>
              </a:buClr>
              <a:buSzPts val="2400"/>
              <a:buFont typeface="Arial"/>
              <a:buNone/>
            </a:pPr>
            <a:r>
              <a:rPr lang="en-US" sz="2800" i="0" u="none" strike="noStrike" cap="none" dirty="0">
                <a:solidFill>
                  <a:schemeClr val="dk1"/>
                </a:solidFill>
                <a:latin typeface="Open Sans"/>
                <a:ea typeface="Open Sans"/>
                <a:cs typeface="Open Sans"/>
                <a:sym typeface="Open Sans"/>
              </a:rPr>
              <a:t>118</a:t>
            </a:r>
            <a:r>
              <a:rPr lang="en-US" sz="2800" i="0" u="none" strike="noStrike" cap="none" baseline="30000" dirty="0">
                <a:solidFill>
                  <a:schemeClr val="dk1"/>
                </a:solidFill>
                <a:latin typeface="Open Sans"/>
                <a:ea typeface="Open Sans"/>
                <a:cs typeface="Open Sans"/>
                <a:sym typeface="Open Sans"/>
              </a:rPr>
              <a:t>th</a:t>
            </a:r>
            <a:r>
              <a:rPr lang="en-US" sz="2800" i="0" u="none" strike="noStrike" cap="none" dirty="0">
                <a:solidFill>
                  <a:schemeClr val="dk1"/>
                </a:solidFill>
                <a:latin typeface="Open Sans"/>
                <a:ea typeface="Open Sans"/>
                <a:cs typeface="Open Sans"/>
                <a:sym typeface="Open Sans"/>
              </a:rPr>
              <a:t> Congress Ends next week:</a:t>
            </a:r>
          </a:p>
          <a:p>
            <a:pPr marL="0" marR="0" lvl="0" indent="0" rtl="0">
              <a:lnSpc>
                <a:spcPct val="100000"/>
              </a:lnSpc>
              <a:spcBef>
                <a:spcPts val="640"/>
              </a:spcBef>
              <a:spcAft>
                <a:spcPts val="0"/>
              </a:spcAft>
              <a:buClr>
                <a:srgbClr val="000000"/>
              </a:buClr>
              <a:buSzPts val="2400"/>
              <a:buFont typeface="Arial"/>
              <a:buNone/>
            </a:pPr>
            <a:r>
              <a:rPr lang="en-US" sz="2800" dirty="0">
                <a:solidFill>
                  <a:schemeClr val="dk1"/>
                </a:solidFill>
                <a:latin typeface="Open Sans"/>
                <a:ea typeface="Open Sans"/>
                <a:cs typeface="Open Sans"/>
                <a:sym typeface="Open Sans"/>
              </a:rPr>
              <a:t>House - December 19</a:t>
            </a:r>
          </a:p>
          <a:p>
            <a:pPr marL="0" marR="0" lvl="0" indent="0" rtl="0">
              <a:lnSpc>
                <a:spcPct val="100000"/>
              </a:lnSpc>
              <a:spcBef>
                <a:spcPts val="640"/>
              </a:spcBef>
              <a:spcAft>
                <a:spcPts val="0"/>
              </a:spcAft>
              <a:buClr>
                <a:srgbClr val="000000"/>
              </a:buClr>
              <a:buSzPts val="2400"/>
              <a:buFont typeface="Arial"/>
              <a:buNone/>
            </a:pPr>
            <a:r>
              <a:rPr lang="en-US" sz="2800" i="0" u="none" strike="noStrike" cap="none" dirty="0">
                <a:solidFill>
                  <a:schemeClr val="dk1"/>
                </a:solidFill>
                <a:latin typeface="Open Sans"/>
                <a:ea typeface="Open Sans"/>
                <a:cs typeface="Open Sans"/>
                <a:sym typeface="Open Sans"/>
              </a:rPr>
              <a:t>Senate - December 20</a:t>
            </a:r>
          </a:p>
          <a:p>
            <a:pPr marL="0" marR="0" lvl="0" indent="0" rtl="0">
              <a:lnSpc>
                <a:spcPct val="100000"/>
              </a:lnSpc>
              <a:spcBef>
                <a:spcPts val="640"/>
              </a:spcBef>
              <a:spcAft>
                <a:spcPts val="0"/>
              </a:spcAft>
              <a:buClr>
                <a:srgbClr val="000000"/>
              </a:buClr>
              <a:buSzPts val="2400"/>
              <a:buFont typeface="Arial"/>
              <a:buNone/>
            </a:pPr>
            <a:endParaRPr lang="en-US" sz="2800" dirty="0">
              <a:solidFill>
                <a:schemeClr val="dk1"/>
              </a:solidFill>
              <a:latin typeface="Open Sans"/>
              <a:ea typeface="Open Sans"/>
              <a:cs typeface="Open Sans"/>
              <a:sym typeface="Open Sans"/>
            </a:endParaRPr>
          </a:p>
          <a:p>
            <a:pPr marL="0" marR="0" lvl="0" indent="0" rtl="0">
              <a:lnSpc>
                <a:spcPct val="100000"/>
              </a:lnSpc>
              <a:spcBef>
                <a:spcPts val="640"/>
              </a:spcBef>
              <a:spcAft>
                <a:spcPts val="0"/>
              </a:spcAft>
              <a:buClr>
                <a:srgbClr val="000000"/>
              </a:buClr>
              <a:buSzPts val="2400"/>
              <a:buFont typeface="Arial"/>
              <a:buNone/>
            </a:pPr>
            <a:r>
              <a:rPr lang="en-US" sz="2800" i="0" u="none" strike="noStrike" cap="none" dirty="0">
                <a:solidFill>
                  <a:schemeClr val="dk1"/>
                </a:solidFill>
                <a:latin typeface="Open Sans"/>
                <a:ea typeface="Open Sans"/>
                <a:cs typeface="Open Sans"/>
                <a:sym typeface="Open Sans"/>
                <a:hlinkClick r:id="rId4"/>
              </a:rPr>
              <a:t>Personalize and send this message </a:t>
            </a:r>
            <a:r>
              <a:rPr lang="en-US" sz="2800" i="0" u="none" strike="noStrike" cap="none" dirty="0">
                <a:solidFill>
                  <a:schemeClr val="dk1"/>
                </a:solidFill>
                <a:latin typeface="Open Sans"/>
                <a:ea typeface="Open Sans"/>
                <a:cs typeface="Open Sans"/>
                <a:sym typeface="Open Sans"/>
              </a:rPr>
              <a:t>to your House Rep, please add End TB Now &amp; READ Acts to any must pass bills next week!</a:t>
            </a:r>
          </a:p>
        </p:txBody>
      </p:sp>
    </p:spTree>
    <p:extLst>
      <p:ext uri="{BB962C8B-B14F-4D97-AF65-F5344CB8AC3E}">
        <p14:creationId xmlns:p14="http://schemas.microsoft.com/office/powerpoint/2010/main" val="142185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0CE0AC8-7157-D50C-9528-90D943EA2262}"/>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C41A3514-CD9E-053F-FFA3-FA41B3085D3D}"/>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F8B1F95F-DE00-F3D1-C5D2-44FAF0E6B860}"/>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F5650312-3247-3068-7C06-CE7D2CE74A8D}"/>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A488AB85-3371-3506-F146-268EBDA43C32}"/>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BDCBE19C-CF36-85EE-F3C8-D16D2F4AB4B2}"/>
              </a:ext>
            </a:extLst>
          </p:cNvPr>
          <p:cNvSpPr txBox="1"/>
          <p:nvPr/>
        </p:nvSpPr>
        <p:spPr>
          <a:xfrm>
            <a:off x="403275" y="1972968"/>
            <a:ext cx="7922700" cy="93868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Vision for 2025</a:t>
            </a:r>
            <a:endParaRPr sz="44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EC3F184-5014-4404-5CC2-8EF28093026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4958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560A42DC-05D6-02C5-E320-E79E16FD75AF}"/>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F87E3C66-F569-FDF5-FE6A-26A5D0949F8F}"/>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3133DE07-8086-0E5B-49AA-A04839F9F15A}"/>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DA0F0E12-1940-8520-94C9-A5E934EDE802}"/>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4C3C3F62-2D36-945E-DFBB-08F8A2A14F87}"/>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C2FC0FA7-402D-7D51-74AB-79730D517751}"/>
              </a:ext>
            </a:extLst>
          </p:cNvPr>
          <p:cNvSpPr txBox="1"/>
          <p:nvPr/>
        </p:nvSpPr>
        <p:spPr>
          <a:xfrm>
            <a:off x="-262000" y="168509"/>
            <a:ext cx="8491600" cy="136957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The First 100 Days campaign</a:t>
            </a:r>
            <a:br>
              <a:rPr lang="en-US" sz="3600" b="1" i="0" u="none" strike="noStrike" cap="none" dirty="0">
                <a:solidFill>
                  <a:schemeClr val="dk1"/>
                </a:solidFill>
                <a:latin typeface="Open Sans"/>
                <a:ea typeface="Open Sans"/>
                <a:cs typeface="Open Sans"/>
                <a:sym typeface="Open Sans"/>
              </a:rPr>
            </a:br>
            <a:endParaRPr sz="36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1B2FB442-1141-E92C-7CF6-A33B25C0F3A4}"/>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6" name="Picture 5" descr="A white building with a dome and colorful circles&#10;&#10;Description automatically generated">
            <a:extLst>
              <a:ext uri="{FF2B5EF4-FFF2-40B4-BE49-F238E27FC236}">
                <a16:creationId xmlns:a16="http://schemas.microsoft.com/office/drawing/2014/main" id="{625FBB3F-CEE8-8402-EDE9-D4063298D108}"/>
              </a:ext>
            </a:extLst>
          </p:cNvPr>
          <p:cNvPicPr>
            <a:picLocks noChangeAspect="1"/>
          </p:cNvPicPr>
          <p:nvPr/>
        </p:nvPicPr>
        <p:blipFill>
          <a:blip r:embed="rId4"/>
          <a:stretch>
            <a:fillRect/>
          </a:stretch>
        </p:blipFill>
        <p:spPr>
          <a:xfrm>
            <a:off x="2123721" y="1216936"/>
            <a:ext cx="4896558" cy="3621764"/>
          </a:xfrm>
          <a:prstGeom prst="rect">
            <a:avLst/>
          </a:prstGeom>
        </p:spPr>
      </p:pic>
    </p:spTree>
    <p:extLst>
      <p:ext uri="{BB962C8B-B14F-4D97-AF65-F5344CB8AC3E}">
        <p14:creationId xmlns:p14="http://schemas.microsoft.com/office/powerpoint/2010/main" val="178119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B791B55F-8A35-B590-BC94-578C97DC380A}"/>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F80376B2-B8FC-EF14-DD76-066B70172066}"/>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2B700FB7-28A7-0A6E-98FA-AE5E917F676B}"/>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B9222DDF-8D09-EDB2-1E98-0DE9520AAB09}"/>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0C94A773-3787-0E56-E492-58E5B6A85561}"/>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215E0CF9-BF73-2D75-740A-4BBF66DF05EE}"/>
              </a:ext>
            </a:extLst>
          </p:cNvPr>
          <p:cNvSpPr txBox="1"/>
          <p:nvPr/>
        </p:nvSpPr>
        <p:spPr>
          <a:xfrm>
            <a:off x="152400" y="1217548"/>
            <a:ext cx="7922700" cy="3508623"/>
          </a:xfrm>
          <a:prstGeom prst="rect">
            <a:avLst/>
          </a:prstGeom>
          <a:noFill/>
          <a:ln>
            <a:noFill/>
          </a:ln>
        </p:spPr>
        <p:txBody>
          <a:bodyPr spcFirstLastPara="1" wrap="square" lIns="91425" tIns="91425" rIns="91425" bIns="91425" anchor="t" anchorCtr="0">
            <a:spAutoFit/>
          </a:bodyPr>
          <a:lstStyle/>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i="0" u="none" strike="noStrike" cap="none" dirty="0">
                <a:solidFill>
                  <a:schemeClr val="dk1"/>
                </a:solidFill>
                <a:latin typeface="Open Sans"/>
                <a:ea typeface="Open Sans"/>
                <a:cs typeface="Open Sans"/>
                <a:sym typeface="Open Sans"/>
              </a:rPr>
              <a:t>FY 26 Appropriations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dirty="0">
                <a:solidFill>
                  <a:schemeClr val="dk1"/>
                </a:solidFill>
                <a:latin typeface="Open Sans"/>
                <a:ea typeface="Open Sans"/>
                <a:cs typeface="Open Sans"/>
                <a:sym typeface="Open Sans"/>
                <a:hlinkClick r:id="rId3"/>
              </a:rPr>
              <a:t>World TB Day: </a:t>
            </a:r>
            <a:r>
              <a:rPr lang="en-US" sz="2800" i="1" dirty="0">
                <a:solidFill>
                  <a:schemeClr val="dk1"/>
                </a:solidFill>
                <a:latin typeface="Open Sans"/>
                <a:ea typeface="Open Sans"/>
                <a:cs typeface="Open Sans"/>
                <a:sym typeface="Open Sans"/>
                <a:hlinkClick r:id="rId3"/>
              </a:rPr>
              <a:t>The Clock is Ticking </a:t>
            </a:r>
            <a:br>
              <a:rPr lang="en-US" sz="2800" i="1" dirty="0">
                <a:solidFill>
                  <a:schemeClr val="dk1"/>
                </a:solidFill>
                <a:latin typeface="Open Sans"/>
                <a:ea typeface="Open Sans"/>
                <a:cs typeface="Open Sans"/>
                <a:sym typeface="Open Sans"/>
              </a:rPr>
            </a:br>
            <a:r>
              <a:rPr lang="en-US" sz="2800" dirty="0">
                <a:solidFill>
                  <a:schemeClr val="dk1"/>
                </a:solidFill>
                <a:latin typeface="Open Sans"/>
                <a:ea typeface="Open Sans"/>
                <a:cs typeface="Open Sans"/>
                <a:sym typeface="Open Sans"/>
              </a:rPr>
              <a:t>March 24, 2025</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dirty="0">
                <a:solidFill>
                  <a:schemeClr val="dk1"/>
                </a:solidFill>
                <a:latin typeface="Open Sans"/>
                <a:ea typeface="Open Sans"/>
                <a:cs typeface="Open Sans"/>
                <a:sym typeface="Open Sans"/>
                <a:hlinkClick r:id="rId4"/>
              </a:rPr>
              <a:t>Nutrition for Growth Conference (Paris)</a:t>
            </a:r>
            <a:br>
              <a:rPr lang="en-US" sz="2800" dirty="0">
                <a:solidFill>
                  <a:schemeClr val="dk1"/>
                </a:solidFill>
                <a:latin typeface="Open Sans"/>
                <a:ea typeface="Open Sans"/>
                <a:cs typeface="Open Sans"/>
                <a:sym typeface="Open Sans"/>
                <a:hlinkClick r:id="rId4"/>
              </a:rPr>
            </a:br>
            <a:r>
              <a:rPr lang="en-US" sz="2800" dirty="0">
                <a:solidFill>
                  <a:schemeClr val="dk1"/>
                </a:solidFill>
                <a:latin typeface="Open Sans"/>
                <a:ea typeface="Open Sans"/>
                <a:cs typeface="Open Sans"/>
                <a:sym typeface="Open Sans"/>
              </a:rPr>
              <a:t>March 27 &amp; 28, 2025</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dirty="0">
                <a:solidFill>
                  <a:schemeClr val="dk1"/>
                </a:solidFill>
                <a:latin typeface="Open Sans"/>
                <a:ea typeface="Open Sans"/>
                <a:cs typeface="Open Sans"/>
                <a:sym typeface="Open Sans"/>
                <a:hlinkClick r:id="rId5"/>
              </a:rPr>
              <a:t>The Global Fund Replenishment</a:t>
            </a:r>
            <a:br>
              <a:rPr lang="en-US" sz="2800" dirty="0">
                <a:solidFill>
                  <a:schemeClr val="dk1"/>
                </a:solidFill>
                <a:latin typeface="Open Sans"/>
                <a:ea typeface="Open Sans"/>
                <a:cs typeface="Open Sans"/>
                <a:sym typeface="Open Sans"/>
              </a:rPr>
            </a:br>
            <a:r>
              <a:rPr lang="en-US" sz="2800" dirty="0">
                <a:solidFill>
                  <a:schemeClr val="dk1"/>
                </a:solidFill>
                <a:latin typeface="Open Sans"/>
                <a:ea typeface="Open Sans"/>
                <a:cs typeface="Open Sans"/>
                <a:sym typeface="Open Sans"/>
              </a:rPr>
              <a:t>September 2025</a:t>
            </a:r>
            <a:endParaRPr sz="280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0F8ED21C-A70C-1D98-9CB7-DB89450B1813}"/>
              </a:ext>
            </a:extLst>
          </p:cNvPr>
          <p:cNvPicPr preferRelativeResize="0"/>
          <p:nvPr/>
        </p:nvPicPr>
        <p:blipFill rotWithShape="1">
          <a:blip r:embed="rId6">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C680E8E9-F990-D392-5BC0-CA95B0011E17}"/>
              </a:ext>
            </a:extLst>
          </p:cNvPr>
          <p:cNvSpPr txBox="1"/>
          <p:nvPr/>
        </p:nvSpPr>
        <p:spPr>
          <a:xfrm>
            <a:off x="304800" y="266668"/>
            <a:ext cx="7295768" cy="646331"/>
          </a:xfrm>
          <a:prstGeom prst="rect">
            <a:avLst/>
          </a:prstGeom>
          <a:noFill/>
        </p:spPr>
        <p:txBody>
          <a:bodyPr wrap="square">
            <a:spAutoFit/>
          </a:bodyPr>
          <a:lstStyle/>
          <a:p>
            <a:pPr marR="0" lvl="0" algn="ctr" rtl="0">
              <a:lnSpc>
                <a:spcPct val="100000"/>
              </a:lnSpc>
              <a:spcBef>
                <a:spcPts val="640"/>
              </a:spcBef>
              <a:spcAft>
                <a:spcPts val="0"/>
              </a:spcAft>
              <a:buClr>
                <a:srgbClr val="000000"/>
              </a:buClr>
              <a:buSzPts val="2400"/>
            </a:pPr>
            <a:r>
              <a:rPr lang="en-US" sz="3600" b="1" i="0" u="none" strike="noStrike" cap="none" dirty="0">
                <a:solidFill>
                  <a:schemeClr val="dk1"/>
                </a:solidFill>
                <a:latin typeface="Open Sans"/>
                <a:ea typeface="Open Sans"/>
                <a:cs typeface="Open Sans"/>
                <a:sym typeface="Open Sans"/>
              </a:rPr>
              <a:t>Vision for 2025</a:t>
            </a:r>
            <a:endParaRPr lang="en-US" sz="3600" b="1"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98279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C45EA64D-4623-EB1E-790C-170C549585A7}"/>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459130AB-07F4-C65D-56CD-5359DAF63E13}"/>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06D414C-09EE-30BD-15B2-F2EED66252C2}"/>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B148AFB0-1823-FD36-8F41-5A746CEA64F5}"/>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8E4C1B3D-57A5-EDC7-720E-6B3B544A85FF}"/>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D7885AEA-D015-EE66-9CD6-81C87D682A6E}"/>
              </a:ext>
            </a:extLst>
          </p:cNvPr>
          <p:cNvSpPr txBox="1"/>
          <p:nvPr/>
        </p:nvSpPr>
        <p:spPr>
          <a:xfrm>
            <a:off x="-149385" y="152400"/>
            <a:ext cx="7922700" cy="815578"/>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640"/>
              </a:spcBef>
              <a:spcAft>
                <a:spcPts val="0"/>
              </a:spcAft>
              <a:buClr>
                <a:srgbClr val="000000"/>
              </a:buClr>
              <a:buSzPts val="2400"/>
            </a:pPr>
            <a:r>
              <a:rPr lang="en-US" sz="3600" b="1" i="0" u="none" strike="noStrike" cap="none" dirty="0">
                <a:solidFill>
                  <a:schemeClr val="dk1"/>
                </a:solidFill>
                <a:latin typeface="Open Sans"/>
                <a:ea typeface="Open Sans"/>
                <a:cs typeface="Open Sans"/>
                <a:sym typeface="Open Sans"/>
              </a:rPr>
              <a:t>How ar</a:t>
            </a:r>
            <a:r>
              <a:rPr lang="en-US" sz="3600" b="1" dirty="0">
                <a:solidFill>
                  <a:schemeClr val="dk1"/>
                </a:solidFill>
                <a:latin typeface="Open Sans"/>
                <a:ea typeface="Open Sans"/>
                <a:cs typeface="Open Sans"/>
                <a:sym typeface="Open Sans"/>
              </a:rPr>
              <a:t>e you feeling about 2025?</a:t>
            </a:r>
            <a:endParaRPr sz="36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F58459A6-C3BC-040F-F6C0-13D74910B289}"/>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descr="A qr code on a white background&#10;&#10;Description automatically generated">
            <a:extLst>
              <a:ext uri="{FF2B5EF4-FFF2-40B4-BE49-F238E27FC236}">
                <a16:creationId xmlns:a16="http://schemas.microsoft.com/office/drawing/2014/main" id="{A9865D2E-C156-CB90-D12B-A3FB90FAA911}"/>
              </a:ext>
            </a:extLst>
          </p:cNvPr>
          <p:cNvPicPr>
            <a:picLocks noChangeAspect="1"/>
          </p:cNvPicPr>
          <p:nvPr/>
        </p:nvPicPr>
        <p:blipFill>
          <a:blip r:embed="rId4"/>
          <a:stretch>
            <a:fillRect/>
          </a:stretch>
        </p:blipFill>
        <p:spPr>
          <a:xfrm>
            <a:off x="888628" y="1063778"/>
            <a:ext cx="3838952" cy="3838952"/>
          </a:xfrm>
          <a:prstGeom prst="rect">
            <a:avLst/>
          </a:prstGeom>
        </p:spPr>
      </p:pic>
      <p:sp>
        <p:nvSpPr>
          <p:cNvPr id="5" name="Google Shape;201;g1f1ec144a3f_0_154">
            <a:extLst>
              <a:ext uri="{FF2B5EF4-FFF2-40B4-BE49-F238E27FC236}">
                <a16:creationId xmlns:a16="http://schemas.microsoft.com/office/drawing/2014/main" id="{5F6E127B-2B8F-E226-A8BE-99EECDB2BFF8}"/>
              </a:ext>
            </a:extLst>
          </p:cNvPr>
          <p:cNvSpPr txBox="1"/>
          <p:nvPr/>
        </p:nvSpPr>
        <p:spPr>
          <a:xfrm>
            <a:off x="4416420" y="1804800"/>
            <a:ext cx="3838952" cy="2000517"/>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640"/>
              </a:spcBef>
              <a:spcAft>
                <a:spcPts val="0"/>
              </a:spcAft>
              <a:buClr>
                <a:srgbClr val="000000"/>
              </a:buClr>
              <a:buSzPts val="2400"/>
            </a:pPr>
            <a:r>
              <a:rPr lang="en-US" sz="3600" b="1" i="0" u="none" strike="noStrike" cap="none" dirty="0">
                <a:solidFill>
                  <a:schemeClr val="dk1"/>
                </a:solidFill>
                <a:latin typeface="Open Sans"/>
                <a:ea typeface="Open Sans"/>
                <a:cs typeface="Open Sans"/>
                <a:sym typeface="Open Sans"/>
              </a:rPr>
              <a:t>Menti.com</a:t>
            </a:r>
          </a:p>
          <a:p>
            <a:pPr marR="0" lvl="0" algn="ctr" rtl="0">
              <a:lnSpc>
                <a:spcPct val="100000"/>
              </a:lnSpc>
              <a:spcBef>
                <a:spcPts val="640"/>
              </a:spcBef>
              <a:spcAft>
                <a:spcPts val="0"/>
              </a:spcAft>
              <a:buClr>
                <a:srgbClr val="000000"/>
              </a:buClr>
              <a:buSzPts val="2400"/>
            </a:pPr>
            <a:r>
              <a:rPr lang="en-US" sz="3600" b="1" dirty="0">
                <a:solidFill>
                  <a:schemeClr val="dk1"/>
                </a:solidFill>
                <a:latin typeface="Open Sans"/>
                <a:ea typeface="Open Sans"/>
                <a:cs typeface="Open Sans"/>
                <a:sym typeface="Open Sans"/>
              </a:rPr>
              <a:t>Enter code: </a:t>
            </a:r>
            <a:r>
              <a:rPr lang="en-US" sz="3600" b="1" i="0" dirty="0">
                <a:effectLst/>
                <a:latin typeface="Open Sans" panose="020B0606030504020204" pitchFamily="34" charset="0"/>
                <a:ea typeface="Open Sans" panose="020B0606030504020204" pitchFamily="34" charset="0"/>
                <a:cs typeface="Open Sans" panose="020B0606030504020204" pitchFamily="34" charset="0"/>
              </a:rPr>
              <a:t>3497 1923</a:t>
            </a:r>
            <a:r>
              <a:rPr lang="en-US" sz="36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extLst>
      <p:ext uri="{BB962C8B-B14F-4D97-AF65-F5344CB8AC3E}">
        <p14:creationId xmlns:p14="http://schemas.microsoft.com/office/powerpoint/2010/main" val="46650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Welcome everyone!</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 from in the chat!</a:t>
            </a:r>
          </a:p>
          <a:p>
            <a:pPr marL="71120" algn="ctr">
              <a:spcBef>
                <a:spcPts val="640"/>
              </a:spcBef>
              <a:buClr>
                <a:schemeClr val="dk1"/>
              </a:buClr>
              <a:buSzPct val="100000"/>
            </a:pPr>
            <a:endParaRPr lang="en-US" sz="2800" b="0" i="1" u="none" strike="noStrike" cap="none" dirty="0">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b="0" i="1" u="none" strike="noStrike" cap="none" dirty="0">
                <a:solidFill>
                  <a:schemeClr val="dk1"/>
                </a:solidFill>
                <a:latin typeface="Open Sans"/>
                <a:ea typeface="Open Sans"/>
                <a:cs typeface="Open Sans"/>
                <a:sym typeface="Open Sans"/>
              </a:rPr>
              <a:t>Share a greeting in another language if you know one.</a:t>
            </a:r>
            <a:br>
              <a:rPr lang="en-US" sz="2800" b="0" i="0" u="none" strike="noStrike" cap="none" dirty="0">
                <a:solidFill>
                  <a:schemeClr val="dk1"/>
                </a:solidFill>
                <a:latin typeface="Open Sans"/>
                <a:ea typeface="Open Sans"/>
                <a:cs typeface="Open Sans"/>
                <a:sym typeface="Open Sans"/>
              </a:rPr>
            </a:br>
            <a:endParaRPr lang="en-US" sz="28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114538" y="918022"/>
            <a:ext cx="8914923" cy="35086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First webinar of 2025</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Thursday, </a:t>
            </a:r>
            <a:r>
              <a:rPr lang="en-US" sz="36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January </a:t>
            </a:r>
            <a:r>
              <a:rPr lang="en-US" sz="3600" b="1">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9</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at 8:30 PM ET</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https://tinyurl.com/2025GAPWebinars</a:t>
            </a:r>
            <a:endParaRPr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251417" y="846829"/>
            <a:ext cx="8497732" cy="313929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C00000"/>
                </a:solidFill>
                <a:latin typeface="Calibri"/>
                <a:ea typeface="Calibri"/>
                <a:cs typeface="Calibri"/>
                <a:sym typeface="Calibri"/>
              </a:rPr>
              <a:t>How are we doing?</a:t>
            </a:r>
            <a:br>
              <a:rPr lang="en-US" sz="4800" b="1" i="0" u="none" strike="noStrike" cap="none" dirty="0">
                <a:solidFill>
                  <a:srgbClr val="C00000"/>
                </a:solidFill>
                <a:latin typeface="Calibri"/>
                <a:ea typeface="Calibri"/>
                <a:cs typeface="Calibri"/>
                <a:sym typeface="Calibri"/>
              </a:rPr>
            </a:br>
            <a:br>
              <a:rPr lang="en-US" sz="4800" b="1" i="0" u="none" strike="noStrike" cap="none"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Please complete </a:t>
            </a:r>
            <a:r>
              <a:rPr lang="en-US" sz="4800" b="1" dirty="0">
                <a:solidFill>
                  <a:srgbClr val="C00000"/>
                </a:solidFill>
                <a:latin typeface="Calibri"/>
                <a:ea typeface="Calibri"/>
                <a:cs typeface="Calibri"/>
                <a:sym typeface="Calibri"/>
                <a:hlinkClick r:id="rId3"/>
              </a:rPr>
              <a:t>survey</a:t>
            </a:r>
            <a:r>
              <a:rPr lang="en-US" sz="4800" b="1" dirty="0">
                <a:solidFill>
                  <a:srgbClr val="C00000"/>
                </a:solidFill>
                <a:latin typeface="Calibri"/>
                <a:ea typeface="Calibri"/>
                <a:cs typeface="Calibri"/>
                <a:sym typeface="Calibri"/>
              </a:rPr>
              <a:t> by Friday, December 20</a:t>
            </a:r>
            <a:endParaRPr sz="4800" b="1" i="0" u="none" strike="noStrike" cap="none" dirty="0">
              <a:solidFill>
                <a:srgbClr val="C0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56337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E8392696-D6D0-B4A4-F55C-E4CF587A0B9B}"/>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3199D765-A459-D515-A850-463568BF7F5B}"/>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a:extLst>
              <a:ext uri="{FF2B5EF4-FFF2-40B4-BE49-F238E27FC236}">
                <a16:creationId xmlns:a16="http://schemas.microsoft.com/office/drawing/2014/main" id="{0C2FF30E-B6E5-F573-69AF-70F05CB354DC}"/>
              </a:ext>
            </a:extLst>
          </p:cNvPr>
          <p:cNvSpPr txBox="1"/>
          <p:nvPr/>
        </p:nvSpPr>
        <p:spPr>
          <a:xfrm>
            <a:off x="323134" y="1837126"/>
            <a:ext cx="8497732"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C00000"/>
                </a:solidFill>
                <a:latin typeface="Calibri"/>
                <a:ea typeface="Calibri"/>
                <a:cs typeface="Calibri"/>
                <a:sym typeface="Calibri"/>
              </a:rPr>
              <a:t>Thank you for </a:t>
            </a:r>
            <a:br>
              <a:rPr lang="en-US" sz="4800" b="1" i="0" u="none" strike="noStrike" cap="none" dirty="0">
                <a:solidFill>
                  <a:srgbClr val="C00000"/>
                </a:solidFill>
                <a:latin typeface="Calibri"/>
                <a:ea typeface="Calibri"/>
                <a:cs typeface="Calibri"/>
                <a:sym typeface="Calibri"/>
              </a:rPr>
            </a:br>
            <a:r>
              <a:rPr lang="en-US" sz="4800" b="1" i="0" u="none" strike="noStrike" cap="none" dirty="0">
                <a:solidFill>
                  <a:srgbClr val="C00000"/>
                </a:solidFill>
                <a:latin typeface="Calibri"/>
                <a:ea typeface="Calibri"/>
                <a:cs typeface="Calibri"/>
                <a:sym typeface="Calibri"/>
              </a:rPr>
              <a:t>making 2024 a great year!</a:t>
            </a:r>
            <a:endParaRPr sz="4800" b="1" i="0" u="none" strike="noStrike" cap="none" dirty="0">
              <a:solidFill>
                <a:srgbClr val="C00000"/>
              </a:solidFill>
              <a:latin typeface="Calibri"/>
              <a:ea typeface="Calibri"/>
              <a:cs typeface="Calibri"/>
              <a:sym typeface="Calibri"/>
            </a:endParaRPr>
          </a:p>
        </p:txBody>
      </p:sp>
      <p:pic>
        <p:nvPicPr>
          <p:cNvPr id="382" name="Google Shape;382;g14fc29c2861_0_0" descr="Text, application&#10;&#10;Description automatically generated">
            <a:extLst>
              <a:ext uri="{FF2B5EF4-FFF2-40B4-BE49-F238E27FC236}">
                <a16:creationId xmlns:a16="http://schemas.microsoft.com/office/drawing/2014/main" id="{F20BBAA1-6556-976C-904B-33E3A2F76499}"/>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22101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Tonight’s Agenda</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0" y="918423"/>
            <a:ext cx="9111475" cy="4225077"/>
          </a:xfrm>
          <a:prstGeom prst="rect">
            <a:avLst/>
          </a:prstGeom>
          <a:noFill/>
          <a:ln>
            <a:noFill/>
          </a:ln>
        </p:spPr>
        <p:txBody>
          <a:bodyPr spcFirstLastPara="1" wrap="square" lIns="91425" tIns="45700" rIns="91425" bIns="45700" anchor="t" anchorCtr="0">
            <a:normAutofit fontScale="85000" lnSpcReduction="2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Welcome &amp; Introductions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Advocacy Wrapped: Reflections on 2024</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Final Advocacy Actions for 118</a:t>
            </a:r>
            <a:r>
              <a:rPr lang="en-US" sz="3200" baseline="30000" dirty="0">
                <a:latin typeface="Open Sans"/>
                <a:ea typeface="Open Sans"/>
                <a:cs typeface="Open Sans"/>
              </a:rPr>
              <a:t>th</a:t>
            </a:r>
            <a:r>
              <a:rPr lang="en-US" sz="3200" dirty="0">
                <a:latin typeface="Open Sans"/>
                <a:ea typeface="Open Sans"/>
                <a:cs typeface="Open Sans"/>
              </a:rPr>
              <a:t> Congress</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Vision for 2025</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i="0" u="none" strike="noStrike" cap="none" dirty="0">
                <a:solidFill>
                  <a:schemeClr val="dk1"/>
                </a:solidFill>
                <a:latin typeface="Open Sans"/>
                <a:ea typeface="Open Sans"/>
                <a:cs typeface="Open Sans"/>
                <a:sym typeface="Open Sans"/>
              </a:rPr>
              <a:t>Closing</a:t>
            </a:r>
            <a:br>
              <a:rPr lang="en-US" sz="3600" b="0" i="0" u="none" strike="noStrike" cap="none" dirty="0">
                <a:solidFill>
                  <a:schemeClr val="dk1"/>
                </a:solidFill>
                <a:latin typeface="Open Sans"/>
                <a:ea typeface="Open Sans"/>
                <a:cs typeface="Open Sans"/>
                <a:sym typeface="Open Sans"/>
              </a:rPr>
            </a:br>
            <a:endParaRPr lang="en-US" sz="36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36719" y="194154"/>
            <a:ext cx="4333451" cy="4081323"/>
          </a:xfrm>
          <a:custGeom>
            <a:avLst/>
            <a:gdLst/>
            <a:ahLst/>
            <a:cxnLst/>
            <a:rect l="l" t="t" r="r" b="b"/>
            <a:pathLst>
              <a:path w="8666901" h="8162645">
                <a:moveTo>
                  <a:pt x="0" y="0"/>
                </a:moveTo>
                <a:lnTo>
                  <a:pt x="8666901" y="0"/>
                </a:lnTo>
                <a:lnTo>
                  <a:pt x="8666901" y="8162645"/>
                </a:lnTo>
                <a:lnTo>
                  <a:pt x="0" y="8162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p>
        </p:txBody>
      </p:sp>
      <p:grpSp>
        <p:nvGrpSpPr>
          <p:cNvPr id="3" name="Group 3"/>
          <p:cNvGrpSpPr/>
          <p:nvPr/>
        </p:nvGrpSpPr>
        <p:grpSpPr>
          <a:xfrm>
            <a:off x="604444" y="1582818"/>
            <a:ext cx="3359357" cy="1196807"/>
            <a:chOff x="0" y="0"/>
            <a:chExt cx="1690369" cy="529804"/>
          </a:xfrm>
        </p:grpSpPr>
        <p:sp>
          <p:nvSpPr>
            <p:cNvPr id="4" name="Freeform 4"/>
            <p:cNvSpPr/>
            <p:nvPr/>
          </p:nvSpPr>
          <p:spPr>
            <a:xfrm>
              <a:off x="0" y="0"/>
              <a:ext cx="1690369" cy="529804"/>
            </a:xfrm>
            <a:custGeom>
              <a:avLst/>
              <a:gdLst/>
              <a:ahLst/>
              <a:cxnLst/>
              <a:rect l="l" t="t" r="r" b="b"/>
              <a:pathLst>
                <a:path w="1690369" h="529804">
                  <a:moveTo>
                    <a:pt x="0" y="0"/>
                  </a:moveTo>
                  <a:lnTo>
                    <a:pt x="1690369" y="0"/>
                  </a:lnTo>
                  <a:lnTo>
                    <a:pt x="1690369" y="529804"/>
                  </a:lnTo>
                  <a:lnTo>
                    <a:pt x="0" y="529804"/>
                  </a:lnTo>
                  <a:close/>
                </a:path>
              </a:pathLst>
            </a:custGeom>
            <a:solidFill>
              <a:srgbClr val="FE4C3C"/>
            </a:solidFill>
          </p:spPr>
          <p:txBody>
            <a:bodyPr/>
            <a:lstStyle/>
            <a:p>
              <a:endParaRPr lang="en-US" sz="700"/>
            </a:p>
          </p:txBody>
        </p:sp>
        <p:sp>
          <p:nvSpPr>
            <p:cNvPr id="5" name="TextBox 5"/>
            <p:cNvSpPr txBox="1"/>
            <p:nvPr/>
          </p:nvSpPr>
          <p:spPr>
            <a:xfrm>
              <a:off x="0" y="-19050"/>
              <a:ext cx="1690369" cy="548854"/>
            </a:xfrm>
            <a:prstGeom prst="rect">
              <a:avLst/>
            </a:prstGeom>
          </p:spPr>
          <p:txBody>
            <a:bodyPr lIns="25400" tIns="25400" rIns="25400" bIns="25400" rtlCol="0" anchor="ctr"/>
            <a:lstStyle/>
            <a:p>
              <a:pPr algn="ctr">
                <a:lnSpc>
                  <a:spcPts val="1365"/>
                </a:lnSpc>
              </a:pPr>
              <a:endParaRPr sz="700"/>
            </a:p>
          </p:txBody>
        </p:sp>
      </p:grpSp>
      <p:grpSp>
        <p:nvGrpSpPr>
          <p:cNvPr id="6" name="Group 6"/>
          <p:cNvGrpSpPr/>
          <p:nvPr/>
        </p:nvGrpSpPr>
        <p:grpSpPr>
          <a:xfrm>
            <a:off x="604445" y="2939179"/>
            <a:ext cx="7867475" cy="763080"/>
            <a:chOff x="0" y="0"/>
            <a:chExt cx="4144184" cy="401951"/>
          </a:xfrm>
        </p:grpSpPr>
        <p:sp>
          <p:nvSpPr>
            <p:cNvPr id="7" name="Freeform 7"/>
            <p:cNvSpPr/>
            <p:nvPr/>
          </p:nvSpPr>
          <p:spPr>
            <a:xfrm>
              <a:off x="0" y="0"/>
              <a:ext cx="4144184" cy="401951"/>
            </a:xfrm>
            <a:custGeom>
              <a:avLst/>
              <a:gdLst/>
              <a:ahLst/>
              <a:cxnLst/>
              <a:rect l="l" t="t" r="r" b="b"/>
              <a:pathLst>
                <a:path w="4144184" h="401951">
                  <a:moveTo>
                    <a:pt x="0" y="0"/>
                  </a:moveTo>
                  <a:lnTo>
                    <a:pt x="4144184" y="0"/>
                  </a:lnTo>
                  <a:lnTo>
                    <a:pt x="4144184" y="401951"/>
                  </a:lnTo>
                  <a:lnTo>
                    <a:pt x="0" y="401951"/>
                  </a:lnTo>
                  <a:close/>
                </a:path>
              </a:pathLst>
            </a:custGeom>
            <a:solidFill>
              <a:srgbClr val="FE4C3C"/>
            </a:solidFill>
          </p:spPr>
          <p:txBody>
            <a:bodyPr/>
            <a:lstStyle/>
            <a:p>
              <a:endParaRPr lang="en-US" sz="700"/>
            </a:p>
          </p:txBody>
        </p:sp>
        <p:sp>
          <p:nvSpPr>
            <p:cNvPr id="8" name="TextBox 8"/>
            <p:cNvSpPr txBox="1"/>
            <p:nvPr/>
          </p:nvSpPr>
          <p:spPr>
            <a:xfrm>
              <a:off x="0" y="-19050"/>
              <a:ext cx="4144184" cy="421001"/>
            </a:xfrm>
            <a:prstGeom prst="rect">
              <a:avLst/>
            </a:prstGeom>
          </p:spPr>
          <p:txBody>
            <a:bodyPr lIns="25400" tIns="25400" rIns="25400" bIns="25400" rtlCol="0" anchor="ctr"/>
            <a:lstStyle/>
            <a:p>
              <a:pPr algn="ctr">
                <a:lnSpc>
                  <a:spcPts val="1365"/>
                </a:lnSpc>
              </a:pPr>
              <a:endParaRPr sz="700"/>
            </a:p>
          </p:txBody>
        </p:sp>
      </p:grpSp>
      <p:sp>
        <p:nvSpPr>
          <p:cNvPr id="9" name="TextBox 9"/>
          <p:cNvSpPr txBox="1"/>
          <p:nvPr/>
        </p:nvSpPr>
        <p:spPr>
          <a:xfrm>
            <a:off x="463273" y="1332672"/>
            <a:ext cx="3359358" cy="1743298"/>
          </a:xfrm>
          <a:prstGeom prst="rect">
            <a:avLst/>
          </a:prstGeom>
        </p:spPr>
        <p:txBody>
          <a:bodyPr lIns="0" tIns="0" rIns="0" bIns="0" rtlCol="0" anchor="t">
            <a:spAutoFit/>
          </a:bodyPr>
          <a:lstStyle/>
          <a:p>
            <a:pPr algn="ctr">
              <a:lnSpc>
                <a:spcPts val="14664"/>
              </a:lnSpc>
              <a:spcBef>
                <a:spcPct val="0"/>
              </a:spcBef>
            </a:pPr>
            <a:r>
              <a:rPr lang="en-US" sz="11280" b="1" spc="-902" dirty="0">
                <a:latin typeface="Gotham Bold"/>
                <a:ea typeface="Gotham Bold"/>
                <a:cs typeface="Gotham Bold"/>
                <a:sym typeface="Gotham Bold"/>
              </a:rPr>
              <a:t>2024</a:t>
            </a:r>
          </a:p>
        </p:txBody>
      </p:sp>
      <p:sp>
        <p:nvSpPr>
          <p:cNvPr id="10" name="TextBox 10"/>
          <p:cNvSpPr txBox="1"/>
          <p:nvPr/>
        </p:nvSpPr>
        <p:spPr>
          <a:xfrm>
            <a:off x="-68775" y="2613580"/>
            <a:ext cx="8132792" cy="1117807"/>
          </a:xfrm>
          <a:prstGeom prst="rect">
            <a:avLst/>
          </a:prstGeom>
        </p:spPr>
        <p:txBody>
          <a:bodyPr lIns="0" tIns="0" rIns="0" bIns="0" rtlCol="0" anchor="t">
            <a:spAutoFit/>
          </a:bodyPr>
          <a:lstStyle/>
          <a:p>
            <a:pPr algn="ctr">
              <a:lnSpc>
                <a:spcPts val="9815"/>
              </a:lnSpc>
              <a:spcBef>
                <a:spcPct val="0"/>
              </a:spcBef>
            </a:pPr>
            <a:r>
              <a:rPr lang="en-US" sz="6000" b="1" spc="-227" dirty="0">
                <a:latin typeface="Proxima Nova Bold"/>
                <a:ea typeface="Proxima Nova Bold"/>
                <a:cs typeface="Proxima Nova Bold"/>
                <a:sym typeface="Proxima Nova Bold"/>
              </a:rPr>
              <a:t>Advocacy Wrapped</a:t>
            </a:r>
          </a:p>
        </p:txBody>
      </p:sp>
      <p:sp>
        <p:nvSpPr>
          <p:cNvPr id="11" name="AutoShape 11"/>
          <p:cNvSpPr/>
          <p:nvPr/>
        </p:nvSpPr>
        <p:spPr>
          <a:xfrm>
            <a:off x="96273" y="114169"/>
            <a:ext cx="382649" cy="0"/>
          </a:xfrm>
          <a:prstGeom prst="line">
            <a:avLst/>
          </a:prstGeom>
          <a:ln w="57150" cap="rnd">
            <a:solidFill>
              <a:srgbClr val="FFFFFF"/>
            </a:solidFill>
            <a:prstDash val="solid"/>
            <a:headEnd type="none" w="sm" len="sm"/>
            <a:tailEnd type="none" w="sm" len="sm"/>
          </a:ln>
        </p:spPr>
        <p:txBody>
          <a:bodyPr/>
          <a:lstStyle/>
          <a:p>
            <a:endParaRPr lang="en-US" sz="700"/>
          </a:p>
        </p:txBody>
      </p:sp>
      <p:sp>
        <p:nvSpPr>
          <p:cNvPr id="12" name="AutoShape 12"/>
          <p:cNvSpPr/>
          <p:nvPr/>
        </p:nvSpPr>
        <p:spPr>
          <a:xfrm>
            <a:off x="547156"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3" name="AutoShape 13"/>
          <p:cNvSpPr/>
          <p:nvPr/>
        </p:nvSpPr>
        <p:spPr>
          <a:xfrm>
            <a:off x="998185"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4" name="AutoShape 14"/>
          <p:cNvSpPr/>
          <p:nvPr/>
        </p:nvSpPr>
        <p:spPr>
          <a:xfrm>
            <a:off x="1449214"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5" name="AutoShape 15"/>
          <p:cNvSpPr/>
          <p:nvPr/>
        </p:nvSpPr>
        <p:spPr>
          <a:xfrm>
            <a:off x="1900243"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6" name="AutoShape 16"/>
          <p:cNvSpPr/>
          <p:nvPr/>
        </p:nvSpPr>
        <p:spPr>
          <a:xfrm>
            <a:off x="2351272"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7" name="AutoShape 17"/>
          <p:cNvSpPr/>
          <p:nvPr/>
        </p:nvSpPr>
        <p:spPr>
          <a:xfrm>
            <a:off x="2802301"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8" name="AutoShape 18"/>
          <p:cNvSpPr/>
          <p:nvPr/>
        </p:nvSpPr>
        <p:spPr>
          <a:xfrm>
            <a:off x="3253330"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9" name="AutoShape 19"/>
          <p:cNvSpPr/>
          <p:nvPr/>
        </p:nvSpPr>
        <p:spPr>
          <a:xfrm>
            <a:off x="3704359"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0" name="AutoShape 20"/>
          <p:cNvSpPr/>
          <p:nvPr/>
        </p:nvSpPr>
        <p:spPr>
          <a:xfrm>
            <a:off x="4155388"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1" name="AutoShape 21"/>
          <p:cNvSpPr/>
          <p:nvPr/>
        </p:nvSpPr>
        <p:spPr>
          <a:xfrm>
            <a:off x="4606416"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2" name="AutoShape 22"/>
          <p:cNvSpPr/>
          <p:nvPr/>
        </p:nvSpPr>
        <p:spPr>
          <a:xfrm>
            <a:off x="5057445"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3" name="AutoShape 23"/>
          <p:cNvSpPr/>
          <p:nvPr/>
        </p:nvSpPr>
        <p:spPr>
          <a:xfrm>
            <a:off x="5508474"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4" name="AutoShape 24"/>
          <p:cNvSpPr/>
          <p:nvPr/>
        </p:nvSpPr>
        <p:spPr>
          <a:xfrm>
            <a:off x="5959503"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5" name="AutoShape 25"/>
          <p:cNvSpPr/>
          <p:nvPr/>
        </p:nvSpPr>
        <p:spPr>
          <a:xfrm>
            <a:off x="6410532"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6" name="AutoShape 26"/>
          <p:cNvSpPr/>
          <p:nvPr/>
        </p:nvSpPr>
        <p:spPr>
          <a:xfrm>
            <a:off x="6861561"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7" name="AutoShape 27"/>
          <p:cNvSpPr/>
          <p:nvPr/>
        </p:nvSpPr>
        <p:spPr>
          <a:xfrm>
            <a:off x="7312590"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8" name="AutoShape 28"/>
          <p:cNvSpPr/>
          <p:nvPr/>
        </p:nvSpPr>
        <p:spPr>
          <a:xfrm>
            <a:off x="7763619"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9" name="AutoShape 29"/>
          <p:cNvSpPr/>
          <p:nvPr/>
        </p:nvSpPr>
        <p:spPr>
          <a:xfrm>
            <a:off x="8214648"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30" name="AutoShape 30"/>
          <p:cNvSpPr/>
          <p:nvPr/>
        </p:nvSpPr>
        <p:spPr>
          <a:xfrm>
            <a:off x="8665677"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31" name="Freeform 31"/>
          <p:cNvSpPr/>
          <p:nvPr/>
        </p:nvSpPr>
        <p:spPr>
          <a:xfrm>
            <a:off x="96273" y="272007"/>
            <a:ext cx="182880" cy="165735"/>
          </a:xfrm>
          <a:custGeom>
            <a:avLst/>
            <a:gdLst/>
            <a:ahLst/>
            <a:cxnLst/>
            <a:rect l="l" t="t" r="r" b="b"/>
            <a:pathLst>
              <a:path w="365760" h="331470">
                <a:moveTo>
                  <a:pt x="0" y="0"/>
                </a:moveTo>
                <a:lnTo>
                  <a:pt x="365760" y="0"/>
                </a:lnTo>
                <a:lnTo>
                  <a:pt x="365760" y="331470"/>
                </a:lnTo>
                <a:lnTo>
                  <a:pt x="0" y="331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p>
        </p:txBody>
      </p:sp>
      <p:sp>
        <p:nvSpPr>
          <p:cNvPr id="32" name="TextBox 32"/>
          <p:cNvSpPr txBox="1"/>
          <p:nvPr/>
        </p:nvSpPr>
        <p:spPr>
          <a:xfrm>
            <a:off x="314587" y="255338"/>
            <a:ext cx="1023382" cy="188962"/>
          </a:xfrm>
          <a:prstGeom prst="rect">
            <a:avLst/>
          </a:prstGeom>
        </p:spPr>
        <p:txBody>
          <a:bodyPr lIns="0" tIns="0" rIns="0" bIns="0" rtlCol="0" anchor="t">
            <a:spAutoFit/>
          </a:bodyPr>
          <a:lstStyle/>
          <a:p>
            <a:pPr>
              <a:lnSpc>
                <a:spcPts val="1560"/>
              </a:lnSpc>
              <a:spcBef>
                <a:spcPct val="0"/>
              </a:spcBef>
            </a:pPr>
            <a:r>
              <a:rPr lang="en-US" sz="1200" b="1" spc="-36">
                <a:latin typeface="Proxima Nova Heavy"/>
                <a:ea typeface="Proxima Nova Heavy"/>
                <a:cs typeface="Proxima Nova Heavy"/>
                <a:sym typeface="Proxima Nova Heavy"/>
              </a:rPr>
              <a:t>Wrapped</a:t>
            </a:r>
          </a:p>
        </p:txBody>
      </p:sp>
      <p:pic>
        <p:nvPicPr>
          <p:cNvPr id="36" name="Google Shape;267;g14388b835e1_0_23" descr="Text, application&#10;&#10;Description automatically generated">
            <a:extLst>
              <a:ext uri="{FF2B5EF4-FFF2-40B4-BE49-F238E27FC236}">
                <a16:creationId xmlns:a16="http://schemas.microsoft.com/office/drawing/2014/main" id="{D74400F8-1E1D-3A7E-AED1-9460740BE41E}"/>
              </a:ext>
            </a:extLst>
          </p:cNvPr>
          <p:cNvPicPr preferRelativeResize="0"/>
          <p:nvPr/>
        </p:nvPicPr>
        <p:blipFill rotWithShape="1">
          <a:blip r:embed="rId6">
            <a:alphaModFix/>
          </a:blip>
          <a:srcRect/>
          <a:stretch/>
        </p:blipFill>
        <p:spPr>
          <a:xfrm>
            <a:off x="7600568" y="76200"/>
            <a:ext cx="1510907" cy="1102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7127-95F5-3F20-CCB9-CDB57DE34AFC}"/>
            </a:ext>
          </a:extLst>
        </p:cNvPr>
        <p:cNvGrpSpPr/>
        <p:nvPr/>
      </p:nvGrpSpPr>
      <p:grpSpPr>
        <a:xfrm>
          <a:off x="0" y="0"/>
          <a:ext cx="0" cy="0"/>
          <a:chOff x="0" y="0"/>
          <a:chExt cx="0" cy="0"/>
        </a:xfrm>
      </p:grpSpPr>
      <p:sp>
        <p:nvSpPr>
          <p:cNvPr id="33" name="Freeform 2">
            <a:extLst>
              <a:ext uri="{FF2B5EF4-FFF2-40B4-BE49-F238E27FC236}">
                <a16:creationId xmlns:a16="http://schemas.microsoft.com/office/drawing/2014/main" id="{852CD95B-9DC0-15AE-29DC-2BE9578401BE}"/>
              </a:ext>
            </a:extLst>
          </p:cNvPr>
          <p:cNvSpPr>
            <a:spLocks/>
          </p:cNvSpPr>
          <p:nvPr/>
        </p:nvSpPr>
        <p:spPr>
          <a:xfrm rot="20844640">
            <a:off x="2674655" y="199824"/>
            <a:ext cx="4333451" cy="4081323"/>
          </a:xfrm>
          <a:custGeom>
            <a:avLst/>
            <a:gdLst/>
            <a:ahLst/>
            <a:cxnLst/>
            <a:rect l="l" t="t" r="r" b="b"/>
            <a:pathLst>
              <a:path w="8666901" h="8162645">
                <a:moveTo>
                  <a:pt x="0" y="0"/>
                </a:moveTo>
                <a:lnTo>
                  <a:pt x="8666901" y="0"/>
                </a:lnTo>
                <a:lnTo>
                  <a:pt x="8666901" y="8162645"/>
                </a:lnTo>
                <a:lnTo>
                  <a:pt x="0" y="8162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dirty="0"/>
          </a:p>
        </p:txBody>
      </p:sp>
      <p:grpSp>
        <p:nvGrpSpPr>
          <p:cNvPr id="3" name="Group 3">
            <a:extLst>
              <a:ext uri="{FF2B5EF4-FFF2-40B4-BE49-F238E27FC236}">
                <a16:creationId xmlns:a16="http://schemas.microsoft.com/office/drawing/2014/main" id="{B43CA6E4-703B-C46E-2E13-2BB74146D4F6}"/>
              </a:ext>
            </a:extLst>
          </p:cNvPr>
          <p:cNvGrpSpPr/>
          <p:nvPr/>
        </p:nvGrpSpPr>
        <p:grpSpPr>
          <a:xfrm>
            <a:off x="604444" y="1582818"/>
            <a:ext cx="1677519" cy="1196807"/>
            <a:chOff x="0" y="0"/>
            <a:chExt cx="1690369" cy="529804"/>
          </a:xfrm>
        </p:grpSpPr>
        <p:sp>
          <p:nvSpPr>
            <p:cNvPr id="4" name="Freeform 4">
              <a:extLst>
                <a:ext uri="{FF2B5EF4-FFF2-40B4-BE49-F238E27FC236}">
                  <a16:creationId xmlns:a16="http://schemas.microsoft.com/office/drawing/2014/main" id="{EBCF2281-674F-27DD-3747-3588E02BA5E4}"/>
                </a:ext>
              </a:extLst>
            </p:cNvPr>
            <p:cNvSpPr/>
            <p:nvPr/>
          </p:nvSpPr>
          <p:spPr>
            <a:xfrm>
              <a:off x="0" y="0"/>
              <a:ext cx="1690369" cy="529804"/>
            </a:xfrm>
            <a:custGeom>
              <a:avLst/>
              <a:gdLst/>
              <a:ahLst/>
              <a:cxnLst/>
              <a:rect l="l" t="t" r="r" b="b"/>
              <a:pathLst>
                <a:path w="1690369" h="529804">
                  <a:moveTo>
                    <a:pt x="0" y="0"/>
                  </a:moveTo>
                  <a:lnTo>
                    <a:pt x="1690369" y="0"/>
                  </a:lnTo>
                  <a:lnTo>
                    <a:pt x="1690369" y="529804"/>
                  </a:lnTo>
                  <a:lnTo>
                    <a:pt x="0" y="529804"/>
                  </a:lnTo>
                  <a:close/>
                </a:path>
              </a:pathLst>
            </a:custGeom>
            <a:solidFill>
              <a:srgbClr val="FFC000"/>
            </a:solidFill>
          </p:spPr>
          <p:txBody>
            <a:bodyPr/>
            <a:lstStyle/>
            <a:p>
              <a:endParaRPr lang="en-US" sz="700" dirty="0">
                <a:highlight>
                  <a:srgbClr val="FFFF00"/>
                </a:highlight>
              </a:endParaRPr>
            </a:p>
          </p:txBody>
        </p:sp>
        <p:sp>
          <p:nvSpPr>
            <p:cNvPr id="5" name="TextBox 5">
              <a:extLst>
                <a:ext uri="{FF2B5EF4-FFF2-40B4-BE49-F238E27FC236}">
                  <a16:creationId xmlns:a16="http://schemas.microsoft.com/office/drawing/2014/main" id="{0C129FC3-E9D8-8018-4DBF-455C631333DC}"/>
                </a:ext>
              </a:extLst>
            </p:cNvPr>
            <p:cNvSpPr txBox="1"/>
            <p:nvPr/>
          </p:nvSpPr>
          <p:spPr>
            <a:xfrm>
              <a:off x="0" y="-19050"/>
              <a:ext cx="1690369" cy="548854"/>
            </a:xfrm>
            <a:prstGeom prst="rect">
              <a:avLst/>
            </a:prstGeom>
          </p:spPr>
          <p:txBody>
            <a:bodyPr lIns="25400" tIns="25400" rIns="25400" bIns="25400" rtlCol="0" anchor="ctr"/>
            <a:lstStyle/>
            <a:p>
              <a:pPr algn="ctr">
                <a:lnSpc>
                  <a:spcPts val="1365"/>
                </a:lnSpc>
              </a:pPr>
              <a:endParaRPr sz="700">
                <a:highlight>
                  <a:srgbClr val="FFFF00"/>
                </a:highlight>
              </a:endParaRPr>
            </a:p>
          </p:txBody>
        </p:sp>
      </p:grpSp>
      <p:grpSp>
        <p:nvGrpSpPr>
          <p:cNvPr id="6" name="Group 6">
            <a:extLst>
              <a:ext uri="{FF2B5EF4-FFF2-40B4-BE49-F238E27FC236}">
                <a16:creationId xmlns:a16="http://schemas.microsoft.com/office/drawing/2014/main" id="{768AA8C9-2C6A-097D-634D-2C1829E7A0CB}"/>
              </a:ext>
            </a:extLst>
          </p:cNvPr>
          <p:cNvGrpSpPr/>
          <p:nvPr/>
        </p:nvGrpSpPr>
        <p:grpSpPr>
          <a:xfrm>
            <a:off x="604445" y="2903014"/>
            <a:ext cx="7867475" cy="799245"/>
            <a:chOff x="0" y="-19050"/>
            <a:chExt cx="4144184" cy="421001"/>
          </a:xfrm>
        </p:grpSpPr>
        <p:sp>
          <p:nvSpPr>
            <p:cNvPr id="7" name="Freeform 7">
              <a:extLst>
                <a:ext uri="{FF2B5EF4-FFF2-40B4-BE49-F238E27FC236}">
                  <a16:creationId xmlns:a16="http://schemas.microsoft.com/office/drawing/2014/main" id="{E33C6A56-D39B-B28B-6F17-DAEBC088A13D}"/>
                </a:ext>
              </a:extLst>
            </p:cNvPr>
            <p:cNvSpPr/>
            <p:nvPr/>
          </p:nvSpPr>
          <p:spPr>
            <a:xfrm>
              <a:off x="0" y="0"/>
              <a:ext cx="2921003" cy="401951"/>
            </a:xfrm>
            <a:custGeom>
              <a:avLst/>
              <a:gdLst/>
              <a:ahLst/>
              <a:cxnLst/>
              <a:rect l="l" t="t" r="r" b="b"/>
              <a:pathLst>
                <a:path w="4144184" h="401951">
                  <a:moveTo>
                    <a:pt x="0" y="0"/>
                  </a:moveTo>
                  <a:lnTo>
                    <a:pt x="4144184" y="0"/>
                  </a:lnTo>
                  <a:lnTo>
                    <a:pt x="4144184" y="401951"/>
                  </a:lnTo>
                  <a:lnTo>
                    <a:pt x="0" y="401951"/>
                  </a:lnTo>
                  <a:close/>
                </a:path>
              </a:pathLst>
            </a:custGeom>
            <a:solidFill>
              <a:srgbClr val="FFC000"/>
            </a:solidFill>
          </p:spPr>
          <p:txBody>
            <a:bodyPr/>
            <a:lstStyle/>
            <a:p>
              <a:endParaRPr lang="en-US" sz="700" dirty="0"/>
            </a:p>
          </p:txBody>
        </p:sp>
        <p:sp>
          <p:nvSpPr>
            <p:cNvPr id="8" name="TextBox 8">
              <a:extLst>
                <a:ext uri="{FF2B5EF4-FFF2-40B4-BE49-F238E27FC236}">
                  <a16:creationId xmlns:a16="http://schemas.microsoft.com/office/drawing/2014/main" id="{984F1787-A740-D17F-8076-41B348D6B6F6}"/>
                </a:ext>
              </a:extLst>
            </p:cNvPr>
            <p:cNvSpPr txBox="1"/>
            <p:nvPr/>
          </p:nvSpPr>
          <p:spPr>
            <a:xfrm>
              <a:off x="0" y="-19050"/>
              <a:ext cx="4144184" cy="421001"/>
            </a:xfrm>
            <a:prstGeom prst="rect">
              <a:avLst/>
            </a:prstGeom>
          </p:spPr>
          <p:txBody>
            <a:bodyPr lIns="25400" tIns="25400" rIns="25400" bIns="25400" rtlCol="0" anchor="ctr"/>
            <a:lstStyle/>
            <a:p>
              <a:pPr algn="ctr">
                <a:lnSpc>
                  <a:spcPts val="1365"/>
                </a:lnSpc>
              </a:pPr>
              <a:endParaRPr sz="700"/>
            </a:p>
          </p:txBody>
        </p:sp>
      </p:grpSp>
      <p:sp>
        <p:nvSpPr>
          <p:cNvPr id="9" name="TextBox 9">
            <a:extLst>
              <a:ext uri="{FF2B5EF4-FFF2-40B4-BE49-F238E27FC236}">
                <a16:creationId xmlns:a16="http://schemas.microsoft.com/office/drawing/2014/main" id="{15BA5D5D-F898-AFD3-8A35-2E95EB5737A2}"/>
              </a:ext>
            </a:extLst>
          </p:cNvPr>
          <p:cNvSpPr txBox="1"/>
          <p:nvPr/>
        </p:nvSpPr>
        <p:spPr>
          <a:xfrm>
            <a:off x="463273" y="1332672"/>
            <a:ext cx="1818690" cy="1743298"/>
          </a:xfrm>
          <a:prstGeom prst="rect">
            <a:avLst/>
          </a:prstGeom>
        </p:spPr>
        <p:txBody>
          <a:bodyPr wrap="square" lIns="0" tIns="0" rIns="0" bIns="0" rtlCol="0" anchor="t">
            <a:spAutoFit/>
          </a:bodyPr>
          <a:lstStyle/>
          <a:p>
            <a:pPr algn="ctr">
              <a:lnSpc>
                <a:spcPts val="14664"/>
              </a:lnSpc>
              <a:spcBef>
                <a:spcPct val="0"/>
              </a:spcBef>
            </a:pPr>
            <a:r>
              <a:rPr lang="en-US" sz="11280" b="1" spc="-902" dirty="0">
                <a:latin typeface="Gotham Bold"/>
                <a:ea typeface="Gotham Bold"/>
                <a:cs typeface="Gotham Bold"/>
                <a:sym typeface="Gotham Bold"/>
              </a:rPr>
              <a:t>15</a:t>
            </a:r>
          </a:p>
        </p:txBody>
      </p:sp>
      <p:sp>
        <p:nvSpPr>
          <p:cNvPr id="10" name="TextBox 10">
            <a:extLst>
              <a:ext uri="{FF2B5EF4-FFF2-40B4-BE49-F238E27FC236}">
                <a16:creationId xmlns:a16="http://schemas.microsoft.com/office/drawing/2014/main" id="{B9E7B2E5-ABF0-0484-BA63-1180A0BBAC9F}"/>
              </a:ext>
            </a:extLst>
          </p:cNvPr>
          <p:cNvSpPr txBox="1"/>
          <p:nvPr/>
        </p:nvSpPr>
        <p:spPr>
          <a:xfrm>
            <a:off x="604444" y="2665239"/>
            <a:ext cx="8132792" cy="1117807"/>
          </a:xfrm>
          <a:prstGeom prst="rect">
            <a:avLst/>
          </a:prstGeom>
        </p:spPr>
        <p:txBody>
          <a:bodyPr lIns="0" tIns="0" rIns="0" bIns="0" rtlCol="0" anchor="t">
            <a:spAutoFit/>
          </a:bodyPr>
          <a:lstStyle/>
          <a:p>
            <a:pPr>
              <a:lnSpc>
                <a:spcPts val="9815"/>
              </a:lnSpc>
              <a:spcBef>
                <a:spcPct val="0"/>
              </a:spcBef>
            </a:pPr>
            <a:r>
              <a:rPr lang="en-US" sz="6000" b="1" spc="-227" dirty="0">
                <a:latin typeface="Proxima Nova Bold"/>
                <a:ea typeface="Proxima Nova Bold"/>
                <a:cs typeface="Proxima Nova Bold"/>
                <a:sym typeface="Proxima Nova Bold"/>
              </a:rPr>
              <a:t>Lobby Meetings</a:t>
            </a:r>
          </a:p>
        </p:txBody>
      </p:sp>
      <p:sp>
        <p:nvSpPr>
          <p:cNvPr id="11" name="AutoShape 11">
            <a:extLst>
              <a:ext uri="{FF2B5EF4-FFF2-40B4-BE49-F238E27FC236}">
                <a16:creationId xmlns:a16="http://schemas.microsoft.com/office/drawing/2014/main" id="{4DDA1F19-7EA9-347B-D756-8D260B3321F3}"/>
              </a:ext>
            </a:extLst>
          </p:cNvPr>
          <p:cNvSpPr/>
          <p:nvPr/>
        </p:nvSpPr>
        <p:spPr>
          <a:xfrm>
            <a:off x="96273" y="114169"/>
            <a:ext cx="382649" cy="0"/>
          </a:xfrm>
          <a:prstGeom prst="line">
            <a:avLst/>
          </a:prstGeom>
          <a:ln w="57150" cap="rnd">
            <a:solidFill>
              <a:srgbClr val="FFFFFF"/>
            </a:solidFill>
            <a:prstDash val="solid"/>
            <a:headEnd type="none" w="sm" len="sm"/>
            <a:tailEnd type="none" w="sm" len="sm"/>
          </a:ln>
        </p:spPr>
        <p:txBody>
          <a:bodyPr/>
          <a:lstStyle/>
          <a:p>
            <a:endParaRPr lang="en-US" sz="700"/>
          </a:p>
        </p:txBody>
      </p:sp>
      <p:sp>
        <p:nvSpPr>
          <p:cNvPr id="12" name="AutoShape 12">
            <a:extLst>
              <a:ext uri="{FF2B5EF4-FFF2-40B4-BE49-F238E27FC236}">
                <a16:creationId xmlns:a16="http://schemas.microsoft.com/office/drawing/2014/main" id="{F16405ED-C5BD-1BA5-2F5C-86772ECFD1C3}"/>
              </a:ext>
            </a:extLst>
          </p:cNvPr>
          <p:cNvSpPr/>
          <p:nvPr/>
        </p:nvSpPr>
        <p:spPr>
          <a:xfrm>
            <a:off x="547156"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3" name="AutoShape 13">
            <a:extLst>
              <a:ext uri="{FF2B5EF4-FFF2-40B4-BE49-F238E27FC236}">
                <a16:creationId xmlns:a16="http://schemas.microsoft.com/office/drawing/2014/main" id="{6B98772A-ED9C-0139-012D-3E74F9E8AB69}"/>
              </a:ext>
            </a:extLst>
          </p:cNvPr>
          <p:cNvSpPr/>
          <p:nvPr/>
        </p:nvSpPr>
        <p:spPr>
          <a:xfrm>
            <a:off x="998185"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4" name="AutoShape 14">
            <a:extLst>
              <a:ext uri="{FF2B5EF4-FFF2-40B4-BE49-F238E27FC236}">
                <a16:creationId xmlns:a16="http://schemas.microsoft.com/office/drawing/2014/main" id="{C99CAAA9-C861-CEE3-6E8E-5654D4CA2AF7}"/>
              </a:ext>
            </a:extLst>
          </p:cNvPr>
          <p:cNvSpPr/>
          <p:nvPr/>
        </p:nvSpPr>
        <p:spPr>
          <a:xfrm>
            <a:off x="1449214"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5" name="AutoShape 15">
            <a:extLst>
              <a:ext uri="{FF2B5EF4-FFF2-40B4-BE49-F238E27FC236}">
                <a16:creationId xmlns:a16="http://schemas.microsoft.com/office/drawing/2014/main" id="{2B4C4150-E9CB-A88A-DF81-3A1ECE91917E}"/>
              </a:ext>
            </a:extLst>
          </p:cNvPr>
          <p:cNvSpPr/>
          <p:nvPr/>
        </p:nvSpPr>
        <p:spPr>
          <a:xfrm>
            <a:off x="1900243"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6" name="AutoShape 16">
            <a:extLst>
              <a:ext uri="{FF2B5EF4-FFF2-40B4-BE49-F238E27FC236}">
                <a16:creationId xmlns:a16="http://schemas.microsoft.com/office/drawing/2014/main" id="{B5F9F048-3DB5-BB0F-C6C1-B1C459F9038C}"/>
              </a:ext>
            </a:extLst>
          </p:cNvPr>
          <p:cNvSpPr/>
          <p:nvPr/>
        </p:nvSpPr>
        <p:spPr>
          <a:xfrm>
            <a:off x="2351272"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7" name="AutoShape 17">
            <a:extLst>
              <a:ext uri="{FF2B5EF4-FFF2-40B4-BE49-F238E27FC236}">
                <a16:creationId xmlns:a16="http://schemas.microsoft.com/office/drawing/2014/main" id="{98A040A1-F6B7-2BAB-E35F-3F86A1F1EE05}"/>
              </a:ext>
            </a:extLst>
          </p:cNvPr>
          <p:cNvSpPr/>
          <p:nvPr/>
        </p:nvSpPr>
        <p:spPr>
          <a:xfrm>
            <a:off x="2802301"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8" name="AutoShape 18">
            <a:extLst>
              <a:ext uri="{FF2B5EF4-FFF2-40B4-BE49-F238E27FC236}">
                <a16:creationId xmlns:a16="http://schemas.microsoft.com/office/drawing/2014/main" id="{169D24E3-C114-CCE1-6FA1-11FA3C398CF9}"/>
              </a:ext>
            </a:extLst>
          </p:cNvPr>
          <p:cNvSpPr/>
          <p:nvPr/>
        </p:nvSpPr>
        <p:spPr>
          <a:xfrm>
            <a:off x="3253330"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9" name="AutoShape 19">
            <a:extLst>
              <a:ext uri="{FF2B5EF4-FFF2-40B4-BE49-F238E27FC236}">
                <a16:creationId xmlns:a16="http://schemas.microsoft.com/office/drawing/2014/main" id="{2D2F2668-A362-67A2-333E-39FC3A58FD37}"/>
              </a:ext>
            </a:extLst>
          </p:cNvPr>
          <p:cNvSpPr/>
          <p:nvPr/>
        </p:nvSpPr>
        <p:spPr>
          <a:xfrm>
            <a:off x="3704359"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0" name="AutoShape 20">
            <a:extLst>
              <a:ext uri="{FF2B5EF4-FFF2-40B4-BE49-F238E27FC236}">
                <a16:creationId xmlns:a16="http://schemas.microsoft.com/office/drawing/2014/main" id="{A4F21CC7-FE6B-E772-EEE7-89728CDCB48F}"/>
              </a:ext>
            </a:extLst>
          </p:cNvPr>
          <p:cNvSpPr/>
          <p:nvPr/>
        </p:nvSpPr>
        <p:spPr>
          <a:xfrm>
            <a:off x="4155388"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1" name="AutoShape 21">
            <a:extLst>
              <a:ext uri="{FF2B5EF4-FFF2-40B4-BE49-F238E27FC236}">
                <a16:creationId xmlns:a16="http://schemas.microsoft.com/office/drawing/2014/main" id="{DFA7459E-8576-BF74-6ABE-9FB7BCF00566}"/>
              </a:ext>
            </a:extLst>
          </p:cNvPr>
          <p:cNvSpPr/>
          <p:nvPr/>
        </p:nvSpPr>
        <p:spPr>
          <a:xfrm>
            <a:off x="4606416"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2" name="AutoShape 22">
            <a:extLst>
              <a:ext uri="{FF2B5EF4-FFF2-40B4-BE49-F238E27FC236}">
                <a16:creationId xmlns:a16="http://schemas.microsoft.com/office/drawing/2014/main" id="{CE35B839-8C3B-1FB8-2101-530441FC5BFC}"/>
              </a:ext>
            </a:extLst>
          </p:cNvPr>
          <p:cNvSpPr/>
          <p:nvPr/>
        </p:nvSpPr>
        <p:spPr>
          <a:xfrm>
            <a:off x="5057445"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3" name="AutoShape 23">
            <a:extLst>
              <a:ext uri="{FF2B5EF4-FFF2-40B4-BE49-F238E27FC236}">
                <a16:creationId xmlns:a16="http://schemas.microsoft.com/office/drawing/2014/main" id="{6AAE57C6-699D-889E-9B74-17E9AEC6A082}"/>
              </a:ext>
            </a:extLst>
          </p:cNvPr>
          <p:cNvSpPr/>
          <p:nvPr/>
        </p:nvSpPr>
        <p:spPr>
          <a:xfrm>
            <a:off x="5508474"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4" name="AutoShape 24">
            <a:extLst>
              <a:ext uri="{FF2B5EF4-FFF2-40B4-BE49-F238E27FC236}">
                <a16:creationId xmlns:a16="http://schemas.microsoft.com/office/drawing/2014/main" id="{138E86D1-95B1-7A1C-2FAB-045539D8BBC1}"/>
              </a:ext>
            </a:extLst>
          </p:cNvPr>
          <p:cNvSpPr/>
          <p:nvPr/>
        </p:nvSpPr>
        <p:spPr>
          <a:xfrm>
            <a:off x="5959503"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5" name="AutoShape 25">
            <a:extLst>
              <a:ext uri="{FF2B5EF4-FFF2-40B4-BE49-F238E27FC236}">
                <a16:creationId xmlns:a16="http://schemas.microsoft.com/office/drawing/2014/main" id="{F0DF7105-01E3-68A0-9430-8CF3C7CACBF7}"/>
              </a:ext>
            </a:extLst>
          </p:cNvPr>
          <p:cNvSpPr/>
          <p:nvPr/>
        </p:nvSpPr>
        <p:spPr>
          <a:xfrm>
            <a:off x="6410532"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6" name="AutoShape 26">
            <a:extLst>
              <a:ext uri="{FF2B5EF4-FFF2-40B4-BE49-F238E27FC236}">
                <a16:creationId xmlns:a16="http://schemas.microsoft.com/office/drawing/2014/main" id="{5B82B1FC-654B-567B-5BEF-C846921C9896}"/>
              </a:ext>
            </a:extLst>
          </p:cNvPr>
          <p:cNvSpPr/>
          <p:nvPr/>
        </p:nvSpPr>
        <p:spPr>
          <a:xfrm>
            <a:off x="6861561"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7" name="AutoShape 27">
            <a:extLst>
              <a:ext uri="{FF2B5EF4-FFF2-40B4-BE49-F238E27FC236}">
                <a16:creationId xmlns:a16="http://schemas.microsoft.com/office/drawing/2014/main" id="{F78BECD2-6AD9-A798-0C82-8C2A3FE1EDEE}"/>
              </a:ext>
            </a:extLst>
          </p:cNvPr>
          <p:cNvSpPr/>
          <p:nvPr/>
        </p:nvSpPr>
        <p:spPr>
          <a:xfrm>
            <a:off x="7312590"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8" name="AutoShape 28">
            <a:extLst>
              <a:ext uri="{FF2B5EF4-FFF2-40B4-BE49-F238E27FC236}">
                <a16:creationId xmlns:a16="http://schemas.microsoft.com/office/drawing/2014/main" id="{DCF4304E-752D-DF79-97C0-2DCA6D32DF34}"/>
              </a:ext>
            </a:extLst>
          </p:cNvPr>
          <p:cNvSpPr/>
          <p:nvPr/>
        </p:nvSpPr>
        <p:spPr>
          <a:xfrm>
            <a:off x="7763619"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9" name="AutoShape 29">
            <a:extLst>
              <a:ext uri="{FF2B5EF4-FFF2-40B4-BE49-F238E27FC236}">
                <a16:creationId xmlns:a16="http://schemas.microsoft.com/office/drawing/2014/main" id="{47B8312F-8F5A-DBC3-BEA8-FD838438FFE4}"/>
              </a:ext>
            </a:extLst>
          </p:cNvPr>
          <p:cNvSpPr/>
          <p:nvPr/>
        </p:nvSpPr>
        <p:spPr>
          <a:xfrm>
            <a:off x="8214648"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30" name="AutoShape 30">
            <a:extLst>
              <a:ext uri="{FF2B5EF4-FFF2-40B4-BE49-F238E27FC236}">
                <a16:creationId xmlns:a16="http://schemas.microsoft.com/office/drawing/2014/main" id="{D5167EFA-E94B-ED34-DCB4-E3AC2CAD1D7B}"/>
              </a:ext>
            </a:extLst>
          </p:cNvPr>
          <p:cNvSpPr/>
          <p:nvPr/>
        </p:nvSpPr>
        <p:spPr>
          <a:xfrm>
            <a:off x="8665677"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31" name="Freeform 31">
            <a:extLst>
              <a:ext uri="{FF2B5EF4-FFF2-40B4-BE49-F238E27FC236}">
                <a16:creationId xmlns:a16="http://schemas.microsoft.com/office/drawing/2014/main" id="{4DCE8D40-D328-5E8F-5C54-9605EFBAF33D}"/>
              </a:ext>
            </a:extLst>
          </p:cNvPr>
          <p:cNvSpPr/>
          <p:nvPr/>
        </p:nvSpPr>
        <p:spPr>
          <a:xfrm>
            <a:off x="96273" y="272007"/>
            <a:ext cx="182880" cy="165735"/>
          </a:xfrm>
          <a:custGeom>
            <a:avLst/>
            <a:gdLst/>
            <a:ahLst/>
            <a:cxnLst/>
            <a:rect l="l" t="t" r="r" b="b"/>
            <a:pathLst>
              <a:path w="365760" h="331470">
                <a:moveTo>
                  <a:pt x="0" y="0"/>
                </a:moveTo>
                <a:lnTo>
                  <a:pt x="365760" y="0"/>
                </a:lnTo>
                <a:lnTo>
                  <a:pt x="365760" y="331470"/>
                </a:lnTo>
                <a:lnTo>
                  <a:pt x="0" y="331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p>
        </p:txBody>
      </p:sp>
      <p:sp>
        <p:nvSpPr>
          <p:cNvPr id="32" name="TextBox 32">
            <a:extLst>
              <a:ext uri="{FF2B5EF4-FFF2-40B4-BE49-F238E27FC236}">
                <a16:creationId xmlns:a16="http://schemas.microsoft.com/office/drawing/2014/main" id="{8D8EE22B-1D47-E6F2-E98E-EA2A08F28CC7}"/>
              </a:ext>
            </a:extLst>
          </p:cNvPr>
          <p:cNvSpPr txBox="1"/>
          <p:nvPr/>
        </p:nvSpPr>
        <p:spPr>
          <a:xfrm>
            <a:off x="314587" y="255338"/>
            <a:ext cx="1023382" cy="188962"/>
          </a:xfrm>
          <a:prstGeom prst="rect">
            <a:avLst/>
          </a:prstGeom>
        </p:spPr>
        <p:txBody>
          <a:bodyPr lIns="0" tIns="0" rIns="0" bIns="0" rtlCol="0" anchor="t">
            <a:spAutoFit/>
          </a:bodyPr>
          <a:lstStyle/>
          <a:p>
            <a:pPr>
              <a:lnSpc>
                <a:spcPts val="1560"/>
              </a:lnSpc>
              <a:spcBef>
                <a:spcPct val="0"/>
              </a:spcBef>
            </a:pPr>
            <a:r>
              <a:rPr lang="en-US" sz="1200" b="1" spc="-36">
                <a:latin typeface="Proxima Nova Heavy"/>
                <a:ea typeface="Proxima Nova Heavy"/>
                <a:cs typeface="Proxima Nova Heavy"/>
                <a:sym typeface="Proxima Nova Heavy"/>
              </a:rPr>
              <a:t>Wrapped</a:t>
            </a:r>
          </a:p>
        </p:txBody>
      </p:sp>
      <p:pic>
        <p:nvPicPr>
          <p:cNvPr id="36" name="Google Shape;267;g14388b835e1_0_23" descr="Text, application&#10;&#10;Description automatically generated">
            <a:extLst>
              <a:ext uri="{FF2B5EF4-FFF2-40B4-BE49-F238E27FC236}">
                <a16:creationId xmlns:a16="http://schemas.microsoft.com/office/drawing/2014/main" id="{37910CB8-6089-270D-33E9-836F9CC9F848}"/>
              </a:ext>
            </a:extLst>
          </p:cNvPr>
          <p:cNvPicPr preferRelativeResize="0"/>
          <p:nvPr/>
        </p:nvPicPr>
        <p:blipFill rotWithShape="1">
          <a:blip r:embed="rId6">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93311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9A83-30BA-D88E-5AD2-340FFC5B460F}"/>
            </a:ext>
          </a:extLst>
        </p:cNvPr>
        <p:cNvGrpSpPr/>
        <p:nvPr/>
      </p:nvGrpSpPr>
      <p:grpSpPr>
        <a:xfrm>
          <a:off x="0" y="0"/>
          <a:ext cx="0" cy="0"/>
          <a:chOff x="0" y="0"/>
          <a:chExt cx="0" cy="0"/>
        </a:xfrm>
      </p:grpSpPr>
      <p:sp>
        <p:nvSpPr>
          <p:cNvPr id="33" name="Freeform 2">
            <a:extLst>
              <a:ext uri="{FF2B5EF4-FFF2-40B4-BE49-F238E27FC236}">
                <a16:creationId xmlns:a16="http://schemas.microsoft.com/office/drawing/2014/main" id="{6B119FD4-DB9C-5375-7D0D-1F6774B3560A}"/>
              </a:ext>
            </a:extLst>
          </p:cNvPr>
          <p:cNvSpPr>
            <a:spLocks/>
          </p:cNvSpPr>
          <p:nvPr/>
        </p:nvSpPr>
        <p:spPr>
          <a:xfrm rot="20844640">
            <a:off x="2674655" y="199824"/>
            <a:ext cx="4333451" cy="4081323"/>
          </a:xfrm>
          <a:custGeom>
            <a:avLst/>
            <a:gdLst/>
            <a:ahLst/>
            <a:cxnLst/>
            <a:rect l="l" t="t" r="r" b="b"/>
            <a:pathLst>
              <a:path w="8666901" h="8162645">
                <a:moveTo>
                  <a:pt x="0" y="0"/>
                </a:moveTo>
                <a:lnTo>
                  <a:pt x="8666901" y="0"/>
                </a:lnTo>
                <a:lnTo>
                  <a:pt x="8666901" y="8162645"/>
                </a:lnTo>
                <a:lnTo>
                  <a:pt x="0" y="81626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700" dirty="0"/>
          </a:p>
        </p:txBody>
      </p:sp>
      <p:grpSp>
        <p:nvGrpSpPr>
          <p:cNvPr id="3" name="Group 3">
            <a:extLst>
              <a:ext uri="{FF2B5EF4-FFF2-40B4-BE49-F238E27FC236}">
                <a16:creationId xmlns:a16="http://schemas.microsoft.com/office/drawing/2014/main" id="{31AB18FC-6E48-9320-BEDD-E808FB235F85}"/>
              </a:ext>
            </a:extLst>
          </p:cNvPr>
          <p:cNvGrpSpPr/>
          <p:nvPr/>
        </p:nvGrpSpPr>
        <p:grpSpPr>
          <a:xfrm>
            <a:off x="604445" y="1582818"/>
            <a:ext cx="946450" cy="1196807"/>
            <a:chOff x="0" y="0"/>
            <a:chExt cx="1690369" cy="529804"/>
          </a:xfrm>
        </p:grpSpPr>
        <p:sp>
          <p:nvSpPr>
            <p:cNvPr id="4" name="Freeform 4">
              <a:extLst>
                <a:ext uri="{FF2B5EF4-FFF2-40B4-BE49-F238E27FC236}">
                  <a16:creationId xmlns:a16="http://schemas.microsoft.com/office/drawing/2014/main" id="{BE40AFBC-6398-F160-E2BA-D91304AD429D}"/>
                </a:ext>
              </a:extLst>
            </p:cNvPr>
            <p:cNvSpPr/>
            <p:nvPr/>
          </p:nvSpPr>
          <p:spPr>
            <a:xfrm>
              <a:off x="0" y="0"/>
              <a:ext cx="1690369" cy="529804"/>
            </a:xfrm>
            <a:custGeom>
              <a:avLst/>
              <a:gdLst/>
              <a:ahLst/>
              <a:cxnLst/>
              <a:rect l="l" t="t" r="r" b="b"/>
              <a:pathLst>
                <a:path w="1690369" h="529804">
                  <a:moveTo>
                    <a:pt x="0" y="0"/>
                  </a:moveTo>
                  <a:lnTo>
                    <a:pt x="1690369" y="0"/>
                  </a:lnTo>
                  <a:lnTo>
                    <a:pt x="1690369" y="529804"/>
                  </a:lnTo>
                  <a:lnTo>
                    <a:pt x="0" y="529804"/>
                  </a:lnTo>
                  <a:close/>
                </a:path>
              </a:pathLst>
            </a:custGeom>
            <a:solidFill>
              <a:srgbClr val="FFC000"/>
            </a:solidFill>
          </p:spPr>
          <p:txBody>
            <a:bodyPr/>
            <a:lstStyle/>
            <a:p>
              <a:endParaRPr lang="en-US" sz="700" dirty="0">
                <a:highlight>
                  <a:srgbClr val="FFFF00"/>
                </a:highlight>
              </a:endParaRPr>
            </a:p>
          </p:txBody>
        </p:sp>
        <p:sp>
          <p:nvSpPr>
            <p:cNvPr id="5" name="TextBox 5">
              <a:extLst>
                <a:ext uri="{FF2B5EF4-FFF2-40B4-BE49-F238E27FC236}">
                  <a16:creationId xmlns:a16="http://schemas.microsoft.com/office/drawing/2014/main" id="{0178A232-5EBE-E06A-1670-CA07FE7AAC34}"/>
                </a:ext>
              </a:extLst>
            </p:cNvPr>
            <p:cNvSpPr txBox="1"/>
            <p:nvPr/>
          </p:nvSpPr>
          <p:spPr>
            <a:xfrm>
              <a:off x="0" y="-19050"/>
              <a:ext cx="1690369" cy="548854"/>
            </a:xfrm>
            <a:prstGeom prst="rect">
              <a:avLst/>
            </a:prstGeom>
          </p:spPr>
          <p:txBody>
            <a:bodyPr lIns="25400" tIns="25400" rIns="25400" bIns="25400" rtlCol="0" anchor="ctr"/>
            <a:lstStyle/>
            <a:p>
              <a:pPr algn="ctr">
                <a:lnSpc>
                  <a:spcPts val="1365"/>
                </a:lnSpc>
              </a:pPr>
              <a:endParaRPr sz="700">
                <a:highlight>
                  <a:srgbClr val="FFFF00"/>
                </a:highlight>
              </a:endParaRPr>
            </a:p>
          </p:txBody>
        </p:sp>
      </p:grpSp>
      <p:grpSp>
        <p:nvGrpSpPr>
          <p:cNvPr id="6" name="Group 6">
            <a:extLst>
              <a:ext uri="{FF2B5EF4-FFF2-40B4-BE49-F238E27FC236}">
                <a16:creationId xmlns:a16="http://schemas.microsoft.com/office/drawing/2014/main" id="{B699FF56-D2BF-73BF-EB1A-845B588A84B9}"/>
              </a:ext>
            </a:extLst>
          </p:cNvPr>
          <p:cNvGrpSpPr/>
          <p:nvPr/>
        </p:nvGrpSpPr>
        <p:grpSpPr>
          <a:xfrm>
            <a:off x="604443" y="2903014"/>
            <a:ext cx="7867477" cy="799245"/>
            <a:chOff x="-1" y="-19050"/>
            <a:chExt cx="4144185" cy="421001"/>
          </a:xfrm>
        </p:grpSpPr>
        <p:sp>
          <p:nvSpPr>
            <p:cNvPr id="7" name="Freeform 7">
              <a:extLst>
                <a:ext uri="{FF2B5EF4-FFF2-40B4-BE49-F238E27FC236}">
                  <a16:creationId xmlns:a16="http://schemas.microsoft.com/office/drawing/2014/main" id="{8117CBEC-DC95-F793-6AC5-3B33E51D756E}"/>
                </a:ext>
              </a:extLst>
            </p:cNvPr>
            <p:cNvSpPr/>
            <p:nvPr/>
          </p:nvSpPr>
          <p:spPr>
            <a:xfrm>
              <a:off x="-1" y="0"/>
              <a:ext cx="3579972" cy="401951"/>
            </a:xfrm>
            <a:custGeom>
              <a:avLst/>
              <a:gdLst/>
              <a:ahLst/>
              <a:cxnLst/>
              <a:rect l="l" t="t" r="r" b="b"/>
              <a:pathLst>
                <a:path w="4144184" h="401951">
                  <a:moveTo>
                    <a:pt x="0" y="0"/>
                  </a:moveTo>
                  <a:lnTo>
                    <a:pt x="4144184" y="0"/>
                  </a:lnTo>
                  <a:lnTo>
                    <a:pt x="4144184" y="401951"/>
                  </a:lnTo>
                  <a:lnTo>
                    <a:pt x="0" y="401951"/>
                  </a:lnTo>
                  <a:close/>
                </a:path>
              </a:pathLst>
            </a:custGeom>
            <a:solidFill>
              <a:srgbClr val="FFC000"/>
            </a:solidFill>
          </p:spPr>
          <p:txBody>
            <a:bodyPr/>
            <a:lstStyle/>
            <a:p>
              <a:endParaRPr lang="en-US" sz="700" dirty="0"/>
            </a:p>
          </p:txBody>
        </p:sp>
        <p:sp>
          <p:nvSpPr>
            <p:cNvPr id="8" name="TextBox 8">
              <a:extLst>
                <a:ext uri="{FF2B5EF4-FFF2-40B4-BE49-F238E27FC236}">
                  <a16:creationId xmlns:a16="http://schemas.microsoft.com/office/drawing/2014/main" id="{7ED44DD8-1386-3C8A-A1D2-F12F2E645D8A}"/>
                </a:ext>
              </a:extLst>
            </p:cNvPr>
            <p:cNvSpPr txBox="1"/>
            <p:nvPr/>
          </p:nvSpPr>
          <p:spPr>
            <a:xfrm>
              <a:off x="0" y="-19050"/>
              <a:ext cx="4144184" cy="421001"/>
            </a:xfrm>
            <a:prstGeom prst="rect">
              <a:avLst/>
            </a:prstGeom>
          </p:spPr>
          <p:txBody>
            <a:bodyPr lIns="25400" tIns="25400" rIns="25400" bIns="25400" rtlCol="0" anchor="ctr"/>
            <a:lstStyle/>
            <a:p>
              <a:pPr algn="ctr">
                <a:lnSpc>
                  <a:spcPts val="1365"/>
                </a:lnSpc>
              </a:pPr>
              <a:endParaRPr sz="700"/>
            </a:p>
          </p:txBody>
        </p:sp>
      </p:grpSp>
      <p:sp>
        <p:nvSpPr>
          <p:cNvPr id="9" name="TextBox 9">
            <a:extLst>
              <a:ext uri="{FF2B5EF4-FFF2-40B4-BE49-F238E27FC236}">
                <a16:creationId xmlns:a16="http://schemas.microsoft.com/office/drawing/2014/main" id="{3DFB421D-933F-BC4B-B8C3-C607584B42B3}"/>
              </a:ext>
            </a:extLst>
          </p:cNvPr>
          <p:cNvSpPr txBox="1"/>
          <p:nvPr/>
        </p:nvSpPr>
        <p:spPr>
          <a:xfrm>
            <a:off x="463273" y="1332672"/>
            <a:ext cx="1087621" cy="1743298"/>
          </a:xfrm>
          <a:prstGeom prst="rect">
            <a:avLst/>
          </a:prstGeom>
        </p:spPr>
        <p:txBody>
          <a:bodyPr wrap="square" lIns="0" tIns="0" rIns="0" bIns="0" rtlCol="0" anchor="t">
            <a:spAutoFit/>
          </a:bodyPr>
          <a:lstStyle/>
          <a:p>
            <a:pPr algn="ctr">
              <a:lnSpc>
                <a:spcPts val="14664"/>
              </a:lnSpc>
              <a:spcBef>
                <a:spcPct val="0"/>
              </a:spcBef>
            </a:pPr>
            <a:r>
              <a:rPr lang="en-US" sz="11280" b="1" spc="-902" dirty="0">
                <a:latin typeface="Gotham Bold"/>
                <a:ea typeface="Gotham Bold"/>
                <a:cs typeface="Gotham Bold"/>
                <a:sym typeface="Gotham Bold"/>
              </a:rPr>
              <a:t>4</a:t>
            </a:r>
          </a:p>
        </p:txBody>
      </p:sp>
      <p:sp>
        <p:nvSpPr>
          <p:cNvPr id="10" name="TextBox 10">
            <a:extLst>
              <a:ext uri="{FF2B5EF4-FFF2-40B4-BE49-F238E27FC236}">
                <a16:creationId xmlns:a16="http://schemas.microsoft.com/office/drawing/2014/main" id="{A17F9EFF-4928-79CF-5E18-B3F90136600F}"/>
              </a:ext>
            </a:extLst>
          </p:cNvPr>
          <p:cNvSpPr txBox="1"/>
          <p:nvPr/>
        </p:nvSpPr>
        <p:spPr>
          <a:xfrm>
            <a:off x="604443" y="2604316"/>
            <a:ext cx="8132792" cy="1117807"/>
          </a:xfrm>
          <a:prstGeom prst="rect">
            <a:avLst/>
          </a:prstGeom>
        </p:spPr>
        <p:txBody>
          <a:bodyPr lIns="0" tIns="0" rIns="0" bIns="0" rtlCol="0" anchor="t">
            <a:spAutoFit/>
          </a:bodyPr>
          <a:lstStyle/>
          <a:p>
            <a:pPr>
              <a:lnSpc>
                <a:spcPts val="9815"/>
              </a:lnSpc>
              <a:spcBef>
                <a:spcPct val="0"/>
              </a:spcBef>
            </a:pPr>
            <a:r>
              <a:rPr lang="en-US" sz="6000" b="1" spc="-227" dirty="0">
                <a:latin typeface="Proxima Nova Bold"/>
                <a:ea typeface="Proxima Nova Bold"/>
                <a:cs typeface="Proxima Nova Bold"/>
                <a:sym typeface="Proxima Nova Bold"/>
              </a:rPr>
              <a:t>Letters to the Editor</a:t>
            </a:r>
          </a:p>
        </p:txBody>
      </p:sp>
      <p:sp>
        <p:nvSpPr>
          <p:cNvPr id="11" name="AutoShape 11">
            <a:extLst>
              <a:ext uri="{FF2B5EF4-FFF2-40B4-BE49-F238E27FC236}">
                <a16:creationId xmlns:a16="http://schemas.microsoft.com/office/drawing/2014/main" id="{5F049BDD-EC12-8A76-9554-8C2F31EE71CE}"/>
              </a:ext>
            </a:extLst>
          </p:cNvPr>
          <p:cNvSpPr/>
          <p:nvPr/>
        </p:nvSpPr>
        <p:spPr>
          <a:xfrm>
            <a:off x="96273" y="114169"/>
            <a:ext cx="382649" cy="0"/>
          </a:xfrm>
          <a:prstGeom prst="line">
            <a:avLst/>
          </a:prstGeom>
          <a:ln w="57150" cap="rnd">
            <a:solidFill>
              <a:srgbClr val="FFFFFF"/>
            </a:solidFill>
            <a:prstDash val="solid"/>
            <a:headEnd type="none" w="sm" len="sm"/>
            <a:tailEnd type="none" w="sm" len="sm"/>
          </a:ln>
        </p:spPr>
        <p:txBody>
          <a:bodyPr/>
          <a:lstStyle/>
          <a:p>
            <a:endParaRPr lang="en-US" sz="700"/>
          </a:p>
        </p:txBody>
      </p:sp>
      <p:sp>
        <p:nvSpPr>
          <p:cNvPr id="12" name="AutoShape 12">
            <a:extLst>
              <a:ext uri="{FF2B5EF4-FFF2-40B4-BE49-F238E27FC236}">
                <a16:creationId xmlns:a16="http://schemas.microsoft.com/office/drawing/2014/main" id="{B6DD8ADD-24E9-04A9-0542-5B7B8C95AF0A}"/>
              </a:ext>
            </a:extLst>
          </p:cNvPr>
          <p:cNvSpPr/>
          <p:nvPr/>
        </p:nvSpPr>
        <p:spPr>
          <a:xfrm>
            <a:off x="547156"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3" name="AutoShape 13">
            <a:extLst>
              <a:ext uri="{FF2B5EF4-FFF2-40B4-BE49-F238E27FC236}">
                <a16:creationId xmlns:a16="http://schemas.microsoft.com/office/drawing/2014/main" id="{B3D72701-1830-8D01-5F44-ECFB0A597BEC}"/>
              </a:ext>
            </a:extLst>
          </p:cNvPr>
          <p:cNvSpPr/>
          <p:nvPr/>
        </p:nvSpPr>
        <p:spPr>
          <a:xfrm>
            <a:off x="998185"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4" name="AutoShape 14">
            <a:extLst>
              <a:ext uri="{FF2B5EF4-FFF2-40B4-BE49-F238E27FC236}">
                <a16:creationId xmlns:a16="http://schemas.microsoft.com/office/drawing/2014/main" id="{75C439E5-25DD-5EFF-46BE-F78FCC0DF6FD}"/>
              </a:ext>
            </a:extLst>
          </p:cNvPr>
          <p:cNvSpPr/>
          <p:nvPr/>
        </p:nvSpPr>
        <p:spPr>
          <a:xfrm>
            <a:off x="1449214"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5" name="AutoShape 15">
            <a:extLst>
              <a:ext uri="{FF2B5EF4-FFF2-40B4-BE49-F238E27FC236}">
                <a16:creationId xmlns:a16="http://schemas.microsoft.com/office/drawing/2014/main" id="{1E27AA46-592B-D1AF-9B4D-83746D363D76}"/>
              </a:ext>
            </a:extLst>
          </p:cNvPr>
          <p:cNvSpPr/>
          <p:nvPr/>
        </p:nvSpPr>
        <p:spPr>
          <a:xfrm>
            <a:off x="1900243"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6" name="AutoShape 16">
            <a:extLst>
              <a:ext uri="{FF2B5EF4-FFF2-40B4-BE49-F238E27FC236}">
                <a16:creationId xmlns:a16="http://schemas.microsoft.com/office/drawing/2014/main" id="{5CC56658-4B9D-21FD-CA6D-D2892FFDA932}"/>
              </a:ext>
            </a:extLst>
          </p:cNvPr>
          <p:cNvSpPr/>
          <p:nvPr/>
        </p:nvSpPr>
        <p:spPr>
          <a:xfrm>
            <a:off x="2351272"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7" name="AutoShape 17">
            <a:extLst>
              <a:ext uri="{FF2B5EF4-FFF2-40B4-BE49-F238E27FC236}">
                <a16:creationId xmlns:a16="http://schemas.microsoft.com/office/drawing/2014/main" id="{EBFAA16D-E1EA-AF7D-A39E-E13F59655036}"/>
              </a:ext>
            </a:extLst>
          </p:cNvPr>
          <p:cNvSpPr/>
          <p:nvPr/>
        </p:nvSpPr>
        <p:spPr>
          <a:xfrm>
            <a:off x="2802301"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8" name="AutoShape 18">
            <a:extLst>
              <a:ext uri="{FF2B5EF4-FFF2-40B4-BE49-F238E27FC236}">
                <a16:creationId xmlns:a16="http://schemas.microsoft.com/office/drawing/2014/main" id="{47826327-0C18-2209-14F8-8C1143F69DD4}"/>
              </a:ext>
            </a:extLst>
          </p:cNvPr>
          <p:cNvSpPr/>
          <p:nvPr/>
        </p:nvSpPr>
        <p:spPr>
          <a:xfrm>
            <a:off x="3253330"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9" name="AutoShape 19">
            <a:extLst>
              <a:ext uri="{FF2B5EF4-FFF2-40B4-BE49-F238E27FC236}">
                <a16:creationId xmlns:a16="http://schemas.microsoft.com/office/drawing/2014/main" id="{16C5BD55-F05B-1E7E-7F59-F87B601588DF}"/>
              </a:ext>
            </a:extLst>
          </p:cNvPr>
          <p:cNvSpPr/>
          <p:nvPr/>
        </p:nvSpPr>
        <p:spPr>
          <a:xfrm>
            <a:off x="3704359"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0" name="AutoShape 20">
            <a:extLst>
              <a:ext uri="{FF2B5EF4-FFF2-40B4-BE49-F238E27FC236}">
                <a16:creationId xmlns:a16="http://schemas.microsoft.com/office/drawing/2014/main" id="{72771E0B-3617-B486-AFCE-214EBB9C71B3}"/>
              </a:ext>
            </a:extLst>
          </p:cNvPr>
          <p:cNvSpPr/>
          <p:nvPr/>
        </p:nvSpPr>
        <p:spPr>
          <a:xfrm>
            <a:off x="4155388"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1" name="AutoShape 21">
            <a:extLst>
              <a:ext uri="{FF2B5EF4-FFF2-40B4-BE49-F238E27FC236}">
                <a16:creationId xmlns:a16="http://schemas.microsoft.com/office/drawing/2014/main" id="{B78E4AE9-EB0A-24F0-8652-A043BA60EA87}"/>
              </a:ext>
            </a:extLst>
          </p:cNvPr>
          <p:cNvSpPr/>
          <p:nvPr/>
        </p:nvSpPr>
        <p:spPr>
          <a:xfrm>
            <a:off x="4606416"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2" name="AutoShape 22">
            <a:extLst>
              <a:ext uri="{FF2B5EF4-FFF2-40B4-BE49-F238E27FC236}">
                <a16:creationId xmlns:a16="http://schemas.microsoft.com/office/drawing/2014/main" id="{9E6D7344-D261-F84A-6DF1-734465136197}"/>
              </a:ext>
            </a:extLst>
          </p:cNvPr>
          <p:cNvSpPr/>
          <p:nvPr/>
        </p:nvSpPr>
        <p:spPr>
          <a:xfrm>
            <a:off x="5057445"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3" name="AutoShape 23">
            <a:extLst>
              <a:ext uri="{FF2B5EF4-FFF2-40B4-BE49-F238E27FC236}">
                <a16:creationId xmlns:a16="http://schemas.microsoft.com/office/drawing/2014/main" id="{885FE4AB-ED3F-66C0-6BE3-CBC246AA5E59}"/>
              </a:ext>
            </a:extLst>
          </p:cNvPr>
          <p:cNvSpPr/>
          <p:nvPr/>
        </p:nvSpPr>
        <p:spPr>
          <a:xfrm>
            <a:off x="5508474"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4" name="AutoShape 24">
            <a:extLst>
              <a:ext uri="{FF2B5EF4-FFF2-40B4-BE49-F238E27FC236}">
                <a16:creationId xmlns:a16="http://schemas.microsoft.com/office/drawing/2014/main" id="{F4C2613C-599E-8C58-56FB-2D1533D181E4}"/>
              </a:ext>
            </a:extLst>
          </p:cNvPr>
          <p:cNvSpPr/>
          <p:nvPr/>
        </p:nvSpPr>
        <p:spPr>
          <a:xfrm>
            <a:off x="5959503"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5" name="AutoShape 25">
            <a:extLst>
              <a:ext uri="{FF2B5EF4-FFF2-40B4-BE49-F238E27FC236}">
                <a16:creationId xmlns:a16="http://schemas.microsoft.com/office/drawing/2014/main" id="{55A2E1A1-B767-03F3-9E88-9734584C344A}"/>
              </a:ext>
            </a:extLst>
          </p:cNvPr>
          <p:cNvSpPr/>
          <p:nvPr/>
        </p:nvSpPr>
        <p:spPr>
          <a:xfrm>
            <a:off x="6410532"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6" name="AutoShape 26">
            <a:extLst>
              <a:ext uri="{FF2B5EF4-FFF2-40B4-BE49-F238E27FC236}">
                <a16:creationId xmlns:a16="http://schemas.microsoft.com/office/drawing/2014/main" id="{8443BB20-0046-5C51-1D68-385C57220E58}"/>
              </a:ext>
            </a:extLst>
          </p:cNvPr>
          <p:cNvSpPr/>
          <p:nvPr/>
        </p:nvSpPr>
        <p:spPr>
          <a:xfrm>
            <a:off x="6861561"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7" name="AutoShape 27">
            <a:extLst>
              <a:ext uri="{FF2B5EF4-FFF2-40B4-BE49-F238E27FC236}">
                <a16:creationId xmlns:a16="http://schemas.microsoft.com/office/drawing/2014/main" id="{A4FB231E-DDC1-C50E-6301-BFF66C780DE4}"/>
              </a:ext>
            </a:extLst>
          </p:cNvPr>
          <p:cNvSpPr/>
          <p:nvPr/>
        </p:nvSpPr>
        <p:spPr>
          <a:xfrm>
            <a:off x="7312590"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8" name="AutoShape 28">
            <a:extLst>
              <a:ext uri="{FF2B5EF4-FFF2-40B4-BE49-F238E27FC236}">
                <a16:creationId xmlns:a16="http://schemas.microsoft.com/office/drawing/2014/main" id="{2974998A-D756-61A7-CD2E-7DCAF39FB0CF}"/>
              </a:ext>
            </a:extLst>
          </p:cNvPr>
          <p:cNvSpPr/>
          <p:nvPr/>
        </p:nvSpPr>
        <p:spPr>
          <a:xfrm>
            <a:off x="7763619"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9" name="AutoShape 29">
            <a:extLst>
              <a:ext uri="{FF2B5EF4-FFF2-40B4-BE49-F238E27FC236}">
                <a16:creationId xmlns:a16="http://schemas.microsoft.com/office/drawing/2014/main" id="{996E67AE-0D91-F75B-D5F0-FE4C5CE53527}"/>
              </a:ext>
            </a:extLst>
          </p:cNvPr>
          <p:cNvSpPr/>
          <p:nvPr/>
        </p:nvSpPr>
        <p:spPr>
          <a:xfrm>
            <a:off x="8214648"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30" name="AutoShape 30">
            <a:extLst>
              <a:ext uri="{FF2B5EF4-FFF2-40B4-BE49-F238E27FC236}">
                <a16:creationId xmlns:a16="http://schemas.microsoft.com/office/drawing/2014/main" id="{15F5EA1B-E29E-D588-4879-E868632A17F4}"/>
              </a:ext>
            </a:extLst>
          </p:cNvPr>
          <p:cNvSpPr/>
          <p:nvPr/>
        </p:nvSpPr>
        <p:spPr>
          <a:xfrm>
            <a:off x="8665677"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31" name="Freeform 31">
            <a:extLst>
              <a:ext uri="{FF2B5EF4-FFF2-40B4-BE49-F238E27FC236}">
                <a16:creationId xmlns:a16="http://schemas.microsoft.com/office/drawing/2014/main" id="{ED360FB9-AF36-99F7-9B11-602D5907E546}"/>
              </a:ext>
            </a:extLst>
          </p:cNvPr>
          <p:cNvSpPr/>
          <p:nvPr/>
        </p:nvSpPr>
        <p:spPr>
          <a:xfrm>
            <a:off x="96273" y="272007"/>
            <a:ext cx="182880" cy="165735"/>
          </a:xfrm>
          <a:custGeom>
            <a:avLst/>
            <a:gdLst/>
            <a:ahLst/>
            <a:cxnLst/>
            <a:rect l="l" t="t" r="r" b="b"/>
            <a:pathLst>
              <a:path w="365760" h="331470">
                <a:moveTo>
                  <a:pt x="0" y="0"/>
                </a:moveTo>
                <a:lnTo>
                  <a:pt x="365760" y="0"/>
                </a:lnTo>
                <a:lnTo>
                  <a:pt x="365760" y="331470"/>
                </a:lnTo>
                <a:lnTo>
                  <a:pt x="0" y="3314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700"/>
          </a:p>
        </p:txBody>
      </p:sp>
      <p:sp>
        <p:nvSpPr>
          <p:cNvPr id="32" name="TextBox 32">
            <a:extLst>
              <a:ext uri="{FF2B5EF4-FFF2-40B4-BE49-F238E27FC236}">
                <a16:creationId xmlns:a16="http://schemas.microsoft.com/office/drawing/2014/main" id="{C6EA9703-650B-8C4D-4A53-982020BC688B}"/>
              </a:ext>
            </a:extLst>
          </p:cNvPr>
          <p:cNvSpPr txBox="1"/>
          <p:nvPr/>
        </p:nvSpPr>
        <p:spPr>
          <a:xfrm>
            <a:off x="314587" y="255338"/>
            <a:ext cx="1023382" cy="188962"/>
          </a:xfrm>
          <a:prstGeom prst="rect">
            <a:avLst/>
          </a:prstGeom>
        </p:spPr>
        <p:txBody>
          <a:bodyPr lIns="0" tIns="0" rIns="0" bIns="0" rtlCol="0" anchor="t">
            <a:spAutoFit/>
          </a:bodyPr>
          <a:lstStyle/>
          <a:p>
            <a:pPr>
              <a:lnSpc>
                <a:spcPts val="1560"/>
              </a:lnSpc>
              <a:spcBef>
                <a:spcPct val="0"/>
              </a:spcBef>
            </a:pPr>
            <a:r>
              <a:rPr lang="en-US" sz="1200" b="1" spc="-36">
                <a:latin typeface="Proxima Nova Heavy"/>
                <a:ea typeface="Proxima Nova Heavy"/>
                <a:cs typeface="Proxima Nova Heavy"/>
                <a:sym typeface="Proxima Nova Heavy"/>
              </a:rPr>
              <a:t>Wrapped</a:t>
            </a:r>
          </a:p>
        </p:txBody>
      </p:sp>
      <p:pic>
        <p:nvPicPr>
          <p:cNvPr id="36" name="Google Shape;267;g14388b835e1_0_23" descr="Text, application&#10;&#10;Description automatically generated">
            <a:extLst>
              <a:ext uri="{FF2B5EF4-FFF2-40B4-BE49-F238E27FC236}">
                <a16:creationId xmlns:a16="http://schemas.microsoft.com/office/drawing/2014/main" id="{C15C43E8-359E-951D-4911-E866DFD20A27}"/>
              </a:ext>
            </a:extLst>
          </p:cNvPr>
          <p:cNvPicPr preferRelativeResize="0"/>
          <p:nvPr/>
        </p:nvPicPr>
        <p:blipFill rotWithShape="1">
          <a:blip r:embed="rId7">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98320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9A53-0BBE-182D-96FD-1E9E00BCB186}"/>
            </a:ext>
          </a:extLst>
        </p:cNvPr>
        <p:cNvGrpSpPr/>
        <p:nvPr/>
      </p:nvGrpSpPr>
      <p:grpSpPr>
        <a:xfrm>
          <a:off x="0" y="0"/>
          <a:ext cx="0" cy="0"/>
          <a:chOff x="0" y="0"/>
          <a:chExt cx="0" cy="0"/>
        </a:xfrm>
      </p:grpSpPr>
      <p:sp>
        <p:nvSpPr>
          <p:cNvPr id="33" name="Freeform 2">
            <a:extLst>
              <a:ext uri="{FF2B5EF4-FFF2-40B4-BE49-F238E27FC236}">
                <a16:creationId xmlns:a16="http://schemas.microsoft.com/office/drawing/2014/main" id="{B178F53A-4B7B-4442-5341-561BDA302F76}"/>
              </a:ext>
            </a:extLst>
          </p:cNvPr>
          <p:cNvSpPr>
            <a:spLocks/>
          </p:cNvSpPr>
          <p:nvPr/>
        </p:nvSpPr>
        <p:spPr>
          <a:xfrm rot="20844640">
            <a:off x="2674655" y="199824"/>
            <a:ext cx="4333451" cy="4081323"/>
          </a:xfrm>
          <a:custGeom>
            <a:avLst/>
            <a:gdLst/>
            <a:ahLst/>
            <a:cxnLst/>
            <a:rect l="l" t="t" r="r" b="b"/>
            <a:pathLst>
              <a:path w="8666901" h="8162645">
                <a:moveTo>
                  <a:pt x="0" y="0"/>
                </a:moveTo>
                <a:lnTo>
                  <a:pt x="8666901" y="0"/>
                </a:lnTo>
                <a:lnTo>
                  <a:pt x="8666901" y="8162645"/>
                </a:lnTo>
                <a:lnTo>
                  <a:pt x="0" y="81626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700" dirty="0"/>
          </a:p>
        </p:txBody>
      </p:sp>
      <p:grpSp>
        <p:nvGrpSpPr>
          <p:cNvPr id="3" name="Group 3">
            <a:extLst>
              <a:ext uri="{FF2B5EF4-FFF2-40B4-BE49-F238E27FC236}">
                <a16:creationId xmlns:a16="http://schemas.microsoft.com/office/drawing/2014/main" id="{6C205B6E-CE21-8D60-DBF5-5CB270C86DC2}"/>
              </a:ext>
            </a:extLst>
          </p:cNvPr>
          <p:cNvGrpSpPr/>
          <p:nvPr/>
        </p:nvGrpSpPr>
        <p:grpSpPr>
          <a:xfrm>
            <a:off x="604445" y="1582818"/>
            <a:ext cx="1677518" cy="1196807"/>
            <a:chOff x="0" y="0"/>
            <a:chExt cx="1690369" cy="529804"/>
          </a:xfrm>
        </p:grpSpPr>
        <p:sp>
          <p:nvSpPr>
            <p:cNvPr id="4" name="Freeform 4">
              <a:extLst>
                <a:ext uri="{FF2B5EF4-FFF2-40B4-BE49-F238E27FC236}">
                  <a16:creationId xmlns:a16="http://schemas.microsoft.com/office/drawing/2014/main" id="{DB94585F-04EF-4B77-E682-2EADE641FDAE}"/>
                </a:ext>
              </a:extLst>
            </p:cNvPr>
            <p:cNvSpPr/>
            <p:nvPr/>
          </p:nvSpPr>
          <p:spPr>
            <a:xfrm>
              <a:off x="0" y="0"/>
              <a:ext cx="1690369" cy="529804"/>
            </a:xfrm>
            <a:custGeom>
              <a:avLst/>
              <a:gdLst/>
              <a:ahLst/>
              <a:cxnLst/>
              <a:rect l="l" t="t" r="r" b="b"/>
              <a:pathLst>
                <a:path w="1690369" h="529804">
                  <a:moveTo>
                    <a:pt x="0" y="0"/>
                  </a:moveTo>
                  <a:lnTo>
                    <a:pt x="1690369" y="0"/>
                  </a:lnTo>
                  <a:lnTo>
                    <a:pt x="1690369" y="529804"/>
                  </a:lnTo>
                  <a:lnTo>
                    <a:pt x="0" y="529804"/>
                  </a:lnTo>
                  <a:close/>
                </a:path>
              </a:pathLst>
            </a:custGeom>
            <a:solidFill>
              <a:srgbClr val="FFC000"/>
            </a:solidFill>
          </p:spPr>
          <p:txBody>
            <a:bodyPr/>
            <a:lstStyle/>
            <a:p>
              <a:endParaRPr lang="en-US" sz="700" dirty="0">
                <a:highlight>
                  <a:srgbClr val="FFFF00"/>
                </a:highlight>
              </a:endParaRPr>
            </a:p>
          </p:txBody>
        </p:sp>
        <p:sp>
          <p:nvSpPr>
            <p:cNvPr id="5" name="TextBox 5">
              <a:extLst>
                <a:ext uri="{FF2B5EF4-FFF2-40B4-BE49-F238E27FC236}">
                  <a16:creationId xmlns:a16="http://schemas.microsoft.com/office/drawing/2014/main" id="{07D58912-8D33-589E-862B-FA69C53A27A0}"/>
                </a:ext>
              </a:extLst>
            </p:cNvPr>
            <p:cNvSpPr txBox="1"/>
            <p:nvPr/>
          </p:nvSpPr>
          <p:spPr>
            <a:xfrm>
              <a:off x="0" y="-19050"/>
              <a:ext cx="1690369" cy="548854"/>
            </a:xfrm>
            <a:prstGeom prst="rect">
              <a:avLst/>
            </a:prstGeom>
          </p:spPr>
          <p:txBody>
            <a:bodyPr lIns="25400" tIns="25400" rIns="25400" bIns="25400" rtlCol="0" anchor="ctr"/>
            <a:lstStyle/>
            <a:p>
              <a:pPr algn="ctr">
                <a:lnSpc>
                  <a:spcPts val="1365"/>
                </a:lnSpc>
              </a:pPr>
              <a:endParaRPr sz="700">
                <a:highlight>
                  <a:srgbClr val="FFFF00"/>
                </a:highlight>
              </a:endParaRPr>
            </a:p>
          </p:txBody>
        </p:sp>
      </p:grpSp>
      <p:grpSp>
        <p:nvGrpSpPr>
          <p:cNvPr id="6" name="Group 6">
            <a:extLst>
              <a:ext uri="{FF2B5EF4-FFF2-40B4-BE49-F238E27FC236}">
                <a16:creationId xmlns:a16="http://schemas.microsoft.com/office/drawing/2014/main" id="{A3519303-BE91-C883-5E34-A458D4D6210C}"/>
              </a:ext>
            </a:extLst>
          </p:cNvPr>
          <p:cNvGrpSpPr/>
          <p:nvPr/>
        </p:nvGrpSpPr>
        <p:grpSpPr>
          <a:xfrm>
            <a:off x="604443" y="2903014"/>
            <a:ext cx="7867477" cy="799245"/>
            <a:chOff x="-1" y="-19050"/>
            <a:chExt cx="4144185" cy="421001"/>
          </a:xfrm>
        </p:grpSpPr>
        <p:sp>
          <p:nvSpPr>
            <p:cNvPr id="7" name="Freeform 7">
              <a:extLst>
                <a:ext uri="{FF2B5EF4-FFF2-40B4-BE49-F238E27FC236}">
                  <a16:creationId xmlns:a16="http://schemas.microsoft.com/office/drawing/2014/main" id="{96BF3F29-CCC2-018C-CC67-8600877235BF}"/>
                </a:ext>
              </a:extLst>
            </p:cNvPr>
            <p:cNvSpPr/>
            <p:nvPr/>
          </p:nvSpPr>
          <p:spPr>
            <a:xfrm>
              <a:off x="-1" y="0"/>
              <a:ext cx="3579972" cy="401951"/>
            </a:xfrm>
            <a:custGeom>
              <a:avLst/>
              <a:gdLst/>
              <a:ahLst/>
              <a:cxnLst/>
              <a:rect l="l" t="t" r="r" b="b"/>
              <a:pathLst>
                <a:path w="4144184" h="401951">
                  <a:moveTo>
                    <a:pt x="0" y="0"/>
                  </a:moveTo>
                  <a:lnTo>
                    <a:pt x="4144184" y="0"/>
                  </a:lnTo>
                  <a:lnTo>
                    <a:pt x="4144184" y="401951"/>
                  </a:lnTo>
                  <a:lnTo>
                    <a:pt x="0" y="401951"/>
                  </a:lnTo>
                  <a:close/>
                </a:path>
              </a:pathLst>
            </a:custGeom>
            <a:solidFill>
              <a:srgbClr val="FFC000"/>
            </a:solidFill>
          </p:spPr>
          <p:txBody>
            <a:bodyPr/>
            <a:lstStyle/>
            <a:p>
              <a:endParaRPr lang="en-US" sz="700" dirty="0"/>
            </a:p>
          </p:txBody>
        </p:sp>
        <p:sp>
          <p:nvSpPr>
            <p:cNvPr id="8" name="TextBox 8">
              <a:extLst>
                <a:ext uri="{FF2B5EF4-FFF2-40B4-BE49-F238E27FC236}">
                  <a16:creationId xmlns:a16="http://schemas.microsoft.com/office/drawing/2014/main" id="{07304B8E-FE6E-CF67-7B31-9B13C3C77E14}"/>
                </a:ext>
              </a:extLst>
            </p:cNvPr>
            <p:cNvSpPr txBox="1"/>
            <p:nvPr/>
          </p:nvSpPr>
          <p:spPr>
            <a:xfrm>
              <a:off x="0" y="-19050"/>
              <a:ext cx="4144184" cy="421001"/>
            </a:xfrm>
            <a:prstGeom prst="rect">
              <a:avLst/>
            </a:prstGeom>
          </p:spPr>
          <p:txBody>
            <a:bodyPr lIns="25400" tIns="25400" rIns="25400" bIns="25400" rtlCol="0" anchor="ctr"/>
            <a:lstStyle/>
            <a:p>
              <a:pPr algn="ctr">
                <a:lnSpc>
                  <a:spcPts val="1365"/>
                </a:lnSpc>
              </a:pPr>
              <a:endParaRPr sz="700"/>
            </a:p>
          </p:txBody>
        </p:sp>
      </p:grpSp>
      <p:sp>
        <p:nvSpPr>
          <p:cNvPr id="9" name="TextBox 9">
            <a:extLst>
              <a:ext uri="{FF2B5EF4-FFF2-40B4-BE49-F238E27FC236}">
                <a16:creationId xmlns:a16="http://schemas.microsoft.com/office/drawing/2014/main" id="{02D594D0-B186-76D6-65FF-52B1B10A1723}"/>
              </a:ext>
            </a:extLst>
          </p:cNvPr>
          <p:cNvSpPr txBox="1"/>
          <p:nvPr/>
        </p:nvSpPr>
        <p:spPr>
          <a:xfrm>
            <a:off x="666516" y="1201279"/>
            <a:ext cx="1553375" cy="1743298"/>
          </a:xfrm>
          <a:prstGeom prst="rect">
            <a:avLst/>
          </a:prstGeom>
        </p:spPr>
        <p:txBody>
          <a:bodyPr wrap="square" lIns="0" tIns="0" rIns="0" bIns="0" rtlCol="0" anchor="t">
            <a:spAutoFit/>
          </a:bodyPr>
          <a:lstStyle/>
          <a:p>
            <a:pPr algn="ctr">
              <a:lnSpc>
                <a:spcPts val="14664"/>
              </a:lnSpc>
              <a:spcBef>
                <a:spcPct val="0"/>
              </a:spcBef>
            </a:pPr>
            <a:r>
              <a:rPr lang="en-US" sz="11280" b="1" spc="-902" dirty="0">
                <a:latin typeface="Gotham Bold"/>
                <a:ea typeface="Gotham Bold"/>
                <a:cs typeface="Gotham Bold"/>
                <a:sym typeface="Gotham Bold"/>
              </a:rPr>
              <a:t>93</a:t>
            </a:r>
          </a:p>
        </p:txBody>
      </p:sp>
      <p:sp>
        <p:nvSpPr>
          <p:cNvPr id="10" name="TextBox 10">
            <a:extLst>
              <a:ext uri="{FF2B5EF4-FFF2-40B4-BE49-F238E27FC236}">
                <a16:creationId xmlns:a16="http://schemas.microsoft.com/office/drawing/2014/main" id="{BDC30079-8CA5-87C8-9EF2-CF6F47B18F2B}"/>
              </a:ext>
            </a:extLst>
          </p:cNvPr>
          <p:cNvSpPr txBox="1"/>
          <p:nvPr/>
        </p:nvSpPr>
        <p:spPr>
          <a:xfrm>
            <a:off x="604443" y="2604316"/>
            <a:ext cx="8132792" cy="1117807"/>
          </a:xfrm>
          <a:prstGeom prst="rect">
            <a:avLst/>
          </a:prstGeom>
        </p:spPr>
        <p:txBody>
          <a:bodyPr lIns="0" tIns="0" rIns="0" bIns="0" rtlCol="0" anchor="t">
            <a:spAutoFit/>
          </a:bodyPr>
          <a:lstStyle/>
          <a:p>
            <a:pPr>
              <a:lnSpc>
                <a:spcPts val="9815"/>
              </a:lnSpc>
              <a:spcBef>
                <a:spcPct val="0"/>
              </a:spcBef>
            </a:pPr>
            <a:r>
              <a:rPr lang="en-US" sz="6000" b="1" spc="-227" dirty="0">
                <a:latin typeface="Proxima Nova Bold"/>
                <a:ea typeface="Proxima Nova Bold"/>
                <a:cs typeface="Proxima Nova Bold"/>
                <a:sym typeface="Proxima Nova Bold"/>
              </a:rPr>
              <a:t>Online Actions</a:t>
            </a:r>
          </a:p>
        </p:txBody>
      </p:sp>
      <p:sp>
        <p:nvSpPr>
          <p:cNvPr id="11" name="AutoShape 11">
            <a:extLst>
              <a:ext uri="{FF2B5EF4-FFF2-40B4-BE49-F238E27FC236}">
                <a16:creationId xmlns:a16="http://schemas.microsoft.com/office/drawing/2014/main" id="{23FB3E7A-D8B5-158C-8DE9-7D27C9DF006F}"/>
              </a:ext>
            </a:extLst>
          </p:cNvPr>
          <p:cNvSpPr/>
          <p:nvPr/>
        </p:nvSpPr>
        <p:spPr>
          <a:xfrm>
            <a:off x="96273" y="114169"/>
            <a:ext cx="382649" cy="0"/>
          </a:xfrm>
          <a:prstGeom prst="line">
            <a:avLst/>
          </a:prstGeom>
          <a:ln w="57150" cap="rnd">
            <a:solidFill>
              <a:srgbClr val="FFFFFF"/>
            </a:solidFill>
            <a:prstDash val="solid"/>
            <a:headEnd type="none" w="sm" len="sm"/>
            <a:tailEnd type="none" w="sm" len="sm"/>
          </a:ln>
        </p:spPr>
        <p:txBody>
          <a:bodyPr/>
          <a:lstStyle/>
          <a:p>
            <a:endParaRPr lang="en-US" sz="700"/>
          </a:p>
        </p:txBody>
      </p:sp>
      <p:sp>
        <p:nvSpPr>
          <p:cNvPr id="12" name="AutoShape 12">
            <a:extLst>
              <a:ext uri="{FF2B5EF4-FFF2-40B4-BE49-F238E27FC236}">
                <a16:creationId xmlns:a16="http://schemas.microsoft.com/office/drawing/2014/main" id="{3048A565-B32F-EA5D-7337-A1955A4F6E5C}"/>
              </a:ext>
            </a:extLst>
          </p:cNvPr>
          <p:cNvSpPr/>
          <p:nvPr/>
        </p:nvSpPr>
        <p:spPr>
          <a:xfrm>
            <a:off x="547156"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3" name="AutoShape 13">
            <a:extLst>
              <a:ext uri="{FF2B5EF4-FFF2-40B4-BE49-F238E27FC236}">
                <a16:creationId xmlns:a16="http://schemas.microsoft.com/office/drawing/2014/main" id="{DDBC4658-244D-33D2-7020-44645DAC9146}"/>
              </a:ext>
            </a:extLst>
          </p:cNvPr>
          <p:cNvSpPr/>
          <p:nvPr/>
        </p:nvSpPr>
        <p:spPr>
          <a:xfrm>
            <a:off x="998185"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4" name="AutoShape 14">
            <a:extLst>
              <a:ext uri="{FF2B5EF4-FFF2-40B4-BE49-F238E27FC236}">
                <a16:creationId xmlns:a16="http://schemas.microsoft.com/office/drawing/2014/main" id="{F8CAD235-39DC-ECB6-27BD-8E75C1B1FA2E}"/>
              </a:ext>
            </a:extLst>
          </p:cNvPr>
          <p:cNvSpPr/>
          <p:nvPr/>
        </p:nvSpPr>
        <p:spPr>
          <a:xfrm>
            <a:off x="1449214"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5" name="AutoShape 15">
            <a:extLst>
              <a:ext uri="{FF2B5EF4-FFF2-40B4-BE49-F238E27FC236}">
                <a16:creationId xmlns:a16="http://schemas.microsoft.com/office/drawing/2014/main" id="{CE10EB6F-04D4-125D-8655-1D34921FF6C5}"/>
              </a:ext>
            </a:extLst>
          </p:cNvPr>
          <p:cNvSpPr/>
          <p:nvPr/>
        </p:nvSpPr>
        <p:spPr>
          <a:xfrm>
            <a:off x="1900243"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6" name="AutoShape 16">
            <a:extLst>
              <a:ext uri="{FF2B5EF4-FFF2-40B4-BE49-F238E27FC236}">
                <a16:creationId xmlns:a16="http://schemas.microsoft.com/office/drawing/2014/main" id="{6DD4E472-6635-A9FE-0F45-AE866D4713C5}"/>
              </a:ext>
            </a:extLst>
          </p:cNvPr>
          <p:cNvSpPr/>
          <p:nvPr/>
        </p:nvSpPr>
        <p:spPr>
          <a:xfrm>
            <a:off x="2351272"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7" name="AutoShape 17">
            <a:extLst>
              <a:ext uri="{FF2B5EF4-FFF2-40B4-BE49-F238E27FC236}">
                <a16:creationId xmlns:a16="http://schemas.microsoft.com/office/drawing/2014/main" id="{D0E8769F-2CB5-3876-4BBE-E21971DE6F33}"/>
              </a:ext>
            </a:extLst>
          </p:cNvPr>
          <p:cNvSpPr/>
          <p:nvPr/>
        </p:nvSpPr>
        <p:spPr>
          <a:xfrm>
            <a:off x="2802301"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8" name="AutoShape 18">
            <a:extLst>
              <a:ext uri="{FF2B5EF4-FFF2-40B4-BE49-F238E27FC236}">
                <a16:creationId xmlns:a16="http://schemas.microsoft.com/office/drawing/2014/main" id="{B8AFB62C-95BE-44B1-EA84-5DF610BF42FE}"/>
              </a:ext>
            </a:extLst>
          </p:cNvPr>
          <p:cNvSpPr/>
          <p:nvPr/>
        </p:nvSpPr>
        <p:spPr>
          <a:xfrm>
            <a:off x="3253330"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19" name="AutoShape 19">
            <a:extLst>
              <a:ext uri="{FF2B5EF4-FFF2-40B4-BE49-F238E27FC236}">
                <a16:creationId xmlns:a16="http://schemas.microsoft.com/office/drawing/2014/main" id="{C4073082-34CB-B083-0A1C-012717CFFC29}"/>
              </a:ext>
            </a:extLst>
          </p:cNvPr>
          <p:cNvSpPr/>
          <p:nvPr/>
        </p:nvSpPr>
        <p:spPr>
          <a:xfrm>
            <a:off x="3704359"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0" name="AutoShape 20">
            <a:extLst>
              <a:ext uri="{FF2B5EF4-FFF2-40B4-BE49-F238E27FC236}">
                <a16:creationId xmlns:a16="http://schemas.microsoft.com/office/drawing/2014/main" id="{72EFD27C-509B-6856-E16E-5D4BF15D5460}"/>
              </a:ext>
            </a:extLst>
          </p:cNvPr>
          <p:cNvSpPr/>
          <p:nvPr/>
        </p:nvSpPr>
        <p:spPr>
          <a:xfrm>
            <a:off x="4155388"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1" name="AutoShape 21">
            <a:extLst>
              <a:ext uri="{FF2B5EF4-FFF2-40B4-BE49-F238E27FC236}">
                <a16:creationId xmlns:a16="http://schemas.microsoft.com/office/drawing/2014/main" id="{290985FF-8EC5-2A0D-AF88-81B9842F643B}"/>
              </a:ext>
            </a:extLst>
          </p:cNvPr>
          <p:cNvSpPr/>
          <p:nvPr/>
        </p:nvSpPr>
        <p:spPr>
          <a:xfrm>
            <a:off x="4606416"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2" name="AutoShape 22">
            <a:extLst>
              <a:ext uri="{FF2B5EF4-FFF2-40B4-BE49-F238E27FC236}">
                <a16:creationId xmlns:a16="http://schemas.microsoft.com/office/drawing/2014/main" id="{5B297B92-2B9D-2B5F-39AD-C863EBBC8D2D}"/>
              </a:ext>
            </a:extLst>
          </p:cNvPr>
          <p:cNvSpPr/>
          <p:nvPr/>
        </p:nvSpPr>
        <p:spPr>
          <a:xfrm>
            <a:off x="5057445"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3" name="AutoShape 23">
            <a:extLst>
              <a:ext uri="{FF2B5EF4-FFF2-40B4-BE49-F238E27FC236}">
                <a16:creationId xmlns:a16="http://schemas.microsoft.com/office/drawing/2014/main" id="{3CD38DA2-A4E8-BAFD-0052-0734A537247C}"/>
              </a:ext>
            </a:extLst>
          </p:cNvPr>
          <p:cNvSpPr/>
          <p:nvPr/>
        </p:nvSpPr>
        <p:spPr>
          <a:xfrm>
            <a:off x="5508474"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4" name="AutoShape 24">
            <a:extLst>
              <a:ext uri="{FF2B5EF4-FFF2-40B4-BE49-F238E27FC236}">
                <a16:creationId xmlns:a16="http://schemas.microsoft.com/office/drawing/2014/main" id="{169F398B-89A5-7398-6E1B-A0CF7C7D586F}"/>
              </a:ext>
            </a:extLst>
          </p:cNvPr>
          <p:cNvSpPr/>
          <p:nvPr/>
        </p:nvSpPr>
        <p:spPr>
          <a:xfrm>
            <a:off x="5959503"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5" name="AutoShape 25">
            <a:extLst>
              <a:ext uri="{FF2B5EF4-FFF2-40B4-BE49-F238E27FC236}">
                <a16:creationId xmlns:a16="http://schemas.microsoft.com/office/drawing/2014/main" id="{18F81B00-53E0-6A5C-D39A-7AE00A626B18}"/>
              </a:ext>
            </a:extLst>
          </p:cNvPr>
          <p:cNvSpPr/>
          <p:nvPr/>
        </p:nvSpPr>
        <p:spPr>
          <a:xfrm>
            <a:off x="6410532"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6" name="AutoShape 26">
            <a:extLst>
              <a:ext uri="{FF2B5EF4-FFF2-40B4-BE49-F238E27FC236}">
                <a16:creationId xmlns:a16="http://schemas.microsoft.com/office/drawing/2014/main" id="{39901FEA-022F-3DE0-26D7-28B78C00BB2C}"/>
              </a:ext>
            </a:extLst>
          </p:cNvPr>
          <p:cNvSpPr/>
          <p:nvPr/>
        </p:nvSpPr>
        <p:spPr>
          <a:xfrm>
            <a:off x="6861561"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7" name="AutoShape 27">
            <a:extLst>
              <a:ext uri="{FF2B5EF4-FFF2-40B4-BE49-F238E27FC236}">
                <a16:creationId xmlns:a16="http://schemas.microsoft.com/office/drawing/2014/main" id="{DA706A84-5453-153F-A363-66E746AD8611}"/>
              </a:ext>
            </a:extLst>
          </p:cNvPr>
          <p:cNvSpPr/>
          <p:nvPr/>
        </p:nvSpPr>
        <p:spPr>
          <a:xfrm>
            <a:off x="7312590"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8" name="AutoShape 28">
            <a:extLst>
              <a:ext uri="{FF2B5EF4-FFF2-40B4-BE49-F238E27FC236}">
                <a16:creationId xmlns:a16="http://schemas.microsoft.com/office/drawing/2014/main" id="{C1D7EF65-C559-23C1-9BAA-0ECCB7F28190}"/>
              </a:ext>
            </a:extLst>
          </p:cNvPr>
          <p:cNvSpPr/>
          <p:nvPr/>
        </p:nvSpPr>
        <p:spPr>
          <a:xfrm>
            <a:off x="7763619"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29" name="AutoShape 29">
            <a:extLst>
              <a:ext uri="{FF2B5EF4-FFF2-40B4-BE49-F238E27FC236}">
                <a16:creationId xmlns:a16="http://schemas.microsoft.com/office/drawing/2014/main" id="{BE760F36-F7B4-618B-1B38-9D5FF5AB05D3}"/>
              </a:ext>
            </a:extLst>
          </p:cNvPr>
          <p:cNvSpPr/>
          <p:nvPr/>
        </p:nvSpPr>
        <p:spPr>
          <a:xfrm>
            <a:off x="8214648"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30" name="AutoShape 30">
            <a:extLst>
              <a:ext uri="{FF2B5EF4-FFF2-40B4-BE49-F238E27FC236}">
                <a16:creationId xmlns:a16="http://schemas.microsoft.com/office/drawing/2014/main" id="{BDC77990-05CF-DEDE-1A8B-2C8E221DE2E0}"/>
              </a:ext>
            </a:extLst>
          </p:cNvPr>
          <p:cNvSpPr/>
          <p:nvPr/>
        </p:nvSpPr>
        <p:spPr>
          <a:xfrm>
            <a:off x="8665677" y="114169"/>
            <a:ext cx="382795" cy="0"/>
          </a:xfrm>
          <a:prstGeom prst="line">
            <a:avLst/>
          </a:prstGeom>
          <a:ln w="57150" cap="rnd">
            <a:gradFill>
              <a:gsLst>
                <a:gs pos="0">
                  <a:srgbClr val="FFFFFF">
                    <a:alpha val="40000"/>
                  </a:srgbClr>
                </a:gs>
                <a:gs pos="100000">
                  <a:srgbClr val="FFFFFF">
                    <a:alpha val="40000"/>
                  </a:srgbClr>
                </a:gs>
              </a:gsLst>
              <a:lin ang="0"/>
            </a:gradFill>
            <a:prstDash val="solid"/>
            <a:headEnd type="none" w="sm" len="sm"/>
            <a:tailEnd type="none" w="sm" len="sm"/>
          </a:ln>
        </p:spPr>
        <p:txBody>
          <a:bodyPr/>
          <a:lstStyle/>
          <a:p>
            <a:endParaRPr lang="en-US" sz="700"/>
          </a:p>
        </p:txBody>
      </p:sp>
      <p:sp>
        <p:nvSpPr>
          <p:cNvPr id="31" name="Freeform 31">
            <a:extLst>
              <a:ext uri="{FF2B5EF4-FFF2-40B4-BE49-F238E27FC236}">
                <a16:creationId xmlns:a16="http://schemas.microsoft.com/office/drawing/2014/main" id="{0E75EFBD-EB79-3C9D-5282-B7E6BAE3DA4C}"/>
              </a:ext>
            </a:extLst>
          </p:cNvPr>
          <p:cNvSpPr/>
          <p:nvPr/>
        </p:nvSpPr>
        <p:spPr>
          <a:xfrm>
            <a:off x="96273" y="272007"/>
            <a:ext cx="182880" cy="165735"/>
          </a:xfrm>
          <a:custGeom>
            <a:avLst/>
            <a:gdLst/>
            <a:ahLst/>
            <a:cxnLst/>
            <a:rect l="l" t="t" r="r" b="b"/>
            <a:pathLst>
              <a:path w="365760" h="331470">
                <a:moveTo>
                  <a:pt x="0" y="0"/>
                </a:moveTo>
                <a:lnTo>
                  <a:pt x="365760" y="0"/>
                </a:lnTo>
                <a:lnTo>
                  <a:pt x="365760" y="331470"/>
                </a:lnTo>
                <a:lnTo>
                  <a:pt x="0" y="3314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700"/>
          </a:p>
        </p:txBody>
      </p:sp>
      <p:sp>
        <p:nvSpPr>
          <p:cNvPr id="32" name="TextBox 32">
            <a:extLst>
              <a:ext uri="{FF2B5EF4-FFF2-40B4-BE49-F238E27FC236}">
                <a16:creationId xmlns:a16="http://schemas.microsoft.com/office/drawing/2014/main" id="{F42E57A4-6C43-E6F5-2B95-246A28F29C12}"/>
              </a:ext>
            </a:extLst>
          </p:cNvPr>
          <p:cNvSpPr txBox="1"/>
          <p:nvPr/>
        </p:nvSpPr>
        <p:spPr>
          <a:xfrm>
            <a:off x="314587" y="255338"/>
            <a:ext cx="1023382" cy="188962"/>
          </a:xfrm>
          <a:prstGeom prst="rect">
            <a:avLst/>
          </a:prstGeom>
        </p:spPr>
        <p:txBody>
          <a:bodyPr lIns="0" tIns="0" rIns="0" bIns="0" rtlCol="0" anchor="t">
            <a:spAutoFit/>
          </a:bodyPr>
          <a:lstStyle/>
          <a:p>
            <a:pPr>
              <a:lnSpc>
                <a:spcPts val="1560"/>
              </a:lnSpc>
              <a:spcBef>
                <a:spcPct val="0"/>
              </a:spcBef>
            </a:pPr>
            <a:r>
              <a:rPr lang="en-US" sz="1200" b="1" spc="-36">
                <a:latin typeface="Proxima Nova Heavy"/>
                <a:ea typeface="Proxima Nova Heavy"/>
                <a:cs typeface="Proxima Nova Heavy"/>
                <a:sym typeface="Proxima Nova Heavy"/>
              </a:rPr>
              <a:t>Wrapped</a:t>
            </a:r>
          </a:p>
        </p:txBody>
      </p:sp>
      <p:pic>
        <p:nvPicPr>
          <p:cNvPr id="36" name="Google Shape;267;g14388b835e1_0_23" descr="Text, application&#10;&#10;Description automatically generated">
            <a:extLst>
              <a:ext uri="{FF2B5EF4-FFF2-40B4-BE49-F238E27FC236}">
                <a16:creationId xmlns:a16="http://schemas.microsoft.com/office/drawing/2014/main" id="{7CB76F55-DA8B-898F-C0B3-589EBB153E1D}"/>
              </a:ext>
            </a:extLst>
          </p:cNvPr>
          <p:cNvPicPr preferRelativeResize="0"/>
          <p:nvPr/>
        </p:nvPicPr>
        <p:blipFill rotWithShape="1">
          <a:blip r:embed="rId7">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45524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6B0E-482B-4572-0EA4-AAC2D96AF8E2}"/>
              </a:ext>
            </a:extLst>
          </p:cNvPr>
          <p:cNvSpPr>
            <a:spLocks noGrp="1"/>
          </p:cNvSpPr>
          <p:nvPr>
            <p:ph type="title"/>
          </p:nvPr>
        </p:nvSpPr>
        <p:spPr>
          <a:xfrm>
            <a:off x="199077" y="205979"/>
            <a:ext cx="7401491" cy="857250"/>
          </a:xfrm>
        </p:spPr>
        <p:txBody>
          <a:bodyPr>
            <a:normAutofit/>
          </a:bodyPr>
          <a:lstStyle/>
          <a:p>
            <a:r>
              <a:rPr lang="en-US" dirty="0">
                <a:latin typeface="Open Sans"/>
                <a:ea typeface="Open Sans"/>
                <a:cs typeface="Open Sans"/>
              </a:rPr>
              <a:t>Celebrating Global Health Wins</a:t>
            </a:r>
            <a:endParaRPr lang="en-US" dirty="0"/>
          </a:p>
        </p:txBody>
      </p:sp>
      <p:sp>
        <p:nvSpPr>
          <p:cNvPr id="3" name="Content Placeholder 2">
            <a:extLst>
              <a:ext uri="{FF2B5EF4-FFF2-40B4-BE49-F238E27FC236}">
                <a16:creationId xmlns:a16="http://schemas.microsoft.com/office/drawing/2014/main" id="{21360E38-78B0-12AF-AD86-4747F1ED90FD}"/>
              </a:ext>
            </a:extLst>
          </p:cNvPr>
          <p:cNvSpPr>
            <a:spLocks noGrp="1"/>
          </p:cNvSpPr>
          <p:nvPr>
            <p:ph idx="1"/>
          </p:nvPr>
        </p:nvSpPr>
        <p:spPr>
          <a:xfrm>
            <a:off x="457200" y="1063229"/>
            <a:ext cx="8229600" cy="3667496"/>
          </a:xfrm>
        </p:spPr>
        <p:txBody>
          <a:bodyPr vert="horz" lIns="91440" tIns="45720" rIns="91440" bIns="45720" rtlCol="0" anchor="t">
            <a:normAutofit fontScale="77500" lnSpcReduction="20000"/>
          </a:bodyPr>
          <a:lstStyle/>
          <a:p>
            <a:pPr>
              <a:lnSpc>
                <a:spcPct val="134000"/>
              </a:lnSpc>
              <a:spcBef>
                <a:spcPts val="0"/>
              </a:spcBef>
              <a:spcAft>
                <a:spcPts val="1200"/>
              </a:spcAft>
            </a:pPr>
            <a:r>
              <a:rPr lang="en-US" b="1" dirty="0">
                <a:latin typeface="Open Sans"/>
                <a:ea typeface="Open Sans"/>
                <a:cs typeface="Open Sans"/>
              </a:rPr>
              <a:t>Gavi, the Vaccine Alliance</a:t>
            </a:r>
            <a:endParaRPr lang="en-US" b="1" dirty="0"/>
          </a:p>
          <a:p>
            <a:pPr lvl="1">
              <a:lnSpc>
                <a:spcPct val="134000"/>
              </a:lnSpc>
              <a:spcBef>
                <a:spcPts val="0"/>
              </a:spcBef>
              <a:spcAft>
                <a:spcPts val="1200"/>
              </a:spcAft>
            </a:pPr>
            <a:r>
              <a:rPr lang="en-US" dirty="0">
                <a:latin typeface="Open Sans"/>
                <a:ea typeface="Open Sans"/>
                <a:cs typeface="Open Sans"/>
              </a:rPr>
              <a:t>Almost 50 members signed on to bipartisan resolutions supporting increased U.S. investment</a:t>
            </a:r>
            <a:endParaRPr lang="en-US" dirty="0"/>
          </a:p>
          <a:p>
            <a:pPr lvl="1">
              <a:lnSpc>
                <a:spcPct val="134000"/>
              </a:lnSpc>
              <a:spcBef>
                <a:spcPts val="0"/>
              </a:spcBef>
              <a:spcAft>
                <a:spcPts val="1200"/>
              </a:spcAft>
            </a:pPr>
            <a:r>
              <a:rPr lang="en-US" dirty="0">
                <a:latin typeface="Open Sans"/>
                <a:ea typeface="Open Sans"/>
                <a:cs typeface="Open Sans"/>
              </a:rPr>
              <a:t>The Biden Administration announced a bold, early pledge of at least $1.58 billion over 5 years</a:t>
            </a:r>
          </a:p>
          <a:p>
            <a:pPr>
              <a:lnSpc>
                <a:spcPct val="134000"/>
              </a:lnSpc>
              <a:spcBef>
                <a:spcPts val="0"/>
              </a:spcBef>
              <a:spcAft>
                <a:spcPts val="1200"/>
              </a:spcAft>
            </a:pPr>
            <a:r>
              <a:rPr lang="en-US" b="1" dirty="0">
                <a:latin typeface="Open Sans"/>
                <a:ea typeface="Open Sans"/>
                <a:cs typeface="Open Sans"/>
              </a:rPr>
              <a:t>Global Nutrition</a:t>
            </a:r>
            <a:endParaRPr lang="en-US" b="1" dirty="0"/>
          </a:p>
          <a:p>
            <a:pPr lvl="1">
              <a:lnSpc>
                <a:spcPct val="134000"/>
              </a:lnSpc>
              <a:spcBef>
                <a:spcPts val="0"/>
              </a:spcBef>
              <a:spcAft>
                <a:spcPts val="1200"/>
              </a:spcAft>
            </a:pPr>
            <a:r>
              <a:rPr lang="en-US" dirty="0">
                <a:latin typeface="Open Sans"/>
                <a:ea typeface="Open Sans"/>
                <a:cs typeface="Open Sans"/>
              </a:rPr>
              <a:t>106 bipartisan members of Congress signed on to a letter supporting Nutrition for Growth</a:t>
            </a:r>
            <a:endParaRPr lang="en-US" dirty="0"/>
          </a:p>
        </p:txBody>
      </p:sp>
      <p:sp>
        <p:nvSpPr>
          <p:cNvPr id="4" name="Slide Number Placeholder 3">
            <a:extLst>
              <a:ext uri="{FF2B5EF4-FFF2-40B4-BE49-F238E27FC236}">
                <a16:creationId xmlns:a16="http://schemas.microsoft.com/office/drawing/2014/main" id="{B4EE4979-63F3-2419-36F8-4DC82B71B1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pic>
        <p:nvPicPr>
          <p:cNvPr id="5" name="Google Shape;267;g14388b835e1_0_23" descr="Text, application&#10;&#10;Description automatically generated">
            <a:extLst>
              <a:ext uri="{FF2B5EF4-FFF2-40B4-BE49-F238E27FC236}">
                <a16:creationId xmlns:a16="http://schemas.microsoft.com/office/drawing/2014/main" id="{B3A1EFF4-86AE-615F-0B8B-6DC92F8845A8}"/>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
        <p:nvSpPr>
          <p:cNvPr id="6" name="Freeform 2">
            <a:extLst>
              <a:ext uri="{FF2B5EF4-FFF2-40B4-BE49-F238E27FC236}">
                <a16:creationId xmlns:a16="http://schemas.microsoft.com/office/drawing/2014/main" id="{F5728BBB-1FE4-ED16-8536-3314E2A4EC86}"/>
              </a:ext>
            </a:extLst>
          </p:cNvPr>
          <p:cNvSpPr/>
          <p:nvPr/>
        </p:nvSpPr>
        <p:spPr>
          <a:xfrm rot="20864819">
            <a:off x="2399270" y="787058"/>
            <a:ext cx="3813580" cy="3616723"/>
          </a:xfrm>
          <a:custGeom>
            <a:avLst/>
            <a:gdLst/>
            <a:ahLst/>
            <a:cxnLst/>
            <a:rect l="l" t="t" r="r" b="b"/>
            <a:pathLst>
              <a:path w="8666901" h="8162645">
                <a:moveTo>
                  <a:pt x="0" y="0"/>
                </a:moveTo>
                <a:lnTo>
                  <a:pt x="8666901" y="0"/>
                </a:lnTo>
                <a:lnTo>
                  <a:pt x="8666901" y="8162645"/>
                </a:lnTo>
                <a:lnTo>
                  <a:pt x="0" y="8162645"/>
                </a:lnTo>
                <a:lnTo>
                  <a:pt x="0" y="0"/>
                </a:lnTo>
                <a:close/>
              </a:path>
            </a:pathLst>
          </a:custGeom>
          <a:blipFill>
            <a:blip r:embed="rId3">
              <a:alphaModFix amt="16000"/>
              <a:extLst>
                <a:ext uri="{96DAC541-7B7A-43D3-8B79-37D633B846F1}">
                  <asvg:svgBlip xmlns:asvg="http://schemas.microsoft.com/office/drawing/2016/SVG/main" r:embed="rId4"/>
                </a:ext>
              </a:extLst>
            </a:blip>
            <a:stretch>
              <a:fillRect/>
            </a:stretch>
          </a:blipFill>
        </p:spPr>
        <p:txBody>
          <a:bodyPr/>
          <a:lstStyle/>
          <a:p>
            <a:endParaRPr lang="en-US" sz="700"/>
          </a:p>
        </p:txBody>
      </p:sp>
    </p:spTree>
    <p:extLst>
      <p:ext uri="{BB962C8B-B14F-4D97-AF65-F5344CB8AC3E}">
        <p14:creationId xmlns:p14="http://schemas.microsoft.com/office/powerpoint/2010/main" val="1586203286"/>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5.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0C591A-30A2-47A0-84F5-21FBDCD4E4B2}">
  <ds:schemaRefs>
    <ds:schemaRef ds:uri="http://www.w3.org/XML/1998/namespace"/>
    <ds:schemaRef ds:uri="655ca6b8-0f94-4989-841e-604707552b5c"/>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f42ee926-7c83-4218-bf2b-8b85ac63f15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7511</TotalTime>
  <Words>720</Words>
  <Application>Microsoft Office PowerPoint</Application>
  <PresentationFormat>On-screen Show (16:9)</PresentationFormat>
  <Paragraphs>140</Paragraphs>
  <Slides>22</Slides>
  <Notes>15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22</vt:i4>
      </vt:variant>
    </vt:vector>
  </HeadingPairs>
  <TitlesOfParts>
    <vt:vector size="37" baseType="lpstr">
      <vt:lpstr>Arial</vt:lpstr>
      <vt:lpstr>Proxima Nova Heavy</vt:lpstr>
      <vt:lpstr>Calibri</vt:lpstr>
      <vt:lpstr>Open Sans</vt:lpstr>
      <vt:lpstr>Gotham Bold</vt:lpstr>
      <vt:lpstr>Wingdings</vt:lpstr>
      <vt:lpstr>Proxima Nova Bold</vt:lpstr>
      <vt:lpstr>Times New Roman</vt:lpstr>
      <vt:lpstr>Courier New</vt:lpstr>
      <vt:lpstr>Office Theme</vt:lpstr>
      <vt:lpstr>1_Office Theme</vt:lpstr>
      <vt:lpstr>2_Office Theme</vt:lpstr>
      <vt:lpstr>DMTheme1</vt:lpstr>
      <vt:lpstr>3_Office Theme</vt:lpstr>
      <vt:lpstr>4_Office Theme</vt:lpstr>
      <vt:lpstr>PowerPoint Presentation</vt:lpstr>
      <vt:lpstr>PowerPoint Presentation</vt:lpstr>
      <vt:lpstr>Our Values &amp; Resources</vt:lpstr>
      <vt:lpstr>PowerPoint Presentation</vt:lpstr>
      <vt:lpstr>PowerPoint Presentation</vt:lpstr>
      <vt:lpstr>PowerPoint Presentation</vt:lpstr>
      <vt:lpstr>PowerPoint Presentation</vt:lpstr>
      <vt:lpstr>PowerPoint Presentation</vt:lpstr>
      <vt:lpstr>Celebrating Global Health Wins</vt:lpstr>
      <vt:lpstr>Celebrating FY25 Appropriations</vt:lpstr>
      <vt:lpstr>Getting Congress on the record</vt:lpstr>
      <vt:lpstr>READ Act included in NDAA</vt:lpstr>
      <vt:lpstr>End TB Now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3</cp:revision>
  <dcterms:created xsi:type="dcterms:W3CDTF">2021-04-20T20:20:28Z</dcterms:created>
  <dcterms:modified xsi:type="dcterms:W3CDTF">2024-12-13T01:15:20Z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