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84" r:id="rId5"/>
    <p:sldMasterId id="2147483695" r:id="rId6"/>
    <p:sldMasterId id="2147483760" r:id="rId7"/>
    <p:sldMasterId id="2147483648" r:id="rId8"/>
  </p:sldMasterIdLst>
  <p:notesMasterIdLst>
    <p:notesMasterId r:id="rId52"/>
  </p:notesMasterIdLst>
  <p:handoutMasterIdLst>
    <p:handoutMasterId r:id="rId53"/>
  </p:handoutMasterIdLst>
  <p:sldIdLst>
    <p:sldId id="259" r:id="rId9"/>
    <p:sldId id="838" r:id="rId10"/>
    <p:sldId id="815" r:id="rId11"/>
    <p:sldId id="263" r:id="rId12"/>
    <p:sldId id="265" r:id="rId13"/>
    <p:sldId id="264" r:id="rId14"/>
    <p:sldId id="268" r:id="rId15"/>
    <p:sldId id="267" r:id="rId16"/>
    <p:sldId id="266" r:id="rId17"/>
    <p:sldId id="269" r:id="rId18"/>
    <p:sldId id="270" r:id="rId19"/>
    <p:sldId id="837" r:id="rId20"/>
    <p:sldId id="257" r:id="rId21"/>
    <p:sldId id="861" r:id="rId22"/>
    <p:sldId id="858" r:id="rId23"/>
    <p:sldId id="756" r:id="rId24"/>
    <p:sldId id="840" r:id="rId25"/>
    <p:sldId id="828" r:id="rId26"/>
    <p:sldId id="855" r:id="rId27"/>
    <p:sldId id="856" r:id="rId28"/>
    <p:sldId id="857" r:id="rId29"/>
    <p:sldId id="826" r:id="rId30"/>
    <p:sldId id="825" r:id="rId31"/>
    <p:sldId id="841" r:id="rId32"/>
    <p:sldId id="846" r:id="rId33"/>
    <p:sldId id="849" r:id="rId34"/>
    <p:sldId id="850" r:id="rId35"/>
    <p:sldId id="851" r:id="rId36"/>
    <p:sldId id="652" r:id="rId37"/>
    <p:sldId id="860" r:id="rId38"/>
    <p:sldId id="859" r:id="rId39"/>
    <p:sldId id="852" r:id="rId40"/>
    <p:sldId id="853" r:id="rId41"/>
    <p:sldId id="843" r:id="rId42"/>
    <p:sldId id="801" r:id="rId43"/>
    <p:sldId id="829" r:id="rId44"/>
    <p:sldId id="830" r:id="rId45"/>
    <p:sldId id="835" r:id="rId46"/>
    <p:sldId id="836" r:id="rId47"/>
    <p:sldId id="844" r:id="rId48"/>
    <p:sldId id="854" r:id="rId49"/>
    <p:sldId id="799" r:id="rId50"/>
    <p:sldId id="515" r:id="rId5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A1"/>
    <a:srgbClr val="B01F2D"/>
    <a:srgbClr val="C00000"/>
    <a:srgbClr val="58585B"/>
    <a:srgbClr val="B02D1F"/>
    <a:srgbClr val="006600"/>
    <a:srgbClr val="F76143"/>
    <a:srgbClr val="F4330C"/>
    <a:srgbClr val="89898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 autoAdjust="0"/>
    <p:restoredTop sz="65625" autoAdjust="0"/>
  </p:normalViewPr>
  <p:slideViewPr>
    <p:cSldViewPr snapToGrid="0" snapToObjects="1">
      <p:cViewPr varScale="1">
        <p:scale>
          <a:sx n="59" d="100"/>
          <a:sy n="59" d="100"/>
        </p:scale>
        <p:origin x="148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Should we hold one monthly webinar where we cover global and domestic issues? </a:t>
            </a:r>
            <a:endParaRPr lang="en-US" sz="200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78-4A58-81CE-7C635B7CCB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78-4A58-81CE-7C635B7CCBB6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178-4A58-81CE-7C635B7CCB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93-4832-B688-13A9AA8BCB7D}"/>
              </c:ext>
            </c:extLst>
          </c:dPt>
          <c:dLbls>
            <c:dLbl>
              <c:idx val="0"/>
              <c:layout>
                <c:manualLayout>
                  <c:x val="-0.16958377659574467"/>
                  <c:y val="3.5884605115649525E-2"/>
                </c:manualLayout>
              </c:layout>
              <c:tx>
                <c:rich>
                  <a:bodyPr/>
                  <a:lstStyle/>
                  <a:p>
                    <a:fld id="{D330CF96-5983-481F-B21F-6C573429ECD0}" type="VALUE">
                      <a:rPr lang="en-US" sz="360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pPr/>
                      <a:t>[VALUE]</a:t>
                    </a:fld>
                    <a:r>
                      <a:rPr lang="en-US" sz="36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78-4A58-81CE-7C635B7CCBB6}"/>
                </c:ext>
              </c:extLst>
            </c:dLbl>
            <c:dLbl>
              <c:idx val="1"/>
              <c:layout>
                <c:manualLayout>
                  <c:x val="0.13406503868471947"/>
                  <c:y val="-0.17057743608131057"/>
                </c:manualLayout>
              </c:layout>
              <c:tx>
                <c:rich>
                  <a:bodyPr/>
                  <a:lstStyle/>
                  <a:p>
                    <a:fld id="{DD084F34-C73A-4295-BE45-29E5244E6D64}" type="VALUE">
                      <a:rPr lang="en-US" sz="360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pPr/>
                      <a:t>[VALUE]</a:t>
                    </a:fld>
                    <a:r>
                      <a:rPr lang="en-US" sz="36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78-4A58-81CE-7C635B7CCBB6}"/>
                </c:ext>
              </c:extLst>
            </c:dLbl>
            <c:dLbl>
              <c:idx val="2"/>
              <c:layout>
                <c:manualLayout>
                  <c:x val="0.1135004835589942"/>
                  <c:y val="0.165853312291916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268F40-1DA1-4D81-90AA-4EEF1EEFF8E2}" type="VALUE">
                      <a:rPr lang="en-US" sz="3600" smtClean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pPr>
                        <a:defRPr sz="3600"/>
                      </a:pPr>
                      <a:t>[VALUE]</a:t>
                    </a:fld>
                    <a:r>
                      <a:rPr lang="en-US" sz="36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78-4A58-81CE-7C635B7CC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Preferance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37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8-4A58-81CE-7C635B7C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7492637814313348"/>
          <c:y val="0.91175704550193548"/>
          <c:w val="0.45935904255319149"/>
          <c:h val="6.8699366526142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CDF29-D0B6-430A-BAF1-ED7F7F46067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F1FE67F-9490-4034-A583-86FC2D1DF6F0}">
      <dgm:prSet/>
      <dgm:spPr/>
      <dgm:t>
        <a:bodyPr/>
        <a:lstStyle/>
        <a:p>
          <a:pPr>
            <a:defRPr cap="all"/>
          </a:pPr>
          <a:r>
            <a:rPr lang="en-US" i="1"/>
            <a:t>On the webinar? Unmute by clicking the microphone.</a:t>
          </a:r>
          <a:endParaRPr lang="en-US"/>
        </a:p>
      </dgm:t>
    </dgm:pt>
    <dgm:pt modelId="{B9DA6715-FD20-4D40-8775-5F6ED503F08B}" type="parTrans" cxnId="{E8DCD3B8-9FAF-4635-B4F7-EE193F9BE0A1}">
      <dgm:prSet/>
      <dgm:spPr/>
      <dgm:t>
        <a:bodyPr/>
        <a:lstStyle/>
        <a:p>
          <a:endParaRPr lang="en-US"/>
        </a:p>
      </dgm:t>
    </dgm:pt>
    <dgm:pt modelId="{2567D964-B2D4-463F-8991-7CA903EFDF2D}" type="sibTrans" cxnId="{E8DCD3B8-9FAF-4635-B4F7-EE193F9BE0A1}">
      <dgm:prSet/>
      <dgm:spPr/>
      <dgm:t>
        <a:bodyPr/>
        <a:lstStyle/>
        <a:p>
          <a:endParaRPr lang="en-US"/>
        </a:p>
      </dgm:t>
    </dgm:pt>
    <dgm:pt modelId="{3BC85E71-1C12-4D60-AAB0-714752D25ACA}">
      <dgm:prSet/>
      <dgm:spPr/>
      <dgm:t>
        <a:bodyPr/>
        <a:lstStyle/>
        <a:p>
          <a:pPr>
            <a:defRPr cap="all"/>
          </a:pPr>
          <a:r>
            <a:rPr lang="en-US" i="1"/>
            <a:t>On by phone? Unmute by hitting *6.</a:t>
          </a:r>
          <a:endParaRPr lang="en-US"/>
        </a:p>
      </dgm:t>
    </dgm:pt>
    <dgm:pt modelId="{B70C6B33-FDB8-4EEC-AE1A-A00452FAB670}" type="parTrans" cxnId="{75EF6A92-E636-4861-AFAA-C133EE131F43}">
      <dgm:prSet/>
      <dgm:spPr/>
      <dgm:t>
        <a:bodyPr/>
        <a:lstStyle/>
        <a:p>
          <a:endParaRPr lang="en-US"/>
        </a:p>
      </dgm:t>
    </dgm:pt>
    <dgm:pt modelId="{AEDA2A5F-8CC8-4701-9875-29E70817BE91}" type="sibTrans" cxnId="{75EF6A92-E636-4861-AFAA-C133EE131F43}">
      <dgm:prSet/>
      <dgm:spPr/>
      <dgm:t>
        <a:bodyPr/>
        <a:lstStyle/>
        <a:p>
          <a:endParaRPr lang="en-US"/>
        </a:p>
      </dgm:t>
    </dgm:pt>
    <dgm:pt modelId="{D90BB9B1-4D2D-42BC-882E-D6F66194EDC2}">
      <dgm:prSet/>
      <dgm:spPr/>
      <dgm:t>
        <a:bodyPr/>
        <a:lstStyle/>
        <a:p>
          <a:pPr>
            <a:defRPr cap="all"/>
          </a:pPr>
          <a:r>
            <a:rPr lang="en-US" i="1"/>
            <a:t>If you are not speaking, please stay muted.</a:t>
          </a:r>
          <a:endParaRPr lang="en-US"/>
        </a:p>
      </dgm:t>
    </dgm:pt>
    <dgm:pt modelId="{7BDDB9C3-5CC5-4A48-BD9F-F3D9AA5F0A60}" type="parTrans" cxnId="{E164D48C-1414-4F22-80F8-1BF7FA644068}">
      <dgm:prSet/>
      <dgm:spPr/>
      <dgm:t>
        <a:bodyPr/>
        <a:lstStyle/>
        <a:p>
          <a:endParaRPr lang="en-US"/>
        </a:p>
      </dgm:t>
    </dgm:pt>
    <dgm:pt modelId="{8E984BD7-305E-40B9-A974-1E792793C292}" type="sibTrans" cxnId="{E164D48C-1414-4F22-80F8-1BF7FA644068}">
      <dgm:prSet/>
      <dgm:spPr/>
      <dgm:t>
        <a:bodyPr/>
        <a:lstStyle/>
        <a:p>
          <a:endParaRPr lang="en-US"/>
        </a:p>
      </dgm:t>
    </dgm:pt>
    <dgm:pt modelId="{D7BE4765-2485-47A3-9DD1-C40DF09230FD}" type="pres">
      <dgm:prSet presAssocID="{3F4CDF29-D0B6-430A-BAF1-ED7F7F460672}" presName="root" presStyleCnt="0">
        <dgm:presLayoutVars>
          <dgm:dir/>
          <dgm:resizeHandles val="exact"/>
        </dgm:presLayoutVars>
      </dgm:prSet>
      <dgm:spPr/>
    </dgm:pt>
    <dgm:pt modelId="{54E46AB5-1BFF-4776-9C9B-8056D9B7E5F6}" type="pres">
      <dgm:prSet presAssocID="{AF1FE67F-9490-4034-A583-86FC2D1DF6F0}" presName="compNode" presStyleCnt="0"/>
      <dgm:spPr/>
    </dgm:pt>
    <dgm:pt modelId="{55349F07-C6AD-4E9D-9CB0-7EFF24816F60}" type="pres">
      <dgm:prSet presAssocID="{AF1FE67F-9490-4034-A583-86FC2D1DF6F0}" presName="iconBgRect" presStyleLbl="bgShp" presStyleIdx="0" presStyleCnt="3"/>
      <dgm:spPr/>
    </dgm:pt>
    <dgm:pt modelId="{0EE6D412-6EDC-4D5F-A30B-03745B1822FB}" type="pres">
      <dgm:prSet presAssocID="{AF1FE67F-9490-4034-A583-86FC2D1DF6F0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FFD17FBA-8F06-4EA2-BAB0-DB57CF92BC2D}" type="pres">
      <dgm:prSet presAssocID="{AF1FE67F-9490-4034-A583-86FC2D1DF6F0}" presName="spaceRect" presStyleCnt="0"/>
      <dgm:spPr/>
    </dgm:pt>
    <dgm:pt modelId="{96EBD1F6-5CF8-4C90-B63C-C6F0DCB47E96}" type="pres">
      <dgm:prSet presAssocID="{AF1FE67F-9490-4034-A583-86FC2D1DF6F0}" presName="textRect" presStyleLbl="revTx" presStyleIdx="0" presStyleCnt="3">
        <dgm:presLayoutVars>
          <dgm:chMax val="1"/>
          <dgm:chPref val="1"/>
        </dgm:presLayoutVars>
      </dgm:prSet>
      <dgm:spPr/>
    </dgm:pt>
    <dgm:pt modelId="{8A01FF06-9172-4559-B91D-2D56398CC9DF}" type="pres">
      <dgm:prSet presAssocID="{2567D964-B2D4-463F-8991-7CA903EFDF2D}" presName="sibTrans" presStyleCnt="0"/>
      <dgm:spPr/>
    </dgm:pt>
    <dgm:pt modelId="{C6BBA0BA-5716-4F3F-A94C-8F4E731CC263}" type="pres">
      <dgm:prSet presAssocID="{3BC85E71-1C12-4D60-AAB0-714752D25ACA}" presName="compNode" presStyleCnt="0"/>
      <dgm:spPr/>
    </dgm:pt>
    <dgm:pt modelId="{1530EE86-75EE-46FE-B9AF-387E09C5E3F7}" type="pres">
      <dgm:prSet presAssocID="{3BC85E71-1C12-4D60-AAB0-714752D25ACA}" presName="iconBgRect" presStyleLbl="bgShp" presStyleIdx="1" presStyleCnt="3"/>
      <dgm:spPr/>
    </dgm:pt>
    <dgm:pt modelId="{3FF6864C-2A48-458E-8528-F7E6D5A9D68F}" type="pres">
      <dgm:prSet presAssocID="{3BC85E71-1C12-4D60-AAB0-714752D25ACA}" presName="iconRect" presStyleLbl="nod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A279329-B9A5-44D5-A7E3-216E098D5FF4}" type="pres">
      <dgm:prSet presAssocID="{3BC85E71-1C12-4D60-AAB0-714752D25ACA}" presName="spaceRect" presStyleCnt="0"/>
      <dgm:spPr/>
    </dgm:pt>
    <dgm:pt modelId="{9916D8D6-679C-4663-BDBE-AA36365C24FF}" type="pres">
      <dgm:prSet presAssocID="{3BC85E71-1C12-4D60-AAB0-714752D25ACA}" presName="textRect" presStyleLbl="revTx" presStyleIdx="1" presStyleCnt="3">
        <dgm:presLayoutVars>
          <dgm:chMax val="1"/>
          <dgm:chPref val="1"/>
        </dgm:presLayoutVars>
      </dgm:prSet>
      <dgm:spPr/>
    </dgm:pt>
    <dgm:pt modelId="{E2AA1587-3069-4087-AB8F-9899DCF769AE}" type="pres">
      <dgm:prSet presAssocID="{AEDA2A5F-8CC8-4701-9875-29E70817BE91}" presName="sibTrans" presStyleCnt="0"/>
      <dgm:spPr/>
    </dgm:pt>
    <dgm:pt modelId="{5DE56BA8-28F9-436D-A76B-68DF55FE619A}" type="pres">
      <dgm:prSet presAssocID="{D90BB9B1-4D2D-42BC-882E-D6F66194EDC2}" presName="compNode" presStyleCnt="0"/>
      <dgm:spPr/>
    </dgm:pt>
    <dgm:pt modelId="{373FA424-180E-44D8-A6CE-C1B23081DF0F}" type="pres">
      <dgm:prSet presAssocID="{D90BB9B1-4D2D-42BC-882E-D6F66194EDC2}" presName="iconBgRect" presStyleLbl="bgShp" presStyleIdx="2" presStyleCnt="3"/>
      <dgm:spPr/>
    </dgm:pt>
    <dgm:pt modelId="{E0495921-CFEA-49B1-99BD-C50299077A4E}" type="pres">
      <dgm:prSet presAssocID="{D90BB9B1-4D2D-42BC-882E-D6F66194EDC2}" presName="iconRect" presStyleLbl="nod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DB41B67-948B-4EBE-BEC6-9C92CF03AE8D}" type="pres">
      <dgm:prSet presAssocID="{D90BB9B1-4D2D-42BC-882E-D6F66194EDC2}" presName="spaceRect" presStyleCnt="0"/>
      <dgm:spPr/>
    </dgm:pt>
    <dgm:pt modelId="{F1DEF9A1-F45F-4897-9769-ED4B423CE2AC}" type="pres">
      <dgm:prSet presAssocID="{D90BB9B1-4D2D-42BC-882E-D6F66194EDC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0D1E827-E326-4794-97B1-46C5F09AE13D}" type="presOf" srcId="{AF1FE67F-9490-4034-A583-86FC2D1DF6F0}" destId="{96EBD1F6-5CF8-4C90-B63C-C6F0DCB47E96}" srcOrd="0" destOrd="0" presId="urn:microsoft.com/office/officeart/2018/5/layout/IconCircleLabelList"/>
    <dgm:cxn modelId="{1F85F42B-EA34-4789-9933-29E6567638AB}" type="presOf" srcId="{3BC85E71-1C12-4D60-AAB0-714752D25ACA}" destId="{9916D8D6-679C-4663-BDBE-AA36365C24FF}" srcOrd="0" destOrd="0" presId="urn:microsoft.com/office/officeart/2018/5/layout/IconCircleLabelList"/>
    <dgm:cxn modelId="{9B17B160-5098-4228-9614-453B02DC1879}" type="presOf" srcId="{3F4CDF29-D0B6-430A-BAF1-ED7F7F460672}" destId="{D7BE4765-2485-47A3-9DD1-C40DF09230FD}" srcOrd="0" destOrd="0" presId="urn:microsoft.com/office/officeart/2018/5/layout/IconCircleLabelList"/>
    <dgm:cxn modelId="{E164D48C-1414-4F22-80F8-1BF7FA644068}" srcId="{3F4CDF29-D0B6-430A-BAF1-ED7F7F460672}" destId="{D90BB9B1-4D2D-42BC-882E-D6F66194EDC2}" srcOrd="2" destOrd="0" parTransId="{7BDDB9C3-5CC5-4A48-BD9F-F3D9AA5F0A60}" sibTransId="{8E984BD7-305E-40B9-A974-1E792793C292}"/>
    <dgm:cxn modelId="{75EF6A92-E636-4861-AFAA-C133EE131F43}" srcId="{3F4CDF29-D0B6-430A-BAF1-ED7F7F460672}" destId="{3BC85E71-1C12-4D60-AAB0-714752D25ACA}" srcOrd="1" destOrd="0" parTransId="{B70C6B33-FDB8-4EEC-AE1A-A00452FAB670}" sibTransId="{AEDA2A5F-8CC8-4701-9875-29E70817BE91}"/>
    <dgm:cxn modelId="{D47DAAAE-B312-4A86-A2EC-53EA67E8D598}" type="presOf" srcId="{D90BB9B1-4D2D-42BC-882E-D6F66194EDC2}" destId="{F1DEF9A1-F45F-4897-9769-ED4B423CE2AC}" srcOrd="0" destOrd="0" presId="urn:microsoft.com/office/officeart/2018/5/layout/IconCircleLabelList"/>
    <dgm:cxn modelId="{E8DCD3B8-9FAF-4635-B4F7-EE193F9BE0A1}" srcId="{3F4CDF29-D0B6-430A-BAF1-ED7F7F460672}" destId="{AF1FE67F-9490-4034-A583-86FC2D1DF6F0}" srcOrd="0" destOrd="0" parTransId="{B9DA6715-FD20-4D40-8775-5F6ED503F08B}" sibTransId="{2567D964-B2D4-463F-8991-7CA903EFDF2D}"/>
    <dgm:cxn modelId="{291477F5-8F3A-4342-9648-592AC71FE9CC}" type="presParOf" srcId="{D7BE4765-2485-47A3-9DD1-C40DF09230FD}" destId="{54E46AB5-1BFF-4776-9C9B-8056D9B7E5F6}" srcOrd="0" destOrd="0" presId="urn:microsoft.com/office/officeart/2018/5/layout/IconCircleLabelList"/>
    <dgm:cxn modelId="{23D81070-7A3E-4CA7-966A-0CD4C1E2FA78}" type="presParOf" srcId="{54E46AB5-1BFF-4776-9C9B-8056D9B7E5F6}" destId="{55349F07-C6AD-4E9D-9CB0-7EFF24816F60}" srcOrd="0" destOrd="0" presId="urn:microsoft.com/office/officeart/2018/5/layout/IconCircleLabelList"/>
    <dgm:cxn modelId="{E1C68671-4A4B-4E67-9C85-D51749783038}" type="presParOf" srcId="{54E46AB5-1BFF-4776-9C9B-8056D9B7E5F6}" destId="{0EE6D412-6EDC-4D5F-A30B-03745B1822FB}" srcOrd="1" destOrd="0" presId="urn:microsoft.com/office/officeart/2018/5/layout/IconCircleLabelList"/>
    <dgm:cxn modelId="{9531C89C-69BA-4323-98EB-5CBC6A9CC5CB}" type="presParOf" srcId="{54E46AB5-1BFF-4776-9C9B-8056D9B7E5F6}" destId="{FFD17FBA-8F06-4EA2-BAB0-DB57CF92BC2D}" srcOrd="2" destOrd="0" presId="urn:microsoft.com/office/officeart/2018/5/layout/IconCircleLabelList"/>
    <dgm:cxn modelId="{AC31E205-20C4-46BF-A07E-0C529206FD58}" type="presParOf" srcId="{54E46AB5-1BFF-4776-9C9B-8056D9B7E5F6}" destId="{96EBD1F6-5CF8-4C90-B63C-C6F0DCB47E96}" srcOrd="3" destOrd="0" presId="urn:microsoft.com/office/officeart/2018/5/layout/IconCircleLabelList"/>
    <dgm:cxn modelId="{5151BBA7-74A4-4F2E-96BD-8C35AA22FDF3}" type="presParOf" srcId="{D7BE4765-2485-47A3-9DD1-C40DF09230FD}" destId="{8A01FF06-9172-4559-B91D-2D56398CC9DF}" srcOrd="1" destOrd="0" presId="urn:microsoft.com/office/officeart/2018/5/layout/IconCircleLabelList"/>
    <dgm:cxn modelId="{D34D8C2A-B94A-4835-8A24-62B3F25B8DFE}" type="presParOf" srcId="{D7BE4765-2485-47A3-9DD1-C40DF09230FD}" destId="{C6BBA0BA-5716-4F3F-A94C-8F4E731CC263}" srcOrd="2" destOrd="0" presId="urn:microsoft.com/office/officeart/2018/5/layout/IconCircleLabelList"/>
    <dgm:cxn modelId="{57754959-E731-491B-A1E2-F1FC6A1DD73C}" type="presParOf" srcId="{C6BBA0BA-5716-4F3F-A94C-8F4E731CC263}" destId="{1530EE86-75EE-46FE-B9AF-387E09C5E3F7}" srcOrd="0" destOrd="0" presId="urn:microsoft.com/office/officeart/2018/5/layout/IconCircleLabelList"/>
    <dgm:cxn modelId="{F7CE6767-E771-4F8F-9994-1691E4544D56}" type="presParOf" srcId="{C6BBA0BA-5716-4F3F-A94C-8F4E731CC263}" destId="{3FF6864C-2A48-458E-8528-F7E6D5A9D68F}" srcOrd="1" destOrd="0" presId="urn:microsoft.com/office/officeart/2018/5/layout/IconCircleLabelList"/>
    <dgm:cxn modelId="{FD4CAD26-0D5A-4B09-83C5-B68BD7880DF0}" type="presParOf" srcId="{C6BBA0BA-5716-4F3F-A94C-8F4E731CC263}" destId="{9A279329-B9A5-44D5-A7E3-216E098D5FF4}" srcOrd="2" destOrd="0" presId="urn:microsoft.com/office/officeart/2018/5/layout/IconCircleLabelList"/>
    <dgm:cxn modelId="{33409CC1-4FF3-4B17-8D5D-8739989778DF}" type="presParOf" srcId="{C6BBA0BA-5716-4F3F-A94C-8F4E731CC263}" destId="{9916D8D6-679C-4663-BDBE-AA36365C24FF}" srcOrd="3" destOrd="0" presId="urn:microsoft.com/office/officeart/2018/5/layout/IconCircleLabelList"/>
    <dgm:cxn modelId="{63620EA8-10B0-479E-A410-73DEB0D488EC}" type="presParOf" srcId="{D7BE4765-2485-47A3-9DD1-C40DF09230FD}" destId="{E2AA1587-3069-4087-AB8F-9899DCF769AE}" srcOrd="3" destOrd="0" presId="urn:microsoft.com/office/officeart/2018/5/layout/IconCircleLabelList"/>
    <dgm:cxn modelId="{B608399D-8607-4A53-AE51-1EEEB6B68308}" type="presParOf" srcId="{D7BE4765-2485-47A3-9DD1-C40DF09230FD}" destId="{5DE56BA8-28F9-436D-A76B-68DF55FE619A}" srcOrd="4" destOrd="0" presId="urn:microsoft.com/office/officeart/2018/5/layout/IconCircleLabelList"/>
    <dgm:cxn modelId="{6AD00CD2-2C9B-4A58-A3FC-8D9F4DB3B890}" type="presParOf" srcId="{5DE56BA8-28F9-436D-A76B-68DF55FE619A}" destId="{373FA424-180E-44D8-A6CE-C1B23081DF0F}" srcOrd="0" destOrd="0" presId="urn:microsoft.com/office/officeart/2018/5/layout/IconCircleLabelList"/>
    <dgm:cxn modelId="{9BDECEEC-953C-4C06-8B6E-F2083C646A6D}" type="presParOf" srcId="{5DE56BA8-28F9-436D-A76B-68DF55FE619A}" destId="{E0495921-CFEA-49B1-99BD-C50299077A4E}" srcOrd="1" destOrd="0" presId="urn:microsoft.com/office/officeart/2018/5/layout/IconCircleLabelList"/>
    <dgm:cxn modelId="{CB69BB77-1047-43A1-BB8F-53E1696D7EBE}" type="presParOf" srcId="{5DE56BA8-28F9-436D-A76B-68DF55FE619A}" destId="{6DB41B67-948B-4EBE-BEC6-9C92CF03AE8D}" srcOrd="2" destOrd="0" presId="urn:microsoft.com/office/officeart/2018/5/layout/IconCircleLabelList"/>
    <dgm:cxn modelId="{F00918BA-5FF3-4BBF-B1BC-6EFDC762CB3B}" type="presParOf" srcId="{5DE56BA8-28F9-436D-A76B-68DF55FE619A}" destId="{F1DEF9A1-F45F-4897-9769-ED4B423CE2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49F07-C6AD-4E9D-9CB0-7EFF24816F60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E6D412-6EDC-4D5F-A30B-03745B1822FB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BD1F6-5CF8-4C90-B63C-C6F0DCB47E96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i="1" kern="1200"/>
            <a:t>On the webinar? Unmute by clicking the microphone.</a:t>
          </a:r>
          <a:endParaRPr lang="en-US" sz="1700" kern="1200"/>
        </a:p>
      </dsp:txBody>
      <dsp:txXfrm>
        <a:off x="80381" y="2738169"/>
        <a:ext cx="2306250" cy="720000"/>
      </dsp:txXfrm>
    </dsp:sp>
    <dsp:sp modelId="{1530EE86-75EE-46FE-B9AF-387E09C5E3F7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F6864C-2A48-458E-8528-F7E6D5A9D68F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16D8D6-679C-4663-BDBE-AA36365C24FF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i="1" kern="1200"/>
            <a:t>On by phone? Unmute by hitting *6.</a:t>
          </a:r>
          <a:endParaRPr lang="en-US" sz="1700" kern="1200"/>
        </a:p>
      </dsp:txBody>
      <dsp:txXfrm>
        <a:off x="2790224" y="2738169"/>
        <a:ext cx="2306250" cy="720000"/>
      </dsp:txXfrm>
    </dsp:sp>
    <dsp:sp modelId="{373FA424-180E-44D8-A6CE-C1B23081DF0F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495921-CFEA-49B1-99BD-C50299077A4E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DEF9A1-F45F-4897-9769-ED4B423CE2AC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i="1" kern="1200"/>
            <a:t>If you are not speaking, please stay muted.</a:t>
          </a:r>
          <a:endParaRPr lang="en-US" sz="1700" kern="1200"/>
        </a:p>
      </dsp:txBody>
      <dsp:txXfrm>
        <a:off x="5500068" y="2738169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0.04021</cdr:x>
      <cdr:y>0.12552</cdr:y>
    </cdr:from>
    <cdr:to>
      <cdr:x>0.33773</cdr:x>
      <cdr:y>0.43866</cdr:y>
    </cdr:to>
    <cdr:sp macro="" textlink="">
      <cdr:nvSpPr>
        <cdr:cNvPr id="8" name="Arrow: Right 7">
          <a:extLst xmlns:a="http://schemas.openxmlformats.org/drawingml/2006/main">
            <a:ext uri="{FF2B5EF4-FFF2-40B4-BE49-F238E27FC236}">
              <a16:creationId xmlns:a16="http://schemas.microsoft.com/office/drawing/2014/main" id="{3F3853EF-9A91-46AE-8C66-58DF4716AD07}"/>
            </a:ext>
          </a:extLst>
        </cdr:cNvPr>
        <cdr:cNvSpPr/>
      </cdr:nvSpPr>
      <cdr:spPr>
        <a:xfrm xmlns:a="http://schemas.openxmlformats.org/drawingml/2006/main" rot="846725">
          <a:off x="332601" y="652525"/>
          <a:ext cx="2461139" cy="1627906"/>
        </a:xfrm>
        <a:prstGeom xmlns:a="http://schemas.openxmlformats.org/drawingml/2006/main" prst="rightArrow">
          <a:avLst>
            <a:gd name="adj1" fmla="val 50000"/>
            <a:gd name="adj2" fmla="val 60248"/>
          </a:avLst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Global: 18 percent</a:t>
          </a:r>
        </a:p>
        <a:p xmlns:a="http://schemas.openxmlformats.org/drawingml/2006/main"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U.S.: 25 percent</a:t>
          </a:r>
        </a:p>
        <a:p xmlns:a="http://schemas.openxmlformats.org/drawingml/2006/main"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Glomestic: 14 percent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0.0246</cdr:x>
      <cdr:y>0.60386</cdr:y>
    </cdr:from>
    <cdr:to>
      <cdr:x>0.32212</cdr:x>
      <cdr:y>0.91701</cdr:y>
    </cdr:to>
    <cdr:sp macro="" textlink="">
      <cdr:nvSpPr>
        <cdr:cNvPr id="9" name="Arrow: Right 8">
          <a:extLst xmlns:a="http://schemas.openxmlformats.org/drawingml/2006/main">
            <a:ext uri="{FF2B5EF4-FFF2-40B4-BE49-F238E27FC236}">
              <a16:creationId xmlns:a16="http://schemas.microsoft.com/office/drawing/2014/main" id="{0EEB3C12-5E3D-4267-B5DF-AE6003E3C86A}"/>
            </a:ext>
          </a:extLst>
        </cdr:cNvPr>
        <cdr:cNvSpPr/>
      </cdr:nvSpPr>
      <cdr:spPr>
        <a:xfrm xmlns:a="http://schemas.openxmlformats.org/drawingml/2006/main" rot="20406989">
          <a:off x="203474" y="3139274"/>
          <a:ext cx="2461139" cy="1627906"/>
        </a:xfrm>
        <a:prstGeom xmlns:a="http://schemas.openxmlformats.org/drawingml/2006/main" prst="rightArrow">
          <a:avLst>
            <a:gd name="adj1" fmla="val 50000"/>
            <a:gd name="adj2" fmla="val 60248"/>
          </a:avLst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Global: 46 percent</a:t>
          </a:r>
        </a:p>
        <a:p xmlns:a="http://schemas.openxmlformats.org/drawingml/2006/main"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U.S.: 50 percent</a:t>
          </a:r>
        </a:p>
        <a:p xmlns:a="http://schemas.openxmlformats.org/drawingml/2006/main"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Glomestic: 9 percent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0.6717</cdr:x>
      <cdr:y>0.13506</cdr:y>
    </cdr:from>
    <cdr:to>
      <cdr:x>0.97447</cdr:x>
      <cdr:y>0.4482</cdr:y>
    </cdr:to>
    <cdr:sp macro="" textlink="">
      <cdr:nvSpPr>
        <cdr:cNvPr id="10" name="Arrow: Right 9">
          <a:extLst xmlns:a="http://schemas.openxmlformats.org/drawingml/2006/main">
            <a:ext uri="{FF2B5EF4-FFF2-40B4-BE49-F238E27FC236}">
              <a16:creationId xmlns:a16="http://schemas.microsoft.com/office/drawing/2014/main" id="{0EEB3C12-5E3D-4267-B5DF-AE6003E3C86A}"/>
            </a:ext>
          </a:extLst>
        </cdr:cNvPr>
        <cdr:cNvSpPr/>
      </cdr:nvSpPr>
      <cdr:spPr>
        <a:xfrm xmlns:a="http://schemas.openxmlformats.org/drawingml/2006/main" rot="20310274" flipH="1">
          <a:off x="5556265" y="702106"/>
          <a:ext cx="2504581" cy="1627906"/>
        </a:xfrm>
        <a:prstGeom xmlns:a="http://schemas.openxmlformats.org/drawingml/2006/main" prst="rightArrow">
          <a:avLst>
            <a:gd name="adj1" fmla="val 50000"/>
            <a:gd name="adj2" fmla="val 60248"/>
          </a:avLst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Global: 32 percent</a:t>
          </a:r>
        </a:p>
        <a:p xmlns:a="http://schemas.openxmlformats.org/drawingml/2006/main">
          <a:pPr algn="r"/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U.S.: 25 percent</a:t>
          </a:r>
        </a:p>
        <a:p xmlns:a="http://schemas.openxmlformats.org/drawingml/2006/main">
          <a:pPr algn="r"/>
          <a:r>
            <a: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rPr>
            <a:t>Glomestic: 77 percent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EEAA9A-F5A8-4341-B776-2F6CDBEF6FFA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05275D-303A-417E-9A01-FA10F403D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7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F8C0E6-F0C7-478E-8A01-4B7094FD38FC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492179-49F8-43CF-BF00-5960C3823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3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77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18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4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38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03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3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7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74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5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0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76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28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27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37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20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91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11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22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07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50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6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59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8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no accident that Congress was put into a position of leadership on the Global Fund replenishment. </a:t>
            </a:r>
            <a:r>
              <a:rPr lang="en-US"/>
              <a:t>Everything you’ve been doing for that past 18 months has been to address a major dilemma—what do we do when the Administration undermines the Global Fund?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7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98128-7E45-485C-A03E-961E9931D2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98128-7E45-485C-A03E-961E9931D2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38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98128-7E45-485C-A03E-961E9931D2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7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852" y="4402163"/>
            <a:ext cx="7772400" cy="1470025"/>
          </a:xfrm>
        </p:spPr>
        <p:txBody>
          <a:bodyPr anchor="t"/>
          <a:lstStyle>
            <a:lvl1pPr algn="l">
              <a:defRPr>
                <a:solidFill>
                  <a:srgbClr val="58585B"/>
                </a:solidFill>
                <a:latin typeface="Helvetic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766" y="4984276"/>
            <a:ext cx="8218851" cy="156447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3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 dirty="0">
              <a:solidFill>
                <a:srgbClr val="56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22477"/>
            <a:ext cx="3352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0" y="6811965"/>
            <a:ext cx="9144000" cy="46037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49250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647F7E6F-8FB5-4F6C-B5FB-1C8A02FA70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1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2889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0F89E143-FC6E-46C4-A3EB-D7507DA59D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90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3C57D8CA-CA83-470A-9009-27B4C3C561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46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371600"/>
            <a:ext cx="3017838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E38C1CC-FB0E-439C-8620-CE9CC387FFEE}" type="datetimeFigureOut">
              <a:rPr lang="en-US"/>
              <a:pPr defTabSz="914400">
                <a:defRPr/>
              </a:pPr>
              <a:t>12/14/2019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28846A7E-2974-4423-B0A7-0999C14D0A9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41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endParaRPr lang="en-US" altLang="en-US" sz="2400" dirty="0">
                <a:solidFill>
                  <a:srgbClr val="56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endParaRPr lang="en-US" altLang="en-US" sz="2400" dirty="0">
                <a:solidFill>
                  <a:srgbClr val="56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dirty="0">
                <a:solidFill>
                  <a:srgbClr val="56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 dirty="0">
                <a:solidFill>
                  <a:srgbClr val="560000"/>
                </a:solidFill>
              </a:endParaRPr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5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537EA35-FCD0-4DBA-BEDB-75C08A2958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8534400" cy="4373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spcBef>
                <a:spcPts val="800"/>
              </a:spcBef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800"/>
              </a:spcBef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800"/>
              </a:spcBef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80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8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660000"/>
                </a:solidFill>
              </a:defRPr>
            </a:lvl1pPr>
          </a:lstStyle>
          <a:p>
            <a:fld id="{67BAA746-E8F4-43C6-AE0B-0C907953BE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02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CC71-9D8E-4BB4-9CDB-A0DD738B6F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8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8" y="4379065"/>
            <a:ext cx="7885672" cy="174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13"/>
          <a:stretch/>
        </p:blipFill>
        <p:spPr>
          <a:xfrm>
            <a:off x="-40536" y="-13510"/>
            <a:ext cx="9211560" cy="4246843"/>
          </a:xfrm>
          <a:prstGeom prst="rect">
            <a:avLst/>
          </a:prstGeom>
          <a:solidFill>
            <a:srgbClr val="B11F30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5D4A53D-EB96-447E-9477-8A7CA2AD73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kern="1200">
          <a:solidFill>
            <a:srgbClr val="58585B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8989"/>
                </a:solidFill>
              </a:defRPr>
            </a:lvl1pPr>
          </a:lstStyle>
          <a:p>
            <a:pPr defTabSz="914400"/>
            <a:fld id="{F907C71B-639C-487D-98C9-6D7F7391A03D}" type="slidenum">
              <a:rPr lang="en-US" altLang="en-US"/>
              <a:pPr defTabSz="914400"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1125"/>
            <a:ext cx="37338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6461125"/>
            <a:ext cx="32766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pic>
        <p:nvPicPr>
          <p:cNvPr id="2055" name="Picture 9" descr="clasp-primary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1" y="6072188"/>
            <a:ext cx="15382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V="1">
            <a:off x="0" y="0"/>
            <a:ext cx="9144000" cy="46038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152401" y="6492875"/>
            <a:ext cx="1244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 dirty="0">
                <a:solidFill>
                  <a:srgbClr val="660000"/>
                </a:solidFill>
              </a:rPr>
              <a:t>www.clasp.org</a:t>
            </a:r>
          </a:p>
        </p:txBody>
      </p:sp>
    </p:spTree>
    <p:extLst>
      <p:ext uri="{BB962C8B-B14F-4D97-AF65-F5344CB8AC3E}">
        <p14:creationId xmlns:p14="http://schemas.microsoft.com/office/powerpoint/2010/main" val="701128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lide Templa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56667"/>
            <a:ext cx="9174161" cy="22013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27" y="4987637"/>
            <a:ext cx="8229600" cy="145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30161" y="0"/>
            <a:ext cx="363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F84AE24-846E-4A1C-B0B1-0E6945328E2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zoom.us/j/5104073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st.typewell.com/faelapgb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grassroots@results.org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" y="4325113"/>
            <a:ext cx="8670696" cy="22309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85B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December 2019 National Grassroots Webinar </a:t>
            </a:r>
          </a:p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Ending 2019 Well and Starting 2020 Even Better!</a:t>
            </a:r>
          </a:p>
          <a:p>
            <a:pPr>
              <a:spcBef>
                <a:spcPts val="0"/>
              </a:spcBef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/>
              <a:t>Join at </a:t>
            </a:r>
            <a:r>
              <a:rPr lang="en-US" sz="1600" b="1" u="sng" dirty="0">
                <a:hlinkClick r:id="rId3"/>
              </a:rPr>
              <a:t>https://results.zoom.us/j/510407386</a:t>
            </a:r>
            <a:r>
              <a:rPr lang="en-US" sz="1600" b="1" dirty="0"/>
              <a:t>. Or by phone at (669) 900-6833 or (929) 436-2866, meeting ID 510-407-386 </a:t>
            </a:r>
          </a:p>
          <a:p>
            <a:pPr>
              <a:spcBef>
                <a:spcPts val="0"/>
              </a:spcBef>
            </a:pPr>
            <a:endParaRPr lang="en-US" altLang="en-US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600" i="1" dirty="0">
                <a:latin typeface="Helvetica" panose="020B0604020202020204" pitchFamily="34" charset="0"/>
                <a:cs typeface="Helvetica" panose="020B0604020202020204" pitchFamily="34" charset="0"/>
              </a:rPr>
              <a:t>Closed captioning: </a:t>
            </a:r>
            <a:r>
              <a:rPr lang="en-US" sz="1600" dirty="0">
                <a:hlinkClick r:id="rId4"/>
              </a:rPr>
              <a:t>http://west.typewell.com/faelapgb</a:t>
            </a:r>
            <a:br>
              <a:rPr lang="en-US" altLang="en-US" sz="1400" i="1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10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F694B-53D7-481A-A312-1030C9F65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AA6DE6F-C18F-4C0E-A256-90F38C5D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82930"/>
            <a:ext cx="734568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B946-0C45-49E0-BDE9-472ACA7A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2020 Moments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B340-906D-4316-B688-4DC14E8F9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Appropriations</a:t>
            </a:r>
          </a:p>
          <a:p>
            <a:r>
              <a:rPr lang="en-US"/>
              <a:t>Gavi Replenishment (June)</a:t>
            </a:r>
          </a:p>
          <a:p>
            <a:r>
              <a:rPr lang="en-US"/>
              <a:t>RESULTS International Conference (June)</a:t>
            </a:r>
            <a:endParaRPr lang="en-US" dirty="0"/>
          </a:p>
          <a:p>
            <a:r>
              <a:rPr lang="en-US"/>
              <a:t>Nutrition for Growth (December)</a:t>
            </a:r>
          </a:p>
          <a:p>
            <a:r>
              <a:rPr lang="en-US"/>
              <a:t>Authorizing legislation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83A19-A96A-494B-86C5-8D6196FA7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4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83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387349"/>
            <a:ext cx="8801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Grassroots Café </a:t>
            </a:r>
            <a:endParaRPr lang="en-US" sz="3200" b="1" i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b="1" i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000" i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CE6D9-9750-426B-AC0C-F81D1919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52" y="1268883"/>
            <a:ext cx="3972295" cy="43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1" y="353910"/>
            <a:ext cx="7655285" cy="11891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AF1F2C"/>
                </a:solidFill>
              </a:rPr>
              <a:t>Virtual Thanksgiving Feast </a:t>
            </a:r>
            <a:br>
              <a:rPr lang="en-US" sz="3200" b="1" dirty="0">
                <a:solidFill>
                  <a:srgbClr val="AF1F2C"/>
                </a:solidFill>
              </a:rPr>
            </a:br>
            <a:r>
              <a:rPr lang="en-US" sz="3200" b="1" dirty="0">
                <a:solidFill>
                  <a:srgbClr val="AF1F2C"/>
                </a:solidFill>
              </a:rPr>
              <a:t>Peer-to-Peer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717BB-3216-4397-B161-4B62372796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427" y="1874933"/>
            <a:ext cx="3251146" cy="25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1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1" y="353910"/>
            <a:ext cx="7655285" cy="11891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AF1F2C"/>
                </a:solidFill>
              </a:rPr>
              <a:t>Virtual Thanksgiving Feast </a:t>
            </a:r>
            <a:br>
              <a:rPr lang="en-US" sz="3200" b="1" dirty="0">
                <a:solidFill>
                  <a:srgbClr val="AF1F2C"/>
                </a:solidFill>
              </a:rPr>
            </a:br>
            <a:r>
              <a:rPr lang="en-US" sz="3200" b="1" dirty="0">
                <a:solidFill>
                  <a:srgbClr val="AF1F2C"/>
                </a:solidFill>
              </a:rPr>
              <a:t>Peer-to-Peer Campaign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4A702-EB3A-4068-A679-B78B2CFB269E}"/>
              </a:ext>
            </a:extLst>
          </p:cNvPr>
          <p:cNvSpPr/>
          <p:nvPr/>
        </p:nvSpPr>
        <p:spPr>
          <a:xfrm>
            <a:off x="535578" y="1658983"/>
            <a:ext cx="79552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201F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 for making the Virtual Thanksgiving Feast </a:t>
            </a:r>
          </a:p>
          <a:p>
            <a:pPr algn="ctr"/>
            <a:r>
              <a:rPr lang="en-US" sz="2500" dirty="0">
                <a:solidFill>
                  <a:srgbClr val="201F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success!</a:t>
            </a:r>
          </a:p>
          <a:p>
            <a:pPr algn="ctr"/>
            <a:endParaRPr lang="en-US" sz="2500" dirty="0">
              <a:solidFill>
                <a:srgbClr val="201F1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500" dirty="0">
                <a:solidFill>
                  <a:srgbClr val="201F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25+ fundraisers together raised over $32,000 </a:t>
            </a:r>
          </a:p>
          <a:p>
            <a:pPr algn="ctr"/>
            <a:r>
              <a:rPr lang="en-US" sz="2500" dirty="0">
                <a:solidFill>
                  <a:srgbClr val="201F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232+ donations.</a:t>
            </a:r>
          </a:p>
          <a:p>
            <a:pPr algn="ctr"/>
            <a:endParaRPr lang="en-US" sz="2500" dirty="0">
              <a:solidFill>
                <a:srgbClr val="201F1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500" dirty="0">
                <a:solidFill>
                  <a:srgbClr val="201F1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These campaigns not only help raise critical funds, they also expand our donor base and spread the word about our work. Thank you for everyone who participated or made a donation!</a:t>
            </a:r>
          </a:p>
        </p:txBody>
      </p:sp>
    </p:spTree>
    <p:extLst>
      <p:ext uri="{BB962C8B-B14F-4D97-AF65-F5344CB8AC3E}">
        <p14:creationId xmlns:p14="http://schemas.microsoft.com/office/powerpoint/2010/main" val="14916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1" y="353910"/>
            <a:ext cx="7655285" cy="11891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AF1F2C"/>
                </a:solidFill>
              </a:rPr>
              <a:t>Expansion Celebration!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A2F606-270E-461C-9A26-58214774AE35}"/>
              </a:ext>
            </a:extLst>
          </p:cNvPr>
          <p:cNvSpPr/>
          <p:nvPr/>
        </p:nvSpPr>
        <p:spPr>
          <a:xfrm>
            <a:off x="1528353" y="1776549"/>
            <a:ext cx="58913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Volunteer inquiries: </a:t>
            </a:r>
            <a:r>
              <a:rPr lang="en-US" sz="28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343</a:t>
            </a:r>
          </a:p>
          <a:p>
            <a:pPr algn="ctr" fontAlgn="base"/>
            <a:endParaRPr lang="en-US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base"/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who registered for RESULTS communications: </a:t>
            </a:r>
            <a:r>
              <a:rPr lang="en-US" sz="28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280</a:t>
            </a:r>
          </a:p>
          <a:p>
            <a:pPr algn="ctr" fontAlgn="base"/>
            <a:endParaRPr lang="en-US" sz="2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fontAlgn="base"/>
            <a:r>
              <a:rPr lang="en-US" sz="2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who decided to become a RESULTS advocate: </a:t>
            </a:r>
            <a:r>
              <a:rPr lang="en-US" sz="28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30625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CB84E56B-342A-4DC0-9920-D07A8AAB6938}" type="slidenum">
              <a:rPr lang="en-US" sz="1200" smtClean="0">
                <a:latin typeface="+mn-lt"/>
                <a:cs typeface="+mn-cs"/>
              </a:rPr>
              <a:pPr algn="r" defTabSz="914400">
                <a:spcAft>
                  <a:spcPts val="600"/>
                </a:spcAft>
              </a:pPr>
              <a:t>16</a:t>
            </a:fld>
            <a:endParaRPr lang="en-US" sz="120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3CE3E8-DCB2-4999-AE38-4E96F04700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62" y="336339"/>
            <a:ext cx="8488738" cy="63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4074" y="275913"/>
            <a:ext cx="8233387" cy="89931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Mark Your Calendars!</a:t>
            </a:r>
            <a:b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See the Weekly Update for details.</a:t>
            </a: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4074" y="1418913"/>
            <a:ext cx="8559924" cy="601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December 16, 2 pm ET only (Special time). </a:t>
            </a:r>
            <a:r>
              <a:rPr lang="en-US" sz="2600" dirty="0"/>
              <a:t>Global Free Agents webinars.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January 14, 12 pm ET. </a:t>
            </a:r>
            <a:r>
              <a:rPr lang="en-US" sz="2600" dirty="0"/>
              <a:t>First New Advocate Orientation of 2020.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January 15, 8:30 pm ET. </a:t>
            </a:r>
            <a:r>
              <a:rPr lang="en-US" sz="2600" dirty="0"/>
              <a:t>Action Network Community of Practice.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F451C-9A51-4F68-909D-4542ACF81011}"/>
              </a:ext>
            </a:extLst>
          </p:cNvPr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1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83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387349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Data is More Than Data</a:t>
            </a:r>
            <a:endParaRPr lang="en-US" sz="3200" b="1" i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4000" i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99015-C1BB-4D0B-9023-1AAC1678CA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13" y="1261608"/>
            <a:ext cx="2197074" cy="2726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06692-D19D-45D6-9611-27366B6C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781" y="1053015"/>
            <a:ext cx="3695481" cy="58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4074" y="275913"/>
            <a:ext cx="8233387" cy="89931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Outreach Events </a:t>
            </a:r>
            <a:b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4074" y="1418913"/>
            <a:ext cx="855992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600" b="1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F451C-9A51-4F68-909D-4542ACF81011}"/>
              </a:ext>
            </a:extLst>
          </p:cNvPr>
          <p:cNvSpPr/>
          <p:nvPr/>
        </p:nvSpPr>
        <p:spPr>
          <a:xfrm>
            <a:off x="2286000" y="282883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atin typeface="Helvetica" panose="020B0604020202020204" pitchFamily="34" charset="0"/>
                <a:cs typeface="Helvetica" panose="020B0604020202020204" pitchFamily="34" charset="0"/>
              </a:rPr>
              <a:t>74+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7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83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B6C30-024A-42F8-B66C-AB04F3E6546D}"/>
              </a:ext>
            </a:extLst>
          </p:cNvPr>
          <p:cNvSpPr txBox="1"/>
          <p:nvPr/>
        </p:nvSpPr>
        <p:spPr>
          <a:xfrm>
            <a:off x="3829590" y="268689"/>
            <a:ext cx="49486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5F59EF-DB33-4062-A15E-42A45824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32" y="268689"/>
            <a:ext cx="2376983" cy="2345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A2A7E-8224-40ED-A386-CF86565EDABF}"/>
              </a:ext>
            </a:extLst>
          </p:cNvPr>
          <p:cNvSpPr txBox="1"/>
          <p:nvPr/>
        </p:nvSpPr>
        <p:spPr>
          <a:xfrm>
            <a:off x="3971110" y="718457"/>
            <a:ext cx="45793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Sid Jacob</a:t>
            </a:r>
          </a:p>
          <a:p>
            <a:pPr algn="r"/>
            <a:r>
              <a:rPr lang="en-US" sz="32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Yuxin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 Tang</a:t>
            </a:r>
          </a:p>
          <a:p>
            <a:pPr algn="r"/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Mary Kate O’Leary</a:t>
            </a:r>
          </a:p>
          <a:p>
            <a:pPr algn="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RESULTS Madison</a:t>
            </a:r>
          </a:p>
          <a:p>
            <a:pPr algn="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sz="3200" i="1" dirty="0">
                <a:latin typeface="Helvetica" panose="020B0604020202020204" pitchFamily="34" charset="0"/>
                <a:cs typeface="Helvetica" panose="020B0604020202020204" pitchFamily="34" charset="0"/>
              </a:rPr>
              <a:t> A Fresh Mix of Advocates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55487-01D3-41D4-AAC2-608E381C15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522" y="2113819"/>
            <a:ext cx="2405199" cy="2345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5F4F7-C94C-45A9-A863-C5B1DD51E9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2" y="3597917"/>
            <a:ext cx="2085033" cy="283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4074" y="275913"/>
            <a:ext cx="8233387" cy="89931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Media Hits</a:t>
            </a:r>
            <a:b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4074" y="1418913"/>
            <a:ext cx="8559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tx1"/>
                </a:solidFill>
              </a:rPr>
              <a:t>267+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F451C-9A51-4F68-909D-4542ACF81011}"/>
              </a:ext>
            </a:extLst>
          </p:cNvPr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17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4074" y="275913"/>
            <a:ext cx="8233387" cy="89931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Lobby Meetings</a:t>
            </a:r>
            <a:b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4074" y="1418913"/>
            <a:ext cx="855992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600" b="1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F451C-9A51-4F68-909D-4542ACF81011}"/>
              </a:ext>
            </a:extLst>
          </p:cNvPr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atin typeface="Helvetica" panose="020B0604020202020204" pitchFamily="34" charset="0"/>
                <a:cs typeface="Helvetica" panose="020B0604020202020204" pitchFamily="34" charset="0"/>
              </a:rPr>
              <a:t>545+</a:t>
            </a:r>
          </a:p>
        </p:txBody>
      </p:sp>
    </p:spTree>
    <p:extLst>
      <p:ext uri="{BB962C8B-B14F-4D97-AF65-F5344CB8AC3E}">
        <p14:creationId xmlns:p14="http://schemas.microsoft.com/office/powerpoint/2010/main" val="850128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105E-A4AC-48A3-8E94-BD8C9E76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 fontScale="90000"/>
          </a:bodyPr>
          <a:lstStyle/>
          <a:p>
            <a:r>
              <a:rPr lang="en-US" b="1" i="1" dirty="0"/>
              <a:t>Please Update Reporting </a:t>
            </a:r>
            <a:br>
              <a:rPr lang="en-US" b="1" i="1" dirty="0"/>
            </a:br>
            <a:r>
              <a:rPr lang="en-US" b="1" i="1" dirty="0"/>
              <a:t>Before December 31!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A7A6-E300-48FD-BB30-BC2BA03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682433"/>
            <a:ext cx="5224285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Check out the reporting links at the bottom of every Weekly Update and stay current!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9E11A-E467-4B04-A289-37D457BA0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8177" y="6217920"/>
            <a:ext cx="6858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000">
                <a:solidFill>
                  <a:prstClr val="black">
                    <a:lumMod val="50000"/>
                    <a:lumOff val="50000"/>
                  </a:prstClr>
                </a:solidFill>
              </a:rPr>
              <a:pPr algn="r">
                <a:spcAft>
                  <a:spcPts val="600"/>
                </a:spcAft>
              </a:pPr>
              <a:t>22</a:t>
            </a:fld>
            <a:endParaRPr lang="en-US" sz="100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Graphic 7" descr="Gauge">
            <a:extLst>
              <a:ext uri="{FF2B5EF4-FFF2-40B4-BE49-F238E27FC236}">
                <a16:creationId xmlns:a16="http://schemas.microsoft.com/office/drawing/2014/main" id="{0B1E8623-97F0-4324-8B91-E1215050D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517" y="2811104"/>
            <a:ext cx="2524860" cy="25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9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584E-B83C-45DD-B5ED-8A35D0A5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Open 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CB84E56B-342A-4DC0-9920-D07A8AAB6938}" type="slidenum">
              <a:rPr lang="en-US" sz="1200" smtClean="0">
                <a:latin typeface="+mn-lt"/>
                <a:cs typeface="+mn-cs"/>
              </a:rPr>
              <a:pPr algn="r" defTabSz="914400">
                <a:spcAft>
                  <a:spcPts val="600"/>
                </a:spcAft>
              </a:pPr>
              <a:t>23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8EBBC-40C0-44D1-88EA-EE0409DA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5C782E8F-EF4B-4EE2-821E-FF6072DEB57A}"/>
              </a:ext>
            </a:extLst>
          </p:cNvPr>
          <p:cNvGraphicFramePr/>
          <p:nvPr/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081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4074" y="275913"/>
            <a:ext cx="8233387" cy="89931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>
                <a:solidFill>
                  <a:schemeClr val="accent2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Important!</a:t>
            </a: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4074" y="1418913"/>
            <a:ext cx="8559924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600" b="1" dirty="0"/>
          </a:p>
          <a:p>
            <a:r>
              <a:rPr lang="en-US" b="1" dirty="0"/>
              <a:t>December 25 – January 1. </a:t>
            </a:r>
            <a:r>
              <a:rPr lang="en-US" dirty="0"/>
              <a:t>RESULTS Office is closed for Winter Break.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F451C-9A51-4F68-909D-4542ACF81011}"/>
              </a:ext>
            </a:extLst>
          </p:cNvPr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2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7174" y="1082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9976D93-B021-46E3-BB2B-E75C19F9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28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CB41E-0623-41D4-9980-497FBB849381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7F1275-3F3D-4588-B59D-4E64C9E8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217053"/>
            <a:ext cx="8174036" cy="5505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Coming Changes to How We Support You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ACC33-86F2-4F38-A520-4892065E21FC}"/>
              </a:ext>
            </a:extLst>
          </p:cNvPr>
          <p:cNvSpPr txBox="1"/>
          <p:nvPr/>
        </p:nvSpPr>
        <p:spPr>
          <a:xfrm>
            <a:off x="312738" y="706674"/>
            <a:ext cx="8229600" cy="572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  <a:endParaRPr lang="en-US" dirty="0">
              <a:solidFill>
                <a:srgbClr val="B01F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Looking to </a:t>
            </a: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streamline our support and training 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Maintain your effectiveness while respecting your time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groups and new volunteers </a:t>
            </a: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interested in being “glomestic” </a:t>
            </a: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work on both U.S. and global poverty issues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wanted </a:t>
            </a: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active participa</a:t>
            </a: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tion in the decision making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 Webinar Survey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74 responses</a:t>
            </a: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38 percent global, 32 percent U.S., and 30 percent glomestic</a:t>
            </a:r>
            <a:endParaRPr lang="en-US" sz="20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you listen? </a:t>
            </a: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U.S. volunteers typically listen individually; most global volunteers listen live with group </a:t>
            </a:r>
            <a:endParaRPr lang="en-US" sz="20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Convenience biggest factor in those who do not attend</a:t>
            </a:r>
          </a:p>
          <a:p>
            <a:pPr marL="285750" lvl="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do you want to get out of the monthly webinars?</a:t>
            </a:r>
            <a:endParaRPr lang="en-US" sz="20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info you need to take action</a:t>
            </a:r>
            <a:endParaRPr lang="en-US" sz="20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also like inspiration, skill building, and org updates</a:t>
            </a:r>
            <a:endParaRPr lang="en-US" sz="20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5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7174" y="1082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9976D93-B021-46E3-BB2B-E75C19F9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28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CB41E-0623-41D4-9980-497FBB849381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7F1275-3F3D-4588-B59D-4E64C9E8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129"/>
            <a:ext cx="9143999" cy="5505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Coming Changes to How We Support You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C0427D-9655-4D17-BB44-B929CC881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94843"/>
              </p:ext>
            </p:extLst>
          </p:nvPr>
        </p:nvGraphicFramePr>
        <p:xfrm>
          <a:off x="435999" y="710551"/>
          <a:ext cx="8272000" cy="519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69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7174" y="1082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9976D93-B021-46E3-BB2B-E75C19F9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28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CB41E-0623-41D4-9980-497FBB849381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ACC33-86F2-4F38-A520-4892065E21FC}"/>
              </a:ext>
            </a:extLst>
          </p:cNvPr>
          <p:cNvSpPr txBox="1"/>
          <p:nvPr/>
        </p:nvSpPr>
        <p:spPr>
          <a:xfrm>
            <a:off x="312738" y="706674"/>
            <a:ext cx="8574088" cy="440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January webinar: Normal joint U.S. and global campaigns webinar, </a:t>
            </a: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Saturday, January 11 at 1 pm ET</a:t>
            </a: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(60 minutes) – focused on planning for 2020</a:t>
            </a:r>
            <a:endPara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endParaRPr lang="en-US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webinar format </a:t>
            </a: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debuts on </a:t>
            </a: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Saturday, February 1 at 1 pm ET</a:t>
            </a:r>
          </a:p>
          <a:p>
            <a:pPr marL="285750" indent="-285750" algn="ctr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 survey respondents wanted a Saturday webinar</a:t>
            </a:r>
            <a:endPara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ctr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Moving to the first Saturday of each month at 1 pm ET</a:t>
            </a:r>
            <a:endPara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ctr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time to take actions; less likely to be on holiday weekend</a:t>
            </a:r>
            <a:endParaRPr lang="en-US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90-minute webinar in three parts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14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14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14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6E7983D-41BA-413A-B39B-79FD7DE3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129"/>
            <a:ext cx="9143999" cy="550552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 what do we do to balance these competing preferences?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9BCEA-2373-4846-87A6-CE65426D206C}"/>
              </a:ext>
            </a:extLst>
          </p:cNvPr>
          <p:cNvSpPr/>
          <p:nvPr/>
        </p:nvSpPr>
        <p:spPr>
          <a:xfrm>
            <a:off x="1278810" y="3780676"/>
            <a:ext cx="2084439" cy="1143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1:00-1:30pm ET</a:t>
            </a: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U.S. Poverty Policy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35460A-79A1-45E4-9EAA-B6801CA26AD1}"/>
              </a:ext>
            </a:extLst>
          </p:cNvPr>
          <p:cNvSpPr/>
          <p:nvPr/>
        </p:nvSpPr>
        <p:spPr>
          <a:xfrm>
            <a:off x="3486123" y="3780676"/>
            <a:ext cx="2084439" cy="114300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1:30-2:00pm ET</a:t>
            </a: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Joint Grassroots Section</a:t>
            </a:r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B5D509-66B0-48FF-8C46-F691FE921E52}"/>
              </a:ext>
            </a:extLst>
          </p:cNvPr>
          <p:cNvSpPr/>
          <p:nvPr/>
        </p:nvSpPr>
        <p:spPr>
          <a:xfrm>
            <a:off x="5693436" y="3780676"/>
            <a:ext cx="2084439" cy="1143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2:00-2:30pm ET</a:t>
            </a:r>
          </a:p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Global Poverty Policy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8774CB3-2D9F-4CC1-B87C-418C10BECEB1}"/>
              </a:ext>
            </a:extLst>
          </p:cNvPr>
          <p:cNvSpPr/>
          <p:nvPr/>
        </p:nvSpPr>
        <p:spPr>
          <a:xfrm>
            <a:off x="1278810" y="5336728"/>
            <a:ext cx="4291752" cy="354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U.S. Poverty groups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03A338F-BD78-44D9-BD00-7E2E6492D6DD}"/>
              </a:ext>
            </a:extLst>
          </p:cNvPr>
          <p:cNvSpPr/>
          <p:nvPr/>
        </p:nvSpPr>
        <p:spPr>
          <a:xfrm>
            <a:off x="3486123" y="5691660"/>
            <a:ext cx="4291752" cy="354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Poverty groups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5DE2669-5FD5-4428-8C49-9EA896802F49}"/>
              </a:ext>
            </a:extLst>
          </p:cNvPr>
          <p:cNvSpPr/>
          <p:nvPr/>
        </p:nvSpPr>
        <p:spPr>
          <a:xfrm>
            <a:off x="1278810" y="4985962"/>
            <a:ext cx="6499065" cy="3549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Glomestic groups</a:t>
            </a:r>
          </a:p>
        </p:txBody>
      </p:sp>
    </p:spTree>
    <p:extLst>
      <p:ext uri="{BB962C8B-B14F-4D97-AF65-F5344CB8AC3E}">
        <p14:creationId xmlns:p14="http://schemas.microsoft.com/office/powerpoint/2010/main" val="3523284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7174" y="1082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9976D93-B021-46E3-BB2B-E75C19F9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28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CB41E-0623-41D4-9980-497FBB849381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ACC33-86F2-4F38-A520-4892065E21FC}"/>
              </a:ext>
            </a:extLst>
          </p:cNvPr>
          <p:cNvSpPr txBox="1"/>
          <p:nvPr/>
        </p:nvSpPr>
        <p:spPr>
          <a:xfrm>
            <a:off x="657226" y="1136468"/>
            <a:ext cx="7885112" cy="421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90-minute format helps both single-focus and dual-focused groups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28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your group focuses on just one issue, you can attend the first hour or second hour based on your issue area</a:t>
            </a:r>
          </a:p>
          <a:p>
            <a:pPr marL="742950" lvl="1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your group focuses on both, you can get it all on one, 90-minute webinar each month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E94A2A-ADD8-4423-A69F-5F654BC3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129"/>
            <a:ext cx="9143999" cy="5505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Coming Changes to How We Support You</a:t>
            </a: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23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6754" y="143691"/>
            <a:ext cx="8777244" cy="758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/>
              <a:t>BEGINNING IN FEBRUARY</a:t>
            </a:r>
          </a:p>
          <a:p>
            <a:pPr marL="0" indent="0" algn="ctr">
              <a:buNone/>
            </a:pPr>
            <a:r>
              <a:rPr lang="en-US" sz="3600" b="1" dirty="0"/>
              <a:t>NEW NATIONAL WEBINAR 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Saturday of the Month</a:t>
            </a:r>
          </a:p>
          <a:p>
            <a:pPr marL="0" indent="0" algn="ctr">
              <a:buNone/>
            </a:pPr>
            <a:r>
              <a:rPr lang="en-US" b="1" dirty="0"/>
              <a:t>1 pm ET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Our 90-minute, three-block format begins ... </a:t>
            </a:r>
          </a:p>
          <a:p>
            <a:pPr algn="ctr"/>
            <a:r>
              <a:rPr lang="en-US" sz="2800" b="1" dirty="0"/>
              <a:t>U.S. Poverty Campaigns</a:t>
            </a:r>
          </a:p>
          <a:p>
            <a:pPr algn="ctr"/>
            <a:r>
              <a:rPr lang="en-US" sz="2800" b="1" dirty="0"/>
              <a:t>Organizing &amp; Support</a:t>
            </a:r>
          </a:p>
          <a:p>
            <a:pPr algn="ctr"/>
            <a:r>
              <a:rPr lang="en-US" sz="2800" b="1" dirty="0"/>
              <a:t>Global Poverty Campaigns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83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A6DC3-F5DE-4CB8-98AA-38BF416D71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6" y="675942"/>
            <a:ext cx="4948649" cy="5913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CB6C30-024A-42F8-B66C-AB04F3E6546D}"/>
              </a:ext>
            </a:extLst>
          </p:cNvPr>
          <p:cNvSpPr txBox="1"/>
          <p:nvPr/>
        </p:nvSpPr>
        <p:spPr>
          <a:xfrm>
            <a:off x="3829590" y="268689"/>
            <a:ext cx="4948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   Finishing 2019	    Starting 2020</a:t>
            </a:r>
          </a:p>
        </p:txBody>
      </p:sp>
    </p:spTree>
    <p:extLst>
      <p:ext uri="{BB962C8B-B14F-4D97-AF65-F5344CB8AC3E}">
        <p14:creationId xmlns:p14="http://schemas.microsoft.com/office/powerpoint/2010/main" val="25430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6754" y="143691"/>
            <a:ext cx="8777244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3800" b="1" dirty="0"/>
          </a:p>
          <a:p>
            <a:pPr marL="0" indent="0" algn="ctr">
              <a:buNone/>
            </a:pPr>
            <a:endParaRPr lang="en-US" sz="3800" b="1" dirty="0"/>
          </a:p>
          <a:p>
            <a:pPr marL="0" indent="0" algn="ctr">
              <a:buNone/>
            </a:pPr>
            <a:r>
              <a:rPr lang="en-US" sz="3800" b="1" dirty="0"/>
              <a:t>February 1, 1 pm ET</a:t>
            </a:r>
          </a:p>
          <a:p>
            <a:pPr marL="0" indent="0" algn="ctr">
              <a:buNone/>
            </a:pPr>
            <a:r>
              <a:rPr lang="en-US" sz="3800" b="1" dirty="0"/>
              <a:t>March 7, 1 pm ET</a:t>
            </a:r>
          </a:p>
          <a:p>
            <a:pPr marL="0" indent="0" algn="ctr">
              <a:buNone/>
            </a:pPr>
            <a:r>
              <a:rPr lang="en-US" sz="3800" b="1" dirty="0"/>
              <a:t>April 4, 1 pm ET</a:t>
            </a:r>
          </a:p>
          <a:p>
            <a:endParaRPr lang="en-US" sz="38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6754" y="143691"/>
            <a:ext cx="8777244" cy="743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Changes also coming to the Weekly Update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Desire to </a:t>
            </a:r>
            <a:r>
              <a:rPr lang="en-US" sz="28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reduce the number of e-mails </a:t>
            </a: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receive and give you everything you need in one place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Starting by the end of January, you will receive </a:t>
            </a:r>
            <a:r>
              <a:rPr lang="en-US" sz="28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 joint U.S./global weekly update e-mail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E-mail includes the top action from each issue area and brief organizational updates</a:t>
            </a:r>
          </a:p>
          <a:p>
            <a:pPr lvl="1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E-mail links to an extended online version with additional actions and updates for you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8DCE0-EADF-42BA-9A36-40E56A97EF86}"/>
              </a:ext>
            </a:extLst>
          </p:cNvPr>
          <p:cNvSpPr/>
          <p:nvPr/>
        </p:nvSpPr>
        <p:spPr>
          <a:xfrm>
            <a:off x="2438400" y="299008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23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7174" y="1082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9976D93-B021-46E3-BB2B-E75C19F96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28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rgbClr val="58585B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CB41E-0623-41D4-9980-497FBB849381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ACC33-86F2-4F38-A520-4892065E21FC}"/>
              </a:ext>
            </a:extLst>
          </p:cNvPr>
          <p:cNvSpPr txBox="1"/>
          <p:nvPr/>
        </p:nvSpPr>
        <p:spPr>
          <a:xfrm>
            <a:off x="166675" y="221840"/>
            <a:ext cx="8810650" cy="462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Please let us know what you like and don’t like as we move forward with these exciting changes and work to serve the needs of all advocates.</a:t>
            </a:r>
          </a:p>
          <a:p>
            <a:pPr algn="ctr">
              <a:lnSpc>
                <a:spcPct val="114000"/>
              </a:lnSpc>
            </a:pPr>
            <a:endParaRPr lang="en-US" sz="28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 us name the new monthly webinar!</a:t>
            </a:r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winner gets a free registration to the 2020 RESULTS International Conference. E-mail your suggestion by January 8 to </a:t>
            </a: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grassroots@results.org</a:t>
            </a: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We’ll announce the winner on the January national webinar.</a:t>
            </a:r>
          </a:p>
        </p:txBody>
      </p:sp>
    </p:spTree>
    <p:extLst>
      <p:ext uri="{BB962C8B-B14F-4D97-AF65-F5344CB8AC3E}">
        <p14:creationId xmlns:p14="http://schemas.microsoft.com/office/powerpoint/2010/main" val="2867138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8FA8CCC-85A8-4CF3-A38B-7B6FF0E24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980" y="2481348"/>
            <a:ext cx="2978331" cy="29118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63B4C-15A2-49A2-A202-409E25FA5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BB5347-F525-452F-8E74-24F09013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Hiba Fatima</a:t>
            </a:r>
            <a:br>
              <a:rPr lang="en-US" b="1" dirty="0"/>
            </a:br>
            <a:r>
              <a:rPr lang="en-US" b="1" dirty="0"/>
              <a:t>and Georgette Siqueiros</a:t>
            </a:r>
            <a:br>
              <a:rPr lang="en-US" dirty="0"/>
            </a:br>
            <a:r>
              <a:rPr lang="en-US" sz="3600" dirty="0"/>
              <a:t>REAL Change Fellows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54F7-B186-472D-AE19-1C56E46740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762" y="2481348"/>
            <a:ext cx="2562258" cy="2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92612-9E96-4404-88A7-11B90CF56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8450" y="6356350"/>
            <a:ext cx="20574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34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51E2D-39DC-4DCB-9DD3-A9B43617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7886"/>
            <a:ext cx="8229600" cy="3448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Autonomy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7CF4C-7C72-4EEC-918C-8D933F570F8D}"/>
              </a:ext>
            </a:extLst>
          </p:cNvPr>
          <p:cNvSpPr txBox="1"/>
          <p:nvPr/>
        </p:nvSpPr>
        <p:spPr>
          <a:xfrm>
            <a:off x="326571" y="326571"/>
            <a:ext cx="8360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Organizing for Impact</a:t>
            </a:r>
          </a:p>
        </p:txBody>
      </p:sp>
    </p:spTree>
    <p:extLst>
      <p:ext uri="{BB962C8B-B14F-4D97-AF65-F5344CB8AC3E}">
        <p14:creationId xmlns:p14="http://schemas.microsoft.com/office/powerpoint/2010/main" val="3499010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2584E-B83C-45DD-B5ED-8A35D0A5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4900" b="1" i="1" u="sng" dirty="0">
                <a:solidFill>
                  <a:srgbClr val="FFFFFF"/>
                </a:solidFill>
                <a:latin typeface="+mj-lt"/>
                <a:cs typeface="+mj-cs"/>
              </a:rPr>
              <a:t>Start Well</a:t>
            </a:r>
            <a:b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  <a:t>When is your first meeting in January 2020?</a:t>
            </a:r>
            <a:b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25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20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35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00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2584E-B83C-45DD-B5ED-8A35D0A5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i="1" u="sng" dirty="0">
                <a:solidFill>
                  <a:srgbClr val="FFFFFF"/>
                </a:solidFill>
                <a:latin typeface="+mj-lt"/>
                <a:cs typeface="+mj-cs"/>
              </a:rPr>
              <a:t>Start Well</a:t>
            </a: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  <a:t>Who are the new faces </a:t>
            </a: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  <a:t>you can invite to your first meeting?</a:t>
            </a:r>
            <a:b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25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20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36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65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2584E-B83C-45DD-B5ED-8A35D0A5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68" y="954786"/>
            <a:ext cx="7465832" cy="3447397"/>
          </a:xfr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4900" b="1" i="1" u="sng" dirty="0">
                <a:solidFill>
                  <a:srgbClr val="FFFFFF"/>
                </a:solidFill>
                <a:latin typeface="+mj-lt"/>
                <a:cs typeface="+mj-cs"/>
              </a:rPr>
              <a:t>Start Well</a:t>
            </a:r>
            <a:b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  <a:t>Who might you ask to take </a:t>
            </a:r>
            <a:b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  <a:t>a new leadership role?</a:t>
            </a:r>
            <a:br>
              <a:rPr lang="en-US" sz="4900" b="1" i="1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49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20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37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01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2584E-B83C-45DD-B5ED-8A35D0A5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68" y="1122807"/>
            <a:ext cx="7465832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i="1" u="sng" dirty="0">
                <a:solidFill>
                  <a:srgbClr val="FFFFFF"/>
                </a:solidFill>
                <a:latin typeface="+mj-lt"/>
                <a:cs typeface="+mj-cs"/>
              </a:rPr>
              <a:t>Start Well</a:t>
            </a: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  <a:t>What action will you plan to take at your first meeting?</a:t>
            </a:r>
            <a:b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br>
              <a:rPr lang="en-US" sz="2500" b="1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25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20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38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83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2584E-B83C-45DD-B5ED-8A35D0A5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68" y="954786"/>
            <a:ext cx="7465832" cy="3447397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br>
              <a:rPr lang="en-US" b="1" i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4900" b="1" i="1" u="sng" dirty="0">
                <a:solidFill>
                  <a:srgbClr val="FFFFFF"/>
                </a:solidFill>
                <a:latin typeface="+mj-lt"/>
                <a:cs typeface="+mj-cs"/>
              </a:rPr>
              <a:t>What are you most excited about for 2020?</a:t>
            </a:r>
            <a:endParaRPr lang="en-US" sz="49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20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39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1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B0DA0-65D9-D045-BE2B-82811DC07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7359" y="743217"/>
            <a:ext cx="9171359" cy="516653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65AC56-BEB7-487F-A22A-98C2F2955E02}"/>
              </a:ext>
            </a:extLst>
          </p:cNvPr>
          <p:cNvSpPr/>
          <p:nvPr/>
        </p:nvSpPr>
        <p:spPr>
          <a:xfrm>
            <a:off x="3757022" y="3218584"/>
            <a:ext cx="914400" cy="2059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29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01" y="640080"/>
            <a:ext cx="8186439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140" y="802767"/>
            <a:ext cx="7938874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85E2D-BE1F-45D3-BE06-EEB27F57B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B84E56B-342A-4DC0-9920-D07A8AAB6938}" type="slidenum">
              <a:rPr lang="en-US" sz="120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40</a:t>
            </a:fld>
            <a:endParaRPr lang="en-US" sz="120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DEA0C-2EBF-495B-B7B2-6621C35A71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612" y="1361457"/>
            <a:ext cx="2752181" cy="3820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7F723-1094-4CAD-8A6E-81C414649143}"/>
              </a:ext>
            </a:extLst>
          </p:cNvPr>
          <p:cNvSpPr txBox="1"/>
          <p:nvPr/>
        </p:nvSpPr>
        <p:spPr>
          <a:xfrm>
            <a:off x="3997234" y="1361457"/>
            <a:ext cx="418011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Elizabeth Berry</a:t>
            </a:r>
          </a:p>
          <a:p>
            <a:r>
              <a:rPr lang="en-US" sz="35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Northern Virginia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15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509" y="623455"/>
            <a:ext cx="8427027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Pittsburgh</a:t>
            </a:r>
          </a:p>
          <a:p>
            <a:pPr algn="ctr"/>
            <a:r>
              <a:rPr lang="en-US" sz="3200" b="1" i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new group begins!</a:t>
            </a:r>
          </a:p>
          <a:p>
            <a:pPr algn="ctr"/>
            <a:endParaRPr lang="en-US" sz="2500" b="1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Shweta </a:t>
            </a:r>
            <a:r>
              <a:rPr lang="en-US" sz="3200" b="1" dirty="0" err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Gudapati</a:t>
            </a:r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Lily Chowdhury,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Ben Callaway </a:t>
            </a:r>
          </a:p>
          <a:p>
            <a:pPr algn="ctr"/>
            <a:endParaRPr lang="en-US" sz="3200" b="1" dirty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381FE-7BFD-4A23-AD32-9D5B03136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930" y="3265714"/>
            <a:ext cx="2806482" cy="2582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A44A6-20EA-40F7-9409-9AB40D05D0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937" y="3223683"/>
            <a:ext cx="2806482" cy="2607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A4333-5918-43DC-A4E5-749EF51358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16" y="3265714"/>
            <a:ext cx="2249548" cy="25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95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509" y="623455"/>
            <a:ext cx="84270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many joined from </a:t>
            </a:r>
          </a:p>
          <a:p>
            <a:pPr algn="ctr"/>
            <a:r>
              <a:rPr lang="en-US" sz="3200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location today?</a:t>
            </a:r>
          </a:p>
          <a:p>
            <a:pPr algn="ctr"/>
            <a:endParaRPr lang="en-US" sz="3200" b="1" dirty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Place your city + number in the chat box</a:t>
            </a:r>
          </a:p>
          <a:p>
            <a:pPr algn="ctr"/>
            <a:endParaRPr lang="en-US" sz="3200" dirty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send to Lisa Marchal at</a:t>
            </a:r>
          </a:p>
          <a:p>
            <a:pPr algn="ctr"/>
            <a:r>
              <a:rPr lang="en-US" sz="32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lmarchal@results.org</a:t>
            </a:r>
          </a:p>
          <a:p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76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039" y="2475571"/>
            <a:ext cx="87264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9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2" descr="C:\Users\Jos\Documents\RESULTS\Admin Info\Style Packet\Logos\Logo_Squa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3125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7176F-4C2A-4880-BF59-44800F83B538}"/>
              </a:ext>
            </a:extLst>
          </p:cNvPr>
          <p:cNvSpPr txBox="1"/>
          <p:nvPr/>
        </p:nvSpPr>
        <p:spPr>
          <a:xfrm>
            <a:off x="-432435" y="596900"/>
            <a:ext cx="7050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Determination is power.</a:t>
            </a:r>
          </a:p>
          <a:p>
            <a:pPr algn="ctr"/>
            <a:endParaRPr lang="en-US" sz="2800" b="1" i="1" dirty="0">
              <a:solidFill>
                <a:schemeClr val="accent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b="1" i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 Charles Simmons ~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FC791-8C75-4682-94B2-409D4A049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503" y="2237446"/>
            <a:ext cx="43910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89F79-D2B9-4458-9895-B3F878646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E7671142-CCAB-4D12-9D4A-15485D435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7" y="347151"/>
            <a:ext cx="7861667" cy="56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A7C9-9BAB-4FA4-B22B-F73264B9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Ending Preventable Child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3AB2-29C3-4709-831D-4AF61B35D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/>
              <a:t>Immunization</a:t>
            </a:r>
            <a:endParaRPr lang="en-US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/>
              <a:t>Nutrition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/>
              <a:t>Impact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18433-52D4-4B28-AF5D-45C12E8FA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9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89F79-D2B9-4458-9895-B3F878646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F72E75-64EF-4522-8B3E-1BF866A8B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" y="537337"/>
            <a:ext cx="8975462" cy="531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89F79-D2B9-4458-9895-B3F878646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2FDEF0E-EC7C-4385-9335-6C4045D3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8" r="105" b="-186"/>
          <a:stretch/>
        </p:blipFill>
        <p:spPr>
          <a:xfrm>
            <a:off x="83127" y="683203"/>
            <a:ext cx="8987199" cy="47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E7448-8BA2-428C-A85D-767F368A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596B47F-8A8E-4E2F-BB49-3F5B7506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96" y="679818"/>
            <a:ext cx="6238323" cy="5385009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D2845F-A37A-4323-A267-19893402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" y="4188520"/>
            <a:ext cx="2804160" cy="18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9604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LASPStyleSet">
  <a:themeElements>
    <a:clrScheme name="powerpoint">
      <a:dk1>
        <a:srgbClr val="FFFFFF"/>
      </a:dk1>
      <a:lt1>
        <a:srgbClr val="560000"/>
      </a:lt1>
      <a:dk2>
        <a:srgbClr val="E6E3D9"/>
      </a:dk2>
      <a:lt2>
        <a:srgbClr val="701400"/>
      </a:lt2>
      <a:accent1>
        <a:srgbClr val="701400"/>
      </a:accent1>
      <a:accent2>
        <a:srgbClr val="9B5338"/>
      </a:accent2>
      <a:accent3>
        <a:srgbClr val="CB9C87"/>
      </a:accent3>
      <a:accent4>
        <a:srgbClr val="D0CAB7"/>
      </a:accent4>
      <a:accent5>
        <a:srgbClr val="E6E3D9"/>
      </a:accent5>
      <a:accent6>
        <a:srgbClr val="FFFFFF"/>
      </a:accent6>
      <a:hlink>
        <a:srgbClr val="701400"/>
      </a:hlink>
      <a:folHlink>
        <a:srgbClr val="56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AB9154C171E409E0131327301D05C" ma:contentTypeVersion="2" ma:contentTypeDescription="Create a new document." ma:contentTypeScope="" ma:versionID="49d1b66e0ae59d5925ce5caa2077d8bb">
  <xsd:schema xmlns:xsd="http://www.w3.org/2001/XMLSchema" xmlns:xs="http://www.w3.org/2001/XMLSchema" xmlns:p="http://schemas.microsoft.com/office/2006/metadata/properties" xmlns:ns2="876372d7-2542-4065-ad3b-22612840f7b4" targetNamespace="http://schemas.microsoft.com/office/2006/metadata/properties" ma:root="true" ma:fieldsID="543b86bee8c888cfe64041e990e53d99" ns2:_="">
    <xsd:import namespace="876372d7-2542-4065-ad3b-22612840f7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372d7-2542-4065-ad3b-22612840f7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6372d7-2542-4065-ad3b-22612840f7b4">
      <UserInfo>
        <DisplayName>Amy Kazanegras</DisplayName>
        <AccountId>132</AccountId>
        <AccountType/>
      </UserInfo>
      <UserInfo>
        <DisplayName>Lisa Marchal</DisplayName>
        <AccountId>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5BB800-5A70-4E4E-9E28-3648C75100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656E43-1D40-435B-A8B6-DA4D8F7E1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372d7-2542-4065-ad3b-22612840f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F1B832-EE5A-4032-AEB4-4AE550B845BF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876372d7-2542-4065-ad3b-22612840f7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1216</Words>
  <Application>Microsoft Office PowerPoint</Application>
  <PresentationFormat>On-screen Show (4:3)</PresentationFormat>
  <Paragraphs>262</Paragraphs>
  <Slides>43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Courier New</vt:lpstr>
      <vt:lpstr>Helvetica</vt:lpstr>
      <vt:lpstr>Times New Roman</vt:lpstr>
      <vt:lpstr>Wingdings</vt:lpstr>
      <vt:lpstr>2_Custom Design</vt:lpstr>
      <vt:lpstr>1_CLASPStyleSet</vt:lpstr>
      <vt:lpstr>2_Office Theme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Ending Preventable Child Deaths</vt:lpstr>
      <vt:lpstr>PowerPoint Presentation</vt:lpstr>
      <vt:lpstr>PowerPoint Presentation</vt:lpstr>
      <vt:lpstr>PowerPoint Presentation</vt:lpstr>
      <vt:lpstr>PowerPoint Presentation</vt:lpstr>
      <vt:lpstr>Key 2020 Moments and Opportunities</vt:lpstr>
      <vt:lpstr>PowerPoint Presentation</vt:lpstr>
      <vt:lpstr>Virtual Thanksgiving Feast  Peer-to-Peer Campaign</vt:lpstr>
      <vt:lpstr>Virtual Thanksgiving Feast  Peer-to-Peer Campaign</vt:lpstr>
      <vt:lpstr>Expansion Celebration!</vt:lpstr>
      <vt:lpstr>PowerPoint Presentation</vt:lpstr>
      <vt:lpstr>Mark Your Calendars! See the Weekly Update for details.</vt:lpstr>
      <vt:lpstr>PowerPoint Presentation</vt:lpstr>
      <vt:lpstr>Outreach Events  </vt:lpstr>
      <vt:lpstr>Media Hits </vt:lpstr>
      <vt:lpstr>Lobby Meetings </vt:lpstr>
      <vt:lpstr>Please Update Reporting  Before December 31!</vt:lpstr>
      <vt:lpstr>Open Phones</vt:lpstr>
      <vt:lpstr>Important!</vt:lpstr>
      <vt:lpstr>Coming Changes to How We Support You</vt:lpstr>
      <vt:lpstr>Coming Changes to How We Support You</vt:lpstr>
      <vt:lpstr>So what do we do to balance these competing preferences?</vt:lpstr>
      <vt:lpstr>Coming Changes to How We Support You</vt:lpstr>
      <vt:lpstr>PowerPoint Presentation</vt:lpstr>
      <vt:lpstr>PowerPoint Presentation</vt:lpstr>
      <vt:lpstr>PowerPoint Presentation</vt:lpstr>
      <vt:lpstr>PowerPoint Presentation</vt:lpstr>
      <vt:lpstr>Hiba Fatima and Georgette Siqueiros REAL Change Fellows</vt:lpstr>
      <vt:lpstr>PowerPoint Presentation</vt:lpstr>
      <vt:lpstr>  Start Well  When is your first meeting in January 2020?       </vt:lpstr>
      <vt:lpstr>Start Well  Who are the new faces  you can invite to your first meeting?   </vt:lpstr>
      <vt:lpstr> Start Well  Who might you ask to take  a new leadership role? </vt:lpstr>
      <vt:lpstr>Start Well  What action will you plan to take at your first meeting?   </vt:lpstr>
      <vt:lpstr> What are you most excited about for 2020?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Marchal</dc:creator>
  <cp:lastModifiedBy>Lisa Marchal</cp:lastModifiedBy>
  <cp:revision>58</cp:revision>
  <dcterms:created xsi:type="dcterms:W3CDTF">2019-10-03T22:19:42Z</dcterms:created>
  <dcterms:modified xsi:type="dcterms:W3CDTF">2019-12-14T18:18:19Z</dcterms:modified>
</cp:coreProperties>
</file>