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  <p:sldMasterId id="2147483661" r:id="rId5"/>
    <p:sldMasterId id="2147483760" r:id="rId6"/>
    <p:sldMasterId id="2147483648" r:id="rId7"/>
  </p:sldMasterIdLst>
  <p:notesMasterIdLst>
    <p:notesMasterId r:id="rId27"/>
  </p:notesMasterIdLst>
  <p:sldIdLst>
    <p:sldId id="257" r:id="rId8"/>
    <p:sldId id="265" r:id="rId9"/>
    <p:sldId id="266" r:id="rId10"/>
    <p:sldId id="280" r:id="rId11"/>
    <p:sldId id="275" r:id="rId12"/>
    <p:sldId id="268" r:id="rId13"/>
    <p:sldId id="259" r:id="rId14"/>
    <p:sldId id="270" r:id="rId15"/>
    <p:sldId id="271" r:id="rId16"/>
    <p:sldId id="272" r:id="rId17"/>
    <p:sldId id="261" r:id="rId18"/>
    <p:sldId id="283" r:id="rId19"/>
    <p:sldId id="281" r:id="rId20"/>
    <p:sldId id="274" r:id="rId21"/>
    <p:sldId id="284" r:id="rId22"/>
    <p:sldId id="286" r:id="rId23"/>
    <p:sldId id="285" r:id="rId24"/>
    <p:sldId id="262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CE598-606D-841A-B41E-C3EA34EE69F2}" v="128" dt="2021-12-02T15:25:17.194"/>
    <p1510:client id="{80A5B389-1AE7-7AA4-9FD8-A1B2F26AE832}" v="315" dt="2021-12-02T13:04:42.469"/>
    <p1510:client id="{93C5DA20-16A7-F949-4775-0E5C462BCED9}" v="4" dt="2021-12-03T00:14:37.476"/>
    <p1510:client id="{B766E4C6-7AEE-42EF-B548-956A6396D3D0}" v="23" dt="2021-12-02T14:18:47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B8593-F02D-46B0-BD0A-A21A0E08B76B}" type="datetimeFigureOut">
              <a:rPr lang="en-US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C849-F774-46E1-AA1D-55C735145E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Help new volunteers blossom (anybody who is on the track with RESULTS) new advocates to have support during their onramp and benefit from all the resources and support we have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EA70A-BE10-40B1-A850-11121D7731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4999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What are they stepping out of to step into your group?</a:t>
            </a:r>
          </a:p>
          <a:p>
            <a:pPr marL="285750" indent="-285750">
              <a:lnSpc>
                <a:spcPct val="114999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Seek to develop relationships where everyone is empowered</a:t>
            </a:r>
          </a:p>
          <a:p>
            <a:pPr marL="285750" indent="-285750">
              <a:lnSpc>
                <a:spcPct val="114999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What are their goals, what is needed for them to succeed?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AC849-F774-46E1-AA1D-55C735145E4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1000"/>
              </a:spcBef>
            </a:pPr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AC849-F774-46E1-AA1D-55C735145E4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087939"/>
            <a:ext cx="10363200" cy="1362075"/>
          </a:xfrm>
        </p:spPr>
        <p:txBody>
          <a:bodyPr anchor="t"/>
          <a:lstStyle>
            <a:lvl1pPr algn="l">
              <a:defRPr sz="53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63084" y="3725864"/>
            <a:ext cx="10363200" cy="13620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56472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155060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5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430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2" y="991812"/>
            <a:ext cx="3918857" cy="31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255" y="107889"/>
            <a:ext cx="1631504" cy="130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86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588A-5827-4843-A700-508233C9F32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Courier New"/>
        <a:buChar char="o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Courier New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?post_type=attachment&amp;p=112361" TargetMode="External"/><Relationship Id="rId2" Type="http://schemas.openxmlformats.org/officeDocument/2006/relationships/hyperlink" Target="https://results.org/wp-content/uploads/Group-Guide-to-Welcoming-Supporting-New-Advocates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lts.org/?post_type=attachment&amp;p=11221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ookecagle?utm_source=unsplash&amp;utm_medium=referral&amp;utm_content=creditCopyTex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talking-together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ristian_lovstad?utm_source=unsplash&amp;utm_medium=referral&amp;utm_content=creditCopyTex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unsplash.com/s/photos/fireworks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question-marks?utm_source=unsplash&amp;utm_medium=referral&amp;utm_content=creditCopyText" TargetMode="External"/><Relationship Id="rId2" Type="http://schemas.openxmlformats.org/officeDocument/2006/relationships/hyperlink" Target="https://unsplash.com/@simonesecci?utm_source=unsplash&amp;utm_medium=referral&amp;utm_content=creditCopy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CEC6F-775D-124D-9CA4-2E1433027E4B}"/>
              </a:ext>
            </a:extLst>
          </p:cNvPr>
          <p:cNvSpPr txBox="1"/>
          <p:nvPr/>
        </p:nvSpPr>
        <p:spPr>
          <a:xfrm>
            <a:off x="605993" y="4427980"/>
            <a:ext cx="10626199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Cultivating New Relationships through Action!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December 2, 2021</a:t>
            </a:r>
          </a:p>
        </p:txBody>
      </p:sp>
    </p:spTree>
    <p:extLst>
      <p:ext uri="{BB962C8B-B14F-4D97-AF65-F5344CB8AC3E}">
        <p14:creationId xmlns:p14="http://schemas.microsoft.com/office/powerpoint/2010/main" val="714510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28-A51B-4183-A160-2FEA2550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59" y="324466"/>
            <a:ext cx="10515600" cy="1325563"/>
          </a:xfrm>
        </p:spPr>
        <p:txBody>
          <a:bodyPr/>
          <a:lstStyle/>
          <a:p>
            <a:r>
              <a:rPr lang="en-US" b="1">
                <a:latin typeface="Open Sans"/>
                <a:ea typeface="Open Sans"/>
                <a:cs typeface="Calibri Light"/>
              </a:rPr>
              <a:t>Who are RESULTS Volunteers?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671D2D-9103-44CB-B1E5-131198D8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A183DE-1114-47D8-B8D0-4627FA069AF0}"/>
              </a:ext>
            </a:extLst>
          </p:cNvPr>
          <p:cNvSpPr txBox="1">
            <a:spLocks/>
          </p:cNvSpPr>
          <p:nvPr/>
        </p:nvSpPr>
        <p:spPr>
          <a:xfrm>
            <a:off x="795677" y="20216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+mn-lt"/>
                <a:cs typeface="+mn-lt"/>
              </a:rPr>
              <a:t>ALL volunteers can contribute and give what they have at their current capacity.</a:t>
            </a:r>
            <a:endParaRPr lang="en-US" sz="3600" b="1">
              <a:latin typeface="Open Sans"/>
              <a:ea typeface="Open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Open Sans"/>
                <a:cs typeface="Calibri"/>
              </a:rPr>
              <a:t>Value individuals vs. individual's outputs</a:t>
            </a: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Open Sans"/>
                <a:cs typeface="Calibri"/>
              </a:rPr>
              <a:t>Everyone should succeed, no matter their time or circumstances.</a:t>
            </a: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Open Sans"/>
                <a:cs typeface="Calibri"/>
              </a:rPr>
              <a:t>Model of inclusiveness and shared leadership</a:t>
            </a: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+mn-lt"/>
                <a:cs typeface="+mn-lt"/>
              </a:rPr>
              <a:t>Awareness of trauma of lived experience, and other barriers</a:t>
            </a:r>
            <a:endParaRPr lang="en-US" sz="3600" b="1">
              <a:latin typeface="Open Sans"/>
              <a:ea typeface="Open Sans"/>
              <a:cs typeface="Calibri"/>
            </a:endParaRPr>
          </a:p>
          <a:p>
            <a:endParaRPr lang="en-US" sz="3600" b="1">
              <a:latin typeface="Open Sans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19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28-A51B-4183-A160-2FEA2550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56" y="109408"/>
            <a:ext cx="10515600" cy="1325563"/>
          </a:xfrm>
        </p:spPr>
        <p:txBody>
          <a:bodyPr/>
          <a:lstStyle/>
          <a:p>
            <a:r>
              <a:rPr lang="en-US" b="1">
                <a:latin typeface="Open Sans"/>
                <a:ea typeface="Open Sans"/>
                <a:cs typeface="Calibri Light"/>
              </a:rPr>
              <a:t>Mobilizing Towards ACTION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671D2D-9103-44CB-B1E5-131198D8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8618B-EECF-495A-A6FC-9BA48CAF159E}"/>
              </a:ext>
            </a:extLst>
          </p:cNvPr>
          <p:cNvSpPr txBox="1"/>
          <p:nvPr/>
        </p:nvSpPr>
        <p:spPr>
          <a:xfrm>
            <a:off x="307743" y="2125732"/>
            <a:ext cx="1091404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Open Sans"/>
                <a:ea typeface="+mn-lt"/>
                <a:cs typeface="+mn-lt"/>
              </a:rPr>
              <a:t>Group brainstorm! </a:t>
            </a:r>
            <a:endParaRPr lang="en-US" sz="3600" b="1">
              <a:latin typeface="Open Sans"/>
              <a:ea typeface="Open Sans"/>
              <a:cs typeface="Calibri"/>
            </a:endParaRPr>
          </a:p>
          <a:p>
            <a:endParaRPr lang="en-US" sz="3600" b="1">
              <a:latin typeface="Open Sans"/>
              <a:ea typeface="+mn-lt"/>
              <a:cs typeface="+mn-lt"/>
            </a:endParaRPr>
          </a:p>
          <a:p>
            <a:r>
              <a:rPr lang="en-US" sz="3600" b="1">
                <a:latin typeface="Open Sans"/>
                <a:ea typeface="+mn-lt"/>
                <a:cs typeface="+mn-lt"/>
              </a:rPr>
              <a:t>How have you moved </a:t>
            </a:r>
            <a:endParaRPr lang="en-US" sz="3600" b="1">
              <a:latin typeface="Calibri"/>
              <a:ea typeface="+mn-lt"/>
              <a:cs typeface="+mn-lt"/>
            </a:endParaRPr>
          </a:p>
          <a:p>
            <a:r>
              <a:rPr lang="en-US" sz="3600" b="1">
                <a:latin typeface="Open Sans"/>
                <a:ea typeface="+mn-lt"/>
                <a:cs typeface="+mn-lt"/>
              </a:rPr>
              <a:t>new volunteers </a:t>
            </a:r>
            <a:endParaRPr lang="en-US" sz="3600" b="1">
              <a:latin typeface="Calibri" panose="020F0502020204030204"/>
              <a:ea typeface="+mn-lt"/>
              <a:cs typeface="+mn-lt"/>
            </a:endParaRPr>
          </a:p>
          <a:p>
            <a:r>
              <a:rPr lang="en-US" sz="3600" b="1">
                <a:latin typeface="Open Sans"/>
                <a:ea typeface="+mn-lt"/>
                <a:cs typeface="+mn-lt"/>
              </a:rPr>
              <a:t>towards </a:t>
            </a:r>
            <a:r>
              <a:rPr lang="en-US" sz="3600" b="1">
                <a:solidFill>
                  <a:srgbClr val="FF0000"/>
                </a:solidFill>
                <a:latin typeface="Open Sans"/>
                <a:ea typeface="+mn-lt"/>
                <a:cs typeface="+mn-lt"/>
              </a:rPr>
              <a:t>action</a:t>
            </a:r>
            <a:r>
              <a:rPr lang="en-US" sz="3600" b="1">
                <a:latin typeface="Open Sans"/>
                <a:ea typeface="+mn-lt"/>
                <a:cs typeface="+mn-lt"/>
              </a:rPr>
              <a:t> in your group? </a:t>
            </a:r>
            <a:endParaRPr lang="en-US" sz="3600" b="1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777C11-D5EC-4862-A41C-5554FEBA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72" y="1892854"/>
            <a:ext cx="4527883" cy="30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8C48-4BCC-4F4C-B440-9F109BE7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/>
                <a:ea typeface="Open Sans"/>
                <a:cs typeface="Calibri Light"/>
              </a:rPr>
              <a:t>90 DAYS: Groups should...</a:t>
            </a:r>
            <a:endParaRPr lang="en-US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65D65-C97E-41B8-8638-5B9829E2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64" y="1600489"/>
            <a:ext cx="11701895" cy="522590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en-US" sz="3600">
                <a:ea typeface="+mn-lt"/>
                <a:cs typeface="+mn-lt"/>
              </a:rPr>
              <a:t> </a:t>
            </a:r>
            <a:r>
              <a:rPr lang="en-US" sz="3600" b="1">
                <a:latin typeface="Open Sans"/>
                <a:ea typeface="+mn-lt"/>
                <a:cs typeface="+mn-lt"/>
              </a:rPr>
              <a:t>New Advocate Mentor* conducts a Check-In using the New Advocate 90 Day Conversation Guide! At the same time the New Advocate will fill out the Individual Planning Form! </a:t>
            </a:r>
            <a:endParaRPr lang="en-US" sz="3600" b="1">
              <a:latin typeface="Calibri"/>
              <a:ea typeface="Open Sans"/>
              <a:cs typeface="Calibri" panose="020F0502020204030204"/>
            </a:endParaRPr>
          </a:p>
          <a:p>
            <a:pPr>
              <a:lnSpc>
                <a:spcPct val="160000"/>
              </a:lnSpc>
              <a:buFont typeface="Wingdings" panose="020B0604020202020204" pitchFamily="34" charset="0"/>
              <a:buChar char="ü"/>
            </a:pPr>
            <a:r>
              <a:rPr lang="en-US" sz="3600" b="1">
                <a:latin typeface="Open Sans"/>
                <a:ea typeface="+mn-lt"/>
                <a:cs typeface="+mn-lt"/>
              </a:rPr>
              <a:t> Use check-in to plant seeds and explore possibilities of what is next for volunteer now that they are no longer “brand new”</a:t>
            </a:r>
          </a:p>
          <a:p>
            <a:pPr lvl="1">
              <a:lnSpc>
                <a:spcPct val="160000"/>
              </a:lnSpc>
              <a:buFont typeface="Wingdings" panose="020B0604020202020204" pitchFamily="34" charset="0"/>
              <a:buChar char="q"/>
            </a:pPr>
            <a:r>
              <a:rPr lang="en-US" sz="2900" b="1">
                <a:latin typeface="Open Sans"/>
                <a:ea typeface="+mn-lt"/>
                <a:cs typeface="+mn-lt"/>
              </a:rPr>
              <a:t> Beginning conversation for leadership development</a:t>
            </a:r>
            <a:endParaRPr lang="en-US" sz="2900" b="1">
              <a:latin typeface="Open Sans"/>
              <a:ea typeface="Open Sans"/>
              <a:cs typeface="Calibri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en-US" sz="2900" b="1">
              <a:latin typeface="Open Sans"/>
              <a:ea typeface="+mn-lt"/>
              <a:cs typeface="+mn-lt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b="1">
              <a:latin typeface="Open Sans"/>
              <a:ea typeface="Open Sans"/>
              <a:cs typeface="Calibri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b="1">
              <a:latin typeface="Open Sans"/>
              <a:ea typeface="Open Sans"/>
              <a:cs typeface="+mn-lt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000" b="1">
              <a:latin typeface="Open Sans"/>
              <a:ea typeface="Open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1759D-42B3-4D8A-B518-9E99005C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709" y="168295"/>
            <a:ext cx="108518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6BA5-7154-4988-B1D8-263FE130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Open Sans"/>
                <a:ea typeface="Open Sans"/>
                <a:cs typeface="Calibri Light"/>
              </a:rPr>
              <a:t>Materials to Help Support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D042-7F27-48CF-84A3-4BCDBEE3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  <a:hlinkClick r:id="rId2"/>
              </a:rPr>
              <a:t>Group Guide to Welcoming and Supporting New Advocates</a:t>
            </a:r>
            <a:r>
              <a:rPr lang="en-US" b="1">
                <a:latin typeface="Open Sans"/>
                <a:ea typeface="+mn-lt"/>
                <a:cs typeface="+mn-lt"/>
              </a:rPr>
              <a:t>  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  <a:hlinkClick r:id="rId3"/>
              </a:rPr>
              <a:t>New Volunteer 90 Day Conversation Guide</a:t>
            </a:r>
            <a:r>
              <a:rPr lang="en-US" b="1">
                <a:latin typeface="Open Sans"/>
                <a:ea typeface="+mn-lt"/>
                <a:cs typeface="+mn-l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  <a:hlinkClick r:id="rId4"/>
              </a:rPr>
              <a:t>Individual Planning Form</a:t>
            </a:r>
            <a:r>
              <a:rPr lang="en-US" b="1">
                <a:latin typeface="Open Sans"/>
                <a:ea typeface="+mn-lt"/>
                <a:cs typeface="+mn-lt"/>
              </a:rPr>
              <a:t> 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8530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71C1-364D-4C96-97CD-92C3DB0E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-85148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Open Sans"/>
                <a:ea typeface="Open Sans"/>
                <a:cs typeface="Calibri Light"/>
              </a:rPr>
              <a:t>Relationship Building!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4DBE-5F9C-423A-ABFC-77115079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5" y="1427307"/>
            <a:ext cx="10870622" cy="49055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Listening &gt; speaking 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Get to know the person behind the advocate </a:t>
            </a:r>
          </a:p>
          <a:p>
            <a:pPr lvl="1"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This can help with any nerves the advocate may have when joining a group! </a:t>
            </a:r>
          </a:p>
          <a:p>
            <a:pPr lvl="1"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Can make them feel like they have a home with you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Let them know that there is a lot to learn, but that they can go at their own pace, and they have a lot of support! 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Include your new advocate when completing group planning, make sure you're asking them what goals they may have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Open Sans"/>
                <a:ea typeface="+mn-lt"/>
                <a:cs typeface="+mn-lt"/>
              </a:rPr>
              <a:t>Asking instead of telling!</a:t>
            </a:r>
          </a:p>
          <a:p>
            <a:pPr>
              <a:lnSpc>
                <a:spcPct val="150000"/>
              </a:lnSpc>
            </a:pPr>
            <a:endParaRPr lang="en-US" b="1">
              <a:latin typeface="Open Sans"/>
              <a:ea typeface="+mn-lt"/>
              <a:cs typeface="+mn-lt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57F1141-95A3-4565-8973-69199AAF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DC97-D959-41CA-B47E-7CD2AB2D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Open Sans"/>
                <a:ea typeface="Open Sans"/>
                <a:cs typeface="Calibri Light"/>
              </a:rPr>
              <a:t>Encouraging New Advocates in Roles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B92C-28EB-4F03-BC3A-065E4B86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5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b="1">
                <a:latin typeface="Open Sans"/>
                <a:ea typeface="+mn-lt"/>
                <a:cs typeface="+mn-lt"/>
              </a:rPr>
              <a:t>Frame the invitation – welcoming, low-pressure</a:t>
            </a:r>
            <a:endParaRPr lang="en-US" sz="3000" b="1">
              <a:cs typeface="Calibri"/>
            </a:endParaRPr>
          </a:p>
          <a:p>
            <a:pPr algn="ctr"/>
            <a:endParaRPr lang="en-US" sz="3000" b="1">
              <a:latin typeface="Open Sans"/>
              <a:ea typeface="+mn-lt"/>
              <a:cs typeface="+mn-lt"/>
            </a:endParaRPr>
          </a:p>
          <a:p>
            <a:pPr algn="ctr"/>
            <a:r>
              <a:rPr lang="en-US" sz="3000" b="1">
                <a:latin typeface="Open Sans"/>
                <a:ea typeface="+mn-lt"/>
                <a:cs typeface="+mn-lt"/>
              </a:rPr>
              <a:t>Opportunity, not obligation</a:t>
            </a:r>
          </a:p>
          <a:p>
            <a:pPr algn="ctr"/>
            <a:endParaRPr lang="en-US" sz="3000" b="1">
              <a:latin typeface="Open Sans"/>
              <a:ea typeface="+mn-lt"/>
              <a:cs typeface="+mn-lt"/>
            </a:endParaRPr>
          </a:p>
          <a:p>
            <a:pPr algn="ctr"/>
            <a:r>
              <a:rPr lang="en-US" sz="3000" b="1">
                <a:latin typeface="Open Sans"/>
                <a:ea typeface="+mn-lt"/>
                <a:cs typeface="+mn-lt"/>
              </a:rPr>
              <a:t>Discover what interests them – it may surprise you!</a:t>
            </a:r>
          </a:p>
          <a:p>
            <a:pPr algn="ctr"/>
            <a:endParaRPr lang="en-US" sz="3000" b="1">
              <a:latin typeface="Open Sans"/>
              <a:ea typeface="+mn-lt"/>
              <a:cs typeface="+mn-lt"/>
            </a:endParaRPr>
          </a:p>
          <a:p>
            <a:pPr algn="ctr"/>
            <a:r>
              <a:rPr lang="en-US" sz="3000" b="1">
                <a:latin typeface="Open Sans"/>
                <a:ea typeface="+mn-lt"/>
                <a:cs typeface="+mn-lt"/>
              </a:rPr>
              <a:t>Mentorship/linking for support</a:t>
            </a:r>
          </a:p>
          <a:p>
            <a:endParaRPr lang="en-US" sz="2500">
              <a:latin typeface="Open Sans"/>
              <a:ea typeface="+mn-lt"/>
              <a:cs typeface="+mn-lt"/>
            </a:endParaRPr>
          </a:p>
          <a:p>
            <a:endParaRPr lang="en-US" sz="2500">
              <a:latin typeface="Open Sans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42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CF79-301C-4419-A68F-DB419226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Open Sans"/>
                <a:ea typeface="Open Sans"/>
                <a:cs typeface="Calibri Light"/>
              </a:rPr>
              <a:t>New Roles and Group Planning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4A156-305F-4101-B582-961DB95E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9" y="1711894"/>
            <a:ext cx="114254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latin typeface="Open Sans"/>
                <a:ea typeface="Open Sans"/>
                <a:cs typeface="Open Sans"/>
              </a:rPr>
              <a:t>Use time during group planning meeting to discuss roles  -  expectations, time commitment, responsibilities, etc. </a:t>
            </a:r>
            <a:endParaRPr lang="en-US" b="1">
              <a:ea typeface="+mn-lt"/>
              <a:cs typeface="+mn-lt"/>
            </a:endParaRPr>
          </a:p>
          <a:p>
            <a:pPr algn="ctr"/>
            <a:endParaRPr lang="en-US" b="1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b="1">
                <a:latin typeface="Open Sans"/>
                <a:ea typeface="Open Sans"/>
                <a:cs typeface="Open Sans"/>
              </a:rPr>
              <a:t>Talk about how to make things manageable and enjoyable</a:t>
            </a:r>
            <a:endParaRPr lang="en-US" b="1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b="1">
              <a:latin typeface="Open Sans"/>
              <a:ea typeface="Open Sans"/>
              <a:cs typeface="Open Sans"/>
            </a:endParaRPr>
          </a:p>
          <a:p>
            <a:pPr algn="ctr"/>
            <a:r>
              <a:rPr lang="en-US" b="1">
                <a:latin typeface="Open Sans"/>
                <a:ea typeface="Open Sans"/>
                <a:cs typeface="Open Sans"/>
              </a:rPr>
              <a:t>Have people share about their experiences in different roles as a group discussion </a:t>
            </a:r>
            <a:endParaRPr lang="en-US" b="1">
              <a:cs typeface="Calibri" panose="020F0502020204030204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11822A5-9577-42CC-9803-06B8D055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792" y="4801410"/>
            <a:ext cx="2743200" cy="1828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39459-E1C8-496A-B7B3-9FCE5CEBBD94}"/>
              </a:ext>
            </a:extLst>
          </p:cNvPr>
          <p:cNvSpPr txBox="1"/>
          <p:nvPr/>
        </p:nvSpPr>
        <p:spPr>
          <a:xfrm>
            <a:off x="5138928" y="4914770"/>
            <a:ext cx="3700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US">
              <a:solidFill>
                <a:srgbClr val="111111"/>
              </a:solidFill>
              <a:latin typeface="-apple-system"/>
            </a:endParaRPr>
          </a:p>
          <a:p>
            <a:endParaRPr lang="en-US" b="0" i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US">
              <a:solidFill>
                <a:srgbClr val="111111"/>
              </a:solidFill>
              <a:latin typeface="-apple-system"/>
            </a:endParaRPr>
          </a:p>
          <a:p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US" b="0" i="0">
                <a:solidFill>
                  <a:srgbClr val="FF0000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Brooke Cagle</a:t>
            </a:r>
            <a:r>
              <a:rPr lang="en-US" b="0" i="0">
                <a:solidFill>
                  <a:srgbClr val="FF0000"/>
                </a:solidFill>
                <a:effectLst/>
                <a:latin typeface="-apple-system"/>
              </a:rPr>
              <a:t> 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on </a:t>
            </a:r>
            <a:r>
              <a:rPr lang="en-US" b="0" i="0" err="1">
                <a:solidFill>
                  <a:srgbClr val="FF0000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8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3724-A43B-4C51-A622-3A7EB1A4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latin typeface="Open Sans"/>
                <a:ea typeface="Open Sans"/>
                <a:cs typeface="Calibri Light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091A-45E2-41AE-AA37-C189AA74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572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4000">
              <a:latin typeface="Open Sans"/>
              <a:ea typeface="Open Sans"/>
              <a:cs typeface="Calibri" panose="020F0502020204030204"/>
            </a:endParaRPr>
          </a:p>
          <a:p>
            <a:pPr marL="0" indent="0" algn="ctr">
              <a:buNone/>
            </a:pPr>
            <a:endParaRPr lang="en-US" sz="4000">
              <a:latin typeface="Open Sans"/>
              <a:ea typeface="Open Sans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b="1">
                <a:latin typeface="Open Sans"/>
                <a:ea typeface="Open Sans"/>
                <a:cs typeface="Calibri" panose="020F0502020204030204"/>
              </a:rPr>
              <a:t>What's been your experience in empowering new advocates to take on a role in your group?</a:t>
            </a:r>
            <a:endParaRPr lang="en-US" sz="4000" b="1">
              <a:latin typeface="Calibri" panose="020F0502020204030204"/>
              <a:ea typeface="Open Sans"/>
              <a:cs typeface="Calibri" panose="020F0502020204030204"/>
            </a:endParaRPr>
          </a:p>
          <a:p>
            <a:pPr marL="0" indent="0" algn="ctr">
              <a:buNone/>
            </a:pPr>
            <a:endParaRPr lang="en-US" sz="4000" b="1">
              <a:latin typeface="Open Sans"/>
              <a:ea typeface="Open Sans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4000" b="1">
                <a:latin typeface="Open Sans"/>
                <a:ea typeface="Open Sans"/>
                <a:cs typeface="Calibri" panose="020F0502020204030204"/>
              </a:rPr>
              <a:t>Successes? Challenges?</a:t>
            </a:r>
          </a:p>
        </p:txBody>
      </p:sp>
    </p:spTree>
    <p:extLst>
      <p:ext uri="{BB962C8B-B14F-4D97-AF65-F5344CB8AC3E}">
        <p14:creationId xmlns:p14="http://schemas.microsoft.com/office/powerpoint/2010/main" val="377954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28-A51B-4183-A160-2FEA2550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Open Sans"/>
                <a:ea typeface="Open Sans"/>
                <a:cs typeface="Calibri Light"/>
              </a:rPr>
              <a:t>Culture of Celebration</a:t>
            </a: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671D2D-9103-44CB-B1E5-131198D8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4E58B-0772-44B1-ABDB-74A38A794783}"/>
              </a:ext>
            </a:extLst>
          </p:cNvPr>
          <p:cNvSpPr txBox="1"/>
          <p:nvPr/>
        </p:nvSpPr>
        <p:spPr>
          <a:xfrm rot="-10800000" flipV="1">
            <a:off x="8135132" y="2928971"/>
            <a:ext cx="4016526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400">
              <a:latin typeface="Open Sans"/>
              <a:ea typeface="Open Sans"/>
              <a:cs typeface="Open Sans"/>
            </a:endParaRPr>
          </a:p>
          <a:p>
            <a:r>
              <a:rPr lang="en-US" sz="1400">
                <a:latin typeface="Open Sans"/>
                <a:ea typeface="Open Sans"/>
                <a:cs typeface="Open Sans"/>
              </a:rPr>
              <a:t>Photo by </a:t>
            </a:r>
            <a:r>
              <a:rPr lang="en-US" sz="1400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</a:t>
            </a:r>
            <a:r>
              <a:rPr lang="en-US" sz="1400">
                <a:solidFill>
                  <a:srgbClr val="0563C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Løvstad</a:t>
            </a:r>
            <a:r>
              <a:rPr lang="en-US" sz="14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>
                <a:latin typeface="Open Sans"/>
                <a:ea typeface="Open Sans"/>
                <a:cs typeface="Open Sans"/>
              </a:rPr>
              <a:t>on </a:t>
            </a:r>
            <a:r>
              <a:rPr lang="en-US" sz="1400" err="1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40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F72525C-2494-41B0-95D1-100BBB47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248" y="1144924"/>
            <a:ext cx="3724405" cy="46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137E5-B511-4A79-B535-D0010B513064}"/>
              </a:ext>
            </a:extLst>
          </p:cNvPr>
          <p:cNvSpPr txBox="1"/>
          <p:nvPr/>
        </p:nvSpPr>
        <p:spPr>
          <a:xfrm>
            <a:off x="615603" y="1847329"/>
            <a:ext cx="713774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 sz="3000">
                <a:latin typeface="Open Sans"/>
                <a:ea typeface="Open Sans"/>
                <a:cs typeface="Calibri"/>
              </a:rPr>
              <a:t> </a:t>
            </a:r>
            <a:r>
              <a:rPr lang="en-US" sz="3000" b="1">
                <a:latin typeface="Open Sans"/>
                <a:ea typeface="Open Sans"/>
                <a:cs typeface="Calibri"/>
              </a:rPr>
              <a:t>The "heartening" effect of celebrating achievements</a:t>
            </a:r>
          </a:p>
          <a:p>
            <a:pPr marL="285750" indent="-285750">
              <a:buFont typeface="Wingdings"/>
              <a:buChar char="ü"/>
            </a:pPr>
            <a:endParaRPr lang="en-US" sz="3000" b="1">
              <a:latin typeface="Open Sans"/>
              <a:ea typeface="Open Sans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3000" b="1">
                <a:latin typeface="Open Sans"/>
                <a:ea typeface="Open Sans"/>
                <a:cs typeface="Calibri"/>
              </a:rPr>
              <a:t> Small milestones are a big deal!</a:t>
            </a:r>
          </a:p>
          <a:p>
            <a:pPr marL="285750" indent="-285750">
              <a:buFont typeface="Wingdings"/>
              <a:buChar char="ü"/>
            </a:pPr>
            <a:endParaRPr lang="en-US" sz="3000" b="1">
              <a:latin typeface="Open Sans"/>
              <a:ea typeface="Open Sans"/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3000" b="1">
                <a:latin typeface="Open Sans"/>
                <a:ea typeface="Open Sans"/>
                <a:cs typeface="Calibri"/>
              </a:rPr>
              <a:t> Let's share celebration ideas. </a:t>
            </a:r>
          </a:p>
          <a:p>
            <a:pPr lvl="1"/>
            <a:r>
              <a:rPr lang="en-US" sz="3000" b="1">
                <a:latin typeface="Open Sans"/>
                <a:ea typeface="Open Sans"/>
                <a:cs typeface="Calibri"/>
              </a:rPr>
              <a:t>What's worked for you/your group?</a:t>
            </a:r>
            <a:endParaRPr lang="en-US" b="1"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n-US" b="1"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9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28-A51B-4183-A160-2FEA2550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Q&amp;A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18260-E1BF-4303-B668-E51C17F344C0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Open Sans"/>
                <a:ea typeface="Open Sans"/>
                <a:cs typeface="Open Sans"/>
              </a:rPr>
              <a:t>Photo by </a:t>
            </a:r>
            <a:r>
              <a:rPr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Simone </a:t>
            </a:r>
            <a:r>
              <a:rPr lang="en-US" sz="1700" err="1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Secci</a:t>
            </a:r>
            <a:r>
              <a:rPr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00">
                <a:latin typeface="Open Sans"/>
                <a:ea typeface="Open Sans"/>
                <a:cs typeface="Open Sans"/>
              </a:rPr>
              <a:t>on </a:t>
            </a:r>
            <a:r>
              <a:rPr lang="en-US" sz="1700" err="1">
                <a:solidFill>
                  <a:srgbClr val="FF0000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70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1E6E427F-E55E-4B78-A771-99B81CCFE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0" r="379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671D2D-9103-44CB-B1E5-131198D8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</p:spTree>
    <p:extLst>
      <p:ext uri="{BB962C8B-B14F-4D97-AF65-F5344CB8AC3E}">
        <p14:creationId xmlns:p14="http://schemas.microsoft.com/office/powerpoint/2010/main" val="293234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23B230F6-FC51-4BCA-8271-4631D175F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5" y="-4802"/>
            <a:ext cx="12178746" cy="68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115B-BF0F-499A-B5B9-BACC3D6C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83" y="1793482"/>
            <a:ext cx="11267161" cy="28913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Open Sans"/>
                <a:ea typeface="Open Sans"/>
                <a:cs typeface="Calibri Light"/>
              </a:rPr>
              <a:t>Welcome! Please go ahead and put your name and where you're joining from in the chat!</a:t>
            </a:r>
            <a:endParaRPr lang="en-US">
              <a:cs typeface="Calibri Light" panose="020F0302020204030204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1B68F01-03BB-4523-80ED-5989D0CBE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01" y="209160"/>
            <a:ext cx="1086125" cy="8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7E55-B852-4A01-AE88-88734259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9868655" cy="1143000"/>
          </a:xfrm>
        </p:spPr>
        <p:txBody>
          <a:bodyPr anchor="ctr">
            <a:normAutofit/>
          </a:bodyPr>
          <a:lstStyle/>
          <a:p>
            <a:r>
              <a:rPr lang="en-US" sz="5400" b="1">
                <a:latin typeface="Open sans"/>
              </a:rPr>
              <a:t>Tonight's Agenda</a:t>
            </a:r>
            <a:endParaRPr lang="en-US" sz="5400" b="1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4" descr="A picture containing text, outdoor, person, ground&#10;&#10;Description automatically generated">
            <a:extLst>
              <a:ext uri="{FF2B5EF4-FFF2-40B4-BE49-F238E27FC236}">
                <a16:creationId xmlns:a16="http://schemas.microsoft.com/office/drawing/2014/main" id="{043564D1-AEBA-45E8-BFE5-ACD3ECC370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8219" t="-821" r="484" b="-1232"/>
          <a:stretch/>
        </p:blipFill>
        <p:spPr>
          <a:xfrm>
            <a:off x="7770613" y="2307874"/>
            <a:ext cx="3967635" cy="3318743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15CB102-ECBF-435C-8D1F-1780F9F39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284" y="1503229"/>
            <a:ext cx="7043869" cy="4525963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342900" indent="-342900">
              <a:lnSpc>
                <a:spcPct val="160000"/>
              </a:lnSpc>
              <a:buFont typeface="Wingdings"/>
              <a:buChar char="ü"/>
            </a:pPr>
            <a:r>
              <a:rPr lang="en-US" sz="2400" b="1">
                <a:latin typeface="Open Sans"/>
                <a:ea typeface="Open sans"/>
                <a:cs typeface="Calibri"/>
              </a:rPr>
              <a:t> New</a:t>
            </a:r>
            <a:r>
              <a:rPr lang="en-US" sz="2400" b="1">
                <a:latin typeface="Open Sans"/>
                <a:ea typeface="+mn-lt"/>
                <a:cs typeface="+mn-lt"/>
              </a:rPr>
              <a:t> trends in volunteering</a:t>
            </a:r>
            <a:endParaRPr lang="en-US" b="1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60000"/>
              </a:lnSpc>
              <a:buFont typeface="Wingdings"/>
              <a:buChar char="ü"/>
            </a:pPr>
            <a:r>
              <a:rPr lang="en-US" sz="2400" b="1">
                <a:latin typeface="Open Sans"/>
                <a:ea typeface="+mn-lt"/>
                <a:cs typeface="+mn-lt"/>
              </a:rPr>
              <a:t>Centering the human behind the volunteer!</a:t>
            </a:r>
            <a:endParaRPr lang="en-US" b="1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60000"/>
              </a:lnSpc>
              <a:buFont typeface="Wingdings"/>
              <a:buChar char="ü"/>
            </a:pPr>
            <a:r>
              <a:rPr lang="en-US" sz="2400" b="1">
                <a:latin typeface="Open Sans"/>
                <a:ea typeface="+mn-lt"/>
                <a:cs typeface="+mn-lt"/>
              </a:rPr>
              <a:t>Mobilizing toward Action</a:t>
            </a:r>
            <a:endParaRPr lang="en-US" b="1">
              <a:latin typeface="Open Sans"/>
              <a:ea typeface="Open Sans"/>
              <a:cs typeface="Open Sans"/>
            </a:endParaRPr>
          </a:p>
          <a:p>
            <a:pPr marL="456565" indent="-457200">
              <a:lnSpc>
                <a:spcPct val="160000"/>
              </a:lnSpc>
              <a:buFont typeface="Wingdings,Sans-Serif"/>
              <a:buChar char="ü"/>
            </a:pPr>
            <a:r>
              <a:rPr lang="en-US" sz="2400" b="1">
                <a:latin typeface="Open Sans"/>
                <a:ea typeface="+mn-lt"/>
                <a:cs typeface="+mn-lt"/>
              </a:rPr>
              <a:t>Support Plan &amp; Relationship Building</a:t>
            </a:r>
            <a:endParaRPr lang="en-US" b="1">
              <a:latin typeface="Open Sans"/>
              <a:ea typeface="Open Sans"/>
              <a:cs typeface="Open Sans"/>
            </a:endParaRPr>
          </a:p>
          <a:p>
            <a:pPr marL="533400" indent="-457200">
              <a:lnSpc>
                <a:spcPct val="160000"/>
              </a:lnSpc>
              <a:buFont typeface="Wingdings"/>
              <a:buChar char="ü"/>
            </a:pPr>
            <a:r>
              <a:rPr lang="en-US" sz="2400" b="1">
                <a:latin typeface="Open Sans"/>
                <a:ea typeface="+mn-lt"/>
                <a:cs typeface="+mn-lt"/>
              </a:rPr>
              <a:t>Roles and Group Planning</a:t>
            </a:r>
          </a:p>
          <a:p>
            <a:pPr marL="533400" indent="-457200">
              <a:lnSpc>
                <a:spcPct val="160000"/>
              </a:lnSpc>
              <a:buFont typeface="Wingdings"/>
              <a:buChar char="ü"/>
            </a:pPr>
            <a:r>
              <a:rPr lang="en-US" sz="2400" b="1">
                <a:latin typeface="Open Sans"/>
                <a:ea typeface="+mn-lt"/>
                <a:cs typeface="+mn-lt"/>
              </a:rPr>
              <a:t>Culture of Celebration</a:t>
            </a:r>
          </a:p>
          <a:p>
            <a:pPr marL="533400" indent="-457200">
              <a:lnSpc>
                <a:spcPct val="160000"/>
              </a:lnSpc>
              <a:buFont typeface="Wingdings"/>
              <a:buChar char="ü"/>
            </a:pPr>
            <a:endParaRPr lang="en-US" sz="2400" b="1"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8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DFA0-1AD0-4E8F-862D-78A36E55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/>
                <a:ea typeface="Open Sans"/>
                <a:cs typeface="Calibri Light"/>
              </a:rPr>
              <a:t>Session Objectives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7400-6C53-45AC-89F1-D41C1B73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4" y="1739034"/>
            <a:ext cx="10879281" cy="471501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Humanizing the person behind the volunteer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Creating</a:t>
            </a:r>
            <a:r>
              <a:rPr lang="en-US" sz="3200" b="1">
                <a:latin typeface="Open Sans"/>
                <a:ea typeface="+mn-lt"/>
                <a:cs typeface="+mn-lt"/>
              </a:rPr>
              <a:t> welcoming culture and incorporate this widely amongst your group (inclusive of all members) </a:t>
            </a:r>
          </a:p>
          <a:p>
            <a:pPr>
              <a:lnSpc>
                <a:spcPct val="150000"/>
              </a:lnSpc>
            </a:pPr>
            <a:r>
              <a:rPr lang="en-US" sz="3200" b="1">
                <a:latin typeface="Open Sans"/>
                <a:ea typeface="+mn-lt"/>
                <a:cs typeface="+mn-lt"/>
              </a:rPr>
              <a:t>Do I have a clear understanding of the basics of the support plan? </a:t>
            </a:r>
          </a:p>
          <a:p>
            <a:pPr>
              <a:lnSpc>
                <a:spcPct val="150000"/>
              </a:lnSpc>
            </a:pPr>
            <a:r>
              <a:rPr lang="en-US" sz="3200" b="1">
                <a:latin typeface="Open Sans"/>
                <a:cs typeface="Calibri"/>
              </a:rPr>
              <a:t>Did I learn how to build relationships with new advocates? </a:t>
            </a:r>
            <a:endParaRPr lang="en-US" sz="3200" b="1">
              <a:latin typeface="Open Sans"/>
              <a:ea typeface="Open Sans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Open Sans"/>
                <a:ea typeface="Open Sans"/>
                <a:cs typeface="Calibri"/>
              </a:rPr>
              <a:t>Do I know when group planning should happen?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0E5DF3-8A34-43E1-891B-3BFA00759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7C16-06B0-4C67-AA62-7B87879F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Open Sans"/>
                <a:ea typeface="+mj-lt"/>
                <a:cs typeface="+mj-lt"/>
              </a:rPr>
              <a:t>Top Trends in 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9F27-2657-44E2-A9F9-E240DC797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999"/>
              </a:lnSpc>
            </a:pPr>
            <a:r>
              <a:rPr lang="en-US" sz="3600">
                <a:latin typeface="Open Sans"/>
                <a:ea typeface="+mn-lt"/>
                <a:cs typeface="+mn-lt"/>
              </a:rPr>
              <a:t> </a:t>
            </a:r>
            <a:r>
              <a:rPr lang="en-US" sz="3600" b="1">
                <a:latin typeface="Open Sans"/>
                <a:ea typeface="+mn-lt"/>
                <a:cs typeface="+mn-lt"/>
              </a:rPr>
              <a:t>Trend 1: Volunteering remains an important priority for community members</a:t>
            </a:r>
            <a:endParaRPr lang="en-US" b="1"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+mn-lt"/>
                <a:cs typeface="+mn-lt"/>
              </a:rPr>
              <a:t> Trend 2: Volunteerism is getting younger</a:t>
            </a:r>
            <a:endParaRPr lang="en-US" sz="3600" b="1">
              <a:latin typeface="Open Sans"/>
              <a:ea typeface="Open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3600" b="1">
                <a:latin typeface="Open Sans"/>
                <a:ea typeface="+mn-lt"/>
                <a:cs typeface="+mn-lt"/>
              </a:rPr>
              <a:t> Trend 3: Micro-volunteering important / time commitments decreasing</a:t>
            </a:r>
            <a:endParaRPr lang="en-US" sz="3600" b="1">
              <a:latin typeface="Open Sans"/>
              <a:ea typeface="Open Sans"/>
              <a:cs typeface="Calibri"/>
            </a:endParaRPr>
          </a:p>
          <a:p>
            <a:endParaRPr lang="en-US" sz="3600" b="1">
              <a:latin typeface="Open Sans"/>
              <a:ea typeface="Open Sans"/>
              <a:cs typeface="Calibri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4D4D149-9DB1-49F1-B289-EC38F61B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28-A51B-4183-A160-2FEA2550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51" y="23089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Open Sans"/>
                <a:ea typeface="Open Sans"/>
                <a:cs typeface="Calibri Light"/>
              </a:rPr>
              <a:t>Who are RESULTS volunteers?</a:t>
            </a:r>
            <a:endParaRPr lang="en-US" sz="5400" b="1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4671D2D-9103-44CB-B1E5-131198D8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</p:spTree>
    <p:extLst>
      <p:ext uri="{BB962C8B-B14F-4D97-AF65-F5344CB8AC3E}">
        <p14:creationId xmlns:p14="http://schemas.microsoft.com/office/powerpoint/2010/main" val="186823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5F7A3-E3D7-4944-8917-88B737E24EB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7" descr="A group of people posing in front of a white building&#10;&#10;Description automatically generated">
            <a:extLst>
              <a:ext uri="{FF2B5EF4-FFF2-40B4-BE49-F238E27FC236}">
                <a16:creationId xmlns:a16="http://schemas.microsoft.com/office/drawing/2014/main" id="{63BF8E94-7BF2-46FB-8989-8A8E59767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7749" y="-741111"/>
            <a:ext cx="13819050" cy="7810416"/>
          </a:xfr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28C1DDEB-CF98-40EB-B711-507352C4D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63" y="559440"/>
            <a:ext cx="9972174" cy="13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B37F-66C2-4A98-8415-E4C037D5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43" y="52980"/>
            <a:ext cx="10515600" cy="1325563"/>
          </a:xfrm>
        </p:spPr>
        <p:txBody>
          <a:bodyPr/>
          <a:lstStyle/>
          <a:p>
            <a:r>
              <a:rPr lang="en-US" b="1">
                <a:latin typeface="Open Sans"/>
                <a:ea typeface="Open Sans"/>
                <a:cs typeface="Calibri Light"/>
              </a:rPr>
              <a:t>Most importantly.....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21993-59BF-476B-8337-1E179AED3900}"/>
              </a:ext>
            </a:extLst>
          </p:cNvPr>
          <p:cNvSpPr txBox="1">
            <a:spLocks/>
          </p:cNvSpPr>
          <p:nvPr/>
        </p:nvSpPr>
        <p:spPr>
          <a:xfrm>
            <a:off x="761083" y="2629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Open Sans"/>
                <a:ea typeface="Open Sans"/>
                <a:cs typeface="Calibri Light"/>
              </a:rPr>
              <a:t>RESULTS Volunteers are </a:t>
            </a:r>
            <a:r>
              <a:rPr lang="en-US" b="1">
                <a:solidFill>
                  <a:srgbClr val="FF0000"/>
                </a:solidFill>
                <a:latin typeface="Open Sans"/>
                <a:ea typeface="Open Sans"/>
                <a:cs typeface="Calibri Light"/>
              </a:rPr>
              <a:t>HUMAN </a:t>
            </a:r>
            <a:r>
              <a:rPr lang="en-US" b="1">
                <a:latin typeface="Open Sans"/>
                <a:ea typeface="Open Sans"/>
                <a:cs typeface="Calibri Light"/>
              </a:rPr>
              <a:t>first.</a:t>
            </a:r>
          </a:p>
        </p:txBody>
      </p:sp>
      <p:pic>
        <p:nvPicPr>
          <p:cNvPr id="7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22097AC-6209-4B12-B18D-B8CD417B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1598" y="57078"/>
            <a:ext cx="1085850" cy="857250"/>
          </a:xfrm>
        </p:spPr>
      </p:pic>
    </p:spTree>
    <p:extLst>
      <p:ext uri="{BB962C8B-B14F-4D97-AF65-F5344CB8AC3E}">
        <p14:creationId xmlns:p14="http://schemas.microsoft.com/office/powerpoint/2010/main" val="305939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2020 Rebrand Colors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45AFD0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C4F8466E1834FB2722B7EC1D9E46D" ma:contentTypeVersion="12" ma:contentTypeDescription="Create a new document." ma:contentTypeScope="" ma:versionID="970b3b0d05cc137b723feadc422d0492">
  <xsd:schema xmlns:xsd="http://www.w3.org/2001/XMLSchema" xmlns:xs="http://www.w3.org/2001/XMLSchema" xmlns:p="http://schemas.microsoft.com/office/2006/metadata/properties" xmlns:ns2="655ca6b8-0f94-4989-841e-604707552b5c" xmlns:ns3="f42ee926-7c83-4218-bf2b-8b85ac63f15d" targetNamespace="http://schemas.microsoft.com/office/2006/metadata/properties" ma:root="true" ma:fieldsID="2f6132c4289ff7a4e7916010df3fc7d4" ns2:_="" ns3:_="">
    <xsd:import namespace="655ca6b8-0f94-4989-841e-604707552b5c"/>
    <xsd:import namespace="f42ee926-7c83-4218-bf2b-8b85ac63f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a6b8-0f94-4989-841e-604707552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ee926-7c83-4218-bf2b-8b85ac63f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903FC-513B-4FE8-B462-E86063C475DD}">
  <ds:schemaRefs>
    <ds:schemaRef ds:uri="655ca6b8-0f94-4989-841e-604707552b5c"/>
    <ds:schemaRef ds:uri="f42ee926-7c83-4218-bf2b-8b85ac63f1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6559F8-9DCC-4BB9-B7F7-467CB53D5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2589F-1851-446B-A2B7-3AB58D5A3A66}">
  <ds:schemaRefs>
    <ds:schemaRef ds:uri="655ca6b8-0f94-4989-841e-604707552b5c"/>
    <ds:schemaRef ds:uri="f42ee926-7c83-4218-bf2b-8b85ac63f1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640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Courier New</vt:lpstr>
      <vt:lpstr>Open Sans</vt:lpstr>
      <vt:lpstr>Open Sans</vt:lpstr>
      <vt:lpstr>Wingdings</vt:lpstr>
      <vt:lpstr>Wingdings,Sans-Serif</vt:lpstr>
      <vt:lpstr>office theme</vt:lpstr>
      <vt:lpstr>Custom Design</vt:lpstr>
      <vt:lpstr>Office Theme</vt:lpstr>
      <vt:lpstr>Office Theme</vt:lpstr>
      <vt:lpstr>PowerPoint Presentation</vt:lpstr>
      <vt:lpstr>PowerPoint Presentation</vt:lpstr>
      <vt:lpstr>Welcome! Please go ahead and put your name and where you're joining from in the chat!</vt:lpstr>
      <vt:lpstr>Tonight's Agenda</vt:lpstr>
      <vt:lpstr>Session Objectives</vt:lpstr>
      <vt:lpstr>Top Trends in Volunteering</vt:lpstr>
      <vt:lpstr>Who are RESULTS volunteers?</vt:lpstr>
      <vt:lpstr>PowerPoint Presentation</vt:lpstr>
      <vt:lpstr>Most importantly.....</vt:lpstr>
      <vt:lpstr>Who are RESULTS Volunteers?</vt:lpstr>
      <vt:lpstr>Mobilizing Towards ACTION</vt:lpstr>
      <vt:lpstr>90 DAYS: Groups should...</vt:lpstr>
      <vt:lpstr>Materials to Help Support You!</vt:lpstr>
      <vt:lpstr>Relationship Building! </vt:lpstr>
      <vt:lpstr>Encouraging New Advocates in Roles</vt:lpstr>
      <vt:lpstr>New Roles and Group Planning</vt:lpstr>
      <vt:lpstr>Discussion</vt:lpstr>
      <vt:lpstr>Culture of Celebration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Leone</dc:creator>
  <cp:lastModifiedBy>Sarah Leone</cp:lastModifiedBy>
  <cp:revision>1</cp:revision>
  <dcterms:created xsi:type="dcterms:W3CDTF">2021-11-01T16:16:35Z</dcterms:created>
  <dcterms:modified xsi:type="dcterms:W3CDTF">2021-12-03T00:45:57Z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0x010100187C4F8466E1834FB2722B7EC1D9E46D</vt:lpwstr>
  </property>
</Properties>
</file>