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0" r:id="rId3"/>
  </p:sldMasterIdLst>
  <p:notesMasterIdLst>
    <p:notesMasterId r:id="rId23"/>
  </p:notesMasterIdLst>
  <p:sldIdLst>
    <p:sldId id="259" r:id="rId4"/>
    <p:sldId id="281" r:id="rId5"/>
    <p:sldId id="257" r:id="rId6"/>
    <p:sldId id="282" r:id="rId7"/>
    <p:sldId id="283" r:id="rId8"/>
    <p:sldId id="266" r:id="rId9"/>
    <p:sldId id="267" r:id="rId10"/>
    <p:sldId id="269" r:id="rId11"/>
    <p:sldId id="270" r:id="rId12"/>
    <p:sldId id="264" r:id="rId13"/>
    <p:sldId id="284" r:id="rId14"/>
    <p:sldId id="285" r:id="rId15"/>
    <p:sldId id="286" r:id="rId16"/>
    <p:sldId id="265" r:id="rId17"/>
    <p:sldId id="271" r:id="rId18"/>
    <p:sldId id="268" r:id="rId19"/>
    <p:sldId id="273" r:id="rId20"/>
    <p:sldId id="27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F2C"/>
    <a:srgbClr val="58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50"/>
    <p:restoredTop sz="94647"/>
  </p:normalViewPr>
  <p:slideViewPr>
    <p:cSldViewPr snapToGrid="0" snapToObjects="1">
      <p:cViewPr varScale="1">
        <p:scale>
          <a:sx n="122" d="100"/>
          <a:sy n="122" d="100"/>
        </p:scale>
        <p:origin x="192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581C-4186-0345-A103-D332DB63E24E}" type="datetimeFigureOut">
              <a:rPr lang="en-US" smtClean="0"/>
              <a:t>6/5/16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8BC9-6F29-394F-876C-8CA4360D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7B3B7-87E5-4C55-AB32-48F85D6C9A7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132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A5F6E9-66E3-C342-984B-A586E09DDECE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 addition to knowing the problems and solutions of poverty, </a:t>
            </a:r>
          </a:p>
          <a:p>
            <a:r>
              <a:rPr lang="en-US" dirty="0"/>
              <a:t>political will is about moving decision makers up the champion scale toward becoming champions</a:t>
            </a:r>
          </a:p>
          <a:p>
            <a:endParaRPr lang="en-US" dirty="0"/>
          </a:p>
          <a:p>
            <a:r>
              <a:rPr lang="en-US" dirty="0"/>
              <a:t>Show on website: </a:t>
            </a:r>
          </a:p>
        </p:txBody>
      </p:sp>
    </p:spTree>
    <p:extLst>
      <p:ext uri="{BB962C8B-B14F-4D97-AF65-F5344CB8AC3E}">
        <p14:creationId xmlns:p14="http://schemas.microsoft.com/office/powerpoint/2010/main" val="152188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3969E0-8F30-D14E-8067-F06022C1D282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0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1382-A815-4661-9AA6-147C262144F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640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82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6291-C4F2-5A47-B888-E9B01D574E60}" type="datetimeFigureOut">
              <a:rPr lang="en-US"/>
              <a:pPr>
                <a:defRPr/>
              </a:pPr>
              <a:t>6/5/16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603F-7D6A-5E40-B835-D4C769BEB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2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2" y="4402163"/>
            <a:ext cx="7772400" cy="1470025"/>
          </a:xfrm>
        </p:spPr>
        <p:txBody>
          <a:bodyPr anchor="t"/>
          <a:lstStyle>
            <a:lvl1pPr algn="l">
              <a:defRPr>
                <a:solidFill>
                  <a:srgbClr val="58585B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52"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</p:spTree>
    <p:extLst>
      <p:ext uri="{BB962C8B-B14F-4D97-AF65-F5344CB8AC3E}">
        <p14:creationId xmlns:p14="http://schemas.microsoft.com/office/powerpoint/2010/main" val="11903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</p:spPr>
      </p:pic>
    </p:spTree>
    <p:extLst>
      <p:ext uri="{BB962C8B-B14F-4D97-AF65-F5344CB8AC3E}">
        <p14:creationId xmlns:p14="http://schemas.microsoft.com/office/powerpoint/2010/main" val="1678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rgbClr val="58585B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lide Templ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4669897"/>
            <a:ext cx="9174161" cy="22013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27" y="4987637"/>
            <a:ext cx="8229600" cy="14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58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inyurl.com/ICMeetingFor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Campaign Overview:</a:t>
            </a:r>
            <a:br>
              <a:rPr lang="en-US" dirty="0" smtClean="0"/>
            </a:br>
            <a:r>
              <a:rPr lang="en-US" dirty="0" smtClean="0"/>
              <a:t>Being Powerful on the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0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58774" y="269875"/>
            <a:ext cx="8196407" cy="677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charset="0"/>
              </a:rPr>
              <a:t>Good News About Influence</a:t>
            </a:r>
            <a:endParaRPr lang="en-US" dirty="0">
              <a:latin typeface="Century Gothic" charset="0"/>
            </a:endParaRP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065213"/>
            <a:ext cx="875506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581775" y="5267325"/>
            <a:ext cx="2119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Source: Congressional Management Foundation</a:t>
            </a:r>
          </a:p>
        </p:txBody>
      </p:sp>
    </p:spTree>
    <p:extLst>
      <p:ext uri="{BB962C8B-B14F-4D97-AF65-F5344CB8AC3E}">
        <p14:creationId xmlns:p14="http://schemas.microsoft.com/office/powerpoint/2010/main" val="32731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58774" y="269875"/>
            <a:ext cx="8196407" cy="677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charset="0"/>
              </a:rPr>
              <a:t>Good News About Influence</a:t>
            </a:r>
            <a:endParaRPr lang="en-US" dirty="0">
              <a:latin typeface="Century Gothic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581775" y="5267325"/>
            <a:ext cx="2119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Source: Congressional Management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58774" y="269875"/>
            <a:ext cx="8196407" cy="677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charset="0"/>
              </a:rPr>
              <a:t>Good News About Influence</a:t>
            </a:r>
            <a:endParaRPr lang="en-US" dirty="0">
              <a:latin typeface="Century Gothic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581775" y="5267325"/>
            <a:ext cx="2119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Source: Congressional Management Foundation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95" y="173620"/>
            <a:ext cx="851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Helpful?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97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58774" y="269875"/>
            <a:ext cx="8196407" cy="677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charset="0"/>
              </a:rPr>
              <a:t>Good News About Influence</a:t>
            </a:r>
            <a:endParaRPr lang="en-US" dirty="0">
              <a:latin typeface="Century Gothic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581775" y="5267325"/>
            <a:ext cx="2119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Source: Congressional Management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" y="0"/>
            <a:ext cx="91409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95" y="173620"/>
            <a:ext cx="337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Helpful?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71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33" y="214761"/>
            <a:ext cx="6508750" cy="804741"/>
          </a:xfrm>
        </p:spPr>
        <p:txBody>
          <a:bodyPr>
            <a:normAutofit/>
          </a:bodyPr>
          <a:lstStyle/>
          <a:p>
            <a:r>
              <a:rPr lang="en-US" dirty="0" smtClean="0"/>
              <a:t>Be Remembered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8577"/>
            <a:ext cx="8247556" cy="463313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Say thank you and make it a conversation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Not </a:t>
            </a:r>
            <a:r>
              <a:rPr lang="en-US" dirty="0"/>
              <a:t>many people talking about global </a:t>
            </a:r>
            <a:r>
              <a:rPr lang="en-US" dirty="0" smtClean="0"/>
              <a:t>issues—you ar</a:t>
            </a:r>
            <a:r>
              <a:rPr lang="en-US" dirty="0" smtClean="0"/>
              <a:t>e unique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Connect it to the district and tell them why you care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Many visitors come with personal gain as the goal, not you.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Ask to collaborate, ask to be their resource, ask for their ideas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Stories</a:t>
            </a:r>
            <a:r>
              <a:rPr lang="en-US" dirty="0"/>
              <a:t>: </a:t>
            </a:r>
            <a:r>
              <a:rPr lang="en-US" dirty="0" smtClean="0"/>
              <a:t>everyone </a:t>
            </a:r>
            <a:r>
              <a:rPr lang="en-US" dirty="0" smtClean="0"/>
              <a:t>has</a:t>
            </a:r>
            <a:r>
              <a:rPr lang="en-US" dirty="0" smtClean="0"/>
              <a:t> </a:t>
            </a:r>
            <a:r>
              <a:rPr lang="en-US" dirty="0" smtClean="0"/>
              <a:t>a story person: show some heart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Show video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 smtClean="0"/>
              <a:t>Share from personal </a:t>
            </a:r>
            <a:r>
              <a:rPr lang="en-US" dirty="0" smtClean="0"/>
              <a:t>experience or someone else’s (with permission)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Use the legislative </a:t>
            </a:r>
            <a:r>
              <a:rPr lang="en-US" dirty="0" smtClean="0"/>
              <a:t>packet stories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Listen during the sessions and note stories and powerful quotes</a:t>
            </a:r>
          </a:p>
          <a:p>
            <a:pPr>
              <a:spcAft>
                <a:spcPts val="600"/>
              </a:spcAft>
            </a:pPr>
            <a:r>
              <a:rPr lang="en-US" dirty="0"/>
              <a:t>Come with data and figures too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Never </a:t>
            </a:r>
            <a:r>
              <a:rPr lang="en-US" dirty="0" smtClean="0"/>
              <a:t>go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7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Face-to-Face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164" cy="4525963"/>
          </a:xfrm>
        </p:spPr>
        <p:txBody>
          <a:bodyPr/>
          <a:lstStyle/>
          <a:p>
            <a:r>
              <a:rPr lang="en-US" dirty="0" smtClean="0"/>
              <a:t>Confirm meetings on Monday: </a:t>
            </a:r>
          </a:p>
          <a:p>
            <a:pPr lvl="1"/>
            <a:r>
              <a:rPr lang="en-US" dirty="0" smtClean="0"/>
              <a:t>(202) 224-3121</a:t>
            </a:r>
          </a:p>
          <a:p>
            <a:r>
              <a:rPr lang="en-US" dirty="0" smtClean="0"/>
              <a:t>Ask for a photo opportunity with the </a:t>
            </a:r>
            <a:r>
              <a:rPr lang="en-US" dirty="0" err="1" smtClean="0"/>
              <a:t>MoC</a:t>
            </a:r>
            <a:endParaRPr lang="en-US" dirty="0" smtClean="0"/>
          </a:p>
          <a:p>
            <a:r>
              <a:rPr lang="en-US" dirty="0" smtClean="0"/>
              <a:t>Ask to come back </a:t>
            </a:r>
            <a:r>
              <a:rPr lang="en-US" dirty="0" smtClean="0"/>
              <a:t>later if they’ll be there</a:t>
            </a:r>
            <a:endParaRPr lang="en-US" dirty="0" smtClean="0"/>
          </a:p>
          <a:p>
            <a:r>
              <a:rPr lang="en-US" dirty="0" smtClean="0"/>
              <a:t>Invite </a:t>
            </a:r>
            <a:r>
              <a:rPr lang="en-US" dirty="0" err="1" smtClean="0"/>
              <a:t>MoC</a:t>
            </a:r>
            <a:r>
              <a:rPr lang="en-US" dirty="0" smtClean="0"/>
              <a:t> to the reception </a:t>
            </a:r>
          </a:p>
          <a:p>
            <a:r>
              <a:rPr lang="en-US" dirty="0" smtClean="0"/>
              <a:t>Speak personally to the scheduler set up August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6508750" cy="1143000"/>
          </a:xfrm>
        </p:spPr>
        <p:txBody>
          <a:bodyPr/>
          <a:lstStyle/>
          <a:p>
            <a:r>
              <a:rPr lang="en-US" dirty="0" smtClean="0"/>
              <a:t>Preparing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some facts</a:t>
            </a:r>
          </a:p>
          <a:p>
            <a:r>
              <a:rPr lang="en-US" dirty="0" smtClean="0"/>
              <a:t>Know your story</a:t>
            </a:r>
          </a:p>
          <a:p>
            <a:r>
              <a:rPr lang="en-US" dirty="0" smtClean="0"/>
              <a:t>Know your Rep. or </a:t>
            </a:r>
            <a:r>
              <a:rPr lang="en-US" dirty="0" smtClean="0"/>
              <a:t>Senator (research)</a:t>
            </a:r>
            <a:endParaRPr lang="en-US" dirty="0" smtClean="0"/>
          </a:p>
          <a:p>
            <a:r>
              <a:rPr lang="en-US" dirty="0" smtClean="0"/>
              <a:t>Know your role and practice</a:t>
            </a:r>
          </a:p>
          <a:p>
            <a:r>
              <a:rPr lang="en-US" dirty="0" smtClean="0"/>
              <a:t>Demonstrate support: media, </a:t>
            </a:r>
            <a:r>
              <a:rPr lang="en-US" dirty="0" smtClean="0"/>
              <a:t>letters, people joining via phone from home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929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up on your meeting requests</a:t>
            </a:r>
          </a:p>
          <a:p>
            <a:r>
              <a:rPr lang="en-US" dirty="0" smtClean="0"/>
              <a:t>Meet face-to-face during August recess if you didn’t in DC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Share </a:t>
            </a:r>
            <a:r>
              <a:rPr lang="en-US" dirty="0" smtClean="0"/>
              <a:t>your excitement and experience with folks at home, and engage people.</a:t>
            </a:r>
          </a:p>
          <a:p>
            <a:r>
              <a:rPr lang="en-US" dirty="0" smtClean="0"/>
              <a:t>Take advantage of election season to see your reps, senators, and candidates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1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5" y="342900"/>
            <a:ext cx="779899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be Powerful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0164"/>
            <a:ext cx="8363528" cy="464026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See ourselves as supervisors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 in touch with the absurdities in the world and be outraged by them</a:t>
            </a:r>
          </a:p>
          <a:p>
            <a:pPr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 smtClean="0"/>
              <a:t>new skills</a:t>
            </a:r>
          </a:p>
          <a:p>
            <a:pPr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 smtClean="0"/>
              <a:t>a risk, step outside </a:t>
            </a:r>
            <a:r>
              <a:rPr lang="en-US" dirty="0" smtClean="0"/>
              <a:t>your </a:t>
            </a:r>
            <a:r>
              <a:rPr lang="en-US" dirty="0" smtClean="0"/>
              <a:t>comfort zones to get in touch with </a:t>
            </a:r>
            <a:r>
              <a:rPr lang="en-US" dirty="0" smtClean="0"/>
              <a:t>your </a:t>
            </a:r>
            <a:r>
              <a:rPr lang="en-US" dirty="0" smtClean="0"/>
              <a:t>true power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Suspend your </a:t>
            </a:r>
            <a:r>
              <a:rPr lang="en-US" dirty="0" smtClean="0"/>
              <a:t>believe that we can’t make a difference.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Persist, persist, and…persist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2800" b="1" dirty="0" smtClean="0">
                <a:latin typeface="Calibri" pitchFamily="34" charset="0"/>
              </a:rPr>
              <a:t>Visit the House or Senate Gallery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800" b="1" dirty="0" smtClean="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latin typeface="Calibri" pitchFamily="34" charset="0"/>
              </a:rPr>
              <a:t>Down Time?</a:t>
            </a:r>
          </a:p>
        </p:txBody>
      </p:sp>
      <p:pic>
        <p:nvPicPr>
          <p:cNvPr id="5" name="Picture 4" descr="senate-cha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133600"/>
            <a:ext cx="6229350" cy="40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Calibri" pitchFamily="34" charset="0"/>
              </a:rPr>
              <a:t>Global Campaigns Overview</a:t>
            </a:r>
          </a:p>
        </p:txBody>
      </p:sp>
      <p:pic>
        <p:nvPicPr>
          <p:cNvPr id="9" name="Content Placeholder 8" descr="educa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932080"/>
            <a:ext cx="3886200" cy="2594039"/>
          </a:xfrm>
        </p:spPr>
      </p:pic>
      <p:pic>
        <p:nvPicPr>
          <p:cNvPr id="10" name="Content Placeholder 9" descr="child-health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96864"/>
            <a:ext cx="3886200" cy="266447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800600" y="1981200"/>
            <a:ext cx="3886200" cy="640080"/>
          </a:xfrm>
        </p:spPr>
        <p:txBody>
          <a:bodyPr/>
          <a:lstStyle/>
          <a:p>
            <a:pPr algn="ctr"/>
            <a:r>
              <a:rPr lang="en-US" dirty="0" smtClean="0"/>
              <a:t>Ending Preventable Child Deaths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" y="1981200"/>
            <a:ext cx="3886200" cy="640080"/>
          </a:xfrm>
        </p:spPr>
        <p:txBody>
          <a:bodyPr/>
          <a:lstStyle/>
          <a:p>
            <a:pPr algn="ctr"/>
            <a:r>
              <a:rPr lang="en-US" dirty="0" smtClean="0"/>
              <a:t>Education for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Connect with your states now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Report your </a:t>
            </a:r>
            <a:r>
              <a:rPr lang="en-US" dirty="0" smtClean="0"/>
              <a:t>upcoming meetings </a:t>
            </a:r>
            <a:r>
              <a:rPr lang="en-US" dirty="0" smtClean="0"/>
              <a:t>here: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hlinkClick r:id="rId2"/>
              </a:rPr>
              <a:t>http://tinyurl.com/</a:t>
            </a:r>
            <a:r>
              <a:rPr lang="en-US" dirty="0" smtClean="0">
                <a:hlinkClick r:id="rId2"/>
              </a:rPr>
              <a:t>ICMeetingForm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Anyone not have a meeting set up with your member of Congress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Being in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You can look your Senator in the eye.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You can look the aide in the eye.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You can look the scheduler in the eye.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You can converse and brainstorm.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You can make the “hard ask” in person.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Hundreds of us are doing this together.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5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the Heart and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All poverty </a:t>
            </a:r>
            <a:r>
              <a:rPr lang="en-US" dirty="0"/>
              <a:t>solutions already exist</a:t>
            </a:r>
          </a:p>
          <a:p>
            <a:pPr>
              <a:spcAft>
                <a:spcPts val="600"/>
              </a:spcAft>
            </a:pPr>
            <a:r>
              <a:rPr lang="en-US" dirty="0"/>
              <a:t>Be in touch with your outrage</a:t>
            </a:r>
          </a:p>
          <a:p>
            <a:pPr>
              <a:spcAft>
                <a:spcPts val="600"/>
              </a:spcAft>
            </a:pPr>
            <a:r>
              <a:rPr lang="en-US" dirty="0"/>
              <a:t>Be in touch with fear and overcome </a:t>
            </a:r>
            <a:r>
              <a:rPr lang="en-US" dirty="0" smtClean="0"/>
              <a:t>it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You are a </a:t>
            </a:r>
            <a:r>
              <a:rPr lang="en-US" dirty="0" smtClean="0"/>
              <a:t>constituent </a:t>
            </a:r>
            <a:r>
              <a:rPr lang="en-US" dirty="0" smtClean="0"/>
              <a:t>“supervisor”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Members of Congress and staff are people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Your </a:t>
            </a:r>
            <a:r>
              <a:rPr lang="en-US" dirty="0"/>
              <a:t>influence </a:t>
            </a:r>
            <a:r>
              <a:rPr lang="en-US" dirty="0" smtClean="0"/>
              <a:t>&gt; influence of lobbyists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You are not alone in this rare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4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7212013" y="6356350"/>
            <a:ext cx="1752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5210" y="2298687"/>
            <a:ext cx="2707859" cy="32005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charset="0"/>
              </a:rPr>
              <a:t>Assess where they are, then move them up the Champion Scale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4006" y="2298687"/>
            <a:ext cx="5753171" cy="3633962"/>
          </a:xfrm>
        </p:spPr>
        <p:txBody>
          <a:bodyPr/>
          <a:lstStyle/>
          <a:p>
            <a:pPr marL="325755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 smtClean="0">
                <a:latin typeface="Arial" charset="0"/>
              </a:rPr>
              <a:t>4   </a:t>
            </a:r>
            <a:r>
              <a:rPr lang="en-US" sz="2600" dirty="0">
                <a:latin typeface="Arial" charset="0"/>
              </a:rPr>
              <a:t>Champion</a:t>
            </a:r>
          </a:p>
          <a:p>
            <a:pPr marL="325755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>
                <a:latin typeface="Arial" charset="0"/>
              </a:rPr>
              <a:t>3 	Leader</a:t>
            </a:r>
          </a:p>
          <a:p>
            <a:pPr marL="325755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>
                <a:latin typeface="Arial" charset="0"/>
              </a:rPr>
              <a:t>2 	Advocate</a:t>
            </a:r>
          </a:p>
          <a:p>
            <a:pPr marL="325755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>
                <a:latin typeface="Arial" charset="0"/>
              </a:rPr>
              <a:t>1 	Supporter</a:t>
            </a:r>
          </a:p>
          <a:p>
            <a:pPr marL="3260725" indent="-536575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 smtClean="0">
                <a:latin typeface="Arial" charset="0"/>
              </a:rPr>
              <a:t>0	Uninformed or Neutral</a:t>
            </a:r>
            <a:endParaRPr lang="en-US" sz="2600" dirty="0">
              <a:latin typeface="Arial" charset="0"/>
            </a:endParaRPr>
          </a:p>
          <a:p>
            <a:pPr marL="325755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dirty="0">
                <a:latin typeface="Arial" charset="0"/>
              </a:rPr>
              <a:t>-1 	Opponent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 flipV="1">
            <a:off x="4367239" y="2300921"/>
            <a:ext cx="0" cy="3012428"/>
          </a:xfrm>
          <a:prstGeom prst="line">
            <a:avLst/>
          </a:prstGeom>
          <a:noFill/>
          <a:ln w="1016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50273" y="237836"/>
            <a:ext cx="76892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rgbClr val="C00202"/>
                </a:solidFill>
              </a:rPr>
              <a:t>Advocacy: What </a:t>
            </a:r>
            <a:r>
              <a:rPr lang="en-US" sz="4800" dirty="0">
                <a:solidFill>
                  <a:srgbClr val="C00202"/>
                </a:solidFill>
              </a:rPr>
              <a:t>are We Trying to Do?</a:t>
            </a:r>
            <a:endParaRPr lang="en-US" dirty="0">
              <a:solidFill>
                <a:srgbClr val="C0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7212013" y="6356350"/>
            <a:ext cx="1752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9288"/>
            <a:ext cx="8534400" cy="747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How Decision Makers Decide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Constituents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Staff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Colleagues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Media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Paid Lobbyists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Experts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Personal History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90800"/>
            <a:ext cx="1143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962400" y="22860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3048000" y="2819400"/>
            <a:ext cx="3200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3581400" y="3505200"/>
            <a:ext cx="2667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3048000" y="3886200"/>
            <a:ext cx="3276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4267200" y="41910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3276600" y="4572000"/>
            <a:ext cx="3124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4648200" y="48768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83" y="-70945"/>
            <a:ext cx="6508750" cy="1143000"/>
          </a:xfrm>
        </p:spPr>
        <p:txBody>
          <a:bodyPr/>
          <a:lstStyle/>
          <a:p>
            <a:r>
              <a:rPr lang="en-US" dirty="0" smtClean="0"/>
              <a:t>Basic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90" y="1072055"/>
            <a:ext cx="8131175" cy="5528441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Introductions and thank </a:t>
            </a:r>
            <a:r>
              <a:rPr lang="en-US" dirty="0" err="1"/>
              <a:t>yous</a:t>
            </a:r>
            <a:r>
              <a:rPr lang="en-US" dirty="0"/>
              <a:t>.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Meeting </a:t>
            </a:r>
            <a:r>
              <a:rPr lang="en-US" dirty="0" smtClean="0"/>
              <a:t>overview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Storyteller </a:t>
            </a:r>
            <a:r>
              <a:rPr lang="en-US" dirty="0"/>
              <a:t>tells story to </a:t>
            </a:r>
            <a:r>
              <a:rPr lang="en-US" dirty="0" smtClean="0"/>
              <a:t>illustrate main issue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 smtClean="0"/>
              <a:t>Make a requests with </a:t>
            </a:r>
            <a:r>
              <a:rPr lang="en-US" dirty="0"/>
              <a:t>a yes or no </a:t>
            </a:r>
            <a:r>
              <a:rPr lang="en-US" dirty="0" smtClean="0"/>
              <a:t>answer, share media and letters.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 smtClean="0"/>
              <a:t>Dialogue: probe vague </a:t>
            </a:r>
            <a:r>
              <a:rPr lang="en-US" dirty="0"/>
              <a:t>answers, </a:t>
            </a:r>
            <a:r>
              <a:rPr lang="en-US" dirty="0" smtClean="0"/>
              <a:t>listen for commitment, </a:t>
            </a:r>
            <a:r>
              <a:rPr lang="en-US" dirty="0" smtClean="0"/>
              <a:t>offer </a:t>
            </a:r>
            <a:r>
              <a:rPr lang="en-US" dirty="0" smtClean="0"/>
              <a:t>additional </a:t>
            </a:r>
            <a:r>
              <a:rPr lang="en-US" dirty="0" smtClean="0"/>
              <a:t>information, </a:t>
            </a:r>
            <a:r>
              <a:rPr lang="en-US" dirty="0"/>
              <a:t>stay </a:t>
            </a:r>
            <a:r>
              <a:rPr lang="en-US" dirty="0" smtClean="0"/>
              <a:t>focused</a:t>
            </a:r>
            <a:r>
              <a:rPr lang="en-US" dirty="0" smtClean="0"/>
              <a:t> </a:t>
            </a:r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en-US" dirty="0" smtClean="0"/>
              <a:t>Summarize next </a:t>
            </a:r>
            <a:r>
              <a:rPr lang="en-US" dirty="0" smtClean="0"/>
              <a:t>steps</a:t>
            </a:r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en-US" dirty="0" smtClean="0"/>
              <a:t>Leave materials, ask for photo, end </a:t>
            </a:r>
            <a:r>
              <a:rPr lang="en-US" dirty="0"/>
              <a:t>the meeting with thanks and follow up </a:t>
            </a:r>
            <a:r>
              <a:rPr lang="en-US" dirty="0" smtClean="0"/>
              <a:t>plans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After: Decide who will make report on meeting:</a:t>
            </a:r>
          </a:p>
          <a:p>
            <a:pPr lvl="1">
              <a:spcAft>
                <a:spcPts val="600"/>
              </a:spcAft>
            </a:pPr>
            <a:r>
              <a:rPr lang="en-US" u="sng" dirty="0"/>
              <a:t>http://</a:t>
            </a:r>
            <a:r>
              <a:rPr lang="en-US" u="sng" dirty="0" err="1"/>
              <a:t>tinyurl.com</a:t>
            </a:r>
            <a:r>
              <a:rPr lang="en-US" u="sng" dirty="0"/>
              <a:t>/2016LobbyReport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649"/>
            <a:ext cx="6508750" cy="1143000"/>
          </a:xfrm>
        </p:spPr>
        <p:txBody>
          <a:bodyPr/>
          <a:lstStyle/>
          <a:p>
            <a:r>
              <a:rPr lang="en-US" dirty="0" smtClean="0"/>
              <a:t>Basic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131175" cy="4619625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 smtClean="0"/>
              <a:t>Facilitator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Storyteller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Issue explainer &amp; asker (1 or 2 people)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Recorder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Supporting actors: add perspectives, tell additional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4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662</Words>
  <Application>Microsoft Macintosh PowerPoint</Application>
  <PresentationFormat>On-screen Show (4:3)</PresentationFormat>
  <Paragraphs>114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Century Gothic</vt:lpstr>
      <vt:lpstr>Courier New</vt:lpstr>
      <vt:lpstr>Helvetica</vt:lpstr>
      <vt:lpstr>ＭＳ Ｐゴシック</vt:lpstr>
      <vt:lpstr>Arial</vt:lpstr>
      <vt:lpstr>Office Theme</vt:lpstr>
      <vt:lpstr>2_Custom Design</vt:lpstr>
      <vt:lpstr>Custom Design</vt:lpstr>
      <vt:lpstr>Global Campaign Overview: Being Powerful on the Hill</vt:lpstr>
      <vt:lpstr>Global Campaigns Overview</vt:lpstr>
      <vt:lpstr>Getting Started</vt:lpstr>
      <vt:lpstr>Advantages of Being in DC</vt:lpstr>
      <vt:lpstr>Prepare the Heart and Mind</vt:lpstr>
      <vt:lpstr>Assess where they are, then move them up the Champion Scale</vt:lpstr>
      <vt:lpstr>How Decision Makers Decide </vt:lpstr>
      <vt:lpstr>Basic Meeting</vt:lpstr>
      <vt:lpstr>Basic Roles</vt:lpstr>
      <vt:lpstr>Good News About Influence</vt:lpstr>
      <vt:lpstr>Good News About Influence</vt:lpstr>
      <vt:lpstr>Good News About Influence</vt:lpstr>
      <vt:lpstr>Good News About Influence</vt:lpstr>
      <vt:lpstr>Be Remembered</vt:lpstr>
      <vt:lpstr>Getting Face-to-Face</vt:lpstr>
      <vt:lpstr>Preparing</vt:lpstr>
      <vt:lpstr>Back Home</vt:lpstr>
      <vt:lpstr>To be Powerful</vt:lpstr>
      <vt:lpstr>Down Time?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Avery Artman</dc:creator>
  <cp:lastModifiedBy>Ken Patterson</cp:lastModifiedBy>
  <cp:revision>28</cp:revision>
  <dcterms:created xsi:type="dcterms:W3CDTF">2014-08-28T20:50:18Z</dcterms:created>
  <dcterms:modified xsi:type="dcterms:W3CDTF">2016-06-05T21:06:49Z</dcterms:modified>
</cp:coreProperties>
</file>