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954" r:id="rId2"/>
    <p:sldMasterId id="2147484966" r:id="rId3"/>
  </p:sldMasterIdLst>
  <p:notesMasterIdLst>
    <p:notesMasterId r:id="rId11"/>
  </p:notesMasterIdLst>
  <p:handoutMasterIdLst>
    <p:handoutMasterId r:id="rId12"/>
  </p:handoutMasterIdLst>
  <p:sldIdLst>
    <p:sldId id="560" r:id="rId4"/>
    <p:sldId id="565" r:id="rId5"/>
    <p:sldId id="559" r:id="rId6"/>
    <p:sldId id="552" r:id="rId7"/>
    <p:sldId id="553" r:id="rId8"/>
    <p:sldId id="554" r:id="rId9"/>
    <p:sldId id="561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87637" autoAdjust="0"/>
  </p:normalViewPr>
  <p:slideViewPr>
    <p:cSldViewPr>
      <p:cViewPr>
        <p:scale>
          <a:sx n="80" d="100"/>
          <a:sy n="80" d="100"/>
        </p:scale>
        <p:origin x="-78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168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8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726B6E-26D8-48A5-9A16-B105BCD6EC87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055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8" y="8829055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3CF354-2AB5-4199-A89D-53071F282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5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8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9FA8F7-B93F-44EE-9ED1-A3A58BA8A263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20" y="4416633"/>
            <a:ext cx="5607362" cy="41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055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8" y="8829055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C5D9B0-4507-43AE-8A22-8CCA059B9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4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5D9B0-4507-43AE-8A22-8CCA059B99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0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167A7-BCFE-4E73-AA42-F812A39D8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848600" y="61722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63246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90800" y="152400"/>
            <a:ext cx="6324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772400" y="6354763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62000" y="6356350"/>
            <a:ext cx="670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42C8-4EDB-4F76-8D37-9E844EC87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685800"/>
            <a:ext cx="63246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type in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356350"/>
            <a:ext cx="670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FAFF-A134-459C-8C93-3D07388384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90800" y="152400"/>
            <a:ext cx="6324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 baseline="0"/>
            </a:lvl1pPr>
          </a:lstStyle>
          <a:p>
            <a:pPr lvl="0"/>
            <a:r>
              <a:rPr lang="en-US" dirty="0" smtClean="0"/>
              <a:t>Click to type in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76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F1BC5F4-2EA7-4713-8083-6F303A9D7832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-108" charset="0"/>
                <a:ea typeface="+mn-ea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076D-6E9F-4CBA-ABA7-EBDA6BBBD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F1BC5F4-2EA7-4713-8083-6F303A9D7832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-108" charset="0"/>
                <a:ea typeface="+mn-ea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3A0F-4287-4571-8EF2-9D71C8E91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F1BC5F4-2EA7-4713-8083-6F303A9D7832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-108" charset="0"/>
                <a:ea typeface="+mn-ea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5D5E2-3A50-49F3-803A-87115AF7C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F1BC5F4-2EA7-4713-8083-6F303A9D7832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-108" charset="0"/>
                <a:ea typeface="+mn-ea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76BF-6BB8-4D1C-A4F9-01DBE4899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F1BC5F4-2EA7-4713-8083-6F303A9D7832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-108" charset="0"/>
                <a:ea typeface="+mn-ea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716D-B4FA-42D9-9417-FF6362561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F1BC5F4-2EA7-4713-8083-6F303A9D7832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-108" charset="0"/>
                <a:ea typeface="+mn-ea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949A-9A1B-4E5F-8556-9FACE486F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0" cap="all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D11F2-7537-4737-AB2B-7DEA2FDE3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F1BC5F4-2EA7-4713-8083-6F303A9D7832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-108" charset="0"/>
                <a:ea typeface="+mn-ea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BC5A-3E1A-459D-B6F1-AA07399F6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F1BC5F4-2EA7-4713-8083-6F303A9D7832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-108" charset="0"/>
                <a:ea typeface="+mn-ea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618F-0FBD-41C5-979C-17ACC3101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F1BC5F4-2EA7-4713-8083-6F303A9D7832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-108" charset="0"/>
                <a:ea typeface="+mn-ea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08C0-98AC-49DD-A454-3207504C9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F1BC5F4-2EA7-4713-8083-6F303A9D7832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-108" charset="0"/>
                <a:ea typeface="+mn-ea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11DE-8AD2-4A03-96CD-476311ECE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F1BC5F4-2EA7-4713-8083-6F303A9D7832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-108" charset="0"/>
                <a:ea typeface="+mn-ea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30D2-D79A-49E7-947F-AB4E31E6B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Medium"/>
                <a:cs typeface="Franklin Gothic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7E612-60C0-4F5E-B434-7A790802E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0" cap="all">
                <a:latin typeface="Franklin Gothic Medium"/>
                <a:cs typeface="Franklin Gothic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9ACD4-6C4B-4C76-A553-DC6E53F9A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Medium"/>
                <a:cs typeface="Franklin Gothic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800">
                <a:latin typeface="Franklin Gothic Book"/>
                <a:cs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DEBB9-8CB7-4A4F-89D9-27789EC58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Medium"/>
                <a:cs typeface="Franklin Gothic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>
                <a:latin typeface="Franklin Gothic Medium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>
                <a:latin typeface="Franklin Gothic Medium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>
                <a:latin typeface="Franklin Gothic Book"/>
                <a:cs typeface="Franklin Gothic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CF3F-42A0-4530-91D8-3B400442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Medium"/>
                <a:cs typeface="Franklin Gothic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9E3C4-1157-468A-9C64-766181941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800">
                <a:latin typeface="Franklin Gothic Book"/>
                <a:cs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795A3-AFAC-4D24-820B-A80651109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A14F-1F05-4678-B0C4-D246CF062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85800"/>
            <a:ext cx="3008313" cy="838200"/>
          </a:xfrm>
          <a:prstGeom prst="rect">
            <a:avLst/>
          </a:prstGeom>
        </p:spPr>
        <p:txBody>
          <a:bodyPr anchor="t" anchorCtr="0"/>
          <a:lstStyle>
            <a:lvl1pPr algn="l">
              <a:defRPr sz="2100" b="0">
                <a:latin typeface="Franklin Gothic Medium"/>
                <a:cs typeface="Franklin Gothic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1"/>
            <a:ext cx="5111751" cy="54403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>
                <a:latin typeface="Franklin Gothic Book"/>
                <a:cs typeface="Franklin Gothic Book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1"/>
            <a:ext cx="3008313" cy="444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Franklin Gothic Book"/>
                <a:cs typeface="Franklin Gothic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7D8B-8FD0-4231-BF19-567843021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A5C83-A278-4777-A448-5C04A8EC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8E55B-215F-4B46-AF60-E22736539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848600" y="61722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63246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90800" y="152400"/>
            <a:ext cx="6324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772400" y="6354763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62000" y="6356350"/>
            <a:ext cx="670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FC07-CC21-4521-BFE8-E07B53581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038600" y="950913"/>
            <a:ext cx="44958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600"/>
              </a:lnSpc>
              <a:spcBef>
                <a:spcPts val="600"/>
              </a:spcBef>
              <a:defRPr/>
            </a:pPr>
            <a:endParaRPr lang="en-US" sz="2800" dirty="0">
              <a:solidFill>
                <a:srgbClr val="003467"/>
              </a:solidFill>
              <a:latin typeface="Franklin Gothic Medium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038600" y="265113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2400" dirty="0">
              <a:solidFill>
                <a:srgbClr val="666666"/>
              </a:solidFill>
              <a:latin typeface="Franklin Gothic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6804-03D8-4DA5-B7D4-13ABE9A31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038600" y="950913"/>
            <a:ext cx="44958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600"/>
              </a:lnSpc>
              <a:spcBef>
                <a:spcPts val="600"/>
              </a:spcBef>
              <a:defRPr/>
            </a:pPr>
            <a:endParaRPr lang="en-US" sz="2800" dirty="0">
              <a:solidFill>
                <a:srgbClr val="003467"/>
              </a:solidFill>
              <a:latin typeface="Franklin Gothic Medium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038600" y="265113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2400" dirty="0">
              <a:solidFill>
                <a:srgbClr val="666666"/>
              </a:solidFill>
              <a:latin typeface="Franklin Gothic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40EC-B876-484B-BACF-45B792F79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038600" y="950913"/>
            <a:ext cx="44958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600"/>
              </a:lnSpc>
              <a:spcBef>
                <a:spcPts val="600"/>
              </a:spcBef>
              <a:defRPr/>
            </a:pPr>
            <a:endParaRPr lang="en-US" sz="2800" dirty="0">
              <a:solidFill>
                <a:srgbClr val="003467"/>
              </a:solidFill>
              <a:latin typeface="Franklin Gothic Medium" pitchFamily="34" charset="0"/>
              <a:ea typeface="ＭＳ Ｐゴシック" pitchFamily="-107" charset="-128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038600" y="265113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2400" dirty="0">
              <a:solidFill>
                <a:srgbClr val="666666"/>
              </a:solidFill>
              <a:latin typeface="Franklin Gothic Book" pitchFamily="34" charset="0"/>
              <a:ea typeface="ＭＳ Ｐゴシック" pitchFamily="-107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D46B-D18B-45BC-BD43-20122971D45F}" type="datetime1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928899-D3E6-4459-8043-A86642B3F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>
                <a:latin typeface="Franklin Gothic Medium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>
                <a:latin typeface="Franklin Gothic Medium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>
                <a:latin typeface="Franklin Gothic Book"/>
                <a:cs typeface="Franklin Gothic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B2DC2-DAC7-4494-880D-7FE7CB279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63246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90800" y="152400"/>
            <a:ext cx="6324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772400" y="6354763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F08BE-0B71-459C-B3D4-1957092A8981}" type="datetime1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62000" y="6356350"/>
            <a:ext cx="670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021C1B-F105-49E7-9BE8-6D802C3B7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6324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90800" y="152400"/>
            <a:ext cx="63246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1pPr>
            <a:lvl2pPr algn="ctr">
              <a:buNone/>
              <a:defRPr sz="2400"/>
            </a:lvl2pPr>
            <a:lvl3pPr algn="ctr">
              <a:buNone/>
              <a:defRPr sz="2400"/>
            </a:lvl3pPr>
            <a:lvl4pPr algn="ctr">
              <a:buNone/>
              <a:defRPr sz="2400"/>
            </a:lvl4pPr>
            <a:lvl5pPr algn="ctr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7772400" y="6354763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7AFFD-B7A2-4F63-AF25-FB2655FD60DA}" type="datetime1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27221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808E50-0457-4FAE-8F8E-A2714AF41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6324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90800" y="152400"/>
            <a:ext cx="63246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1pPr>
            <a:lvl2pPr algn="ctr">
              <a:buNone/>
              <a:defRPr sz="2400"/>
            </a:lvl2pPr>
            <a:lvl3pPr algn="ctr">
              <a:buNone/>
              <a:defRPr sz="2400"/>
            </a:lvl3pPr>
            <a:lvl4pPr algn="ctr">
              <a:buNone/>
              <a:defRPr sz="2400"/>
            </a:lvl4pPr>
            <a:lvl5pPr algn="ctr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7772400" y="6354763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6FA4C-C95E-43F8-9EF3-039671E7FEAD}" type="datetime1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62000" y="6356350"/>
            <a:ext cx="670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C90E2F-8E90-44A7-8020-0EFC04598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8E866-6738-4714-BCCA-032F6D75D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8DEE9-412F-43B7-9684-3A35B0D72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85800"/>
            <a:ext cx="3008313" cy="838200"/>
          </a:xfrm>
          <a:prstGeom prst="rect">
            <a:avLst/>
          </a:prstGeom>
        </p:spPr>
        <p:txBody>
          <a:bodyPr anchor="t" anchorCtr="0"/>
          <a:lstStyle>
            <a:lvl1pPr algn="l">
              <a:defRPr sz="2100" b="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1"/>
            <a:ext cx="5111751" cy="54403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ranklin Gothic Book"/>
                <a:cs typeface="Franklin Gothic Book"/>
              </a:defRPr>
            </a:lvl1pPr>
            <a:lvl2pPr>
              <a:defRPr sz="21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>
                <a:latin typeface="Franklin Gothic Book"/>
                <a:cs typeface="Franklin Gothic Book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1"/>
            <a:ext cx="3008313" cy="444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Franklin Gothic Book"/>
                <a:cs typeface="Franklin Gothic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4BFB2-2A1A-4CED-B8D7-EA8349C4B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036F-129A-41C0-B638-BC50E7F6F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BBCA5-5B3F-492E-A77A-9BFD4DAC6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3525" cy="414338"/>
          </a:xfrm>
          <a:prstGeom prst="rect">
            <a:avLst/>
          </a:prstGeom>
          <a:gradFill flip="none" rotWithShape="1">
            <a:gsLst>
              <a:gs pos="72000">
                <a:srgbClr val="0C61A4"/>
              </a:gs>
              <a:gs pos="100000">
                <a:srgbClr val="08487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1" name="Content Placeholder 2"/>
          <p:cNvSpPr txBox="1">
            <a:spLocks/>
          </p:cNvSpPr>
          <p:nvPr userDrawn="1"/>
        </p:nvSpPr>
        <p:spPr bwMode="auto">
          <a:xfrm>
            <a:off x="608013" y="50800"/>
            <a:ext cx="5600700" cy="38735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en-US" sz="1400" smtClean="0">
                <a:solidFill>
                  <a:srgbClr val="FFFFFF"/>
                </a:solidFill>
                <a:latin typeface="Baskerville Old Face" pitchFamily="18" charset="0"/>
                <a:ea typeface="Baskerville Old Face" pitchFamily="18" charset="0"/>
                <a:cs typeface="Baskerville Old Face" pitchFamily="18" charset="0"/>
              </a:rPr>
              <a:t>Center on Budget and Policy Priorities</a:t>
            </a:r>
            <a:endParaRPr lang="en-US" sz="1400" smtClean="0">
              <a:solidFill>
                <a:srgbClr val="FFFFFF"/>
              </a:solidFill>
              <a:latin typeface="Myriad Pro Semibold"/>
              <a:ea typeface="Myriad Pro Semibold"/>
              <a:cs typeface="Myriad Pro Semibold"/>
            </a:endParaRPr>
          </a:p>
        </p:txBody>
      </p:sp>
      <p:pic>
        <p:nvPicPr>
          <p:cNvPr id="1028" name="Picture 9" descr="logo.wm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47625"/>
            <a:ext cx="3032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 userDrawn="1"/>
        </p:nvSpPr>
        <p:spPr bwMode="auto">
          <a:xfrm>
            <a:off x="7391400" y="6169025"/>
            <a:ext cx="13716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smtClean="0">
                <a:solidFill>
                  <a:srgbClr val="0C61A4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cbpp.org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92075"/>
            <a:ext cx="5334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white"/>
                </a:solidFill>
                <a:latin typeface="Franklin Gothic Book"/>
                <a:cs typeface="Franklin Gothic Book"/>
              </a:defRPr>
            </a:lvl1pPr>
          </a:lstStyle>
          <a:p>
            <a:pPr>
              <a:defRPr/>
            </a:pPr>
            <a:fld id="{1125932C-BB04-4398-BC8B-8A23FCE60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  <p:sldLayoutId id="2147485210" r:id="rId6"/>
    <p:sldLayoutId id="2147485211" r:id="rId7"/>
    <p:sldLayoutId id="2147485212" r:id="rId8"/>
    <p:sldLayoutId id="2147485213" r:id="rId9"/>
    <p:sldLayoutId id="2147485214" r:id="rId10"/>
    <p:sldLayoutId id="2147485215" r:id="rId11"/>
    <p:sldLayoutId id="2147485216" r:id="rId12"/>
    <p:sldLayoutId id="2147485249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14AC761-5201-474E-AC00-06785F4063B6}" type="datetime1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Myriad Pro" pitchFamily="-108" charset="0"/>
              </a:defRPr>
            </a:lvl1pPr>
          </a:lstStyle>
          <a:p>
            <a:pPr>
              <a:defRPr/>
            </a:pPr>
            <a:fld id="{862027B3-9EAA-4A11-B19F-8230A26A6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53525" cy="414338"/>
          </a:xfrm>
          <a:prstGeom prst="rect">
            <a:avLst/>
          </a:prstGeom>
          <a:gradFill flip="none" rotWithShape="1">
            <a:gsLst>
              <a:gs pos="72000">
                <a:srgbClr val="0C61A4"/>
              </a:gs>
              <a:gs pos="100000">
                <a:srgbClr val="08487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8013" y="50800"/>
            <a:ext cx="5600700" cy="387350"/>
          </a:xfrm>
          <a:prstGeom prst="rect">
            <a:avLst/>
          </a:prstGeom>
        </p:spPr>
        <p:txBody>
          <a:bodyPr lIns="0" rIns="0"/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en-US" sz="1400" dirty="0">
                <a:solidFill>
                  <a:prstClr val="white"/>
                </a:solidFill>
                <a:latin typeface="Baskerville Old Face"/>
                <a:cs typeface="Baskerville Old Face"/>
              </a:rPr>
              <a:t>Center on Budget and Policy Priorities</a:t>
            </a:r>
            <a:endParaRPr lang="en-US" sz="1400" dirty="0">
              <a:solidFill>
                <a:prstClr val="white"/>
              </a:solidFill>
              <a:latin typeface="Myriad Pro Semibold"/>
              <a:cs typeface="Myriad Pro Semibold"/>
            </a:endParaRPr>
          </a:p>
        </p:txBody>
      </p:sp>
      <p:pic>
        <p:nvPicPr>
          <p:cNvPr id="3076" name="Picture 9" descr="logo.wmf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8600" y="47625"/>
            <a:ext cx="3032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391400" y="6169025"/>
            <a:ext cx="13716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srgbClr val="0C61A4"/>
                </a:solidFill>
                <a:latin typeface="Franklin Gothic Medium"/>
                <a:cs typeface="Franklin Gothic Medium"/>
              </a:rPr>
              <a:t>cbpp.org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92075"/>
            <a:ext cx="5334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white"/>
                </a:solidFill>
                <a:latin typeface="Franklin Gothic Book"/>
                <a:cs typeface="Franklin Gothic Book"/>
              </a:defRPr>
            </a:lvl1pPr>
          </a:lstStyle>
          <a:p>
            <a:pPr>
              <a:defRPr/>
            </a:pPr>
            <a:fld id="{2E237E7F-243E-424D-BEF9-EF4704CD6A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1" r:id="rId1"/>
    <p:sldLayoutId id="2147485232" r:id="rId2"/>
    <p:sldLayoutId id="2147485233" r:id="rId3"/>
    <p:sldLayoutId id="2147485234" r:id="rId4"/>
    <p:sldLayoutId id="2147485235" r:id="rId5"/>
    <p:sldLayoutId id="2147485236" r:id="rId6"/>
    <p:sldLayoutId id="2147485237" r:id="rId7"/>
    <p:sldLayoutId id="2147485238" r:id="rId8"/>
    <p:sldLayoutId id="2147485239" r:id="rId9"/>
    <p:sldLayoutId id="2147485240" r:id="rId10"/>
    <p:sldLayoutId id="2147485241" r:id="rId11"/>
    <p:sldLayoutId id="2147485242" r:id="rId12"/>
    <p:sldLayoutId id="2147485243" r:id="rId13"/>
    <p:sldLayoutId id="2147485244" r:id="rId14"/>
    <p:sldLayoutId id="2147485245" r:id="rId15"/>
    <p:sldLayoutId id="2147485246" r:id="rId16"/>
    <p:sldLayoutId id="2147485247" r:id="rId17"/>
    <p:sldLayoutId id="2147485248" r:id="rId1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Taxes Push Millions of “Childless Workers”* Into or Further into Poverty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454F-07E3-4287-AD19-7E12999A905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/>
          <a:stretch/>
        </p:blipFill>
        <p:spPr>
          <a:xfrm>
            <a:off x="11875" y="16764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6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“Childless Workers” Receive Much Smaller Average EITC Benefit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8E866-6738-4714-BCCA-032F6D75D5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8"/>
          <a:stretch/>
        </p:blipFill>
        <p:spPr>
          <a:xfrm>
            <a:off x="0" y="16764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3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“Childless Workers” Receive Much Smaller Average EITC Benefit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8E866-6738-4714-BCCA-032F6D75D5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8"/>
          <a:stretch/>
        </p:blipFill>
        <p:spPr>
          <a:xfrm>
            <a:off x="0" y="16764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4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9955"/>
            <a:ext cx="8915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The Maximum EITC Benefit for “Childless Workers” </a:t>
            </a:r>
            <a:br>
              <a:rPr lang="en-US" dirty="0" smtClean="0"/>
            </a:br>
            <a:r>
              <a:rPr lang="en-US" dirty="0" smtClean="0"/>
              <a:t>is Small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096000"/>
            <a:ext cx="6705600" cy="625475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Source:  CBPP projections of IRS data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62" y="1371600"/>
            <a:ext cx="5942076" cy="46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9955"/>
            <a:ext cx="88392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“Childless Workers” Lose EITC at Much Lower Income Level than Workers with Children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096000"/>
            <a:ext cx="6705600" cy="625475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Source:  CBPP projections of IRS data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5476" r="12499" b="15476"/>
          <a:stretch/>
        </p:blipFill>
        <p:spPr>
          <a:xfrm>
            <a:off x="1219200" y="1676400"/>
            <a:ext cx="6629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144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Franklin Gothic Medium" panose="020B0603020102020204" pitchFamily="34" charset="0"/>
              </a:rPr>
              <a:t>The Current “Childless </a:t>
            </a:r>
            <a:r>
              <a:rPr lang="en-US" sz="2800" dirty="0">
                <a:latin typeface="Franklin Gothic Medium" panose="020B0603020102020204" pitchFamily="34" charset="0"/>
              </a:rPr>
              <a:t>Workers</a:t>
            </a:r>
            <a:r>
              <a:rPr lang="en-US" sz="2800" dirty="0" smtClean="0">
                <a:latin typeface="Franklin Gothic Medium" panose="020B0603020102020204" pitchFamily="34" charset="0"/>
              </a:rPr>
              <a:t>’” </a:t>
            </a:r>
            <a:r>
              <a:rPr lang="en-US" sz="2800" dirty="0">
                <a:latin typeface="Franklin Gothic Medium" panose="020B0603020102020204" pitchFamily="34" charset="0"/>
              </a:rPr>
              <a:t>EITC Does Little to Offset Income </a:t>
            </a:r>
            <a:r>
              <a:rPr lang="en-US" sz="2800" dirty="0" smtClean="0">
                <a:latin typeface="Franklin Gothic Medium" panose="020B0603020102020204" pitchFamily="34" charset="0"/>
              </a:rPr>
              <a:t>and </a:t>
            </a:r>
            <a:r>
              <a:rPr lang="en-US" sz="2800" dirty="0">
                <a:latin typeface="Franklin Gothic Medium" panose="020B0603020102020204" pitchFamily="34" charset="0"/>
              </a:rPr>
              <a:t>Payroll Taxes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" b="3765"/>
          <a:stretch/>
        </p:blipFill>
        <p:spPr>
          <a:xfrm>
            <a:off x="2154748" y="1600200"/>
            <a:ext cx="4758303" cy="4191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096000"/>
            <a:ext cx="6705600" cy="625475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Source:  CBPP projections of IRS data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257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Proposal Would Boost Earned Income Tax Credit (EITC) for “Childless Workers”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8E866-6738-4714-BCCA-032F6D75D5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3900"/>
          <a:stretch/>
        </p:blipFill>
        <p:spPr>
          <a:xfrm>
            <a:off x="415637" y="1658108"/>
            <a:ext cx="8312727" cy="495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7589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6539</TotalTime>
  <Words>115</Words>
  <Application>Microsoft Office PowerPoint</Application>
  <PresentationFormat>On-screen Show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2_Office Theme</vt:lpstr>
      <vt:lpstr>OfficeTheme1</vt:lpstr>
      <vt:lpstr>3_Office Theme</vt:lpstr>
      <vt:lpstr>Federal Taxes Push Millions of “Childless Workers”* Into or Further into Poverty</vt:lpstr>
      <vt:lpstr>“Childless Workers” Receive Much Smaller Average EITC Benefit</vt:lpstr>
      <vt:lpstr>“Childless Workers” Receive Much Smaller Average EITC Benefit</vt:lpstr>
      <vt:lpstr>The Maximum EITC Benefit for “Childless Workers”  is Small</vt:lpstr>
      <vt:lpstr>“Childless Workers” Lose EITC at Much Lower Income Level than Workers with Children</vt:lpstr>
      <vt:lpstr>The Current “Childless Workers’” EITC Does Little to Offset Income and Payroll Taxes</vt:lpstr>
      <vt:lpstr>President’s Proposal Would Boost Earned Income Tax Credit (EITC) for “Childless Workers”</vt:lpstr>
    </vt:vector>
  </TitlesOfParts>
  <Company>Center On Budget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Budget Debates: Implications for States</dc:title>
  <dc:creator>johnson</dc:creator>
  <cp:lastModifiedBy>Jos Linn</cp:lastModifiedBy>
  <cp:revision>661</cp:revision>
  <cp:lastPrinted>2013-11-20T15:37:54Z</cp:lastPrinted>
  <dcterms:created xsi:type="dcterms:W3CDTF">2012-03-21T17:07:33Z</dcterms:created>
  <dcterms:modified xsi:type="dcterms:W3CDTF">2014-06-23T20:50:10Z</dcterms:modified>
</cp:coreProperties>
</file>