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648" r:id="rId5"/>
  </p:sldMasterIdLst>
  <p:notesMasterIdLst>
    <p:notesMasterId r:id="rId41"/>
  </p:notesMasterIdLst>
  <p:sldIdLst>
    <p:sldId id="277" r:id="rId6"/>
    <p:sldId id="305" r:id="rId7"/>
    <p:sldId id="298" r:id="rId8"/>
    <p:sldId id="313" r:id="rId9"/>
    <p:sldId id="1730" r:id="rId10"/>
    <p:sldId id="1732" r:id="rId11"/>
    <p:sldId id="1733" r:id="rId12"/>
    <p:sldId id="1749" r:id="rId13"/>
    <p:sldId id="1734" r:id="rId14"/>
    <p:sldId id="1735" r:id="rId15"/>
    <p:sldId id="284" r:id="rId16"/>
    <p:sldId id="1736" r:id="rId17"/>
    <p:sldId id="286" r:id="rId18"/>
    <p:sldId id="288" r:id="rId19"/>
    <p:sldId id="299" r:id="rId20"/>
    <p:sldId id="291" r:id="rId21"/>
    <p:sldId id="289" r:id="rId22"/>
    <p:sldId id="300" r:id="rId23"/>
    <p:sldId id="1750" r:id="rId24"/>
    <p:sldId id="1729" r:id="rId25"/>
    <p:sldId id="303" r:id="rId26"/>
    <p:sldId id="1738" r:id="rId27"/>
    <p:sldId id="1739" r:id="rId28"/>
    <p:sldId id="1740" r:id="rId29"/>
    <p:sldId id="1741" r:id="rId30"/>
    <p:sldId id="1743" r:id="rId31"/>
    <p:sldId id="1746" r:id="rId32"/>
    <p:sldId id="1747" r:id="rId33"/>
    <p:sldId id="314" r:id="rId34"/>
    <p:sldId id="1737" r:id="rId35"/>
    <p:sldId id="1748" r:id="rId36"/>
    <p:sldId id="304" r:id="rId37"/>
    <p:sldId id="1728" r:id="rId38"/>
    <p:sldId id="1727" r:id="rId39"/>
    <p:sldId id="278" r:id="rId4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yne Bury" initials="KB" lastIdx="1" clrIdx="0">
    <p:extLst>
      <p:ext uri="{19B8F6BF-5375-455C-9EA6-DF929625EA0E}">
        <p15:presenceInfo xmlns:p15="http://schemas.microsoft.com/office/powerpoint/2012/main" userId="S::kbury@results.org::072c30e2-e547-4e48-929e-426222b99a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7C6"/>
    <a:srgbClr val="E410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215" autoAdjust="0"/>
  </p:normalViewPr>
  <p:slideViewPr>
    <p:cSldViewPr snapToGrid="0">
      <p:cViewPr varScale="1">
        <p:scale>
          <a:sx n="60" d="100"/>
          <a:sy n="60" d="100"/>
        </p:scale>
        <p:origin x="736"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79953-4106-4EC9-857F-522B78E16448}" type="datetimeFigureOut">
              <a:rPr lang="en-US" smtClean="0"/>
              <a:t>5/7/2024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8EA70A-BE10-40B1-A850-11121D77317B}" type="slidenum">
              <a:rPr lang="en-US" smtClean="0"/>
              <a:t>‹#›</a:t>
            </a:fld>
            <a:endParaRPr lang="en-US"/>
          </a:p>
        </p:txBody>
      </p:sp>
    </p:spTree>
    <p:extLst>
      <p:ext uri="{BB962C8B-B14F-4D97-AF65-F5344CB8AC3E}">
        <p14:creationId xmlns:p14="http://schemas.microsoft.com/office/powerpoint/2010/main" val="59777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results.org/wp-content/uploads/Community-Partnership-Mapping.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results.zoom.us/rec/share/2YKVPyAMiry9zMcEV7Pyw7wMzN1lody1hNPYcrCfK-oQX6hPbEjw_nRxcDOO_oBi.Y2A65UXWegD8WXja?startTime=1714764483000"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results.zoom.us/rec/share/2YKVPyAMiry9zMcEV7Pyw7wMzN1lody1hNPYcrCfK-oQX6hPbEjw_nRxcDOO_oBi.Y2A65UXWegD8WXja?startTime=1714763647000"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results.zoom.us/rec/share/2YKVPyAMiry9zMcEV7Pyw7wMzN1lody1hNPYcrCfK-oQX6hPbEjw_nRxcDOO_oBi.Y2A65UXWegD8WXja?startTime=1714763044000"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results.org/wp-content/uploads/Community-Partnership-Mapping.pdf"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results.org/wp-content/uploads/2023-Resource-Guide-for-Planning-In-Person-Events_Final.pdf" TargetMode="External"/><Relationship Id="rId5" Type="http://schemas.openxmlformats.org/officeDocument/2006/relationships/hyperlink" Target="https://results.org/volunteers/outreach-how-tos" TargetMode="External"/><Relationship Id="rId4" Type="http://schemas.openxmlformats.org/officeDocument/2006/relationships/hyperlink" Target="https://results.org/wp-content/uploads/Outreach-and-Partnership-Guide_updated-July-2022.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kbury@results.or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Building Community Partnerships to End Poverty</a:t>
            </a:r>
          </a:p>
        </p:txBody>
      </p:sp>
      <p:sp>
        <p:nvSpPr>
          <p:cNvPr id="4" name="Slide Number Placeholder 3"/>
          <p:cNvSpPr>
            <a:spLocks noGrp="1"/>
          </p:cNvSpPr>
          <p:nvPr>
            <p:ph type="sldNum" sz="quarter" idx="5"/>
          </p:nvPr>
        </p:nvSpPr>
        <p:spPr/>
        <p:txBody>
          <a:bodyPr/>
          <a:lstStyle/>
          <a:p>
            <a:fld id="{158EA70A-BE10-40B1-A850-11121D77317B}" type="slidenum">
              <a:rPr lang="en-US" smtClean="0"/>
              <a:t>1</a:t>
            </a:fld>
            <a:endParaRPr lang="en-US"/>
          </a:p>
        </p:txBody>
      </p:sp>
    </p:spTree>
    <p:extLst>
      <p:ext uri="{BB962C8B-B14F-4D97-AF65-F5344CB8AC3E}">
        <p14:creationId xmlns:p14="http://schemas.microsoft.com/office/powerpoint/2010/main" val="2024259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100" dirty="0">
                <a:effectLst/>
                <a:latin typeface="Open Sans" panose="020B0606030504020204" pitchFamily="34" charset="0"/>
                <a:ea typeface="Calibri" panose="020F0502020204030204" pitchFamily="34" charset="0"/>
                <a:cs typeface="Times New Roman" panose="02020603050405020304" pitchFamily="18" charset="0"/>
              </a:rPr>
              <a:t>Community &amp; Partnership Mapping Tool:</a:t>
            </a:r>
          </a:p>
          <a:p>
            <a:pPr marL="742950" marR="0" lvl="1" indent="-285750">
              <a:lnSpc>
                <a:spcPct val="107000"/>
              </a:lnSpc>
              <a:spcBef>
                <a:spcPts val="0"/>
              </a:spcBef>
              <a:spcAft>
                <a:spcPts val="0"/>
              </a:spcAft>
              <a:buFont typeface="+mj-lt"/>
              <a:buAutoNum type="alpha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So as part of the resources available on our website under the “Community Outreach” tab, you will find the </a:t>
            </a:r>
            <a:r>
              <a:rPr lang="en-US" sz="1100" b="1"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3"/>
              </a:rPr>
              <a:t>Community &amp; Partnership mapping</a:t>
            </a:r>
            <a:r>
              <a:rPr lang="en-US" sz="1100" b="1" dirty="0">
                <a:effectLst/>
                <a:latin typeface="Open Sans" panose="020B0606030504020204" pitchFamily="34" charset="0"/>
                <a:ea typeface="Calibri" panose="020F0502020204030204" pitchFamily="34" charset="0"/>
                <a:cs typeface="Times New Roman" panose="02020603050405020304" pitchFamily="18" charset="0"/>
              </a:rPr>
              <a:t> </a:t>
            </a:r>
            <a:r>
              <a:rPr lang="en-US" sz="1100" dirty="0">
                <a:effectLst/>
                <a:latin typeface="Open Sans" panose="020B0606030504020204" pitchFamily="34" charset="0"/>
                <a:ea typeface="Calibri" panose="020F0502020204030204" pitchFamily="34" charset="0"/>
                <a:cs typeface="Times New Roman" panose="02020603050405020304" pitchFamily="18" charset="0"/>
              </a:rPr>
              <a:t>tool. This gives you a framework where you can, using one of our results issues, begin mapping out potential people to work with locally.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11</a:t>
            </a:fld>
            <a:endParaRPr lang="en-US"/>
          </a:p>
        </p:txBody>
      </p:sp>
    </p:spTree>
    <p:extLst>
      <p:ext uri="{BB962C8B-B14F-4D97-AF65-F5344CB8AC3E}">
        <p14:creationId xmlns:p14="http://schemas.microsoft.com/office/powerpoint/2010/main" val="3207810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There the Mapping Tool has been completed on the issue of food insecurity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b="1"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rPr>
              <a:t>Who cares about or is affected by the issue of food insecurity </a:t>
            </a:r>
            <a:r>
              <a:rPr lang="en-US" sz="1100" dirty="0">
                <a:effectLst/>
                <a:latin typeface="Open Sans" panose="020B0606030504020204" pitchFamily="34" charset="0"/>
                <a:ea typeface="Calibri" panose="020F0502020204030204" pitchFamily="34" charset="0"/>
                <a:cs typeface="Times New Roman" panose="02020603050405020304" pitchFamily="18" charset="0"/>
              </a:rPr>
              <a:t> </a:t>
            </a:r>
            <a:r>
              <a:rPr lang="en-US" sz="1100" b="1" dirty="0">
                <a:effectLst/>
                <a:latin typeface="Open Sans" panose="020B0606030504020204" pitchFamily="34" charset="0"/>
                <a:ea typeface="Calibri" panose="020F0502020204030204" pitchFamily="34" charset="0"/>
                <a:cs typeface="Times New Roman" panose="02020603050405020304" pitchFamily="18" charset="0"/>
              </a:rPr>
              <a:t>as it affects children in your community? Do you know of a specific organization which provides support for children experiencing food insecurity? Or where there may be summer food programs? Name them!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b="1" dirty="0">
                <a:effectLst/>
                <a:latin typeface="Open Sans" panose="020B0606030504020204" pitchFamily="34" charset="0"/>
                <a:ea typeface="Calibri" panose="020F0502020204030204" pitchFamily="34" charset="0"/>
                <a:cs typeface="Times New Roman" panose="02020603050405020304" pitchFamily="18" charset="0"/>
              </a:rPr>
              <a:t>Domestically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Child poverty organizations, service providers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Schools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Pediatric associations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United Way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Children’s Trust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Food Banks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Faith Groups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Rotary groups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b="1" dirty="0">
                <a:effectLst/>
                <a:latin typeface="Open Sans" panose="020B0606030504020204" pitchFamily="34" charset="0"/>
                <a:ea typeface="Calibri" panose="020F0502020204030204" pitchFamily="34" charset="0"/>
                <a:cs typeface="Times New Roman" panose="02020603050405020304" pitchFamily="18" charset="0"/>
              </a:rPr>
              <a:t>Global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USGLC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UN Association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Care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ONE Campaign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Partners in Health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University Global Health Programs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Others? (brainstorm with audience)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b="1" dirty="0">
                <a:effectLst/>
                <a:latin typeface="Open Sans" panose="020B0606030504020204" pitchFamily="34" charset="0"/>
                <a:ea typeface="Calibri" panose="020F0502020204030204" pitchFamily="34" charset="0"/>
                <a:cs typeface="Times New Roman" panose="02020603050405020304" pitchFamily="18" charset="0"/>
              </a:rPr>
              <a:t>Who has connections to these organizations within your group?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Current volunteers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Fellows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Former volunteers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Friends, family, colleagues?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Fellow members of your faith community?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Other places where you and other group members are volunteering?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Elections? Campaigns?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b="1" dirty="0">
                <a:effectLst/>
                <a:latin typeface="Open Sans" panose="020B0606030504020204" pitchFamily="34" charset="0"/>
                <a:ea typeface="Calibri" panose="020F0502020204030204" pitchFamily="34" charset="0"/>
                <a:cs typeface="Times New Roman" panose="02020603050405020304" pitchFamily="18" charset="0"/>
              </a:rPr>
              <a:t>What are the ways that you can work together? </a:t>
            </a:r>
            <a:r>
              <a:rPr lang="en-US" sz="1100" b="1" i="1" dirty="0">
                <a:effectLst/>
                <a:latin typeface="Open Sans" panose="020B0606030504020204" pitchFamily="34" charset="0"/>
                <a:ea typeface="Calibri" panose="020F0502020204030204" pitchFamily="34" charset="0"/>
                <a:cs typeface="Times New Roman" panose="02020603050405020304" pitchFamily="18" charset="0"/>
              </a:rPr>
              <a:t>Open to the group for shared brainstorm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Joint lobby meetings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Community events to build awareness – bringing in a guest speaker/expert to talk about the issue and educate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Letter writing/postcard writing to MOCs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sz="1100" i="1" dirty="0">
                <a:effectLst/>
                <a:latin typeface="Open Sans" panose="020B0606030504020204" pitchFamily="34" charset="0"/>
                <a:ea typeface="Calibri" panose="020F0502020204030204" pitchFamily="34" charset="0"/>
                <a:cs typeface="Times New Roman" panose="02020603050405020304" pitchFamily="18" charset="0"/>
              </a:rPr>
              <a:t>Any other ideas folks want to share of how they can work with potential partners?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Perhaps phrase as "who cares about or is affected by issues of food insecurity as it affects children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in your community</a:t>
            </a:r>
            <a:r>
              <a:rPr lang="en-US" sz="1100" dirty="0">
                <a:effectLst/>
                <a:latin typeface="Calibri" panose="020F0502020204030204" pitchFamily="34" charset="0"/>
                <a:ea typeface="Calibri" panose="020F0502020204030204" pitchFamily="34" charset="0"/>
                <a:cs typeface="Times New Roman" panose="02020603050405020304" pitchFamily="18" charset="0"/>
              </a:rPr>
              <a:t>. Coach people to be specific - instead of saying 'local elementary schools' name the school/s in their community that they would want to reach out to, name the specific organization,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1100" dirty="0">
                <a:effectLst/>
                <a:latin typeface="Calibri" panose="020F0502020204030204" pitchFamily="34" charset="0"/>
                <a:ea typeface="Calibri" panose="020F0502020204030204" pitchFamily="34" charset="0"/>
                <a:cs typeface="Times New Roman" panose="02020603050405020304" pitchFamily="18" charset="0"/>
              </a:rPr>
              <a:t>, The more specific people can get with their list building the better </a:t>
            </a:r>
          </a:p>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12</a:t>
            </a:fld>
            <a:endParaRPr lang="en-US"/>
          </a:p>
        </p:txBody>
      </p:sp>
    </p:spTree>
    <p:extLst>
      <p:ext uri="{BB962C8B-B14F-4D97-AF65-F5344CB8AC3E}">
        <p14:creationId xmlns:p14="http://schemas.microsoft.com/office/powerpoint/2010/main" val="1996487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With the advocacy issue of focus in the center, the mapping two essentially has 3 areas where you think about: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The issue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Who cares about or is affected by the issue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How are we connected to those who care about or are affected by the issue?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13</a:t>
            </a:fld>
            <a:endParaRPr lang="en-US"/>
          </a:p>
        </p:txBody>
      </p:sp>
    </p:spTree>
    <p:extLst>
      <p:ext uri="{BB962C8B-B14F-4D97-AF65-F5344CB8AC3E}">
        <p14:creationId xmlns:p14="http://schemas.microsoft.com/office/powerpoint/2010/main" val="1833967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There the Mapping Tool has been completed on the issue of food insecurity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b="1"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rPr>
              <a:t>Who cares about or is affected by the issue of food insecurity </a:t>
            </a:r>
            <a:r>
              <a:rPr lang="en-US" sz="1100" dirty="0">
                <a:effectLst/>
                <a:latin typeface="Open Sans" panose="020B0606030504020204" pitchFamily="34" charset="0"/>
                <a:ea typeface="Calibri" panose="020F0502020204030204" pitchFamily="34" charset="0"/>
                <a:cs typeface="Times New Roman" panose="02020603050405020304" pitchFamily="18" charset="0"/>
              </a:rPr>
              <a:t> </a:t>
            </a:r>
            <a:r>
              <a:rPr lang="en-US" sz="1100" b="1" dirty="0">
                <a:effectLst/>
                <a:latin typeface="Open Sans" panose="020B0606030504020204" pitchFamily="34" charset="0"/>
                <a:ea typeface="Calibri" panose="020F0502020204030204" pitchFamily="34" charset="0"/>
                <a:cs typeface="Times New Roman" panose="02020603050405020304" pitchFamily="18" charset="0"/>
              </a:rPr>
              <a:t>as it affects children in your community? Do you know of a specific organization which provides support for children experiencing food insecurity? Or where there may be summer food programs? Name them!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b="1" dirty="0">
                <a:effectLst/>
                <a:latin typeface="Open Sans" panose="020B0606030504020204" pitchFamily="34" charset="0"/>
                <a:ea typeface="Calibri" panose="020F0502020204030204" pitchFamily="34" charset="0"/>
                <a:cs typeface="Times New Roman" panose="02020603050405020304" pitchFamily="18" charset="0"/>
              </a:rPr>
              <a:t>Domestically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Child poverty organizations, service providers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Schools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Pediatric associations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United Way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Children’s Trust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Food Banks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Faith Groups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Rotary groups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b="1" dirty="0">
                <a:effectLst/>
                <a:latin typeface="Open Sans" panose="020B0606030504020204" pitchFamily="34" charset="0"/>
                <a:ea typeface="Calibri" panose="020F0502020204030204" pitchFamily="34" charset="0"/>
                <a:cs typeface="Times New Roman" panose="02020603050405020304" pitchFamily="18" charset="0"/>
              </a:rPr>
              <a:t>Global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USGLC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UN Association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Care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ONE Campaign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Partners in Health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University Global Health Programs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Others? (brainstorm with audience)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b="1" dirty="0">
                <a:effectLst/>
                <a:latin typeface="Open Sans" panose="020B0606030504020204" pitchFamily="34" charset="0"/>
                <a:ea typeface="Calibri" panose="020F0502020204030204" pitchFamily="34" charset="0"/>
                <a:cs typeface="Times New Roman" panose="02020603050405020304" pitchFamily="18" charset="0"/>
              </a:rPr>
              <a:t>Who has connections to these organizations within your group?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Current volunteers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Fellows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Former volunteers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Friends, family, colleagues?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Fellow members of your faith community?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Other places where you and other group members are volunteering?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Elections? Campaigns?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b="1" dirty="0">
                <a:effectLst/>
                <a:latin typeface="Open Sans" panose="020B0606030504020204" pitchFamily="34" charset="0"/>
                <a:ea typeface="Calibri" panose="020F0502020204030204" pitchFamily="34" charset="0"/>
                <a:cs typeface="Times New Roman" panose="02020603050405020304" pitchFamily="18" charset="0"/>
              </a:rPr>
              <a:t>What are the ways that you can work together? </a:t>
            </a:r>
            <a:r>
              <a:rPr lang="en-US" sz="1100" b="1" i="1" dirty="0">
                <a:effectLst/>
                <a:latin typeface="Open Sans" panose="020B0606030504020204" pitchFamily="34" charset="0"/>
                <a:ea typeface="Calibri" panose="020F0502020204030204" pitchFamily="34" charset="0"/>
                <a:cs typeface="Times New Roman" panose="02020603050405020304" pitchFamily="18" charset="0"/>
              </a:rPr>
              <a:t>Open to the group for shared brainstorm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Joint lobby meetings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Community events to build awareness – bringing in a guest speaker/expert to talk about the issue and educate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Letter writing/postcard writing to MOCs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sz="1100" i="1" dirty="0">
                <a:effectLst/>
                <a:latin typeface="Open Sans" panose="020B0606030504020204" pitchFamily="34" charset="0"/>
                <a:ea typeface="Calibri" panose="020F0502020204030204" pitchFamily="34" charset="0"/>
                <a:cs typeface="Times New Roman" panose="02020603050405020304" pitchFamily="18" charset="0"/>
              </a:rPr>
              <a:t>Any other ideas folks want to share of how they can work with potential partners?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Perhaps phrase as "who cares about or is affected by issues of food insecurity as it affects children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in your community</a:t>
            </a:r>
            <a:r>
              <a:rPr lang="en-US" sz="1100" dirty="0">
                <a:effectLst/>
                <a:latin typeface="Calibri" panose="020F0502020204030204" pitchFamily="34" charset="0"/>
                <a:ea typeface="Calibri" panose="020F0502020204030204" pitchFamily="34" charset="0"/>
                <a:cs typeface="Times New Roman" panose="02020603050405020304" pitchFamily="18" charset="0"/>
              </a:rPr>
              <a:t>. Coach people to be specific - instead of saying 'local elementary schools' name the school/s in their community that they would want to reach out to, name the specific organization,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1100" dirty="0">
                <a:effectLst/>
                <a:latin typeface="Calibri" panose="020F0502020204030204" pitchFamily="34" charset="0"/>
                <a:ea typeface="Calibri" panose="020F0502020204030204" pitchFamily="34" charset="0"/>
                <a:cs typeface="Times New Roman" panose="02020603050405020304" pitchFamily="18" charset="0"/>
              </a:rPr>
              <a:t>, The more specific people can get with their list building the better </a:t>
            </a:r>
          </a:p>
          <a:p>
            <a:pPr marL="0" marR="0" lvl="0" indent="0">
              <a:lnSpc>
                <a:spcPct val="115000"/>
              </a:lnSpc>
              <a:spcBef>
                <a:spcPts val="1200"/>
              </a:spcBef>
              <a:spcAft>
                <a:spcPts val="1200"/>
              </a:spcAft>
              <a:buFont typeface="Arial" panose="020B0604020202020204" pitchFamily="34" charset="0"/>
              <a:buNone/>
            </a:pPr>
            <a:endParaRPr lang="en-US" sz="1800" dirty="0">
              <a:effectLst/>
              <a:latin typeface="Open Sans" panose="020B0606030504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158EA70A-BE10-40B1-A850-11121D77317B}" type="slidenum">
              <a:rPr lang="en-US" smtClean="0"/>
              <a:t>14</a:t>
            </a:fld>
            <a:endParaRPr lang="en-US"/>
          </a:p>
        </p:txBody>
      </p:sp>
    </p:spTree>
    <p:extLst>
      <p:ext uri="{BB962C8B-B14F-4D97-AF65-F5344CB8AC3E}">
        <p14:creationId xmlns:p14="http://schemas.microsoft.com/office/powerpoint/2010/main" val="255609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For example, food insecurity  – think about how it affects your community?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Do you know of a specific organization which provides support for those experiencing food insecurity? Who are those most affected – children? The elderly? What organizations exist to support? If it’s children,  where are there summer food programs? Try to name them and be specific!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Who is affected by it, and how are they included in solutions to resolve 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15</a:t>
            </a:fld>
            <a:endParaRPr lang="en-US"/>
          </a:p>
        </p:txBody>
      </p:sp>
    </p:spTree>
    <p:extLst>
      <p:ext uri="{BB962C8B-B14F-4D97-AF65-F5344CB8AC3E}">
        <p14:creationId xmlns:p14="http://schemas.microsoft.com/office/powerpoint/2010/main" val="264202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There the Mapping Tool has been completed on the issue of food insecurity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b="1"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rPr>
              <a:t>Who cares about or is affected by the issue of food insecurity </a:t>
            </a:r>
            <a:r>
              <a:rPr lang="en-US" sz="1100" dirty="0">
                <a:effectLst/>
                <a:latin typeface="Open Sans" panose="020B0606030504020204" pitchFamily="34" charset="0"/>
                <a:ea typeface="Calibri" panose="020F0502020204030204" pitchFamily="34" charset="0"/>
                <a:cs typeface="Times New Roman" panose="02020603050405020304" pitchFamily="18" charset="0"/>
              </a:rPr>
              <a:t> </a:t>
            </a:r>
            <a:r>
              <a:rPr lang="en-US" sz="1100" b="1" dirty="0">
                <a:effectLst/>
                <a:latin typeface="Open Sans" panose="020B0606030504020204" pitchFamily="34" charset="0"/>
                <a:ea typeface="Calibri" panose="020F0502020204030204" pitchFamily="34" charset="0"/>
                <a:cs typeface="Times New Roman" panose="02020603050405020304" pitchFamily="18" charset="0"/>
              </a:rPr>
              <a:t>as it affects children in your community? Do you know of a specific organization which provides support for children experiencing food insecurity? Or where there may be summer food programs? Name them!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b="1" dirty="0">
                <a:effectLst/>
                <a:latin typeface="Open Sans" panose="020B0606030504020204" pitchFamily="34" charset="0"/>
                <a:ea typeface="Calibri" panose="020F0502020204030204" pitchFamily="34" charset="0"/>
                <a:cs typeface="Times New Roman" panose="02020603050405020304" pitchFamily="18" charset="0"/>
              </a:rPr>
              <a:t>Domestically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Child poverty organizations, service providers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Schools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Pediatric associations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United Way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Children’s Trust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Food Banks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Faith Groups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Rotary groups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b="1" dirty="0">
                <a:effectLst/>
                <a:latin typeface="Open Sans" panose="020B0606030504020204" pitchFamily="34" charset="0"/>
                <a:ea typeface="Calibri" panose="020F0502020204030204" pitchFamily="34" charset="0"/>
                <a:cs typeface="Times New Roman" panose="02020603050405020304" pitchFamily="18" charset="0"/>
              </a:rPr>
              <a:t>Global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USGLC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UN Association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Care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ONE Campaign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Partners in Health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University Global Health Programs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Others? (brainstorm with audience)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b="1" dirty="0">
                <a:effectLst/>
                <a:latin typeface="Open Sans" panose="020B0606030504020204" pitchFamily="34" charset="0"/>
                <a:ea typeface="Calibri" panose="020F0502020204030204" pitchFamily="34" charset="0"/>
                <a:cs typeface="Times New Roman" panose="02020603050405020304" pitchFamily="18" charset="0"/>
              </a:rPr>
              <a:t>Who has connections to these organizations within your group?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Current volunteers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Fellows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Former volunteers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Friends, family, colleagues?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Fellow members of your faith community?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Other places where you and other group members are volunteering?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Elections? Campaigns?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b="1" dirty="0">
                <a:effectLst/>
                <a:latin typeface="Open Sans" panose="020B0606030504020204" pitchFamily="34" charset="0"/>
                <a:ea typeface="Calibri" panose="020F0502020204030204" pitchFamily="34" charset="0"/>
                <a:cs typeface="Times New Roman" panose="02020603050405020304" pitchFamily="18" charset="0"/>
              </a:rPr>
              <a:t>What are the ways that you can work together? </a:t>
            </a:r>
            <a:r>
              <a:rPr lang="en-US" sz="1100" b="1" i="1" dirty="0">
                <a:effectLst/>
                <a:latin typeface="Open Sans" panose="020B0606030504020204" pitchFamily="34" charset="0"/>
                <a:ea typeface="Calibri" panose="020F0502020204030204" pitchFamily="34" charset="0"/>
                <a:cs typeface="Times New Roman" panose="02020603050405020304" pitchFamily="18" charset="0"/>
              </a:rPr>
              <a:t>Open to the group for shared brainstorm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Joint lobby meetings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Community events to build awareness – bringing in a guest speaker/expert to talk about the issue and educate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Letter writing/postcard writing to MOCs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sz="1100" i="1" dirty="0">
                <a:effectLst/>
                <a:latin typeface="Open Sans" panose="020B0606030504020204" pitchFamily="34" charset="0"/>
                <a:ea typeface="Calibri" panose="020F0502020204030204" pitchFamily="34" charset="0"/>
                <a:cs typeface="Times New Roman" panose="02020603050405020304" pitchFamily="18" charset="0"/>
              </a:rPr>
              <a:t>Any other ideas folks want to share of how they can work with potential partners?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Perhaps phrase as "who cares about or is affected by issues of food insecurity as it affects children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in your community</a:t>
            </a:r>
            <a:r>
              <a:rPr lang="en-US" sz="1100" dirty="0">
                <a:effectLst/>
                <a:latin typeface="Calibri" panose="020F0502020204030204" pitchFamily="34" charset="0"/>
                <a:ea typeface="Calibri" panose="020F0502020204030204" pitchFamily="34" charset="0"/>
                <a:cs typeface="Times New Roman" panose="02020603050405020304" pitchFamily="18" charset="0"/>
              </a:rPr>
              <a:t>. Coach people to be specific - instead of saying 'local elementary schools' name the school/s in their community that they would want to reach out to, name the specific organization,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1100" dirty="0">
                <a:effectLst/>
                <a:latin typeface="Calibri" panose="020F0502020204030204" pitchFamily="34" charset="0"/>
                <a:ea typeface="Calibri" panose="020F0502020204030204" pitchFamily="34" charset="0"/>
                <a:cs typeface="Times New Roman" panose="02020603050405020304" pitchFamily="18" charset="0"/>
              </a:rPr>
              <a:t>, The more specific people can get with their list building the better </a:t>
            </a:r>
          </a:p>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16</a:t>
            </a:fld>
            <a:endParaRPr lang="en-US"/>
          </a:p>
        </p:txBody>
      </p:sp>
    </p:spTree>
    <p:extLst>
      <p:ext uri="{BB962C8B-B14F-4D97-AF65-F5344CB8AC3E}">
        <p14:creationId xmlns:p14="http://schemas.microsoft.com/office/powerpoint/2010/main" val="4107148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There the Mapping Tool has been completed on the issue of food insecurity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b="1"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rPr>
              <a:t>Who cares about or is affected by the issue of food insecurity </a:t>
            </a:r>
            <a:r>
              <a:rPr lang="en-US" sz="1100" dirty="0">
                <a:effectLst/>
                <a:latin typeface="Open Sans" panose="020B0606030504020204" pitchFamily="34" charset="0"/>
                <a:ea typeface="Calibri" panose="020F0502020204030204" pitchFamily="34" charset="0"/>
                <a:cs typeface="Times New Roman" panose="02020603050405020304" pitchFamily="18" charset="0"/>
              </a:rPr>
              <a:t> </a:t>
            </a:r>
            <a:r>
              <a:rPr lang="en-US" sz="1100" b="1" dirty="0">
                <a:effectLst/>
                <a:latin typeface="Open Sans" panose="020B0606030504020204" pitchFamily="34" charset="0"/>
                <a:ea typeface="Calibri" panose="020F0502020204030204" pitchFamily="34" charset="0"/>
                <a:cs typeface="Times New Roman" panose="02020603050405020304" pitchFamily="18" charset="0"/>
              </a:rPr>
              <a:t>as it affects children in your community? Do you know of a specific organization which provides support for children experiencing food insecurity? Or where there may be summer food programs? Name them, specifically!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b="1" dirty="0">
                <a:effectLst/>
                <a:latin typeface="Open Sans" panose="020B0606030504020204" pitchFamily="34" charset="0"/>
                <a:ea typeface="Calibri" panose="020F0502020204030204" pitchFamily="34" charset="0"/>
                <a:cs typeface="Times New Roman" panose="02020603050405020304" pitchFamily="18" charset="0"/>
              </a:rPr>
              <a:t>Domestically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Child poverty organizations, service providers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Schools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Pediatric associations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United Way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Children’s Trust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Food Banks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Faith Groups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Rotary groups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b="1" dirty="0">
                <a:effectLst/>
                <a:latin typeface="Open Sans" panose="020B0606030504020204" pitchFamily="34" charset="0"/>
                <a:ea typeface="Calibri" panose="020F0502020204030204" pitchFamily="34" charset="0"/>
                <a:cs typeface="Times New Roman" panose="02020603050405020304" pitchFamily="18" charset="0"/>
              </a:rPr>
              <a:t>Global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USGLC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UN Association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Care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ONE Campaign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Partners in Health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University Global Health Programs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Others? (brainstorm with audience)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b="1" dirty="0">
                <a:effectLst/>
                <a:latin typeface="Open Sans" panose="020B0606030504020204" pitchFamily="34" charset="0"/>
                <a:ea typeface="Calibri" panose="020F0502020204030204" pitchFamily="34" charset="0"/>
                <a:cs typeface="Times New Roman" panose="02020603050405020304" pitchFamily="18" charset="0"/>
              </a:rPr>
              <a:t>Who has connections to these organizations within your group?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Current volunteers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Fellows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Former volunteers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Friends, family, colleagues?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Fellow members of your faith community?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Other places where you and other group members are volunteering?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Elections? Campaigns?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b="1" dirty="0">
                <a:effectLst/>
                <a:latin typeface="Open Sans" panose="020B0606030504020204" pitchFamily="34" charset="0"/>
                <a:ea typeface="Calibri" panose="020F0502020204030204" pitchFamily="34" charset="0"/>
                <a:cs typeface="Times New Roman" panose="02020603050405020304" pitchFamily="18" charset="0"/>
              </a:rPr>
              <a:t>What are the ways that you can work together? </a:t>
            </a:r>
            <a:r>
              <a:rPr lang="en-US" sz="1100" b="1" i="1" dirty="0">
                <a:effectLst/>
                <a:latin typeface="Open Sans" panose="020B0606030504020204" pitchFamily="34" charset="0"/>
                <a:ea typeface="Calibri" panose="020F0502020204030204" pitchFamily="34" charset="0"/>
                <a:cs typeface="Times New Roman" panose="02020603050405020304" pitchFamily="18" charset="0"/>
              </a:rPr>
              <a:t>Open to the group for shared brainstorm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Joint lobby meetings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Community events to build awareness – bringing in a guest speaker/expert to talk about the issue and educate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Letter writing/postcard writing to MOCs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sz="1100" i="1" dirty="0">
                <a:effectLst/>
                <a:latin typeface="Open Sans" panose="020B0606030504020204" pitchFamily="34" charset="0"/>
                <a:ea typeface="Calibri" panose="020F0502020204030204" pitchFamily="34" charset="0"/>
                <a:cs typeface="Times New Roman" panose="02020603050405020304" pitchFamily="18" charset="0"/>
              </a:rPr>
              <a:t>Any other ideas folks want to share of how they can work with potential partners?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Perhaps phrase as "who cares about or is affected by issues of food insecurity as it affects children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in your community</a:t>
            </a:r>
            <a:r>
              <a:rPr lang="en-US" sz="1100" dirty="0">
                <a:effectLst/>
                <a:latin typeface="Calibri" panose="020F0502020204030204" pitchFamily="34" charset="0"/>
                <a:ea typeface="Calibri" panose="020F0502020204030204" pitchFamily="34" charset="0"/>
                <a:cs typeface="Times New Roman" panose="02020603050405020304" pitchFamily="18" charset="0"/>
              </a:rPr>
              <a:t>. Coach people to be specific - instead of saying 'local elementary schools' name the school/s in their community that they would want to reach out to, name the specific organization,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1100" dirty="0">
                <a:effectLst/>
                <a:latin typeface="Calibri" panose="020F0502020204030204" pitchFamily="34" charset="0"/>
                <a:ea typeface="Calibri" panose="020F0502020204030204" pitchFamily="34" charset="0"/>
                <a:cs typeface="Times New Roman" panose="02020603050405020304" pitchFamily="18" charset="0"/>
              </a:rPr>
              <a:t>, The more specific people can get with their list building the better </a:t>
            </a:r>
          </a:p>
          <a:p>
            <a:pPr marL="342900" marR="0" lvl="0" indent="-342900">
              <a:lnSpc>
                <a:spcPct val="115000"/>
              </a:lnSpc>
              <a:spcBef>
                <a:spcPts val="1200"/>
              </a:spcBef>
              <a:spcAft>
                <a:spcPts val="1200"/>
              </a:spcAft>
              <a:buFont typeface="Arial" panose="020B0604020202020204" pitchFamily="34" charset="0"/>
              <a:buChar char="-"/>
            </a:pPr>
            <a:endParaRPr lang="en-US" sz="1800" dirty="0">
              <a:effectLst/>
              <a:latin typeface="Open Sans" panose="020B0606030504020204" pitchFamily="34" charset="0"/>
              <a:ea typeface="Arial" panose="020B0604020202020204" pitchFamily="34" charset="0"/>
            </a:endParaRPr>
          </a:p>
          <a:p>
            <a:pPr marL="342900" marR="0" lvl="0" indent="-342900">
              <a:lnSpc>
                <a:spcPct val="115000"/>
              </a:lnSpc>
              <a:spcBef>
                <a:spcPts val="1200"/>
              </a:spcBef>
              <a:spcAft>
                <a:spcPts val="120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rPr>
              <a:t> </a:t>
            </a:r>
          </a:p>
        </p:txBody>
      </p:sp>
      <p:sp>
        <p:nvSpPr>
          <p:cNvPr id="4" name="Slide Number Placeholder 3"/>
          <p:cNvSpPr>
            <a:spLocks noGrp="1"/>
          </p:cNvSpPr>
          <p:nvPr>
            <p:ph type="sldNum" sz="quarter" idx="5"/>
          </p:nvPr>
        </p:nvSpPr>
        <p:spPr/>
        <p:txBody>
          <a:bodyPr/>
          <a:lstStyle/>
          <a:p>
            <a:fld id="{158EA70A-BE10-40B1-A850-11121D77317B}" type="slidenum">
              <a:rPr lang="en-US" smtClean="0"/>
              <a:t>17</a:t>
            </a:fld>
            <a:endParaRPr lang="en-US"/>
          </a:p>
        </p:txBody>
      </p:sp>
    </p:spTree>
    <p:extLst>
      <p:ext uri="{BB962C8B-B14F-4D97-AF65-F5344CB8AC3E}">
        <p14:creationId xmlns:p14="http://schemas.microsoft.com/office/powerpoint/2010/main" val="1832693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sz="1100" b="1" dirty="0">
                <a:effectLst/>
                <a:latin typeface="Open Sans" panose="020B0606030504020204" pitchFamily="34" charset="0"/>
                <a:ea typeface="Calibri" panose="020F0502020204030204" pitchFamily="34" charset="0"/>
                <a:cs typeface="Times New Roman" panose="02020603050405020304" pitchFamily="18" charset="0"/>
              </a:rPr>
              <a:t>Who has connections to these organizations within your group?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Current volunteers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Fellows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Former volunteers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Friends, family, colleagues?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Fellow members of your faith community?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Other places where you and other group members are volunteering?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Elections? Campaigns?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b="1" dirty="0">
                <a:effectLst/>
                <a:latin typeface="Open Sans" panose="020B0606030504020204" pitchFamily="34" charset="0"/>
                <a:ea typeface="Calibri" panose="020F0502020204030204" pitchFamily="34" charset="0"/>
                <a:cs typeface="Times New Roman" panose="02020603050405020304" pitchFamily="18" charset="0"/>
              </a:rPr>
              <a:t>What are the ways that you can work together? </a:t>
            </a:r>
            <a:r>
              <a:rPr lang="en-US" sz="1100" b="1" i="1" dirty="0">
                <a:effectLst/>
                <a:latin typeface="Open Sans" panose="020B0606030504020204" pitchFamily="34" charset="0"/>
                <a:ea typeface="Calibri" panose="020F0502020204030204" pitchFamily="34" charset="0"/>
                <a:cs typeface="Times New Roman" panose="02020603050405020304" pitchFamily="18" charset="0"/>
              </a:rPr>
              <a:t>Open to the group for shared brainstorm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Joint lobby meetings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Community events to build awareness – bringing in a guest speaker/expert to talk about the issue and educate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Letter writing/postcard writing to MOCs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sz="1100" i="1" dirty="0">
                <a:effectLst/>
                <a:latin typeface="Open Sans" panose="020B0606030504020204" pitchFamily="34" charset="0"/>
                <a:ea typeface="Calibri" panose="020F0502020204030204" pitchFamily="34" charset="0"/>
                <a:cs typeface="Times New Roman" panose="02020603050405020304" pitchFamily="18" charset="0"/>
              </a:rPr>
              <a:t>Any other ideas folks want to share of how they can work with potential partners?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Perhaps phrase as "who cares about or is affected by issues of food insecurity as it affects children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in your community</a:t>
            </a:r>
            <a:r>
              <a:rPr lang="en-US" sz="1100" dirty="0">
                <a:effectLst/>
                <a:latin typeface="Calibri" panose="020F0502020204030204" pitchFamily="34" charset="0"/>
                <a:ea typeface="Calibri" panose="020F0502020204030204" pitchFamily="34" charset="0"/>
                <a:cs typeface="Times New Roman" panose="02020603050405020304" pitchFamily="18" charset="0"/>
              </a:rPr>
              <a:t>. Coach people to be specific - instead of saying 'local elementary schools' name the school/s in their community that they would want to reach out to, name the specific organization,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1100" dirty="0">
                <a:effectLst/>
                <a:latin typeface="Calibri" panose="020F0502020204030204" pitchFamily="34" charset="0"/>
                <a:ea typeface="Calibri" panose="020F0502020204030204" pitchFamily="34" charset="0"/>
                <a:cs typeface="Times New Roman" panose="02020603050405020304" pitchFamily="18" charset="0"/>
              </a:rPr>
              <a:t>, The more specific people can get with their list building the better </a:t>
            </a:r>
          </a:p>
          <a:p>
            <a:pPr marL="571500" marR="0" indent="-114300">
              <a:lnSpc>
                <a:spcPct val="115000"/>
              </a:lnSpc>
              <a:spcBef>
                <a:spcPts val="1200"/>
              </a:spcBef>
              <a:spcAft>
                <a:spcPts val="1200"/>
              </a:spcAft>
            </a:pPr>
            <a:endParaRPr lang="en-US" sz="18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158EA70A-BE10-40B1-A850-11121D77317B}" type="slidenum">
              <a:rPr lang="en-US" smtClean="0"/>
              <a:t>18</a:t>
            </a:fld>
            <a:endParaRPr lang="en-US"/>
          </a:p>
        </p:txBody>
      </p:sp>
    </p:spTree>
    <p:extLst>
      <p:ext uri="{BB962C8B-B14F-4D97-AF65-F5344CB8AC3E}">
        <p14:creationId xmlns:p14="http://schemas.microsoft.com/office/powerpoint/2010/main" val="4061026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sz="1100" b="1" dirty="0">
                <a:effectLst/>
                <a:latin typeface="Open Sans" panose="020B0606030504020204" pitchFamily="34" charset="0"/>
                <a:ea typeface="Calibri" panose="020F0502020204030204" pitchFamily="34" charset="0"/>
                <a:cs typeface="Times New Roman" panose="02020603050405020304" pitchFamily="18" charset="0"/>
              </a:rPr>
              <a:t>Who has connections to these organizations within your group?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Current volunteers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Fellows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Former volunteers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Friends, family, colleagues?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Fellow members of your faith community?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Other places where you and other group members are volunteering?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Elections? Campaigns?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b="1" dirty="0">
                <a:effectLst/>
                <a:latin typeface="Open Sans" panose="020B0606030504020204" pitchFamily="34" charset="0"/>
                <a:ea typeface="Calibri" panose="020F0502020204030204" pitchFamily="34" charset="0"/>
                <a:cs typeface="Times New Roman" panose="02020603050405020304" pitchFamily="18" charset="0"/>
              </a:rPr>
              <a:t>What are the ways that you can work together? </a:t>
            </a:r>
            <a:r>
              <a:rPr lang="en-US" sz="1100" b="1" i="1" dirty="0">
                <a:effectLst/>
                <a:latin typeface="Open Sans" panose="020B0606030504020204" pitchFamily="34" charset="0"/>
                <a:ea typeface="Calibri" panose="020F0502020204030204" pitchFamily="34" charset="0"/>
                <a:cs typeface="Times New Roman" panose="02020603050405020304" pitchFamily="18" charset="0"/>
              </a:rPr>
              <a:t>Open to the group for shared brainstorm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Joint lobby meetings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Community events to build awareness – bringing in a guest speaker/expert to talk about the issue and educate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Letter writing/postcard writing to MOCs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sz="1100" i="1" dirty="0">
                <a:effectLst/>
                <a:latin typeface="Open Sans" panose="020B0606030504020204" pitchFamily="34" charset="0"/>
                <a:ea typeface="Calibri" panose="020F0502020204030204" pitchFamily="34" charset="0"/>
                <a:cs typeface="Times New Roman" panose="02020603050405020304" pitchFamily="18" charset="0"/>
              </a:rPr>
              <a:t>Any other ideas folks want to share of how they can work with potential partners?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Perhaps phrase as "who cares about or is affected by issues of food insecurity as it affects children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in your community</a:t>
            </a:r>
            <a:r>
              <a:rPr lang="en-US" sz="1100" dirty="0">
                <a:effectLst/>
                <a:latin typeface="Calibri" panose="020F0502020204030204" pitchFamily="34" charset="0"/>
                <a:ea typeface="Calibri" panose="020F0502020204030204" pitchFamily="34" charset="0"/>
                <a:cs typeface="Times New Roman" panose="02020603050405020304" pitchFamily="18" charset="0"/>
              </a:rPr>
              <a:t>. Coach people to be specific - instead of saying 'local elementary schools' name the school/s in their community that they would want to reach out to, name the specific organization,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1100" dirty="0">
                <a:effectLst/>
                <a:latin typeface="Calibri" panose="020F0502020204030204" pitchFamily="34" charset="0"/>
                <a:ea typeface="Calibri" panose="020F0502020204030204" pitchFamily="34" charset="0"/>
                <a:cs typeface="Times New Roman" panose="02020603050405020304" pitchFamily="18" charset="0"/>
              </a:rPr>
              <a:t>, The more specific people can get with their list building the better </a:t>
            </a:r>
          </a:p>
          <a:p>
            <a:pPr marL="342900" marR="0" lvl="0" indent="-342900">
              <a:lnSpc>
                <a:spcPct val="115000"/>
              </a:lnSpc>
              <a:spcBef>
                <a:spcPts val="1200"/>
              </a:spcBef>
              <a:spcAft>
                <a:spcPts val="1200"/>
              </a:spcAft>
              <a:buFont typeface="Arial" panose="020B0604020202020204" pitchFamily="34" charset="0"/>
              <a:buChar char="-"/>
            </a:pPr>
            <a:endParaRPr lang="en-US" sz="1800" dirty="0">
              <a:effectLst/>
              <a:latin typeface="Open Sans" panose="020B0606030504020204" pitchFamily="34" charset="0"/>
              <a:ea typeface="Arial" panose="020B0604020202020204" pitchFamily="34" charset="0"/>
            </a:endParaRPr>
          </a:p>
          <a:p>
            <a:pPr marL="342900" marR="0" lvl="0" indent="-342900">
              <a:lnSpc>
                <a:spcPct val="115000"/>
              </a:lnSpc>
              <a:spcBef>
                <a:spcPts val="1200"/>
              </a:spcBef>
              <a:spcAft>
                <a:spcPts val="120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rPr>
              <a:t> </a:t>
            </a:r>
          </a:p>
        </p:txBody>
      </p:sp>
      <p:sp>
        <p:nvSpPr>
          <p:cNvPr id="4" name="Slide Number Placeholder 3"/>
          <p:cNvSpPr>
            <a:spLocks noGrp="1"/>
          </p:cNvSpPr>
          <p:nvPr>
            <p:ph type="sldNum" sz="quarter" idx="5"/>
          </p:nvPr>
        </p:nvSpPr>
        <p:spPr/>
        <p:txBody>
          <a:bodyPr/>
          <a:lstStyle/>
          <a:p>
            <a:fld id="{158EA70A-BE10-40B1-A850-11121D77317B}" type="slidenum">
              <a:rPr lang="en-US" smtClean="0"/>
              <a:t>19</a:t>
            </a:fld>
            <a:endParaRPr lang="en-US"/>
          </a:p>
        </p:txBody>
      </p:sp>
    </p:spTree>
    <p:extLst>
      <p:ext uri="{BB962C8B-B14F-4D97-AF65-F5344CB8AC3E}">
        <p14:creationId xmlns:p14="http://schemas.microsoft.com/office/powerpoint/2010/main" val="2988980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 </a:t>
            </a:r>
            <a:r>
              <a:rPr lang="en-US" sz="1800" dirty="0">
                <a:effectLst/>
                <a:latin typeface="Open Sans" panose="020B0606030504020204" pitchFamily="34" charset="0"/>
                <a:ea typeface="Calibri" panose="020F0502020204030204" pitchFamily="34" charset="0"/>
                <a:cs typeface="Times New Roman" panose="02020603050405020304" pitchFamily="18" charset="0"/>
              </a:rPr>
              <a:t> I would like to give you all about a minute or two to get started take the initial step of the mapping tool. Once you’ve decided on an issue, name as many local people or organizations as you can think of, this is a great activity that you can complete with your group at your group meeting this month!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158EA70A-BE10-40B1-A850-11121D77317B}" type="slidenum">
              <a:rPr lang="en-US" smtClean="0"/>
              <a:t>20</a:t>
            </a:fld>
            <a:endParaRPr lang="en-US"/>
          </a:p>
        </p:txBody>
      </p:sp>
    </p:spTree>
    <p:extLst>
      <p:ext uri="{BB962C8B-B14F-4D97-AF65-F5344CB8AC3E}">
        <p14:creationId xmlns:p14="http://schemas.microsoft.com/office/powerpoint/2010/main" val="1532486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Tonight’s Learning Objectives</a:t>
            </a:r>
          </a:p>
          <a:p>
            <a:endParaRPr lang="en-US" dirty="0"/>
          </a:p>
          <a:p>
            <a:pPr marL="0" marR="0">
              <a:lnSpc>
                <a:spcPct val="107000"/>
              </a:lnSpc>
              <a:spcBef>
                <a:spcPts val="0"/>
              </a:spcBef>
              <a:spcAft>
                <a:spcPts val="8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1) Understand why community partnership are essential to organizing and advocacy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2) Learn about community mapping tool, create an action plan, and practice the conversations you'll have with potential partners.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3) Discover upcoming opportunities to engage with partner organizations in your community on RESULTS issues.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4) Outline next steps in working with partners to advance our advocacy on those issues.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2</a:t>
            </a:fld>
            <a:endParaRPr lang="en-US"/>
          </a:p>
        </p:txBody>
      </p:sp>
    </p:spTree>
    <p:extLst>
      <p:ext uri="{BB962C8B-B14F-4D97-AF65-F5344CB8AC3E}">
        <p14:creationId xmlns:p14="http://schemas.microsoft.com/office/powerpoint/2010/main" val="578626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21</a:t>
            </a:fld>
            <a:endParaRPr lang="en-US"/>
          </a:p>
        </p:txBody>
      </p:sp>
    </p:spTree>
    <p:extLst>
      <p:ext uri="{BB962C8B-B14F-4D97-AF65-F5344CB8AC3E}">
        <p14:creationId xmlns:p14="http://schemas.microsoft.com/office/powerpoint/2010/main" val="2418441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arenR"/>
            </a:pPr>
            <a:r>
              <a:rPr lang="en-US" sz="1800" b="1" dirty="0">
                <a:effectLst/>
                <a:latin typeface="Open Sans" panose="020B0606030504020204" pitchFamily="34" charset="0"/>
                <a:ea typeface="Calibri" panose="020F0502020204030204" pitchFamily="34" charset="0"/>
                <a:cs typeface="Times New Roman" panose="02020603050405020304" pitchFamily="18" charset="0"/>
              </a:rPr>
              <a:t>8:30- 8:45pm – Now that we have the map, what does the conversations </a:t>
            </a:r>
            <a:r>
              <a:rPr lang="en-US" sz="1800" b="1" dirty="0" err="1">
                <a:effectLst/>
                <a:latin typeface="Open Sans" panose="020B0606030504020204" pitchFamily="34" charset="0"/>
                <a:ea typeface="Calibri" panose="020F0502020204030204" pitchFamily="34" charset="0"/>
                <a:cs typeface="Times New Roman" panose="02020603050405020304" pitchFamily="18" charset="0"/>
              </a:rPr>
              <a:t>ound</a:t>
            </a:r>
            <a:r>
              <a:rPr lang="en-US" sz="1800" b="1" dirty="0">
                <a:effectLst/>
                <a:latin typeface="Open Sans" panose="020B0606030504020204" pitchFamily="34" charset="0"/>
                <a:ea typeface="Calibri" panose="020F0502020204030204" pitchFamily="34" charset="0"/>
                <a:cs typeface="Times New Roman" panose="02020603050405020304" pitchFamily="18" charset="0"/>
              </a:rPr>
              <a:t> like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07000"/>
              </a:lnSpc>
              <a:spcBef>
                <a:spcPts val="0"/>
              </a:spcBef>
              <a:spcAft>
                <a:spcPts val="800"/>
              </a:spcAft>
            </a:pPr>
            <a:r>
              <a:rPr lang="en-US" sz="1800" dirty="0">
                <a:effectLst/>
                <a:latin typeface="Open Sans" panose="020B0606030504020204" pitchFamily="34" charset="0"/>
                <a:ea typeface="Calibri" panose="020F0502020204030204" pitchFamily="34" charset="0"/>
                <a:cs typeface="Times New Roman" panose="02020603050405020304" pitchFamily="18" charset="0"/>
              </a:rPr>
              <a:t>Most effective - Have a one-on-one conversation with someone from a potential partner organization!</a:t>
            </a:r>
            <a:r>
              <a:rPr lang="en-US" sz="1800" b="1" dirty="0">
                <a:effectLst/>
                <a:latin typeface="Open Sans" panose="020B0606030504020204" pitchFamily="34" charset="0"/>
                <a:ea typeface="Calibri" panose="020F0502020204030204" pitchFamily="34" charset="0"/>
                <a:cs typeface="Times New Roman" panose="02020603050405020304" pitchFamily="18" charset="0"/>
              </a:rPr>
              <a:t>  </a:t>
            </a:r>
            <a:r>
              <a:rPr lang="en-US" sz="1800" dirty="0">
                <a:effectLst/>
                <a:latin typeface="Open Sans" panose="020B0606030504020204" pitchFamily="34" charset="0"/>
                <a:ea typeface="Calibri" panose="020F0502020204030204" pitchFamily="34" charset="0"/>
                <a:cs typeface="Times New Roman" panose="02020603050405020304" pitchFamily="18" charset="0"/>
              </a:rPr>
              <a:t>As you may have already experienced, in organizing, one on one convos are a key tool to building, establishing, maintaining, and growing relationships based on shared interests, values, and resources. </a:t>
            </a:r>
            <a:r>
              <a:rPr lang="en-US" sz="1800" b="1" dirty="0">
                <a:effectLst/>
                <a:latin typeface="Open Sans" panose="020B0606030504020204" pitchFamily="34" charset="0"/>
                <a:ea typeface="Calibri" panose="020F0502020204030204" pitchFamily="34" charset="0"/>
                <a:cs typeface="Times New Roman" panose="02020603050405020304" pitchFamily="18" charset="0"/>
              </a:rPr>
              <a:t>But how do you have effective one on one conversation? </a:t>
            </a:r>
            <a:r>
              <a:rPr lang="en-US" sz="1800" dirty="0">
                <a:effectLst/>
                <a:latin typeface="Open Sans" panose="020B0606030504020204" pitchFamily="34" charset="0"/>
                <a:ea typeface="Calibri" panose="020F0502020204030204" pitchFamily="34" charset="0"/>
                <a:cs typeface="Times New Roman" panose="02020603050405020304" pitchFamily="18" charset="0"/>
              </a:rPr>
              <a:t>Relationships building is one of the core practices of building power in organizing and developing partnerships. And as a core practice, it is sometimes hard to know if we are doing it right!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158EA70A-BE10-40B1-A850-11121D77317B}" type="slidenum">
              <a:rPr lang="en-US" smtClean="0"/>
              <a:t>22</a:t>
            </a:fld>
            <a:endParaRPr lang="en-US"/>
          </a:p>
        </p:txBody>
      </p:sp>
    </p:spTree>
    <p:extLst>
      <p:ext uri="{BB962C8B-B14F-4D97-AF65-F5344CB8AC3E}">
        <p14:creationId xmlns:p14="http://schemas.microsoft.com/office/powerpoint/2010/main" val="418017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A good model of how to start genuine yet structured 1:1’s has this kind of a structure: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b="1" dirty="0">
                <a:effectLst/>
                <a:latin typeface="Open Sans" panose="020B0606030504020204" pitchFamily="34" charset="0"/>
                <a:ea typeface="Calibri" panose="020F0502020204030204" pitchFamily="34" charset="0"/>
                <a:cs typeface="Times New Roman" panose="02020603050405020304" pitchFamily="18" charset="0"/>
              </a:rPr>
              <a:t>Attention:</a:t>
            </a:r>
            <a:r>
              <a:rPr lang="en-US" sz="1100" dirty="0">
                <a:effectLst/>
                <a:latin typeface="Open Sans" panose="020B0606030504020204" pitchFamily="34" charset="0"/>
                <a:ea typeface="Calibri" panose="020F0502020204030204" pitchFamily="34" charset="0"/>
                <a:cs typeface="Times New Roman" panose="02020603050405020304" pitchFamily="18" charset="0"/>
              </a:rPr>
              <a:t> What’s grabbed your attention about this individual or organization? What would make them a good potential partner to meet our groups advocacy goals?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b="1" dirty="0">
                <a:effectLst/>
                <a:latin typeface="Open Sans" panose="020B0606030504020204" pitchFamily="34" charset="0"/>
                <a:ea typeface="Calibri" panose="020F0502020204030204" pitchFamily="34" charset="0"/>
                <a:cs typeface="Times New Roman" panose="02020603050405020304" pitchFamily="18" charset="0"/>
              </a:rPr>
              <a:t>Interest:</a:t>
            </a:r>
            <a:r>
              <a:rPr lang="en-US" sz="1100" dirty="0">
                <a:effectLst/>
                <a:latin typeface="Open Sans" panose="020B0606030504020204" pitchFamily="34" charset="0"/>
                <a:ea typeface="Calibri" panose="020F0502020204030204" pitchFamily="34" charset="0"/>
                <a:cs typeface="Times New Roman" panose="02020603050405020304" pitchFamily="18" charset="0"/>
              </a:rPr>
              <a:t> You have made some assumptions about the person you are talking to, and the first meeting is where you will prove and dispel these assumptions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b="1" dirty="0">
                <a:effectLst/>
                <a:latin typeface="Open Sans" panose="020B0606030504020204" pitchFamily="34" charset="0"/>
                <a:ea typeface="Calibri" panose="020F0502020204030204" pitchFamily="34" charset="0"/>
                <a:cs typeface="Times New Roman" panose="02020603050405020304" pitchFamily="18" charset="0"/>
              </a:rPr>
              <a:t>Exploration:</a:t>
            </a:r>
            <a:r>
              <a:rPr lang="en-US" sz="1100" dirty="0">
                <a:effectLst/>
                <a:latin typeface="Open Sans" panose="020B0606030504020204" pitchFamily="34" charset="0"/>
                <a:ea typeface="Calibri" panose="020F0502020204030204" pitchFamily="34" charset="0"/>
                <a:cs typeface="Times New Roman" panose="02020603050405020304" pitchFamily="18" charset="0"/>
              </a:rPr>
              <a:t> Asking good, open, questions to learn more about them, like asking “Why?” Dig in deeper to understand what they value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b="1" dirty="0">
                <a:effectLst/>
                <a:latin typeface="Open Sans" panose="020B0606030504020204" pitchFamily="34" charset="0"/>
                <a:ea typeface="Calibri" panose="020F0502020204030204" pitchFamily="34" charset="0"/>
                <a:cs typeface="Times New Roman" panose="02020603050405020304" pitchFamily="18" charset="0"/>
              </a:rPr>
              <a:t>Have an Exchange: </a:t>
            </a:r>
            <a:r>
              <a:rPr lang="en-US" sz="1100" dirty="0">
                <a:effectLst/>
                <a:latin typeface="Open Sans" panose="020B0606030504020204" pitchFamily="34" charset="0"/>
                <a:ea typeface="Calibri" panose="020F0502020204030204" pitchFamily="34" charset="0"/>
                <a:cs typeface="Times New Roman" panose="02020603050405020304" pitchFamily="18" charset="0"/>
              </a:rPr>
              <a:t>Once we have established that we have some shared values we can continue our exchange, what can we offer that can set the basis of this relationship (insight, information, opportunities for a next meeting)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sz="1100" b="1" dirty="0">
                <a:effectLst/>
                <a:latin typeface="Open Sans" panose="020B0606030504020204" pitchFamily="34" charset="0"/>
                <a:ea typeface="Calibri" panose="020F0502020204030204" pitchFamily="34" charset="0"/>
                <a:cs typeface="Times New Roman" panose="02020603050405020304" pitchFamily="18" charset="0"/>
              </a:rPr>
              <a:t>Commitment:</a:t>
            </a:r>
            <a:r>
              <a:rPr lang="en-US" sz="1100" dirty="0">
                <a:effectLst/>
                <a:latin typeface="Open Sans" panose="020B0606030504020204" pitchFamily="34" charset="0"/>
                <a:ea typeface="Calibri" panose="020F0502020204030204" pitchFamily="34" charset="0"/>
                <a:cs typeface="Times New Roman" panose="02020603050405020304" pitchFamily="18" charset="0"/>
              </a:rPr>
              <a:t> </a:t>
            </a:r>
            <a:r>
              <a:rPr lang="en-US" sz="1100" u="sng" dirty="0">
                <a:effectLst/>
                <a:latin typeface="Open Sans" panose="020B0606030504020204" pitchFamily="34" charset="0"/>
                <a:ea typeface="Calibri" panose="020F0502020204030204" pitchFamily="34" charset="0"/>
                <a:cs typeface="Times New Roman" panose="02020603050405020304" pitchFamily="18" charset="0"/>
              </a:rPr>
              <a:t>Make a specific ask</a:t>
            </a:r>
            <a:r>
              <a:rPr lang="en-US" sz="1100" dirty="0">
                <a:effectLst/>
                <a:latin typeface="Open Sans" panose="020B0606030504020204" pitchFamily="34" charset="0"/>
                <a:ea typeface="Calibri" panose="020F0502020204030204" pitchFamily="34" charset="0"/>
                <a:cs typeface="Times New Roman" panose="02020603050405020304" pitchFamily="18" charset="0"/>
              </a:rPr>
              <a:t> – this is where people sometimes are shy, but without the ask we won’t have the next step. Give a clear ask and opportunity for people to act with us, be specific and use plain language.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158EA70A-BE10-40B1-A850-11121D77317B}" type="slidenum">
              <a:rPr lang="en-US" smtClean="0"/>
              <a:t>23</a:t>
            </a:fld>
            <a:endParaRPr lang="en-US"/>
          </a:p>
        </p:txBody>
      </p:sp>
    </p:spTree>
    <p:extLst>
      <p:ext uri="{BB962C8B-B14F-4D97-AF65-F5344CB8AC3E}">
        <p14:creationId xmlns:p14="http://schemas.microsoft.com/office/powerpoint/2010/main" val="1903385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A good model of how to start genuine yet structured 1:1’s has this kind of a structure: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b="1" dirty="0">
                <a:effectLst/>
                <a:latin typeface="Open Sans" panose="020B0606030504020204" pitchFamily="34" charset="0"/>
                <a:ea typeface="Calibri" panose="020F0502020204030204" pitchFamily="34" charset="0"/>
                <a:cs typeface="Times New Roman" panose="02020603050405020304" pitchFamily="18" charset="0"/>
              </a:rPr>
              <a:t>Attention:</a:t>
            </a:r>
            <a:r>
              <a:rPr lang="en-US" sz="1100" dirty="0">
                <a:effectLst/>
                <a:latin typeface="Open Sans" panose="020B0606030504020204" pitchFamily="34" charset="0"/>
                <a:ea typeface="Calibri" panose="020F0502020204030204" pitchFamily="34" charset="0"/>
                <a:cs typeface="Times New Roman" panose="02020603050405020304" pitchFamily="18" charset="0"/>
              </a:rPr>
              <a:t> What’s grabbed your attention about this individual or organization? What would make them a good potential partner to meet our groups advocacy goals?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b="1" dirty="0">
                <a:effectLst/>
                <a:latin typeface="Open Sans" panose="020B0606030504020204" pitchFamily="34" charset="0"/>
                <a:ea typeface="Calibri" panose="020F0502020204030204" pitchFamily="34" charset="0"/>
                <a:cs typeface="Times New Roman" panose="02020603050405020304" pitchFamily="18" charset="0"/>
              </a:rPr>
              <a:t>Interest:</a:t>
            </a:r>
            <a:r>
              <a:rPr lang="en-US" sz="1100" dirty="0">
                <a:effectLst/>
                <a:latin typeface="Open Sans" panose="020B0606030504020204" pitchFamily="34" charset="0"/>
                <a:ea typeface="Calibri" panose="020F0502020204030204" pitchFamily="34" charset="0"/>
                <a:cs typeface="Times New Roman" panose="02020603050405020304" pitchFamily="18" charset="0"/>
              </a:rPr>
              <a:t> You have made some assumptions about the person you are talking to, and the first meeting is where you will prove and dispel these assumptions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b="1" dirty="0">
                <a:effectLst/>
                <a:latin typeface="Open Sans" panose="020B0606030504020204" pitchFamily="34" charset="0"/>
                <a:ea typeface="Calibri" panose="020F0502020204030204" pitchFamily="34" charset="0"/>
                <a:cs typeface="Times New Roman" panose="02020603050405020304" pitchFamily="18" charset="0"/>
              </a:rPr>
              <a:t>Exploration:</a:t>
            </a:r>
            <a:r>
              <a:rPr lang="en-US" sz="1100" dirty="0">
                <a:effectLst/>
                <a:latin typeface="Open Sans" panose="020B0606030504020204" pitchFamily="34" charset="0"/>
                <a:ea typeface="Calibri" panose="020F0502020204030204" pitchFamily="34" charset="0"/>
                <a:cs typeface="Times New Roman" panose="02020603050405020304" pitchFamily="18" charset="0"/>
              </a:rPr>
              <a:t> Asking good, open, questions to learn more about them, like asking “Why?” Dig in deeper to understand what they value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158EA70A-BE10-40B1-A850-11121D77317B}" type="slidenum">
              <a:rPr lang="en-US" smtClean="0"/>
              <a:t>24</a:t>
            </a:fld>
            <a:endParaRPr lang="en-US"/>
          </a:p>
        </p:txBody>
      </p:sp>
    </p:spTree>
    <p:extLst>
      <p:ext uri="{BB962C8B-B14F-4D97-AF65-F5344CB8AC3E}">
        <p14:creationId xmlns:p14="http://schemas.microsoft.com/office/powerpoint/2010/main" val="2677795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lnSpc>
                <a:spcPct val="107000"/>
              </a:lnSpc>
              <a:spcBef>
                <a:spcPts val="0"/>
              </a:spcBef>
              <a:spcAft>
                <a:spcPts val="0"/>
              </a:spcAft>
              <a:buFont typeface="+mj-lt"/>
              <a:buAutoNum type="romanLcPeriod"/>
            </a:pPr>
            <a:r>
              <a:rPr lang="en-US" sz="1200" b="1" dirty="0">
                <a:effectLst/>
                <a:latin typeface="Open Sans" panose="020B0606030504020204" pitchFamily="34" charset="0"/>
                <a:ea typeface="Calibri" panose="020F0502020204030204" pitchFamily="34" charset="0"/>
                <a:cs typeface="Times New Roman" panose="02020603050405020304" pitchFamily="18" charset="0"/>
              </a:rPr>
              <a:t>Have an Exchange: </a:t>
            </a:r>
            <a:r>
              <a:rPr lang="en-US" sz="1200" dirty="0">
                <a:effectLst/>
                <a:latin typeface="Open Sans" panose="020B0606030504020204" pitchFamily="34" charset="0"/>
                <a:ea typeface="Calibri" panose="020F0502020204030204" pitchFamily="34" charset="0"/>
                <a:cs typeface="Times New Roman" panose="02020603050405020304" pitchFamily="18" charset="0"/>
              </a:rPr>
              <a:t>Once we have established that we have some shared values we can continue our exchange, what can we offer that can set the basis of this relationship (insight, information, opportunities for a next meeting)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sz="1200" b="1" dirty="0">
                <a:effectLst/>
                <a:latin typeface="Open Sans" panose="020B0606030504020204" pitchFamily="34" charset="0"/>
                <a:ea typeface="Calibri" panose="020F0502020204030204" pitchFamily="34" charset="0"/>
                <a:cs typeface="Times New Roman" panose="02020603050405020304" pitchFamily="18" charset="0"/>
              </a:rPr>
              <a:t>Commitment:</a:t>
            </a:r>
            <a:r>
              <a:rPr lang="en-US" sz="1200" dirty="0">
                <a:effectLst/>
                <a:latin typeface="Open Sans" panose="020B0606030504020204" pitchFamily="34" charset="0"/>
                <a:ea typeface="Calibri" panose="020F0502020204030204" pitchFamily="34" charset="0"/>
                <a:cs typeface="Times New Roman" panose="02020603050405020304" pitchFamily="18" charset="0"/>
              </a:rPr>
              <a:t> </a:t>
            </a:r>
            <a:r>
              <a:rPr lang="en-US" sz="1200" u="sng" dirty="0">
                <a:effectLst/>
                <a:latin typeface="Open Sans" panose="020B0606030504020204" pitchFamily="34" charset="0"/>
                <a:ea typeface="Calibri" panose="020F0502020204030204" pitchFamily="34" charset="0"/>
                <a:cs typeface="Times New Roman" panose="02020603050405020304" pitchFamily="18" charset="0"/>
              </a:rPr>
              <a:t>Make a specific ask</a:t>
            </a:r>
            <a:r>
              <a:rPr lang="en-US" sz="1200" dirty="0">
                <a:effectLst/>
                <a:latin typeface="Open Sans" panose="020B0606030504020204" pitchFamily="34" charset="0"/>
                <a:ea typeface="Calibri" panose="020F0502020204030204" pitchFamily="34" charset="0"/>
                <a:cs typeface="Times New Roman" panose="02020603050405020304" pitchFamily="18" charset="0"/>
              </a:rPr>
              <a:t> – this is where people sometimes are shy, but without the ask we won’t have the next step. Give a clear ask and opportunity for people to act with us, be specific and use plain language.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158EA70A-BE10-40B1-A850-11121D77317B}" type="slidenum">
              <a:rPr lang="en-US" smtClean="0"/>
              <a:t>25</a:t>
            </a:fld>
            <a:endParaRPr lang="en-US"/>
          </a:p>
        </p:txBody>
      </p:sp>
    </p:spTree>
    <p:extLst>
      <p:ext uri="{BB962C8B-B14F-4D97-AF65-F5344CB8AC3E}">
        <p14:creationId xmlns:p14="http://schemas.microsoft.com/office/powerpoint/2010/main" val="1767861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“Bad” model 1: What not to do – complain and then go off topic, with no hard ask: </a:t>
            </a:r>
            <a:r>
              <a:rPr lang="en-US" sz="11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3"/>
              </a:rPr>
              <a:t>https://results.zoom.us/rec/share/2YKVPyAMiry9zMcEV7Pyw7wMzN1lody1hNPYcrCfK-oQX6hPbEjw_nRxcDOO_oBi.Y2A65UXWegD8WXja?startTime=1714764483000</a:t>
            </a:r>
            <a:r>
              <a:rPr lang="en-US" sz="1100" dirty="0">
                <a:effectLst/>
                <a:latin typeface="Open Sans" panose="020B0606030504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arabicPeriod"/>
            </a:pPr>
            <a:r>
              <a:rPr lang="en-US" sz="1100" i="1" dirty="0">
                <a:effectLst/>
                <a:latin typeface="Open Sans" panose="020B0606030504020204" pitchFamily="34" charset="0"/>
                <a:ea typeface="Calibri" panose="020F0502020204030204" pitchFamily="34" charset="0"/>
                <a:cs typeface="Times New Roman" panose="02020603050405020304" pitchFamily="18" charset="0"/>
              </a:rPr>
              <a:t>What are your thoughts on this conversations?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80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Count how many missed opportunities there were to veer the conversation back to an invitation to learn more about advocacy? Shared experiences and issues, interested in voting and democratic ideals, shared about other organizations, including her own, but then didn’t ask further questions.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158EA70A-BE10-40B1-A850-11121D77317B}" type="slidenum">
              <a:rPr lang="en-US" smtClean="0"/>
              <a:t>26</a:t>
            </a:fld>
            <a:endParaRPr lang="en-US"/>
          </a:p>
        </p:txBody>
      </p:sp>
    </p:spTree>
    <p:extLst>
      <p:ext uri="{BB962C8B-B14F-4D97-AF65-F5344CB8AC3E}">
        <p14:creationId xmlns:p14="http://schemas.microsoft.com/office/powerpoint/2010/main" val="3074062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“Bad” Model 2: What not to do – if they can’t make the meeting, don’t close the door! (</a:t>
            </a:r>
            <a:r>
              <a:rPr lang="en-US" sz="1100" i="1" dirty="0">
                <a:effectLst/>
                <a:latin typeface="Open Sans" panose="020B0606030504020204" pitchFamily="34" charset="0"/>
                <a:ea typeface="Calibri" panose="020F0502020204030204" pitchFamily="34" charset="0"/>
                <a:cs typeface="Times New Roman" panose="02020603050405020304" pitchFamily="18" charset="0"/>
              </a:rPr>
              <a:t>End video at 1:50)</a:t>
            </a:r>
            <a:r>
              <a:rPr lang="en-US" sz="1100" dirty="0">
                <a:effectLst/>
                <a:latin typeface="Open Sans" panose="020B0606030504020204" pitchFamily="34" charset="0"/>
                <a:ea typeface="Calibri" panose="020F0502020204030204" pitchFamily="34" charset="0"/>
                <a:cs typeface="Times New Roman" panose="02020603050405020304" pitchFamily="18" charset="0"/>
              </a:rPr>
              <a:t> </a:t>
            </a:r>
            <a:r>
              <a:rPr lang="en-US" sz="11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3"/>
              </a:rPr>
              <a:t>https://results.zoom.us/rec/share/2YKVPyAMiry9zMcEV7Pyw7wMzN1lody1hNPYcrCfK-oQX6hPbEjw_nRxcDOO_oBi.Y2A65UXWegD8WXja?startTime=1714763647000</a:t>
            </a:r>
            <a:r>
              <a:rPr lang="en-US" sz="1100" dirty="0">
                <a:effectLst/>
                <a:latin typeface="Open Sans" panose="020B0606030504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arabicPeriod"/>
            </a:pPr>
            <a:r>
              <a:rPr lang="en-US" sz="1100" i="1" dirty="0">
                <a:effectLst/>
                <a:latin typeface="Open Sans" panose="020B0606030504020204" pitchFamily="34" charset="0"/>
                <a:ea typeface="Calibri" panose="020F0502020204030204" pitchFamily="34" charset="0"/>
                <a:cs typeface="Times New Roman" panose="02020603050405020304" pitchFamily="18" charset="0"/>
              </a:rPr>
              <a:t>What are your thoughts on this conversations?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80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Picking up from the invitation, sometimes the timing doesn’t work out! Don’t close the door if they can’t make the meeting, there may be another way to connect!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158EA70A-BE10-40B1-A850-11121D77317B}" type="slidenum">
              <a:rPr lang="en-US" smtClean="0"/>
              <a:t>27</a:t>
            </a:fld>
            <a:endParaRPr lang="en-US"/>
          </a:p>
        </p:txBody>
      </p:sp>
    </p:spTree>
    <p:extLst>
      <p:ext uri="{BB962C8B-B14F-4D97-AF65-F5344CB8AC3E}">
        <p14:creationId xmlns:p14="http://schemas.microsoft.com/office/powerpoint/2010/main" val="4217152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“Good” convo with a hard ask (8 mins): </a:t>
            </a:r>
            <a:r>
              <a:rPr lang="en-US" sz="11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3"/>
              </a:rPr>
              <a:t>https://results.zoom.us/rec/share/2YKVPyAMiry9zMcEV7Pyw7wMzN1lody1hNPYcrCfK-oQX6hPbEjw_nRxcDOO_oBi.Y2A65UXWegD8WXja?startTime=1714763044000</a:t>
            </a:r>
            <a:r>
              <a:rPr lang="en-US" sz="1100" dirty="0">
                <a:effectLst/>
                <a:latin typeface="Open Sans" panose="020B0606030504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arabicPeriod"/>
            </a:pPr>
            <a:r>
              <a:rPr lang="en-US" sz="1100" i="1" dirty="0">
                <a:effectLst/>
                <a:latin typeface="Open Sans" panose="020B0606030504020204" pitchFamily="34" charset="0"/>
                <a:ea typeface="Calibri" panose="020F0502020204030204" pitchFamily="34" charset="0"/>
                <a:cs typeface="Times New Roman" panose="02020603050405020304" pitchFamily="18" charset="0"/>
              </a:rPr>
              <a:t>What are your thoughts on this conversations?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Shared values and understand of what people are going through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Shared frustration with ppl in power not doing enough to help the people – so shared how RESULTS is the antidote to the frustration.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Very clear example of what our group does! Share opportunities to make an impact and how we do it. Share successes too!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Was not available to join the meeting, so be flexible, what other opportunities do you have to take this forward?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158EA70A-BE10-40B1-A850-11121D77317B}" type="slidenum">
              <a:rPr lang="en-US" smtClean="0"/>
              <a:t>28</a:t>
            </a:fld>
            <a:endParaRPr lang="en-US"/>
          </a:p>
        </p:txBody>
      </p:sp>
    </p:spTree>
    <p:extLst>
      <p:ext uri="{BB962C8B-B14F-4D97-AF65-F5344CB8AC3E}">
        <p14:creationId xmlns:p14="http://schemas.microsoft.com/office/powerpoint/2010/main" val="3344767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arenR"/>
            </a:pPr>
            <a:r>
              <a:rPr lang="en-US" sz="1100" dirty="0">
                <a:effectLst/>
                <a:latin typeface="Open Sans" panose="020B0606030504020204" pitchFamily="34" charset="0"/>
                <a:ea typeface="Calibri" panose="020F0502020204030204" pitchFamily="34" charset="0"/>
                <a:cs typeface="Times New Roman" panose="02020603050405020304" pitchFamily="18" charset="0"/>
              </a:rPr>
              <a:t>Now, with our balance of time we will break up into breakout rooms to practice these initial conversations.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Instructions: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We’re going to break out in pairs, and give enough time for a roleplay where we have 1 RESULTS volunteer, and 1 potential partner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Take note on the 5 steps we talked about earlier,  keep to about 5 mins each round, then switch roles.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Don’t always say yes immediately, change it up (although who would say no to joining or partnering with  RESULTS!), but the reality is there could be a variety of responses to an invitation – a “no” can be “not a good fit” or “not yet”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Take a few mins to debrief, highlight what went well, what maybe not so well, then we will return and read out to the full group – </a:t>
            </a:r>
            <a:r>
              <a:rPr lang="en-US" sz="1100" i="1" dirty="0">
                <a:effectLst/>
                <a:latin typeface="Open Sans" panose="020B0606030504020204" pitchFamily="34" charset="0"/>
                <a:ea typeface="Calibri" panose="020F0502020204030204" pitchFamily="34" charset="0"/>
                <a:cs typeface="Times New Roman" panose="02020603050405020304" pitchFamily="18" charset="0"/>
              </a:rPr>
              <a:t>what was this like? What did you observe?  Do you feel confident in having these conversations with members of your own community/future partners? Why or why not?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29</a:t>
            </a:fld>
            <a:endParaRPr lang="en-US"/>
          </a:p>
        </p:txBody>
      </p:sp>
    </p:spTree>
    <p:extLst>
      <p:ext uri="{BB962C8B-B14F-4D97-AF65-F5344CB8AC3E}">
        <p14:creationId xmlns:p14="http://schemas.microsoft.com/office/powerpoint/2010/main" val="2396112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58EA70A-BE10-40B1-A850-11121D77317B}" type="slidenum">
              <a:rPr lang="en-US" smtClean="0"/>
              <a:t>30</a:t>
            </a:fld>
            <a:endParaRPr lang="en-US"/>
          </a:p>
        </p:txBody>
      </p:sp>
    </p:spTree>
    <p:extLst>
      <p:ext uri="{BB962C8B-B14F-4D97-AF65-F5344CB8AC3E}">
        <p14:creationId xmlns:p14="http://schemas.microsoft.com/office/powerpoint/2010/main" val="1547305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First, what is GR organizing?</a:t>
            </a:r>
          </a:p>
        </p:txBody>
      </p:sp>
      <p:sp>
        <p:nvSpPr>
          <p:cNvPr id="4" name="Slide Number Placeholder 3"/>
          <p:cNvSpPr>
            <a:spLocks noGrp="1"/>
          </p:cNvSpPr>
          <p:nvPr>
            <p:ph type="sldNum" sz="quarter" idx="5"/>
          </p:nvPr>
        </p:nvSpPr>
        <p:spPr/>
        <p:txBody>
          <a:bodyPr/>
          <a:lstStyle/>
          <a:p>
            <a:fld id="{158EA70A-BE10-40B1-A850-11121D77317B}" type="slidenum">
              <a:rPr lang="en-US" smtClean="0"/>
              <a:t>3</a:t>
            </a:fld>
            <a:endParaRPr lang="en-US"/>
          </a:p>
        </p:txBody>
      </p:sp>
    </p:spTree>
    <p:extLst>
      <p:ext uri="{BB962C8B-B14F-4D97-AF65-F5344CB8AC3E}">
        <p14:creationId xmlns:p14="http://schemas.microsoft.com/office/powerpoint/2010/main" val="830884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indent="-514350">
              <a:lnSpc>
                <a:spcPct val="107000"/>
              </a:lnSpc>
              <a:spcBef>
                <a:spcPts val="0"/>
              </a:spcBef>
              <a:buFont typeface="+mj-lt"/>
              <a:buAutoNum type="arabicPeriod"/>
            </a:pPr>
            <a:r>
              <a:rPr lang="en-US" sz="1100" b="1" dirty="0">
                <a:effectLst/>
                <a:latin typeface="Open Sans" panose="020B0606030504020204" pitchFamily="34" charset="0"/>
                <a:ea typeface="Calibri" panose="020F0502020204030204" pitchFamily="34" charset="0"/>
                <a:cs typeface="Times New Roman" panose="02020603050405020304" pitchFamily="18" charset="0"/>
              </a:rPr>
              <a:t>Complete your community &amp; partnership map. </a:t>
            </a:r>
            <a:r>
              <a:rPr lang="en-US" sz="1100" dirty="0">
                <a:effectLst/>
                <a:latin typeface="Open Sans" panose="020B0606030504020204" pitchFamily="34" charset="0"/>
                <a:ea typeface="Calibri" panose="020F0502020204030204" pitchFamily="34" charset="0"/>
                <a:cs typeface="Times New Roman" panose="02020603050405020304" pitchFamily="18" charset="0"/>
              </a:rPr>
              <a:t>Work with your group, do further research, and explore</a:t>
            </a:r>
            <a:r>
              <a:rPr lang="en-US" sz="1100" dirty="0">
                <a:latin typeface="Open Sans" panose="020B0606030504020204" pitchFamily="34" charset="0"/>
                <a:ea typeface="Calibri" panose="020F0502020204030204" pitchFamily="34" charset="0"/>
                <a:cs typeface="Times New Roman" panose="02020603050405020304" pitchFamily="18" charset="0"/>
              </a:rPr>
              <a:t> local</a:t>
            </a:r>
            <a:r>
              <a:rPr lang="en-US" sz="1100" dirty="0">
                <a:effectLst/>
                <a:latin typeface="Open Sans" panose="020B0606030504020204" pitchFamily="34" charset="0"/>
                <a:ea typeface="Calibri" panose="020F0502020204030204" pitchFamily="34" charset="0"/>
                <a:cs typeface="Times New Roman" panose="02020603050405020304" pitchFamily="18" charset="0"/>
              </a:rPr>
              <a:t> organizations whose issues intersect.</a:t>
            </a:r>
          </a:p>
          <a:p>
            <a:pPr marL="628650" indent="-514350">
              <a:lnSpc>
                <a:spcPct val="107000"/>
              </a:lnSpc>
              <a:spcBef>
                <a:spcPts val="0"/>
              </a:spcBef>
              <a:buFont typeface="+mj-lt"/>
              <a:buAutoNum type="arabicPeriod"/>
            </a:pPr>
            <a:r>
              <a:rPr lang="en-US" sz="1100" b="1" dirty="0">
                <a:latin typeface="Open Sans" panose="020B0606030504020204" pitchFamily="34" charset="0"/>
                <a:ea typeface="Calibri" panose="020F0502020204030204" pitchFamily="34" charset="0"/>
                <a:cs typeface="Times New Roman" panose="02020603050405020304" pitchFamily="18" charset="0"/>
              </a:rPr>
              <a:t>Practice</a:t>
            </a:r>
            <a:r>
              <a:rPr lang="en-US" sz="1100" dirty="0">
                <a:latin typeface="Open Sans" panose="020B0606030504020204" pitchFamily="34" charset="0"/>
                <a:ea typeface="Calibri" panose="020F0502020204030204" pitchFamily="34" charset="0"/>
                <a:cs typeface="Times New Roman" panose="02020603050405020304" pitchFamily="18" charset="0"/>
              </a:rPr>
              <a:t>. Continue practicing your one-on-one conversations.</a:t>
            </a:r>
            <a:endParaRPr lang="en-US" sz="1100" b="1" dirty="0">
              <a:latin typeface="Open Sans" panose="020B0606030504020204" pitchFamily="34" charset="0"/>
              <a:ea typeface="Calibri" panose="020F0502020204030204" pitchFamily="34" charset="0"/>
              <a:cs typeface="Times New Roman" panose="02020603050405020304" pitchFamily="18" charset="0"/>
            </a:endParaRPr>
          </a:p>
          <a:p>
            <a:pPr marL="628650" indent="-514350">
              <a:lnSpc>
                <a:spcPct val="107000"/>
              </a:lnSpc>
              <a:spcBef>
                <a:spcPts val="0"/>
              </a:spcBef>
              <a:buFont typeface="+mj-lt"/>
              <a:buAutoNum type="arabicPeriod"/>
            </a:pPr>
            <a:r>
              <a:rPr lang="en-US" sz="1100" b="1" dirty="0">
                <a:latin typeface="Open Sans" panose="020B0606030504020204" pitchFamily="34" charset="0"/>
                <a:ea typeface="Calibri" panose="020F0502020204030204" pitchFamily="34" charset="0"/>
                <a:cs typeface="Times New Roman" panose="02020603050405020304" pitchFamily="18" charset="0"/>
              </a:rPr>
              <a:t>Review resources</a:t>
            </a:r>
            <a:r>
              <a:rPr lang="en-US" sz="1100" dirty="0">
                <a:latin typeface="Open Sans" panose="020B0606030504020204" pitchFamily="34" charset="0"/>
                <a:ea typeface="Calibri" panose="020F0502020204030204" pitchFamily="34" charset="0"/>
                <a:cs typeface="Times New Roman" panose="02020603050405020304" pitchFamily="18" charset="0"/>
              </a:rPr>
              <a:t>. Check out the guides to help plan your June Community Actions and explore </a:t>
            </a:r>
            <a:r>
              <a:rPr lang="en-US" sz="1100" dirty="0">
                <a:latin typeface="Open Sans" panose="020B0606030504020204" pitchFamily="34" charset="0"/>
                <a:ea typeface="Open Sans" panose="020B0606030504020204" pitchFamily="34" charset="0"/>
                <a:cs typeface="Times New Roman" panose="02020603050405020304" pitchFamily="18" charset="0"/>
              </a:rPr>
              <a:t>additional resources on the RESULTS website under “Engaging the Community.”</a:t>
            </a:r>
            <a:endParaRPr lang="en" sz="110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31</a:t>
            </a:fld>
            <a:endParaRPr lang="en-US"/>
          </a:p>
        </p:txBody>
      </p:sp>
    </p:spTree>
    <p:extLst>
      <p:ext uri="{BB962C8B-B14F-4D97-AF65-F5344CB8AC3E}">
        <p14:creationId xmlns:p14="http://schemas.microsoft.com/office/powerpoint/2010/main" val="4062856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8EA70A-BE10-40B1-A850-11121D77317B}" type="slidenum">
              <a:rPr lang="en-US" smtClean="0"/>
              <a:t>32</a:t>
            </a:fld>
            <a:endParaRPr lang="en-US"/>
          </a:p>
        </p:txBody>
      </p:sp>
    </p:spTree>
    <p:extLst>
      <p:ext uri="{BB962C8B-B14F-4D97-AF65-F5344CB8AC3E}">
        <p14:creationId xmlns:p14="http://schemas.microsoft.com/office/powerpoint/2010/main" val="37949273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resources:</a:t>
            </a:r>
            <a:endParaRPr lang="en-US" sz="1100" dirty="0">
              <a:latin typeface="Open Sans" panose="020B0606030504020204" pitchFamily="34" charset="0"/>
              <a:ea typeface="Open Sans" panose="020B0606030504020204" pitchFamily="34" charset="0"/>
              <a:cs typeface="Open Sans" panose="020B0606030504020204" pitchFamily="34" charset="0"/>
            </a:endParaRPr>
          </a:p>
          <a:p>
            <a:pPr algn="l" rtl="0" fontAlgn="base">
              <a:buClr>
                <a:schemeClr val="tx1"/>
              </a:buClr>
              <a:buFont typeface="Arial" panose="020B0604020202020204" pitchFamily="34" charset="0"/>
              <a:buChar char="•"/>
            </a:pPr>
            <a:r>
              <a:rPr lang="en-US" sz="1200" b="0" i="0" dirty="0">
                <a:effectLst/>
                <a:latin typeface="Open Sans" panose="020B0606030504020204" pitchFamily="34" charset="0"/>
                <a:ea typeface="Open Sans" panose="020B0606030504020204" pitchFamily="34" charset="0"/>
                <a:cs typeface="Open Sans" panose="020B0606030504020204" pitchFamily="34" charset="0"/>
              </a:rPr>
              <a:t>June Community Action Guide</a:t>
            </a:r>
          </a:p>
          <a:p>
            <a:pPr fontAlgn="base">
              <a:buFont typeface="Arial" panose="020B0604020202020204" pitchFamily="34" charset="0"/>
              <a:buChar char="•"/>
            </a:pPr>
            <a:r>
              <a:rPr lang="en-US" sz="1200" dirty="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Community &amp; Partnership Mapping Tool</a:t>
            </a:r>
            <a:endParaRPr lang="en-US" sz="12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algn="l" rtl="0" fontAlgn="base">
              <a:buFont typeface="Arial" panose="020B0604020202020204" pitchFamily="34" charset="0"/>
              <a:buChar char="•"/>
            </a:pPr>
            <a:r>
              <a:rPr lang="en-US" sz="1200" b="0"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Outreach and Partnerships Guide</a:t>
            </a:r>
            <a:endParaRPr lang="en-US" sz="1200" b="0"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buFont typeface="Arial" panose="020B0604020202020204" pitchFamily="34" charset="0"/>
              <a:buChar char="•"/>
            </a:pPr>
            <a:r>
              <a:rPr lang="en-US" sz="1200" dirty="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Outreach</a:t>
            </a:r>
            <a:r>
              <a:rPr lang="en-US" sz="1200" dirty="0">
                <a:solidFill>
                  <a:srgbClr val="45AFD0"/>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 </a:t>
            </a:r>
            <a:r>
              <a:rPr lang="en-US" sz="1200" dirty="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How </a:t>
            </a:r>
            <a:r>
              <a:rPr lang="en-US" sz="1200" dirty="0" err="1">
                <a:solidFill>
                  <a:srgbClr val="0070C0"/>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To’s</a:t>
            </a:r>
            <a:endParaRPr lang="en-US" sz="12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algn="l" rtl="0" fontAlgn="base">
              <a:buFont typeface="Arial" panose="020B0604020202020204" pitchFamily="34" charset="0"/>
              <a:buChar char="•"/>
            </a:pPr>
            <a:r>
              <a:rPr lang="en-US" sz="1200" b="0"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Resource guide for planning in-person events</a:t>
            </a:r>
            <a:endParaRPr lang="en-US" sz="1200" b="0"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sz="110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33</a:t>
            </a:fld>
            <a:endParaRPr lang="en-US"/>
          </a:p>
        </p:txBody>
      </p:sp>
    </p:spTree>
    <p:extLst>
      <p:ext uri="{BB962C8B-B14F-4D97-AF65-F5344CB8AC3E}">
        <p14:creationId xmlns:p14="http://schemas.microsoft.com/office/powerpoint/2010/main" val="2216788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Elements of grassroots organizing</a:t>
            </a:r>
          </a:p>
          <a:p>
            <a:pPr marL="228600" indent="-228600">
              <a:buAutoNum type="arabicPeriod"/>
            </a:pPr>
            <a:r>
              <a:rPr lang="en-US" dirty="0"/>
              <a:t>It is people powered, how influential is it for a member of congress to hear not only from you, but a community of constituents, both individuals and organizations, who are all rallied around the same causes and courses of action?</a:t>
            </a:r>
          </a:p>
          <a:p>
            <a:pPr marL="228600" indent="-228600">
              <a:buAutoNum type="arabicPeriod"/>
            </a:pPr>
            <a:r>
              <a:rPr lang="en-US" dirty="0"/>
              <a:t>Provides more people with the skills – advocacy skills, how to speak powerfully on an issue, how to write letters to both MOCs and generate media – that is needed to move us toward the world that we all want to see.</a:t>
            </a:r>
          </a:p>
          <a:p>
            <a:pPr marL="228600" indent="-228600">
              <a:buAutoNum type="arabicPeriod"/>
            </a:pPr>
            <a:r>
              <a:rPr lang="en-US" dirty="0"/>
              <a:t>It is key to building a movement of engaged constituents, especially those who have the unique perspectives and lived experience of the issue we are advocating on.</a:t>
            </a:r>
          </a:p>
          <a:p>
            <a:pPr marL="228600" indent="-228600">
              <a:buAutoNum type="arabicPeriod"/>
            </a:pPr>
            <a:r>
              <a:rPr lang="en-US" dirty="0"/>
              <a:t>And it sustains are groups and our work – advocacy is hard, we can’t go at it alone without sometimes losing energy, it is a grind and we sometimes can lose motivation or become frustrated, it helps with we know we are not doing this alone!</a:t>
            </a:r>
          </a:p>
        </p:txBody>
      </p:sp>
      <p:sp>
        <p:nvSpPr>
          <p:cNvPr id="4" name="Slide Number Placeholder 3"/>
          <p:cNvSpPr>
            <a:spLocks noGrp="1"/>
          </p:cNvSpPr>
          <p:nvPr>
            <p:ph type="sldNum" sz="quarter" idx="5"/>
          </p:nvPr>
        </p:nvSpPr>
        <p:spPr/>
        <p:txBody>
          <a:bodyPr/>
          <a:lstStyle/>
          <a:p>
            <a:fld id="{158EA70A-BE10-40B1-A850-11121D77317B}" type="slidenum">
              <a:rPr lang="en-US" smtClean="0"/>
              <a:t>4</a:t>
            </a:fld>
            <a:endParaRPr lang="en-US"/>
          </a:p>
        </p:txBody>
      </p:sp>
    </p:spTree>
    <p:extLst>
      <p:ext uri="{BB962C8B-B14F-4D97-AF65-F5344CB8AC3E}">
        <p14:creationId xmlns:p14="http://schemas.microsoft.com/office/powerpoint/2010/main" val="4008325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Open Sans" panose="020B0606030504020204" pitchFamily="34" charset="0"/>
                <a:ea typeface="Calibri" panose="020F0502020204030204" pitchFamily="34" charset="0"/>
                <a:cs typeface="Times New Roman" panose="02020603050405020304" pitchFamily="18" charset="0"/>
              </a:rPr>
              <a:t>The issues we are trying to address – ending poverty – cannot be done alone, not by one individual, nor one organization. Partnership helps us expand our work and our impact to move our advocacy forward.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6</a:t>
            </a:fld>
            <a:endParaRPr lang="en-US"/>
          </a:p>
        </p:txBody>
      </p:sp>
    </p:spTree>
    <p:extLst>
      <p:ext uri="{BB962C8B-B14F-4D97-AF65-F5344CB8AC3E}">
        <p14:creationId xmlns:p14="http://schemas.microsoft.com/office/powerpoint/2010/main" val="1889903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a:lnSpc>
                <a:spcPct val="107000"/>
              </a:lnSpc>
              <a:spcBef>
                <a:spcPts val="0"/>
              </a:spcBef>
              <a:spcAft>
                <a:spcPts val="0"/>
              </a:spcAft>
              <a:buFont typeface="+mj-lt"/>
              <a:buAutoNum type="arabicPeriod"/>
            </a:pPr>
            <a:r>
              <a:rPr lang="en-US" sz="1800" dirty="0">
                <a:effectLst/>
                <a:latin typeface="Open Sans" panose="020B0606030504020204" pitchFamily="34" charset="0"/>
                <a:ea typeface="Calibri" panose="020F0502020204030204" pitchFamily="34" charset="0"/>
                <a:cs typeface="Times New Roman" panose="02020603050405020304" pitchFamily="18" charset="0"/>
              </a:rPr>
              <a:t>Shared values – while we all may not agree with everything, or approach things the same way, good partners have some shared values.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a:lnSpc>
                <a:spcPct val="107000"/>
              </a:lnSpc>
              <a:spcBef>
                <a:spcPts val="0"/>
              </a:spcBef>
              <a:spcAft>
                <a:spcPts val="0"/>
              </a:spcAft>
              <a:buFont typeface="+mj-lt"/>
              <a:buAutoNum type="arabicPeriod"/>
            </a:pPr>
            <a:r>
              <a:rPr lang="en-US" sz="1800" dirty="0">
                <a:effectLst/>
                <a:latin typeface="Open Sans" panose="020B0606030504020204" pitchFamily="34" charset="0"/>
                <a:ea typeface="Calibri" panose="020F0502020204030204" pitchFamily="34" charset="0"/>
                <a:cs typeface="Times New Roman" panose="02020603050405020304" pitchFamily="18" charset="0"/>
              </a:rPr>
              <a:t>Communication – even if it’s just to update what the other is doing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a:lnSpc>
                <a:spcPct val="107000"/>
              </a:lnSpc>
              <a:spcBef>
                <a:spcPts val="0"/>
              </a:spcBef>
              <a:spcAft>
                <a:spcPts val="800"/>
              </a:spcAft>
              <a:buFont typeface="+mj-lt"/>
              <a:buAutoNum type="arabicPeriod"/>
            </a:pPr>
            <a:r>
              <a:rPr lang="en-US" sz="1800" dirty="0">
                <a:effectLst/>
                <a:latin typeface="Open Sans" panose="020B0606030504020204" pitchFamily="34" charset="0"/>
                <a:ea typeface="Calibri" panose="020F0502020204030204" pitchFamily="34" charset="0"/>
                <a:cs typeface="Times New Roman" panose="02020603050405020304" pitchFamily="18" charset="0"/>
              </a:rPr>
              <a:t>Not transactional – don’t just call up someone when you need something, like personal relationships, or relationships with MOCs, it’s important to have consistency in engaging with partners and avoid making the relationship transactional. Share upcoming news with them, or invites to events, new information, etc.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7</a:t>
            </a:fld>
            <a:endParaRPr lang="en-US"/>
          </a:p>
        </p:txBody>
      </p:sp>
    </p:spTree>
    <p:extLst>
      <p:ext uri="{BB962C8B-B14F-4D97-AF65-F5344CB8AC3E}">
        <p14:creationId xmlns:p14="http://schemas.microsoft.com/office/powerpoint/2010/main" val="289284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RESULTS organizational partners</a:t>
            </a:r>
          </a:p>
        </p:txBody>
      </p:sp>
      <p:sp>
        <p:nvSpPr>
          <p:cNvPr id="4" name="Slide Number Placeholder 3"/>
          <p:cNvSpPr>
            <a:spLocks noGrp="1"/>
          </p:cNvSpPr>
          <p:nvPr>
            <p:ph type="sldNum" sz="quarter" idx="5"/>
          </p:nvPr>
        </p:nvSpPr>
        <p:spPr/>
        <p:txBody>
          <a:bodyPr/>
          <a:lstStyle/>
          <a:p>
            <a:fld id="{158EA70A-BE10-40B1-A850-11121D77317B}" type="slidenum">
              <a:rPr lang="en-US" smtClean="0"/>
              <a:t>8</a:t>
            </a:fld>
            <a:endParaRPr lang="en-US"/>
          </a:p>
        </p:txBody>
      </p:sp>
    </p:spTree>
    <p:extLst>
      <p:ext uri="{BB962C8B-B14F-4D97-AF65-F5344CB8AC3E}">
        <p14:creationId xmlns:p14="http://schemas.microsoft.com/office/powerpoint/2010/main" val="1838938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Where we have potential to build in our existing relationships: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RESULTS has established organizational partnerships with the </a:t>
            </a:r>
            <a:r>
              <a:rPr lang="en-US" sz="1100" b="1" dirty="0">
                <a:effectLst/>
                <a:latin typeface="Open Sans" panose="020B0606030504020204" pitchFamily="34" charset="0"/>
                <a:ea typeface="Calibri" panose="020F0502020204030204" pitchFamily="34" charset="0"/>
                <a:cs typeface="Times New Roman" panose="02020603050405020304" pitchFamily="18" charset="0"/>
              </a:rPr>
              <a:t>National Peace Corps Association</a:t>
            </a:r>
            <a:r>
              <a:rPr lang="en-US" sz="1100" dirty="0">
                <a:effectLst/>
                <a:latin typeface="Open Sans" panose="020B0606030504020204" pitchFamily="34" charset="0"/>
                <a:ea typeface="Calibri" panose="020F0502020204030204" pitchFamily="34" charset="0"/>
                <a:cs typeface="Times New Roman" panose="02020603050405020304" pitchFamily="18" charset="0"/>
              </a:rPr>
              <a:t> – connecting us to a network of returned peace corps volunteers who have had experience working in the areas that we lobby on: Nutrition programs, Women &amp; Children’s health, TB and HIV AIDS programs, as well as global education. Through the Global Allies Program, RPCVs can learn advocacy skills and about timely legislation that we work on – End TB Now Act, the READ Act, Appropriations, etc. They’ve been instrumental in helping us reach a greater impact, combining their lived experiences, passion, with advocacy skills and training from RESULTS, and also just connecting with other individuals who care about these issues in our network.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Many RPCV affiliate groups have local chapters all over the country – i.e. in Florida we have several groups including RPCVs of South Florida, Central Florida (RPCVs of Orlando), North Florida, Gulf Coast, etc.  RCPVs generally seek for ways they can continue to give back to reach their 3</a:t>
            </a:r>
            <a:r>
              <a:rPr lang="en-US" sz="1100" baseline="30000" dirty="0">
                <a:effectLst/>
                <a:latin typeface="Open Sans" panose="020B0606030504020204" pitchFamily="34" charset="0"/>
                <a:ea typeface="Calibri" panose="020F0502020204030204" pitchFamily="34" charset="0"/>
                <a:cs typeface="Times New Roman" panose="02020603050405020304" pitchFamily="18" charset="0"/>
              </a:rPr>
              <a:t>rd</a:t>
            </a:r>
            <a:r>
              <a:rPr lang="en-US" sz="1100" dirty="0">
                <a:effectLst/>
                <a:latin typeface="Open Sans" panose="020B0606030504020204" pitchFamily="34" charset="0"/>
                <a:ea typeface="Calibri" panose="020F0502020204030204" pitchFamily="34" charset="0"/>
                <a:cs typeface="Times New Roman" panose="02020603050405020304" pitchFamily="18" charset="0"/>
              </a:rPr>
              <a:t> goal, to help promote a better understanding of the world and other countries on the part of Americans. This goal is accomplished by having returned Peace Corps volunteers share their experiences and insights with their fellow Americans.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We also have established a partnership with </a:t>
            </a:r>
            <a:r>
              <a:rPr lang="en-US" sz="1100" b="1" dirty="0">
                <a:effectLst/>
                <a:latin typeface="Open Sans" panose="020B0606030504020204" pitchFamily="34" charset="0"/>
                <a:ea typeface="Calibri" panose="020F0502020204030204" pitchFamily="34" charset="0"/>
                <a:cs typeface="Times New Roman" panose="02020603050405020304" pitchFamily="18" charset="0"/>
              </a:rPr>
              <a:t>Together Women Rise</a:t>
            </a:r>
            <a:r>
              <a:rPr lang="en-US" sz="1100" dirty="0">
                <a:effectLst/>
                <a:latin typeface="Open Sans" panose="020B0606030504020204" pitchFamily="34" charset="0"/>
                <a:ea typeface="Calibri" panose="020F0502020204030204" pitchFamily="34" charset="0"/>
                <a:cs typeface="Times New Roman" panose="02020603050405020304" pitchFamily="18" charset="0"/>
              </a:rPr>
              <a:t>, formerly called Dining for Women, which hundreds of chapters all over the country. Together Women is a powerful community of women and allies dedicated to achieving global gender equality. Members learn about and advocate for gender equality issues, give grants to organizations that empower women and girls in low-income countries, and build community to forge meaningful connections that increase our strength and collective impact. Through our Together Women Rise Advocacy Chapter members can join monthly webinars, like our GAP program, and learn about current legislation affecting women and girls – health, nutrition, and education – and take advocacy actions with us.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Currently, Rise members join RESULTS groups together to lobby members of congress, and this has really helped us to expand our message, our impact, and our coverage!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800"/>
              </a:spcAft>
              <a:buFont typeface="+mj-lt"/>
              <a:buAutoNum type="romanLcPeriod"/>
            </a:pPr>
            <a:r>
              <a:rPr lang="en-US" sz="1100" dirty="0">
                <a:effectLst/>
                <a:latin typeface="Open Sans" panose="020B0606030504020204" pitchFamily="34" charset="0"/>
                <a:ea typeface="Calibri" panose="020F0502020204030204" pitchFamily="34" charset="0"/>
                <a:cs typeface="Times New Roman" panose="02020603050405020304" pitchFamily="18" charset="0"/>
              </a:rPr>
              <a:t>If you are interested in connect with the local chapter or volunteers from any of these two organizational partners, feel free to reach out to me (</a:t>
            </a:r>
            <a:r>
              <a:rPr lang="en-US" sz="11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3"/>
              </a:rPr>
              <a:t>kbury@results.org</a:t>
            </a:r>
            <a:r>
              <a:rPr lang="en-US" sz="1100" dirty="0">
                <a:effectLst/>
                <a:latin typeface="Open Sans" panose="020B0606030504020204" pitchFamily="34" charset="0"/>
                <a:ea typeface="Calibri" panose="020F0502020204030204" pitchFamily="34" charset="0"/>
                <a:cs typeface="Times New Roman" panose="02020603050405020304" pitchFamily="18" charset="0"/>
              </a:rPr>
              <a:t>) and I can help connect you with them.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9</a:t>
            </a:fld>
            <a:endParaRPr lang="en-US"/>
          </a:p>
        </p:txBody>
      </p:sp>
    </p:spTree>
    <p:extLst>
      <p:ext uri="{BB962C8B-B14F-4D97-AF65-F5344CB8AC3E}">
        <p14:creationId xmlns:p14="http://schemas.microsoft.com/office/powerpoint/2010/main" val="4246956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lnSpc>
                <a:spcPct val="107000"/>
              </a:lnSpc>
              <a:spcBef>
                <a:spcPts val="0"/>
              </a:spcBef>
              <a:spcAft>
                <a:spcPts val="0"/>
              </a:spcAft>
              <a:buFont typeface="+mj-lt"/>
              <a:buAutoNum type="romanLcPeriod"/>
            </a:pPr>
            <a:r>
              <a:rPr lang="en-US" sz="1100" b="1" dirty="0">
                <a:effectLst/>
                <a:latin typeface="Open Sans" panose="020B0606030504020204" pitchFamily="34" charset="0"/>
                <a:ea typeface="Calibri" panose="020F0502020204030204" pitchFamily="34" charset="0"/>
                <a:cs typeface="Times New Roman" panose="02020603050405020304" pitchFamily="18" charset="0"/>
              </a:rPr>
              <a:t>Lynne Patalano, Beaumont CA –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b="1" dirty="0">
                <a:effectLst/>
                <a:latin typeface="Open Sans" panose="020B0606030504020204" pitchFamily="34" charset="0"/>
                <a:ea typeface="Calibri" panose="020F0502020204030204" pitchFamily="34" charset="0"/>
                <a:cs typeface="Times New Roman" panose="02020603050405020304" pitchFamily="18" charset="0"/>
              </a:rPr>
              <a:t>I certainly do have many examples from over the years since 1985!  Why: </a:t>
            </a:r>
            <a:r>
              <a:rPr lang="en-US" sz="1100" dirty="0">
                <a:effectLst/>
                <a:latin typeface="Open Sans" panose="020B0606030504020204" pitchFamily="34" charset="0"/>
                <a:ea typeface="Calibri" panose="020F0502020204030204" pitchFamily="34" charset="0"/>
                <a:cs typeface="Times New Roman" panose="02020603050405020304" pitchFamily="18" charset="0"/>
              </a:rPr>
              <a:t>For many years one of our Reps. challenged us (constantly) that it would be “irresponsible “ for him to support the requests of a small group such as ours, because so few people in his district were concerned about our (global health, particularly HIV/AIDS/TB) issues!  So we really had to go all-out trying to prove to him that the community did care!!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sz="1100" b="1" dirty="0">
                <a:effectLst/>
                <a:latin typeface="Open Sans" panose="020B0606030504020204" pitchFamily="34" charset="0"/>
                <a:ea typeface="Calibri" panose="020F0502020204030204" pitchFamily="34" charset="0"/>
                <a:cs typeface="Times New Roman" panose="02020603050405020304" pitchFamily="18" charset="0"/>
              </a:rPr>
              <a:t>How: </a:t>
            </a:r>
            <a:r>
              <a:rPr lang="en-US" sz="1100" dirty="0">
                <a:effectLst/>
                <a:latin typeface="Open Sans" panose="020B0606030504020204" pitchFamily="34" charset="0"/>
                <a:ea typeface="Calibri" panose="020F0502020204030204" pitchFamily="34" charset="0"/>
                <a:cs typeface="Times New Roman" panose="02020603050405020304" pitchFamily="18" charset="0"/>
              </a:rPr>
              <a:t>We, therefore, began a real campaign of contacting other local groups to be our surrogate requesters… on their own global health concerns.  We also hosted RESULTS speakers (similar to this Gavi doctor who is on the media tour) and guests to speak, not only at OUR local events, but also at local Rotary, Lions Club, Kiwanis, University, Bread for the World, High schools, church women’s groups, public health classes, etc.  We found that offering speakers to other local groups often got us bigger audiences than our own events could garner.  We then used connections from those groups to invite folks to our local, face-to-face lobbying meetings with that Rep. (and others).  For example, many groups hosted our speakers on micro-credit… then several dozen folk attended a forum we set up with that Rep., about the Micro-credit Summit Campaign.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800"/>
              </a:spcAft>
              <a:buFont typeface="+mj-lt"/>
              <a:buAutoNum type="arabicPeriod"/>
            </a:pPr>
            <a:r>
              <a:rPr lang="en-US" sz="1100" b="1" dirty="0">
                <a:effectLst/>
                <a:latin typeface="Open Sans" panose="020B0606030504020204" pitchFamily="34" charset="0"/>
                <a:ea typeface="Calibri" panose="020F0502020204030204" pitchFamily="34" charset="0"/>
                <a:cs typeface="Times New Roman" panose="02020603050405020304" pitchFamily="18" charset="0"/>
              </a:rPr>
              <a:t>Success example: </a:t>
            </a:r>
            <a:r>
              <a:rPr lang="en-US" sz="1100" dirty="0">
                <a:effectLst/>
                <a:latin typeface="Open Sans" panose="020B0606030504020204" pitchFamily="34" charset="0"/>
                <a:ea typeface="Calibri" panose="020F0502020204030204" pitchFamily="34" charset="0"/>
                <a:cs typeface="Times New Roman" panose="02020603050405020304" pitchFamily="18" charset="0"/>
              </a:rPr>
              <a:t>One time we had 41 folks attend a meeting at the Rep.’s local office, and he had to meet with us in the parking lot in front of his office!  The attendees were a diverse cross-section of the community who cared enough to show up to demand funding for the Global Fund in early days! For years after that the aide who worked on SFOPS (State and Foreign Operations Committee) would take my calls, or return my calls within hours…. it was a handy perk for all that community networking!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10</a:t>
            </a:fld>
            <a:endParaRPr lang="en-US"/>
          </a:p>
        </p:txBody>
      </p:sp>
    </p:spTree>
    <p:extLst>
      <p:ext uri="{BB962C8B-B14F-4D97-AF65-F5344CB8AC3E}">
        <p14:creationId xmlns:p14="http://schemas.microsoft.com/office/powerpoint/2010/main" val="677108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5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5/7/2024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45558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5/7/2024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039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5/7/2024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910963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5/7/2024</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98332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baseline="0">
                <a:solidFill>
                  <a:schemeClr val="bg1"/>
                </a:solidFill>
              </a:rPr>
              <a:t>/</a:t>
            </a:r>
            <a:r>
              <a:rPr lang="en-US" b="1" baseline="0">
                <a:solidFill>
                  <a:schemeClr val="bg1"/>
                </a:solidFill>
              </a:rPr>
              <a:t>RESULTSEdFund</a:t>
            </a:r>
          </a:p>
        </p:txBody>
      </p:sp>
      <p:pic>
        <p:nvPicPr>
          <p:cNvPr id="6" name="Picture 5" descr="instagram-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600" y="3896473"/>
            <a:ext cx="346528" cy="346528"/>
          </a:xfrm>
          <a:prstGeom prst="rect">
            <a:avLst/>
          </a:prstGeom>
        </p:spPr>
      </p:pic>
      <p:pic>
        <p:nvPicPr>
          <p:cNvPr id="8" name="Picture 7" descr="twitter_circl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2601" y="3402597"/>
            <a:ext cx="346528" cy="346528"/>
          </a:xfrm>
          <a:prstGeom prst="rect">
            <a:avLst/>
          </a:prstGeom>
        </p:spPr>
      </p:pic>
      <p:sp>
        <p:nvSpPr>
          <p:cNvPr id="9" name="Rectangle 8"/>
          <p:cNvSpPr/>
          <p:nvPr userDrawn="1"/>
        </p:nvSpPr>
        <p:spPr>
          <a:xfrm>
            <a:off x="835010" y="3391195"/>
            <a:ext cx="2020167" cy="369332"/>
          </a:xfrm>
          <a:prstGeom prst="rect">
            <a:avLst/>
          </a:prstGeom>
        </p:spPr>
        <p:txBody>
          <a:bodyPr wrap="none">
            <a:spAutoFit/>
          </a:bodyPr>
          <a:lstStyle/>
          <a:p>
            <a:pPr algn="l"/>
            <a:r>
              <a:rPr lang="en-US" baseline="0">
                <a:solidFill>
                  <a:schemeClr val="bg1"/>
                </a:solidFill>
              </a:rPr>
              <a:t>@</a:t>
            </a:r>
            <a:r>
              <a:rPr lang="en-US" b="1" baseline="0">
                <a:solidFill>
                  <a:schemeClr val="bg1"/>
                </a:solidFill>
              </a:rPr>
              <a:t>RESULTS_Tweets</a:t>
            </a:r>
          </a:p>
        </p:txBody>
      </p:sp>
      <p:sp>
        <p:nvSpPr>
          <p:cNvPr id="10" name="Rectangle 9"/>
          <p:cNvSpPr/>
          <p:nvPr userDrawn="1"/>
        </p:nvSpPr>
        <p:spPr>
          <a:xfrm>
            <a:off x="829129" y="4379071"/>
            <a:ext cx="1749197" cy="369332"/>
          </a:xfrm>
          <a:prstGeom prst="rect">
            <a:avLst/>
          </a:prstGeom>
        </p:spPr>
        <p:txBody>
          <a:bodyPr wrap="none">
            <a:spAutoFit/>
          </a:bodyPr>
          <a:lstStyle/>
          <a:p>
            <a:r>
              <a:rPr lang="en-US" baseline="0">
                <a:solidFill>
                  <a:schemeClr val="bg1"/>
                </a:solidFill>
              </a:rPr>
              <a:t>@</a:t>
            </a:r>
            <a:r>
              <a:rPr lang="en-US" b="1" baseline="0">
                <a:solidFill>
                  <a:schemeClr val="bg1"/>
                </a:solidFill>
              </a:rPr>
              <a:t>voices4results</a:t>
            </a:r>
            <a:endParaRPr lang="en-US" b="1">
              <a:solidFill>
                <a:schemeClr val="bg1"/>
              </a:solidFill>
            </a:endParaRPr>
          </a:p>
        </p:txBody>
      </p:sp>
      <p:sp>
        <p:nvSpPr>
          <p:cNvPr id="11" name="TextBox 10"/>
          <p:cNvSpPr txBox="1"/>
          <p:nvPr userDrawn="1"/>
        </p:nvSpPr>
        <p:spPr>
          <a:xfrm>
            <a:off x="5270500" y="4178564"/>
            <a:ext cx="3419930" cy="584776"/>
          </a:xfrm>
          <a:prstGeom prst="rect">
            <a:avLst/>
          </a:prstGeom>
          <a:noFill/>
        </p:spPr>
        <p:txBody>
          <a:bodyPr wrap="square" rtlCol="0">
            <a:spAutoFit/>
          </a:bodyPr>
          <a:lstStyle/>
          <a:p>
            <a:pPr algn="r"/>
            <a:r>
              <a:rPr lang="en-US" sz="3200" b="1">
                <a:solidFill>
                  <a:schemeClr val="bg1"/>
                </a:solidFill>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4"/>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5/7/2024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517368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5/7/2024</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5/7/2024</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5/7/2024</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44836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5/7/2024</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99503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5/7/2024</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511260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669" r:id="rId1"/>
    <p:sldLayoutId id="2147483668" r:id="rId2"/>
  </p:sldLayoutIdLst>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858691" y="80916"/>
            <a:ext cx="1223628" cy="982313"/>
          </a:xfrm>
          <a:prstGeom prst="rect">
            <a:avLst/>
          </a:prstGeom>
        </p:spPr>
      </p:pic>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5/7/2024</a:t>
            </a:fld>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results.org/wp-content/uploads/Community-Partnership-Mapping.pdf"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mailto:kbury@results.org"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8" Type="http://schemas.openxmlformats.org/officeDocument/2006/relationships/hyperlink" Target="https://results.org/volunteers/outreach-how-tos" TargetMode="External"/><Relationship Id="rId3" Type="http://schemas.openxmlformats.org/officeDocument/2006/relationships/hyperlink" Target="https://results.org/wp-content/uploads/Inspiration-Guide-June-2024-Community-Action.pdf" TargetMode="External"/><Relationship Id="rId7" Type="http://schemas.openxmlformats.org/officeDocument/2006/relationships/hyperlink" Target="https://results.org/wp-content/uploads/Outreach-and-Partnership-Guide_updated-July-2022.pdf"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hyperlink" Target="https://results.org/wp-content/uploads/Community-Partnership-Mapping.pdf" TargetMode="External"/><Relationship Id="rId5" Type="http://schemas.openxmlformats.org/officeDocument/2006/relationships/hyperlink" Target="https://results.org/wp-content/uploads/Action-Sheet-June-2024-Community-Action.pdf" TargetMode="External"/><Relationship Id="rId4" Type="http://schemas.openxmlformats.org/officeDocument/2006/relationships/hyperlink" Target="https://results.org/wp-content/uploads/How-To-June-2024-Community-Action.pdf" TargetMode="External"/><Relationship Id="rId9" Type="http://schemas.openxmlformats.org/officeDocument/2006/relationships/hyperlink" Target="https://results.org/wp-content/uploads/Resource-Guide-for-Planning-In-Person-Events_Final-JD-edits-March-2024.pd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mailto:kbury@results.org"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5CEC6F-775D-124D-9CA4-2E1433027E4B}"/>
              </a:ext>
            </a:extLst>
          </p:cNvPr>
          <p:cNvSpPr txBox="1"/>
          <p:nvPr/>
        </p:nvSpPr>
        <p:spPr>
          <a:xfrm>
            <a:off x="0" y="3284220"/>
            <a:ext cx="9143999" cy="1200329"/>
          </a:xfrm>
          <a:prstGeom prst="rect">
            <a:avLst/>
          </a:prstGeom>
          <a:noFill/>
        </p:spPr>
        <p:txBody>
          <a:bodyPr wrap="square" lIns="91440" tIns="45720" rIns="91440" bIns="45720" rtlCol="0" anchor="t">
            <a:spAutoFit/>
          </a:bodyPr>
          <a:lstStyle/>
          <a:p>
            <a:pPr algn="ctr"/>
            <a:r>
              <a:rPr lang="en-US" sz="3600" b="1" dirty="0">
                <a:solidFill>
                  <a:schemeClr val="bg1"/>
                </a:solidFill>
                <a:latin typeface="Open Sans"/>
                <a:ea typeface="Open Sans"/>
                <a:cs typeface="Open Sans"/>
              </a:rPr>
              <a:t>Building Community Partnerships to End Poverty</a:t>
            </a:r>
          </a:p>
        </p:txBody>
      </p:sp>
      <p:sp>
        <p:nvSpPr>
          <p:cNvPr id="3" name="TextBox 2">
            <a:extLst>
              <a:ext uri="{FF2B5EF4-FFF2-40B4-BE49-F238E27FC236}">
                <a16:creationId xmlns:a16="http://schemas.microsoft.com/office/drawing/2014/main" id="{856A2A4B-F61A-3EAA-5309-ADEB476AF4C6}"/>
              </a:ext>
            </a:extLst>
          </p:cNvPr>
          <p:cNvSpPr txBox="1"/>
          <p:nvPr/>
        </p:nvSpPr>
        <p:spPr>
          <a:xfrm>
            <a:off x="0" y="4620280"/>
            <a:ext cx="9144000" cy="523220"/>
          </a:xfrm>
          <a:prstGeom prst="rect">
            <a:avLst/>
          </a:prstGeom>
          <a:noFill/>
        </p:spPr>
        <p:txBody>
          <a:bodyPr wrap="square" lIns="91440" tIns="45720" rIns="91440" bIns="45720" rtlCol="0" anchor="t">
            <a:spAutoFit/>
          </a:bodyPr>
          <a:lstStyle/>
          <a:p>
            <a:pPr algn="ctr"/>
            <a:r>
              <a:rPr lang="en-US" sz="2800" b="1" dirty="0">
                <a:solidFill>
                  <a:schemeClr val="bg1"/>
                </a:solidFill>
                <a:latin typeface="Open Sans"/>
                <a:ea typeface="Open Sans"/>
                <a:cs typeface="Open Sans"/>
              </a:rPr>
              <a:t>May 7, 2024</a:t>
            </a:r>
          </a:p>
        </p:txBody>
      </p:sp>
    </p:spTree>
    <p:extLst>
      <p:ext uri="{BB962C8B-B14F-4D97-AF65-F5344CB8AC3E}">
        <p14:creationId xmlns:p14="http://schemas.microsoft.com/office/powerpoint/2010/main" val="3259222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41178-BFA1-C35E-8935-A376F73653E6}"/>
              </a:ext>
            </a:extLst>
          </p:cNvPr>
          <p:cNvSpPr>
            <a:spLocks noGrp="1"/>
          </p:cNvSpPr>
          <p:nvPr>
            <p:ph type="title"/>
          </p:nvPr>
        </p:nvSpPr>
        <p:spPr>
          <a:xfrm>
            <a:off x="589491" y="1960350"/>
            <a:ext cx="7965017" cy="857250"/>
          </a:xfrm>
        </p:spPr>
        <p:txBody>
          <a:bodyPr anchor="ctr">
            <a:noAutofit/>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Example from RESULTS Volunteer</a:t>
            </a:r>
            <a:br>
              <a:rPr lang="en-US" sz="3200" b="1" dirty="0">
                <a:latin typeface="Open Sans" panose="020B0606030504020204" pitchFamily="34" charset="0"/>
                <a:ea typeface="Open Sans" panose="020B0606030504020204" pitchFamily="34" charset="0"/>
                <a:cs typeface="Open Sans" panose="020B0606030504020204" pitchFamily="34" charset="0"/>
              </a:rPr>
            </a:br>
            <a:r>
              <a:rPr lang="en-US" sz="3200" b="1" i="1" dirty="0">
                <a:latin typeface="Open Sans" panose="020B0606030504020204" pitchFamily="34" charset="0"/>
                <a:ea typeface="Open Sans" panose="020B0606030504020204" pitchFamily="34" charset="0"/>
                <a:cs typeface="Open Sans" panose="020B0606030504020204" pitchFamily="34" charset="0"/>
              </a:rPr>
              <a:t>Lynne Patalano</a:t>
            </a:r>
            <a:endParaRPr lang="en-US" sz="32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62641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75E3910-8BBA-4013-BBFF-B2D7021969D3}"/>
              </a:ext>
            </a:extLst>
          </p:cNvPr>
          <p:cNvSpPr>
            <a:spLocks noGrp="1"/>
          </p:cNvSpPr>
          <p:nvPr>
            <p:ph type="title"/>
          </p:nvPr>
        </p:nvSpPr>
        <p:spPr>
          <a:xfrm>
            <a:off x="74428" y="1807534"/>
            <a:ext cx="9069572" cy="1796902"/>
          </a:xfrm>
        </p:spPr>
        <p:txBody>
          <a:bodyPr>
            <a:normAutofit/>
          </a:bodyPr>
          <a:lstStyle/>
          <a:p>
            <a:r>
              <a:rPr lang="en-US" b="1" dirty="0">
                <a:latin typeface="Open Sans" panose="020B0606030504020204" pitchFamily="34" charset="0"/>
                <a:ea typeface="Open Sans" panose="020B0606030504020204" pitchFamily="34" charset="0"/>
                <a:cs typeface="Open Sans" panose="020B0606030504020204" pitchFamily="34" charset="0"/>
                <a:hlinkClick r:id="rId3"/>
              </a:rPr>
              <a:t>Community &amp; Partnership Mapping Tool</a:t>
            </a: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7472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98610F-59E5-4CD9-8FEA-89BE53AAC562}"/>
              </a:ext>
            </a:extLst>
          </p:cNvPr>
          <p:cNvSpPr>
            <a:spLocks noGrp="1"/>
          </p:cNvSpPr>
          <p:nvPr>
            <p:ph idx="1"/>
          </p:nvPr>
        </p:nvSpPr>
        <p:spPr>
          <a:xfrm>
            <a:off x="228339" y="1338086"/>
            <a:ext cx="8229600" cy="3394472"/>
          </a:xfrm>
        </p:spPr>
        <p:txBody>
          <a:bodyPr>
            <a:normAutofit/>
          </a:bodyPr>
          <a:lstStyle/>
          <a:p>
            <a:pPr marL="0" indent="0">
              <a:buNone/>
            </a:pPr>
            <a:r>
              <a:rPr lang="en-US" u="sng" dirty="0">
                <a:latin typeface="Open Sans" panose="020B0606030504020204" pitchFamily="34" charset="0"/>
                <a:ea typeface="Open Sans" panose="020B0606030504020204" pitchFamily="34" charset="0"/>
                <a:cs typeface="Open Sans" panose="020B0606030504020204" pitchFamily="34" charset="0"/>
              </a:rPr>
              <a:t>Three primary areas:</a:t>
            </a:r>
          </a:p>
          <a:p>
            <a:pPr marL="514350" indent="-514350">
              <a:buAutoNum type="arabicPeriod"/>
            </a:pPr>
            <a:r>
              <a:rPr lang="en-US" dirty="0">
                <a:latin typeface="Open Sans" panose="020B0606030504020204" pitchFamily="34" charset="0"/>
                <a:ea typeface="Open Sans" panose="020B0606030504020204" pitchFamily="34" charset="0"/>
                <a:cs typeface="Open Sans" panose="020B0606030504020204" pitchFamily="34" charset="0"/>
              </a:rPr>
              <a:t>The issue</a:t>
            </a:r>
          </a:p>
          <a:p>
            <a:pPr marL="514350" indent="-514350">
              <a:buAutoNum type="arabicPeriod"/>
            </a:pPr>
            <a:r>
              <a:rPr lang="en-US" dirty="0">
                <a:latin typeface="Open Sans" panose="020B0606030504020204" pitchFamily="34" charset="0"/>
                <a:ea typeface="Open Sans" panose="020B0606030504020204" pitchFamily="34" charset="0"/>
                <a:cs typeface="Open Sans" panose="020B0606030504020204" pitchFamily="34" charset="0"/>
              </a:rPr>
              <a:t>Who cares about it or is affected by the issue?</a:t>
            </a:r>
          </a:p>
          <a:p>
            <a:pPr marL="514350" indent="-514350">
              <a:buAutoNum type="arabicPeriod"/>
            </a:pPr>
            <a:r>
              <a:rPr lang="en-US" dirty="0">
                <a:latin typeface="Open Sans" panose="020B0606030504020204" pitchFamily="34" charset="0"/>
                <a:ea typeface="Open Sans" panose="020B0606030504020204" pitchFamily="34" charset="0"/>
                <a:cs typeface="Open Sans" panose="020B0606030504020204" pitchFamily="34" charset="0"/>
              </a:rPr>
              <a:t>How are we connected to those who care about or affected by it?</a:t>
            </a:r>
          </a:p>
          <a:p>
            <a:pPr marL="0" indent="0">
              <a:buNone/>
            </a:pPr>
            <a:endParaRPr lang="en-US" dirty="0"/>
          </a:p>
          <a:p>
            <a:pPr marL="0" indent="0">
              <a:buNone/>
            </a:pPr>
            <a:endParaRPr lang="en-US" dirty="0"/>
          </a:p>
        </p:txBody>
      </p:sp>
      <p:sp>
        <p:nvSpPr>
          <p:cNvPr id="4" name="Title 1">
            <a:extLst>
              <a:ext uri="{FF2B5EF4-FFF2-40B4-BE49-F238E27FC236}">
                <a16:creationId xmlns:a16="http://schemas.microsoft.com/office/drawing/2014/main" id="{675E3910-8BBA-4013-BBFF-B2D7021969D3}"/>
              </a:ext>
            </a:extLst>
          </p:cNvPr>
          <p:cNvSpPr>
            <a:spLocks noGrp="1"/>
          </p:cNvSpPr>
          <p:nvPr>
            <p:ph type="title"/>
          </p:nvPr>
        </p:nvSpPr>
        <p:spPr>
          <a:xfrm>
            <a:off x="642394" y="248468"/>
            <a:ext cx="7401491" cy="857250"/>
          </a:xfrm>
        </p:spPr>
        <p:txBody>
          <a:bodyPr>
            <a:normAutofit fontScale="90000"/>
          </a:bodyPr>
          <a:lstStyle/>
          <a:p>
            <a:r>
              <a:rPr lang="en-US" b="1" dirty="0">
                <a:latin typeface="Open Sans" panose="020B0606030504020204" pitchFamily="34" charset="0"/>
                <a:ea typeface="Open Sans" panose="020B0606030504020204" pitchFamily="34" charset="0"/>
                <a:cs typeface="Open Sans" panose="020B0606030504020204" pitchFamily="34" charset="0"/>
              </a:rPr>
              <a:t>Community &amp; Partnership Mapping Tool</a:t>
            </a:r>
          </a:p>
        </p:txBody>
      </p:sp>
    </p:spTree>
    <p:extLst>
      <p:ext uri="{BB962C8B-B14F-4D97-AF65-F5344CB8AC3E}">
        <p14:creationId xmlns:p14="http://schemas.microsoft.com/office/powerpoint/2010/main" val="1306000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40610900-86EA-4EDC-9C31-F59F28B92E20}"/>
              </a:ext>
            </a:extLst>
          </p:cNvPr>
          <p:cNvSpPr/>
          <p:nvPr/>
        </p:nvSpPr>
        <p:spPr>
          <a:xfrm>
            <a:off x="4124008" y="2137410"/>
            <a:ext cx="895985" cy="86868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Oval 8">
            <a:extLst>
              <a:ext uri="{FF2B5EF4-FFF2-40B4-BE49-F238E27FC236}">
                <a16:creationId xmlns:a16="http://schemas.microsoft.com/office/drawing/2014/main" id="{9645A9DB-7A4D-43F7-BBB3-AAB9DE5F9AF3}"/>
              </a:ext>
            </a:extLst>
          </p:cNvPr>
          <p:cNvSpPr/>
          <p:nvPr/>
        </p:nvSpPr>
        <p:spPr>
          <a:xfrm>
            <a:off x="3141663" y="1241108"/>
            <a:ext cx="2860675" cy="266128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0" name="Group 9">
            <a:extLst>
              <a:ext uri="{FF2B5EF4-FFF2-40B4-BE49-F238E27FC236}">
                <a16:creationId xmlns:a16="http://schemas.microsoft.com/office/drawing/2014/main" id="{CAE0C875-9817-4A55-9A86-181BE6049B41}"/>
              </a:ext>
            </a:extLst>
          </p:cNvPr>
          <p:cNvGrpSpPr/>
          <p:nvPr/>
        </p:nvGrpSpPr>
        <p:grpSpPr>
          <a:xfrm>
            <a:off x="-20179" y="403543"/>
            <a:ext cx="6845794" cy="4336415"/>
            <a:chOff x="-2338753" y="0"/>
            <a:chExt cx="6846347" cy="4336610"/>
          </a:xfrm>
        </p:grpSpPr>
        <p:sp>
          <p:nvSpPr>
            <p:cNvPr id="11" name="Oval 10">
              <a:extLst>
                <a:ext uri="{FF2B5EF4-FFF2-40B4-BE49-F238E27FC236}">
                  <a16:creationId xmlns:a16="http://schemas.microsoft.com/office/drawing/2014/main" id="{A6A946BB-D889-48E1-996F-5D33FB790CFC}"/>
                </a:ext>
              </a:extLst>
            </p:cNvPr>
            <p:cNvSpPr/>
            <p:nvPr/>
          </p:nvSpPr>
          <p:spPr>
            <a:xfrm>
              <a:off x="0" y="0"/>
              <a:ext cx="4507594" cy="433661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Text Box 5">
              <a:extLst>
                <a:ext uri="{FF2B5EF4-FFF2-40B4-BE49-F238E27FC236}">
                  <a16:creationId xmlns:a16="http://schemas.microsoft.com/office/drawing/2014/main" id="{F8A54286-41D7-40D7-95F9-D4463A0306DE}"/>
                </a:ext>
              </a:extLst>
            </p:cNvPr>
            <p:cNvSpPr txBox="1"/>
            <p:nvPr/>
          </p:nvSpPr>
          <p:spPr>
            <a:xfrm>
              <a:off x="-2338753" y="327474"/>
              <a:ext cx="2007079" cy="4978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Who cares about the issue?</a:t>
              </a:r>
            </a:p>
          </p:txBody>
        </p:sp>
        <p:sp>
          <p:nvSpPr>
            <p:cNvPr id="13" name="Text Box 6">
              <a:extLst>
                <a:ext uri="{FF2B5EF4-FFF2-40B4-BE49-F238E27FC236}">
                  <a16:creationId xmlns:a16="http://schemas.microsoft.com/office/drawing/2014/main" id="{277776D7-8636-4928-B847-DE6BD08A76E2}"/>
                </a:ext>
              </a:extLst>
            </p:cNvPr>
            <p:cNvSpPr txBox="1"/>
            <p:nvPr/>
          </p:nvSpPr>
          <p:spPr>
            <a:xfrm>
              <a:off x="-2318572" y="3201377"/>
              <a:ext cx="2552467" cy="29763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How are we connected to those who care about</a:t>
              </a:r>
              <a:br>
                <a:rPr lang="en-US" sz="2000" dirty="0">
                  <a:effectLst/>
                  <a:latin typeface="Open Sans" panose="020B0606030504020204" pitchFamily="34" charset="0"/>
                  <a:ea typeface="Open Sans" panose="020B0606030504020204" pitchFamily="34" charset="0"/>
                  <a:cs typeface="Open Sans" panose="020B0606030504020204" pitchFamily="34" charset="0"/>
                </a:rPr>
              </a:br>
              <a:r>
                <a:rPr lang="en-US" sz="2000" dirty="0">
                  <a:effectLst/>
                  <a:latin typeface="Open Sans" panose="020B0606030504020204" pitchFamily="34" charset="0"/>
                  <a:ea typeface="Open Sans" panose="020B0606030504020204" pitchFamily="34" charset="0"/>
                  <a:cs typeface="Open Sans" panose="020B0606030504020204" pitchFamily="34" charset="0"/>
                </a:rPr>
                <a:t> the issue?</a:t>
              </a:r>
            </a:p>
          </p:txBody>
        </p:sp>
      </p:grpSp>
      <p:sp>
        <p:nvSpPr>
          <p:cNvPr id="14" name="Text Box 5">
            <a:extLst>
              <a:ext uri="{FF2B5EF4-FFF2-40B4-BE49-F238E27FC236}">
                <a16:creationId xmlns:a16="http://schemas.microsoft.com/office/drawing/2014/main" id="{40D9FF19-4EF6-4E01-9A59-EB2D77682210}"/>
              </a:ext>
            </a:extLst>
          </p:cNvPr>
          <p:cNvSpPr txBox="1"/>
          <p:nvPr/>
        </p:nvSpPr>
        <p:spPr>
          <a:xfrm>
            <a:off x="7137083" y="2303005"/>
            <a:ext cx="2006917" cy="49781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The Issue</a:t>
            </a:r>
          </a:p>
        </p:txBody>
      </p:sp>
      <p:cxnSp>
        <p:nvCxnSpPr>
          <p:cNvPr id="15" name="Straight Arrow Connector 14">
            <a:extLst>
              <a:ext uri="{FF2B5EF4-FFF2-40B4-BE49-F238E27FC236}">
                <a16:creationId xmlns:a16="http://schemas.microsoft.com/office/drawing/2014/main" id="{346FBD33-8B33-4F3A-BF88-516C0B881870}"/>
              </a:ext>
            </a:extLst>
          </p:cNvPr>
          <p:cNvCxnSpPr>
            <a:cxnSpLocks/>
          </p:cNvCxnSpPr>
          <p:nvPr/>
        </p:nvCxnSpPr>
        <p:spPr>
          <a:xfrm flipH="1">
            <a:off x="4572000" y="2495778"/>
            <a:ext cx="2744787" cy="561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362828B7-79D0-4DDD-A276-4047E524183F}"/>
              </a:ext>
            </a:extLst>
          </p:cNvPr>
          <p:cNvCxnSpPr>
            <a:cxnSpLocks/>
          </p:cNvCxnSpPr>
          <p:nvPr/>
        </p:nvCxnSpPr>
        <p:spPr>
          <a:xfrm>
            <a:off x="1614525" y="1455581"/>
            <a:ext cx="1979280" cy="7687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7FBAAD23-71F4-4325-8988-2DADC0F0488F}"/>
              </a:ext>
            </a:extLst>
          </p:cNvPr>
          <p:cNvCxnSpPr>
            <a:cxnSpLocks/>
          </p:cNvCxnSpPr>
          <p:nvPr/>
        </p:nvCxnSpPr>
        <p:spPr>
          <a:xfrm flipV="1">
            <a:off x="2552261" y="3522952"/>
            <a:ext cx="650203" cy="6062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1821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C90C3E-C682-46E6-BFF7-B55A66C580F8}"/>
              </a:ext>
            </a:extLst>
          </p:cNvPr>
          <p:cNvSpPr txBox="1"/>
          <p:nvPr/>
        </p:nvSpPr>
        <p:spPr>
          <a:xfrm>
            <a:off x="4851402" y="1906141"/>
            <a:ext cx="3036322" cy="1077218"/>
          </a:xfrm>
          <a:prstGeom prst="rect">
            <a:avLst/>
          </a:prstGeom>
          <a:noFill/>
        </p:spPr>
        <p:txBody>
          <a:bodyPr wrap="square" rtlCol="0">
            <a:spAutoFit/>
          </a:bodyPr>
          <a:lstStyle/>
          <a:p>
            <a:pPr algn="ctr"/>
            <a:r>
              <a:rPr lang="en-US" sz="3200" b="1" dirty="0">
                <a:latin typeface="Open Sans" panose="020B0606030504020204" pitchFamily="34" charset="0"/>
                <a:ea typeface="Open Sans" panose="020B0606030504020204" pitchFamily="34" charset="0"/>
                <a:cs typeface="Open Sans" panose="020B0606030504020204" pitchFamily="34" charset="0"/>
              </a:rPr>
              <a:t>Food</a:t>
            </a:r>
            <a:br>
              <a:rPr lang="en-US" sz="3200" b="1" dirty="0">
                <a:latin typeface="Open Sans" panose="020B0606030504020204" pitchFamily="34" charset="0"/>
                <a:ea typeface="Open Sans" panose="020B0606030504020204" pitchFamily="34" charset="0"/>
                <a:cs typeface="Open Sans" panose="020B0606030504020204" pitchFamily="34" charset="0"/>
              </a:rPr>
            </a:br>
            <a:r>
              <a:rPr lang="en-US" sz="3200" b="1" dirty="0">
                <a:latin typeface="Open Sans" panose="020B0606030504020204" pitchFamily="34" charset="0"/>
                <a:ea typeface="Open Sans" panose="020B0606030504020204" pitchFamily="34" charset="0"/>
                <a:cs typeface="Open Sans" panose="020B0606030504020204" pitchFamily="34" charset="0"/>
              </a:rPr>
              <a:t>Insecurity</a:t>
            </a:r>
          </a:p>
        </p:txBody>
      </p:sp>
      <p:sp>
        <p:nvSpPr>
          <p:cNvPr id="4" name="Oval 3">
            <a:extLst>
              <a:ext uri="{FF2B5EF4-FFF2-40B4-BE49-F238E27FC236}">
                <a16:creationId xmlns:a16="http://schemas.microsoft.com/office/drawing/2014/main" id="{41202FE1-E540-4967-8CC7-D5DCB0E73DD5}"/>
              </a:ext>
            </a:extLst>
          </p:cNvPr>
          <p:cNvSpPr/>
          <p:nvPr/>
        </p:nvSpPr>
        <p:spPr>
          <a:xfrm>
            <a:off x="2044700" y="1320800"/>
            <a:ext cx="2247900" cy="22479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592D7D74-BEBF-4906-8C87-E45151C9E6C5}"/>
              </a:ext>
            </a:extLst>
          </p:cNvPr>
          <p:cNvSpPr txBox="1"/>
          <p:nvPr/>
        </p:nvSpPr>
        <p:spPr>
          <a:xfrm>
            <a:off x="1650489" y="1906141"/>
            <a:ext cx="3036322" cy="1077218"/>
          </a:xfrm>
          <a:prstGeom prst="rect">
            <a:avLst/>
          </a:prstGeom>
          <a:noFill/>
        </p:spPr>
        <p:txBody>
          <a:bodyPr wrap="square" rtlCol="0">
            <a:spAutoFit/>
          </a:bodyPr>
          <a:lstStyle/>
          <a:p>
            <a:pPr algn="ctr"/>
            <a:r>
              <a:rPr lang="en-US" sz="3200" b="1" dirty="0">
                <a:latin typeface="Open Sans" panose="020B0606030504020204" pitchFamily="34" charset="0"/>
                <a:ea typeface="Open Sans" panose="020B0606030504020204" pitchFamily="34" charset="0"/>
                <a:cs typeface="Open Sans" panose="020B0606030504020204" pitchFamily="34" charset="0"/>
              </a:rPr>
              <a:t>the</a:t>
            </a:r>
          </a:p>
          <a:p>
            <a:pPr algn="ctr"/>
            <a:r>
              <a:rPr lang="en-US" sz="3200" b="1" dirty="0">
                <a:latin typeface="Open Sans" panose="020B0606030504020204" pitchFamily="34" charset="0"/>
                <a:ea typeface="Open Sans" panose="020B0606030504020204" pitchFamily="34" charset="0"/>
                <a:cs typeface="Open Sans" panose="020B0606030504020204" pitchFamily="34" charset="0"/>
              </a:rPr>
              <a:t>Issue</a:t>
            </a:r>
          </a:p>
        </p:txBody>
      </p:sp>
    </p:spTree>
    <p:extLst>
      <p:ext uri="{BB962C8B-B14F-4D97-AF65-F5344CB8AC3E}">
        <p14:creationId xmlns:p14="http://schemas.microsoft.com/office/powerpoint/2010/main" val="830333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1DAE2E-7301-487A-8FB7-A591B335916A}"/>
              </a:ext>
            </a:extLst>
          </p:cNvPr>
          <p:cNvSpPr txBox="1"/>
          <p:nvPr/>
        </p:nvSpPr>
        <p:spPr>
          <a:xfrm>
            <a:off x="294719" y="268166"/>
            <a:ext cx="8344456" cy="584775"/>
          </a:xfrm>
          <a:prstGeom prst="rect">
            <a:avLst/>
          </a:prstGeom>
          <a:noFill/>
        </p:spPr>
        <p:txBody>
          <a:bodyPr wrap="square" lIns="91440" tIns="45720" rIns="91440" bIns="45720" rtlCol="0" anchor="t">
            <a:spAutoFit/>
          </a:bodyPr>
          <a:lstStyle/>
          <a:p>
            <a:pPr algn="ctr"/>
            <a:r>
              <a:rPr lang="en-US" sz="3200" b="1" dirty="0">
                <a:latin typeface="Open Sans"/>
                <a:ea typeface="Open Sans"/>
                <a:cs typeface="Open Sans"/>
              </a:rPr>
              <a:t>Food Insecurity</a:t>
            </a:r>
          </a:p>
        </p:txBody>
      </p:sp>
      <p:sp>
        <p:nvSpPr>
          <p:cNvPr id="4" name="TextBox 3">
            <a:extLst>
              <a:ext uri="{FF2B5EF4-FFF2-40B4-BE49-F238E27FC236}">
                <a16:creationId xmlns:a16="http://schemas.microsoft.com/office/drawing/2014/main" id="{9B38A5B1-1060-4567-8228-6E813DCE1F10}"/>
              </a:ext>
            </a:extLst>
          </p:cNvPr>
          <p:cNvSpPr txBox="1"/>
          <p:nvPr/>
        </p:nvSpPr>
        <p:spPr>
          <a:xfrm>
            <a:off x="5040459" y="3726340"/>
            <a:ext cx="3794039" cy="1107996"/>
          </a:xfrm>
          <a:prstGeom prst="rect">
            <a:avLst/>
          </a:prstGeom>
          <a:noFill/>
        </p:spPr>
        <p:txBody>
          <a:bodyPr wrap="square" rtlCol="0">
            <a:spAutoFit/>
          </a:bodyPr>
          <a:lstStyle/>
          <a:p>
            <a:pPr algn="ctr"/>
            <a:r>
              <a:rPr lang="en-US" sz="2200" dirty="0">
                <a:latin typeface="Open Sans" panose="020B0606030504020204" pitchFamily="34" charset="0"/>
                <a:ea typeface="Open Sans" panose="020B0606030504020204" pitchFamily="34" charset="0"/>
                <a:cs typeface="Open Sans" panose="020B0606030504020204" pitchFamily="34" charset="0"/>
              </a:rPr>
              <a:t>Businesses, non-profits, educational institutions, foundations?</a:t>
            </a:r>
          </a:p>
        </p:txBody>
      </p:sp>
      <p:sp>
        <p:nvSpPr>
          <p:cNvPr id="5" name="TextBox 4">
            <a:extLst>
              <a:ext uri="{FF2B5EF4-FFF2-40B4-BE49-F238E27FC236}">
                <a16:creationId xmlns:a16="http://schemas.microsoft.com/office/drawing/2014/main" id="{7DA39359-8BDE-4824-A6DD-527747039BFB}"/>
              </a:ext>
            </a:extLst>
          </p:cNvPr>
          <p:cNvSpPr txBox="1"/>
          <p:nvPr/>
        </p:nvSpPr>
        <p:spPr>
          <a:xfrm>
            <a:off x="2484480" y="2020046"/>
            <a:ext cx="3794039" cy="1446550"/>
          </a:xfrm>
          <a:prstGeom prst="rect">
            <a:avLst/>
          </a:prstGeom>
          <a:noFill/>
        </p:spPr>
        <p:txBody>
          <a:bodyPr wrap="square" rtlCol="0">
            <a:spAutoFit/>
          </a:bodyPr>
          <a:lstStyle/>
          <a:p>
            <a:pPr algn="ctr"/>
            <a:r>
              <a:rPr lang="en-US" sz="2200" dirty="0">
                <a:latin typeface="Open Sans" panose="020B0606030504020204" pitchFamily="34" charset="0"/>
                <a:ea typeface="Open Sans" panose="020B0606030504020204" pitchFamily="34" charset="0"/>
                <a:cs typeface="Open Sans" panose="020B0606030504020204" pitchFamily="34" charset="0"/>
              </a:rPr>
              <a:t>Who experiences it?</a:t>
            </a:r>
          </a:p>
          <a:p>
            <a:pPr algn="ctr"/>
            <a:r>
              <a:rPr lang="en-US" sz="2200" dirty="0">
                <a:latin typeface="Open Sans" panose="020B0606030504020204" pitchFamily="34" charset="0"/>
                <a:ea typeface="Open Sans" panose="020B0606030504020204" pitchFamily="34" charset="0"/>
                <a:cs typeface="Open Sans" panose="020B0606030504020204" pitchFamily="34" charset="0"/>
              </a:rPr>
              <a:t> </a:t>
            </a:r>
            <a:r>
              <a:rPr lang="en-US" sz="2200" b="1" dirty="0">
                <a:latin typeface="Open Sans" panose="020B0606030504020204" pitchFamily="34" charset="0"/>
                <a:ea typeface="Open Sans" panose="020B0606030504020204" pitchFamily="34" charset="0"/>
                <a:cs typeface="Open Sans" panose="020B0606030504020204" pitchFamily="34" charset="0"/>
              </a:rPr>
              <a:t>And how am I including them in working on the solution?</a:t>
            </a:r>
          </a:p>
        </p:txBody>
      </p:sp>
      <p:sp>
        <p:nvSpPr>
          <p:cNvPr id="6" name="TextBox 5">
            <a:extLst>
              <a:ext uri="{FF2B5EF4-FFF2-40B4-BE49-F238E27FC236}">
                <a16:creationId xmlns:a16="http://schemas.microsoft.com/office/drawing/2014/main" id="{49DB9D94-0E47-4EE2-A1C7-C8F62FD04739}"/>
              </a:ext>
            </a:extLst>
          </p:cNvPr>
          <p:cNvSpPr txBox="1"/>
          <p:nvPr/>
        </p:nvSpPr>
        <p:spPr>
          <a:xfrm>
            <a:off x="5218259" y="1311454"/>
            <a:ext cx="3794039" cy="430887"/>
          </a:xfrm>
          <a:prstGeom prst="rect">
            <a:avLst/>
          </a:prstGeom>
          <a:noFill/>
        </p:spPr>
        <p:txBody>
          <a:bodyPr wrap="square" rtlCol="0">
            <a:spAutoFit/>
          </a:bodyPr>
          <a:lstStyle/>
          <a:p>
            <a:pPr algn="ctr"/>
            <a:r>
              <a:rPr lang="en-US" sz="2200" dirty="0">
                <a:latin typeface="Open Sans" panose="020B0606030504020204" pitchFamily="34" charset="0"/>
                <a:ea typeface="Open Sans" panose="020B0606030504020204" pitchFamily="34" charset="0"/>
                <a:cs typeface="Open Sans" panose="020B0606030504020204" pitchFamily="34" charset="0"/>
              </a:rPr>
              <a:t>Who studies it?</a:t>
            </a:r>
          </a:p>
        </p:txBody>
      </p:sp>
      <p:sp>
        <p:nvSpPr>
          <p:cNvPr id="8" name="TextBox 7">
            <a:extLst>
              <a:ext uri="{FF2B5EF4-FFF2-40B4-BE49-F238E27FC236}">
                <a16:creationId xmlns:a16="http://schemas.microsoft.com/office/drawing/2014/main" id="{D6407AE2-D323-4325-8704-7D3AF6749042}"/>
              </a:ext>
            </a:extLst>
          </p:cNvPr>
          <p:cNvSpPr txBox="1"/>
          <p:nvPr/>
        </p:nvSpPr>
        <p:spPr>
          <a:xfrm>
            <a:off x="0" y="3763586"/>
            <a:ext cx="3406732" cy="1107996"/>
          </a:xfrm>
          <a:prstGeom prst="rect">
            <a:avLst/>
          </a:prstGeom>
          <a:noFill/>
        </p:spPr>
        <p:txBody>
          <a:bodyPr wrap="square" rtlCol="0">
            <a:spAutoFit/>
          </a:bodyPr>
          <a:lstStyle/>
          <a:p>
            <a:pPr algn="ctr"/>
            <a:r>
              <a:rPr lang="en-US" sz="2200" dirty="0">
                <a:latin typeface="Open Sans" panose="020B0606030504020204" pitchFamily="34" charset="0"/>
                <a:ea typeface="Open Sans" panose="020B0606030504020204" pitchFamily="34" charset="0"/>
                <a:cs typeface="Open Sans" panose="020B0606030504020204" pitchFamily="34" charset="0"/>
              </a:rPr>
              <a:t>Who in your local</a:t>
            </a:r>
          </a:p>
          <a:p>
            <a:pPr algn="ctr"/>
            <a:r>
              <a:rPr lang="en-US" sz="2200" dirty="0">
                <a:latin typeface="Open Sans" panose="020B0606030504020204" pitchFamily="34" charset="0"/>
                <a:ea typeface="Open Sans" panose="020B0606030504020204" pitchFamily="34" charset="0"/>
                <a:cs typeface="Open Sans" panose="020B0606030504020204" pitchFamily="34" charset="0"/>
              </a:rPr>
              <a:t> (or state) government works on this issue?</a:t>
            </a:r>
          </a:p>
        </p:txBody>
      </p:sp>
      <p:sp>
        <p:nvSpPr>
          <p:cNvPr id="9" name="TextBox 8">
            <a:extLst>
              <a:ext uri="{FF2B5EF4-FFF2-40B4-BE49-F238E27FC236}">
                <a16:creationId xmlns:a16="http://schemas.microsoft.com/office/drawing/2014/main" id="{A8B6465E-F277-4651-93BC-3E9593B4A7B8}"/>
              </a:ext>
            </a:extLst>
          </p:cNvPr>
          <p:cNvSpPr txBox="1"/>
          <p:nvPr/>
        </p:nvSpPr>
        <p:spPr>
          <a:xfrm>
            <a:off x="131702" y="1200884"/>
            <a:ext cx="3406732" cy="769441"/>
          </a:xfrm>
          <a:prstGeom prst="rect">
            <a:avLst/>
          </a:prstGeom>
          <a:noFill/>
        </p:spPr>
        <p:txBody>
          <a:bodyPr wrap="square" rtlCol="0">
            <a:spAutoFit/>
          </a:bodyPr>
          <a:lstStyle/>
          <a:p>
            <a:pPr algn="ctr"/>
            <a:r>
              <a:rPr lang="en-US" sz="2200" dirty="0">
                <a:latin typeface="Open Sans" panose="020B0606030504020204" pitchFamily="34" charset="0"/>
                <a:ea typeface="Open Sans" panose="020B0606030504020204" pitchFamily="34" charset="0"/>
                <a:cs typeface="Open Sans" panose="020B0606030504020204" pitchFamily="34" charset="0"/>
              </a:rPr>
              <a:t>Who covers it in the media?</a:t>
            </a:r>
          </a:p>
        </p:txBody>
      </p:sp>
    </p:spTree>
    <p:extLst>
      <p:ext uri="{BB962C8B-B14F-4D97-AF65-F5344CB8AC3E}">
        <p14:creationId xmlns:p14="http://schemas.microsoft.com/office/powerpoint/2010/main" val="1096597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46900B05-30C6-45E4-9487-57299D51D70D}"/>
              </a:ext>
            </a:extLst>
          </p:cNvPr>
          <p:cNvSpPr/>
          <p:nvPr/>
        </p:nvSpPr>
        <p:spPr>
          <a:xfrm>
            <a:off x="2997677" y="2048379"/>
            <a:ext cx="1574323" cy="152634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Oval 7">
            <a:extLst>
              <a:ext uri="{FF2B5EF4-FFF2-40B4-BE49-F238E27FC236}">
                <a16:creationId xmlns:a16="http://schemas.microsoft.com/office/drawing/2014/main" id="{E5164F78-3CB2-4CF5-8A51-9AF3BB130A70}"/>
              </a:ext>
            </a:extLst>
          </p:cNvPr>
          <p:cNvSpPr/>
          <p:nvPr/>
        </p:nvSpPr>
        <p:spPr>
          <a:xfrm>
            <a:off x="1524000" y="708248"/>
            <a:ext cx="4579939" cy="426071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extBox 1">
            <a:extLst>
              <a:ext uri="{FF2B5EF4-FFF2-40B4-BE49-F238E27FC236}">
                <a16:creationId xmlns:a16="http://schemas.microsoft.com/office/drawing/2014/main" id="{34DC0C10-9237-4E32-B5E3-6EAA1DE220BD}"/>
              </a:ext>
            </a:extLst>
          </p:cNvPr>
          <p:cNvSpPr txBox="1"/>
          <p:nvPr/>
        </p:nvSpPr>
        <p:spPr>
          <a:xfrm>
            <a:off x="3085263" y="2384161"/>
            <a:ext cx="1441420" cy="830997"/>
          </a:xfrm>
          <a:prstGeom prst="rect">
            <a:avLst/>
          </a:prstGeom>
          <a:noFill/>
        </p:spPr>
        <p:txBody>
          <a:bodyPr wrap="none" rtlCol="0">
            <a:spAutoFit/>
          </a:bodyPr>
          <a:lstStyle/>
          <a:p>
            <a:pPr algn="ctr"/>
            <a:r>
              <a:rPr lang="en-US" sz="2400" b="1" dirty="0"/>
              <a:t>Food</a:t>
            </a:r>
            <a:br>
              <a:rPr lang="en-US" sz="2400" b="1" dirty="0"/>
            </a:br>
            <a:r>
              <a:rPr lang="en-US" sz="2400" b="1" dirty="0"/>
              <a:t>Insecurity</a:t>
            </a:r>
          </a:p>
        </p:txBody>
      </p:sp>
      <p:sp>
        <p:nvSpPr>
          <p:cNvPr id="9" name="TextBox 8">
            <a:extLst>
              <a:ext uri="{FF2B5EF4-FFF2-40B4-BE49-F238E27FC236}">
                <a16:creationId xmlns:a16="http://schemas.microsoft.com/office/drawing/2014/main" id="{D562DF9A-CEA2-4987-A541-D3592C6948D5}"/>
              </a:ext>
            </a:extLst>
          </p:cNvPr>
          <p:cNvSpPr txBox="1"/>
          <p:nvPr/>
        </p:nvSpPr>
        <p:spPr>
          <a:xfrm>
            <a:off x="4639639" y="1690111"/>
            <a:ext cx="970073" cy="400110"/>
          </a:xfrm>
          <a:prstGeom prst="rect">
            <a:avLst/>
          </a:prstGeom>
          <a:noFill/>
        </p:spPr>
        <p:txBody>
          <a:bodyPr wrap="none" rtlCol="0">
            <a:spAutoFit/>
          </a:bodyPr>
          <a:lstStyle/>
          <a:p>
            <a:pPr algn="ctr"/>
            <a:r>
              <a:rPr lang="en-US" sz="2000" dirty="0"/>
              <a:t>Parents</a:t>
            </a:r>
          </a:p>
        </p:txBody>
      </p:sp>
      <p:sp>
        <p:nvSpPr>
          <p:cNvPr id="10" name="TextBox 9">
            <a:extLst>
              <a:ext uri="{FF2B5EF4-FFF2-40B4-BE49-F238E27FC236}">
                <a16:creationId xmlns:a16="http://schemas.microsoft.com/office/drawing/2014/main" id="{D27AD9C6-C8BF-4792-8869-0E17E72A0836}"/>
              </a:ext>
            </a:extLst>
          </p:cNvPr>
          <p:cNvSpPr txBox="1"/>
          <p:nvPr/>
        </p:nvSpPr>
        <p:spPr>
          <a:xfrm>
            <a:off x="1753319" y="1994397"/>
            <a:ext cx="1264305" cy="400110"/>
          </a:xfrm>
          <a:prstGeom prst="rect">
            <a:avLst/>
          </a:prstGeom>
          <a:noFill/>
        </p:spPr>
        <p:txBody>
          <a:bodyPr wrap="square" rtlCol="0">
            <a:spAutoFit/>
          </a:bodyPr>
          <a:lstStyle/>
          <a:p>
            <a:pPr algn="ctr"/>
            <a:r>
              <a:rPr lang="en-US" sz="2000" dirty="0"/>
              <a:t>Educators</a:t>
            </a:r>
          </a:p>
        </p:txBody>
      </p:sp>
      <p:sp>
        <p:nvSpPr>
          <p:cNvPr id="11" name="TextBox 10">
            <a:extLst>
              <a:ext uri="{FF2B5EF4-FFF2-40B4-BE49-F238E27FC236}">
                <a16:creationId xmlns:a16="http://schemas.microsoft.com/office/drawing/2014/main" id="{D1A4602E-1F3D-4939-980C-A99D2A87161E}"/>
              </a:ext>
            </a:extLst>
          </p:cNvPr>
          <p:cNvSpPr txBox="1"/>
          <p:nvPr/>
        </p:nvSpPr>
        <p:spPr>
          <a:xfrm>
            <a:off x="2778597" y="3963118"/>
            <a:ext cx="2079864" cy="707886"/>
          </a:xfrm>
          <a:prstGeom prst="rect">
            <a:avLst/>
          </a:prstGeom>
          <a:noFill/>
        </p:spPr>
        <p:txBody>
          <a:bodyPr wrap="none" rtlCol="0">
            <a:spAutoFit/>
          </a:bodyPr>
          <a:lstStyle/>
          <a:p>
            <a:pPr algn="ctr"/>
            <a:r>
              <a:rPr lang="en-US" sz="2000" dirty="0"/>
              <a:t>Homeless Trust/</a:t>
            </a:r>
          </a:p>
          <a:p>
            <a:pPr algn="ctr"/>
            <a:r>
              <a:rPr lang="en-US" sz="2000" dirty="0"/>
              <a:t>Housing Authority</a:t>
            </a:r>
          </a:p>
        </p:txBody>
      </p:sp>
      <p:sp>
        <p:nvSpPr>
          <p:cNvPr id="12" name="TextBox 11">
            <a:extLst>
              <a:ext uri="{FF2B5EF4-FFF2-40B4-BE49-F238E27FC236}">
                <a16:creationId xmlns:a16="http://schemas.microsoft.com/office/drawing/2014/main" id="{EC968D5E-6938-4893-95A3-275B3F1FC492}"/>
              </a:ext>
            </a:extLst>
          </p:cNvPr>
          <p:cNvSpPr txBox="1"/>
          <p:nvPr/>
        </p:nvSpPr>
        <p:spPr>
          <a:xfrm>
            <a:off x="4441751" y="3375203"/>
            <a:ext cx="1374607" cy="400110"/>
          </a:xfrm>
          <a:prstGeom prst="rect">
            <a:avLst/>
          </a:prstGeom>
          <a:noFill/>
        </p:spPr>
        <p:txBody>
          <a:bodyPr wrap="none" rtlCol="0">
            <a:spAutoFit/>
          </a:bodyPr>
          <a:lstStyle/>
          <a:p>
            <a:pPr algn="ctr"/>
            <a:r>
              <a:rPr lang="en-US" sz="2000" dirty="0"/>
              <a:t>Food Banks</a:t>
            </a:r>
          </a:p>
        </p:txBody>
      </p:sp>
      <p:sp>
        <p:nvSpPr>
          <p:cNvPr id="13" name="TextBox 12">
            <a:extLst>
              <a:ext uri="{FF2B5EF4-FFF2-40B4-BE49-F238E27FC236}">
                <a16:creationId xmlns:a16="http://schemas.microsoft.com/office/drawing/2014/main" id="{8E5CA5DA-54DB-447F-B024-303FBC4B2B99}"/>
              </a:ext>
            </a:extLst>
          </p:cNvPr>
          <p:cNvSpPr txBox="1"/>
          <p:nvPr/>
        </p:nvSpPr>
        <p:spPr>
          <a:xfrm>
            <a:off x="2575744" y="1096259"/>
            <a:ext cx="2476447" cy="707886"/>
          </a:xfrm>
          <a:prstGeom prst="rect">
            <a:avLst/>
          </a:prstGeom>
          <a:noFill/>
        </p:spPr>
        <p:txBody>
          <a:bodyPr wrap="none" rtlCol="0">
            <a:spAutoFit/>
          </a:bodyPr>
          <a:lstStyle/>
          <a:p>
            <a:pPr algn="ctr"/>
            <a:r>
              <a:rPr lang="en-US" sz="2000" dirty="0"/>
              <a:t>Community Colleges/ </a:t>
            </a:r>
          </a:p>
          <a:p>
            <a:pPr algn="ctr"/>
            <a:r>
              <a:rPr lang="en-US" sz="2000" dirty="0"/>
              <a:t>Universities</a:t>
            </a:r>
          </a:p>
        </p:txBody>
      </p:sp>
      <p:sp>
        <p:nvSpPr>
          <p:cNvPr id="15" name="TextBox 14">
            <a:extLst>
              <a:ext uri="{FF2B5EF4-FFF2-40B4-BE49-F238E27FC236}">
                <a16:creationId xmlns:a16="http://schemas.microsoft.com/office/drawing/2014/main" id="{FD0384EC-EFE2-43E4-9E66-8B6903B34061}"/>
              </a:ext>
            </a:extLst>
          </p:cNvPr>
          <p:cNvSpPr txBox="1"/>
          <p:nvPr/>
        </p:nvSpPr>
        <p:spPr>
          <a:xfrm>
            <a:off x="4562493" y="2453945"/>
            <a:ext cx="1369799" cy="707886"/>
          </a:xfrm>
          <a:prstGeom prst="rect">
            <a:avLst/>
          </a:prstGeom>
          <a:noFill/>
        </p:spPr>
        <p:txBody>
          <a:bodyPr wrap="square" rtlCol="0">
            <a:spAutoFit/>
          </a:bodyPr>
          <a:lstStyle/>
          <a:p>
            <a:pPr algn="ctr"/>
            <a:r>
              <a:rPr lang="en-US" sz="2000" dirty="0"/>
              <a:t>Healthcare Providers</a:t>
            </a:r>
          </a:p>
        </p:txBody>
      </p:sp>
      <p:sp>
        <p:nvSpPr>
          <p:cNvPr id="3" name="TextBox 2">
            <a:extLst>
              <a:ext uri="{FF2B5EF4-FFF2-40B4-BE49-F238E27FC236}">
                <a16:creationId xmlns:a16="http://schemas.microsoft.com/office/drawing/2014/main" id="{3D0EB49B-2C9E-88EB-6F6E-9D068805D9B4}"/>
              </a:ext>
            </a:extLst>
          </p:cNvPr>
          <p:cNvSpPr txBox="1"/>
          <p:nvPr/>
        </p:nvSpPr>
        <p:spPr>
          <a:xfrm>
            <a:off x="1655446" y="2670981"/>
            <a:ext cx="1460049" cy="1015663"/>
          </a:xfrm>
          <a:prstGeom prst="rect">
            <a:avLst/>
          </a:prstGeom>
          <a:noFill/>
        </p:spPr>
        <p:txBody>
          <a:bodyPr wrap="square" rtlCol="0">
            <a:spAutoFit/>
          </a:bodyPr>
          <a:lstStyle/>
          <a:p>
            <a:pPr algn="ctr"/>
            <a:r>
              <a:rPr lang="en-US" sz="2000" dirty="0"/>
              <a:t>Child Services Agencies</a:t>
            </a:r>
          </a:p>
        </p:txBody>
      </p:sp>
    </p:spTree>
    <p:extLst>
      <p:ext uri="{BB962C8B-B14F-4D97-AF65-F5344CB8AC3E}">
        <p14:creationId xmlns:p14="http://schemas.microsoft.com/office/powerpoint/2010/main" val="1921499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E5EFE974-58CB-4681-80DD-3C1CDC9D0F44}"/>
              </a:ext>
            </a:extLst>
          </p:cNvPr>
          <p:cNvSpPr/>
          <p:nvPr/>
        </p:nvSpPr>
        <p:spPr>
          <a:xfrm>
            <a:off x="2997677" y="1857879"/>
            <a:ext cx="1574323" cy="152634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Oval 5">
            <a:extLst>
              <a:ext uri="{FF2B5EF4-FFF2-40B4-BE49-F238E27FC236}">
                <a16:creationId xmlns:a16="http://schemas.microsoft.com/office/drawing/2014/main" id="{44D51C08-2A2C-40E2-89BF-BE27926DF80D}"/>
              </a:ext>
            </a:extLst>
          </p:cNvPr>
          <p:cNvSpPr/>
          <p:nvPr/>
        </p:nvSpPr>
        <p:spPr>
          <a:xfrm>
            <a:off x="1911350" y="866026"/>
            <a:ext cx="3911599" cy="36052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a:extLst>
              <a:ext uri="{FF2B5EF4-FFF2-40B4-BE49-F238E27FC236}">
                <a16:creationId xmlns:a16="http://schemas.microsoft.com/office/drawing/2014/main" id="{FC526749-CB21-4F13-B3D6-72AD61A6EC73}"/>
              </a:ext>
            </a:extLst>
          </p:cNvPr>
          <p:cNvSpPr txBox="1"/>
          <p:nvPr/>
        </p:nvSpPr>
        <p:spPr>
          <a:xfrm>
            <a:off x="3061360" y="2207601"/>
            <a:ext cx="1441420" cy="830997"/>
          </a:xfrm>
          <a:prstGeom prst="rect">
            <a:avLst/>
          </a:prstGeom>
          <a:noFill/>
        </p:spPr>
        <p:txBody>
          <a:bodyPr wrap="none" rtlCol="0">
            <a:spAutoFit/>
          </a:bodyPr>
          <a:lstStyle/>
          <a:p>
            <a:pPr algn="ctr"/>
            <a:r>
              <a:rPr lang="en-US" sz="2400" b="1" dirty="0"/>
              <a:t>Food</a:t>
            </a:r>
            <a:br>
              <a:rPr lang="en-US" sz="2400" b="1" dirty="0"/>
            </a:br>
            <a:r>
              <a:rPr lang="en-US" sz="2400" b="1" dirty="0"/>
              <a:t>Insecurity</a:t>
            </a:r>
          </a:p>
        </p:txBody>
      </p:sp>
      <p:sp>
        <p:nvSpPr>
          <p:cNvPr id="10" name="TextBox 9">
            <a:extLst>
              <a:ext uri="{FF2B5EF4-FFF2-40B4-BE49-F238E27FC236}">
                <a16:creationId xmlns:a16="http://schemas.microsoft.com/office/drawing/2014/main" id="{FEB11854-81B0-4B75-B74D-526F66397077}"/>
              </a:ext>
            </a:extLst>
          </p:cNvPr>
          <p:cNvSpPr txBox="1"/>
          <p:nvPr/>
        </p:nvSpPr>
        <p:spPr>
          <a:xfrm>
            <a:off x="2008834" y="1667253"/>
            <a:ext cx="1264305" cy="830997"/>
          </a:xfrm>
          <a:prstGeom prst="rect">
            <a:avLst/>
          </a:prstGeom>
          <a:noFill/>
        </p:spPr>
        <p:txBody>
          <a:bodyPr wrap="square" rtlCol="0">
            <a:spAutoFit/>
          </a:bodyPr>
          <a:lstStyle/>
          <a:p>
            <a:pPr algn="ctr"/>
            <a:r>
              <a:rPr lang="en-US" sz="1600" dirty="0"/>
              <a:t>Nicklaus Children’s Hospital</a:t>
            </a:r>
          </a:p>
        </p:txBody>
      </p:sp>
      <p:sp>
        <p:nvSpPr>
          <p:cNvPr id="11" name="TextBox 10">
            <a:extLst>
              <a:ext uri="{FF2B5EF4-FFF2-40B4-BE49-F238E27FC236}">
                <a16:creationId xmlns:a16="http://schemas.microsoft.com/office/drawing/2014/main" id="{2BACB159-6103-496D-8FA6-F50B8743ECD4}"/>
              </a:ext>
            </a:extLst>
          </p:cNvPr>
          <p:cNvSpPr txBox="1"/>
          <p:nvPr/>
        </p:nvSpPr>
        <p:spPr>
          <a:xfrm>
            <a:off x="2959560" y="3725526"/>
            <a:ext cx="1815177" cy="338554"/>
          </a:xfrm>
          <a:prstGeom prst="rect">
            <a:avLst/>
          </a:prstGeom>
          <a:noFill/>
        </p:spPr>
        <p:txBody>
          <a:bodyPr wrap="none" rtlCol="0">
            <a:spAutoFit/>
          </a:bodyPr>
          <a:lstStyle/>
          <a:p>
            <a:pPr algn="ctr"/>
            <a:r>
              <a:rPr lang="en-US" sz="1600" dirty="0"/>
              <a:t>The Children’s Trust</a:t>
            </a:r>
          </a:p>
        </p:txBody>
      </p:sp>
      <p:sp>
        <p:nvSpPr>
          <p:cNvPr id="12" name="TextBox 11">
            <a:extLst>
              <a:ext uri="{FF2B5EF4-FFF2-40B4-BE49-F238E27FC236}">
                <a16:creationId xmlns:a16="http://schemas.microsoft.com/office/drawing/2014/main" id="{020F5FB3-E250-49E1-BFAA-B5FD16FCE7FE}"/>
              </a:ext>
            </a:extLst>
          </p:cNvPr>
          <p:cNvSpPr txBox="1"/>
          <p:nvPr/>
        </p:nvSpPr>
        <p:spPr>
          <a:xfrm>
            <a:off x="4389696" y="3010945"/>
            <a:ext cx="1419170" cy="584775"/>
          </a:xfrm>
          <a:prstGeom prst="rect">
            <a:avLst/>
          </a:prstGeom>
          <a:noFill/>
        </p:spPr>
        <p:txBody>
          <a:bodyPr wrap="none" rtlCol="0">
            <a:spAutoFit/>
          </a:bodyPr>
          <a:lstStyle/>
          <a:p>
            <a:pPr algn="ctr"/>
            <a:r>
              <a:rPr lang="en-US" sz="1600" dirty="0"/>
              <a:t>Feeding South </a:t>
            </a:r>
          </a:p>
          <a:p>
            <a:pPr algn="ctr"/>
            <a:r>
              <a:rPr lang="en-US" sz="1600" dirty="0"/>
              <a:t>Florida</a:t>
            </a:r>
          </a:p>
        </p:txBody>
      </p:sp>
      <p:sp>
        <p:nvSpPr>
          <p:cNvPr id="13" name="TextBox 12">
            <a:extLst>
              <a:ext uri="{FF2B5EF4-FFF2-40B4-BE49-F238E27FC236}">
                <a16:creationId xmlns:a16="http://schemas.microsoft.com/office/drawing/2014/main" id="{4D08142F-3B45-4C13-9585-65A94AF14416}"/>
              </a:ext>
            </a:extLst>
          </p:cNvPr>
          <p:cNvSpPr txBox="1"/>
          <p:nvPr/>
        </p:nvSpPr>
        <p:spPr>
          <a:xfrm>
            <a:off x="2672949" y="1181396"/>
            <a:ext cx="2330680" cy="584775"/>
          </a:xfrm>
          <a:prstGeom prst="rect">
            <a:avLst/>
          </a:prstGeom>
          <a:noFill/>
        </p:spPr>
        <p:txBody>
          <a:bodyPr wrap="square" rtlCol="0">
            <a:spAutoFit/>
          </a:bodyPr>
          <a:lstStyle/>
          <a:p>
            <a:pPr algn="ctr"/>
            <a:r>
              <a:rPr lang="en-US" sz="1600" dirty="0"/>
              <a:t>Children’s Home Society of South Florida</a:t>
            </a:r>
          </a:p>
        </p:txBody>
      </p:sp>
      <p:sp>
        <p:nvSpPr>
          <p:cNvPr id="15" name="TextBox 14">
            <a:extLst>
              <a:ext uri="{FF2B5EF4-FFF2-40B4-BE49-F238E27FC236}">
                <a16:creationId xmlns:a16="http://schemas.microsoft.com/office/drawing/2014/main" id="{8D8EEF73-580D-443E-BBE2-6995D5C9CD1E}"/>
              </a:ext>
            </a:extLst>
          </p:cNvPr>
          <p:cNvSpPr txBox="1"/>
          <p:nvPr/>
        </p:nvSpPr>
        <p:spPr>
          <a:xfrm>
            <a:off x="4359466" y="1766171"/>
            <a:ext cx="1369799" cy="830997"/>
          </a:xfrm>
          <a:prstGeom prst="rect">
            <a:avLst/>
          </a:prstGeom>
          <a:noFill/>
        </p:spPr>
        <p:txBody>
          <a:bodyPr wrap="square" rtlCol="0">
            <a:spAutoFit/>
          </a:bodyPr>
          <a:lstStyle/>
          <a:p>
            <a:pPr algn="ctr"/>
            <a:r>
              <a:rPr lang="en-US" sz="1600" dirty="0"/>
              <a:t>Joe </a:t>
            </a:r>
            <a:r>
              <a:rPr lang="en-US" sz="1600" dirty="0" err="1"/>
              <a:t>Dimaggio</a:t>
            </a:r>
            <a:r>
              <a:rPr lang="en-US" sz="1600" dirty="0"/>
              <a:t> Children’s Hospital</a:t>
            </a:r>
          </a:p>
        </p:txBody>
      </p:sp>
      <p:sp>
        <p:nvSpPr>
          <p:cNvPr id="16" name="Oval 15">
            <a:extLst>
              <a:ext uri="{FF2B5EF4-FFF2-40B4-BE49-F238E27FC236}">
                <a16:creationId xmlns:a16="http://schemas.microsoft.com/office/drawing/2014/main" id="{F3CDF297-ACC0-483A-AE26-7F92E45EF831}"/>
              </a:ext>
            </a:extLst>
          </p:cNvPr>
          <p:cNvSpPr/>
          <p:nvPr/>
        </p:nvSpPr>
        <p:spPr>
          <a:xfrm>
            <a:off x="1346200" y="206538"/>
            <a:ext cx="5044140" cy="485297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Box 2">
            <a:extLst>
              <a:ext uri="{FF2B5EF4-FFF2-40B4-BE49-F238E27FC236}">
                <a16:creationId xmlns:a16="http://schemas.microsoft.com/office/drawing/2014/main" id="{2322D842-7E68-6BAE-FE0E-F47D6F3B61D5}"/>
              </a:ext>
            </a:extLst>
          </p:cNvPr>
          <p:cNvSpPr txBox="1"/>
          <p:nvPr/>
        </p:nvSpPr>
        <p:spPr>
          <a:xfrm>
            <a:off x="5221989" y="2668645"/>
            <a:ext cx="436338" cy="338554"/>
          </a:xfrm>
          <a:prstGeom prst="rect">
            <a:avLst/>
          </a:prstGeom>
          <a:noFill/>
        </p:spPr>
        <p:txBody>
          <a:bodyPr wrap="none" rtlCol="0">
            <a:spAutoFit/>
          </a:bodyPr>
          <a:lstStyle/>
          <a:p>
            <a:pPr algn="ctr"/>
            <a:r>
              <a:rPr lang="en-US" sz="1600" dirty="0"/>
              <a:t>FPI</a:t>
            </a:r>
          </a:p>
        </p:txBody>
      </p:sp>
      <p:sp>
        <p:nvSpPr>
          <p:cNvPr id="18" name="TextBox 17">
            <a:extLst>
              <a:ext uri="{FF2B5EF4-FFF2-40B4-BE49-F238E27FC236}">
                <a16:creationId xmlns:a16="http://schemas.microsoft.com/office/drawing/2014/main" id="{81640A5F-4BAF-7C21-17C9-DD69AE62218C}"/>
              </a:ext>
            </a:extLst>
          </p:cNvPr>
          <p:cNvSpPr txBox="1"/>
          <p:nvPr/>
        </p:nvSpPr>
        <p:spPr>
          <a:xfrm>
            <a:off x="2008834" y="2653133"/>
            <a:ext cx="1231156" cy="923330"/>
          </a:xfrm>
          <a:prstGeom prst="rect">
            <a:avLst/>
          </a:prstGeom>
          <a:noFill/>
        </p:spPr>
        <p:txBody>
          <a:bodyPr wrap="square">
            <a:spAutoFit/>
          </a:bodyPr>
          <a:lstStyle/>
          <a:p>
            <a:pPr algn="ctr"/>
            <a:r>
              <a:rPr lang="en-US" sz="1800" dirty="0"/>
              <a:t>Florida Int’l University</a:t>
            </a:r>
          </a:p>
        </p:txBody>
      </p:sp>
    </p:spTree>
    <p:extLst>
      <p:ext uri="{BB962C8B-B14F-4D97-AF65-F5344CB8AC3E}">
        <p14:creationId xmlns:p14="http://schemas.microsoft.com/office/powerpoint/2010/main" val="855938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C90C3E-C682-46E6-BFF7-B55A66C580F8}"/>
              </a:ext>
            </a:extLst>
          </p:cNvPr>
          <p:cNvSpPr txBox="1"/>
          <p:nvPr/>
        </p:nvSpPr>
        <p:spPr>
          <a:xfrm>
            <a:off x="538219" y="1680339"/>
            <a:ext cx="3036322" cy="461665"/>
          </a:xfrm>
          <a:prstGeom prst="rect">
            <a:avLst/>
          </a:prstGeom>
          <a:noFill/>
        </p:spPr>
        <p:txBody>
          <a:bodyPr wrap="square" rtlCol="0">
            <a:spAutoFit/>
          </a:bodyP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Work connections?</a:t>
            </a:r>
          </a:p>
        </p:txBody>
      </p:sp>
      <p:sp>
        <p:nvSpPr>
          <p:cNvPr id="4" name="TextBox 3">
            <a:extLst>
              <a:ext uri="{FF2B5EF4-FFF2-40B4-BE49-F238E27FC236}">
                <a16:creationId xmlns:a16="http://schemas.microsoft.com/office/drawing/2014/main" id="{28370B04-923E-4883-AC57-FF4D7D316D11}"/>
              </a:ext>
            </a:extLst>
          </p:cNvPr>
          <p:cNvSpPr txBox="1"/>
          <p:nvPr/>
        </p:nvSpPr>
        <p:spPr>
          <a:xfrm>
            <a:off x="316523" y="341354"/>
            <a:ext cx="7981950" cy="523220"/>
          </a:xfrm>
          <a:prstGeom prst="rect">
            <a:avLst/>
          </a:prstGeom>
          <a:noFill/>
        </p:spPr>
        <p:txBody>
          <a:bodyPr wrap="square" rtlCol="0">
            <a:spAutoFit/>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How are we connected….?</a:t>
            </a:r>
          </a:p>
        </p:txBody>
      </p:sp>
      <p:sp>
        <p:nvSpPr>
          <p:cNvPr id="5" name="TextBox 4">
            <a:extLst>
              <a:ext uri="{FF2B5EF4-FFF2-40B4-BE49-F238E27FC236}">
                <a16:creationId xmlns:a16="http://schemas.microsoft.com/office/drawing/2014/main" id="{1254A372-B296-4119-B9EF-F40382E38623}"/>
              </a:ext>
            </a:extLst>
          </p:cNvPr>
          <p:cNvSpPr txBox="1"/>
          <p:nvPr/>
        </p:nvSpPr>
        <p:spPr>
          <a:xfrm>
            <a:off x="708340" y="2475228"/>
            <a:ext cx="3557022" cy="830997"/>
          </a:xfrm>
          <a:prstGeom prst="rect">
            <a:avLst/>
          </a:prstGeom>
          <a:noFill/>
        </p:spPr>
        <p:txBody>
          <a:bodyPr wrap="square" rtlCol="0">
            <a:spAutoFit/>
          </a:bodyP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Connections in your faith community?</a:t>
            </a:r>
          </a:p>
        </p:txBody>
      </p:sp>
      <p:sp>
        <p:nvSpPr>
          <p:cNvPr id="6" name="TextBox 5">
            <a:extLst>
              <a:ext uri="{FF2B5EF4-FFF2-40B4-BE49-F238E27FC236}">
                <a16:creationId xmlns:a16="http://schemas.microsoft.com/office/drawing/2014/main" id="{5A96657E-BF21-4C0D-A394-1FAD6586AAE5}"/>
              </a:ext>
            </a:extLst>
          </p:cNvPr>
          <p:cNvSpPr txBox="1"/>
          <p:nvPr/>
        </p:nvSpPr>
        <p:spPr>
          <a:xfrm>
            <a:off x="4425440" y="1644231"/>
            <a:ext cx="3036322" cy="830997"/>
          </a:xfrm>
          <a:prstGeom prst="rect">
            <a:avLst/>
          </a:prstGeom>
          <a:noFill/>
        </p:spPr>
        <p:txBody>
          <a:bodyPr wrap="square" rtlCol="0">
            <a:spAutoFit/>
          </a:bodyP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Neighborhood connections?</a:t>
            </a:r>
          </a:p>
        </p:txBody>
      </p:sp>
      <p:sp>
        <p:nvSpPr>
          <p:cNvPr id="10" name="TextBox 9">
            <a:extLst>
              <a:ext uri="{FF2B5EF4-FFF2-40B4-BE49-F238E27FC236}">
                <a16:creationId xmlns:a16="http://schemas.microsoft.com/office/drawing/2014/main" id="{33575B9F-0B7C-4BC0-8776-FE6CF563AFF9}"/>
              </a:ext>
            </a:extLst>
          </p:cNvPr>
          <p:cNvSpPr txBox="1"/>
          <p:nvPr/>
        </p:nvSpPr>
        <p:spPr>
          <a:xfrm>
            <a:off x="4270121" y="2591685"/>
            <a:ext cx="3346959" cy="830997"/>
          </a:xfrm>
          <a:prstGeom prst="rect">
            <a:avLst/>
          </a:prstGeom>
          <a:noFill/>
        </p:spPr>
        <p:txBody>
          <a:bodyPr wrap="square" rtlCol="0">
            <a:spAutoFit/>
          </a:bodyP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Other volunteer or social organizations?</a:t>
            </a:r>
          </a:p>
        </p:txBody>
      </p:sp>
    </p:spTree>
    <p:extLst>
      <p:ext uri="{BB962C8B-B14F-4D97-AF65-F5344CB8AC3E}">
        <p14:creationId xmlns:p14="http://schemas.microsoft.com/office/powerpoint/2010/main" val="501806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E5EFE974-58CB-4681-80DD-3C1CDC9D0F44}"/>
              </a:ext>
            </a:extLst>
          </p:cNvPr>
          <p:cNvSpPr/>
          <p:nvPr/>
        </p:nvSpPr>
        <p:spPr>
          <a:xfrm>
            <a:off x="2997677" y="1857879"/>
            <a:ext cx="1574323" cy="152634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Oval 5">
            <a:extLst>
              <a:ext uri="{FF2B5EF4-FFF2-40B4-BE49-F238E27FC236}">
                <a16:creationId xmlns:a16="http://schemas.microsoft.com/office/drawing/2014/main" id="{44D51C08-2A2C-40E2-89BF-BE27926DF80D}"/>
              </a:ext>
            </a:extLst>
          </p:cNvPr>
          <p:cNvSpPr/>
          <p:nvPr/>
        </p:nvSpPr>
        <p:spPr>
          <a:xfrm>
            <a:off x="1911350" y="866026"/>
            <a:ext cx="3911599" cy="36052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a:extLst>
              <a:ext uri="{FF2B5EF4-FFF2-40B4-BE49-F238E27FC236}">
                <a16:creationId xmlns:a16="http://schemas.microsoft.com/office/drawing/2014/main" id="{FC526749-CB21-4F13-B3D6-72AD61A6EC73}"/>
              </a:ext>
            </a:extLst>
          </p:cNvPr>
          <p:cNvSpPr txBox="1"/>
          <p:nvPr/>
        </p:nvSpPr>
        <p:spPr>
          <a:xfrm>
            <a:off x="3061360" y="2207601"/>
            <a:ext cx="1441420" cy="830997"/>
          </a:xfrm>
          <a:prstGeom prst="rect">
            <a:avLst/>
          </a:prstGeom>
          <a:noFill/>
        </p:spPr>
        <p:txBody>
          <a:bodyPr wrap="none" rtlCol="0">
            <a:spAutoFit/>
          </a:bodyPr>
          <a:lstStyle/>
          <a:p>
            <a:pPr algn="ctr"/>
            <a:r>
              <a:rPr lang="en-US" sz="2400" b="1" dirty="0"/>
              <a:t>Food</a:t>
            </a:r>
            <a:br>
              <a:rPr lang="en-US" sz="2400" b="1" dirty="0"/>
            </a:br>
            <a:r>
              <a:rPr lang="en-US" sz="2400" b="1" dirty="0"/>
              <a:t>Insecurity</a:t>
            </a:r>
          </a:p>
        </p:txBody>
      </p:sp>
      <p:sp>
        <p:nvSpPr>
          <p:cNvPr id="10" name="TextBox 9">
            <a:extLst>
              <a:ext uri="{FF2B5EF4-FFF2-40B4-BE49-F238E27FC236}">
                <a16:creationId xmlns:a16="http://schemas.microsoft.com/office/drawing/2014/main" id="{FEB11854-81B0-4B75-B74D-526F66397077}"/>
              </a:ext>
            </a:extLst>
          </p:cNvPr>
          <p:cNvSpPr txBox="1"/>
          <p:nvPr/>
        </p:nvSpPr>
        <p:spPr>
          <a:xfrm>
            <a:off x="2043405" y="1558535"/>
            <a:ext cx="1264305" cy="830997"/>
          </a:xfrm>
          <a:prstGeom prst="rect">
            <a:avLst/>
          </a:prstGeom>
          <a:noFill/>
        </p:spPr>
        <p:txBody>
          <a:bodyPr wrap="square" rtlCol="0">
            <a:spAutoFit/>
          </a:bodyPr>
          <a:lstStyle/>
          <a:p>
            <a:pPr algn="ctr"/>
            <a:r>
              <a:rPr lang="en-US" sz="1600" dirty="0"/>
              <a:t>Nicklaus Children’s Hospital</a:t>
            </a:r>
          </a:p>
        </p:txBody>
      </p:sp>
      <p:sp>
        <p:nvSpPr>
          <p:cNvPr id="12" name="TextBox 11">
            <a:extLst>
              <a:ext uri="{FF2B5EF4-FFF2-40B4-BE49-F238E27FC236}">
                <a16:creationId xmlns:a16="http://schemas.microsoft.com/office/drawing/2014/main" id="{020F5FB3-E250-49E1-BFAA-B5FD16FCE7FE}"/>
              </a:ext>
            </a:extLst>
          </p:cNvPr>
          <p:cNvSpPr txBox="1"/>
          <p:nvPr/>
        </p:nvSpPr>
        <p:spPr>
          <a:xfrm>
            <a:off x="3806439" y="3453513"/>
            <a:ext cx="1419170" cy="584775"/>
          </a:xfrm>
          <a:prstGeom prst="rect">
            <a:avLst/>
          </a:prstGeom>
          <a:noFill/>
        </p:spPr>
        <p:txBody>
          <a:bodyPr wrap="none" rtlCol="0">
            <a:spAutoFit/>
          </a:bodyPr>
          <a:lstStyle/>
          <a:p>
            <a:pPr algn="ctr"/>
            <a:r>
              <a:rPr lang="en-US" sz="1600" dirty="0"/>
              <a:t>Feeding South </a:t>
            </a:r>
          </a:p>
          <a:p>
            <a:pPr algn="ctr"/>
            <a:r>
              <a:rPr lang="en-US" sz="1600" dirty="0"/>
              <a:t>Florida</a:t>
            </a:r>
          </a:p>
        </p:txBody>
      </p:sp>
      <p:sp>
        <p:nvSpPr>
          <p:cNvPr id="13" name="TextBox 12">
            <a:extLst>
              <a:ext uri="{FF2B5EF4-FFF2-40B4-BE49-F238E27FC236}">
                <a16:creationId xmlns:a16="http://schemas.microsoft.com/office/drawing/2014/main" id="{4D08142F-3B45-4C13-9585-65A94AF14416}"/>
              </a:ext>
            </a:extLst>
          </p:cNvPr>
          <p:cNvSpPr txBox="1"/>
          <p:nvPr/>
        </p:nvSpPr>
        <p:spPr>
          <a:xfrm>
            <a:off x="2663559" y="1055668"/>
            <a:ext cx="2330680" cy="584775"/>
          </a:xfrm>
          <a:prstGeom prst="rect">
            <a:avLst/>
          </a:prstGeom>
          <a:noFill/>
        </p:spPr>
        <p:txBody>
          <a:bodyPr wrap="square" rtlCol="0">
            <a:spAutoFit/>
          </a:bodyPr>
          <a:lstStyle/>
          <a:p>
            <a:pPr algn="ctr"/>
            <a:r>
              <a:rPr lang="en-US" sz="1600" dirty="0"/>
              <a:t>Partners in Health Women’s Group</a:t>
            </a:r>
          </a:p>
        </p:txBody>
      </p:sp>
      <p:sp>
        <p:nvSpPr>
          <p:cNvPr id="15" name="TextBox 14">
            <a:extLst>
              <a:ext uri="{FF2B5EF4-FFF2-40B4-BE49-F238E27FC236}">
                <a16:creationId xmlns:a16="http://schemas.microsoft.com/office/drawing/2014/main" id="{8D8EEF73-580D-443E-BBE2-6995D5C9CD1E}"/>
              </a:ext>
            </a:extLst>
          </p:cNvPr>
          <p:cNvSpPr txBox="1"/>
          <p:nvPr/>
        </p:nvSpPr>
        <p:spPr>
          <a:xfrm>
            <a:off x="4296019" y="1659146"/>
            <a:ext cx="1369799" cy="830997"/>
          </a:xfrm>
          <a:prstGeom prst="rect">
            <a:avLst/>
          </a:prstGeom>
          <a:noFill/>
        </p:spPr>
        <p:txBody>
          <a:bodyPr wrap="square" rtlCol="0">
            <a:spAutoFit/>
          </a:bodyPr>
          <a:lstStyle/>
          <a:p>
            <a:pPr algn="ctr"/>
            <a:r>
              <a:rPr lang="en-US" sz="1600" dirty="0"/>
              <a:t>Joe </a:t>
            </a:r>
            <a:r>
              <a:rPr lang="en-US" sz="1600" dirty="0" err="1"/>
              <a:t>Dimaggio</a:t>
            </a:r>
            <a:r>
              <a:rPr lang="en-US" sz="1600" dirty="0"/>
              <a:t> Children’s Hospital</a:t>
            </a:r>
          </a:p>
        </p:txBody>
      </p:sp>
      <p:sp>
        <p:nvSpPr>
          <p:cNvPr id="16" name="Oval 15">
            <a:extLst>
              <a:ext uri="{FF2B5EF4-FFF2-40B4-BE49-F238E27FC236}">
                <a16:creationId xmlns:a16="http://schemas.microsoft.com/office/drawing/2014/main" id="{F3CDF297-ACC0-483A-AE26-7F92E45EF831}"/>
              </a:ext>
            </a:extLst>
          </p:cNvPr>
          <p:cNvSpPr/>
          <p:nvPr/>
        </p:nvSpPr>
        <p:spPr>
          <a:xfrm>
            <a:off x="1346200" y="206538"/>
            <a:ext cx="5044140" cy="485297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extBox 1">
            <a:extLst>
              <a:ext uri="{FF2B5EF4-FFF2-40B4-BE49-F238E27FC236}">
                <a16:creationId xmlns:a16="http://schemas.microsoft.com/office/drawing/2014/main" id="{35862180-683D-464E-9009-DC90BE85163E}"/>
              </a:ext>
            </a:extLst>
          </p:cNvPr>
          <p:cNvSpPr txBox="1"/>
          <p:nvPr/>
        </p:nvSpPr>
        <p:spPr>
          <a:xfrm>
            <a:off x="6986841" y="2137421"/>
            <a:ext cx="2101687" cy="1200329"/>
          </a:xfrm>
          <a:prstGeom prst="rect">
            <a:avLst/>
          </a:prstGeom>
          <a:noFill/>
        </p:spPr>
        <p:txBody>
          <a:bodyPr wrap="square" rtlCol="0">
            <a:spAutoFit/>
          </a:bodyPr>
          <a:lstStyle/>
          <a:p>
            <a:pPr algn="ctr"/>
            <a:r>
              <a:rPr lang="en-US" sz="1800" b="1" dirty="0">
                <a:latin typeface="Open Sans" panose="020B0606030504020204" pitchFamily="34" charset="0"/>
                <a:ea typeface="Open Sans" panose="020B0606030504020204" pitchFamily="34" charset="0"/>
                <a:cs typeface="Open Sans" panose="020B0606030504020204" pitchFamily="34" charset="0"/>
              </a:rPr>
              <a:t>How are we connected ?</a:t>
            </a:r>
          </a:p>
          <a:p>
            <a:pPr algn="ctr"/>
            <a:endParaRPr lang="en-US" sz="1800" b="1" dirty="0">
              <a:latin typeface="Open Sans" panose="020B0606030504020204" pitchFamily="34" charset="0"/>
              <a:ea typeface="Open Sans" panose="020B0606030504020204" pitchFamily="34" charset="0"/>
              <a:cs typeface="Open Sans" panose="020B0606030504020204" pitchFamily="34" charset="0"/>
            </a:endParaRPr>
          </a:p>
          <a:p>
            <a:endParaRPr lang="en-US" b="1" dirty="0"/>
          </a:p>
        </p:txBody>
      </p:sp>
      <p:cxnSp>
        <p:nvCxnSpPr>
          <p:cNvPr id="17" name="Straight Arrow Connector 16">
            <a:extLst>
              <a:ext uri="{FF2B5EF4-FFF2-40B4-BE49-F238E27FC236}">
                <a16:creationId xmlns:a16="http://schemas.microsoft.com/office/drawing/2014/main" id="{E3837FAC-6C29-4727-B593-D71D9DCA43A4}"/>
              </a:ext>
            </a:extLst>
          </p:cNvPr>
          <p:cNvCxnSpPr>
            <a:cxnSpLocks/>
          </p:cNvCxnSpPr>
          <p:nvPr/>
        </p:nvCxnSpPr>
        <p:spPr>
          <a:xfrm flipH="1" flipV="1">
            <a:off x="5950425" y="1837565"/>
            <a:ext cx="1282225" cy="49037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 name="TextBox 2">
            <a:extLst>
              <a:ext uri="{FF2B5EF4-FFF2-40B4-BE49-F238E27FC236}">
                <a16:creationId xmlns:a16="http://schemas.microsoft.com/office/drawing/2014/main" id="{2322D842-7E68-6BAE-FE0E-F47D6F3B61D5}"/>
              </a:ext>
            </a:extLst>
          </p:cNvPr>
          <p:cNvSpPr txBox="1"/>
          <p:nvPr/>
        </p:nvSpPr>
        <p:spPr>
          <a:xfrm>
            <a:off x="4622758" y="2668645"/>
            <a:ext cx="938085" cy="584775"/>
          </a:xfrm>
          <a:prstGeom prst="rect">
            <a:avLst/>
          </a:prstGeom>
          <a:noFill/>
        </p:spPr>
        <p:txBody>
          <a:bodyPr wrap="square" rtlCol="0">
            <a:spAutoFit/>
          </a:bodyPr>
          <a:lstStyle/>
          <a:p>
            <a:pPr algn="ctr"/>
            <a:r>
              <a:rPr lang="en-US" sz="1600" dirty="0"/>
              <a:t>FL Policy institute</a:t>
            </a:r>
          </a:p>
        </p:txBody>
      </p:sp>
      <p:sp>
        <p:nvSpPr>
          <p:cNvPr id="18" name="TextBox 17">
            <a:extLst>
              <a:ext uri="{FF2B5EF4-FFF2-40B4-BE49-F238E27FC236}">
                <a16:creationId xmlns:a16="http://schemas.microsoft.com/office/drawing/2014/main" id="{81640A5F-4BAF-7C21-17C9-DD69AE62218C}"/>
              </a:ext>
            </a:extLst>
          </p:cNvPr>
          <p:cNvSpPr txBox="1"/>
          <p:nvPr/>
        </p:nvSpPr>
        <p:spPr>
          <a:xfrm>
            <a:off x="1960089" y="2498250"/>
            <a:ext cx="1019377" cy="830997"/>
          </a:xfrm>
          <a:prstGeom prst="rect">
            <a:avLst/>
          </a:prstGeom>
          <a:noFill/>
        </p:spPr>
        <p:txBody>
          <a:bodyPr wrap="square">
            <a:spAutoFit/>
          </a:bodyPr>
          <a:lstStyle/>
          <a:p>
            <a:pPr algn="ctr"/>
            <a:r>
              <a:rPr lang="en-US" sz="1600" dirty="0"/>
              <a:t>FIU Medical School</a:t>
            </a:r>
          </a:p>
        </p:txBody>
      </p:sp>
      <p:sp>
        <p:nvSpPr>
          <p:cNvPr id="4" name="TextBox 3">
            <a:extLst>
              <a:ext uri="{FF2B5EF4-FFF2-40B4-BE49-F238E27FC236}">
                <a16:creationId xmlns:a16="http://schemas.microsoft.com/office/drawing/2014/main" id="{0705CF30-CF76-48FB-386E-173B81DF8097}"/>
              </a:ext>
            </a:extLst>
          </p:cNvPr>
          <p:cNvSpPr txBox="1"/>
          <p:nvPr/>
        </p:nvSpPr>
        <p:spPr>
          <a:xfrm>
            <a:off x="6040685" y="4297063"/>
            <a:ext cx="2330680" cy="584775"/>
          </a:xfrm>
          <a:prstGeom prst="rect">
            <a:avLst/>
          </a:prstGeom>
          <a:noFill/>
        </p:spPr>
        <p:txBody>
          <a:bodyPr wrap="square" rtlCol="0">
            <a:spAutoFit/>
          </a:bodyPr>
          <a:lstStyle/>
          <a:p>
            <a:pPr algn="ctr"/>
            <a:r>
              <a:rPr lang="en-US" sz="1600" dirty="0"/>
              <a:t>Dr. Perodin, former colleague</a:t>
            </a:r>
          </a:p>
        </p:txBody>
      </p:sp>
      <p:sp>
        <p:nvSpPr>
          <p:cNvPr id="7" name="TextBox 6">
            <a:extLst>
              <a:ext uri="{FF2B5EF4-FFF2-40B4-BE49-F238E27FC236}">
                <a16:creationId xmlns:a16="http://schemas.microsoft.com/office/drawing/2014/main" id="{9627F8A7-67AD-7715-1644-227D9AF9C5D0}"/>
              </a:ext>
            </a:extLst>
          </p:cNvPr>
          <p:cNvSpPr txBox="1"/>
          <p:nvPr/>
        </p:nvSpPr>
        <p:spPr>
          <a:xfrm>
            <a:off x="-179240" y="4053739"/>
            <a:ext cx="2330680" cy="830997"/>
          </a:xfrm>
          <a:prstGeom prst="rect">
            <a:avLst/>
          </a:prstGeom>
          <a:noFill/>
        </p:spPr>
        <p:txBody>
          <a:bodyPr wrap="square" rtlCol="0">
            <a:spAutoFit/>
          </a:bodyPr>
          <a:lstStyle/>
          <a:p>
            <a:pPr algn="ctr"/>
            <a:r>
              <a:rPr lang="en-US" sz="1600" dirty="0"/>
              <a:t>UM Alumni, hosts volunteer events at Feeding South FL</a:t>
            </a:r>
          </a:p>
        </p:txBody>
      </p:sp>
      <p:sp>
        <p:nvSpPr>
          <p:cNvPr id="9" name="TextBox 8">
            <a:extLst>
              <a:ext uri="{FF2B5EF4-FFF2-40B4-BE49-F238E27FC236}">
                <a16:creationId xmlns:a16="http://schemas.microsoft.com/office/drawing/2014/main" id="{4E3B711E-C464-A24F-5ED2-C3544AFCFD21}"/>
              </a:ext>
            </a:extLst>
          </p:cNvPr>
          <p:cNvSpPr txBox="1"/>
          <p:nvPr/>
        </p:nvSpPr>
        <p:spPr>
          <a:xfrm>
            <a:off x="6591537" y="3433138"/>
            <a:ext cx="1917426" cy="584775"/>
          </a:xfrm>
          <a:prstGeom prst="rect">
            <a:avLst/>
          </a:prstGeom>
          <a:noFill/>
        </p:spPr>
        <p:txBody>
          <a:bodyPr wrap="square" rtlCol="0">
            <a:spAutoFit/>
          </a:bodyPr>
          <a:lstStyle/>
          <a:p>
            <a:pPr algn="ctr"/>
            <a:r>
              <a:rPr lang="en-US" sz="1600" dirty="0"/>
              <a:t>2022 Fellow worked at FPI</a:t>
            </a:r>
          </a:p>
        </p:txBody>
      </p:sp>
      <p:cxnSp>
        <p:nvCxnSpPr>
          <p:cNvPr id="14" name="Straight Arrow Connector 13">
            <a:extLst>
              <a:ext uri="{FF2B5EF4-FFF2-40B4-BE49-F238E27FC236}">
                <a16:creationId xmlns:a16="http://schemas.microsoft.com/office/drawing/2014/main" id="{E4804D5F-F477-2E34-33F6-FA66B1ED7F8A}"/>
              </a:ext>
            </a:extLst>
          </p:cNvPr>
          <p:cNvCxnSpPr>
            <a:cxnSpLocks/>
          </p:cNvCxnSpPr>
          <p:nvPr/>
        </p:nvCxnSpPr>
        <p:spPr>
          <a:xfrm flipH="1" flipV="1">
            <a:off x="6005097" y="3384225"/>
            <a:ext cx="586440" cy="1922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8F2CF85B-77EC-C057-9397-27C716498AA7}"/>
              </a:ext>
            </a:extLst>
          </p:cNvPr>
          <p:cNvCxnSpPr>
            <a:cxnSpLocks/>
          </p:cNvCxnSpPr>
          <p:nvPr/>
        </p:nvCxnSpPr>
        <p:spPr>
          <a:xfrm flipH="1" flipV="1">
            <a:off x="5747465" y="4428173"/>
            <a:ext cx="586440" cy="1922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DD566553-F8F6-255F-4021-11A7431002FB}"/>
              </a:ext>
            </a:extLst>
          </p:cNvPr>
          <p:cNvCxnSpPr>
            <a:cxnSpLocks/>
          </p:cNvCxnSpPr>
          <p:nvPr/>
        </p:nvCxnSpPr>
        <p:spPr>
          <a:xfrm flipV="1">
            <a:off x="1757655" y="4428173"/>
            <a:ext cx="703555" cy="20115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5" name="TextBox 24">
            <a:extLst>
              <a:ext uri="{FF2B5EF4-FFF2-40B4-BE49-F238E27FC236}">
                <a16:creationId xmlns:a16="http://schemas.microsoft.com/office/drawing/2014/main" id="{4A5E6A30-3A7B-10ED-C16C-3F351CAF0C1B}"/>
              </a:ext>
            </a:extLst>
          </p:cNvPr>
          <p:cNvSpPr txBox="1"/>
          <p:nvPr/>
        </p:nvSpPr>
        <p:spPr>
          <a:xfrm>
            <a:off x="1395" y="301381"/>
            <a:ext cx="1917426" cy="830997"/>
          </a:xfrm>
          <a:prstGeom prst="rect">
            <a:avLst/>
          </a:prstGeom>
          <a:noFill/>
        </p:spPr>
        <p:txBody>
          <a:bodyPr wrap="square" rtlCol="0">
            <a:spAutoFit/>
          </a:bodyPr>
          <a:lstStyle/>
          <a:p>
            <a:pPr algn="ctr"/>
            <a:r>
              <a:rPr lang="en-US" sz="1600" dirty="0"/>
              <a:t>2020 Fellow knows staff at Children’s Trust</a:t>
            </a:r>
          </a:p>
        </p:txBody>
      </p:sp>
      <p:cxnSp>
        <p:nvCxnSpPr>
          <p:cNvPr id="27" name="Straight Arrow Connector 26">
            <a:extLst>
              <a:ext uri="{FF2B5EF4-FFF2-40B4-BE49-F238E27FC236}">
                <a16:creationId xmlns:a16="http://schemas.microsoft.com/office/drawing/2014/main" id="{64C286F7-6A2A-168C-2A0B-179C225B5596}"/>
              </a:ext>
            </a:extLst>
          </p:cNvPr>
          <p:cNvCxnSpPr>
            <a:cxnSpLocks/>
          </p:cNvCxnSpPr>
          <p:nvPr/>
        </p:nvCxnSpPr>
        <p:spPr>
          <a:xfrm>
            <a:off x="1639926" y="941236"/>
            <a:ext cx="89116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9" name="TextBox 28">
            <a:extLst>
              <a:ext uri="{FF2B5EF4-FFF2-40B4-BE49-F238E27FC236}">
                <a16:creationId xmlns:a16="http://schemas.microsoft.com/office/drawing/2014/main" id="{2A4E2318-049A-C8FF-43CF-E0B405946E6C}"/>
              </a:ext>
            </a:extLst>
          </p:cNvPr>
          <p:cNvSpPr txBox="1"/>
          <p:nvPr/>
        </p:nvSpPr>
        <p:spPr>
          <a:xfrm>
            <a:off x="2600464" y="3310026"/>
            <a:ext cx="1019377" cy="830997"/>
          </a:xfrm>
          <a:prstGeom prst="rect">
            <a:avLst/>
          </a:prstGeom>
          <a:noFill/>
        </p:spPr>
        <p:txBody>
          <a:bodyPr wrap="square" rtlCol="0">
            <a:spAutoFit/>
          </a:bodyPr>
          <a:lstStyle/>
          <a:p>
            <a:pPr algn="ctr"/>
            <a:r>
              <a:rPr lang="en-US" sz="1600" dirty="0"/>
              <a:t>The Children’s Trust</a:t>
            </a:r>
          </a:p>
        </p:txBody>
      </p:sp>
      <p:sp>
        <p:nvSpPr>
          <p:cNvPr id="30" name="TextBox 29">
            <a:extLst>
              <a:ext uri="{FF2B5EF4-FFF2-40B4-BE49-F238E27FC236}">
                <a16:creationId xmlns:a16="http://schemas.microsoft.com/office/drawing/2014/main" id="{9851D686-0C12-7B3D-68CC-08AA790F10FE}"/>
              </a:ext>
            </a:extLst>
          </p:cNvPr>
          <p:cNvSpPr txBox="1"/>
          <p:nvPr/>
        </p:nvSpPr>
        <p:spPr>
          <a:xfrm>
            <a:off x="-438105" y="2048251"/>
            <a:ext cx="1917426" cy="584775"/>
          </a:xfrm>
          <a:prstGeom prst="rect">
            <a:avLst/>
          </a:prstGeom>
          <a:noFill/>
        </p:spPr>
        <p:txBody>
          <a:bodyPr wrap="square" rtlCol="0">
            <a:spAutoFit/>
          </a:bodyPr>
          <a:lstStyle/>
          <a:p>
            <a:pPr algn="ctr"/>
            <a:r>
              <a:rPr lang="en-US" sz="1600" dirty="0"/>
              <a:t>Josiane is a volunteer</a:t>
            </a:r>
          </a:p>
        </p:txBody>
      </p:sp>
      <p:cxnSp>
        <p:nvCxnSpPr>
          <p:cNvPr id="31" name="Straight Arrow Connector 30">
            <a:extLst>
              <a:ext uri="{FF2B5EF4-FFF2-40B4-BE49-F238E27FC236}">
                <a16:creationId xmlns:a16="http://schemas.microsoft.com/office/drawing/2014/main" id="{96BC2FEE-FE2C-740B-143E-53A1EA9A0653}"/>
              </a:ext>
            </a:extLst>
          </p:cNvPr>
          <p:cNvCxnSpPr>
            <a:cxnSpLocks/>
          </p:cNvCxnSpPr>
          <p:nvPr/>
        </p:nvCxnSpPr>
        <p:spPr>
          <a:xfrm>
            <a:off x="1048332" y="2412282"/>
            <a:ext cx="591594" cy="2563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53442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p:txBody>
          <a:bodyPr/>
          <a:lstStyle/>
          <a:p>
            <a:r>
              <a:rPr lang="en-US" b="1" dirty="0">
                <a:latin typeface="Open Sans"/>
                <a:ea typeface="Open Sans"/>
                <a:cs typeface="Open Sans"/>
              </a:rPr>
              <a:t>Learning Objectives</a:t>
            </a:r>
            <a:endParaRPr lang="en-US" dirty="0"/>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136499" y="1010038"/>
            <a:ext cx="7808976" cy="3874293"/>
          </a:xfrm>
        </p:spPr>
        <p:txBody>
          <a:bodyPr vert="horz" lIns="91440" tIns="45720" rIns="91440" bIns="45720" rtlCol="0" anchor="t">
            <a:noAutofit/>
          </a:bodyPr>
          <a:lstStyle/>
          <a:p>
            <a:pPr marR="0">
              <a:lnSpc>
                <a:spcPct val="107000"/>
              </a:lnSpc>
              <a:spcBef>
                <a:spcPts val="0"/>
              </a:spcBef>
              <a:spcAft>
                <a:spcPts val="800"/>
              </a:spcAft>
              <a:buFont typeface="+mj-lt"/>
              <a:buAutoNum type="arabicPeriod"/>
            </a:pPr>
            <a:r>
              <a:rPr lang="en-US" sz="2200" dirty="0">
                <a:effectLst/>
                <a:latin typeface="Open Sans" panose="020B0606030504020204" pitchFamily="34" charset="0"/>
                <a:ea typeface="Calibri" panose="020F0502020204030204" pitchFamily="34" charset="0"/>
                <a:cs typeface="Times New Roman" panose="02020603050405020304" pitchFamily="18" charset="0"/>
              </a:rPr>
              <a:t>Understand why community partnership are essential to organizing and advocacy.</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mj-lt"/>
              <a:buAutoNum type="arabicPeriod"/>
            </a:pPr>
            <a:r>
              <a:rPr lang="en-US" sz="2200" dirty="0">
                <a:effectLst/>
                <a:latin typeface="Open Sans" panose="020B0606030504020204" pitchFamily="34" charset="0"/>
                <a:ea typeface="Calibri" panose="020F0502020204030204" pitchFamily="34" charset="0"/>
                <a:cs typeface="Times New Roman" panose="02020603050405020304" pitchFamily="18" charset="0"/>
              </a:rPr>
              <a:t>Learn about community mapping tool, create an action plan, and practice the conversations you'll have with potential partners.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mj-lt"/>
              <a:buAutoNum type="arabicPeriod"/>
            </a:pPr>
            <a:r>
              <a:rPr lang="en-US" sz="2200" dirty="0">
                <a:effectLst/>
                <a:latin typeface="Open Sans" panose="020B0606030504020204" pitchFamily="34" charset="0"/>
                <a:ea typeface="Calibri" panose="020F0502020204030204" pitchFamily="34" charset="0"/>
                <a:cs typeface="Times New Roman" panose="02020603050405020304" pitchFamily="18" charset="0"/>
              </a:rPr>
              <a:t>Discover upcoming opportunities to engage with partner organizations in your community on RESULTS issues.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mj-lt"/>
              <a:buAutoNum type="arabicPeriod"/>
            </a:pPr>
            <a:r>
              <a:rPr lang="en-US" sz="2200" dirty="0">
                <a:effectLst/>
                <a:latin typeface="Open Sans" panose="020B0606030504020204" pitchFamily="34" charset="0"/>
                <a:ea typeface="Calibri" panose="020F0502020204030204" pitchFamily="34" charset="0"/>
                <a:cs typeface="Times New Roman" panose="02020603050405020304" pitchFamily="18" charset="0"/>
              </a:rPr>
              <a:t>Outline next steps in working with partners to advance our advocacy on those issues.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1200"/>
              </a:spcBef>
              <a:spcAft>
                <a:spcPts val="1200"/>
              </a:spcAft>
              <a:buNone/>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99661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B0D23-BE6E-E5CF-B3E0-86ABC6B51791}"/>
              </a:ext>
            </a:extLst>
          </p:cNvPr>
          <p:cNvSpPr>
            <a:spLocks noGrp="1"/>
          </p:cNvSpPr>
          <p:nvPr>
            <p:ph type="title"/>
          </p:nvPr>
        </p:nvSpPr>
        <p:spPr>
          <a:xfrm>
            <a:off x="871253" y="3821049"/>
            <a:ext cx="7401491" cy="857250"/>
          </a:xfrm>
        </p:spPr>
        <p:txBody>
          <a:bodyPr>
            <a:normAutofit fontScale="90000"/>
          </a:bodyPr>
          <a:lstStyle/>
          <a:p>
            <a:r>
              <a:rPr lang="en-US" b="1" dirty="0">
                <a:latin typeface="Open Sans" panose="020B0606030504020204" pitchFamily="34" charset="0"/>
                <a:ea typeface="Open Sans" panose="020B0606030504020204" pitchFamily="34" charset="0"/>
                <a:cs typeface="Open Sans" panose="020B0606030504020204" pitchFamily="34" charset="0"/>
              </a:rPr>
              <a:t>Take 2 minutes to start step one of the mapping tool!</a:t>
            </a:r>
          </a:p>
        </p:txBody>
      </p:sp>
      <p:pic>
        <p:nvPicPr>
          <p:cNvPr id="4" name="Graphic 4" descr="Alarm clock with solid fill">
            <a:extLst>
              <a:ext uri="{FF2B5EF4-FFF2-40B4-BE49-F238E27FC236}">
                <a16:creationId xmlns:a16="http://schemas.microsoft.com/office/drawing/2014/main" id="{59F3A559-A87B-4E57-E677-4B63C12344C3}"/>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2918359" y="362245"/>
            <a:ext cx="3307277" cy="3282064"/>
          </a:xfrm>
        </p:spPr>
      </p:pic>
    </p:spTree>
    <p:extLst>
      <p:ext uri="{BB962C8B-B14F-4D97-AF65-F5344CB8AC3E}">
        <p14:creationId xmlns:p14="http://schemas.microsoft.com/office/powerpoint/2010/main" val="2631160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E6828-FC40-43D6-8235-C854F741F9F4}"/>
              </a:ext>
            </a:extLst>
          </p:cNvPr>
          <p:cNvSpPr>
            <a:spLocks noGrp="1"/>
          </p:cNvSpPr>
          <p:nvPr>
            <p:ph type="title"/>
          </p:nvPr>
        </p:nvSpPr>
        <p:spPr/>
        <p:txBody>
          <a:bodyPr/>
          <a:lstStyle/>
          <a:p>
            <a:r>
              <a:rPr lang="en-US" b="1" dirty="0">
                <a:latin typeface="Calibri"/>
                <a:ea typeface="Open Sans"/>
                <a:cs typeface="Open Sans"/>
              </a:rPr>
              <a:t>What’s next?</a:t>
            </a:r>
          </a:p>
        </p:txBody>
      </p:sp>
      <p:sp>
        <p:nvSpPr>
          <p:cNvPr id="3" name="Content Placeholder 2">
            <a:extLst>
              <a:ext uri="{FF2B5EF4-FFF2-40B4-BE49-F238E27FC236}">
                <a16:creationId xmlns:a16="http://schemas.microsoft.com/office/drawing/2014/main" id="{4D939670-07B4-41EE-8904-473461C1855A}"/>
              </a:ext>
            </a:extLst>
          </p:cNvPr>
          <p:cNvSpPr>
            <a:spLocks noGrp="1"/>
          </p:cNvSpPr>
          <p:nvPr>
            <p:ph idx="1"/>
          </p:nvPr>
        </p:nvSpPr>
        <p:spPr>
          <a:xfrm>
            <a:off x="191386" y="683141"/>
            <a:ext cx="8952614" cy="4254380"/>
          </a:xfrm>
        </p:spPr>
        <p:txBody>
          <a:bodyPr vert="horz" lIns="91440" tIns="45720" rIns="91440" bIns="45720" rtlCol="0" anchor="t">
            <a:normAutofit lnSpcReduction="10000"/>
          </a:bodyPr>
          <a:lstStyle/>
          <a:p>
            <a:pPr marL="0" indent="0">
              <a:buNone/>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l" rtl="0" fontAlgn="base">
              <a:buFont typeface="Arial" panose="020B0604020202020204" pitchFamily="34" charset="0"/>
              <a:buChar char="•"/>
            </a:pPr>
            <a:r>
              <a:rPr lang="en-US" sz="28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Be inspired! Think about connections you can make in your community. Complete the map at your next group meeting.</a:t>
            </a:r>
          </a:p>
          <a:p>
            <a:pPr algn="l" rtl="0" fontAlgn="base">
              <a:buFont typeface="Arial" panose="020B0604020202020204" pitchFamily="34" charset="0"/>
              <a:buChar char="•"/>
            </a:pPr>
            <a:r>
              <a:rPr lang="en-US" sz="28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Share ideas on how to work with  potential partnerships.</a:t>
            </a:r>
          </a:p>
          <a:p>
            <a:pPr algn="l" rtl="0" fontAlgn="base">
              <a:buFont typeface="Arial" panose="020B0604020202020204" pitchFamily="34" charset="0"/>
              <a:buChar char="•"/>
            </a:pPr>
            <a:r>
              <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rPr>
              <a:t>Outline what the first steps could look like:</a:t>
            </a:r>
          </a:p>
          <a:p>
            <a:pPr lvl="1" fontAlgn="base">
              <a:buFont typeface="Arial" panose="020B0604020202020204" pitchFamily="34" charset="0"/>
              <a:buChar char="•"/>
            </a:pPr>
            <a:r>
              <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rPr>
              <a:t>Who will contact whom? When? </a:t>
            </a:r>
          </a:p>
          <a:p>
            <a:pPr lvl="1" fontAlgn="base">
              <a:buFont typeface="Arial" panose="020B0604020202020204" pitchFamily="34" charset="0"/>
              <a:buChar char="•"/>
            </a:pPr>
            <a:r>
              <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rPr>
              <a:t>What will you work on together?</a:t>
            </a:r>
          </a:p>
          <a:p>
            <a:pPr lvl="1" fontAlgn="base">
              <a:buFont typeface="Arial" panose="020B0604020202020204" pitchFamily="34" charset="0"/>
              <a:buChar char="•"/>
            </a:pPr>
            <a:r>
              <a:rPr lang="en-US" sz="2400" b="1"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What will the conversation sound like?</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63261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B0D23-BE6E-E5CF-B3E0-86ABC6B51791}"/>
              </a:ext>
            </a:extLst>
          </p:cNvPr>
          <p:cNvSpPr>
            <a:spLocks noGrp="1"/>
          </p:cNvSpPr>
          <p:nvPr>
            <p:ph type="title"/>
          </p:nvPr>
        </p:nvSpPr>
        <p:spPr>
          <a:xfrm>
            <a:off x="691117" y="2002881"/>
            <a:ext cx="7401491" cy="857250"/>
          </a:xfrm>
        </p:spPr>
        <p:txBody>
          <a:bodyPr>
            <a:normAutofit fontScale="90000"/>
          </a:bodyPr>
          <a:lstStyle/>
          <a:p>
            <a:r>
              <a:rPr lang="en-US" b="1" dirty="0">
                <a:latin typeface="Open Sans" panose="020B0606030504020204" pitchFamily="34" charset="0"/>
                <a:ea typeface="Open Sans" panose="020B0606030504020204" pitchFamily="34" charset="0"/>
                <a:cs typeface="Open Sans" panose="020B0606030504020204" pitchFamily="34" charset="0"/>
              </a:rPr>
              <a:t>What does the conversation sound like? </a:t>
            </a:r>
          </a:p>
        </p:txBody>
      </p:sp>
    </p:spTree>
    <p:extLst>
      <p:ext uri="{BB962C8B-B14F-4D97-AF65-F5344CB8AC3E}">
        <p14:creationId xmlns:p14="http://schemas.microsoft.com/office/powerpoint/2010/main" val="242561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B0D23-BE6E-E5CF-B3E0-86ABC6B51791}"/>
              </a:ext>
            </a:extLst>
          </p:cNvPr>
          <p:cNvSpPr>
            <a:spLocks noGrp="1"/>
          </p:cNvSpPr>
          <p:nvPr>
            <p:ph type="title"/>
          </p:nvPr>
        </p:nvSpPr>
        <p:spPr>
          <a:xfrm>
            <a:off x="589230" y="535588"/>
            <a:ext cx="7401491" cy="857250"/>
          </a:xfrm>
        </p:spPr>
        <p:txBody>
          <a:bodyPr>
            <a:normAutofit fontScale="90000"/>
          </a:bodyPr>
          <a:lstStyle/>
          <a:p>
            <a:r>
              <a:rPr lang="en-US" b="1" dirty="0">
                <a:latin typeface="Open Sans" panose="020B0606030504020204" pitchFamily="34" charset="0"/>
                <a:ea typeface="Open Sans" panose="020B0606030504020204" pitchFamily="34" charset="0"/>
                <a:cs typeface="Open Sans" panose="020B0606030504020204" pitchFamily="34" charset="0"/>
              </a:rPr>
              <a:t>How do you have effective one-on-one conversation? </a:t>
            </a:r>
          </a:p>
        </p:txBody>
      </p:sp>
      <p:sp>
        <p:nvSpPr>
          <p:cNvPr id="3" name="Content Placeholder 2">
            <a:extLst>
              <a:ext uri="{FF2B5EF4-FFF2-40B4-BE49-F238E27FC236}">
                <a16:creationId xmlns:a16="http://schemas.microsoft.com/office/drawing/2014/main" id="{D9FF716B-0D06-1681-8608-4B9C8DBC4601}"/>
              </a:ext>
            </a:extLst>
          </p:cNvPr>
          <p:cNvSpPr>
            <a:spLocks noGrp="1"/>
          </p:cNvSpPr>
          <p:nvPr>
            <p:ph idx="1"/>
          </p:nvPr>
        </p:nvSpPr>
        <p:spPr>
          <a:xfrm>
            <a:off x="175176" y="1749028"/>
            <a:ext cx="8229600" cy="3394472"/>
          </a:xfrm>
        </p:spPr>
        <p:txBody>
          <a:bodyPr>
            <a:normAutofit/>
          </a:bodyPr>
          <a:lstStyle/>
          <a:p>
            <a:pPr marL="514350" indent="-514350">
              <a:buAutoNum type="arabicPeriod"/>
            </a:pPr>
            <a:r>
              <a:rPr lang="en-US" dirty="0">
                <a:latin typeface="Open Sans" panose="020B0606030504020204" pitchFamily="34" charset="0"/>
                <a:ea typeface="Open Sans" panose="020B0606030504020204" pitchFamily="34" charset="0"/>
                <a:cs typeface="Open Sans" panose="020B0606030504020204" pitchFamily="34" charset="0"/>
              </a:rPr>
              <a:t>Attention </a:t>
            </a:r>
          </a:p>
          <a:p>
            <a:pPr marL="514350" indent="-514350">
              <a:buAutoNum type="arabicPeriod"/>
            </a:pPr>
            <a:r>
              <a:rPr lang="en-US" dirty="0">
                <a:latin typeface="Open Sans" panose="020B0606030504020204" pitchFamily="34" charset="0"/>
                <a:ea typeface="Open Sans" panose="020B0606030504020204" pitchFamily="34" charset="0"/>
                <a:cs typeface="Open Sans" panose="020B0606030504020204" pitchFamily="34" charset="0"/>
              </a:rPr>
              <a:t>Interest</a:t>
            </a:r>
          </a:p>
          <a:p>
            <a:pPr marL="514350" indent="-514350">
              <a:buAutoNum type="arabicPeriod"/>
            </a:pPr>
            <a:r>
              <a:rPr lang="en-US" dirty="0">
                <a:latin typeface="Open Sans" panose="020B0606030504020204" pitchFamily="34" charset="0"/>
                <a:ea typeface="Open Sans" panose="020B0606030504020204" pitchFamily="34" charset="0"/>
                <a:cs typeface="Open Sans" panose="020B0606030504020204" pitchFamily="34" charset="0"/>
              </a:rPr>
              <a:t>Exploration</a:t>
            </a:r>
          </a:p>
          <a:p>
            <a:pPr marL="514350" indent="-514350">
              <a:buAutoNum type="arabicPeriod"/>
            </a:pPr>
            <a:r>
              <a:rPr lang="en-US" dirty="0">
                <a:latin typeface="Open Sans" panose="020B0606030504020204" pitchFamily="34" charset="0"/>
                <a:ea typeface="Open Sans" panose="020B0606030504020204" pitchFamily="34" charset="0"/>
                <a:cs typeface="Open Sans" panose="020B0606030504020204" pitchFamily="34" charset="0"/>
              </a:rPr>
              <a:t>Exchange</a:t>
            </a:r>
          </a:p>
          <a:p>
            <a:pPr marL="514350" indent="-514350">
              <a:buAutoNum type="arabicPeriod"/>
            </a:pPr>
            <a:r>
              <a:rPr lang="en-US" dirty="0">
                <a:latin typeface="Open Sans" panose="020B0606030504020204" pitchFamily="34" charset="0"/>
                <a:ea typeface="Open Sans" panose="020B0606030504020204" pitchFamily="34" charset="0"/>
                <a:cs typeface="Open Sans" panose="020B0606030504020204" pitchFamily="34" charset="0"/>
              </a:rPr>
              <a:t>Commitment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70005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B0D23-BE6E-E5CF-B3E0-86ABC6B51791}"/>
              </a:ext>
            </a:extLst>
          </p:cNvPr>
          <p:cNvSpPr>
            <a:spLocks noGrp="1"/>
          </p:cNvSpPr>
          <p:nvPr>
            <p:ph type="title"/>
          </p:nvPr>
        </p:nvSpPr>
        <p:spPr>
          <a:xfrm>
            <a:off x="589230" y="535588"/>
            <a:ext cx="7401491" cy="857250"/>
          </a:xfrm>
        </p:spPr>
        <p:txBody>
          <a:bodyPr>
            <a:normAutofit fontScale="90000"/>
          </a:bodyPr>
          <a:lstStyle/>
          <a:p>
            <a:r>
              <a:rPr lang="en-US" b="1" dirty="0">
                <a:latin typeface="Open Sans" panose="020B0606030504020204" pitchFamily="34" charset="0"/>
                <a:ea typeface="Open Sans" panose="020B0606030504020204" pitchFamily="34" charset="0"/>
                <a:cs typeface="Open Sans" panose="020B0606030504020204" pitchFamily="34" charset="0"/>
              </a:rPr>
              <a:t>How do you have effective one-on-one conversation? </a:t>
            </a:r>
          </a:p>
        </p:txBody>
      </p:sp>
      <p:sp>
        <p:nvSpPr>
          <p:cNvPr id="3" name="Content Placeholder 2">
            <a:extLst>
              <a:ext uri="{FF2B5EF4-FFF2-40B4-BE49-F238E27FC236}">
                <a16:creationId xmlns:a16="http://schemas.microsoft.com/office/drawing/2014/main" id="{D9FF716B-0D06-1681-8608-4B9C8DBC4601}"/>
              </a:ext>
            </a:extLst>
          </p:cNvPr>
          <p:cNvSpPr>
            <a:spLocks noGrp="1"/>
          </p:cNvSpPr>
          <p:nvPr>
            <p:ph idx="1"/>
          </p:nvPr>
        </p:nvSpPr>
        <p:spPr>
          <a:xfrm>
            <a:off x="175176" y="1749028"/>
            <a:ext cx="8229600" cy="3394472"/>
          </a:xfrm>
        </p:spPr>
        <p:txBody>
          <a:bodyPr>
            <a:normAutofit fontScale="77500" lnSpcReduction="20000"/>
          </a:bodyPr>
          <a:lstStyle/>
          <a:p>
            <a:pPr marL="514350" indent="-514350">
              <a:buAutoNum type="arabicPeriod"/>
            </a:pPr>
            <a:r>
              <a:rPr lang="en-US" b="1" dirty="0">
                <a:latin typeface="Open Sans" panose="020B0606030504020204" pitchFamily="34" charset="0"/>
                <a:ea typeface="Open Sans" panose="020B0606030504020204" pitchFamily="34" charset="0"/>
                <a:cs typeface="Open Sans" panose="020B0606030504020204" pitchFamily="34" charset="0"/>
              </a:rPr>
              <a:t>Attention</a:t>
            </a:r>
            <a:r>
              <a:rPr lang="en-US" dirty="0">
                <a:latin typeface="Open Sans" panose="020B0606030504020204" pitchFamily="34" charset="0"/>
                <a:ea typeface="Open Sans" panose="020B0606030504020204" pitchFamily="34" charset="0"/>
                <a:cs typeface="Open Sans" panose="020B0606030504020204" pitchFamily="34" charset="0"/>
              </a:rPr>
              <a:t> - </a:t>
            </a:r>
            <a:r>
              <a:rPr lang="en-US" sz="2800" dirty="0">
                <a:effectLst/>
                <a:latin typeface="Open Sans" panose="020B0606030504020204" pitchFamily="34" charset="0"/>
                <a:ea typeface="Calibri" panose="020F0502020204030204" pitchFamily="34" charset="0"/>
              </a:rPr>
              <a:t>What’s grabbed your attention about this individual or organization? </a:t>
            </a:r>
            <a:br>
              <a:rPr lang="en-US" sz="2800" dirty="0">
                <a:effectLst/>
                <a:latin typeface="Open Sans" panose="020B0606030504020204" pitchFamily="34" charset="0"/>
                <a:ea typeface="Calibri" panose="020F0502020204030204" pitchFamily="34" charset="0"/>
              </a:rPr>
            </a:b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514350" indent="-514350">
              <a:buAutoNum type="arabicPeriod"/>
            </a:pPr>
            <a:r>
              <a:rPr lang="en-US" b="1" dirty="0">
                <a:latin typeface="Open Sans" panose="020B0606030504020204" pitchFamily="34" charset="0"/>
                <a:ea typeface="Open Sans" panose="020B0606030504020204" pitchFamily="34" charset="0"/>
                <a:cs typeface="Open Sans" panose="020B0606030504020204" pitchFamily="34" charset="0"/>
              </a:rPr>
              <a:t>Interest </a:t>
            </a:r>
            <a:r>
              <a:rPr lang="en-US" dirty="0">
                <a:latin typeface="Open Sans" panose="020B0606030504020204" pitchFamily="34" charset="0"/>
                <a:ea typeface="Open Sans" panose="020B0606030504020204" pitchFamily="34" charset="0"/>
                <a:cs typeface="Open Sans" panose="020B0606030504020204" pitchFamily="34" charset="0"/>
              </a:rPr>
              <a:t>- You have made some assumptions about the person, this is where you will prove and dispel these assumptions.</a:t>
            </a:r>
            <a:br>
              <a:rPr lang="en-US" dirty="0">
                <a:latin typeface="Open Sans" panose="020B0606030504020204" pitchFamily="34" charset="0"/>
                <a:ea typeface="Open Sans" panose="020B0606030504020204" pitchFamily="34" charset="0"/>
                <a:cs typeface="Open Sans" panose="020B0606030504020204" pitchFamily="34" charset="0"/>
              </a:rPr>
            </a:br>
            <a:endParaRPr lang="en-US" dirty="0">
              <a:latin typeface="Open Sans" panose="020B0606030504020204" pitchFamily="34" charset="0"/>
              <a:ea typeface="Open Sans" panose="020B0606030504020204" pitchFamily="34" charset="0"/>
              <a:cs typeface="Open Sans" panose="020B0606030504020204" pitchFamily="34" charset="0"/>
            </a:endParaRPr>
          </a:p>
          <a:p>
            <a:pPr marL="514350" indent="-514350">
              <a:buAutoNum type="arabicPeriod"/>
            </a:pPr>
            <a:r>
              <a:rPr lang="en-US" b="1" dirty="0">
                <a:latin typeface="Open Sans" panose="020B0606030504020204" pitchFamily="34" charset="0"/>
                <a:ea typeface="Open Sans" panose="020B0606030504020204" pitchFamily="34" charset="0"/>
                <a:cs typeface="Open Sans" panose="020B0606030504020204" pitchFamily="34" charset="0"/>
              </a:rPr>
              <a:t>Exploration </a:t>
            </a:r>
            <a:r>
              <a:rPr lang="en-US" dirty="0">
                <a:latin typeface="Open Sans" panose="020B0606030504020204" pitchFamily="34" charset="0"/>
                <a:ea typeface="Open Sans" panose="020B0606030504020204" pitchFamily="34" charset="0"/>
                <a:cs typeface="Open Sans" panose="020B0606030504020204" pitchFamily="34" charset="0"/>
              </a:rPr>
              <a:t>- Asking good, open, questions to learn more about them, dig in deeper to understand what they value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64178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B0D23-BE6E-E5CF-B3E0-86ABC6B51791}"/>
              </a:ext>
            </a:extLst>
          </p:cNvPr>
          <p:cNvSpPr>
            <a:spLocks noGrp="1"/>
          </p:cNvSpPr>
          <p:nvPr>
            <p:ph type="title"/>
          </p:nvPr>
        </p:nvSpPr>
        <p:spPr>
          <a:xfrm>
            <a:off x="589230" y="535588"/>
            <a:ext cx="7401491" cy="857250"/>
          </a:xfrm>
        </p:spPr>
        <p:txBody>
          <a:bodyPr>
            <a:normAutofit fontScale="90000"/>
          </a:bodyPr>
          <a:lstStyle/>
          <a:p>
            <a:r>
              <a:rPr lang="en-US" b="1" dirty="0">
                <a:latin typeface="Open Sans" panose="020B0606030504020204" pitchFamily="34" charset="0"/>
                <a:ea typeface="Open Sans" panose="020B0606030504020204" pitchFamily="34" charset="0"/>
                <a:cs typeface="Open Sans" panose="020B0606030504020204" pitchFamily="34" charset="0"/>
              </a:rPr>
              <a:t>How do you have effective one-on-one conversation? </a:t>
            </a:r>
          </a:p>
        </p:txBody>
      </p:sp>
      <p:sp>
        <p:nvSpPr>
          <p:cNvPr id="3" name="Content Placeholder 2">
            <a:extLst>
              <a:ext uri="{FF2B5EF4-FFF2-40B4-BE49-F238E27FC236}">
                <a16:creationId xmlns:a16="http://schemas.microsoft.com/office/drawing/2014/main" id="{D9FF716B-0D06-1681-8608-4B9C8DBC4601}"/>
              </a:ext>
            </a:extLst>
          </p:cNvPr>
          <p:cNvSpPr>
            <a:spLocks noGrp="1"/>
          </p:cNvSpPr>
          <p:nvPr>
            <p:ph idx="1"/>
          </p:nvPr>
        </p:nvSpPr>
        <p:spPr>
          <a:xfrm>
            <a:off x="175176" y="1749028"/>
            <a:ext cx="8229600" cy="3394472"/>
          </a:xfrm>
        </p:spPr>
        <p:txBody>
          <a:bodyPr>
            <a:normAutofit lnSpcReduction="10000"/>
          </a:bodyPr>
          <a:lstStyle/>
          <a:p>
            <a:pPr marL="514350" indent="-514350">
              <a:buFont typeface="+mj-lt"/>
              <a:buAutoNum type="arabicPeriod" startAt="4"/>
            </a:pPr>
            <a:r>
              <a:rPr lang="en-US" b="1" dirty="0">
                <a:latin typeface="Open Sans" panose="020B0606030504020204" pitchFamily="34" charset="0"/>
                <a:ea typeface="Open Sans" panose="020B0606030504020204" pitchFamily="34" charset="0"/>
                <a:cs typeface="Open Sans" panose="020B0606030504020204" pitchFamily="34" charset="0"/>
              </a:rPr>
              <a:t>Exchange </a:t>
            </a:r>
            <a:r>
              <a:rPr lang="en-US" dirty="0">
                <a:latin typeface="Open Sans" panose="020B0606030504020204" pitchFamily="34" charset="0"/>
                <a:ea typeface="Open Sans" panose="020B0606030504020204" pitchFamily="34" charset="0"/>
                <a:cs typeface="Open Sans" panose="020B0606030504020204" pitchFamily="34" charset="0"/>
              </a:rPr>
              <a:t> - Once we have established shared values we can continue our exchange, what can we offer -  insight, information, opportunities? </a:t>
            </a:r>
            <a:br>
              <a:rPr lang="en-US" dirty="0">
                <a:latin typeface="Open Sans" panose="020B0606030504020204" pitchFamily="34" charset="0"/>
                <a:ea typeface="Open Sans" panose="020B0606030504020204" pitchFamily="34" charset="0"/>
                <a:cs typeface="Open Sans" panose="020B0606030504020204" pitchFamily="34" charset="0"/>
              </a:rPr>
            </a:br>
            <a:endParaRPr lang="en-US" b="1" dirty="0">
              <a:latin typeface="Open Sans" panose="020B0606030504020204" pitchFamily="34" charset="0"/>
              <a:ea typeface="Open Sans" panose="020B0606030504020204" pitchFamily="34" charset="0"/>
              <a:cs typeface="Open Sans" panose="020B0606030504020204" pitchFamily="34" charset="0"/>
            </a:endParaRPr>
          </a:p>
          <a:p>
            <a:pPr marL="514350" indent="-514350">
              <a:buAutoNum type="arabicPeriod" startAt="4"/>
            </a:pPr>
            <a:r>
              <a:rPr lang="en-US" b="1" dirty="0">
                <a:latin typeface="Open Sans" panose="020B0606030504020204" pitchFamily="34" charset="0"/>
                <a:ea typeface="Open Sans" panose="020B0606030504020204" pitchFamily="34" charset="0"/>
                <a:cs typeface="Open Sans" panose="020B0606030504020204" pitchFamily="34" charset="0"/>
              </a:rPr>
              <a:t>Commitment</a:t>
            </a:r>
            <a:r>
              <a:rPr lang="en-US" dirty="0">
                <a:latin typeface="Open Sans" panose="020B0606030504020204" pitchFamily="34" charset="0"/>
                <a:ea typeface="Open Sans" panose="020B0606030504020204" pitchFamily="34" charset="0"/>
                <a:cs typeface="Open Sans" panose="020B0606030504020204" pitchFamily="34" charset="0"/>
              </a:rPr>
              <a:t> - Make an ask, and be specific!</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87132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996E9C5-BF30-A413-2232-99434A060C86}"/>
              </a:ext>
            </a:extLst>
          </p:cNvPr>
          <p:cNvPicPr>
            <a:picLocks noChangeAspect="1"/>
          </p:cNvPicPr>
          <p:nvPr/>
        </p:nvPicPr>
        <p:blipFill rotWithShape="1">
          <a:blip r:embed="rId3"/>
          <a:srcRect r="13717"/>
          <a:stretch/>
        </p:blipFill>
        <p:spPr>
          <a:xfrm>
            <a:off x="2507192" y="1034849"/>
            <a:ext cx="6328464" cy="3394472"/>
          </a:xfrm>
          <a:prstGeom prst="rect">
            <a:avLst/>
          </a:prstGeom>
        </p:spPr>
      </p:pic>
      <p:sp>
        <p:nvSpPr>
          <p:cNvPr id="2" name="Title 1">
            <a:extLst>
              <a:ext uri="{FF2B5EF4-FFF2-40B4-BE49-F238E27FC236}">
                <a16:creationId xmlns:a16="http://schemas.microsoft.com/office/drawing/2014/main" id="{BA8B0D23-BE6E-E5CF-B3E0-86ABC6B51791}"/>
              </a:ext>
            </a:extLst>
          </p:cNvPr>
          <p:cNvSpPr>
            <a:spLocks noGrp="1"/>
          </p:cNvSpPr>
          <p:nvPr>
            <p:ph type="title"/>
          </p:nvPr>
        </p:nvSpPr>
        <p:spPr>
          <a:xfrm>
            <a:off x="457200" y="205979"/>
            <a:ext cx="7401491" cy="857250"/>
          </a:xfrm>
        </p:spPr>
        <p:txBody>
          <a:bodyPr anchor="ctr">
            <a:normAutofit/>
          </a:bodyPr>
          <a:lstStyle/>
          <a:p>
            <a:r>
              <a:rPr lang="en-US" b="1" dirty="0"/>
              <a:t>Examples of 1:1 Conversations</a:t>
            </a:r>
          </a:p>
        </p:txBody>
      </p:sp>
      <p:pic>
        <p:nvPicPr>
          <p:cNvPr id="7" name="Picture 6">
            <a:extLst>
              <a:ext uri="{FF2B5EF4-FFF2-40B4-BE49-F238E27FC236}">
                <a16:creationId xmlns:a16="http://schemas.microsoft.com/office/drawing/2014/main" id="{98266436-EF96-96DB-128A-2F1885C789D3}"/>
              </a:ext>
            </a:extLst>
          </p:cNvPr>
          <p:cNvPicPr>
            <a:picLocks noChangeAspect="1"/>
          </p:cNvPicPr>
          <p:nvPr/>
        </p:nvPicPr>
        <p:blipFill rotWithShape="1">
          <a:blip r:embed="rId4"/>
          <a:srcRect l="24315" r="20063" b="-1"/>
          <a:stretch/>
        </p:blipFill>
        <p:spPr>
          <a:xfrm>
            <a:off x="457200" y="1034849"/>
            <a:ext cx="4038600" cy="3394472"/>
          </a:xfrm>
          <a:prstGeom prst="rect">
            <a:avLst/>
          </a:prstGeom>
          <a:noFill/>
        </p:spPr>
      </p:pic>
      <p:sp>
        <p:nvSpPr>
          <p:cNvPr id="10" name="Title 1">
            <a:extLst>
              <a:ext uri="{FF2B5EF4-FFF2-40B4-BE49-F238E27FC236}">
                <a16:creationId xmlns:a16="http://schemas.microsoft.com/office/drawing/2014/main" id="{B844E036-1F11-9CB9-0A14-1429101F471B}"/>
              </a:ext>
            </a:extLst>
          </p:cNvPr>
          <p:cNvSpPr txBox="1">
            <a:spLocks/>
          </p:cNvSpPr>
          <p:nvPr/>
        </p:nvSpPr>
        <p:spPr>
          <a:xfrm>
            <a:off x="871254" y="4377487"/>
            <a:ext cx="7401491" cy="857250"/>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t>Version 1: “Bad” model, off topic and no ask</a:t>
            </a:r>
          </a:p>
        </p:txBody>
      </p:sp>
    </p:spTree>
    <p:extLst>
      <p:ext uri="{BB962C8B-B14F-4D97-AF65-F5344CB8AC3E}">
        <p14:creationId xmlns:p14="http://schemas.microsoft.com/office/powerpoint/2010/main" val="2987693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996E9C5-BF30-A413-2232-99434A060C86}"/>
              </a:ext>
            </a:extLst>
          </p:cNvPr>
          <p:cNvPicPr>
            <a:picLocks noChangeAspect="1"/>
          </p:cNvPicPr>
          <p:nvPr/>
        </p:nvPicPr>
        <p:blipFill rotWithShape="1">
          <a:blip r:embed="rId3"/>
          <a:srcRect r="13717"/>
          <a:stretch/>
        </p:blipFill>
        <p:spPr>
          <a:xfrm>
            <a:off x="2507192" y="1034849"/>
            <a:ext cx="6328464" cy="3394472"/>
          </a:xfrm>
          <a:prstGeom prst="rect">
            <a:avLst/>
          </a:prstGeom>
        </p:spPr>
      </p:pic>
      <p:sp>
        <p:nvSpPr>
          <p:cNvPr id="2" name="Title 1">
            <a:extLst>
              <a:ext uri="{FF2B5EF4-FFF2-40B4-BE49-F238E27FC236}">
                <a16:creationId xmlns:a16="http://schemas.microsoft.com/office/drawing/2014/main" id="{BA8B0D23-BE6E-E5CF-B3E0-86ABC6B51791}"/>
              </a:ext>
            </a:extLst>
          </p:cNvPr>
          <p:cNvSpPr>
            <a:spLocks noGrp="1"/>
          </p:cNvSpPr>
          <p:nvPr>
            <p:ph type="title"/>
          </p:nvPr>
        </p:nvSpPr>
        <p:spPr>
          <a:xfrm>
            <a:off x="457200" y="205979"/>
            <a:ext cx="7401491" cy="857250"/>
          </a:xfrm>
        </p:spPr>
        <p:txBody>
          <a:bodyPr anchor="ctr">
            <a:normAutofit/>
          </a:bodyPr>
          <a:lstStyle/>
          <a:p>
            <a:r>
              <a:rPr lang="en-US" b="1" dirty="0"/>
              <a:t>Examples of 1:1 Conversations</a:t>
            </a:r>
          </a:p>
        </p:txBody>
      </p:sp>
      <p:pic>
        <p:nvPicPr>
          <p:cNvPr id="7" name="Picture 6">
            <a:extLst>
              <a:ext uri="{FF2B5EF4-FFF2-40B4-BE49-F238E27FC236}">
                <a16:creationId xmlns:a16="http://schemas.microsoft.com/office/drawing/2014/main" id="{98266436-EF96-96DB-128A-2F1885C789D3}"/>
              </a:ext>
            </a:extLst>
          </p:cNvPr>
          <p:cNvPicPr>
            <a:picLocks noChangeAspect="1"/>
          </p:cNvPicPr>
          <p:nvPr/>
        </p:nvPicPr>
        <p:blipFill rotWithShape="1">
          <a:blip r:embed="rId4"/>
          <a:srcRect l="24315" r="20063" b="-1"/>
          <a:stretch/>
        </p:blipFill>
        <p:spPr>
          <a:xfrm>
            <a:off x="457200" y="1034849"/>
            <a:ext cx="4038600" cy="3394472"/>
          </a:xfrm>
          <a:prstGeom prst="rect">
            <a:avLst/>
          </a:prstGeom>
          <a:noFill/>
        </p:spPr>
      </p:pic>
      <p:sp>
        <p:nvSpPr>
          <p:cNvPr id="10" name="Title 1">
            <a:extLst>
              <a:ext uri="{FF2B5EF4-FFF2-40B4-BE49-F238E27FC236}">
                <a16:creationId xmlns:a16="http://schemas.microsoft.com/office/drawing/2014/main" id="{B844E036-1F11-9CB9-0A14-1429101F471B}"/>
              </a:ext>
            </a:extLst>
          </p:cNvPr>
          <p:cNvSpPr txBox="1">
            <a:spLocks/>
          </p:cNvSpPr>
          <p:nvPr/>
        </p:nvSpPr>
        <p:spPr>
          <a:xfrm>
            <a:off x="871254" y="4377487"/>
            <a:ext cx="7401491" cy="85725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t>Version 2: “Bad” model, closed the door!</a:t>
            </a:r>
          </a:p>
        </p:txBody>
      </p:sp>
    </p:spTree>
    <p:extLst>
      <p:ext uri="{BB962C8B-B14F-4D97-AF65-F5344CB8AC3E}">
        <p14:creationId xmlns:p14="http://schemas.microsoft.com/office/powerpoint/2010/main" val="898526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996E9C5-BF30-A413-2232-99434A060C86}"/>
              </a:ext>
            </a:extLst>
          </p:cNvPr>
          <p:cNvPicPr>
            <a:picLocks noChangeAspect="1"/>
          </p:cNvPicPr>
          <p:nvPr/>
        </p:nvPicPr>
        <p:blipFill rotWithShape="1">
          <a:blip r:embed="rId3"/>
          <a:srcRect r="13717"/>
          <a:stretch/>
        </p:blipFill>
        <p:spPr>
          <a:xfrm>
            <a:off x="2507192" y="1034849"/>
            <a:ext cx="6328464" cy="3394472"/>
          </a:xfrm>
          <a:prstGeom prst="rect">
            <a:avLst/>
          </a:prstGeom>
        </p:spPr>
      </p:pic>
      <p:sp>
        <p:nvSpPr>
          <p:cNvPr id="2" name="Title 1">
            <a:extLst>
              <a:ext uri="{FF2B5EF4-FFF2-40B4-BE49-F238E27FC236}">
                <a16:creationId xmlns:a16="http://schemas.microsoft.com/office/drawing/2014/main" id="{BA8B0D23-BE6E-E5CF-B3E0-86ABC6B51791}"/>
              </a:ext>
            </a:extLst>
          </p:cNvPr>
          <p:cNvSpPr>
            <a:spLocks noGrp="1"/>
          </p:cNvSpPr>
          <p:nvPr>
            <p:ph type="title"/>
          </p:nvPr>
        </p:nvSpPr>
        <p:spPr>
          <a:xfrm>
            <a:off x="457200" y="205979"/>
            <a:ext cx="7401491" cy="857250"/>
          </a:xfrm>
        </p:spPr>
        <p:txBody>
          <a:bodyPr anchor="ctr">
            <a:normAutofit/>
          </a:bodyPr>
          <a:lstStyle/>
          <a:p>
            <a:r>
              <a:rPr lang="en-US" b="1" dirty="0"/>
              <a:t>Examples of 1:1 Conversations</a:t>
            </a:r>
          </a:p>
        </p:txBody>
      </p:sp>
      <p:pic>
        <p:nvPicPr>
          <p:cNvPr id="7" name="Picture 6">
            <a:extLst>
              <a:ext uri="{FF2B5EF4-FFF2-40B4-BE49-F238E27FC236}">
                <a16:creationId xmlns:a16="http://schemas.microsoft.com/office/drawing/2014/main" id="{98266436-EF96-96DB-128A-2F1885C789D3}"/>
              </a:ext>
            </a:extLst>
          </p:cNvPr>
          <p:cNvPicPr>
            <a:picLocks noChangeAspect="1"/>
          </p:cNvPicPr>
          <p:nvPr/>
        </p:nvPicPr>
        <p:blipFill rotWithShape="1">
          <a:blip r:embed="rId4"/>
          <a:srcRect l="24315" r="20063" b="-1"/>
          <a:stretch/>
        </p:blipFill>
        <p:spPr>
          <a:xfrm>
            <a:off x="457200" y="1034849"/>
            <a:ext cx="4038600" cy="3394472"/>
          </a:xfrm>
          <a:prstGeom prst="rect">
            <a:avLst/>
          </a:prstGeom>
          <a:noFill/>
        </p:spPr>
      </p:pic>
      <p:sp>
        <p:nvSpPr>
          <p:cNvPr id="10" name="Title 1">
            <a:extLst>
              <a:ext uri="{FF2B5EF4-FFF2-40B4-BE49-F238E27FC236}">
                <a16:creationId xmlns:a16="http://schemas.microsoft.com/office/drawing/2014/main" id="{B844E036-1F11-9CB9-0A14-1429101F471B}"/>
              </a:ext>
            </a:extLst>
          </p:cNvPr>
          <p:cNvSpPr txBox="1">
            <a:spLocks/>
          </p:cNvSpPr>
          <p:nvPr/>
        </p:nvSpPr>
        <p:spPr>
          <a:xfrm>
            <a:off x="0" y="4377487"/>
            <a:ext cx="9144000" cy="85725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t>Version 3: “Good” model, clear with a specific ask</a:t>
            </a:r>
          </a:p>
        </p:txBody>
      </p:sp>
    </p:spTree>
    <p:extLst>
      <p:ext uri="{BB962C8B-B14F-4D97-AF65-F5344CB8AC3E}">
        <p14:creationId xmlns:p14="http://schemas.microsoft.com/office/powerpoint/2010/main" val="1864929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981C6-D76A-AE8D-414A-9FC03F6BFC34}"/>
              </a:ext>
            </a:extLst>
          </p:cNvPr>
          <p:cNvSpPr>
            <a:spLocks noGrp="1"/>
          </p:cNvSpPr>
          <p:nvPr>
            <p:ph type="title"/>
          </p:nvPr>
        </p:nvSpPr>
        <p:spPr>
          <a:xfrm>
            <a:off x="0" y="0"/>
            <a:ext cx="8272745" cy="857250"/>
          </a:xfrm>
        </p:spPr>
        <p:txBody>
          <a:bodyP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Practice your 1:1 Conversations</a:t>
            </a:r>
            <a:endParaRPr lang="en-US" sz="36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14DE194D-A9BC-B43E-DCAE-81236A5AEF23}"/>
              </a:ext>
            </a:extLst>
          </p:cNvPr>
          <p:cNvSpPr>
            <a:spLocks noGrp="1"/>
          </p:cNvSpPr>
          <p:nvPr>
            <p:ph idx="1"/>
          </p:nvPr>
        </p:nvSpPr>
        <p:spPr>
          <a:xfrm>
            <a:off x="0" y="857250"/>
            <a:ext cx="9100856" cy="4795312"/>
          </a:xfrm>
        </p:spPr>
        <p:txBody>
          <a:bodyPr vert="horz" lIns="91440" tIns="45720" rIns="91440" bIns="45720" rtlCol="0" anchor="t">
            <a:normAutofit/>
          </a:bodyPr>
          <a:lstStyle/>
          <a:p>
            <a:pPr marL="628650" indent="-514350">
              <a:lnSpc>
                <a:spcPct val="107000"/>
              </a:lnSpc>
              <a:spcBef>
                <a:spcPts val="0"/>
              </a:spcBef>
              <a:buFont typeface="+mj-lt"/>
              <a:buAutoNum type="arabicPeriod"/>
            </a:pPr>
            <a:r>
              <a:rPr lang="en-US" sz="2400" dirty="0">
                <a:effectLst/>
                <a:latin typeface="Open Sans" panose="020B0606030504020204" pitchFamily="34" charset="0"/>
                <a:ea typeface="Calibri" panose="020F0502020204030204" pitchFamily="34" charset="0"/>
                <a:cs typeface="Times New Roman" panose="02020603050405020304" pitchFamily="18" charset="0"/>
              </a:rPr>
              <a:t>Roleplaying pairs: 1 RESULTS volunteer, and 1 potential partner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457200">
              <a:lnSpc>
                <a:spcPct val="107000"/>
              </a:lnSpc>
              <a:spcBef>
                <a:spcPts val="0"/>
              </a:spcBef>
              <a:buFont typeface="+mj-lt"/>
              <a:buAutoNum type="arabicPeriod"/>
            </a:pPr>
            <a:r>
              <a:rPr lang="en-US" sz="2400" dirty="0">
                <a:effectLst/>
                <a:latin typeface="Open Sans" panose="020B0606030504020204" pitchFamily="34" charset="0"/>
                <a:ea typeface="Calibri" panose="020F0502020204030204" pitchFamily="34" charset="0"/>
                <a:cs typeface="Times New Roman" panose="02020603050405020304" pitchFamily="18" charset="0"/>
              </a:rPr>
              <a:t>Try to have a 1:1 outlined with the 5 steps,  keep to about </a:t>
            </a:r>
            <a:r>
              <a:rPr lang="en-US" sz="2400" dirty="0">
                <a:latin typeface="Open Sans" panose="020B0606030504020204" pitchFamily="34" charset="0"/>
                <a:ea typeface="Calibri" panose="020F0502020204030204" pitchFamily="34" charset="0"/>
                <a:cs typeface="Times New Roman" panose="02020603050405020304" pitchFamily="18" charset="0"/>
              </a:rPr>
              <a:t>3 - 5</a:t>
            </a:r>
            <a:r>
              <a:rPr lang="en-US" sz="2400" dirty="0">
                <a:effectLst/>
                <a:latin typeface="Open Sans" panose="020B0606030504020204" pitchFamily="34" charset="0"/>
                <a:ea typeface="Calibri" panose="020F0502020204030204" pitchFamily="34" charset="0"/>
                <a:cs typeface="Times New Roman" panose="02020603050405020304" pitchFamily="18" charset="0"/>
              </a:rPr>
              <a:t> mins, then switch roles.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628650" indent="-514350">
              <a:lnSpc>
                <a:spcPct val="107000"/>
              </a:lnSpc>
              <a:spcBef>
                <a:spcPts val="0"/>
              </a:spcBef>
              <a:spcAft>
                <a:spcPts val="800"/>
              </a:spcAft>
              <a:buFont typeface="+mj-lt"/>
              <a:buAutoNum type="arabicPeriod"/>
            </a:pPr>
            <a:r>
              <a:rPr lang="en-US" sz="2400" i="1" dirty="0">
                <a:effectLst/>
                <a:latin typeface="Open Sans" panose="020B0606030504020204" pitchFamily="34" charset="0"/>
                <a:ea typeface="Calibri" panose="020F0502020204030204" pitchFamily="34" charset="0"/>
                <a:cs typeface="Times New Roman" panose="02020603050405020304" pitchFamily="18" charset="0"/>
              </a:rPr>
              <a:t>Don’t always say yes immediately</a:t>
            </a:r>
            <a:r>
              <a:rPr lang="en-US" sz="2400" dirty="0">
                <a:effectLst/>
                <a:latin typeface="Open Sans" panose="020B0606030504020204" pitchFamily="34" charset="0"/>
                <a:ea typeface="Calibri" panose="020F0502020204030204" pitchFamily="34" charset="0"/>
                <a:cs typeface="Times New Roman" panose="02020603050405020304" pitchFamily="18" charset="0"/>
              </a:rPr>
              <a:t>, think about some responses you’ve received - change it up! There could be a variety of responses to an invitation – a “no” can be “not a good fit” or “not yet.”</a:t>
            </a:r>
          </a:p>
          <a:p>
            <a:pPr marL="628650" indent="-514350">
              <a:lnSpc>
                <a:spcPct val="107000"/>
              </a:lnSpc>
              <a:spcBef>
                <a:spcPts val="0"/>
              </a:spcBef>
              <a:spcAft>
                <a:spcPts val="800"/>
              </a:spcAft>
              <a:buFont typeface="+mj-lt"/>
              <a:buAutoNum type="arabicPeriod"/>
            </a:pPr>
            <a:r>
              <a:rPr lang="en-US" sz="2400" dirty="0">
                <a:effectLst/>
                <a:latin typeface="Open Sans" panose="020B0606030504020204" pitchFamily="34" charset="0"/>
                <a:ea typeface="Calibri" panose="020F0502020204030204" pitchFamily="34" charset="0"/>
                <a:cs typeface="Times New Roman" panose="02020603050405020304" pitchFamily="18" charset="0"/>
              </a:rPr>
              <a:t>Take a moment to debrief before we return to the main room!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628650" lvl="1" indent="0">
              <a:spcBef>
                <a:spcPts val="0"/>
              </a:spcBef>
              <a:buNone/>
            </a:pPr>
            <a:endParaRPr lang="en" sz="2400" b="1" i="1" dirty="0">
              <a:latin typeface="Open Sans" panose="020B0606030504020204" pitchFamily="34" charset="0"/>
              <a:ea typeface="Open Sans" panose="020B0606030504020204" pitchFamily="34" charset="0"/>
              <a:cs typeface="Open Sans" panose="020B0606030504020204" pitchFamily="34" charset="0"/>
            </a:endParaRPr>
          </a:p>
          <a:p>
            <a:pPr marL="514350" indent="-514350">
              <a:buAutoNum type="arabicPeriod"/>
            </a:pPr>
            <a:endParaRPr lang="en-US" sz="2400" dirty="0">
              <a:latin typeface="Open Sans"/>
              <a:ea typeface="Open Sans"/>
              <a:cs typeface="Open Sans"/>
            </a:endParaRPr>
          </a:p>
        </p:txBody>
      </p:sp>
    </p:spTree>
    <p:extLst>
      <p:ext uri="{BB962C8B-B14F-4D97-AF65-F5344CB8AC3E}">
        <p14:creationId xmlns:p14="http://schemas.microsoft.com/office/powerpoint/2010/main" val="3333055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435935" y="843904"/>
            <a:ext cx="7808976" cy="3874293"/>
          </a:xfrm>
        </p:spPr>
        <p:txBody>
          <a:bodyPr vert="horz" lIns="91440" tIns="45720" rIns="91440" bIns="45720" rtlCol="0" anchor="t">
            <a:normAutofit/>
          </a:bodyPr>
          <a:lstStyle/>
          <a:p>
            <a:pPr marL="0" indent="0" algn="ctr">
              <a:lnSpc>
                <a:spcPct val="115000"/>
              </a:lnSpc>
              <a:spcBef>
                <a:spcPts val="1200"/>
              </a:spcBef>
              <a:spcAft>
                <a:spcPts val="1200"/>
              </a:spcAft>
              <a:buNone/>
            </a:pPr>
            <a:endParaRPr lang="en-US" sz="3000" dirty="0">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15000"/>
              </a:lnSpc>
              <a:spcBef>
                <a:spcPts val="1200"/>
              </a:spcBef>
              <a:spcAft>
                <a:spcPts val="1200"/>
              </a:spcAft>
              <a:buNone/>
            </a:pPr>
            <a:r>
              <a:rPr lang="en-US" sz="4000" b="1" dirty="0">
                <a:latin typeface="Open Sans"/>
                <a:ea typeface="Open Sans"/>
                <a:cs typeface="Open Sans"/>
              </a:rPr>
              <a:t>What is grassroots organizing?</a:t>
            </a:r>
          </a:p>
          <a:p>
            <a:pPr marL="0" indent="0">
              <a:buNone/>
            </a:pPr>
            <a:endParaRPr lang="en-US" dirty="0"/>
          </a:p>
        </p:txBody>
      </p:sp>
    </p:spTree>
    <p:extLst>
      <p:ext uri="{BB962C8B-B14F-4D97-AF65-F5344CB8AC3E}">
        <p14:creationId xmlns:p14="http://schemas.microsoft.com/office/powerpoint/2010/main" val="989855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B0D23-BE6E-E5CF-B3E0-86ABC6B51791}"/>
              </a:ext>
            </a:extLst>
          </p:cNvPr>
          <p:cNvSpPr>
            <a:spLocks noGrp="1"/>
          </p:cNvSpPr>
          <p:nvPr>
            <p:ph type="title"/>
          </p:nvPr>
        </p:nvSpPr>
        <p:spPr/>
        <p:txBody>
          <a:bodyPr/>
          <a:lstStyle/>
          <a:p>
            <a:r>
              <a:rPr lang="en-US" b="1">
                <a:latin typeface="Open Sans" panose="020B0606030504020204" pitchFamily="34" charset="0"/>
                <a:ea typeface="Open Sans" panose="020B0606030504020204" pitchFamily="34" charset="0"/>
                <a:cs typeface="Open Sans" panose="020B0606030504020204" pitchFamily="34" charset="0"/>
              </a:rPr>
              <a:t>Time to breakout!</a:t>
            </a:r>
          </a:p>
        </p:txBody>
      </p:sp>
      <p:pic>
        <p:nvPicPr>
          <p:cNvPr id="4" name="Graphic 4" descr="Alarm clock with solid fill">
            <a:extLst>
              <a:ext uri="{FF2B5EF4-FFF2-40B4-BE49-F238E27FC236}">
                <a16:creationId xmlns:a16="http://schemas.microsoft.com/office/drawing/2014/main" id="{59F3A559-A87B-4E57-E677-4B63C12344C3}"/>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2504306" y="1010703"/>
            <a:ext cx="3307277" cy="3282064"/>
          </a:xfrm>
        </p:spPr>
      </p:pic>
      <p:sp>
        <p:nvSpPr>
          <p:cNvPr id="3" name="Title 1">
            <a:extLst>
              <a:ext uri="{FF2B5EF4-FFF2-40B4-BE49-F238E27FC236}">
                <a16:creationId xmlns:a16="http://schemas.microsoft.com/office/drawing/2014/main" id="{BA8B0D23-BE6E-E5CF-B3E0-86ABC6B51791}"/>
              </a:ext>
            </a:extLst>
          </p:cNvPr>
          <p:cNvSpPr txBox="1">
            <a:spLocks/>
          </p:cNvSpPr>
          <p:nvPr/>
        </p:nvSpPr>
        <p:spPr>
          <a:xfrm>
            <a:off x="0" y="4240240"/>
            <a:ext cx="8984512" cy="85725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a:latin typeface="Open Sans" panose="020B0606030504020204" pitchFamily="34" charset="0"/>
                <a:ea typeface="Open Sans" panose="020B0606030504020204" pitchFamily="34" charset="0"/>
                <a:cs typeface="Open Sans" panose="020B0606030504020204" pitchFamily="34" charset="0"/>
              </a:rPr>
              <a:t>Practice your 1:1 conversations!</a:t>
            </a: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87214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981C6-D76A-AE8D-414A-9FC03F6BFC34}"/>
              </a:ext>
            </a:extLst>
          </p:cNvPr>
          <p:cNvSpPr>
            <a:spLocks noGrp="1"/>
          </p:cNvSpPr>
          <p:nvPr>
            <p:ph type="title"/>
          </p:nvPr>
        </p:nvSpPr>
        <p:spPr>
          <a:xfrm>
            <a:off x="0" y="170121"/>
            <a:ext cx="8272745" cy="857250"/>
          </a:xfrm>
        </p:spPr>
        <p:txBody>
          <a:bodyPr>
            <a:normAutofit/>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Next steps for you and your group!</a:t>
            </a:r>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14DE194D-A9BC-B43E-DCAE-81236A5AEF23}"/>
              </a:ext>
            </a:extLst>
          </p:cNvPr>
          <p:cNvSpPr>
            <a:spLocks noGrp="1"/>
          </p:cNvSpPr>
          <p:nvPr>
            <p:ph idx="1"/>
          </p:nvPr>
        </p:nvSpPr>
        <p:spPr>
          <a:xfrm>
            <a:off x="0" y="1250655"/>
            <a:ext cx="9100856" cy="4795312"/>
          </a:xfrm>
        </p:spPr>
        <p:txBody>
          <a:bodyPr vert="horz" lIns="91440" tIns="45720" rIns="91440" bIns="45720" rtlCol="0" anchor="t">
            <a:normAutofit/>
          </a:bodyPr>
          <a:lstStyle/>
          <a:p>
            <a:pPr marL="628650" indent="-514350">
              <a:lnSpc>
                <a:spcPct val="107000"/>
              </a:lnSpc>
              <a:spcBef>
                <a:spcPts val="0"/>
              </a:spcBef>
              <a:buFont typeface="+mj-lt"/>
              <a:buAutoNum type="arabicPeriod"/>
            </a:pPr>
            <a:r>
              <a:rPr lang="en-US" sz="2400" b="1" dirty="0">
                <a:effectLst/>
                <a:latin typeface="Open Sans" panose="020B0606030504020204" pitchFamily="34" charset="0"/>
                <a:ea typeface="Calibri" panose="020F0502020204030204" pitchFamily="34" charset="0"/>
                <a:cs typeface="Times New Roman" panose="02020603050405020304" pitchFamily="18" charset="0"/>
              </a:rPr>
              <a:t>Complete your community &amp; partnership map. </a:t>
            </a:r>
            <a:r>
              <a:rPr lang="en-US" sz="2400" dirty="0">
                <a:effectLst/>
                <a:latin typeface="Open Sans" panose="020B0606030504020204" pitchFamily="34" charset="0"/>
                <a:ea typeface="Calibri" panose="020F0502020204030204" pitchFamily="34" charset="0"/>
                <a:cs typeface="Times New Roman" panose="02020603050405020304" pitchFamily="18" charset="0"/>
              </a:rPr>
              <a:t>Work with your group, do further research, and explore</a:t>
            </a:r>
            <a:r>
              <a:rPr lang="en-US" sz="2400" dirty="0">
                <a:latin typeface="Open Sans" panose="020B0606030504020204" pitchFamily="34" charset="0"/>
                <a:ea typeface="Calibri" panose="020F0502020204030204" pitchFamily="34" charset="0"/>
                <a:cs typeface="Times New Roman" panose="02020603050405020304" pitchFamily="18" charset="0"/>
              </a:rPr>
              <a:t> local</a:t>
            </a:r>
            <a:r>
              <a:rPr lang="en-US" sz="2400" dirty="0">
                <a:effectLst/>
                <a:latin typeface="Open Sans" panose="020B0606030504020204" pitchFamily="34" charset="0"/>
                <a:ea typeface="Calibri" panose="020F0502020204030204" pitchFamily="34" charset="0"/>
                <a:cs typeface="Times New Roman" panose="02020603050405020304" pitchFamily="18" charset="0"/>
              </a:rPr>
              <a:t> organizations whose issues intersect.</a:t>
            </a:r>
          </a:p>
          <a:p>
            <a:pPr marL="628650" indent="-514350">
              <a:lnSpc>
                <a:spcPct val="107000"/>
              </a:lnSpc>
              <a:spcBef>
                <a:spcPts val="0"/>
              </a:spcBef>
              <a:buFont typeface="+mj-lt"/>
              <a:buAutoNum type="arabicPeriod"/>
            </a:pPr>
            <a:r>
              <a:rPr lang="en-US" sz="2400" b="1" dirty="0">
                <a:latin typeface="Open Sans" panose="020B0606030504020204" pitchFamily="34" charset="0"/>
                <a:ea typeface="Calibri" panose="020F0502020204030204" pitchFamily="34" charset="0"/>
                <a:cs typeface="Times New Roman" panose="02020603050405020304" pitchFamily="18" charset="0"/>
              </a:rPr>
              <a:t>Practice</a:t>
            </a:r>
            <a:r>
              <a:rPr lang="en-US" sz="2400" dirty="0">
                <a:latin typeface="Open Sans" panose="020B0606030504020204" pitchFamily="34" charset="0"/>
                <a:ea typeface="Calibri" panose="020F0502020204030204" pitchFamily="34" charset="0"/>
                <a:cs typeface="Times New Roman" panose="02020603050405020304" pitchFamily="18" charset="0"/>
              </a:rPr>
              <a:t>. Continue practicing your one-on-one conversations.</a:t>
            </a:r>
            <a:endParaRPr lang="en-US" sz="2400" b="1" dirty="0">
              <a:latin typeface="Open Sans" panose="020B0606030504020204" pitchFamily="34" charset="0"/>
              <a:ea typeface="Calibri" panose="020F0502020204030204" pitchFamily="34" charset="0"/>
              <a:cs typeface="Times New Roman" panose="02020603050405020304" pitchFamily="18" charset="0"/>
            </a:endParaRPr>
          </a:p>
          <a:p>
            <a:pPr marL="628650" indent="-514350">
              <a:lnSpc>
                <a:spcPct val="107000"/>
              </a:lnSpc>
              <a:spcBef>
                <a:spcPts val="0"/>
              </a:spcBef>
              <a:buFont typeface="+mj-lt"/>
              <a:buAutoNum type="arabicPeriod"/>
            </a:pPr>
            <a:r>
              <a:rPr lang="en-US" sz="2400" b="1" dirty="0">
                <a:latin typeface="Open Sans" panose="020B0606030504020204" pitchFamily="34" charset="0"/>
                <a:ea typeface="Calibri" panose="020F0502020204030204" pitchFamily="34" charset="0"/>
                <a:cs typeface="Times New Roman" panose="02020603050405020304" pitchFamily="18" charset="0"/>
              </a:rPr>
              <a:t>Review resources</a:t>
            </a:r>
            <a:r>
              <a:rPr lang="en-US" sz="2400" dirty="0">
                <a:latin typeface="Open Sans" panose="020B0606030504020204" pitchFamily="34" charset="0"/>
                <a:ea typeface="Calibri" panose="020F0502020204030204" pitchFamily="34" charset="0"/>
                <a:cs typeface="Times New Roman" panose="02020603050405020304" pitchFamily="18" charset="0"/>
              </a:rPr>
              <a:t>. Check out the guides to help plan your June Community Actions and explore </a:t>
            </a:r>
            <a:r>
              <a:rPr lang="en-US" sz="2400" dirty="0">
                <a:latin typeface="Open Sans" panose="020B0606030504020204" pitchFamily="34" charset="0"/>
                <a:ea typeface="Open Sans" panose="020B0606030504020204" pitchFamily="34" charset="0"/>
                <a:cs typeface="Times New Roman" panose="02020603050405020304" pitchFamily="18" charset="0"/>
              </a:rPr>
              <a:t>additional resources on the RESULTS website under “Engaging the Community.”</a:t>
            </a:r>
            <a:endParaRPr lang="en" sz="2400" dirty="0">
              <a:latin typeface="Open Sans" panose="020B0606030504020204" pitchFamily="34" charset="0"/>
              <a:ea typeface="Open Sans" panose="020B0606030504020204" pitchFamily="34" charset="0"/>
              <a:cs typeface="Open Sans" panose="020B0606030504020204" pitchFamily="34" charset="0"/>
            </a:endParaRPr>
          </a:p>
          <a:p>
            <a:pPr marL="514350" indent="-514350">
              <a:buAutoNum type="arabicPeriod"/>
            </a:pPr>
            <a:endParaRPr lang="en-US" sz="2400" dirty="0">
              <a:latin typeface="Open Sans"/>
              <a:ea typeface="Open Sans"/>
              <a:cs typeface="Open Sans"/>
            </a:endParaRPr>
          </a:p>
        </p:txBody>
      </p:sp>
    </p:spTree>
    <p:extLst>
      <p:ext uri="{BB962C8B-B14F-4D97-AF65-F5344CB8AC3E}">
        <p14:creationId xmlns:p14="http://schemas.microsoft.com/office/powerpoint/2010/main" val="2642861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C705740-4783-47DD-8DB9-3B54782C6DEF}"/>
              </a:ext>
            </a:extLst>
          </p:cNvPr>
          <p:cNvSpPr>
            <a:spLocks noGrp="1"/>
          </p:cNvSpPr>
          <p:nvPr>
            <p:ph type="title"/>
          </p:nvPr>
        </p:nvSpPr>
        <p:spPr>
          <a:xfrm>
            <a:off x="457200" y="205979"/>
            <a:ext cx="7401491" cy="857250"/>
          </a:xfrm>
        </p:spPr>
        <p:txBody>
          <a:bodyPr anchor="ctr">
            <a:noAutofit/>
          </a:bodyPr>
          <a:lstStyle/>
          <a:p>
            <a:pPr>
              <a:lnSpc>
                <a:spcPct val="90000"/>
              </a:lnSpc>
            </a:pPr>
            <a:r>
              <a:rPr lang="en-US" sz="3600" b="1" dirty="0"/>
              <a:t>Need additional support? </a:t>
            </a:r>
            <a:br>
              <a:rPr lang="en-US" sz="3600" b="1" dirty="0"/>
            </a:br>
            <a:r>
              <a:rPr lang="en-US" sz="3600" b="1" dirty="0"/>
              <a:t>Contact me!</a:t>
            </a:r>
          </a:p>
        </p:txBody>
      </p:sp>
      <p:sp>
        <p:nvSpPr>
          <p:cNvPr id="17" name="Content Placeholder 2">
            <a:extLst>
              <a:ext uri="{FF2B5EF4-FFF2-40B4-BE49-F238E27FC236}">
                <a16:creationId xmlns:a16="http://schemas.microsoft.com/office/drawing/2014/main" id="{367891D6-103B-DE00-C0F2-60FB90C2FD05}"/>
              </a:ext>
            </a:extLst>
          </p:cNvPr>
          <p:cNvSpPr>
            <a:spLocks noGrp="1"/>
          </p:cNvSpPr>
          <p:nvPr>
            <p:ph sz="half" idx="1"/>
          </p:nvPr>
        </p:nvSpPr>
        <p:spPr>
          <a:xfrm>
            <a:off x="457200" y="1200151"/>
            <a:ext cx="4038600" cy="3394472"/>
          </a:xfrm>
        </p:spPr>
        <p:txBody>
          <a:bodyPr/>
          <a:lstStyle/>
          <a:p>
            <a:pPr marL="0" indent="0" algn="ctr">
              <a:buNone/>
            </a:pPr>
            <a:r>
              <a:rPr lang="en-US" dirty="0">
                <a:latin typeface="Open Sans" panose="020B0606030504020204" pitchFamily="34" charset="0"/>
                <a:ea typeface="Open Sans" panose="020B0606030504020204" pitchFamily="34" charset="0"/>
                <a:cs typeface="Open Sans" panose="020B0606030504020204" pitchFamily="34" charset="0"/>
              </a:rPr>
              <a:t>Karyne Bury</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Manager, Grassroots Impact Team</a:t>
            </a:r>
          </a:p>
          <a:p>
            <a:pPr marL="0" indent="0" algn="ctr">
              <a:buNone/>
            </a:pPr>
            <a:r>
              <a:rPr lang="en-US" dirty="0">
                <a:latin typeface="Open Sans" panose="020B0606030504020204" pitchFamily="34" charset="0"/>
                <a:ea typeface="Open Sans" panose="020B0606030504020204" pitchFamily="34" charset="0"/>
                <a:cs typeface="Open Sans" panose="020B0606030504020204" pitchFamily="34" charset="0"/>
              </a:rPr>
              <a:t>(202) 783 – 4800 ext. 216</a:t>
            </a:r>
          </a:p>
          <a:p>
            <a:pPr marL="0" indent="0" algn="ctr">
              <a:buNone/>
            </a:pPr>
            <a:r>
              <a:rPr lang="en-US" dirty="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kbury@results.org</a:t>
            </a:r>
            <a:r>
              <a:rPr lang="en-US"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p>
          <a:p>
            <a:endParaRPr lang="en-US" dirty="0"/>
          </a:p>
        </p:txBody>
      </p:sp>
      <p:pic>
        <p:nvPicPr>
          <p:cNvPr id="6" name="Content Placeholder 5" descr="A person holding a stack of papers&#10;&#10;Description automatically generated">
            <a:extLst>
              <a:ext uri="{FF2B5EF4-FFF2-40B4-BE49-F238E27FC236}">
                <a16:creationId xmlns:a16="http://schemas.microsoft.com/office/drawing/2014/main" id="{2E1AA29B-6831-E4A8-E240-AD6FBB1BFB84}"/>
              </a:ext>
            </a:extLst>
          </p:cNvPr>
          <p:cNvPicPr>
            <a:picLocks noGrp="1" noChangeAspect="1"/>
          </p:cNvPicPr>
          <p:nvPr>
            <p:ph sz="half" idx="2"/>
          </p:nvPr>
        </p:nvPicPr>
        <p:blipFill rotWithShape="1">
          <a:blip r:embed="rId4"/>
          <a:srcRect t="8419" b="28543"/>
          <a:stretch/>
        </p:blipFill>
        <p:spPr>
          <a:xfrm>
            <a:off x="4648200" y="1200151"/>
            <a:ext cx="4038600" cy="3394472"/>
          </a:xfrm>
          <a:noFill/>
        </p:spPr>
      </p:pic>
    </p:spTree>
    <p:extLst>
      <p:ext uri="{BB962C8B-B14F-4D97-AF65-F5344CB8AC3E}">
        <p14:creationId xmlns:p14="http://schemas.microsoft.com/office/powerpoint/2010/main" val="817840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E6828-FC40-43D6-8235-C854F741F9F4}"/>
              </a:ext>
            </a:extLst>
          </p:cNvPr>
          <p:cNvSpPr>
            <a:spLocks noGrp="1"/>
          </p:cNvSpPr>
          <p:nvPr>
            <p:ph type="title"/>
          </p:nvPr>
        </p:nvSpPr>
        <p:spPr/>
        <p:txBody>
          <a:bodyPr>
            <a:normAutofit fontScale="90000"/>
          </a:bodyPr>
          <a:lstStyle/>
          <a:p>
            <a:pPr algn="l"/>
            <a:r>
              <a:rPr lang="en-US" b="1" dirty="0">
                <a:latin typeface="Calibri"/>
                <a:ea typeface="Open Sans"/>
                <a:cs typeface="Open Sans"/>
              </a:rPr>
              <a:t>Additional Outreach Resources:</a:t>
            </a:r>
          </a:p>
        </p:txBody>
      </p:sp>
      <p:sp>
        <p:nvSpPr>
          <p:cNvPr id="3" name="Content Placeholder 2">
            <a:extLst>
              <a:ext uri="{FF2B5EF4-FFF2-40B4-BE49-F238E27FC236}">
                <a16:creationId xmlns:a16="http://schemas.microsoft.com/office/drawing/2014/main" id="{4D939670-07B4-41EE-8904-473461C1855A}"/>
              </a:ext>
            </a:extLst>
          </p:cNvPr>
          <p:cNvSpPr>
            <a:spLocks noGrp="1" noRot="1" noMove="1" noResize="1" noEditPoints="1" noAdjustHandles="1" noChangeArrowheads="1" noChangeShapeType="1"/>
          </p:cNvSpPr>
          <p:nvPr>
            <p:ph idx="1"/>
          </p:nvPr>
        </p:nvSpPr>
        <p:spPr>
          <a:xfrm>
            <a:off x="191386" y="683141"/>
            <a:ext cx="8952614" cy="4254380"/>
          </a:xfrm>
        </p:spPr>
        <p:txBody>
          <a:bodyPr vert="horz" lIns="91440" tIns="45720" rIns="91440" bIns="45720" rtlCol="0" anchor="t">
            <a:normAutofit fontScale="92500"/>
          </a:bodyPr>
          <a:lstStyle/>
          <a:p>
            <a:pPr>
              <a:buFont typeface="Arial" panose="020B0604020202020204" pitchFamily="34" charset="0"/>
              <a:buChar char="•"/>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fontAlgn="base">
              <a:buFont typeface="Arial" panose="020B0604020202020204" pitchFamily="34" charset="0"/>
              <a:buChar char="•"/>
            </a:pPr>
            <a:r>
              <a:rPr lang="en-US" sz="2800" dirty="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June Community </a:t>
            </a:r>
            <a:r>
              <a:rPr lang="en-US" sz="2800" dirty="0" err="1">
                <a:solidFill>
                  <a:srgbClr val="0070C0"/>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ActionDiscussion</a:t>
            </a:r>
            <a:r>
              <a:rPr lang="en-US" sz="2800" dirty="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  &amp; Inspiration Guide</a:t>
            </a:r>
            <a:endParaRPr lang="en-US" sz="2800" dirty="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endParaRPr>
          </a:p>
          <a:p>
            <a:pPr fontAlgn="base">
              <a:buFont typeface="Arial" panose="020B0604020202020204" pitchFamily="34" charset="0"/>
              <a:buChar char="•"/>
            </a:pPr>
            <a:r>
              <a:rPr lang="en-US" sz="2800" dirty="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June Community Action “How To” Guide</a:t>
            </a:r>
            <a:endParaRPr lang="en-US" sz="28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fontAlgn="base">
              <a:buFont typeface="Arial" panose="020B0604020202020204" pitchFamily="34" charset="0"/>
              <a:buChar char="•"/>
            </a:pPr>
            <a:r>
              <a:rPr lang="en-US" sz="2800" dirty="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June Action Sheet</a:t>
            </a:r>
            <a:endParaRPr lang="en-US" sz="28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fontAlgn="base">
              <a:buFont typeface="Arial" panose="020B0604020202020204" pitchFamily="34" charset="0"/>
              <a:buChar char="•"/>
            </a:pPr>
            <a:r>
              <a:rPr lang="en-US" sz="2800" dirty="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Community &amp; Partnership Mapping Tool</a:t>
            </a:r>
            <a:endParaRPr lang="en-US" sz="28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algn="l" rtl="0" fontAlgn="base">
              <a:buFont typeface="Arial" panose="020B0604020202020204" pitchFamily="34" charset="0"/>
              <a:buChar char="•"/>
            </a:pPr>
            <a:r>
              <a:rPr lang="en-US" sz="2800" b="0"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Outreach and Partnerships Guide</a:t>
            </a:r>
            <a:endParaRPr lang="en-US" sz="2800" b="0"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buFont typeface="Arial" panose="020B0604020202020204" pitchFamily="34" charset="0"/>
              <a:buChar char="•"/>
            </a:pPr>
            <a:r>
              <a:rPr lang="en-US" sz="2800" dirty="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Outreach</a:t>
            </a:r>
            <a:r>
              <a:rPr lang="en-US" sz="2800" dirty="0">
                <a:solidFill>
                  <a:srgbClr val="45AFD0"/>
                </a:solidFill>
                <a:latin typeface="Open Sans" panose="020B0606030504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 </a:t>
            </a:r>
            <a:r>
              <a:rPr lang="en-US" sz="2800" dirty="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How To’s</a:t>
            </a:r>
            <a:endParaRPr lang="en-US" sz="2800"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algn="l" rtl="0" fontAlgn="base">
              <a:buFont typeface="Arial" panose="020B0604020202020204" pitchFamily="34" charset="0"/>
              <a:buChar char="•"/>
            </a:pPr>
            <a:r>
              <a:rPr lang="en-US" sz="2800" dirty="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9">
                  <a:extLst>
                    <a:ext uri="{A12FA001-AC4F-418D-AE19-62706E023703}">
                      <ahyp:hlinkClr xmlns:ahyp="http://schemas.microsoft.com/office/drawing/2018/hyperlinkcolor" val="tx"/>
                    </a:ext>
                  </a:extLst>
                </a:hlinkClick>
              </a:rPr>
              <a:t>Resource guide for planning in-person events </a:t>
            </a:r>
            <a:r>
              <a:rPr lang="en-US" sz="2800" b="0" i="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(Updated March 2024)</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8127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095E0-956E-0752-0511-601D49DC5525}"/>
              </a:ext>
            </a:extLst>
          </p:cNvPr>
          <p:cNvSpPr>
            <a:spLocks noGrp="1"/>
          </p:cNvSpPr>
          <p:nvPr>
            <p:ph type="title"/>
          </p:nvPr>
        </p:nvSpPr>
        <p:spPr>
          <a:xfrm>
            <a:off x="871254" y="2143125"/>
            <a:ext cx="7401491" cy="857250"/>
          </a:xfrm>
        </p:spPr>
        <p:txBody>
          <a:bodyPr>
            <a:normAutofit/>
          </a:bodyPr>
          <a:lstStyle/>
          <a:p>
            <a:r>
              <a:rPr lang="en-US" sz="4800" b="1" dirty="0">
                <a:latin typeface="Open Sans" panose="020B0606030504020204" pitchFamily="34" charset="0"/>
                <a:ea typeface="Open Sans" panose="020B0606030504020204" pitchFamily="34" charset="0"/>
                <a:cs typeface="Open Sans" panose="020B0606030504020204" pitchFamily="34" charset="0"/>
              </a:rPr>
              <a:t>Thank you!</a:t>
            </a:r>
          </a:p>
        </p:txBody>
      </p:sp>
    </p:spTree>
    <p:extLst>
      <p:ext uri="{BB962C8B-B14F-4D97-AF65-F5344CB8AC3E}">
        <p14:creationId xmlns:p14="http://schemas.microsoft.com/office/powerpoint/2010/main" val="1897031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046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005A98-4F9C-730F-F5BC-87152F9A5DCE}"/>
              </a:ext>
            </a:extLst>
          </p:cNvPr>
          <p:cNvSpPr>
            <a:spLocks noGrp="1"/>
          </p:cNvSpPr>
          <p:nvPr>
            <p:ph idx="1"/>
          </p:nvPr>
        </p:nvSpPr>
        <p:spPr>
          <a:xfrm>
            <a:off x="0" y="1097733"/>
            <a:ext cx="8487015" cy="3632199"/>
          </a:xfrm>
        </p:spPr>
        <p:txBody>
          <a:bodyPr vert="horz" lIns="91440" tIns="45720" rIns="91440" bIns="45720" rtlCol="0" anchor="t">
            <a:noAutofit/>
          </a:bodyPr>
          <a:lstStyle/>
          <a:p>
            <a:r>
              <a:rPr lang="en-US" sz="2400" dirty="0">
                <a:latin typeface="Open Sans"/>
                <a:ea typeface="Open Sans"/>
                <a:cs typeface="Open Sans"/>
              </a:rPr>
              <a:t>Grassroots = People Powered (No people, no power)</a:t>
            </a:r>
          </a:p>
          <a:p>
            <a:r>
              <a:rPr lang="en-US" sz="2400" dirty="0">
                <a:latin typeface="Open Sans"/>
                <a:ea typeface="Open Sans"/>
                <a:cs typeface="Open Sans"/>
              </a:rPr>
              <a:t>Provide more people with the skills needed to move us </a:t>
            </a:r>
            <a:r>
              <a:rPr lang="en-US" sz="2400" dirty="0">
                <a:latin typeface="Open Sans" panose="020B0606030504020204" pitchFamily="34" charset="0"/>
                <a:ea typeface="Open Sans" panose="020B0606030504020204" pitchFamily="34" charset="0"/>
                <a:cs typeface="Open Sans" panose="020B0606030504020204" pitchFamily="34" charset="0"/>
              </a:rPr>
              <a:t>toward the world we want to see.</a:t>
            </a:r>
          </a:p>
          <a:p>
            <a:r>
              <a:rPr lang="en-US" sz="2400" dirty="0">
                <a:latin typeface="Open Sans" panose="020B0606030504020204" pitchFamily="34" charset="0"/>
                <a:ea typeface="Open Sans" panose="020B0606030504020204" pitchFamily="34" charset="0"/>
                <a:cs typeface="Open Sans" panose="020B0606030504020204" pitchFamily="34" charset="0"/>
              </a:rPr>
              <a:t>Key to build movement of engaged constituents, especially constituents with lived experience of the issues we advocate on.</a:t>
            </a:r>
          </a:p>
          <a:p>
            <a:r>
              <a:rPr lang="en-US" sz="2400" dirty="0">
                <a:latin typeface="Open Sans" panose="020B0606030504020204" pitchFamily="34" charset="0"/>
                <a:ea typeface="Open Sans" panose="020B0606030504020204" pitchFamily="34" charset="0"/>
                <a:cs typeface="Open Sans" panose="020B0606030504020204" pitchFamily="34" charset="0"/>
              </a:rPr>
              <a:t>Sustains our health (both organizationally and within our groups).</a:t>
            </a:r>
          </a:p>
          <a:p>
            <a:pPr marL="0" indent="0">
              <a:lnSpc>
                <a:spcPct val="150000"/>
              </a:lnSpc>
              <a:buNone/>
            </a:pPr>
            <a:endParaRPr lang="en-US" sz="2400" dirty="0">
              <a:latin typeface="Open Sans"/>
              <a:ea typeface="Open Sans"/>
              <a:cs typeface="Open Sans"/>
            </a:endParaRPr>
          </a:p>
        </p:txBody>
      </p:sp>
      <p:sp>
        <p:nvSpPr>
          <p:cNvPr id="6" name="TextBox 5">
            <a:extLst>
              <a:ext uri="{FF2B5EF4-FFF2-40B4-BE49-F238E27FC236}">
                <a16:creationId xmlns:a16="http://schemas.microsoft.com/office/drawing/2014/main" id="{7BC1E9B4-F217-DF1D-3C2B-25359AA282AB}"/>
              </a:ext>
            </a:extLst>
          </p:cNvPr>
          <p:cNvSpPr txBox="1"/>
          <p:nvPr/>
        </p:nvSpPr>
        <p:spPr>
          <a:xfrm>
            <a:off x="682966" y="67253"/>
            <a:ext cx="7778068"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dirty="0">
                <a:ea typeface="+mn-lt"/>
                <a:cs typeface="+mn-lt"/>
              </a:rPr>
              <a:t>Grassroots Organizing</a:t>
            </a:r>
            <a:endParaRPr lang="en-US" sz="4400" dirty="0">
              <a:cs typeface="Calibri"/>
            </a:endParaRPr>
          </a:p>
        </p:txBody>
      </p:sp>
    </p:spTree>
    <p:extLst>
      <p:ext uri="{BB962C8B-B14F-4D97-AF65-F5344CB8AC3E}">
        <p14:creationId xmlns:p14="http://schemas.microsoft.com/office/powerpoint/2010/main" val="2274399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BC1E9B4-F217-DF1D-3C2B-25359AA282AB}"/>
              </a:ext>
            </a:extLst>
          </p:cNvPr>
          <p:cNvSpPr txBox="1"/>
          <p:nvPr/>
        </p:nvSpPr>
        <p:spPr>
          <a:xfrm>
            <a:off x="0" y="2187029"/>
            <a:ext cx="91440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dirty="0">
                <a:ea typeface="+mn-lt"/>
                <a:cs typeface="+mn-lt"/>
              </a:rPr>
              <a:t>Why do we partner?</a:t>
            </a:r>
            <a:endParaRPr lang="en-US" sz="4400" dirty="0">
              <a:cs typeface="Calibri"/>
            </a:endParaRPr>
          </a:p>
        </p:txBody>
      </p:sp>
    </p:spTree>
    <p:extLst>
      <p:ext uri="{BB962C8B-B14F-4D97-AF65-F5344CB8AC3E}">
        <p14:creationId xmlns:p14="http://schemas.microsoft.com/office/powerpoint/2010/main" val="3110042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41178-BFA1-C35E-8935-A376F73653E6}"/>
              </a:ext>
            </a:extLst>
          </p:cNvPr>
          <p:cNvSpPr>
            <a:spLocks noGrp="1"/>
          </p:cNvSpPr>
          <p:nvPr>
            <p:ph type="title"/>
          </p:nvPr>
        </p:nvSpPr>
        <p:spPr>
          <a:xfrm>
            <a:off x="457200" y="205979"/>
            <a:ext cx="7401491" cy="857250"/>
          </a:xfrm>
        </p:spPr>
        <p:txBody>
          <a:bodyPr anchor="ctr">
            <a:normAutofit/>
          </a:bodyPr>
          <a:lstStyle/>
          <a:p>
            <a:r>
              <a:rPr lang="en-US" b="1" dirty="0"/>
              <a:t>Why do we partner?</a:t>
            </a:r>
          </a:p>
        </p:txBody>
      </p:sp>
      <p:pic>
        <p:nvPicPr>
          <p:cNvPr id="7" name="Content Placeholder 6" descr="A picture containing tree, person, sky, outdoor&#10;&#10;Description automatically generated">
            <a:extLst>
              <a:ext uri="{FF2B5EF4-FFF2-40B4-BE49-F238E27FC236}">
                <a16:creationId xmlns:a16="http://schemas.microsoft.com/office/drawing/2014/main" id="{018BB036-543F-EB32-DBA7-5C40A8EBB2E8}"/>
              </a:ext>
            </a:extLst>
          </p:cNvPr>
          <p:cNvPicPr>
            <a:picLocks noGrp="1" noChangeAspect="1"/>
          </p:cNvPicPr>
          <p:nvPr>
            <p:ph sz="half" idx="1"/>
          </p:nvPr>
        </p:nvPicPr>
        <p:blipFill rotWithShape="1">
          <a:blip r:embed="rId3"/>
          <a:srcRect l="19763" r="819" b="-3"/>
          <a:stretch/>
        </p:blipFill>
        <p:spPr>
          <a:xfrm>
            <a:off x="457200" y="1200151"/>
            <a:ext cx="4038600" cy="3394472"/>
          </a:xfrm>
          <a:noFill/>
        </p:spPr>
      </p:pic>
      <p:sp>
        <p:nvSpPr>
          <p:cNvPr id="12" name="Content Placeholder 2">
            <a:extLst>
              <a:ext uri="{FF2B5EF4-FFF2-40B4-BE49-F238E27FC236}">
                <a16:creationId xmlns:a16="http://schemas.microsoft.com/office/drawing/2014/main" id="{42190958-B947-1CC5-9781-1C0F6BD4A638}"/>
              </a:ext>
            </a:extLst>
          </p:cNvPr>
          <p:cNvSpPr>
            <a:spLocks noGrp="1"/>
          </p:cNvSpPr>
          <p:nvPr>
            <p:ph sz="half" idx="2"/>
          </p:nvPr>
        </p:nvSpPr>
        <p:spPr>
          <a:xfrm>
            <a:off x="4648200" y="1200151"/>
            <a:ext cx="4038600" cy="3394472"/>
          </a:xfrm>
        </p:spPr>
        <p:txBody>
          <a:bodyPr>
            <a:normAutofit lnSpcReduction="10000"/>
          </a:bodyPr>
          <a:lstStyle/>
          <a:p>
            <a:r>
              <a:rPr lang="en-US" dirty="0"/>
              <a:t>Issues &gt; individual, group, organization</a:t>
            </a:r>
            <a:br>
              <a:rPr lang="en-US" dirty="0"/>
            </a:br>
            <a:endParaRPr lang="en-US" dirty="0"/>
          </a:p>
          <a:p>
            <a:r>
              <a:rPr lang="en-US" dirty="0"/>
              <a:t>Helps to complete gaps in knowledge or resources.</a:t>
            </a:r>
            <a:br>
              <a:rPr lang="en-US" dirty="0"/>
            </a:br>
            <a:endParaRPr lang="en-US" dirty="0"/>
          </a:p>
          <a:p>
            <a:r>
              <a:rPr lang="en-US" dirty="0"/>
              <a:t>Expands our impact!</a:t>
            </a:r>
          </a:p>
          <a:p>
            <a:endParaRPr lang="en-US" dirty="0"/>
          </a:p>
        </p:txBody>
      </p:sp>
    </p:spTree>
    <p:extLst>
      <p:ext uri="{BB962C8B-B14F-4D97-AF65-F5344CB8AC3E}">
        <p14:creationId xmlns:p14="http://schemas.microsoft.com/office/powerpoint/2010/main" val="2016622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41178-BFA1-C35E-8935-A376F73653E6}"/>
              </a:ext>
            </a:extLst>
          </p:cNvPr>
          <p:cNvSpPr>
            <a:spLocks noGrp="1"/>
          </p:cNvSpPr>
          <p:nvPr>
            <p:ph type="title"/>
          </p:nvPr>
        </p:nvSpPr>
        <p:spPr>
          <a:xfrm>
            <a:off x="-106326" y="205979"/>
            <a:ext cx="7965017" cy="857250"/>
          </a:xfrm>
        </p:spPr>
        <p:txBody>
          <a:bodyPr anchor="ctr">
            <a:noAutofit/>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What does an effective partnership look like?</a:t>
            </a:r>
          </a:p>
        </p:txBody>
      </p:sp>
      <p:sp>
        <p:nvSpPr>
          <p:cNvPr id="12" name="Content Placeholder 2">
            <a:extLst>
              <a:ext uri="{FF2B5EF4-FFF2-40B4-BE49-F238E27FC236}">
                <a16:creationId xmlns:a16="http://schemas.microsoft.com/office/drawing/2014/main" id="{42190958-B947-1CC5-9781-1C0F6BD4A638}"/>
              </a:ext>
            </a:extLst>
          </p:cNvPr>
          <p:cNvSpPr>
            <a:spLocks noGrp="1"/>
          </p:cNvSpPr>
          <p:nvPr>
            <p:ph sz="half" idx="2"/>
          </p:nvPr>
        </p:nvSpPr>
        <p:spPr>
          <a:xfrm>
            <a:off x="101009" y="1657350"/>
            <a:ext cx="8941981" cy="3280171"/>
          </a:xfrm>
        </p:spPr>
        <p:txBody>
          <a:bodyPr>
            <a:normAutofit/>
          </a:bodyPr>
          <a:lstStyle/>
          <a:p>
            <a:pPr marL="514350" indent="-514350">
              <a:buFont typeface="+mj-lt"/>
              <a:buAutoNum type="arabicPeriod"/>
            </a:pPr>
            <a:r>
              <a:rPr lang="en-US" dirty="0">
                <a:latin typeface="Open Sans" panose="020B0606030504020204" pitchFamily="34" charset="0"/>
                <a:ea typeface="Open Sans" panose="020B0606030504020204" pitchFamily="34" charset="0"/>
                <a:cs typeface="Open Sans" panose="020B0606030504020204" pitchFamily="34" charset="0"/>
              </a:rPr>
              <a:t>Shared values.</a:t>
            </a:r>
            <a:br>
              <a:rPr lang="en-US" dirty="0">
                <a:latin typeface="Open Sans" panose="020B0606030504020204" pitchFamily="34" charset="0"/>
                <a:ea typeface="Open Sans" panose="020B0606030504020204" pitchFamily="34" charset="0"/>
                <a:cs typeface="Open Sans" panose="020B0606030504020204" pitchFamily="34" charset="0"/>
              </a:rPr>
            </a:br>
            <a:endParaRPr lang="en-US" dirty="0">
              <a:latin typeface="Open Sans" panose="020B0606030504020204" pitchFamily="34" charset="0"/>
              <a:ea typeface="Open Sans" panose="020B0606030504020204" pitchFamily="34" charset="0"/>
              <a:cs typeface="Open Sans" panose="020B0606030504020204" pitchFamily="34" charset="0"/>
            </a:endParaRPr>
          </a:p>
          <a:p>
            <a:pPr marL="514350" indent="-514350">
              <a:buFont typeface="+mj-lt"/>
              <a:buAutoNum type="arabicPeriod"/>
            </a:pPr>
            <a:r>
              <a:rPr lang="en-US" dirty="0">
                <a:latin typeface="Open Sans" panose="020B0606030504020204" pitchFamily="34" charset="0"/>
                <a:ea typeface="Open Sans" panose="020B0606030504020204" pitchFamily="34" charset="0"/>
                <a:cs typeface="Open Sans" panose="020B0606030504020204" pitchFamily="34" charset="0"/>
              </a:rPr>
              <a:t>Good communication.</a:t>
            </a:r>
            <a:br>
              <a:rPr lang="en-US" dirty="0">
                <a:latin typeface="Open Sans" panose="020B0606030504020204" pitchFamily="34" charset="0"/>
                <a:ea typeface="Open Sans" panose="020B0606030504020204" pitchFamily="34" charset="0"/>
                <a:cs typeface="Open Sans" panose="020B0606030504020204" pitchFamily="34" charset="0"/>
              </a:rPr>
            </a:br>
            <a:endParaRPr lang="en-US" dirty="0">
              <a:latin typeface="Open Sans" panose="020B0606030504020204" pitchFamily="34" charset="0"/>
              <a:ea typeface="Open Sans" panose="020B0606030504020204" pitchFamily="34" charset="0"/>
              <a:cs typeface="Open Sans" panose="020B0606030504020204" pitchFamily="34" charset="0"/>
            </a:endParaRPr>
          </a:p>
          <a:p>
            <a:pPr marL="514350" indent="-514350">
              <a:buFont typeface="+mj-lt"/>
              <a:buAutoNum type="arabicPeriod"/>
            </a:pPr>
            <a:r>
              <a:rPr lang="en-US" dirty="0">
                <a:latin typeface="Open Sans" panose="020B0606030504020204" pitchFamily="34" charset="0"/>
                <a:ea typeface="Open Sans" panose="020B0606030504020204" pitchFamily="34" charset="0"/>
                <a:cs typeface="Open Sans" panose="020B0606030504020204" pitchFamily="34" charset="0"/>
              </a:rPr>
              <a:t>Not transactional.</a:t>
            </a:r>
          </a:p>
          <a:p>
            <a:endParaRPr lang="en-US" dirty="0"/>
          </a:p>
        </p:txBody>
      </p:sp>
    </p:spTree>
    <p:extLst>
      <p:ext uri="{BB962C8B-B14F-4D97-AF65-F5344CB8AC3E}">
        <p14:creationId xmlns:p14="http://schemas.microsoft.com/office/powerpoint/2010/main" val="2488808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41178-BFA1-C35E-8935-A376F73653E6}"/>
              </a:ext>
            </a:extLst>
          </p:cNvPr>
          <p:cNvSpPr>
            <a:spLocks noGrp="1"/>
          </p:cNvSpPr>
          <p:nvPr>
            <p:ph type="title"/>
          </p:nvPr>
        </p:nvSpPr>
        <p:spPr>
          <a:xfrm>
            <a:off x="467635" y="201347"/>
            <a:ext cx="7965017" cy="857250"/>
          </a:xfrm>
        </p:spPr>
        <p:txBody>
          <a:bodyPr anchor="ctr">
            <a:noAutofit/>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Organizational Partners</a:t>
            </a:r>
          </a:p>
        </p:txBody>
      </p:sp>
      <p:pic>
        <p:nvPicPr>
          <p:cNvPr id="4" name="Picture 3" descr="A white circle with blue text and a hand holding a leaf&#10;&#10;Description automatically generated">
            <a:extLst>
              <a:ext uri="{FF2B5EF4-FFF2-40B4-BE49-F238E27FC236}">
                <a16:creationId xmlns:a16="http://schemas.microsoft.com/office/drawing/2014/main" id="{92404EDF-3C5E-1389-7D68-8D9F5312D5F5}"/>
              </a:ext>
            </a:extLst>
          </p:cNvPr>
          <p:cNvPicPr>
            <a:picLocks noChangeAspect="1"/>
          </p:cNvPicPr>
          <p:nvPr/>
        </p:nvPicPr>
        <p:blipFill>
          <a:blip r:embed="rId3"/>
          <a:stretch>
            <a:fillRect/>
          </a:stretch>
        </p:blipFill>
        <p:spPr>
          <a:xfrm>
            <a:off x="589251" y="1158948"/>
            <a:ext cx="3509819" cy="3509819"/>
          </a:xfrm>
          <a:prstGeom prst="rect">
            <a:avLst/>
          </a:prstGeom>
          <a:solidFill>
            <a:srgbClr val="95C7C6"/>
          </a:solidFill>
        </p:spPr>
      </p:pic>
      <p:pic>
        <p:nvPicPr>
          <p:cNvPr id="8" name="Picture 7" descr="Blue text on a black background&#10;&#10;Description automatically generated">
            <a:extLst>
              <a:ext uri="{FF2B5EF4-FFF2-40B4-BE49-F238E27FC236}">
                <a16:creationId xmlns:a16="http://schemas.microsoft.com/office/drawing/2014/main" id="{775B7C61-6EA1-C958-C7B8-457463E066F8}"/>
              </a:ext>
            </a:extLst>
          </p:cNvPr>
          <p:cNvPicPr>
            <a:picLocks noChangeAspect="1"/>
          </p:cNvPicPr>
          <p:nvPr/>
        </p:nvPicPr>
        <p:blipFill>
          <a:blip r:embed="rId4"/>
          <a:stretch>
            <a:fillRect/>
          </a:stretch>
        </p:blipFill>
        <p:spPr>
          <a:xfrm>
            <a:off x="4572000" y="2158817"/>
            <a:ext cx="4338084" cy="1158539"/>
          </a:xfrm>
          <a:prstGeom prst="rect">
            <a:avLst/>
          </a:prstGeom>
        </p:spPr>
      </p:pic>
    </p:spTree>
    <p:extLst>
      <p:ext uri="{BB962C8B-B14F-4D97-AF65-F5344CB8AC3E}">
        <p14:creationId xmlns:p14="http://schemas.microsoft.com/office/powerpoint/2010/main" val="774135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41178-BFA1-C35E-8935-A376F73653E6}"/>
              </a:ext>
            </a:extLst>
          </p:cNvPr>
          <p:cNvSpPr>
            <a:spLocks noGrp="1"/>
          </p:cNvSpPr>
          <p:nvPr>
            <p:ph type="title"/>
          </p:nvPr>
        </p:nvSpPr>
        <p:spPr>
          <a:xfrm>
            <a:off x="-106326" y="205979"/>
            <a:ext cx="7965017" cy="857250"/>
          </a:xfrm>
        </p:spPr>
        <p:txBody>
          <a:bodyPr anchor="ctr">
            <a:noAutofit/>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Where we have potential to build partnerships…</a:t>
            </a:r>
          </a:p>
        </p:txBody>
      </p:sp>
      <p:sp>
        <p:nvSpPr>
          <p:cNvPr id="12" name="Content Placeholder 2">
            <a:extLst>
              <a:ext uri="{FF2B5EF4-FFF2-40B4-BE49-F238E27FC236}">
                <a16:creationId xmlns:a16="http://schemas.microsoft.com/office/drawing/2014/main" id="{42190958-B947-1CC5-9781-1C0F6BD4A638}"/>
              </a:ext>
            </a:extLst>
          </p:cNvPr>
          <p:cNvSpPr>
            <a:spLocks noGrp="1"/>
          </p:cNvSpPr>
          <p:nvPr>
            <p:ph sz="half" idx="2"/>
          </p:nvPr>
        </p:nvSpPr>
        <p:spPr>
          <a:xfrm>
            <a:off x="101008" y="1226066"/>
            <a:ext cx="8941981" cy="2691367"/>
          </a:xfrm>
        </p:spPr>
        <p:txBody>
          <a:bodyPr>
            <a:normAutofit/>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Global Allies Program: Partners Ending Poverty with RESULTS (National Peace Corps Association)</a:t>
            </a:r>
            <a:br>
              <a:rPr lang="en-US" dirty="0">
                <a:latin typeface="Open Sans" panose="020B0606030504020204" pitchFamily="34" charset="0"/>
                <a:ea typeface="Open Sans" panose="020B0606030504020204" pitchFamily="34" charset="0"/>
                <a:cs typeface="Open Sans" panose="020B0606030504020204" pitchFamily="34" charset="0"/>
              </a:rPr>
            </a:br>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Together Women Rise Advocacy Chapter</a:t>
            </a:r>
          </a:p>
          <a:p>
            <a:endParaRPr lang="en-US" dirty="0"/>
          </a:p>
        </p:txBody>
      </p:sp>
      <p:sp>
        <p:nvSpPr>
          <p:cNvPr id="3" name="Content Placeholder 2">
            <a:extLst>
              <a:ext uri="{FF2B5EF4-FFF2-40B4-BE49-F238E27FC236}">
                <a16:creationId xmlns:a16="http://schemas.microsoft.com/office/drawing/2014/main" id="{A78932F9-5F9D-F098-A395-12C6D75D85B6}"/>
              </a:ext>
            </a:extLst>
          </p:cNvPr>
          <p:cNvSpPr txBox="1">
            <a:spLocks/>
          </p:cNvSpPr>
          <p:nvPr/>
        </p:nvSpPr>
        <p:spPr>
          <a:xfrm>
            <a:off x="101007" y="3757307"/>
            <a:ext cx="8941981" cy="118021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en-US" sz="2400" dirty="0">
                <a:effectLst/>
                <a:latin typeface="Open Sans" panose="020B0606030504020204" pitchFamily="34" charset="0"/>
                <a:ea typeface="Calibri" panose="020F0502020204030204" pitchFamily="34" charset="0"/>
                <a:cs typeface="Times New Roman" panose="02020603050405020304" pitchFamily="18" charset="0"/>
              </a:rPr>
              <a:t>If you are interested in connecting with a local chapter of these two organizational partners, feel free to reach out to me (</a:t>
            </a:r>
            <a:r>
              <a:rPr lang="en-US" sz="2400" u="sng" dirty="0">
                <a:solidFill>
                  <a:srgbClr val="0563C1"/>
                </a:solidFill>
                <a:effectLst/>
                <a:latin typeface="Open Sans" panose="020B0606030504020204" pitchFamily="34" charset="0"/>
                <a:ea typeface="Calibri" panose="020F0502020204030204" pitchFamily="34" charset="0"/>
                <a:cs typeface="Times New Roman" panose="02020603050405020304" pitchFamily="18" charset="0"/>
                <a:hlinkClick r:id="rId3"/>
              </a:rPr>
              <a:t>kbury@results.org</a:t>
            </a:r>
            <a:r>
              <a:rPr lang="en-US" sz="2400" dirty="0">
                <a:effectLst/>
                <a:latin typeface="Open Sans" panose="020B0606030504020204" pitchFamily="34" charset="0"/>
                <a:ea typeface="Calibri" panose="020F0502020204030204" pitchFamily="34" charset="0"/>
                <a:cs typeface="Times New Roman" panose="02020603050405020304" pitchFamily="18" charset="0"/>
              </a:rPr>
              <a:t>).</a:t>
            </a:r>
            <a:endParaRPr lang="en-US" sz="2400" dirty="0"/>
          </a:p>
        </p:txBody>
      </p:sp>
    </p:spTree>
    <p:extLst>
      <p:ext uri="{BB962C8B-B14F-4D97-AF65-F5344CB8AC3E}">
        <p14:creationId xmlns:p14="http://schemas.microsoft.com/office/powerpoint/2010/main" val="122556589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7C4F8466E1834FB2722B7EC1D9E46D" ma:contentTypeVersion="17" ma:contentTypeDescription="Create a new document." ma:contentTypeScope="" ma:versionID="a3758b459318eed394b45c0b3d30b25c">
  <xsd:schema xmlns:xsd="http://www.w3.org/2001/XMLSchema" xmlns:xs="http://www.w3.org/2001/XMLSchema" xmlns:p="http://schemas.microsoft.com/office/2006/metadata/properties" xmlns:ns2="655ca6b8-0f94-4989-841e-604707552b5c" xmlns:ns3="f42ee926-7c83-4218-bf2b-8b85ac63f15d" targetNamespace="http://schemas.microsoft.com/office/2006/metadata/properties" ma:root="true" ma:fieldsID="9c269dc2bf0302e54107ef456b2d348d" ns2:_="" ns3:_="">
    <xsd:import namespace="655ca6b8-0f94-4989-841e-604707552b5c"/>
    <xsd:import namespace="f42ee926-7c83-4218-bf2b-8b85ac63f1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ca6b8-0f94-4989-841e-604707552b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2ee926-7c83-4218-bf2b-8b85ac63f1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8b53412-1335-4c00-b969-11b828cd7721}" ma:internalName="TaxCatchAll" ma:showField="CatchAllData" ma:web="f42ee926-7c83-4218-bf2b-8b85ac63f1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42ee926-7c83-4218-bf2b-8b85ac63f15d" xsi:nil="true"/>
    <lcf76f155ced4ddcb4097134ff3c332f xmlns="655ca6b8-0f94-4989-841e-604707552b5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B6E4C06-9869-4CD8-A38A-7F8EF92E9A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5ca6b8-0f94-4989-841e-604707552b5c"/>
    <ds:schemaRef ds:uri="f42ee926-7c83-4218-bf2b-8b85ac63f1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23E2F6-89EB-4C1A-9B95-10F660D69816}">
  <ds:schemaRefs>
    <ds:schemaRef ds:uri="http://schemas.microsoft.com/sharepoint/v3/contenttype/forms"/>
  </ds:schemaRefs>
</ds:datastoreItem>
</file>

<file path=customXml/itemProps3.xml><?xml version="1.0" encoding="utf-8"?>
<ds:datastoreItem xmlns:ds="http://schemas.openxmlformats.org/officeDocument/2006/customXml" ds:itemID="{B9959BF8-6FB4-40AF-AF38-2D057E67A497}">
  <ds:schemaRefs>
    <ds:schemaRef ds:uri="http://www.w3.org/XML/1998/namespace"/>
    <ds:schemaRef ds:uri="http://purl.org/dc/dcmitype/"/>
    <ds:schemaRef ds:uri="655ca6b8-0f94-4989-841e-604707552b5c"/>
    <ds:schemaRef ds:uri="http://schemas.microsoft.com/office/2006/documentManagement/types"/>
    <ds:schemaRef ds:uri="f42ee926-7c83-4218-bf2b-8b85ac63f15d"/>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6781</TotalTime>
  <Words>5081</Words>
  <Application>Microsoft Office PowerPoint</Application>
  <PresentationFormat>On-screen Show (16:9)</PresentationFormat>
  <Paragraphs>418</Paragraphs>
  <Slides>35</Slides>
  <Notes>32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Arial</vt:lpstr>
      <vt:lpstr>Calibri</vt:lpstr>
      <vt:lpstr>Courier New</vt:lpstr>
      <vt:lpstr>Open Sans</vt:lpstr>
      <vt:lpstr>Wingdings</vt:lpstr>
      <vt:lpstr>Custom Design</vt:lpstr>
      <vt:lpstr>Office Theme</vt:lpstr>
      <vt:lpstr>PowerPoint Presentation</vt:lpstr>
      <vt:lpstr>Learning Objectives</vt:lpstr>
      <vt:lpstr>PowerPoint Presentation</vt:lpstr>
      <vt:lpstr>PowerPoint Presentation</vt:lpstr>
      <vt:lpstr>PowerPoint Presentation</vt:lpstr>
      <vt:lpstr>Why do we partner?</vt:lpstr>
      <vt:lpstr>What does an effective partnership look like?</vt:lpstr>
      <vt:lpstr>Organizational Partners</vt:lpstr>
      <vt:lpstr>Where we have potential to build partnerships…</vt:lpstr>
      <vt:lpstr>Example from RESULTS Volunteer Lynne Patalano</vt:lpstr>
      <vt:lpstr>Community &amp; Partnership Mapping Tool</vt:lpstr>
      <vt:lpstr>Community &amp; Partnership Mapping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2 minutes to start step one of the mapping tool!</vt:lpstr>
      <vt:lpstr>What’s next?</vt:lpstr>
      <vt:lpstr>What does the conversation sound like? </vt:lpstr>
      <vt:lpstr>How do you have effective one-on-one conversation? </vt:lpstr>
      <vt:lpstr>How do you have effective one-on-one conversation? </vt:lpstr>
      <vt:lpstr>How do you have effective one-on-one conversation? </vt:lpstr>
      <vt:lpstr>Examples of 1:1 Conversations</vt:lpstr>
      <vt:lpstr>Examples of 1:1 Conversations</vt:lpstr>
      <vt:lpstr>Examples of 1:1 Conversations</vt:lpstr>
      <vt:lpstr>Practice your 1:1 Conversations</vt:lpstr>
      <vt:lpstr>Time to breakout!</vt:lpstr>
      <vt:lpstr>Next steps for you and your group!</vt:lpstr>
      <vt:lpstr>Need additional support?  Contact me!</vt:lpstr>
      <vt:lpstr>Additional Outreach Resources:</vt:lpstr>
      <vt:lpstr>Thank you!</vt:lpstr>
      <vt:lpstr>PowerPoint Presentation</vt:lpstr>
    </vt:vector>
  </TitlesOfParts>
  <Company>RESULTS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Lash</dc:creator>
  <cp:lastModifiedBy>Karyne Bury</cp:lastModifiedBy>
  <cp:revision>76</cp:revision>
  <dcterms:created xsi:type="dcterms:W3CDTF">2019-10-01T16:09:08Z</dcterms:created>
  <dcterms:modified xsi:type="dcterms:W3CDTF">2024-05-07T17:07:40Z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0x010100187C4F8466E1834FB2722B7EC1D9E46D</vt:lpwstr>
  </property>
  <property fmtid="{D5CDD505-2E9C-101B-9397-08002B2CF9AE}" pid="3" name="MediaServiceImageTags">
    <vt:lpwstr/>
  </property>
</Properties>
</file>