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5183" r:id="rId3"/>
    <p:sldId id="5207" r:id="rId4"/>
    <p:sldId id="5193" r:id="rId5"/>
    <p:sldId id="5208" r:id="rId6"/>
    <p:sldId id="277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tein, Peter (HarvestPlus)" initials="GP(" lastIdx="26" clrIdx="0">
    <p:extLst>
      <p:ext uri="{19B8F6BF-5375-455C-9EA6-DF929625EA0E}">
        <p15:presenceInfo xmlns:p15="http://schemas.microsoft.com/office/powerpoint/2012/main" userId="S-1-5-21-1606980848-162531612-839522115-88764" providerId="AD"/>
      </p:ext>
    </p:extLst>
  </p:cmAuthor>
  <p:cmAuthor id="2" name="Aytekin, Destan (HarvestPlus)" initials="AD(" lastIdx="8" clrIdx="1">
    <p:extLst>
      <p:ext uri="{19B8F6BF-5375-455C-9EA6-DF929625EA0E}">
        <p15:presenceInfo xmlns:p15="http://schemas.microsoft.com/office/powerpoint/2012/main" userId="S-1-5-21-1606980848-162531612-839522115-58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D"/>
    <a:srgbClr val="79A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46F2D-1B5A-4C89-8A7E-7198B5678173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97D0-2A80-4D9C-BA90-7C9E794FF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8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2018, 21.9 per cent, or just under one in four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under age 5 worldwide had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stunted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growth. 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Better nutrition means better brain development; </a:t>
            </a:r>
            <a:r>
              <a:rPr lang="en-US" sz="1200" dirty="0">
                <a:solidFill>
                  <a:srgbClr val="FFFFFF"/>
                </a:solidFill>
                <a:latin typeface="Calibri Light" panose="020F0302020204030204"/>
              </a:rPr>
              <a:t>World Development Report, 2016. World Bank</a:t>
            </a:r>
            <a:endParaRPr lang="es-419" sz="1200" dirty="0">
              <a:solidFill>
                <a:srgbClr val="FFFFFF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23D8F-0BA7-4586-BAC2-00E298BEA0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8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406EC-B6A8-45E9-9F36-8DA19B08E7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248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1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2367" y="5180014"/>
            <a:ext cx="10727267" cy="1587"/>
          </a:xfrm>
          <a:prstGeom prst="line">
            <a:avLst/>
          </a:prstGeom>
          <a:ln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5190" y="1295401"/>
            <a:ext cx="8104443" cy="1470025"/>
          </a:xfrm>
        </p:spPr>
        <p:txBody>
          <a:bodyPr/>
          <a:lstStyle>
            <a:lvl1pPr>
              <a:defRPr b="1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5190" y="2971800"/>
            <a:ext cx="8104443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835B698-6211-441C-A329-6241D172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2367" y="1295401"/>
            <a:ext cx="2209800" cy="18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77D91-3522-4A03-B473-012CC77BFE23}"/>
              </a:ext>
            </a:extLst>
          </p:cNvPr>
          <p:cNvSpPr txBox="1"/>
          <p:nvPr/>
        </p:nvSpPr>
        <p:spPr>
          <a:xfrm>
            <a:off x="732367" y="5727807"/>
            <a:ext cx="54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HarvestPlus@cgiar.org • www.HarvestPlus.org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5E4CA-E5D6-4245-BBD4-C7E0C5865B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781" y="5650327"/>
            <a:ext cx="1787244" cy="8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B135-41F3-46B2-AE71-A102E03E45ED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1F95-351F-44CD-B16E-A63A6971268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8CA820D-849C-4AB7-BEB5-32B218378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934" y="286841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5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graphic_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5BA1077-4296-4AD7-B5F6-BFB32144F7F5}"/>
              </a:ext>
            </a:extLst>
          </p:cNvPr>
          <p:cNvSpPr>
            <a:spLocks noChangeAspect="1"/>
          </p:cNvSpPr>
          <p:nvPr/>
        </p:nvSpPr>
        <p:spPr>
          <a:xfrm>
            <a:off x="373356" y="0"/>
            <a:ext cx="11818644" cy="6858000"/>
          </a:xfrm>
          <a:prstGeom prst="rect">
            <a:avLst/>
          </a:prstGeom>
          <a:blipFill dpi="0" rotWithShape="1">
            <a:blip r:embed="rId2" cstate="screen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AF9B3-AC62-4DD1-9801-BBF929186F74}"/>
              </a:ext>
            </a:extLst>
          </p:cNvPr>
          <p:cNvGrpSpPr/>
          <p:nvPr/>
        </p:nvGrpSpPr>
        <p:grpSpPr>
          <a:xfrm>
            <a:off x="2532" y="0"/>
            <a:ext cx="3262357" cy="6859166"/>
            <a:chOff x="-73668" y="0"/>
            <a:chExt cx="3262357" cy="68591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5857667-ED99-4722-A6C7-019ADD1E0FDD}"/>
                </a:ext>
              </a:extLst>
            </p:cNvPr>
            <p:cNvCxnSpPr>
              <a:cxnSpLocks/>
            </p:cNvCxnSpPr>
            <p:nvPr/>
          </p:nvCxnSpPr>
          <p:spPr>
            <a:xfrm>
              <a:off x="2866561" y="0"/>
              <a:ext cx="0" cy="6858000"/>
            </a:xfrm>
            <a:prstGeom prst="line">
              <a:avLst/>
            </a:prstGeom>
            <a:ln w="28575">
              <a:solidFill>
                <a:srgbClr val="78A2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0FBEC-62AF-44AF-9D27-45DF034920B5}"/>
                </a:ext>
              </a:extLst>
            </p:cNvPr>
            <p:cNvSpPr/>
            <p:nvPr/>
          </p:nvSpPr>
          <p:spPr>
            <a:xfrm>
              <a:off x="-73668" y="0"/>
              <a:ext cx="2933823" cy="685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0A169C-C596-4C03-8334-62E8D993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56" y="4668631"/>
              <a:ext cx="2189370" cy="218937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ACA51F1-9E77-430C-AB17-CEFE7BB9E6A5}"/>
                </a:ext>
              </a:extLst>
            </p:cNvPr>
            <p:cNvGrpSpPr/>
            <p:nvPr/>
          </p:nvGrpSpPr>
          <p:grpSpPr>
            <a:xfrm>
              <a:off x="141713" y="1593140"/>
              <a:ext cx="3046976" cy="2220756"/>
              <a:chOff x="-162705" y="426078"/>
              <a:chExt cx="3128414" cy="22207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420804-FC07-4A17-B517-C64CBD7DA8EE}"/>
                  </a:ext>
                </a:extLst>
              </p:cNvPr>
              <p:cNvSpPr txBox="1"/>
              <p:nvPr/>
            </p:nvSpPr>
            <p:spPr>
              <a:xfrm>
                <a:off x="-162705" y="426078"/>
                <a:ext cx="2779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Stay Connected!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84B84C1-71C7-443D-B86B-3A9D550A6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6337" y="1133507"/>
                <a:ext cx="375287" cy="31642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B7896EF-1983-43C6-806F-73EC03FDF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6337" y="1721382"/>
                <a:ext cx="411726" cy="28939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C3B791-0B9B-4666-BA69-71169825479E}"/>
                  </a:ext>
                </a:extLst>
              </p:cNvPr>
              <p:cNvSpPr txBox="1"/>
              <p:nvPr/>
            </p:nvSpPr>
            <p:spPr>
              <a:xfrm>
                <a:off x="348950" y="1722548"/>
                <a:ext cx="2242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600"/>
                  </a:spcBef>
                  <a:spcAft>
                    <a:spcPts val="600"/>
                  </a:spcAft>
                  <a:defRPr sz="1300" b="0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1pPr>
              </a:lstStyle>
              <a:p>
                <a:pPr lvl="0"/>
                <a:r>
                  <a:rPr lang="en-US" sz="1600" dirty="0"/>
                  <a:t>harvestplus@cgiar.org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0DF16B4-6678-4EA6-9501-225B1A0001B5}"/>
                  </a:ext>
                </a:extLst>
              </p:cNvPr>
              <p:cNvSpPr txBox="1"/>
              <p:nvPr/>
            </p:nvSpPr>
            <p:spPr>
              <a:xfrm>
                <a:off x="338494" y="1138230"/>
                <a:ext cx="26272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0" dirty="0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www.harvestplus.org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C5F3341-A2BA-4EE5-8D27-A68B3784DE49}"/>
                  </a:ext>
                </a:extLst>
              </p:cNvPr>
              <p:cNvGrpSpPr/>
              <p:nvPr/>
            </p:nvGrpSpPr>
            <p:grpSpPr>
              <a:xfrm>
                <a:off x="49066" y="2297877"/>
                <a:ext cx="2424043" cy="348957"/>
                <a:chOff x="580472" y="6216415"/>
                <a:chExt cx="1151449" cy="173308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186CB16A-CD90-4288-9745-82D3304F8B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6511" y="6216415"/>
                  <a:ext cx="195410" cy="165596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8D9992CB-7487-41D9-ACD8-F72270E4A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472" y="6216416"/>
                  <a:ext cx="162777" cy="165596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7F48E003-B196-4B0C-84D8-1B5D093FF7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232" y="6224901"/>
                  <a:ext cx="172925" cy="164822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E75138C9-AB6C-4947-BF66-84BB75CC6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827" y="6224559"/>
                  <a:ext cx="164814" cy="15684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132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graphic_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5BA1077-4296-4AD7-B5F6-BFB32144F7F5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7866" cy="6858000"/>
          </a:xfrm>
          <a:prstGeom prst="rect">
            <a:avLst/>
          </a:prstGeom>
          <a:blipFill dpi="0" rotWithShape="1">
            <a:blip r:embed="rId2" cstate="screen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28CF85-96EB-4DCD-9BE0-308061034565}"/>
              </a:ext>
            </a:extLst>
          </p:cNvPr>
          <p:cNvGrpSpPr/>
          <p:nvPr/>
        </p:nvGrpSpPr>
        <p:grpSpPr>
          <a:xfrm>
            <a:off x="-6993" y="0"/>
            <a:ext cx="3262357" cy="6859166"/>
            <a:chOff x="-73668" y="0"/>
            <a:chExt cx="3262357" cy="68591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4A7910-6166-4396-B500-58EE8D22F6E5}"/>
                </a:ext>
              </a:extLst>
            </p:cNvPr>
            <p:cNvCxnSpPr>
              <a:cxnSpLocks/>
            </p:cNvCxnSpPr>
            <p:nvPr/>
          </p:nvCxnSpPr>
          <p:spPr>
            <a:xfrm>
              <a:off x="2866561" y="0"/>
              <a:ext cx="0" cy="6858000"/>
            </a:xfrm>
            <a:prstGeom prst="line">
              <a:avLst/>
            </a:prstGeom>
            <a:ln w="28575">
              <a:solidFill>
                <a:srgbClr val="78A2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A5E3A8-2006-416E-9ECB-54E4DF85D0F3}"/>
                </a:ext>
              </a:extLst>
            </p:cNvPr>
            <p:cNvSpPr/>
            <p:nvPr/>
          </p:nvSpPr>
          <p:spPr>
            <a:xfrm>
              <a:off x="-73668" y="0"/>
              <a:ext cx="2933823" cy="685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6A8EDE-B028-4502-9C8B-53BB15A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56" y="4668631"/>
              <a:ext cx="2189370" cy="218937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E38EBBD-5952-420D-A281-FD46BFBC5A4F}"/>
                </a:ext>
              </a:extLst>
            </p:cNvPr>
            <p:cNvGrpSpPr/>
            <p:nvPr/>
          </p:nvGrpSpPr>
          <p:grpSpPr>
            <a:xfrm>
              <a:off x="141713" y="1593140"/>
              <a:ext cx="3046976" cy="2220756"/>
              <a:chOff x="-162705" y="426078"/>
              <a:chExt cx="3128414" cy="222075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673FA-9D9F-4433-9DB3-E2AC0880CF32}"/>
                  </a:ext>
                </a:extLst>
              </p:cNvPr>
              <p:cNvSpPr txBox="1"/>
              <p:nvPr/>
            </p:nvSpPr>
            <p:spPr>
              <a:xfrm>
                <a:off x="-162705" y="426078"/>
                <a:ext cx="2779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Stay Connected!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6B6BEF-64D8-47B3-9FA9-0E4F8E13A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6337" y="1133507"/>
                <a:ext cx="375287" cy="31642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75961F9-11B4-4113-8F31-ACD3F47818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6337" y="1721382"/>
                <a:ext cx="411726" cy="28939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328A25-0A0B-4291-BBD0-FBE77A1C37E0}"/>
                  </a:ext>
                </a:extLst>
              </p:cNvPr>
              <p:cNvSpPr txBox="1"/>
              <p:nvPr/>
            </p:nvSpPr>
            <p:spPr>
              <a:xfrm>
                <a:off x="348950" y="1722548"/>
                <a:ext cx="2242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600"/>
                  </a:spcBef>
                  <a:spcAft>
                    <a:spcPts val="600"/>
                  </a:spcAft>
                  <a:defRPr sz="1300" b="0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1pPr>
              </a:lstStyle>
              <a:p>
                <a:pPr lvl="0"/>
                <a:r>
                  <a:rPr lang="en-US" sz="1600" dirty="0"/>
                  <a:t>harvestplus@cgiar.org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2F7664-4EE7-4EF8-8CCB-27C9D146CA44}"/>
                  </a:ext>
                </a:extLst>
              </p:cNvPr>
              <p:cNvSpPr txBox="1"/>
              <p:nvPr/>
            </p:nvSpPr>
            <p:spPr>
              <a:xfrm>
                <a:off x="338494" y="1138230"/>
                <a:ext cx="26272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0" dirty="0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www.harvestplus.org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AECEE6A-4114-45E6-A327-ED26518814CA}"/>
                  </a:ext>
                </a:extLst>
              </p:cNvPr>
              <p:cNvGrpSpPr/>
              <p:nvPr/>
            </p:nvGrpSpPr>
            <p:grpSpPr>
              <a:xfrm>
                <a:off x="49066" y="2297877"/>
                <a:ext cx="2424043" cy="348957"/>
                <a:chOff x="580472" y="6216415"/>
                <a:chExt cx="1151449" cy="173308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666AB6E6-635B-4BE7-A155-4BC21414ED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6511" y="6216415"/>
                  <a:ext cx="195410" cy="165596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6564D91E-BC4E-448C-BB23-0EABC9AEDA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472" y="6216416"/>
                  <a:ext cx="162777" cy="165596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F0F12F68-04E4-4E38-A318-9524DF620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232" y="6224901"/>
                  <a:ext cx="172925" cy="164822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638A6A56-FA6F-404A-8CED-E7139F0EB5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827" y="6224559"/>
                  <a:ext cx="164814" cy="15684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5792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F9E0A2D-4F98-4669-BAE4-8BB0055E1381}"/>
              </a:ext>
            </a:extLst>
          </p:cNvPr>
          <p:cNvGrpSpPr/>
          <p:nvPr/>
        </p:nvGrpSpPr>
        <p:grpSpPr>
          <a:xfrm>
            <a:off x="1" y="5011271"/>
            <a:ext cx="12188620" cy="1846728"/>
            <a:chOff x="0" y="5011271"/>
            <a:chExt cx="9141465" cy="18467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006096-6431-41D1-A4EB-FC953C17CA46}"/>
                </a:ext>
              </a:extLst>
            </p:cNvPr>
            <p:cNvSpPr/>
            <p:nvPr/>
          </p:nvSpPr>
          <p:spPr>
            <a:xfrm>
              <a:off x="0" y="5011271"/>
              <a:ext cx="9141465" cy="18467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622AF-36DB-42A0-843A-CB4CDEB795EB}"/>
                </a:ext>
              </a:extLst>
            </p:cNvPr>
            <p:cNvSpPr txBox="1"/>
            <p:nvPr/>
          </p:nvSpPr>
          <p:spPr>
            <a:xfrm>
              <a:off x="2863181" y="5228590"/>
              <a:ext cx="4903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Stay Connected!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61D6AA-71B1-4378-A38D-413013CE9D22}"/>
              </a:ext>
            </a:extLst>
          </p:cNvPr>
          <p:cNvCxnSpPr>
            <a:cxnSpLocks/>
          </p:cNvCxnSpPr>
          <p:nvPr/>
        </p:nvCxnSpPr>
        <p:spPr>
          <a:xfrm>
            <a:off x="-23121" y="5002298"/>
            <a:ext cx="12215121" cy="0"/>
          </a:xfrm>
          <a:prstGeom prst="line">
            <a:avLst/>
          </a:prstGeom>
          <a:ln w="19050"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8E59BB3D-4609-4056-9E78-DDBCC3DF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381" y="1607864"/>
            <a:ext cx="8851392" cy="623412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4DD8B3-8315-408F-AF69-C2B785B1B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7" y="5037969"/>
            <a:ext cx="1829002" cy="182900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073594F-EF7B-4FAE-99E8-3E2447B8BD49}"/>
              </a:ext>
            </a:extLst>
          </p:cNvPr>
          <p:cNvGrpSpPr/>
          <p:nvPr/>
        </p:nvGrpSpPr>
        <p:grpSpPr>
          <a:xfrm>
            <a:off x="3930348" y="6123103"/>
            <a:ext cx="5635963" cy="646331"/>
            <a:chOff x="1694394" y="3971548"/>
            <a:chExt cx="4499454" cy="64633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62BAFD-5543-4138-9625-C68D5165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4394" y="3973859"/>
              <a:ext cx="314740" cy="3132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D9E71F-1650-40E5-84EC-9979DE4C4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375" y="3977424"/>
              <a:ext cx="434769" cy="3273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E99D13-8E6D-4D84-8574-88B7809042BE}"/>
                </a:ext>
              </a:extLst>
            </p:cNvPr>
            <p:cNvSpPr txBox="1"/>
            <p:nvPr/>
          </p:nvSpPr>
          <p:spPr>
            <a:xfrm>
              <a:off x="4087798" y="4002026"/>
              <a:ext cx="210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0" dirty="0">
                  <a:solidFill>
                    <a:schemeClr val="tx2"/>
                  </a:solidFill>
                  <a:latin typeface="+mj-lt"/>
                </a:rPr>
                <a:t>harvestplus@cgiar.org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415795-0448-46A8-A50A-A5964746158A}"/>
                </a:ext>
              </a:extLst>
            </p:cNvPr>
            <p:cNvSpPr txBox="1"/>
            <p:nvPr/>
          </p:nvSpPr>
          <p:spPr>
            <a:xfrm>
              <a:off x="2045470" y="3971548"/>
              <a:ext cx="17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0" dirty="0">
                  <a:solidFill>
                    <a:schemeClr val="tx2"/>
                  </a:solidFill>
                  <a:latin typeface="+mj-lt"/>
                </a:rPr>
                <a:t>www.harvestplus.org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0086CE-23BB-40A7-8C66-1632B8138D60}"/>
              </a:ext>
            </a:extLst>
          </p:cNvPr>
          <p:cNvGrpSpPr/>
          <p:nvPr/>
        </p:nvGrpSpPr>
        <p:grpSpPr>
          <a:xfrm>
            <a:off x="9331873" y="6123103"/>
            <a:ext cx="1906726" cy="333241"/>
            <a:chOff x="594911" y="6251522"/>
            <a:chExt cx="1028658" cy="1748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35216BE-0087-4219-9108-EBF1CF560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8048" y="6259903"/>
              <a:ext cx="185521" cy="15721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FB740B8-1371-4CF9-94E9-BA5ACAB2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11" y="6258060"/>
              <a:ext cx="165477" cy="16834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86046E1-BDF4-4588-92E5-2AEC55D0C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870" y="6251522"/>
              <a:ext cx="183481" cy="1748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55A6FE-0E59-4CA0-8800-BDC8024B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171" y="6257546"/>
              <a:ext cx="170158" cy="161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2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30401" y="877889"/>
            <a:ext cx="9630833" cy="1587"/>
          </a:xfrm>
          <a:prstGeom prst="line">
            <a:avLst/>
          </a:prstGeom>
          <a:ln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07328"/>
            <a:ext cx="9652000" cy="639763"/>
          </a:xfrm>
        </p:spPr>
        <p:txBody>
          <a:bodyPr/>
          <a:lstStyle>
            <a:lvl1pPr>
              <a:defRPr b="1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4E19-EEFD-4B77-A2B6-A72506E9FD40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2722A-6462-4A50-83AC-1E7758E6FD2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3D214B4-16A6-4FEF-A397-5770C449E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541" y="278707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399" y="4406901"/>
            <a:ext cx="8379884" cy="1362075"/>
          </a:xfrm>
        </p:spPr>
        <p:txBody>
          <a:bodyPr anchor="t"/>
          <a:lstStyle>
            <a:lvl1pPr algn="l">
              <a:defRPr sz="3200" b="1" cap="all">
                <a:solidFill>
                  <a:srgbClr val="78A2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399" y="2906713"/>
            <a:ext cx="83798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3505-F7B0-4E76-8D67-0DD8EC904978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1A3A-2D7A-4A95-A958-4ADCA26C4C76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AA379-E007-4097-A5BE-7FDED5AE6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3897786"/>
            <a:ext cx="2187010" cy="133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0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30401" y="887414"/>
            <a:ext cx="9630833" cy="1587"/>
          </a:xfrm>
          <a:prstGeom prst="line">
            <a:avLst/>
          </a:prstGeom>
          <a:ln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47651"/>
            <a:ext cx="9652000" cy="639763"/>
          </a:xfrm>
        </p:spPr>
        <p:txBody>
          <a:bodyPr/>
          <a:lstStyle>
            <a:lvl1pPr>
              <a:defRPr b="1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28C1-A621-4AD2-A567-FB75A86A0C9B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0A05-62FB-4985-9890-D5ECAF7FC9F7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4F5A4F0-C05F-4F56-A5D4-2F7C0F7C43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4510" y="266007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30401" y="887414"/>
            <a:ext cx="9630833" cy="1587"/>
          </a:xfrm>
          <a:prstGeom prst="line">
            <a:avLst/>
          </a:prstGeom>
          <a:ln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47651"/>
            <a:ext cx="9652000" cy="639763"/>
          </a:xfrm>
        </p:spPr>
        <p:txBody>
          <a:bodyPr/>
          <a:lstStyle>
            <a:lvl1pPr>
              <a:defRPr b="1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F637-ACD9-46DA-AA76-7558EE28DCFB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5DC46-5685-439D-B956-53B00A3DF087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BBAB835-8DB0-4A98-AADF-DA6E6271C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106" y="247651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5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30401" y="887414"/>
            <a:ext cx="9630833" cy="1587"/>
          </a:xfrm>
          <a:prstGeom prst="line">
            <a:avLst/>
          </a:prstGeom>
          <a:ln>
            <a:solidFill>
              <a:srgbClr val="78A2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47651"/>
            <a:ext cx="9652000" cy="6397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6DFF-70BF-4F83-8519-A825C5BD538E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8A30-1B44-41EB-9661-AB29CF2990F7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8398E-8372-4ADB-9AEB-5F99299EC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541" y="247651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5961-AA39-410C-9C27-C60FB0276D3F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B63D-2728-4BA6-A672-A8D2FB814A0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DA5B46-1146-4373-9851-C1F4340DB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176" y="255838"/>
            <a:ext cx="107156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7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5961-AA39-410C-9C27-C60FB0276D3F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B63D-2728-4BA6-A672-A8D2FB814A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69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45C6-D27F-431F-93FC-EDBECFCF7822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C353-4E2D-4760-8B65-E4C74F03356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DB8766D-2BE4-41DE-88D4-C8170A3F8B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3669" y="273049"/>
            <a:ext cx="771861" cy="4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30400" y="152401"/>
            <a:ext cx="965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46810-21F6-4189-BD0E-CCA5DACBFE46}" type="datetimeFigureOut">
              <a:rPr lang="en-US"/>
              <a:pPr>
                <a:defRPr/>
              </a:pPr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93E4D8-B0D2-44B8-9674-5CD4D3BBA7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34" r:id="rId7"/>
    <p:sldLayoutId id="2147483756" r:id="rId8"/>
    <p:sldLayoutId id="2147483735" r:id="rId9"/>
    <p:sldLayoutId id="2147483736" r:id="rId10"/>
    <p:sldLayoutId id="2147483757" r:id="rId11"/>
    <p:sldLayoutId id="2147483759" r:id="rId12"/>
    <p:sldLayoutId id="21474837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kern="1200" dirty="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8FB4-AD6D-4D89-B107-125235C44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Naturally More Nutritious:</a:t>
            </a:r>
            <a:br>
              <a:rPr lang="en-US" dirty="0"/>
            </a:br>
            <a:r>
              <a:rPr lang="en-US" dirty="0"/>
              <a:t>Addressing Hidden Hunger</a:t>
            </a:r>
            <a:br>
              <a:rPr lang="en-US" dirty="0"/>
            </a:br>
            <a:r>
              <a:rPr lang="en-US" dirty="0"/>
              <a:t>with Micronutrient-Rich Crops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47D49-B6AF-4AAD-B890-3DA87CDD9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190" y="2971800"/>
            <a:ext cx="8104443" cy="172122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Peg Willingham, Head of Advocacy and Policy, HarvestPlus</a:t>
            </a:r>
          </a:p>
          <a:p>
            <a:r>
              <a:rPr lang="en-US" dirty="0"/>
              <a:t>RESULTS International Conference</a:t>
            </a:r>
          </a:p>
          <a:p>
            <a:r>
              <a:rPr lang="en-US" dirty="0"/>
              <a:t>Innovation and Opportunity in Global Nutrition</a:t>
            </a:r>
          </a:p>
          <a:p>
            <a:r>
              <a:rPr lang="en-US" dirty="0"/>
              <a:t>July 14, 2019</a:t>
            </a:r>
          </a:p>
        </p:txBody>
      </p:sp>
    </p:spTree>
    <p:extLst>
      <p:ext uri="{BB962C8B-B14F-4D97-AF65-F5344CB8AC3E}">
        <p14:creationId xmlns:p14="http://schemas.microsoft.com/office/powerpoint/2010/main" val="272413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8F84-1004-4E8C-BBF1-DF66E4A411C3}"/>
              </a:ext>
            </a:extLst>
          </p:cNvPr>
          <p:cNvSpPr txBox="1">
            <a:spLocks/>
          </p:cNvSpPr>
          <p:nvPr/>
        </p:nvSpPr>
        <p:spPr>
          <a:xfrm>
            <a:off x="1630464" y="217670"/>
            <a:ext cx="9776805" cy="7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1" dirty="0">
                <a:cs typeface="Arial" panose="020B0604020202020204" pitchFamily="34" charset="0"/>
              </a:rPr>
              <a:t>The Problem: Micronutrient deficiency (Hidden Hunger)</a:t>
            </a:r>
          </a:p>
          <a:p>
            <a:pPr algn="ctr"/>
            <a:r>
              <a:rPr lang="en-US" b="1" dirty="0">
                <a:cs typeface="Arial" panose="020B0604020202020204" pitchFamily="34" charset="0"/>
              </a:rPr>
              <a:t> affects more than 2 bn people worldwide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23B46-334A-43B4-8002-CACCC340E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" y="1464030"/>
            <a:ext cx="11706324" cy="48799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2BB64F-CA29-47BD-AF91-97D7D77E17D0}"/>
              </a:ext>
            </a:extLst>
          </p:cNvPr>
          <p:cNvGrpSpPr/>
          <p:nvPr/>
        </p:nvGrpSpPr>
        <p:grpSpPr>
          <a:xfrm>
            <a:off x="244699" y="3734873"/>
            <a:ext cx="3193959" cy="2609136"/>
            <a:chOff x="157198" y="2950073"/>
            <a:chExt cx="2122336" cy="18287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9CB1F3-1619-432C-A2CD-CFA47A22078E}"/>
                </a:ext>
              </a:extLst>
            </p:cNvPr>
            <p:cNvSpPr/>
            <p:nvPr/>
          </p:nvSpPr>
          <p:spPr>
            <a:xfrm>
              <a:off x="470544" y="3710539"/>
              <a:ext cx="182880" cy="182880"/>
            </a:xfrm>
            <a:prstGeom prst="rect">
              <a:avLst/>
            </a:prstGeom>
            <a:solidFill>
              <a:srgbClr val="EBA988"/>
            </a:solidFill>
            <a:ln w="19050">
              <a:solidFill>
                <a:srgbClr val="7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78212A-D791-4FEC-8E21-F3B939E833F8}"/>
                </a:ext>
              </a:extLst>
            </p:cNvPr>
            <p:cNvSpPr/>
            <p:nvPr/>
          </p:nvSpPr>
          <p:spPr>
            <a:xfrm>
              <a:off x="471433" y="3984859"/>
              <a:ext cx="182880" cy="182880"/>
            </a:xfrm>
            <a:prstGeom prst="rect">
              <a:avLst/>
            </a:prstGeom>
            <a:solidFill>
              <a:srgbClr val="D45B46"/>
            </a:solidFill>
            <a:ln w="19050">
              <a:solidFill>
                <a:srgbClr val="7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1138FB-880A-430F-B535-FF6B402D4959}"/>
                </a:ext>
              </a:extLst>
            </p:cNvPr>
            <p:cNvSpPr/>
            <p:nvPr/>
          </p:nvSpPr>
          <p:spPr>
            <a:xfrm>
              <a:off x="470544" y="4259179"/>
              <a:ext cx="182880" cy="182880"/>
            </a:xfrm>
            <a:prstGeom prst="rect">
              <a:avLst/>
            </a:prstGeom>
            <a:solidFill>
              <a:srgbClr val="C20C0C"/>
            </a:solidFill>
            <a:ln w="19050">
              <a:solidFill>
                <a:srgbClr val="7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6800C-B5D3-4F7C-875B-C05DAC11CAD2}"/>
                </a:ext>
              </a:extLst>
            </p:cNvPr>
            <p:cNvSpPr/>
            <p:nvPr/>
          </p:nvSpPr>
          <p:spPr>
            <a:xfrm>
              <a:off x="471433" y="3436219"/>
              <a:ext cx="182880" cy="182880"/>
            </a:xfrm>
            <a:prstGeom prst="rect">
              <a:avLst/>
            </a:prstGeom>
            <a:solidFill>
              <a:srgbClr val="FFEBD6"/>
            </a:solidFill>
            <a:ln w="19050">
              <a:solidFill>
                <a:srgbClr val="7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DE4D73-3438-497E-97A6-04C4B034C6DF}"/>
                </a:ext>
              </a:extLst>
            </p:cNvPr>
            <p:cNvSpPr/>
            <p:nvPr/>
          </p:nvSpPr>
          <p:spPr>
            <a:xfrm>
              <a:off x="471433" y="4533499"/>
              <a:ext cx="182880" cy="182880"/>
            </a:xfrm>
            <a:prstGeom prst="rect">
              <a:avLst/>
            </a:prstGeom>
            <a:solidFill>
              <a:srgbClr val="E0E0E0"/>
            </a:solidFill>
            <a:ln w="1905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A0B38F-6342-481C-B597-16F56F9E89E1}"/>
                </a:ext>
              </a:extLst>
            </p:cNvPr>
            <p:cNvSpPr txBox="1"/>
            <p:nvPr/>
          </p:nvSpPr>
          <p:spPr>
            <a:xfrm>
              <a:off x="157198" y="2950073"/>
              <a:ext cx="168318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Magnitude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Hidden Hunger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2CB162-0D31-46C4-8FBF-4BA9E8364C08}"/>
                </a:ext>
              </a:extLst>
            </p:cNvPr>
            <p:cNvSpPr txBox="1"/>
            <p:nvPr/>
          </p:nvSpPr>
          <p:spPr>
            <a:xfrm>
              <a:off x="654313" y="3373772"/>
              <a:ext cx="900246" cy="307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Mild (&lt;15)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5D2037-F4A7-4473-99C5-0A74721C3997}"/>
                </a:ext>
              </a:extLst>
            </p:cNvPr>
            <p:cNvSpPr txBox="1"/>
            <p:nvPr/>
          </p:nvSpPr>
          <p:spPr>
            <a:xfrm>
              <a:off x="652593" y="3648091"/>
              <a:ext cx="1488014" cy="307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Moderate (15-24.9)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29B604-8590-407F-8423-236CF07F5B78}"/>
                </a:ext>
              </a:extLst>
            </p:cNvPr>
            <p:cNvSpPr txBox="1"/>
            <p:nvPr/>
          </p:nvSpPr>
          <p:spPr>
            <a:xfrm>
              <a:off x="652593" y="3922411"/>
              <a:ext cx="1278556" cy="307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(25-39.9)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DA768-AE10-41C7-AD19-506A676757E1}"/>
                </a:ext>
              </a:extLst>
            </p:cNvPr>
            <p:cNvSpPr txBox="1"/>
            <p:nvPr/>
          </p:nvSpPr>
          <p:spPr>
            <a:xfrm>
              <a:off x="652593" y="4196731"/>
              <a:ext cx="1626941" cy="307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Alarmingly High (&gt;40)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D72261-8D25-4875-9C09-E3D3B80AB621}"/>
                </a:ext>
              </a:extLst>
            </p:cNvPr>
            <p:cNvSpPr txBox="1"/>
            <p:nvPr/>
          </p:nvSpPr>
          <p:spPr>
            <a:xfrm>
              <a:off x="652593" y="4471051"/>
              <a:ext cx="1417483" cy="307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not available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3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A6B3-E12E-479D-8EF0-C432D3A1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284392"/>
            <a:ext cx="11994292" cy="639763"/>
          </a:xfrm>
          <a:prstGeom prst="ellipse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z="2800" dirty="0"/>
              <a:t>Poor Nutrition = Permanent Damage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F865B-92E8-4810-A8E2-C2962C7D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230"/>
            <a:ext cx="10972800" cy="4754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panose="020F0302020204030204"/>
              </a:rPr>
              <a:t>World Development Report, 2016. World Bank</a:t>
            </a:r>
            <a:endParaRPr lang="es-419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24CAC2-350E-40A3-A818-51EB4651C0D2}"/>
              </a:ext>
            </a:extLst>
          </p:cNvPr>
          <p:cNvSpPr txBox="1">
            <a:spLocks/>
          </p:cNvSpPr>
          <p:nvPr/>
        </p:nvSpPr>
        <p:spPr>
          <a:xfrm>
            <a:off x="2917966" y="4814969"/>
            <a:ext cx="7750034" cy="17783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dirty="0">
                <a:solidFill>
                  <a:srgbClr val="FFFFFF"/>
                </a:solidFill>
                <a:latin typeface="Calibri Light" panose="020F0302020204030204"/>
              </a:rPr>
              <a:t>World Development Report, 2016. World Bank</a:t>
            </a:r>
            <a:endParaRPr lang="es-419" sz="2400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F4307-B535-41DE-ABF3-593ECAFE267E}"/>
              </a:ext>
            </a:extLst>
          </p:cNvPr>
          <p:cNvSpPr txBox="1"/>
          <p:nvPr/>
        </p:nvSpPr>
        <p:spPr>
          <a:xfrm>
            <a:off x="2227471" y="3863866"/>
            <a:ext cx="3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  <a:latin typeface="Arial Narrow"/>
                <a:ea typeface="Ebrima" panose="02000000000000000000" pitchFamily="2" charset="0"/>
                <a:cs typeface="Arial Narrow"/>
              </a:rPr>
              <a:t>CHILD WITH STUNTED BRAIN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CF24F-00CA-44AD-82D2-D3F3B7DC966C}"/>
              </a:ext>
            </a:extLst>
          </p:cNvPr>
          <p:cNvSpPr txBox="1"/>
          <p:nvPr/>
        </p:nvSpPr>
        <p:spPr>
          <a:xfrm>
            <a:off x="6459787" y="3893687"/>
            <a:ext cx="317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  <a:latin typeface="Arial Narrow"/>
                <a:ea typeface="Ebrima" panose="02000000000000000000" pitchFamily="2" charset="0"/>
                <a:cs typeface="Arial Narrow"/>
              </a:rPr>
              <a:t>HEALTHY, CARED FOR CHILD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51C4E70-A3D3-4123-B441-3688E7C0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493" y="1682478"/>
            <a:ext cx="4417586" cy="4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A986AF-206A-4846-A92D-44C32FFB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55" y="1682477"/>
            <a:ext cx="4288977" cy="4032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AEEE4-6428-4CBD-8006-CA01848AB724}"/>
              </a:ext>
            </a:extLst>
          </p:cNvPr>
          <p:cNvSpPr txBox="1"/>
          <p:nvPr/>
        </p:nvSpPr>
        <p:spPr>
          <a:xfrm>
            <a:off x="7945634" y="5707388"/>
            <a:ext cx="2492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00" i="1" dirty="0">
                <a:solidFill>
                  <a:prstClr val="black"/>
                </a:solidFill>
              </a:rPr>
              <a:t>Nelson CAT et al. (Harvard Medical School), 2017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B8427-214F-4152-AF2D-46C75801A4EF}"/>
              </a:ext>
            </a:extLst>
          </p:cNvPr>
          <p:cNvSpPr txBox="1"/>
          <p:nvPr/>
        </p:nvSpPr>
        <p:spPr>
          <a:xfrm>
            <a:off x="2307476" y="4938970"/>
            <a:ext cx="33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ea typeface="Helvetica Neue" charset="0"/>
                <a:cs typeface="Helvetica Neue" charset="0"/>
              </a:rPr>
              <a:t>Healthy Child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Helvetica Neue" charset="0"/>
              <a:cs typeface="Helvetica Neue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7F135-FDD4-4BD5-A677-C98546269D18}"/>
              </a:ext>
            </a:extLst>
          </p:cNvPr>
          <p:cNvSpPr txBox="1"/>
          <p:nvPr/>
        </p:nvSpPr>
        <p:spPr>
          <a:xfrm>
            <a:off x="6377732" y="4938970"/>
            <a:ext cx="386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 charset="0"/>
                <a:cs typeface="Helvetica Neue" charset="0"/>
              </a:rPr>
              <a:t>Stunted Child</a:t>
            </a:r>
          </a:p>
        </p:txBody>
      </p:sp>
    </p:spTree>
    <p:extLst>
      <p:ext uri="{BB962C8B-B14F-4D97-AF65-F5344CB8AC3E}">
        <p14:creationId xmlns:p14="http://schemas.microsoft.com/office/powerpoint/2010/main" val="201758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DF0A-0367-47AB-83DE-3F2F93AB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91" y="244791"/>
            <a:ext cx="10149840" cy="639763"/>
          </a:xfrm>
        </p:spPr>
        <p:txBody>
          <a:bodyPr/>
          <a:lstStyle/>
          <a:p>
            <a:r>
              <a:rPr lang="en-US" sz="2800" dirty="0"/>
              <a:t>Nutrient-Rich Crops for Subsistence Farming Families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38DCF0-FB6E-435A-865E-C99A625CB8D8}"/>
              </a:ext>
            </a:extLst>
          </p:cNvPr>
          <p:cNvSpPr txBox="1">
            <a:spLocks/>
          </p:cNvSpPr>
          <p:nvPr/>
        </p:nvSpPr>
        <p:spPr>
          <a:xfrm>
            <a:off x="718457" y="1622108"/>
            <a:ext cx="6775814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60+% of people in developing countries are low-income rural families with limited access to diverse diets, commercially fortified foods, or vitamin/mineral supplements</a:t>
            </a:r>
            <a:endParaRPr lang="en-US" dirty="0"/>
          </a:p>
          <a:p>
            <a:r>
              <a:rPr lang="en-US" dirty="0"/>
              <a:t>Vitamin A, iron and zinc: key nutrients</a:t>
            </a:r>
          </a:p>
          <a:p>
            <a:r>
              <a:rPr lang="en-US" dirty="0"/>
              <a:t>Innovative solution: naturally nutrient-rich seeds = healthier crops, food, and families</a:t>
            </a:r>
          </a:p>
          <a:p>
            <a:r>
              <a:rPr lang="en-US" dirty="0"/>
              <a:t>Adapted to local conditions, preferences</a:t>
            </a:r>
          </a:p>
          <a:p>
            <a:r>
              <a:rPr lang="en-US" dirty="0"/>
              <a:t>Cost-effective</a:t>
            </a:r>
          </a:p>
          <a:p>
            <a:r>
              <a:rPr lang="en-US" dirty="0"/>
              <a:t>50 million now benefiting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61026-AB7B-43D4-97B5-1AEAB5D5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70" y="1622108"/>
            <a:ext cx="3839050" cy="51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6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6668" y="2228123"/>
            <a:ext cx="2017222" cy="2110293"/>
            <a:chOff x="2484209" y="1519678"/>
            <a:chExt cx="1960778" cy="2024154"/>
          </a:xfrm>
        </p:grpSpPr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2484209" y="2569627"/>
              <a:ext cx="1960778" cy="9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Sweet Potato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Vitamin 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248" y="1519678"/>
              <a:ext cx="1141533" cy="1088376"/>
            </a:xfrm>
            <a:prstGeom prst="rect">
              <a:avLst/>
            </a:prstGeom>
          </p:spPr>
        </p:pic>
      </p:grpSp>
      <p:sp>
        <p:nvSpPr>
          <p:cNvPr id="43" name="Title 1"/>
          <p:cNvSpPr txBox="1">
            <a:spLocks/>
          </p:cNvSpPr>
          <p:nvPr/>
        </p:nvSpPr>
        <p:spPr bwMode="auto">
          <a:xfrm>
            <a:off x="1927472" y="226674"/>
            <a:ext cx="749808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rgbClr val="004785"/>
                </a:solidFill>
                <a:latin typeface="Trebuchet MS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Biofortified Crops Include…</a:t>
            </a:r>
          </a:p>
        </p:txBody>
      </p:sp>
      <p:sp>
        <p:nvSpPr>
          <p:cNvPr id="86" name="TextBox 15"/>
          <p:cNvSpPr txBox="1">
            <a:spLocks noChangeArrowheads="1"/>
          </p:cNvSpPr>
          <p:nvPr/>
        </p:nvSpPr>
        <p:spPr bwMode="auto">
          <a:xfrm>
            <a:off x="4038622" y="3308175"/>
            <a:ext cx="1799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Maize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Vitamin A</a:t>
            </a:r>
            <a:b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Zinc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6187" y="5116505"/>
            <a:ext cx="857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Conventional crop breeding; resistant to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disease, pests, climate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96244" y="2288883"/>
            <a:ext cx="1878923" cy="1732992"/>
            <a:chOff x="4824858" y="1937082"/>
            <a:chExt cx="1878923" cy="1732992"/>
          </a:xfrm>
        </p:grpSpPr>
        <p:sp>
          <p:nvSpPr>
            <p:cNvPr id="71" name="TextBox 14"/>
            <p:cNvSpPr txBox="1">
              <a:spLocks noChangeArrowheads="1"/>
            </p:cNvSpPr>
            <p:nvPr/>
          </p:nvSpPr>
          <p:spPr bwMode="auto">
            <a:xfrm>
              <a:off x="4824858" y="2962188"/>
              <a:ext cx="18789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Beans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solidFill>
                      <a:srgbClr val="78A22F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Iron</a:t>
              </a:r>
              <a:r>
                <a:rPr kumimoji="0" lang="en-US" sz="2000" b="1" i="0" u="none" strike="noStrike" kern="1200" cap="none" spc="0" normalizeH="0" baseline="0" noProof="0" dirty="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 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0925" y="1937082"/>
              <a:ext cx="1085274" cy="95357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09148" y="2324293"/>
            <a:ext cx="1754313" cy="1996919"/>
            <a:chOff x="7084887" y="1979552"/>
            <a:chExt cx="1754313" cy="1996919"/>
          </a:xfrm>
        </p:grpSpPr>
        <p:sp>
          <p:nvSpPr>
            <p:cNvPr id="77" name="TextBox 13"/>
            <p:cNvSpPr txBox="1">
              <a:spLocks noChangeArrowheads="1"/>
            </p:cNvSpPr>
            <p:nvPr/>
          </p:nvSpPr>
          <p:spPr bwMode="auto">
            <a:xfrm>
              <a:off x="7084887" y="2960808"/>
              <a:ext cx="17543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Cassava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Microsoft Sans Serif" pitchFamily="34" charset="0"/>
                </a:rPr>
                <a:t>Vitamin 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77645" t="85614" r="18734" b="6544"/>
            <a:stretch/>
          </p:blipFill>
          <p:spPr bwMode="auto">
            <a:xfrm>
              <a:off x="7501309" y="1979552"/>
              <a:ext cx="1143789" cy="9165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5A5F9B9-E4BF-4D7E-B4E5-AB7F9D3AE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2435" y="2158739"/>
            <a:ext cx="835895" cy="10349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E9FF5B-1C1D-40D6-909A-8F66590285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0277" y="2158739"/>
            <a:ext cx="1265025" cy="1004169"/>
          </a:xfrm>
          <a:prstGeom prst="rect">
            <a:avLst/>
          </a:prstGeom>
        </p:spPr>
      </p:pic>
      <p:sp>
        <p:nvSpPr>
          <p:cNvPr id="32" name="TextBox 14">
            <a:extLst>
              <a:ext uri="{FF2B5EF4-FFF2-40B4-BE49-F238E27FC236}">
                <a16:creationId xmlns:a16="http://schemas.microsoft.com/office/drawing/2014/main" id="{357284CC-272E-46BC-B13C-0F1F4237E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037" y="3321093"/>
            <a:ext cx="1237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Rice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Zinc</a:t>
            </a: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icrosoft Sans Serif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  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C0F3199D-52EE-4A40-B7DD-A9FE334C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549" y="3314844"/>
            <a:ext cx="1237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Wheat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Zinc</a:t>
            </a: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icrosoft Sans Serif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829A4-6179-4288-AB8F-D8537629A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3236" y="2349139"/>
            <a:ext cx="847146" cy="847146"/>
          </a:xfrm>
          <a:prstGeom prst="rect">
            <a:avLst/>
          </a:prstGeom>
        </p:spPr>
      </p:pic>
      <p:pic>
        <p:nvPicPr>
          <p:cNvPr id="40" name="Content Placeholder 6">
            <a:extLst>
              <a:ext uri="{FF2B5EF4-FFF2-40B4-BE49-F238E27FC236}">
                <a16:creationId xmlns:a16="http://schemas.microsoft.com/office/drawing/2014/main" id="{3B698EC8-EC93-4A61-8CA0-A8757B5BF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r="67108"/>
          <a:stretch/>
        </p:blipFill>
        <p:spPr>
          <a:xfrm rot="19833573">
            <a:off x="4870538" y="2236543"/>
            <a:ext cx="244548" cy="941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441D4D1-E2F8-4FE0-83A6-643FEEFC26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0" y="2299709"/>
            <a:ext cx="685800" cy="1005840"/>
          </a:xfrm>
          <a:prstGeom prst="rect">
            <a:avLst/>
          </a:prstGeom>
        </p:spPr>
      </p:pic>
      <p:sp>
        <p:nvSpPr>
          <p:cNvPr id="44" name="TextBox 14">
            <a:extLst>
              <a:ext uri="{FF2B5EF4-FFF2-40B4-BE49-F238E27FC236}">
                <a16:creationId xmlns:a16="http://schemas.microsoft.com/office/drawing/2014/main" id="{8C39856C-E627-48D4-9451-33992EC7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904" y="3308502"/>
            <a:ext cx="1586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Pearl Millet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78A22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Iron</a:t>
            </a:r>
            <a:b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icrosoft Sans Serif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6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5076-052C-482F-9027-F4C788C737D3}"/>
              </a:ext>
            </a:extLst>
          </p:cNvPr>
          <p:cNvSpPr txBox="1">
            <a:spLocks/>
          </p:cNvSpPr>
          <p:nvPr/>
        </p:nvSpPr>
        <p:spPr>
          <a:xfrm>
            <a:off x="1951630" y="214946"/>
            <a:ext cx="650070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54CB-1738-44BD-A5BC-51974BA68F7E}"/>
              </a:ext>
            </a:extLst>
          </p:cNvPr>
          <p:cNvSpPr txBox="1">
            <a:spLocks/>
          </p:cNvSpPr>
          <p:nvPr/>
        </p:nvSpPr>
        <p:spPr>
          <a:xfrm>
            <a:off x="993453" y="1525569"/>
            <a:ext cx="6959699" cy="46609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Biofortified staples provide 25-100% of a child’s daily vitamin A, iron or zinc needs.</a:t>
            </a:r>
          </a:p>
          <a:p>
            <a:endParaRPr lang="en-US" altLang="en-US" sz="2400" b="1" dirty="0"/>
          </a:p>
          <a:p>
            <a:r>
              <a:rPr lang="en-US" altLang="en-US" sz="2400" b="1" dirty="0"/>
              <a:t>Vitamin A </a:t>
            </a:r>
            <a:r>
              <a:rPr lang="en-US" altLang="en-US" sz="2400" dirty="0"/>
              <a:t>biofortified crops reduce vitamin A deficiency &amp; diarrhea, improve vision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Iron </a:t>
            </a:r>
            <a:r>
              <a:rPr lang="en-US" altLang="en-US" sz="2400" dirty="0"/>
              <a:t>biofortified crops reverse iron deficiency and improve cognitive &amp; physical functions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Zinc </a:t>
            </a:r>
            <a:r>
              <a:rPr lang="en-US" altLang="en-US" sz="2400" dirty="0"/>
              <a:t>biofortified crops can improve immune function, reduce inflammation, pneumonia, vomiting and fever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8A231-EEC0-40E6-B075-5A7A6EAD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74" y="4903222"/>
            <a:ext cx="2493973" cy="16626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6F4C5-AA42-4002-BD5B-8EE146815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75" y="2917950"/>
            <a:ext cx="2493972" cy="18761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131E5-9623-463C-987D-D96B78314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50" y="985415"/>
            <a:ext cx="2462597" cy="18469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B9EFA1-C82E-4F5C-8760-176831EA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Better Crops = Better Nutrition</a:t>
            </a:r>
          </a:p>
        </p:txBody>
      </p:sp>
    </p:spTree>
    <p:extLst>
      <p:ext uri="{BB962C8B-B14F-4D97-AF65-F5344CB8AC3E}">
        <p14:creationId xmlns:p14="http://schemas.microsoft.com/office/powerpoint/2010/main" val="3957829588"/>
      </p:ext>
    </p:extLst>
  </p:cSld>
  <p:clrMapOvr>
    <a:masterClrMapping/>
  </p:clrMapOvr>
</p:sld>
</file>

<file path=ppt/theme/theme1.xml><?xml version="1.0" encoding="utf-8"?>
<a:theme xmlns:a="http://schemas.openxmlformats.org/drawingml/2006/main" name="HarvestPlus_Wide">
  <a:themeElements>
    <a:clrScheme name="HarvestPlus">
      <a:dk1>
        <a:sysClr val="windowText" lastClr="000000"/>
      </a:dk1>
      <a:lt1>
        <a:sysClr val="window" lastClr="FFFFFF"/>
      </a:lt1>
      <a:dk2>
        <a:srgbClr val="004785"/>
      </a:dk2>
      <a:lt2>
        <a:srgbClr val="EEECE1"/>
      </a:lt2>
      <a:accent1>
        <a:srgbClr val="78A22F"/>
      </a:accent1>
      <a:accent2>
        <a:srgbClr val="F0AD00"/>
      </a:accent2>
      <a:accent3>
        <a:srgbClr val="0070C0"/>
      </a:accent3>
      <a:accent4>
        <a:srgbClr val="EEECE1"/>
      </a:accent4>
      <a:accent5>
        <a:srgbClr val="8064A2"/>
      </a:accent5>
      <a:accent6>
        <a:srgbClr val="F79646"/>
      </a:accent6>
      <a:hlink>
        <a:srgbClr val="FFFF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rvestPlus_Wide" id="{B352232A-E20F-4000-87EF-956AD772B84E}" vid="{6F81D690-A43F-4C47-97BF-8BACE14A0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HarvestPlus_Wide</Template>
  <TotalTime>3379</TotalTime>
  <Words>267</Words>
  <Application>Microsoft Office PowerPoint</Application>
  <PresentationFormat>Widescreen</PresentationFormat>
  <Paragraphs>59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Ebrima</vt:lpstr>
      <vt:lpstr>Helvetica Neue</vt:lpstr>
      <vt:lpstr>Microsoft Sans Serif</vt:lpstr>
      <vt:lpstr>Trebuchet MS</vt:lpstr>
      <vt:lpstr>HarvestPlus_Wide</vt:lpstr>
      <vt:lpstr>Naturally More Nutritious: Addressing Hidden Hunger with Micronutrient-Rich Crops</vt:lpstr>
      <vt:lpstr>PowerPoint Presentation</vt:lpstr>
      <vt:lpstr>Poor Nutrition = Permanent Damage</vt:lpstr>
      <vt:lpstr>Nutrient-Rich Crops for Subsistence Farming Families</vt:lpstr>
      <vt:lpstr>PowerPoint Presentation</vt:lpstr>
      <vt:lpstr>Better Crops = Better Nutrition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Goldstein, Peter (HarvestPlus)</dc:creator>
  <cp:lastModifiedBy>Willingham, Peg (HarvestPlus)</cp:lastModifiedBy>
  <cp:revision>98</cp:revision>
  <dcterms:created xsi:type="dcterms:W3CDTF">2019-05-31T16:28:09Z</dcterms:created>
  <dcterms:modified xsi:type="dcterms:W3CDTF">2019-07-11T15:59:13Z</dcterms:modified>
</cp:coreProperties>
</file>