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48" r:id="rId8"/>
    <p:sldMasterId id="2147483686" r:id="rId9"/>
  </p:sldMasterIdLst>
  <p:notesMasterIdLst>
    <p:notesMasterId r:id="rId30"/>
  </p:notesMasterIdLst>
  <p:handoutMasterIdLst>
    <p:handoutMasterId r:id="rId31"/>
  </p:handoutMasterIdLst>
  <p:sldIdLst>
    <p:sldId id="4629" r:id="rId10"/>
    <p:sldId id="262" r:id="rId11"/>
    <p:sldId id="306" r:id="rId12"/>
    <p:sldId id="4842" r:id="rId13"/>
    <p:sldId id="4830" r:id="rId14"/>
    <p:sldId id="4831" r:id="rId15"/>
    <p:sldId id="4832" r:id="rId16"/>
    <p:sldId id="4833" r:id="rId17"/>
    <p:sldId id="4834" r:id="rId18"/>
    <p:sldId id="4835" r:id="rId19"/>
    <p:sldId id="4836" r:id="rId20"/>
    <p:sldId id="4837" r:id="rId21"/>
    <p:sldId id="4838" r:id="rId22"/>
    <p:sldId id="4839" r:id="rId23"/>
    <p:sldId id="4840" r:id="rId24"/>
    <p:sldId id="4841" r:id="rId25"/>
    <p:sldId id="4593" r:id="rId26"/>
    <p:sldId id="4808" r:id="rId27"/>
    <p:sldId id="4825" r:id="rId28"/>
    <p:sldId id="463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 id="{9DA737B4-A097-AB97-1313-93A8040DE78A}" name="Lisa Marchal" initials="LM" userId="S::lmarchal@results.org::a3c7f03c-0fb5-4fb0-bd6e-4e40ec3db41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034"/>
    <a:srgbClr val="D50032"/>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88" y="67"/>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Puzo Smith" userId="80b0430d-7e18-4b4e-ba40-6a0405ab6007" providerId="ADAL" clId="{DD6965C1-F2AC-41F9-87F7-9973A32D44E9}"/>
    <pc:docChg chg="delSld">
      <pc:chgData name="Colin Puzo Smith" userId="80b0430d-7e18-4b4e-ba40-6a0405ab6007" providerId="ADAL" clId="{DD6965C1-F2AC-41F9-87F7-9973A32D44E9}" dt="2025-08-06T15:37:04.103" v="0" actId="47"/>
      <pc:docMkLst>
        <pc:docMk/>
      </pc:docMkLst>
      <pc:sldChg chg="del">
        <pc:chgData name="Colin Puzo Smith" userId="80b0430d-7e18-4b4e-ba40-6a0405ab6007" providerId="ADAL" clId="{DD6965C1-F2AC-41F9-87F7-9973A32D44E9}" dt="2025-08-06T15:37:04.103" v="0" actId="47"/>
        <pc:sldMkLst>
          <pc:docMk/>
          <pc:sldMk cId="4165163881" sldId="48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D7763-695F-43C3-B66D-E8B4AD95C2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CCB131-65F2-4EC7-8241-05A2E38C656D}">
      <dgm:prSet/>
      <dgm:spPr/>
      <dgm:t>
        <a:bodyPr/>
        <a:lstStyle/>
        <a:p>
          <a:r>
            <a:rPr lang="en-US" b="1">
              <a:solidFill>
                <a:schemeClr val="tx1"/>
              </a:solidFill>
              <a:latin typeface="Aptos" panose="020B0004020202020204" pitchFamily="34" charset="0"/>
            </a:rPr>
            <a:t>Reconciliation </a:t>
          </a:r>
          <a:r>
            <a:rPr lang="en-US" b="0">
              <a:solidFill>
                <a:schemeClr val="tx1"/>
              </a:solidFill>
              <a:latin typeface="Aptos" panose="020B0004020202020204" pitchFamily="34" charset="0"/>
            </a:rPr>
            <a:t>(rules &amp; policies)</a:t>
          </a:r>
          <a:endParaRPr lang="en-US" b="0">
            <a:solidFill>
              <a:schemeClr val="tx1"/>
            </a:solidFill>
          </a:endParaRPr>
        </a:p>
      </dgm:t>
    </dgm:pt>
    <dgm:pt modelId="{EBAF17B8-2BCC-4B95-A5FE-829268320A41}" type="parTrans" cxnId="{F6C8510E-B4E3-47E1-8BA5-071ECEC3CD86}">
      <dgm:prSet/>
      <dgm:spPr/>
      <dgm:t>
        <a:bodyPr/>
        <a:lstStyle/>
        <a:p>
          <a:endParaRPr lang="en-US"/>
        </a:p>
      </dgm:t>
    </dgm:pt>
    <dgm:pt modelId="{C25EFAE2-B249-49F7-975A-D9C5F043E7DC}" type="sibTrans" cxnId="{F6C8510E-B4E3-47E1-8BA5-071ECEC3CD86}">
      <dgm:prSet/>
      <dgm:spPr/>
      <dgm:t>
        <a:bodyPr/>
        <a:lstStyle/>
        <a:p>
          <a:endParaRPr lang="en-US"/>
        </a:p>
      </dgm:t>
    </dgm:pt>
    <dgm:pt modelId="{7DE14797-B719-4A07-A09F-E36BFC73A12E}">
      <dgm:prSet/>
      <dgm:spPr/>
      <dgm:t>
        <a:bodyPr/>
        <a:lstStyle/>
        <a:p>
          <a:r>
            <a:rPr lang="en-US">
              <a:latin typeface="Aptos" panose="020B0004020202020204" pitchFamily="34" charset="0"/>
            </a:rPr>
            <a:t>WHEN: Max 1 per fiscal year</a:t>
          </a:r>
        </a:p>
      </dgm:t>
    </dgm:pt>
    <dgm:pt modelId="{F1471A7D-513C-44B2-92A8-D9BE0944DA70}" type="parTrans" cxnId="{3000C06C-D542-49FE-82FC-FAB32AB449C9}">
      <dgm:prSet/>
      <dgm:spPr/>
      <dgm:t>
        <a:bodyPr/>
        <a:lstStyle/>
        <a:p>
          <a:endParaRPr lang="en-US"/>
        </a:p>
      </dgm:t>
    </dgm:pt>
    <dgm:pt modelId="{1C0BEC6F-35B9-47C1-92E2-12680CE6E248}" type="sibTrans" cxnId="{3000C06C-D542-49FE-82FC-FAB32AB449C9}">
      <dgm:prSet/>
      <dgm:spPr/>
      <dgm:t>
        <a:bodyPr/>
        <a:lstStyle/>
        <a:p>
          <a:endParaRPr lang="en-US"/>
        </a:p>
      </dgm:t>
    </dgm:pt>
    <dgm:pt modelId="{D2448C88-56A1-42BE-B2A0-8B287E5978DE}">
      <dgm:prSet/>
      <dgm:spPr/>
      <dgm:t>
        <a:bodyPr/>
        <a:lstStyle/>
        <a:p>
          <a:r>
            <a:rPr lang="en-US">
              <a:latin typeface="Aptos" panose="020B0004020202020204" pitchFamily="34" charset="0"/>
            </a:rPr>
            <a:t>WHO: Simple majority vote</a:t>
          </a:r>
        </a:p>
      </dgm:t>
    </dgm:pt>
    <dgm:pt modelId="{CFE23C58-010A-4097-A9F0-0E64934C6072}" type="parTrans" cxnId="{065721B9-B690-4881-92A4-F9441D0D4846}">
      <dgm:prSet/>
      <dgm:spPr/>
      <dgm:t>
        <a:bodyPr/>
        <a:lstStyle/>
        <a:p>
          <a:endParaRPr lang="en-US"/>
        </a:p>
      </dgm:t>
    </dgm:pt>
    <dgm:pt modelId="{B792871A-2028-48B8-A077-51491CEB90B5}" type="sibTrans" cxnId="{065721B9-B690-4881-92A4-F9441D0D4846}">
      <dgm:prSet/>
      <dgm:spPr/>
      <dgm:t>
        <a:bodyPr/>
        <a:lstStyle/>
        <a:p>
          <a:endParaRPr lang="en-US"/>
        </a:p>
      </dgm:t>
    </dgm:pt>
    <dgm:pt modelId="{95019F41-E51D-4E4C-A4E7-905589B9ABBB}">
      <dgm:prSet/>
      <dgm:spPr/>
      <dgm:t>
        <a:bodyPr/>
        <a:lstStyle/>
        <a:p>
          <a:r>
            <a:rPr lang="en-US">
              <a:latin typeface="Aptos" panose="020B0004020202020204" pitchFamily="34" charset="0"/>
            </a:rPr>
            <a:t>WHAT: “Mandatory spending”, Esoteric rules</a:t>
          </a:r>
        </a:p>
      </dgm:t>
    </dgm:pt>
    <dgm:pt modelId="{BBB20ED0-34BC-46EA-B5AC-053493843A88}" type="parTrans" cxnId="{87CB3130-A3AA-4D8D-8C83-5863AE7D0500}">
      <dgm:prSet/>
      <dgm:spPr/>
      <dgm:t>
        <a:bodyPr/>
        <a:lstStyle/>
        <a:p>
          <a:endParaRPr lang="en-US"/>
        </a:p>
      </dgm:t>
    </dgm:pt>
    <dgm:pt modelId="{48CF64A4-9BC5-4BCD-9A92-1E566D0E27FE}" type="sibTrans" cxnId="{87CB3130-A3AA-4D8D-8C83-5863AE7D0500}">
      <dgm:prSet/>
      <dgm:spPr/>
      <dgm:t>
        <a:bodyPr/>
        <a:lstStyle/>
        <a:p>
          <a:endParaRPr lang="en-US"/>
        </a:p>
      </dgm:t>
    </dgm:pt>
    <dgm:pt modelId="{F7F95746-97A7-497B-8EAA-81EA08D604F3}">
      <dgm:prSet/>
      <dgm:spPr/>
      <dgm:t>
        <a:bodyPr/>
        <a:lstStyle/>
        <a:p>
          <a:r>
            <a:rPr lang="en-US" b="1">
              <a:solidFill>
                <a:schemeClr val="tx1"/>
              </a:solidFill>
              <a:latin typeface="Aptos" panose="020B0004020202020204" pitchFamily="34" charset="0"/>
            </a:rPr>
            <a:t>Appropriations </a:t>
          </a:r>
          <a:r>
            <a:rPr lang="en-US" b="0">
              <a:solidFill>
                <a:schemeClr val="tx1"/>
              </a:solidFill>
              <a:latin typeface="Aptos" panose="020B0004020202020204" pitchFamily="34" charset="0"/>
            </a:rPr>
            <a:t>(spending)</a:t>
          </a:r>
        </a:p>
      </dgm:t>
    </dgm:pt>
    <dgm:pt modelId="{E12DE895-76B2-4BB2-989F-3499487BCC75}" type="parTrans" cxnId="{2876FA63-2F7B-4D4E-B7C5-BF0670232657}">
      <dgm:prSet/>
      <dgm:spPr/>
      <dgm:t>
        <a:bodyPr/>
        <a:lstStyle/>
        <a:p>
          <a:endParaRPr lang="en-US"/>
        </a:p>
      </dgm:t>
    </dgm:pt>
    <dgm:pt modelId="{068D9874-DECD-4A06-826A-F62A7CD08B93}" type="sibTrans" cxnId="{2876FA63-2F7B-4D4E-B7C5-BF0670232657}">
      <dgm:prSet/>
      <dgm:spPr/>
      <dgm:t>
        <a:bodyPr/>
        <a:lstStyle/>
        <a:p>
          <a:endParaRPr lang="en-US"/>
        </a:p>
      </dgm:t>
    </dgm:pt>
    <dgm:pt modelId="{8D6228BD-177F-4666-81D3-8698F93B498B}">
      <dgm:prSet/>
      <dgm:spPr/>
      <dgm:t>
        <a:bodyPr/>
        <a:lstStyle/>
        <a:p>
          <a:r>
            <a:rPr lang="en-US">
              <a:latin typeface="Aptos" panose="020B0004020202020204" pitchFamily="34" charset="0"/>
            </a:rPr>
            <a:t>WHEN: Annual process</a:t>
          </a:r>
        </a:p>
      </dgm:t>
    </dgm:pt>
    <dgm:pt modelId="{C3F18ED8-BA14-40D5-91EA-F560BBF2484B}" type="parTrans" cxnId="{A352564B-96A2-4744-87D6-C4CC71D515C3}">
      <dgm:prSet/>
      <dgm:spPr/>
      <dgm:t>
        <a:bodyPr/>
        <a:lstStyle/>
        <a:p>
          <a:endParaRPr lang="en-US"/>
        </a:p>
      </dgm:t>
    </dgm:pt>
    <dgm:pt modelId="{39BC75EC-B9E1-4F0E-AEDC-216756201DB0}" type="sibTrans" cxnId="{A352564B-96A2-4744-87D6-C4CC71D515C3}">
      <dgm:prSet/>
      <dgm:spPr/>
      <dgm:t>
        <a:bodyPr/>
        <a:lstStyle/>
        <a:p>
          <a:endParaRPr lang="en-US"/>
        </a:p>
      </dgm:t>
    </dgm:pt>
    <dgm:pt modelId="{EB753BBE-3821-4CD7-8C08-D4566B459D2E}">
      <dgm:prSet/>
      <dgm:spPr/>
      <dgm:t>
        <a:bodyPr/>
        <a:lstStyle/>
        <a:p>
          <a:r>
            <a:rPr lang="en-US">
              <a:latin typeface="Aptos" panose="020B0004020202020204" pitchFamily="34" charset="0"/>
            </a:rPr>
            <a:t>WHO: 60 votes (</a:t>
          </a:r>
          <a:r>
            <a:rPr lang="en-US" err="1">
              <a:latin typeface="Aptos" panose="020B0004020202020204" pitchFamily="34" charset="0"/>
            </a:rPr>
            <a:t>ie</a:t>
          </a:r>
          <a:r>
            <a:rPr lang="en-US">
              <a:latin typeface="Aptos" panose="020B0004020202020204" pitchFamily="34" charset="0"/>
            </a:rPr>
            <a:t> bipartisan)</a:t>
          </a:r>
        </a:p>
      </dgm:t>
    </dgm:pt>
    <dgm:pt modelId="{BEF89730-4C00-418B-8C9D-51B75DC0D5CB}" type="parTrans" cxnId="{C09AF4BF-62AE-4B5E-9FAA-0621933705DD}">
      <dgm:prSet/>
      <dgm:spPr/>
      <dgm:t>
        <a:bodyPr/>
        <a:lstStyle/>
        <a:p>
          <a:endParaRPr lang="en-US"/>
        </a:p>
      </dgm:t>
    </dgm:pt>
    <dgm:pt modelId="{BD9B77CE-6E49-4777-8E8E-D6E1BDA3053E}" type="sibTrans" cxnId="{C09AF4BF-62AE-4B5E-9FAA-0621933705DD}">
      <dgm:prSet/>
      <dgm:spPr/>
      <dgm:t>
        <a:bodyPr/>
        <a:lstStyle/>
        <a:p>
          <a:endParaRPr lang="en-US"/>
        </a:p>
      </dgm:t>
    </dgm:pt>
    <dgm:pt modelId="{5DDD6EE3-734D-4A0A-96B8-14F956C4B65E}">
      <dgm:prSet/>
      <dgm:spPr/>
      <dgm:t>
        <a:bodyPr/>
        <a:lstStyle/>
        <a:p>
          <a:r>
            <a:rPr lang="en-US" dirty="0">
              <a:latin typeface="Aptos" panose="020B0004020202020204" pitchFamily="34" charset="0"/>
            </a:rPr>
            <a:t>WHAT: “Discretionary” annual spending</a:t>
          </a:r>
        </a:p>
      </dgm:t>
    </dgm:pt>
    <dgm:pt modelId="{DF47D318-E87E-46F5-9AF3-3EF33E2D93CD}" type="parTrans" cxnId="{28F01441-5CAF-4B1B-8061-876318513C67}">
      <dgm:prSet/>
      <dgm:spPr/>
      <dgm:t>
        <a:bodyPr/>
        <a:lstStyle/>
        <a:p>
          <a:endParaRPr lang="en-US"/>
        </a:p>
      </dgm:t>
    </dgm:pt>
    <dgm:pt modelId="{CF8D4065-1F5E-4B9A-A8EE-2B19CC436517}" type="sibTrans" cxnId="{28F01441-5CAF-4B1B-8061-876318513C67}">
      <dgm:prSet/>
      <dgm:spPr/>
      <dgm:t>
        <a:bodyPr/>
        <a:lstStyle/>
        <a:p>
          <a:endParaRPr lang="en-US"/>
        </a:p>
      </dgm:t>
    </dgm:pt>
    <dgm:pt modelId="{2390CDC9-F866-46F3-A22D-DCC2D6D8BAB2}">
      <dgm:prSet/>
      <dgm:spPr/>
      <dgm:t>
        <a:bodyPr/>
        <a:lstStyle/>
        <a:p>
          <a:r>
            <a:rPr lang="en-US" b="1">
              <a:solidFill>
                <a:schemeClr val="tx1"/>
              </a:solidFill>
              <a:latin typeface="Aptos" panose="020B0004020202020204" pitchFamily="34" charset="0"/>
            </a:rPr>
            <a:t>Rescissions </a:t>
          </a:r>
          <a:r>
            <a:rPr lang="en-US" b="0">
              <a:solidFill>
                <a:schemeClr val="tx1"/>
              </a:solidFill>
              <a:latin typeface="Aptos" panose="020B0004020202020204" pitchFamily="34" charset="0"/>
            </a:rPr>
            <a:t>(cuts) </a:t>
          </a:r>
        </a:p>
      </dgm:t>
    </dgm:pt>
    <dgm:pt modelId="{F7A072AC-BDA4-4F3F-AEFA-4FCF01E56D87}" type="parTrans" cxnId="{5C735F36-A8FF-4ADC-987C-F1E4293ADAA2}">
      <dgm:prSet/>
      <dgm:spPr/>
      <dgm:t>
        <a:bodyPr/>
        <a:lstStyle/>
        <a:p>
          <a:endParaRPr lang="en-US"/>
        </a:p>
      </dgm:t>
    </dgm:pt>
    <dgm:pt modelId="{C1688D64-51FE-4761-BBFC-2EF847C3E1A4}" type="sibTrans" cxnId="{5C735F36-A8FF-4ADC-987C-F1E4293ADAA2}">
      <dgm:prSet/>
      <dgm:spPr/>
      <dgm:t>
        <a:bodyPr/>
        <a:lstStyle/>
        <a:p>
          <a:endParaRPr lang="en-US"/>
        </a:p>
      </dgm:t>
    </dgm:pt>
    <dgm:pt modelId="{FAA49BF3-4050-4487-B7CA-83A47C9B782F}">
      <dgm:prSet/>
      <dgm:spPr/>
      <dgm:t>
        <a:bodyPr/>
        <a:lstStyle/>
        <a:p>
          <a:r>
            <a:rPr lang="en-US">
              <a:latin typeface="Aptos" panose="020B0004020202020204" pitchFamily="34" charset="0"/>
            </a:rPr>
            <a:t>WHEN: Rare (from the White House) </a:t>
          </a:r>
        </a:p>
      </dgm:t>
    </dgm:pt>
    <dgm:pt modelId="{33C700AF-A940-4EE6-8FC5-5CFB151B8422}" type="parTrans" cxnId="{6665C805-60C2-4D52-BDB5-337B5646F881}">
      <dgm:prSet/>
      <dgm:spPr/>
      <dgm:t>
        <a:bodyPr/>
        <a:lstStyle/>
        <a:p>
          <a:endParaRPr lang="en-US"/>
        </a:p>
      </dgm:t>
    </dgm:pt>
    <dgm:pt modelId="{B91305D6-52B2-498A-9986-344720FF21CE}" type="sibTrans" cxnId="{6665C805-60C2-4D52-BDB5-337B5646F881}">
      <dgm:prSet/>
      <dgm:spPr/>
      <dgm:t>
        <a:bodyPr/>
        <a:lstStyle/>
        <a:p>
          <a:endParaRPr lang="en-US"/>
        </a:p>
      </dgm:t>
    </dgm:pt>
    <dgm:pt modelId="{B0D7C2B3-75C4-4084-8086-010D6E394B89}">
      <dgm:prSet/>
      <dgm:spPr/>
      <dgm:t>
        <a:bodyPr/>
        <a:lstStyle/>
        <a:p>
          <a:r>
            <a:rPr lang="en-US">
              <a:latin typeface="Aptos" panose="020B0004020202020204" pitchFamily="34" charset="0"/>
            </a:rPr>
            <a:t>WHO: Simple majority vote</a:t>
          </a:r>
        </a:p>
      </dgm:t>
    </dgm:pt>
    <dgm:pt modelId="{80C36ED4-8ED8-4DA6-A08D-4DA883CE046E}" type="parTrans" cxnId="{931403CA-4FC0-4DCF-B0B4-5A95C7D74082}">
      <dgm:prSet/>
      <dgm:spPr/>
      <dgm:t>
        <a:bodyPr/>
        <a:lstStyle/>
        <a:p>
          <a:endParaRPr lang="en-US"/>
        </a:p>
      </dgm:t>
    </dgm:pt>
    <dgm:pt modelId="{84105CAD-D1AB-4CFC-9405-EE80B7ED9C7A}" type="sibTrans" cxnId="{931403CA-4FC0-4DCF-B0B4-5A95C7D74082}">
      <dgm:prSet/>
      <dgm:spPr/>
      <dgm:t>
        <a:bodyPr/>
        <a:lstStyle/>
        <a:p>
          <a:endParaRPr lang="en-US"/>
        </a:p>
      </dgm:t>
    </dgm:pt>
    <dgm:pt modelId="{1BF2257F-4AB0-4186-A5D3-0BE16F8726BD}">
      <dgm:prSet/>
      <dgm:spPr/>
      <dgm:t>
        <a:bodyPr/>
        <a:lstStyle/>
        <a:p>
          <a:r>
            <a:rPr lang="en-US" dirty="0">
              <a:latin typeface="Aptos" panose="020B0004020202020204" pitchFamily="34" charset="0"/>
            </a:rPr>
            <a:t>WHAT: One-by-one reversing appropriations</a:t>
          </a:r>
        </a:p>
      </dgm:t>
    </dgm:pt>
    <dgm:pt modelId="{89466FC6-D4A3-4706-96E1-E87D21F41DF1}" type="parTrans" cxnId="{EDBFA438-B8EF-4C81-A41C-A69FC7D2D29C}">
      <dgm:prSet/>
      <dgm:spPr/>
      <dgm:t>
        <a:bodyPr/>
        <a:lstStyle/>
        <a:p>
          <a:endParaRPr lang="en-US"/>
        </a:p>
      </dgm:t>
    </dgm:pt>
    <dgm:pt modelId="{86375338-0203-4EF9-9376-46371EC0D47E}" type="sibTrans" cxnId="{EDBFA438-B8EF-4C81-A41C-A69FC7D2D29C}">
      <dgm:prSet/>
      <dgm:spPr/>
      <dgm:t>
        <a:bodyPr/>
        <a:lstStyle/>
        <a:p>
          <a:endParaRPr lang="en-US"/>
        </a:p>
      </dgm:t>
    </dgm:pt>
    <dgm:pt modelId="{6D6F5F37-B536-46F8-B0ED-578871D4D021}" type="pres">
      <dgm:prSet presAssocID="{88BD7763-695F-43C3-B66D-E8B4AD95C2E2}" presName="linear" presStyleCnt="0">
        <dgm:presLayoutVars>
          <dgm:dir/>
          <dgm:animLvl val="lvl"/>
          <dgm:resizeHandles val="exact"/>
        </dgm:presLayoutVars>
      </dgm:prSet>
      <dgm:spPr/>
    </dgm:pt>
    <dgm:pt modelId="{9525C220-CE15-49FF-B5EB-882EB209DF7F}" type="pres">
      <dgm:prSet presAssocID="{91CCB131-65F2-4EC7-8241-05A2E38C656D}" presName="parentLin" presStyleCnt="0"/>
      <dgm:spPr/>
    </dgm:pt>
    <dgm:pt modelId="{8B7E8AC0-80ED-4CA9-A76E-D125732CB234}" type="pres">
      <dgm:prSet presAssocID="{91CCB131-65F2-4EC7-8241-05A2E38C656D}" presName="parentLeftMargin" presStyleLbl="node1" presStyleIdx="0" presStyleCnt="3"/>
      <dgm:spPr/>
    </dgm:pt>
    <dgm:pt modelId="{A84125AE-F893-44B3-A238-218F6177F823}" type="pres">
      <dgm:prSet presAssocID="{91CCB131-65F2-4EC7-8241-05A2E38C656D}" presName="parentText" presStyleLbl="node1" presStyleIdx="0" presStyleCnt="3">
        <dgm:presLayoutVars>
          <dgm:chMax val="0"/>
          <dgm:bulletEnabled val="1"/>
        </dgm:presLayoutVars>
      </dgm:prSet>
      <dgm:spPr/>
    </dgm:pt>
    <dgm:pt modelId="{1E3A3AE2-F632-49B9-8082-00D6DF17B4B4}" type="pres">
      <dgm:prSet presAssocID="{91CCB131-65F2-4EC7-8241-05A2E38C656D}" presName="negativeSpace" presStyleCnt="0"/>
      <dgm:spPr/>
    </dgm:pt>
    <dgm:pt modelId="{66E5F6B0-2752-48FA-A3FD-58A874345E89}" type="pres">
      <dgm:prSet presAssocID="{91CCB131-65F2-4EC7-8241-05A2E38C656D}" presName="childText" presStyleLbl="conFgAcc1" presStyleIdx="0" presStyleCnt="3">
        <dgm:presLayoutVars>
          <dgm:bulletEnabled val="1"/>
        </dgm:presLayoutVars>
      </dgm:prSet>
      <dgm:spPr/>
    </dgm:pt>
    <dgm:pt modelId="{0C5B69FE-1C21-4446-8C80-73289A5CDFF4}" type="pres">
      <dgm:prSet presAssocID="{C25EFAE2-B249-49F7-975A-D9C5F043E7DC}" presName="spaceBetweenRectangles" presStyleCnt="0"/>
      <dgm:spPr/>
    </dgm:pt>
    <dgm:pt modelId="{7F284D48-037D-4CC0-97C4-4BB09F88A0F2}" type="pres">
      <dgm:prSet presAssocID="{F7F95746-97A7-497B-8EAA-81EA08D604F3}" presName="parentLin" presStyleCnt="0"/>
      <dgm:spPr/>
    </dgm:pt>
    <dgm:pt modelId="{5382A0BA-E87F-42F6-97D0-989E8E064AB8}" type="pres">
      <dgm:prSet presAssocID="{F7F95746-97A7-497B-8EAA-81EA08D604F3}" presName="parentLeftMargin" presStyleLbl="node1" presStyleIdx="0" presStyleCnt="3"/>
      <dgm:spPr/>
    </dgm:pt>
    <dgm:pt modelId="{263FDC23-BD71-4BFE-830B-319F88066A46}" type="pres">
      <dgm:prSet presAssocID="{F7F95746-97A7-497B-8EAA-81EA08D604F3}" presName="parentText" presStyleLbl="node1" presStyleIdx="1" presStyleCnt="3">
        <dgm:presLayoutVars>
          <dgm:chMax val="0"/>
          <dgm:bulletEnabled val="1"/>
        </dgm:presLayoutVars>
      </dgm:prSet>
      <dgm:spPr/>
    </dgm:pt>
    <dgm:pt modelId="{21976A65-464A-46C7-9857-10A48C694278}" type="pres">
      <dgm:prSet presAssocID="{F7F95746-97A7-497B-8EAA-81EA08D604F3}" presName="negativeSpace" presStyleCnt="0"/>
      <dgm:spPr/>
    </dgm:pt>
    <dgm:pt modelId="{340A99F5-CBE4-4E47-91B9-1C7BF27C3F33}" type="pres">
      <dgm:prSet presAssocID="{F7F95746-97A7-497B-8EAA-81EA08D604F3}" presName="childText" presStyleLbl="conFgAcc1" presStyleIdx="1" presStyleCnt="3" custLinFactNeighborX="573" custLinFactNeighborY="19791">
        <dgm:presLayoutVars>
          <dgm:bulletEnabled val="1"/>
        </dgm:presLayoutVars>
      </dgm:prSet>
      <dgm:spPr/>
    </dgm:pt>
    <dgm:pt modelId="{893E6600-F571-4949-9C40-6772C8DA0FF4}" type="pres">
      <dgm:prSet presAssocID="{068D9874-DECD-4A06-826A-F62A7CD08B93}" presName="spaceBetweenRectangles" presStyleCnt="0"/>
      <dgm:spPr/>
    </dgm:pt>
    <dgm:pt modelId="{D4724308-47E4-48E9-8373-BCA91F5862E3}" type="pres">
      <dgm:prSet presAssocID="{2390CDC9-F866-46F3-A22D-DCC2D6D8BAB2}" presName="parentLin" presStyleCnt="0"/>
      <dgm:spPr/>
    </dgm:pt>
    <dgm:pt modelId="{A33052F4-D8A2-46DD-A6C4-629094CBFEE3}" type="pres">
      <dgm:prSet presAssocID="{2390CDC9-F866-46F3-A22D-DCC2D6D8BAB2}" presName="parentLeftMargin" presStyleLbl="node1" presStyleIdx="1" presStyleCnt="3"/>
      <dgm:spPr/>
    </dgm:pt>
    <dgm:pt modelId="{95E99FFF-DAF2-47E4-9A2B-BE8620EF6C11}" type="pres">
      <dgm:prSet presAssocID="{2390CDC9-F866-46F3-A22D-DCC2D6D8BAB2}" presName="parentText" presStyleLbl="node1" presStyleIdx="2" presStyleCnt="3">
        <dgm:presLayoutVars>
          <dgm:chMax val="0"/>
          <dgm:bulletEnabled val="1"/>
        </dgm:presLayoutVars>
      </dgm:prSet>
      <dgm:spPr/>
    </dgm:pt>
    <dgm:pt modelId="{04667864-69EB-4EDF-ABB3-B6A0BAC85EF5}" type="pres">
      <dgm:prSet presAssocID="{2390CDC9-F866-46F3-A22D-DCC2D6D8BAB2}" presName="negativeSpace" presStyleCnt="0"/>
      <dgm:spPr/>
    </dgm:pt>
    <dgm:pt modelId="{3B8903FF-2E9B-4A07-811D-070F68D358C1}" type="pres">
      <dgm:prSet presAssocID="{2390CDC9-F866-46F3-A22D-DCC2D6D8BAB2}" presName="childText" presStyleLbl="conFgAcc1" presStyleIdx="2" presStyleCnt="3">
        <dgm:presLayoutVars>
          <dgm:bulletEnabled val="1"/>
        </dgm:presLayoutVars>
      </dgm:prSet>
      <dgm:spPr/>
    </dgm:pt>
  </dgm:ptLst>
  <dgm:cxnLst>
    <dgm:cxn modelId="{6665C805-60C2-4D52-BDB5-337B5646F881}" srcId="{2390CDC9-F866-46F3-A22D-DCC2D6D8BAB2}" destId="{FAA49BF3-4050-4487-B7CA-83A47C9B782F}" srcOrd="0" destOrd="0" parTransId="{33C700AF-A940-4EE6-8FC5-5CFB151B8422}" sibTransId="{B91305D6-52B2-498A-9986-344720FF21CE}"/>
    <dgm:cxn modelId="{14261F07-7682-4FD7-B9C3-080DF50B1AE0}" type="presOf" srcId="{F7F95746-97A7-497B-8EAA-81EA08D604F3}" destId="{5382A0BA-E87F-42F6-97D0-989E8E064AB8}" srcOrd="0" destOrd="0" presId="urn:microsoft.com/office/officeart/2005/8/layout/list1"/>
    <dgm:cxn modelId="{F6C8510E-B4E3-47E1-8BA5-071ECEC3CD86}" srcId="{88BD7763-695F-43C3-B66D-E8B4AD95C2E2}" destId="{91CCB131-65F2-4EC7-8241-05A2E38C656D}" srcOrd="0" destOrd="0" parTransId="{EBAF17B8-2BCC-4B95-A5FE-829268320A41}" sibTransId="{C25EFAE2-B249-49F7-975A-D9C5F043E7DC}"/>
    <dgm:cxn modelId="{C60E8319-D62A-4CB6-8F51-29DD6DC89725}" type="presOf" srcId="{88BD7763-695F-43C3-B66D-E8B4AD95C2E2}" destId="{6D6F5F37-B536-46F8-B0ED-578871D4D021}" srcOrd="0" destOrd="0" presId="urn:microsoft.com/office/officeart/2005/8/layout/list1"/>
    <dgm:cxn modelId="{5A44F81D-3AED-4742-B5F3-3D2841BBD521}" type="presOf" srcId="{FAA49BF3-4050-4487-B7CA-83A47C9B782F}" destId="{3B8903FF-2E9B-4A07-811D-070F68D358C1}" srcOrd="0" destOrd="0" presId="urn:microsoft.com/office/officeart/2005/8/layout/list1"/>
    <dgm:cxn modelId="{EBE0BD20-C895-4331-BC62-24B8977B2412}" type="presOf" srcId="{2390CDC9-F866-46F3-A22D-DCC2D6D8BAB2}" destId="{95E99FFF-DAF2-47E4-9A2B-BE8620EF6C11}" srcOrd="1" destOrd="0" presId="urn:microsoft.com/office/officeart/2005/8/layout/list1"/>
    <dgm:cxn modelId="{E149602D-EB96-4427-A733-F4E35FE3E5C3}" type="presOf" srcId="{EB753BBE-3821-4CD7-8C08-D4566B459D2E}" destId="{340A99F5-CBE4-4E47-91B9-1C7BF27C3F33}" srcOrd="0" destOrd="1" presId="urn:microsoft.com/office/officeart/2005/8/layout/list1"/>
    <dgm:cxn modelId="{87CB3130-A3AA-4D8D-8C83-5863AE7D0500}" srcId="{91CCB131-65F2-4EC7-8241-05A2E38C656D}" destId="{95019F41-E51D-4E4C-A4E7-905589B9ABBB}" srcOrd="2" destOrd="0" parTransId="{BBB20ED0-34BC-46EA-B5AC-053493843A88}" sibTransId="{48CF64A4-9BC5-4BCD-9A92-1E566D0E27FE}"/>
    <dgm:cxn modelId="{5C735F36-A8FF-4ADC-987C-F1E4293ADAA2}" srcId="{88BD7763-695F-43C3-B66D-E8B4AD95C2E2}" destId="{2390CDC9-F866-46F3-A22D-DCC2D6D8BAB2}" srcOrd="2" destOrd="0" parTransId="{F7A072AC-BDA4-4F3F-AEFA-4FCF01E56D87}" sibTransId="{C1688D64-51FE-4761-BBFC-2EF847C3E1A4}"/>
    <dgm:cxn modelId="{EDBFA438-B8EF-4C81-A41C-A69FC7D2D29C}" srcId="{2390CDC9-F866-46F3-A22D-DCC2D6D8BAB2}" destId="{1BF2257F-4AB0-4186-A5D3-0BE16F8726BD}" srcOrd="2" destOrd="0" parTransId="{89466FC6-D4A3-4706-96E1-E87D21F41DF1}" sibTransId="{86375338-0203-4EF9-9376-46371EC0D47E}"/>
    <dgm:cxn modelId="{28F01441-5CAF-4B1B-8061-876318513C67}" srcId="{F7F95746-97A7-497B-8EAA-81EA08D604F3}" destId="{5DDD6EE3-734D-4A0A-96B8-14F956C4B65E}" srcOrd="2" destOrd="0" parTransId="{DF47D318-E87E-46F5-9AF3-3EF33E2D93CD}" sibTransId="{CF8D4065-1F5E-4B9A-A8EE-2B19CC436517}"/>
    <dgm:cxn modelId="{2876FA63-2F7B-4D4E-B7C5-BF0670232657}" srcId="{88BD7763-695F-43C3-B66D-E8B4AD95C2E2}" destId="{F7F95746-97A7-497B-8EAA-81EA08D604F3}" srcOrd="1" destOrd="0" parTransId="{E12DE895-76B2-4BB2-989F-3499487BCC75}" sibTransId="{068D9874-DECD-4A06-826A-F62A7CD08B93}"/>
    <dgm:cxn modelId="{EDCB1D46-296D-403C-93C4-52895CB1B741}" type="presOf" srcId="{91CCB131-65F2-4EC7-8241-05A2E38C656D}" destId="{A84125AE-F893-44B3-A238-218F6177F823}" srcOrd="1" destOrd="0" presId="urn:microsoft.com/office/officeart/2005/8/layout/list1"/>
    <dgm:cxn modelId="{1D35706A-A0D8-4803-BF7C-D24B1BD2F146}" type="presOf" srcId="{95019F41-E51D-4E4C-A4E7-905589B9ABBB}" destId="{66E5F6B0-2752-48FA-A3FD-58A874345E89}" srcOrd="0" destOrd="2" presId="urn:microsoft.com/office/officeart/2005/8/layout/list1"/>
    <dgm:cxn modelId="{A352564B-96A2-4744-87D6-C4CC71D515C3}" srcId="{F7F95746-97A7-497B-8EAA-81EA08D604F3}" destId="{8D6228BD-177F-4666-81D3-8698F93B498B}" srcOrd="0" destOrd="0" parTransId="{C3F18ED8-BA14-40D5-91EA-F560BBF2484B}" sibTransId="{39BC75EC-B9E1-4F0E-AEDC-216756201DB0}"/>
    <dgm:cxn modelId="{3000C06C-D542-49FE-82FC-FAB32AB449C9}" srcId="{91CCB131-65F2-4EC7-8241-05A2E38C656D}" destId="{7DE14797-B719-4A07-A09F-E36BFC73A12E}" srcOrd="0" destOrd="0" parTransId="{F1471A7D-513C-44B2-92A8-D9BE0944DA70}" sibTransId="{1C0BEC6F-35B9-47C1-92E2-12680CE6E248}"/>
    <dgm:cxn modelId="{8D3BB275-9707-407B-A548-B3D4A8829AB9}" type="presOf" srcId="{F7F95746-97A7-497B-8EAA-81EA08D604F3}" destId="{263FDC23-BD71-4BFE-830B-319F88066A46}" srcOrd="1" destOrd="0" presId="urn:microsoft.com/office/officeart/2005/8/layout/list1"/>
    <dgm:cxn modelId="{FF96367D-2288-4565-A853-EFF230D655F7}" type="presOf" srcId="{2390CDC9-F866-46F3-A22D-DCC2D6D8BAB2}" destId="{A33052F4-D8A2-46DD-A6C4-629094CBFEE3}" srcOrd="0" destOrd="0" presId="urn:microsoft.com/office/officeart/2005/8/layout/list1"/>
    <dgm:cxn modelId="{9EA01F83-B0FC-4B4C-8616-B669F3D6BE6F}" type="presOf" srcId="{91CCB131-65F2-4EC7-8241-05A2E38C656D}" destId="{8B7E8AC0-80ED-4CA9-A76E-D125732CB234}" srcOrd="0" destOrd="0" presId="urn:microsoft.com/office/officeart/2005/8/layout/list1"/>
    <dgm:cxn modelId="{11737FAB-5448-4B76-B534-AF8CE02E7A19}" type="presOf" srcId="{7DE14797-B719-4A07-A09F-E36BFC73A12E}" destId="{66E5F6B0-2752-48FA-A3FD-58A874345E89}" srcOrd="0" destOrd="0" presId="urn:microsoft.com/office/officeart/2005/8/layout/list1"/>
    <dgm:cxn modelId="{065721B9-B690-4881-92A4-F9441D0D4846}" srcId="{91CCB131-65F2-4EC7-8241-05A2E38C656D}" destId="{D2448C88-56A1-42BE-B2A0-8B287E5978DE}" srcOrd="1" destOrd="0" parTransId="{CFE23C58-010A-4097-A9F0-0E64934C6072}" sibTransId="{B792871A-2028-48B8-A077-51491CEB90B5}"/>
    <dgm:cxn modelId="{7C2E6EBC-1070-4014-BD18-8D3BA70F6A5F}" type="presOf" srcId="{1BF2257F-4AB0-4186-A5D3-0BE16F8726BD}" destId="{3B8903FF-2E9B-4A07-811D-070F68D358C1}" srcOrd="0" destOrd="2" presId="urn:microsoft.com/office/officeart/2005/8/layout/list1"/>
    <dgm:cxn modelId="{15A000BF-A3D5-4AEF-A198-787BDB1FE60E}" type="presOf" srcId="{8D6228BD-177F-4666-81D3-8698F93B498B}" destId="{340A99F5-CBE4-4E47-91B9-1C7BF27C3F33}" srcOrd="0" destOrd="0" presId="urn:microsoft.com/office/officeart/2005/8/layout/list1"/>
    <dgm:cxn modelId="{C09AF4BF-62AE-4B5E-9FAA-0621933705DD}" srcId="{F7F95746-97A7-497B-8EAA-81EA08D604F3}" destId="{EB753BBE-3821-4CD7-8C08-D4566B459D2E}" srcOrd="1" destOrd="0" parTransId="{BEF89730-4C00-418B-8C9D-51B75DC0D5CB}" sibTransId="{BD9B77CE-6E49-4777-8E8E-D6E1BDA3053E}"/>
    <dgm:cxn modelId="{931403CA-4FC0-4DCF-B0B4-5A95C7D74082}" srcId="{2390CDC9-F866-46F3-A22D-DCC2D6D8BAB2}" destId="{B0D7C2B3-75C4-4084-8086-010D6E394B89}" srcOrd="1" destOrd="0" parTransId="{80C36ED4-8ED8-4DA6-A08D-4DA883CE046E}" sibTransId="{84105CAD-D1AB-4CFC-9405-EE80B7ED9C7A}"/>
    <dgm:cxn modelId="{377B0EDE-765B-41E1-9F40-EBBB94BDA19E}" type="presOf" srcId="{5DDD6EE3-734D-4A0A-96B8-14F956C4B65E}" destId="{340A99F5-CBE4-4E47-91B9-1C7BF27C3F33}" srcOrd="0" destOrd="2" presId="urn:microsoft.com/office/officeart/2005/8/layout/list1"/>
    <dgm:cxn modelId="{DC600EE9-D3CE-4EAD-9AD4-46DC24BA5E99}" type="presOf" srcId="{D2448C88-56A1-42BE-B2A0-8B287E5978DE}" destId="{66E5F6B0-2752-48FA-A3FD-58A874345E89}" srcOrd="0" destOrd="1" presId="urn:microsoft.com/office/officeart/2005/8/layout/list1"/>
    <dgm:cxn modelId="{482CA5F5-1793-4D72-B33A-CE3C0FF169C2}" type="presOf" srcId="{B0D7C2B3-75C4-4084-8086-010D6E394B89}" destId="{3B8903FF-2E9B-4A07-811D-070F68D358C1}" srcOrd="0" destOrd="1" presId="urn:microsoft.com/office/officeart/2005/8/layout/list1"/>
    <dgm:cxn modelId="{5C430D00-FA6E-4243-8062-D021842C4A7B}" type="presParOf" srcId="{6D6F5F37-B536-46F8-B0ED-578871D4D021}" destId="{9525C220-CE15-49FF-B5EB-882EB209DF7F}" srcOrd="0" destOrd="0" presId="urn:microsoft.com/office/officeart/2005/8/layout/list1"/>
    <dgm:cxn modelId="{15C985DD-89D3-4512-BECF-6E7524D44A9C}" type="presParOf" srcId="{9525C220-CE15-49FF-B5EB-882EB209DF7F}" destId="{8B7E8AC0-80ED-4CA9-A76E-D125732CB234}" srcOrd="0" destOrd="0" presId="urn:microsoft.com/office/officeart/2005/8/layout/list1"/>
    <dgm:cxn modelId="{FA9B7E94-B615-403E-A527-B1831F8F51B4}" type="presParOf" srcId="{9525C220-CE15-49FF-B5EB-882EB209DF7F}" destId="{A84125AE-F893-44B3-A238-218F6177F823}" srcOrd="1" destOrd="0" presId="urn:microsoft.com/office/officeart/2005/8/layout/list1"/>
    <dgm:cxn modelId="{2ADB72FF-38D9-4F67-AF36-DBC944E0B870}" type="presParOf" srcId="{6D6F5F37-B536-46F8-B0ED-578871D4D021}" destId="{1E3A3AE2-F632-49B9-8082-00D6DF17B4B4}" srcOrd="1" destOrd="0" presId="urn:microsoft.com/office/officeart/2005/8/layout/list1"/>
    <dgm:cxn modelId="{E9F64884-D896-4D5C-8AEB-96461603D717}" type="presParOf" srcId="{6D6F5F37-B536-46F8-B0ED-578871D4D021}" destId="{66E5F6B0-2752-48FA-A3FD-58A874345E89}" srcOrd="2" destOrd="0" presId="urn:microsoft.com/office/officeart/2005/8/layout/list1"/>
    <dgm:cxn modelId="{009838F9-9A1A-4A2D-B3AD-6F658A8FC254}" type="presParOf" srcId="{6D6F5F37-B536-46F8-B0ED-578871D4D021}" destId="{0C5B69FE-1C21-4446-8C80-73289A5CDFF4}" srcOrd="3" destOrd="0" presId="urn:microsoft.com/office/officeart/2005/8/layout/list1"/>
    <dgm:cxn modelId="{7C0AF17A-5BD9-4813-8103-3B7224D2DD4B}" type="presParOf" srcId="{6D6F5F37-B536-46F8-B0ED-578871D4D021}" destId="{7F284D48-037D-4CC0-97C4-4BB09F88A0F2}" srcOrd="4" destOrd="0" presId="urn:microsoft.com/office/officeart/2005/8/layout/list1"/>
    <dgm:cxn modelId="{E417F0D7-22A1-4C67-917B-1AF6FEF10AD0}" type="presParOf" srcId="{7F284D48-037D-4CC0-97C4-4BB09F88A0F2}" destId="{5382A0BA-E87F-42F6-97D0-989E8E064AB8}" srcOrd="0" destOrd="0" presId="urn:microsoft.com/office/officeart/2005/8/layout/list1"/>
    <dgm:cxn modelId="{3F70403F-E5AA-4280-A403-776CEE3B0282}" type="presParOf" srcId="{7F284D48-037D-4CC0-97C4-4BB09F88A0F2}" destId="{263FDC23-BD71-4BFE-830B-319F88066A46}" srcOrd="1" destOrd="0" presId="urn:microsoft.com/office/officeart/2005/8/layout/list1"/>
    <dgm:cxn modelId="{8A19BD53-6933-4767-A2B3-B537435684B4}" type="presParOf" srcId="{6D6F5F37-B536-46F8-B0ED-578871D4D021}" destId="{21976A65-464A-46C7-9857-10A48C694278}" srcOrd="5" destOrd="0" presId="urn:microsoft.com/office/officeart/2005/8/layout/list1"/>
    <dgm:cxn modelId="{968FADC4-127D-4282-8954-B37740F188C2}" type="presParOf" srcId="{6D6F5F37-B536-46F8-B0ED-578871D4D021}" destId="{340A99F5-CBE4-4E47-91B9-1C7BF27C3F33}" srcOrd="6" destOrd="0" presId="urn:microsoft.com/office/officeart/2005/8/layout/list1"/>
    <dgm:cxn modelId="{3C84C579-5230-4322-85C4-9CA3CB9A45BB}" type="presParOf" srcId="{6D6F5F37-B536-46F8-B0ED-578871D4D021}" destId="{893E6600-F571-4949-9C40-6772C8DA0FF4}" srcOrd="7" destOrd="0" presId="urn:microsoft.com/office/officeart/2005/8/layout/list1"/>
    <dgm:cxn modelId="{2E840836-95E2-4B00-BEF9-7280902CF14A}" type="presParOf" srcId="{6D6F5F37-B536-46F8-B0ED-578871D4D021}" destId="{D4724308-47E4-48E9-8373-BCA91F5862E3}" srcOrd="8" destOrd="0" presId="urn:microsoft.com/office/officeart/2005/8/layout/list1"/>
    <dgm:cxn modelId="{DA994390-440A-4FE7-BB44-0FB8DCED65C5}" type="presParOf" srcId="{D4724308-47E4-48E9-8373-BCA91F5862E3}" destId="{A33052F4-D8A2-46DD-A6C4-629094CBFEE3}" srcOrd="0" destOrd="0" presId="urn:microsoft.com/office/officeart/2005/8/layout/list1"/>
    <dgm:cxn modelId="{0536F1ED-74E8-4A6A-9AE5-8D88DD92A034}" type="presParOf" srcId="{D4724308-47E4-48E9-8373-BCA91F5862E3}" destId="{95E99FFF-DAF2-47E4-9A2B-BE8620EF6C11}" srcOrd="1" destOrd="0" presId="urn:microsoft.com/office/officeart/2005/8/layout/list1"/>
    <dgm:cxn modelId="{73A3A1F4-C239-4AD3-B0AD-2089D82CD769}" type="presParOf" srcId="{6D6F5F37-B536-46F8-B0ED-578871D4D021}" destId="{04667864-69EB-4EDF-ABB3-B6A0BAC85EF5}" srcOrd="9" destOrd="0" presId="urn:microsoft.com/office/officeart/2005/8/layout/list1"/>
    <dgm:cxn modelId="{DA7B9284-5D8F-4E3A-A1CD-E3D1F0EE5AE2}" type="presParOf" srcId="{6D6F5F37-B536-46F8-B0ED-578871D4D021}" destId="{3B8903FF-2E9B-4A07-811D-070F68D358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D7763-695F-43C3-B66D-E8B4AD95C2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CCB131-65F2-4EC7-8241-05A2E38C656D}">
      <dgm:prSet/>
      <dgm:spPr/>
      <dgm:t>
        <a:bodyPr/>
        <a:lstStyle/>
        <a:p>
          <a:r>
            <a:rPr lang="en-US" b="1">
              <a:solidFill>
                <a:schemeClr val="tx1"/>
              </a:solidFill>
              <a:latin typeface="Aptos" panose="020B0004020202020204" pitchFamily="34" charset="0"/>
            </a:rPr>
            <a:t>Reconciliation </a:t>
          </a:r>
          <a:r>
            <a:rPr lang="en-US" b="0">
              <a:solidFill>
                <a:schemeClr val="tx1"/>
              </a:solidFill>
              <a:latin typeface="Aptos" panose="020B0004020202020204" pitchFamily="34" charset="0"/>
            </a:rPr>
            <a:t>(rules &amp; policies)</a:t>
          </a:r>
          <a:endParaRPr lang="en-US" b="0">
            <a:solidFill>
              <a:schemeClr val="tx1"/>
            </a:solidFill>
          </a:endParaRPr>
        </a:p>
      </dgm:t>
    </dgm:pt>
    <dgm:pt modelId="{EBAF17B8-2BCC-4B95-A5FE-829268320A41}" type="parTrans" cxnId="{F6C8510E-B4E3-47E1-8BA5-071ECEC3CD86}">
      <dgm:prSet/>
      <dgm:spPr/>
      <dgm:t>
        <a:bodyPr/>
        <a:lstStyle/>
        <a:p>
          <a:endParaRPr lang="en-US"/>
        </a:p>
      </dgm:t>
    </dgm:pt>
    <dgm:pt modelId="{C25EFAE2-B249-49F7-975A-D9C5F043E7DC}" type="sibTrans" cxnId="{F6C8510E-B4E3-47E1-8BA5-071ECEC3CD86}">
      <dgm:prSet/>
      <dgm:spPr/>
      <dgm:t>
        <a:bodyPr/>
        <a:lstStyle/>
        <a:p>
          <a:endParaRPr lang="en-US"/>
        </a:p>
      </dgm:t>
    </dgm:pt>
    <dgm:pt modelId="{7DE14797-B719-4A07-A09F-E36BFC73A12E}">
      <dgm:prSet/>
      <dgm:spPr/>
      <dgm:t>
        <a:bodyPr/>
        <a:lstStyle/>
        <a:p>
          <a:r>
            <a:rPr lang="en-US">
              <a:latin typeface="Aptos" panose="020B0004020202020204" pitchFamily="34" charset="0"/>
            </a:rPr>
            <a:t>For this fiscal year, done.</a:t>
          </a:r>
        </a:p>
      </dgm:t>
    </dgm:pt>
    <dgm:pt modelId="{F1471A7D-513C-44B2-92A8-D9BE0944DA70}" type="parTrans" cxnId="{3000C06C-D542-49FE-82FC-FAB32AB449C9}">
      <dgm:prSet/>
      <dgm:spPr/>
      <dgm:t>
        <a:bodyPr/>
        <a:lstStyle/>
        <a:p>
          <a:endParaRPr lang="en-US"/>
        </a:p>
      </dgm:t>
    </dgm:pt>
    <dgm:pt modelId="{1C0BEC6F-35B9-47C1-92E2-12680CE6E248}" type="sibTrans" cxnId="{3000C06C-D542-49FE-82FC-FAB32AB449C9}">
      <dgm:prSet/>
      <dgm:spPr/>
      <dgm:t>
        <a:bodyPr/>
        <a:lstStyle/>
        <a:p>
          <a:endParaRPr lang="en-US"/>
        </a:p>
      </dgm:t>
    </dgm:pt>
    <dgm:pt modelId="{D2448C88-56A1-42BE-B2A0-8B287E5978DE}">
      <dgm:prSet/>
      <dgm:spPr/>
      <dgm:t>
        <a:bodyPr/>
        <a:lstStyle/>
        <a:p>
          <a:r>
            <a:rPr lang="en-US" dirty="0">
              <a:latin typeface="Aptos" panose="020B0004020202020204" pitchFamily="34" charset="0"/>
            </a:rPr>
            <a:t>For next fiscal year, as soon as the fall, or as late as never!</a:t>
          </a:r>
        </a:p>
      </dgm:t>
    </dgm:pt>
    <dgm:pt modelId="{CFE23C58-010A-4097-A9F0-0E64934C6072}" type="parTrans" cxnId="{065721B9-B690-4881-92A4-F9441D0D4846}">
      <dgm:prSet/>
      <dgm:spPr/>
      <dgm:t>
        <a:bodyPr/>
        <a:lstStyle/>
        <a:p>
          <a:endParaRPr lang="en-US"/>
        </a:p>
      </dgm:t>
    </dgm:pt>
    <dgm:pt modelId="{B792871A-2028-48B8-A077-51491CEB90B5}" type="sibTrans" cxnId="{065721B9-B690-4881-92A4-F9441D0D4846}">
      <dgm:prSet/>
      <dgm:spPr/>
      <dgm:t>
        <a:bodyPr/>
        <a:lstStyle/>
        <a:p>
          <a:endParaRPr lang="en-US"/>
        </a:p>
      </dgm:t>
    </dgm:pt>
    <dgm:pt modelId="{F7F95746-97A7-497B-8EAA-81EA08D604F3}">
      <dgm:prSet/>
      <dgm:spPr/>
      <dgm:t>
        <a:bodyPr/>
        <a:lstStyle/>
        <a:p>
          <a:r>
            <a:rPr lang="en-US" b="1">
              <a:solidFill>
                <a:schemeClr val="tx1"/>
              </a:solidFill>
              <a:latin typeface="Aptos" panose="020B0004020202020204" pitchFamily="34" charset="0"/>
            </a:rPr>
            <a:t>Appropriations </a:t>
          </a:r>
          <a:r>
            <a:rPr lang="en-US" b="0">
              <a:solidFill>
                <a:schemeClr val="tx1"/>
              </a:solidFill>
              <a:latin typeface="Aptos" panose="020B0004020202020204" pitchFamily="34" charset="0"/>
            </a:rPr>
            <a:t>(spending)</a:t>
          </a:r>
        </a:p>
      </dgm:t>
    </dgm:pt>
    <dgm:pt modelId="{E12DE895-76B2-4BB2-989F-3499487BCC75}" type="parTrans" cxnId="{2876FA63-2F7B-4D4E-B7C5-BF0670232657}">
      <dgm:prSet/>
      <dgm:spPr/>
      <dgm:t>
        <a:bodyPr/>
        <a:lstStyle/>
        <a:p>
          <a:endParaRPr lang="en-US"/>
        </a:p>
      </dgm:t>
    </dgm:pt>
    <dgm:pt modelId="{068D9874-DECD-4A06-826A-F62A7CD08B93}" type="sibTrans" cxnId="{2876FA63-2F7B-4D4E-B7C5-BF0670232657}">
      <dgm:prSet/>
      <dgm:spPr/>
      <dgm:t>
        <a:bodyPr/>
        <a:lstStyle/>
        <a:p>
          <a:endParaRPr lang="en-US"/>
        </a:p>
      </dgm:t>
    </dgm:pt>
    <dgm:pt modelId="{8D6228BD-177F-4666-81D3-8698F93B498B}">
      <dgm:prSet/>
      <dgm:spPr/>
      <dgm:t>
        <a:bodyPr/>
        <a:lstStyle/>
        <a:p>
          <a:r>
            <a:rPr lang="en-US" dirty="0">
              <a:latin typeface="Aptos" panose="020B0004020202020204" pitchFamily="34" charset="0"/>
            </a:rPr>
            <a:t>House committee passed their bill, now onto the Senate</a:t>
          </a:r>
        </a:p>
      </dgm:t>
    </dgm:pt>
    <dgm:pt modelId="{C3F18ED8-BA14-40D5-91EA-F560BBF2484B}" type="parTrans" cxnId="{A352564B-96A2-4744-87D6-C4CC71D515C3}">
      <dgm:prSet/>
      <dgm:spPr/>
      <dgm:t>
        <a:bodyPr/>
        <a:lstStyle/>
        <a:p>
          <a:endParaRPr lang="en-US"/>
        </a:p>
      </dgm:t>
    </dgm:pt>
    <dgm:pt modelId="{39BC75EC-B9E1-4F0E-AEDC-216756201DB0}" type="sibTrans" cxnId="{A352564B-96A2-4744-87D6-C4CC71D515C3}">
      <dgm:prSet/>
      <dgm:spPr/>
      <dgm:t>
        <a:bodyPr/>
        <a:lstStyle/>
        <a:p>
          <a:endParaRPr lang="en-US"/>
        </a:p>
      </dgm:t>
    </dgm:pt>
    <dgm:pt modelId="{5DDD6EE3-734D-4A0A-96B8-14F956C4B65E}">
      <dgm:prSet/>
      <dgm:spPr/>
      <dgm:t>
        <a:bodyPr/>
        <a:lstStyle/>
        <a:p>
          <a:r>
            <a:rPr lang="en-US" dirty="0">
              <a:latin typeface="Aptos" panose="020B0004020202020204" pitchFamily="34" charset="0"/>
            </a:rPr>
            <a:t>Likely a short-term funding patch by 9/30 (“continuing resolution”). </a:t>
          </a:r>
        </a:p>
      </dgm:t>
    </dgm:pt>
    <dgm:pt modelId="{DF47D318-E87E-46F5-9AF3-3EF33E2D93CD}" type="parTrans" cxnId="{28F01441-5CAF-4B1B-8061-876318513C67}">
      <dgm:prSet/>
      <dgm:spPr/>
      <dgm:t>
        <a:bodyPr/>
        <a:lstStyle/>
        <a:p>
          <a:endParaRPr lang="en-US"/>
        </a:p>
      </dgm:t>
    </dgm:pt>
    <dgm:pt modelId="{CF8D4065-1F5E-4B9A-A8EE-2B19CC436517}" type="sibTrans" cxnId="{28F01441-5CAF-4B1B-8061-876318513C67}">
      <dgm:prSet/>
      <dgm:spPr/>
      <dgm:t>
        <a:bodyPr/>
        <a:lstStyle/>
        <a:p>
          <a:endParaRPr lang="en-US"/>
        </a:p>
      </dgm:t>
    </dgm:pt>
    <dgm:pt modelId="{2390CDC9-F866-46F3-A22D-DCC2D6D8BAB2}">
      <dgm:prSet/>
      <dgm:spPr/>
      <dgm:t>
        <a:bodyPr/>
        <a:lstStyle/>
        <a:p>
          <a:r>
            <a:rPr lang="en-US" b="1">
              <a:solidFill>
                <a:schemeClr val="tx1"/>
              </a:solidFill>
              <a:latin typeface="Aptos" panose="020B0004020202020204" pitchFamily="34" charset="0"/>
            </a:rPr>
            <a:t>Rescissions </a:t>
          </a:r>
          <a:r>
            <a:rPr lang="en-US" b="0">
              <a:solidFill>
                <a:schemeClr val="tx1"/>
              </a:solidFill>
              <a:latin typeface="Aptos" panose="020B0004020202020204" pitchFamily="34" charset="0"/>
            </a:rPr>
            <a:t>(cuts) </a:t>
          </a:r>
        </a:p>
      </dgm:t>
    </dgm:pt>
    <dgm:pt modelId="{F7A072AC-BDA4-4F3F-AEFA-4FCF01E56D87}" type="parTrans" cxnId="{5C735F36-A8FF-4ADC-987C-F1E4293ADAA2}">
      <dgm:prSet/>
      <dgm:spPr/>
      <dgm:t>
        <a:bodyPr/>
        <a:lstStyle/>
        <a:p>
          <a:endParaRPr lang="en-US"/>
        </a:p>
      </dgm:t>
    </dgm:pt>
    <dgm:pt modelId="{C1688D64-51FE-4761-BBFC-2EF847C3E1A4}" type="sibTrans" cxnId="{5C735F36-A8FF-4ADC-987C-F1E4293ADAA2}">
      <dgm:prSet/>
      <dgm:spPr/>
      <dgm:t>
        <a:bodyPr/>
        <a:lstStyle/>
        <a:p>
          <a:endParaRPr lang="en-US"/>
        </a:p>
      </dgm:t>
    </dgm:pt>
    <dgm:pt modelId="{FAA49BF3-4050-4487-B7CA-83A47C9B782F}">
      <dgm:prSet/>
      <dgm:spPr/>
      <dgm:t>
        <a:bodyPr/>
        <a:lstStyle/>
        <a:p>
          <a:r>
            <a:rPr lang="en-US">
              <a:latin typeface="Aptos" panose="020B0004020202020204" pitchFamily="34" charset="0"/>
            </a:rPr>
            <a:t>Recent package is done.</a:t>
          </a:r>
        </a:p>
      </dgm:t>
    </dgm:pt>
    <dgm:pt modelId="{33C700AF-A940-4EE6-8FC5-5CFB151B8422}" type="parTrans" cxnId="{6665C805-60C2-4D52-BDB5-337B5646F881}">
      <dgm:prSet/>
      <dgm:spPr/>
      <dgm:t>
        <a:bodyPr/>
        <a:lstStyle/>
        <a:p>
          <a:endParaRPr lang="en-US"/>
        </a:p>
      </dgm:t>
    </dgm:pt>
    <dgm:pt modelId="{B91305D6-52B2-498A-9986-344720FF21CE}" type="sibTrans" cxnId="{6665C805-60C2-4D52-BDB5-337B5646F881}">
      <dgm:prSet/>
      <dgm:spPr/>
      <dgm:t>
        <a:bodyPr/>
        <a:lstStyle/>
        <a:p>
          <a:endParaRPr lang="en-US"/>
        </a:p>
      </dgm:t>
    </dgm:pt>
    <dgm:pt modelId="{DD65D58D-8B85-49B3-A618-524DFAD6507A}">
      <dgm:prSet/>
      <dgm:spPr/>
      <dgm:t>
        <a:bodyPr/>
        <a:lstStyle/>
        <a:p>
          <a:r>
            <a:rPr lang="en-US">
              <a:latin typeface="Aptos" panose="020B0004020202020204" pitchFamily="34" charset="0"/>
            </a:rPr>
            <a:t>House and Senate will need to keep negotiating. </a:t>
          </a:r>
        </a:p>
      </dgm:t>
    </dgm:pt>
    <dgm:pt modelId="{E75797D3-9E96-4CB6-9F45-DFEA22F4229C}" type="parTrans" cxnId="{2FE71B13-78E3-43CC-84E7-92707B9587EC}">
      <dgm:prSet/>
      <dgm:spPr/>
      <dgm:t>
        <a:bodyPr/>
        <a:lstStyle/>
        <a:p>
          <a:endParaRPr lang="en-US"/>
        </a:p>
      </dgm:t>
    </dgm:pt>
    <dgm:pt modelId="{1087AC69-865F-41F4-ABFC-66F1E06F97DB}" type="sibTrans" cxnId="{2FE71B13-78E3-43CC-84E7-92707B9587EC}">
      <dgm:prSet/>
      <dgm:spPr/>
      <dgm:t>
        <a:bodyPr/>
        <a:lstStyle/>
        <a:p>
          <a:endParaRPr lang="en-US"/>
        </a:p>
      </dgm:t>
    </dgm:pt>
    <dgm:pt modelId="{B6FB7778-F365-45BD-9810-6EF9810B88BA}">
      <dgm:prSet/>
      <dgm:spPr/>
      <dgm:t>
        <a:bodyPr/>
        <a:lstStyle/>
        <a:p>
          <a:r>
            <a:rPr lang="en-US" dirty="0">
              <a:latin typeface="Aptos" panose="020B0004020202020204" pitchFamily="34" charset="0"/>
            </a:rPr>
            <a:t>A different package could be sent by White House any time, or never!</a:t>
          </a:r>
        </a:p>
      </dgm:t>
    </dgm:pt>
    <dgm:pt modelId="{C27B9447-1189-40CC-9093-72B42BB92DA2}" type="parTrans" cxnId="{176E1021-6FC1-4D45-8962-AA479BF77264}">
      <dgm:prSet/>
      <dgm:spPr/>
      <dgm:t>
        <a:bodyPr/>
        <a:lstStyle/>
        <a:p>
          <a:endParaRPr lang="en-US"/>
        </a:p>
      </dgm:t>
    </dgm:pt>
    <dgm:pt modelId="{198513FC-8ADD-4C38-82AC-1B54ADF636C0}" type="sibTrans" cxnId="{176E1021-6FC1-4D45-8962-AA479BF77264}">
      <dgm:prSet/>
      <dgm:spPr/>
      <dgm:t>
        <a:bodyPr/>
        <a:lstStyle/>
        <a:p>
          <a:endParaRPr lang="en-US"/>
        </a:p>
      </dgm:t>
    </dgm:pt>
    <dgm:pt modelId="{6D6F5F37-B536-46F8-B0ED-578871D4D021}" type="pres">
      <dgm:prSet presAssocID="{88BD7763-695F-43C3-B66D-E8B4AD95C2E2}" presName="linear" presStyleCnt="0">
        <dgm:presLayoutVars>
          <dgm:dir/>
          <dgm:animLvl val="lvl"/>
          <dgm:resizeHandles val="exact"/>
        </dgm:presLayoutVars>
      </dgm:prSet>
      <dgm:spPr/>
    </dgm:pt>
    <dgm:pt modelId="{9525C220-CE15-49FF-B5EB-882EB209DF7F}" type="pres">
      <dgm:prSet presAssocID="{91CCB131-65F2-4EC7-8241-05A2E38C656D}" presName="parentLin" presStyleCnt="0"/>
      <dgm:spPr/>
    </dgm:pt>
    <dgm:pt modelId="{8B7E8AC0-80ED-4CA9-A76E-D125732CB234}" type="pres">
      <dgm:prSet presAssocID="{91CCB131-65F2-4EC7-8241-05A2E38C656D}" presName="parentLeftMargin" presStyleLbl="node1" presStyleIdx="0" presStyleCnt="3"/>
      <dgm:spPr/>
    </dgm:pt>
    <dgm:pt modelId="{A84125AE-F893-44B3-A238-218F6177F823}" type="pres">
      <dgm:prSet presAssocID="{91CCB131-65F2-4EC7-8241-05A2E38C656D}" presName="parentText" presStyleLbl="node1" presStyleIdx="0" presStyleCnt="3">
        <dgm:presLayoutVars>
          <dgm:chMax val="0"/>
          <dgm:bulletEnabled val="1"/>
        </dgm:presLayoutVars>
      </dgm:prSet>
      <dgm:spPr/>
    </dgm:pt>
    <dgm:pt modelId="{1E3A3AE2-F632-49B9-8082-00D6DF17B4B4}" type="pres">
      <dgm:prSet presAssocID="{91CCB131-65F2-4EC7-8241-05A2E38C656D}" presName="negativeSpace" presStyleCnt="0"/>
      <dgm:spPr/>
    </dgm:pt>
    <dgm:pt modelId="{66E5F6B0-2752-48FA-A3FD-58A874345E89}" type="pres">
      <dgm:prSet presAssocID="{91CCB131-65F2-4EC7-8241-05A2E38C656D}" presName="childText" presStyleLbl="conFgAcc1" presStyleIdx="0" presStyleCnt="3">
        <dgm:presLayoutVars>
          <dgm:bulletEnabled val="1"/>
        </dgm:presLayoutVars>
      </dgm:prSet>
      <dgm:spPr/>
    </dgm:pt>
    <dgm:pt modelId="{0C5B69FE-1C21-4446-8C80-73289A5CDFF4}" type="pres">
      <dgm:prSet presAssocID="{C25EFAE2-B249-49F7-975A-D9C5F043E7DC}" presName="spaceBetweenRectangles" presStyleCnt="0"/>
      <dgm:spPr/>
    </dgm:pt>
    <dgm:pt modelId="{7F284D48-037D-4CC0-97C4-4BB09F88A0F2}" type="pres">
      <dgm:prSet presAssocID="{F7F95746-97A7-497B-8EAA-81EA08D604F3}" presName="parentLin" presStyleCnt="0"/>
      <dgm:spPr/>
    </dgm:pt>
    <dgm:pt modelId="{5382A0BA-E87F-42F6-97D0-989E8E064AB8}" type="pres">
      <dgm:prSet presAssocID="{F7F95746-97A7-497B-8EAA-81EA08D604F3}" presName="parentLeftMargin" presStyleLbl="node1" presStyleIdx="0" presStyleCnt="3"/>
      <dgm:spPr/>
    </dgm:pt>
    <dgm:pt modelId="{263FDC23-BD71-4BFE-830B-319F88066A46}" type="pres">
      <dgm:prSet presAssocID="{F7F95746-97A7-497B-8EAA-81EA08D604F3}" presName="parentText" presStyleLbl="node1" presStyleIdx="1" presStyleCnt="3">
        <dgm:presLayoutVars>
          <dgm:chMax val="0"/>
          <dgm:bulletEnabled val="1"/>
        </dgm:presLayoutVars>
      </dgm:prSet>
      <dgm:spPr/>
    </dgm:pt>
    <dgm:pt modelId="{21976A65-464A-46C7-9857-10A48C694278}" type="pres">
      <dgm:prSet presAssocID="{F7F95746-97A7-497B-8EAA-81EA08D604F3}" presName="negativeSpace" presStyleCnt="0"/>
      <dgm:spPr/>
    </dgm:pt>
    <dgm:pt modelId="{340A99F5-CBE4-4E47-91B9-1C7BF27C3F33}" type="pres">
      <dgm:prSet presAssocID="{F7F95746-97A7-497B-8EAA-81EA08D604F3}" presName="childText" presStyleLbl="conFgAcc1" presStyleIdx="1" presStyleCnt="3">
        <dgm:presLayoutVars>
          <dgm:bulletEnabled val="1"/>
        </dgm:presLayoutVars>
      </dgm:prSet>
      <dgm:spPr/>
    </dgm:pt>
    <dgm:pt modelId="{893E6600-F571-4949-9C40-6772C8DA0FF4}" type="pres">
      <dgm:prSet presAssocID="{068D9874-DECD-4A06-826A-F62A7CD08B93}" presName="spaceBetweenRectangles" presStyleCnt="0"/>
      <dgm:spPr/>
    </dgm:pt>
    <dgm:pt modelId="{D4724308-47E4-48E9-8373-BCA91F5862E3}" type="pres">
      <dgm:prSet presAssocID="{2390CDC9-F866-46F3-A22D-DCC2D6D8BAB2}" presName="parentLin" presStyleCnt="0"/>
      <dgm:spPr/>
    </dgm:pt>
    <dgm:pt modelId="{A33052F4-D8A2-46DD-A6C4-629094CBFEE3}" type="pres">
      <dgm:prSet presAssocID="{2390CDC9-F866-46F3-A22D-DCC2D6D8BAB2}" presName="parentLeftMargin" presStyleLbl="node1" presStyleIdx="1" presStyleCnt="3"/>
      <dgm:spPr/>
    </dgm:pt>
    <dgm:pt modelId="{95E99FFF-DAF2-47E4-9A2B-BE8620EF6C11}" type="pres">
      <dgm:prSet presAssocID="{2390CDC9-F866-46F3-A22D-DCC2D6D8BAB2}" presName="parentText" presStyleLbl="node1" presStyleIdx="2" presStyleCnt="3">
        <dgm:presLayoutVars>
          <dgm:chMax val="0"/>
          <dgm:bulletEnabled val="1"/>
        </dgm:presLayoutVars>
      </dgm:prSet>
      <dgm:spPr/>
    </dgm:pt>
    <dgm:pt modelId="{04667864-69EB-4EDF-ABB3-B6A0BAC85EF5}" type="pres">
      <dgm:prSet presAssocID="{2390CDC9-F866-46F3-A22D-DCC2D6D8BAB2}" presName="negativeSpace" presStyleCnt="0"/>
      <dgm:spPr/>
    </dgm:pt>
    <dgm:pt modelId="{3B8903FF-2E9B-4A07-811D-070F68D358C1}" type="pres">
      <dgm:prSet presAssocID="{2390CDC9-F866-46F3-A22D-DCC2D6D8BAB2}" presName="childText" presStyleLbl="conFgAcc1" presStyleIdx="2" presStyleCnt="3">
        <dgm:presLayoutVars>
          <dgm:bulletEnabled val="1"/>
        </dgm:presLayoutVars>
      </dgm:prSet>
      <dgm:spPr/>
    </dgm:pt>
  </dgm:ptLst>
  <dgm:cxnLst>
    <dgm:cxn modelId="{6665C805-60C2-4D52-BDB5-337B5646F881}" srcId="{2390CDC9-F866-46F3-A22D-DCC2D6D8BAB2}" destId="{FAA49BF3-4050-4487-B7CA-83A47C9B782F}" srcOrd="0" destOrd="0" parTransId="{33C700AF-A940-4EE6-8FC5-5CFB151B8422}" sibTransId="{B91305D6-52B2-498A-9986-344720FF21CE}"/>
    <dgm:cxn modelId="{14261F07-7682-4FD7-B9C3-080DF50B1AE0}" type="presOf" srcId="{F7F95746-97A7-497B-8EAA-81EA08D604F3}" destId="{5382A0BA-E87F-42F6-97D0-989E8E064AB8}" srcOrd="0" destOrd="0" presId="urn:microsoft.com/office/officeart/2005/8/layout/list1"/>
    <dgm:cxn modelId="{F6C8510E-B4E3-47E1-8BA5-071ECEC3CD86}" srcId="{88BD7763-695F-43C3-B66D-E8B4AD95C2E2}" destId="{91CCB131-65F2-4EC7-8241-05A2E38C656D}" srcOrd="0" destOrd="0" parTransId="{EBAF17B8-2BCC-4B95-A5FE-829268320A41}" sibTransId="{C25EFAE2-B249-49F7-975A-D9C5F043E7DC}"/>
    <dgm:cxn modelId="{2FE71B13-78E3-43CC-84E7-92707B9587EC}" srcId="{F7F95746-97A7-497B-8EAA-81EA08D604F3}" destId="{DD65D58D-8B85-49B3-A618-524DFAD6507A}" srcOrd="2" destOrd="0" parTransId="{E75797D3-9E96-4CB6-9F45-DFEA22F4229C}" sibTransId="{1087AC69-865F-41F4-ABFC-66F1E06F97DB}"/>
    <dgm:cxn modelId="{C60E8319-D62A-4CB6-8F51-29DD6DC89725}" type="presOf" srcId="{88BD7763-695F-43C3-B66D-E8B4AD95C2E2}" destId="{6D6F5F37-B536-46F8-B0ED-578871D4D021}" srcOrd="0" destOrd="0" presId="urn:microsoft.com/office/officeart/2005/8/layout/list1"/>
    <dgm:cxn modelId="{5A44F81D-3AED-4742-B5F3-3D2841BBD521}" type="presOf" srcId="{FAA49BF3-4050-4487-B7CA-83A47C9B782F}" destId="{3B8903FF-2E9B-4A07-811D-070F68D358C1}" srcOrd="0" destOrd="0" presId="urn:microsoft.com/office/officeart/2005/8/layout/list1"/>
    <dgm:cxn modelId="{EBE0BD20-C895-4331-BC62-24B8977B2412}" type="presOf" srcId="{2390CDC9-F866-46F3-A22D-DCC2D6D8BAB2}" destId="{95E99FFF-DAF2-47E4-9A2B-BE8620EF6C11}" srcOrd="1" destOrd="0" presId="urn:microsoft.com/office/officeart/2005/8/layout/list1"/>
    <dgm:cxn modelId="{176E1021-6FC1-4D45-8962-AA479BF77264}" srcId="{2390CDC9-F866-46F3-A22D-DCC2D6D8BAB2}" destId="{B6FB7778-F365-45BD-9810-6EF9810B88BA}" srcOrd="1" destOrd="0" parTransId="{C27B9447-1189-40CC-9093-72B42BB92DA2}" sibTransId="{198513FC-8ADD-4C38-82AC-1B54ADF636C0}"/>
    <dgm:cxn modelId="{5C735F36-A8FF-4ADC-987C-F1E4293ADAA2}" srcId="{88BD7763-695F-43C3-B66D-E8B4AD95C2E2}" destId="{2390CDC9-F866-46F3-A22D-DCC2D6D8BAB2}" srcOrd="2" destOrd="0" parTransId="{F7A072AC-BDA4-4F3F-AEFA-4FCF01E56D87}" sibTransId="{C1688D64-51FE-4761-BBFC-2EF847C3E1A4}"/>
    <dgm:cxn modelId="{28F01441-5CAF-4B1B-8061-876318513C67}" srcId="{F7F95746-97A7-497B-8EAA-81EA08D604F3}" destId="{5DDD6EE3-734D-4A0A-96B8-14F956C4B65E}" srcOrd="1" destOrd="0" parTransId="{DF47D318-E87E-46F5-9AF3-3EF33E2D93CD}" sibTransId="{CF8D4065-1F5E-4B9A-A8EE-2B19CC436517}"/>
    <dgm:cxn modelId="{2876FA63-2F7B-4D4E-B7C5-BF0670232657}" srcId="{88BD7763-695F-43C3-B66D-E8B4AD95C2E2}" destId="{F7F95746-97A7-497B-8EAA-81EA08D604F3}" srcOrd="1" destOrd="0" parTransId="{E12DE895-76B2-4BB2-989F-3499487BCC75}" sibTransId="{068D9874-DECD-4A06-826A-F62A7CD08B93}"/>
    <dgm:cxn modelId="{EDCB1D46-296D-403C-93C4-52895CB1B741}" type="presOf" srcId="{91CCB131-65F2-4EC7-8241-05A2E38C656D}" destId="{A84125AE-F893-44B3-A238-218F6177F823}" srcOrd="1" destOrd="0" presId="urn:microsoft.com/office/officeart/2005/8/layout/list1"/>
    <dgm:cxn modelId="{A352564B-96A2-4744-87D6-C4CC71D515C3}" srcId="{F7F95746-97A7-497B-8EAA-81EA08D604F3}" destId="{8D6228BD-177F-4666-81D3-8698F93B498B}" srcOrd="0" destOrd="0" parTransId="{C3F18ED8-BA14-40D5-91EA-F560BBF2484B}" sibTransId="{39BC75EC-B9E1-4F0E-AEDC-216756201DB0}"/>
    <dgm:cxn modelId="{3000C06C-D542-49FE-82FC-FAB32AB449C9}" srcId="{91CCB131-65F2-4EC7-8241-05A2E38C656D}" destId="{7DE14797-B719-4A07-A09F-E36BFC73A12E}" srcOrd="0" destOrd="0" parTransId="{F1471A7D-513C-44B2-92A8-D9BE0944DA70}" sibTransId="{1C0BEC6F-35B9-47C1-92E2-12680CE6E248}"/>
    <dgm:cxn modelId="{8D3BB275-9707-407B-A548-B3D4A8829AB9}" type="presOf" srcId="{F7F95746-97A7-497B-8EAA-81EA08D604F3}" destId="{263FDC23-BD71-4BFE-830B-319F88066A46}" srcOrd="1" destOrd="0" presId="urn:microsoft.com/office/officeart/2005/8/layout/list1"/>
    <dgm:cxn modelId="{FF96367D-2288-4565-A853-EFF230D655F7}" type="presOf" srcId="{2390CDC9-F866-46F3-A22D-DCC2D6D8BAB2}" destId="{A33052F4-D8A2-46DD-A6C4-629094CBFEE3}" srcOrd="0" destOrd="0" presId="urn:microsoft.com/office/officeart/2005/8/layout/list1"/>
    <dgm:cxn modelId="{7D551F7F-CED9-4572-891B-0C4E072E60FC}" type="presOf" srcId="{B6FB7778-F365-45BD-9810-6EF9810B88BA}" destId="{3B8903FF-2E9B-4A07-811D-070F68D358C1}" srcOrd="0" destOrd="1" presId="urn:microsoft.com/office/officeart/2005/8/layout/list1"/>
    <dgm:cxn modelId="{9EA01F83-B0FC-4B4C-8616-B669F3D6BE6F}" type="presOf" srcId="{91CCB131-65F2-4EC7-8241-05A2E38C656D}" destId="{8B7E8AC0-80ED-4CA9-A76E-D125732CB234}" srcOrd="0" destOrd="0" presId="urn:microsoft.com/office/officeart/2005/8/layout/list1"/>
    <dgm:cxn modelId="{11737FAB-5448-4B76-B534-AF8CE02E7A19}" type="presOf" srcId="{7DE14797-B719-4A07-A09F-E36BFC73A12E}" destId="{66E5F6B0-2752-48FA-A3FD-58A874345E89}" srcOrd="0" destOrd="0" presId="urn:microsoft.com/office/officeart/2005/8/layout/list1"/>
    <dgm:cxn modelId="{065721B9-B690-4881-92A4-F9441D0D4846}" srcId="{91CCB131-65F2-4EC7-8241-05A2E38C656D}" destId="{D2448C88-56A1-42BE-B2A0-8B287E5978DE}" srcOrd="1" destOrd="0" parTransId="{CFE23C58-010A-4097-A9F0-0E64934C6072}" sibTransId="{B792871A-2028-48B8-A077-51491CEB90B5}"/>
    <dgm:cxn modelId="{15A000BF-A3D5-4AEF-A198-787BDB1FE60E}" type="presOf" srcId="{8D6228BD-177F-4666-81D3-8698F93B498B}" destId="{340A99F5-CBE4-4E47-91B9-1C7BF27C3F33}" srcOrd="0" destOrd="0" presId="urn:microsoft.com/office/officeart/2005/8/layout/list1"/>
    <dgm:cxn modelId="{E296BBD5-DC54-4374-9DBF-133227409EAF}" type="presOf" srcId="{DD65D58D-8B85-49B3-A618-524DFAD6507A}" destId="{340A99F5-CBE4-4E47-91B9-1C7BF27C3F33}" srcOrd="0" destOrd="2" presId="urn:microsoft.com/office/officeart/2005/8/layout/list1"/>
    <dgm:cxn modelId="{377B0EDE-765B-41E1-9F40-EBBB94BDA19E}" type="presOf" srcId="{5DDD6EE3-734D-4A0A-96B8-14F956C4B65E}" destId="{340A99F5-CBE4-4E47-91B9-1C7BF27C3F33}" srcOrd="0" destOrd="1" presId="urn:microsoft.com/office/officeart/2005/8/layout/list1"/>
    <dgm:cxn modelId="{DC600EE9-D3CE-4EAD-9AD4-46DC24BA5E99}" type="presOf" srcId="{D2448C88-56A1-42BE-B2A0-8B287E5978DE}" destId="{66E5F6B0-2752-48FA-A3FD-58A874345E89}" srcOrd="0" destOrd="1" presId="urn:microsoft.com/office/officeart/2005/8/layout/list1"/>
    <dgm:cxn modelId="{5C430D00-FA6E-4243-8062-D021842C4A7B}" type="presParOf" srcId="{6D6F5F37-B536-46F8-B0ED-578871D4D021}" destId="{9525C220-CE15-49FF-B5EB-882EB209DF7F}" srcOrd="0" destOrd="0" presId="urn:microsoft.com/office/officeart/2005/8/layout/list1"/>
    <dgm:cxn modelId="{15C985DD-89D3-4512-BECF-6E7524D44A9C}" type="presParOf" srcId="{9525C220-CE15-49FF-B5EB-882EB209DF7F}" destId="{8B7E8AC0-80ED-4CA9-A76E-D125732CB234}" srcOrd="0" destOrd="0" presId="urn:microsoft.com/office/officeart/2005/8/layout/list1"/>
    <dgm:cxn modelId="{FA9B7E94-B615-403E-A527-B1831F8F51B4}" type="presParOf" srcId="{9525C220-CE15-49FF-B5EB-882EB209DF7F}" destId="{A84125AE-F893-44B3-A238-218F6177F823}" srcOrd="1" destOrd="0" presId="urn:microsoft.com/office/officeart/2005/8/layout/list1"/>
    <dgm:cxn modelId="{2ADB72FF-38D9-4F67-AF36-DBC944E0B870}" type="presParOf" srcId="{6D6F5F37-B536-46F8-B0ED-578871D4D021}" destId="{1E3A3AE2-F632-49B9-8082-00D6DF17B4B4}" srcOrd="1" destOrd="0" presId="urn:microsoft.com/office/officeart/2005/8/layout/list1"/>
    <dgm:cxn modelId="{E9F64884-D896-4D5C-8AEB-96461603D717}" type="presParOf" srcId="{6D6F5F37-B536-46F8-B0ED-578871D4D021}" destId="{66E5F6B0-2752-48FA-A3FD-58A874345E89}" srcOrd="2" destOrd="0" presId="urn:microsoft.com/office/officeart/2005/8/layout/list1"/>
    <dgm:cxn modelId="{009838F9-9A1A-4A2D-B3AD-6F658A8FC254}" type="presParOf" srcId="{6D6F5F37-B536-46F8-B0ED-578871D4D021}" destId="{0C5B69FE-1C21-4446-8C80-73289A5CDFF4}" srcOrd="3" destOrd="0" presId="urn:microsoft.com/office/officeart/2005/8/layout/list1"/>
    <dgm:cxn modelId="{7C0AF17A-5BD9-4813-8103-3B7224D2DD4B}" type="presParOf" srcId="{6D6F5F37-B536-46F8-B0ED-578871D4D021}" destId="{7F284D48-037D-4CC0-97C4-4BB09F88A0F2}" srcOrd="4" destOrd="0" presId="urn:microsoft.com/office/officeart/2005/8/layout/list1"/>
    <dgm:cxn modelId="{E417F0D7-22A1-4C67-917B-1AF6FEF10AD0}" type="presParOf" srcId="{7F284D48-037D-4CC0-97C4-4BB09F88A0F2}" destId="{5382A0BA-E87F-42F6-97D0-989E8E064AB8}" srcOrd="0" destOrd="0" presId="urn:microsoft.com/office/officeart/2005/8/layout/list1"/>
    <dgm:cxn modelId="{3F70403F-E5AA-4280-A403-776CEE3B0282}" type="presParOf" srcId="{7F284D48-037D-4CC0-97C4-4BB09F88A0F2}" destId="{263FDC23-BD71-4BFE-830B-319F88066A46}" srcOrd="1" destOrd="0" presId="urn:microsoft.com/office/officeart/2005/8/layout/list1"/>
    <dgm:cxn modelId="{8A19BD53-6933-4767-A2B3-B537435684B4}" type="presParOf" srcId="{6D6F5F37-B536-46F8-B0ED-578871D4D021}" destId="{21976A65-464A-46C7-9857-10A48C694278}" srcOrd="5" destOrd="0" presId="urn:microsoft.com/office/officeart/2005/8/layout/list1"/>
    <dgm:cxn modelId="{968FADC4-127D-4282-8954-B37740F188C2}" type="presParOf" srcId="{6D6F5F37-B536-46F8-B0ED-578871D4D021}" destId="{340A99F5-CBE4-4E47-91B9-1C7BF27C3F33}" srcOrd="6" destOrd="0" presId="urn:microsoft.com/office/officeart/2005/8/layout/list1"/>
    <dgm:cxn modelId="{3C84C579-5230-4322-85C4-9CA3CB9A45BB}" type="presParOf" srcId="{6D6F5F37-B536-46F8-B0ED-578871D4D021}" destId="{893E6600-F571-4949-9C40-6772C8DA0FF4}" srcOrd="7" destOrd="0" presId="urn:microsoft.com/office/officeart/2005/8/layout/list1"/>
    <dgm:cxn modelId="{2E840836-95E2-4B00-BEF9-7280902CF14A}" type="presParOf" srcId="{6D6F5F37-B536-46F8-B0ED-578871D4D021}" destId="{D4724308-47E4-48E9-8373-BCA91F5862E3}" srcOrd="8" destOrd="0" presId="urn:microsoft.com/office/officeart/2005/8/layout/list1"/>
    <dgm:cxn modelId="{DA994390-440A-4FE7-BB44-0FB8DCED65C5}" type="presParOf" srcId="{D4724308-47E4-48E9-8373-BCA91F5862E3}" destId="{A33052F4-D8A2-46DD-A6C4-629094CBFEE3}" srcOrd="0" destOrd="0" presId="urn:microsoft.com/office/officeart/2005/8/layout/list1"/>
    <dgm:cxn modelId="{0536F1ED-74E8-4A6A-9AE5-8D88DD92A034}" type="presParOf" srcId="{D4724308-47E4-48E9-8373-BCA91F5862E3}" destId="{95E99FFF-DAF2-47E4-9A2B-BE8620EF6C11}" srcOrd="1" destOrd="0" presId="urn:microsoft.com/office/officeart/2005/8/layout/list1"/>
    <dgm:cxn modelId="{73A3A1F4-C239-4AD3-B0AD-2089D82CD769}" type="presParOf" srcId="{6D6F5F37-B536-46F8-B0ED-578871D4D021}" destId="{04667864-69EB-4EDF-ABB3-B6A0BAC85EF5}" srcOrd="9" destOrd="0" presId="urn:microsoft.com/office/officeart/2005/8/layout/list1"/>
    <dgm:cxn modelId="{DA7B9284-5D8F-4E3A-A1CD-E3D1F0EE5AE2}" type="presParOf" srcId="{6D6F5F37-B536-46F8-B0ED-578871D4D021}" destId="{3B8903FF-2E9B-4A07-811D-070F68D358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5F6B0-2752-48FA-A3FD-58A874345E89}">
      <dsp:nvSpPr>
        <dsp:cNvPr id="0" name=""/>
        <dsp:cNvSpPr/>
      </dsp:nvSpPr>
      <dsp:spPr>
        <a:xfrm>
          <a:off x="0" y="323405"/>
          <a:ext cx="6313887" cy="120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028" tIns="333248" rIns="49002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WHEN: Max 1 per fiscal year</a:t>
          </a:r>
        </a:p>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WHO: Simple majority vote</a:t>
          </a:r>
        </a:p>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WHAT: “Mandatory spending”, Esoteric rules</a:t>
          </a:r>
        </a:p>
      </dsp:txBody>
      <dsp:txXfrm>
        <a:off x="0" y="323405"/>
        <a:ext cx="6313887" cy="1209600"/>
      </dsp:txXfrm>
    </dsp:sp>
    <dsp:sp modelId="{A84125AE-F893-44B3-A238-218F6177F823}">
      <dsp:nvSpPr>
        <dsp:cNvPr id="0" name=""/>
        <dsp:cNvSpPr/>
      </dsp:nvSpPr>
      <dsp:spPr>
        <a:xfrm>
          <a:off x="315694" y="87245"/>
          <a:ext cx="4419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055" tIns="0" rIns="167055"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Aptos" panose="020B0004020202020204" pitchFamily="34" charset="0"/>
            </a:rPr>
            <a:t>Reconciliation </a:t>
          </a:r>
          <a:r>
            <a:rPr lang="en-US" sz="1600" b="0" kern="1200">
              <a:solidFill>
                <a:schemeClr val="tx1"/>
              </a:solidFill>
              <a:latin typeface="Aptos" panose="020B0004020202020204" pitchFamily="34" charset="0"/>
            </a:rPr>
            <a:t>(rules &amp; policies)</a:t>
          </a:r>
          <a:endParaRPr lang="en-US" sz="1600" b="0" kern="1200">
            <a:solidFill>
              <a:schemeClr val="tx1"/>
            </a:solidFill>
          </a:endParaRPr>
        </a:p>
      </dsp:txBody>
      <dsp:txXfrm>
        <a:off x="338751" y="110302"/>
        <a:ext cx="4373606" cy="426206"/>
      </dsp:txXfrm>
    </dsp:sp>
    <dsp:sp modelId="{340A99F5-CBE4-4E47-91B9-1C7BF27C3F33}">
      <dsp:nvSpPr>
        <dsp:cNvPr id="0" name=""/>
        <dsp:cNvSpPr/>
      </dsp:nvSpPr>
      <dsp:spPr>
        <a:xfrm>
          <a:off x="0" y="1872664"/>
          <a:ext cx="6313887" cy="120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028" tIns="333248" rIns="49002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WHEN: Annual process</a:t>
          </a:r>
        </a:p>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WHO: 60 votes (</a:t>
          </a:r>
          <a:r>
            <a:rPr lang="en-US" sz="1600" kern="1200" err="1">
              <a:latin typeface="Aptos" panose="020B0004020202020204" pitchFamily="34" charset="0"/>
            </a:rPr>
            <a:t>ie</a:t>
          </a:r>
          <a:r>
            <a:rPr lang="en-US" sz="1600" kern="1200">
              <a:latin typeface="Aptos" panose="020B0004020202020204" pitchFamily="34" charset="0"/>
            </a:rPr>
            <a:t> bipartisan)</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WHAT: “Discretionary” annual spending</a:t>
          </a:r>
        </a:p>
      </dsp:txBody>
      <dsp:txXfrm>
        <a:off x="0" y="1872664"/>
        <a:ext cx="6313887" cy="1209600"/>
      </dsp:txXfrm>
    </dsp:sp>
    <dsp:sp modelId="{263FDC23-BD71-4BFE-830B-319F88066A46}">
      <dsp:nvSpPr>
        <dsp:cNvPr id="0" name=""/>
        <dsp:cNvSpPr/>
      </dsp:nvSpPr>
      <dsp:spPr>
        <a:xfrm>
          <a:off x="315694" y="1619405"/>
          <a:ext cx="4419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055" tIns="0" rIns="167055"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Aptos" panose="020B0004020202020204" pitchFamily="34" charset="0"/>
            </a:rPr>
            <a:t>Appropriations </a:t>
          </a:r>
          <a:r>
            <a:rPr lang="en-US" sz="1600" b="0" kern="1200">
              <a:solidFill>
                <a:schemeClr val="tx1"/>
              </a:solidFill>
              <a:latin typeface="Aptos" panose="020B0004020202020204" pitchFamily="34" charset="0"/>
            </a:rPr>
            <a:t>(spending)</a:t>
          </a:r>
        </a:p>
      </dsp:txBody>
      <dsp:txXfrm>
        <a:off x="338751" y="1642462"/>
        <a:ext cx="4373606" cy="426206"/>
      </dsp:txXfrm>
    </dsp:sp>
    <dsp:sp modelId="{3B8903FF-2E9B-4A07-811D-070F68D358C1}">
      <dsp:nvSpPr>
        <dsp:cNvPr id="0" name=""/>
        <dsp:cNvSpPr/>
      </dsp:nvSpPr>
      <dsp:spPr>
        <a:xfrm>
          <a:off x="0" y="3387725"/>
          <a:ext cx="6313887" cy="120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028" tIns="333248" rIns="49002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WHEN: Rare (from the White House) </a:t>
          </a:r>
        </a:p>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WHO: Simple majority vote</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WHAT: One-by-one reversing appropriations</a:t>
          </a:r>
        </a:p>
      </dsp:txBody>
      <dsp:txXfrm>
        <a:off x="0" y="3387725"/>
        <a:ext cx="6313887" cy="1209600"/>
      </dsp:txXfrm>
    </dsp:sp>
    <dsp:sp modelId="{95E99FFF-DAF2-47E4-9A2B-BE8620EF6C11}">
      <dsp:nvSpPr>
        <dsp:cNvPr id="0" name=""/>
        <dsp:cNvSpPr/>
      </dsp:nvSpPr>
      <dsp:spPr>
        <a:xfrm>
          <a:off x="315694" y="3151565"/>
          <a:ext cx="4419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055" tIns="0" rIns="167055"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Aptos" panose="020B0004020202020204" pitchFamily="34" charset="0"/>
            </a:rPr>
            <a:t>Rescissions </a:t>
          </a:r>
          <a:r>
            <a:rPr lang="en-US" sz="1600" b="0" kern="1200">
              <a:solidFill>
                <a:schemeClr val="tx1"/>
              </a:solidFill>
              <a:latin typeface="Aptos" panose="020B0004020202020204" pitchFamily="34" charset="0"/>
            </a:rPr>
            <a:t>(cuts) </a:t>
          </a:r>
        </a:p>
      </dsp:txBody>
      <dsp:txXfrm>
        <a:off x="338751" y="3174622"/>
        <a:ext cx="43736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5F6B0-2752-48FA-A3FD-58A874345E89}">
      <dsp:nvSpPr>
        <dsp:cNvPr id="0" name=""/>
        <dsp:cNvSpPr/>
      </dsp:nvSpPr>
      <dsp:spPr>
        <a:xfrm>
          <a:off x="0" y="600605"/>
          <a:ext cx="7446602"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7939" tIns="333248" rIns="5779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For this fiscal year, done.</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For next fiscal year, as soon as the fall, or as late as never!</a:t>
          </a:r>
        </a:p>
      </dsp:txBody>
      <dsp:txXfrm>
        <a:off x="0" y="600605"/>
        <a:ext cx="7446602" cy="932400"/>
      </dsp:txXfrm>
    </dsp:sp>
    <dsp:sp modelId="{A84125AE-F893-44B3-A238-218F6177F823}">
      <dsp:nvSpPr>
        <dsp:cNvPr id="0" name=""/>
        <dsp:cNvSpPr/>
      </dsp:nvSpPr>
      <dsp:spPr>
        <a:xfrm>
          <a:off x="372330" y="364445"/>
          <a:ext cx="521262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25" tIns="0" rIns="197025"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Aptos" panose="020B0004020202020204" pitchFamily="34" charset="0"/>
            </a:rPr>
            <a:t>Reconciliation </a:t>
          </a:r>
          <a:r>
            <a:rPr lang="en-US" sz="1600" b="0" kern="1200">
              <a:solidFill>
                <a:schemeClr val="tx1"/>
              </a:solidFill>
              <a:latin typeface="Aptos" panose="020B0004020202020204" pitchFamily="34" charset="0"/>
            </a:rPr>
            <a:t>(rules &amp; policies)</a:t>
          </a:r>
          <a:endParaRPr lang="en-US" sz="1600" b="0" kern="1200">
            <a:solidFill>
              <a:schemeClr val="tx1"/>
            </a:solidFill>
          </a:endParaRPr>
        </a:p>
      </dsp:txBody>
      <dsp:txXfrm>
        <a:off x="395387" y="387502"/>
        <a:ext cx="5166507" cy="426206"/>
      </dsp:txXfrm>
    </dsp:sp>
    <dsp:sp modelId="{340A99F5-CBE4-4E47-91B9-1C7BF27C3F33}">
      <dsp:nvSpPr>
        <dsp:cNvPr id="0" name=""/>
        <dsp:cNvSpPr/>
      </dsp:nvSpPr>
      <dsp:spPr>
        <a:xfrm>
          <a:off x="0" y="1855565"/>
          <a:ext cx="7446602" cy="120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7939" tIns="333248" rIns="5779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House committee passed their bill, now onto the Senate</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Likely a short-term funding patch by 9/30 (“continuing resolution”). </a:t>
          </a:r>
        </a:p>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House and Senate will need to keep negotiating. </a:t>
          </a:r>
        </a:p>
      </dsp:txBody>
      <dsp:txXfrm>
        <a:off x="0" y="1855565"/>
        <a:ext cx="7446602" cy="1209600"/>
      </dsp:txXfrm>
    </dsp:sp>
    <dsp:sp modelId="{263FDC23-BD71-4BFE-830B-319F88066A46}">
      <dsp:nvSpPr>
        <dsp:cNvPr id="0" name=""/>
        <dsp:cNvSpPr/>
      </dsp:nvSpPr>
      <dsp:spPr>
        <a:xfrm>
          <a:off x="372330" y="1619405"/>
          <a:ext cx="521262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25" tIns="0" rIns="197025"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Aptos" panose="020B0004020202020204" pitchFamily="34" charset="0"/>
            </a:rPr>
            <a:t>Appropriations </a:t>
          </a:r>
          <a:r>
            <a:rPr lang="en-US" sz="1600" b="0" kern="1200">
              <a:solidFill>
                <a:schemeClr val="tx1"/>
              </a:solidFill>
              <a:latin typeface="Aptos" panose="020B0004020202020204" pitchFamily="34" charset="0"/>
            </a:rPr>
            <a:t>(spending)</a:t>
          </a:r>
        </a:p>
      </dsp:txBody>
      <dsp:txXfrm>
        <a:off x="395387" y="1642462"/>
        <a:ext cx="5166507" cy="426206"/>
      </dsp:txXfrm>
    </dsp:sp>
    <dsp:sp modelId="{3B8903FF-2E9B-4A07-811D-070F68D358C1}">
      <dsp:nvSpPr>
        <dsp:cNvPr id="0" name=""/>
        <dsp:cNvSpPr/>
      </dsp:nvSpPr>
      <dsp:spPr>
        <a:xfrm>
          <a:off x="0" y="3387725"/>
          <a:ext cx="7446602"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7939" tIns="333248" rIns="5779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Aptos" panose="020B0004020202020204" pitchFamily="34" charset="0"/>
            </a:rPr>
            <a:t>Recent package is done.</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A different package could be sent by White House any time, or never!</a:t>
          </a:r>
        </a:p>
      </dsp:txBody>
      <dsp:txXfrm>
        <a:off x="0" y="3387725"/>
        <a:ext cx="7446602" cy="932400"/>
      </dsp:txXfrm>
    </dsp:sp>
    <dsp:sp modelId="{95E99FFF-DAF2-47E4-9A2B-BE8620EF6C11}">
      <dsp:nvSpPr>
        <dsp:cNvPr id="0" name=""/>
        <dsp:cNvSpPr/>
      </dsp:nvSpPr>
      <dsp:spPr>
        <a:xfrm>
          <a:off x="372330" y="3151565"/>
          <a:ext cx="521262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25" tIns="0" rIns="197025"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Aptos" panose="020B0004020202020204" pitchFamily="34" charset="0"/>
            </a:rPr>
            <a:t>Rescissions </a:t>
          </a:r>
          <a:r>
            <a:rPr lang="en-US" sz="1600" b="0" kern="1200">
              <a:solidFill>
                <a:schemeClr val="tx1"/>
              </a:solidFill>
              <a:latin typeface="Aptos" panose="020B0004020202020204" pitchFamily="34" charset="0"/>
            </a:rPr>
            <a:t>(cuts) </a:t>
          </a:r>
        </a:p>
      </dsp:txBody>
      <dsp:txXfrm>
        <a:off x="395387" y="3174622"/>
        <a:ext cx="5166507"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8/6/2025</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8/6/2025</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8/6/2025</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8/6/2025</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8/6/2025</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8/6/2025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8/6/2025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8/6/2025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8/6/2025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8/6/2025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8/6/2025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8/6/2025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8/6/2025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8/6/2025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8/6/2025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8/6/2025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8/6/2025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8/6/2025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8/6/2025</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8/6/2025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8/6/2025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8/6/2025</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8/6/2025</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8/6/2025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8/6/2025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83"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8/6/2025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8/6/2025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8/6/2025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8/6/2025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5th anniversary RESULTS logo">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l="1413" t="1026" r="978" b="718"/>
          <a:stretch/>
        </p:blipFill>
        <p:spPr>
          <a:xfrm>
            <a:off x="3122011" y="282702"/>
            <a:ext cx="2750998" cy="2930200"/>
          </a:xfrm>
          <a:ln>
            <a:noFill/>
          </a:ln>
        </p:spPr>
      </p:pic>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643159"/>
            <a:ext cx="8229600" cy="857250"/>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Policy Forum</a:t>
            </a:r>
            <a:br>
              <a:rPr lang="en-US" sz="3200"/>
            </a:br>
            <a:r>
              <a:rPr lang="en-US" sz="2000" b="1">
                <a:solidFill>
                  <a:srgbClr val="D50032"/>
                </a:solidFill>
                <a:latin typeface="Open Sans"/>
                <a:ea typeface="Open Sans"/>
                <a:cs typeface="Open Sans"/>
              </a:rPr>
              <a:t> </a:t>
            </a:r>
            <a:r>
              <a:rPr lang="en-US" sz="2000">
                <a:solidFill>
                  <a:srgbClr val="000000"/>
                </a:solidFill>
                <a:latin typeface="Open Sans"/>
                <a:ea typeface="Open Sans"/>
                <a:cs typeface="Open Sans"/>
              </a:rPr>
              <a:t>August</a:t>
            </a:r>
            <a:r>
              <a:rPr lang="en-US" sz="2000">
                <a:latin typeface="Open Sans"/>
                <a:ea typeface="Open Sans"/>
                <a:cs typeface="Open Sans"/>
              </a:rPr>
              <a:t> 5, 2025</a:t>
            </a:r>
            <a:br>
              <a:rPr lang="en-US" sz="3200"/>
            </a:br>
            <a:r>
              <a:rPr lang="en-US" sz="2800" i="1">
                <a:solidFill>
                  <a:srgbClr val="D50032"/>
                </a:solidFill>
                <a:latin typeface="Open Sans"/>
                <a:ea typeface="Open Sans"/>
                <a:cs typeface="Open Sans"/>
              </a:rPr>
              <a:t>Welcome!</a:t>
            </a:r>
            <a:endParaRPr lang="en-US" sz="2800" i="1">
              <a:solidFill>
                <a:srgbClr val="D50032"/>
              </a:solidFill>
            </a:endParaRPr>
          </a:p>
        </p:txBody>
      </p:sp>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22F3-277F-299C-505A-7CC00C365A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FAE44E-F58B-91A0-0C96-784840B5B3A5}"/>
              </a:ext>
            </a:extLst>
          </p:cNvPr>
          <p:cNvSpPr>
            <a:spLocks noGrp="1"/>
          </p:cNvSpPr>
          <p:nvPr>
            <p:ph idx="1"/>
          </p:nvPr>
        </p:nvSpPr>
        <p:spPr>
          <a:xfrm>
            <a:off x="465590" y="551440"/>
            <a:ext cx="8544187" cy="3394472"/>
          </a:xfrm>
        </p:spPr>
        <p:txBody>
          <a:bodyPr vert="horz" lIns="91440" tIns="45720" rIns="91440" bIns="45720" rtlCol="0">
            <a:noAutofit/>
          </a:bodyPr>
          <a:lstStyle/>
          <a:p>
            <a:pPr marL="0" indent="0">
              <a:buNone/>
            </a:pPr>
            <a:r>
              <a:rPr lang="en-US" sz="3700" b="1" dirty="0"/>
              <a:t>Reconciliation:</a:t>
            </a:r>
          </a:p>
          <a:p>
            <a:r>
              <a:rPr lang="en-US" sz="3700" dirty="0"/>
              <a:t>Change how Medicaid works</a:t>
            </a:r>
          </a:p>
          <a:p>
            <a:r>
              <a:rPr lang="en-US" sz="3700" dirty="0"/>
              <a:t>Limit who can get SNAP</a:t>
            </a:r>
          </a:p>
          <a:p>
            <a:r>
              <a:rPr lang="en-US" sz="3700" dirty="0"/>
              <a:t>Cut certain taxes</a:t>
            </a:r>
          </a:p>
          <a:p>
            <a:pPr marL="0" indent="0">
              <a:buNone/>
            </a:pPr>
            <a:r>
              <a:rPr lang="en-US" sz="4400" b="1" dirty="0"/>
              <a:t> </a:t>
            </a:r>
          </a:p>
          <a:p>
            <a:pPr marL="0" indent="0">
              <a:buNone/>
            </a:pPr>
            <a:endParaRPr lang="en-US" sz="4400" b="1" dirty="0"/>
          </a:p>
        </p:txBody>
      </p:sp>
      <p:sp>
        <p:nvSpPr>
          <p:cNvPr id="5" name="Content Placeholder 2">
            <a:extLst>
              <a:ext uri="{FF2B5EF4-FFF2-40B4-BE49-F238E27FC236}">
                <a16:creationId xmlns:a16="http://schemas.microsoft.com/office/drawing/2014/main" id="{73B6B1BD-48CD-3FD1-F0FF-BEEEBB211A55}"/>
              </a:ext>
            </a:extLst>
          </p:cNvPr>
          <p:cNvSpPr txBox="1">
            <a:spLocks/>
          </p:cNvSpPr>
          <p:nvPr/>
        </p:nvSpPr>
        <p:spPr>
          <a:xfrm>
            <a:off x="299907" y="3996340"/>
            <a:ext cx="8544187" cy="119144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457189">
              <a:buNone/>
            </a:pPr>
            <a:r>
              <a:rPr lang="en-US" sz="2800" b="1" dirty="0">
                <a:solidFill>
                  <a:srgbClr val="000000"/>
                </a:solidFill>
              </a:rPr>
              <a:t>Long-term choices about money (and government!)</a:t>
            </a:r>
          </a:p>
          <a:p>
            <a:pPr marL="0" indent="0" algn="r" defTabSz="457189">
              <a:buNone/>
            </a:pPr>
            <a:r>
              <a:rPr lang="en-US" sz="2800" dirty="0">
                <a:solidFill>
                  <a:srgbClr val="000000"/>
                </a:solidFill>
              </a:rPr>
              <a:t>We can change them eventually – but it’s not easy. </a:t>
            </a:r>
          </a:p>
          <a:p>
            <a:pPr marL="0" indent="0" defTabSz="457189">
              <a:buNone/>
            </a:pPr>
            <a:r>
              <a:rPr lang="en-US" dirty="0">
                <a:solidFill>
                  <a:srgbClr val="000000"/>
                </a:solidFill>
              </a:rPr>
              <a:t> </a:t>
            </a:r>
          </a:p>
          <a:p>
            <a:pPr marL="0" indent="0" defTabSz="457189">
              <a:buNone/>
            </a:pPr>
            <a:endParaRPr lang="en-US" dirty="0">
              <a:solidFill>
                <a:srgbClr val="000000"/>
              </a:solidFill>
            </a:endParaRPr>
          </a:p>
        </p:txBody>
      </p:sp>
    </p:spTree>
    <p:extLst>
      <p:ext uri="{BB962C8B-B14F-4D97-AF65-F5344CB8AC3E}">
        <p14:creationId xmlns:p14="http://schemas.microsoft.com/office/powerpoint/2010/main" val="336828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E3947-DA57-7DD7-5B50-14618730A6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26488D-058E-C8D7-6801-8351EC999242}"/>
              </a:ext>
            </a:extLst>
          </p:cNvPr>
          <p:cNvSpPr>
            <a:spLocks noGrp="1"/>
          </p:cNvSpPr>
          <p:nvPr>
            <p:ph idx="1"/>
          </p:nvPr>
        </p:nvSpPr>
        <p:spPr>
          <a:xfrm>
            <a:off x="465590" y="981208"/>
            <a:ext cx="8544187" cy="3394472"/>
          </a:xfrm>
        </p:spPr>
        <p:txBody>
          <a:bodyPr>
            <a:normAutofit fontScale="77500" lnSpcReduction="20000"/>
          </a:bodyPr>
          <a:lstStyle/>
          <a:p>
            <a:pPr marL="0" indent="0">
              <a:buNone/>
            </a:pPr>
            <a:r>
              <a:rPr lang="en-US" sz="4400" b="1">
                <a:solidFill>
                  <a:schemeClr val="tx2"/>
                </a:solidFill>
              </a:rPr>
              <a:t>Household “appropriations”</a:t>
            </a:r>
          </a:p>
          <a:p>
            <a:pPr>
              <a:buFont typeface="Arial" panose="020B0604020202020204" pitchFamily="34" charset="0"/>
              <a:buChar char="•"/>
            </a:pPr>
            <a:r>
              <a:rPr lang="en-US" sz="4400"/>
              <a:t>Clothes</a:t>
            </a:r>
          </a:p>
          <a:p>
            <a:pPr>
              <a:buFont typeface="Arial" panose="020B0604020202020204" pitchFamily="34" charset="0"/>
              <a:buChar char="•"/>
            </a:pPr>
            <a:r>
              <a:rPr lang="en-US" sz="4400"/>
              <a:t>Groceries</a:t>
            </a:r>
          </a:p>
          <a:p>
            <a:pPr>
              <a:buFont typeface="Arial" panose="020B0604020202020204" pitchFamily="34" charset="0"/>
              <a:buChar char="•"/>
            </a:pPr>
            <a:r>
              <a:rPr lang="en-US" sz="4000"/>
              <a:t>Lunch money for my kid</a:t>
            </a:r>
          </a:p>
          <a:p>
            <a:pPr lvl="1">
              <a:buFont typeface="Arial" panose="020B0604020202020204" pitchFamily="34" charset="0"/>
              <a:buChar char="•"/>
            </a:pPr>
            <a:endParaRPr lang="en-US" sz="4000"/>
          </a:p>
          <a:p>
            <a:pPr>
              <a:buFont typeface="Arial" panose="020B0604020202020204" pitchFamily="34" charset="0"/>
              <a:buChar char="•"/>
            </a:pPr>
            <a:endParaRPr lang="en-US" sz="4400"/>
          </a:p>
          <a:p>
            <a:pPr marL="0" indent="0">
              <a:buNone/>
            </a:pPr>
            <a:r>
              <a:rPr lang="en-US"/>
              <a:t> </a:t>
            </a:r>
          </a:p>
          <a:p>
            <a:pPr marL="0" indent="0">
              <a:buNone/>
            </a:pPr>
            <a:endParaRPr lang="en-US"/>
          </a:p>
        </p:txBody>
      </p:sp>
      <p:sp>
        <p:nvSpPr>
          <p:cNvPr id="5" name="Content Placeholder 2">
            <a:extLst>
              <a:ext uri="{FF2B5EF4-FFF2-40B4-BE49-F238E27FC236}">
                <a16:creationId xmlns:a16="http://schemas.microsoft.com/office/drawing/2014/main" id="{E0B53BBB-AAF5-412A-3B61-5900484A49A7}"/>
              </a:ext>
            </a:extLst>
          </p:cNvPr>
          <p:cNvSpPr txBox="1">
            <a:spLocks/>
          </p:cNvSpPr>
          <p:nvPr/>
        </p:nvSpPr>
        <p:spPr>
          <a:xfrm>
            <a:off x="134225" y="3863849"/>
            <a:ext cx="8544187" cy="11914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457189">
              <a:buNone/>
            </a:pPr>
            <a:r>
              <a:rPr lang="en-US" sz="2800" b="1">
                <a:solidFill>
                  <a:srgbClr val="000000"/>
                </a:solidFill>
              </a:rPr>
              <a:t>My spending plan for the year. </a:t>
            </a:r>
          </a:p>
          <a:p>
            <a:pPr marL="0" indent="0" defTabSz="457189">
              <a:buNone/>
            </a:pPr>
            <a:r>
              <a:rPr lang="en-US">
                <a:solidFill>
                  <a:srgbClr val="000000"/>
                </a:solidFill>
              </a:rPr>
              <a:t> </a:t>
            </a:r>
          </a:p>
          <a:p>
            <a:pPr marL="0" indent="0" defTabSz="457189">
              <a:buNone/>
            </a:pPr>
            <a:endParaRPr lang="en-US">
              <a:solidFill>
                <a:srgbClr val="000000"/>
              </a:solidFill>
            </a:endParaRPr>
          </a:p>
        </p:txBody>
      </p:sp>
    </p:spTree>
    <p:extLst>
      <p:ext uri="{BB962C8B-B14F-4D97-AF65-F5344CB8AC3E}">
        <p14:creationId xmlns:p14="http://schemas.microsoft.com/office/powerpoint/2010/main" val="144366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816E5-1938-E18D-933E-3922EAC8CA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747E8-CFEA-F6E5-0DB5-B19CD9C6147E}"/>
              </a:ext>
            </a:extLst>
          </p:cNvPr>
          <p:cNvSpPr>
            <a:spLocks noGrp="1"/>
          </p:cNvSpPr>
          <p:nvPr>
            <p:ph idx="1"/>
          </p:nvPr>
        </p:nvSpPr>
        <p:spPr>
          <a:xfrm>
            <a:off x="465590" y="981208"/>
            <a:ext cx="8544187" cy="3394472"/>
          </a:xfrm>
        </p:spPr>
        <p:txBody>
          <a:bodyPr>
            <a:normAutofit fontScale="77500" lnSpcReduction="20000"/>
          </a:bodyPr>
          <a:lstStyle/>
          <a:p>
            <a:pPr marL="0" indent="0">
              <a:buNone/>
            </a:pPr>
            <a:r>
              <a:rPr lang="en-US" sz="4400" b="1"/>
              <a:t>Appropriations:</a:t>
            </a:r>
          </a:p>
          <a:p>
            <a:pPr>
              <a:buFont typeface="Arial" panose="020B0604020202020204" pitchFamily="34" charset="0"/>
              <a:buChar char="•"/>
            </a:pPr>
            <a:r>
              <a:rPr lang="en-US" sz="4400"/>
              <a:t>TB programs</a:t>
            </a:r>
          </a:p>
          <a:p>
            <a:pPr>
              <a:buFont typeface="Arial" panose="020B0604020202020204" pitchFamily="34" charset="0"/>
              <a:buChar char="•"/>
            </a:pPr>
            <a:r>
              <a:rPr lang="en-US" sz="4400"/>
              <a:t>Contribution to the Global Fund</a:t>
            </a:r>
          </a:p>
          <a:p>
            <a:pPr>
              <a:buFont typeface="Arial" panose="020B0604020202020204" pitchFamily="34" charset="0"/>
              <a:buChar char="•"/>
            </a:pPr>
            <a:r>
              <a:rPr lang="en-US" sz="4000"/>
              <a:t>Housing choice vouchers</a:t>
            </a:r>
          </a:p>
          <a:p>
            <a:pPr lvl="1">
              <a:buFont typeface="Arial" panose="020B0604020202020204" pitchFamily="34" charset="0"/>
              <a:buChar char="•"/>
            </a:pPr>
            <a:endParaRPr lang="en-US" sz="4000"/>
          </a:p>
          <a:p>
            <a:pPr>
              <a:buFont typeface="Arial" panose="020B0604020202020204" pitchFamily="34" charset="0"/>
              <a:buChar char="•"/>
            </a:pPr>
            <a:endParaRPr lang="en-US" sz="4400"/>
          </a:p>
          <a:p>
            <a:pPr marL="0" indent="0">
              <a:buNone/>
            </a:pPr>
            <a:r>
              <a:rPr lang="en-US"/>
              <a:t> </a:t>
            </a:r>
          </a:p>
          <a:p>
            <a:pPr marL="0" indent="0">
              <a:buNone/>
            </a:pPr>
            <a:endParaRPr lang="en-US"/>
          </a:p>
        </p:txBody>
      </p:sp>
      <p:sp>
        <p:nvSpPr>
          <p:cNvPr id="5" name="Content Placeholder 2">
            <a:extLst>
              <a:ext uri="{FF2B5EF4-FFF2-40B4-BE49-F238E27FC236}">
                <a16:creationId xmlns:a16="http://schemas.microsoft.com/office/drawing/2014/main" id="{A30807D0-E131-760F-2690-48048DD9E540}"/>
              </a:ext>
            </a:extLst>
          </p:cNvPr>
          <p:cNvSpPr txBox="1">
            <a:spLocks/>
          </p:cNvSpPr>
          <p:nvPr/>
        </p:nvSpPr>
        <p:spPr>
          <a:xfrm>
            <a:off x="134225" y="3863849"/>
            <a:ext cx="8544187" cy="11914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457189">
              <a:buNone/>
            </a:pPr>
            <a:r>
              <a:rPr lang="en-US" sz="2800" b="1">
                <a:solidFill>
                  <a:srgbClr val="000000"/>
                </a:solidFill>
              </a:rPr>
              <a:t>Government spending plan for the year. </a:t>
            </a:r>
          </a:p>
          <a:p>
            <a:pPr marL="0" indent="0" defTabSz="457189">
              <a:buNone/>
            </a:pPr>
            <a:r>
              <a:rPr lang="en-US">
                <a:solidFill>
                  <a:srgbClr val="000000"/>
                </a:solidFill>
              </a:rPr>
              <a:t> </a:t>
            </a:r>
          </a:p>
          <a:p>
            <a:pPr marL="0" indent="0" defTabSz="457189">
              <a:buNone/>
            </a:pPr>
            <a:endParaRPr lang="en-US">
              <a:solidFill>
                <a:srgbClr val="000000"/>
              </a:solidFill>
            </a:endParaRPr>
          </a:p>
        </p:txBody>
      </p:sp>
    </p:spTree>
    <p:extLst>
      <p:ext uri="{BB962C8B-B14F-4D97-AF65-F5344CB8AC3E}">
        <p14:creationId xmlns:p14="http://schemas.microsoft.com/office/powerpoint/2010/main" val="50738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BE01D-305A-597F-E6A5-134AC045E4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30BC6-8725-BE5C-EFB6-C05EFA0D2A27}"/>
              </a:ext>
            </a:extLst>
          </p:cNvPr>
          <p:cNvSpPr>
            <a:spLocks noGrp="1"/>
          </p:cNvSpPr>
          <p:nvPr>
            <p:ph idx="1"/>
          </p:nvPr>
        </p:nvSpPr>
        <p:spPr>
          <a:xfrm>
            <a:off x="465590" y="981208"/>
            <a:ext cx="8544187" cy="3394472"/>
          </a:xfrm>
        </p:spPr>
        <p:txBody>
          <a:bodyPr>
            <a:normAutofit fontScale="85000" lnSpcReduction="20000"/>
          </a:bodyPr>
          <a:lstStyle/>
          <a:p>
            <a:pPr marL="0" indent="0">
              <a:buNone/>
            </a:pPr>
            <a:r>
              <a:rPr lang="en-US" sz="4400" b="1" dirty="0">
                <a:solidFill>
                  <a:schemeClr val="tx2"/>
                </a:solidFill>
              </a:rPr>
              <a:t>Household “rescissions”</a:t>
            </a:r>
          </a:p>
          <a:p>
            <a:pPr marL="0" indent="0">
              <a:buNone/>
            </a:pPr>
            <a:r>
              <a:rPr lang="en-US" sz="4000" dirty="0"/>
              <a:t>My kid’s school decides not to feed him one day, and sends him home with his lunch money – but hungry. </a:t>
            </a:r>
          </a:p>
          <a:p>
            <a:pPr lvl="1">
              <a:buFont typeface="Arial" panose="020B0604020202020204" pitchFamily="34" charset="0"/>
              <a:buChar char="•"/>
            </a:pPr>
            <a:endParaRPr lang="en-US" sz="4000" dirty="0"/>
          </a:p>
          <a:p>
            <a:pPr>
              <a:buFont typeface="Arial" panose="020B0604020202020204" pitchFamily="34" charset="0"/>
              <a:buChar char="•"/>
            </a:pPr>
            <a:endParaRPr lang="en-US" sz="4400"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28562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37E1-6185-74F2-21DB-346B6A3ABB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B03DC-9B58-5D79-8CC9-75E5A7004339}"/>
              </a:ext>
            </a:extLst>
          </p:cNvPr>
          <p:cNvSpPr>
            <a:spLocks noGrp="1"/>
          </p:cNvSpPr>
          <p:nvPr>
            <p:ph idx="1"/>
          </p:nvPr>
        </p:nvSpPr>
        <p:spPr>
          <a:xfrm>
            <a:off x="465590" y="981208"/>
            <a:ext cx="8544187" cy="3394472"/>
          </a:xfrm>
        </p:spPr>
        <p:txBody>
          <a:bodyPr>
            <a:normAutofit fontScale="85000" lnSpcReduction="20000"/>
          </a:bodyPr>
          <a:lstStyle/>
          <a:p>
            <a:pPr marL="0" indent="0">
              <a:buNone/>
            </a:pPr>
            <a:r>
              <a:rPr lang="en-US" sz="4400" b="1" dirty="0"/>
              <a:t>Rescissions:</a:t>
            </a:r>
          </a:p>
          <a:p>
            <a:pPr marL="0" indent="0">
              <a:buNone/>
            </a:pPr>
            <a:r>
              <a:rPr lang="en-US" sz="4000" dirty="0"/>
              <a:t>Line-by-line cut to education, global health, or any other funding line the White House targets.</a:t>
            </a:r>
          </a:p>
          <a:p>
            <a:pPr lvl="1">
              <a:buFont typeface="Arial" panose="020B0604020202020204" pitchFamily="34" charset="0"/>
              <a:buChar char="•"/>
            </a:pPr>
            <a:endParaRPr lang="en-US" sz="4000" dirty="0"/>
          </a:p>
          <a:p>
            <a:pPr>
              <a:buFont typeface="Arial" panose="020B0604020202020204" pitchFamily="34" charset="0"/>
              <a:buChar char="•"/>
            </a:pPr>
            <a:endParaRPr lang="en-US" sz="4400" dirty="0"/>
          </a:p>
          <a:p>
            <a:pPr marL="0" indent="0">
              <a:buNone/>
            </a:pPr>
            <a:r>
              <a:rPr lang="en-US" dirty="0"/>
              <a:t> </a:t>
            </a:r>
          </a:p>
          <a:p>
            <a:pPr marL="0" indent="0">
              <a:buNone/>
            </a:pPr>
            <a:endParaRPr lang="en-US" dirty="0"/>
          </a:p>
        </p:txBody>
      </p:sp>
      <p:sp>
        <p:nvSpPr>
          <p:cNvPr id="2" name="Content Placeholder 2">
            <a:extLst>
              <a:ext uri="{FF2B5EF4-FFF2-40B4-BE49-F238E27FC236}">
                <a16:creationId xmlns:a16="http://schemas.microsoft.com/office/drawing/2014/main" id="{BDAFA162-3E0B-DB74-297E-7219638BAFA7}"/>
              </a:ext>
            </a:extLst>
          </p:cNvPr>
          <p:cNvSpPr txBox="1">
            <a:spLocks/>
          </p:cNvSpPr>
          <p:nvPr/>
        </p:nvSpPr>
        <p:spPr>
          <a:xfrm>
            <a:off x="299907" y="3952059"/>
            <a:ext cx="8544187" cy="11914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457189">
              <a:buNone/>
            </a:pPr>
            <a:r>
              <a:rPr lang="en-US" sz="2800" b="1" dirty="0">
                <a:solidFill>
                  <a:srgbClr val="000000"/>
                </a:solidFill>
              </a:rPr>
              <a:t>Random take-backs, with or without a plan.</a:t>
            </a:r>
          </a:p>
          <a:p>
            <a:pPr marL="0" indent="0" defTabSz="457189">
              <a:buNone/>
            </a:pPr>
            <a:r>
              <a:rPr lang="en-US" dirty="0">
                <a:solidFill>
                  <a:srgbClr val="000000"/>
                </a:solidFill>
              </a:rPr>
              <a:t> </a:t>
            </a:r>
          </a:p>
          <a:p>
            <a:pPr marL="0" indent="0" defTabSz="457189">
              <a:buNone/>
            </a:pPr>
            <a:endParaRPr lang="en-US" dirty="0">
              <a:solidFill>
                <a:srgbClr val="000000"/>
              </a:solidFill>
            </a:endParaRPr>
          </a:p>
        </p:txBody>
      </p:sp>
    </p:spTree>
    <p:extLst>
      <p:ext uri="{BB962C8B-B14F-4D97-AF65-F5344CB8AC3E}">
        <p14:creationId xmlns:p14="http://schemas.microsoft.com/office/powerpoint/2010/main" val="386204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56117C9D-2BBE-825D-8228-D9C68D2D6CAA}"/>
              </a:ext>
            </a:extLst>
          </p:cNvPr>
          <p:cNvGraphicFramePr/>
          <p:nvPr>
            <p:extLst>
              <p:ext uri="{D42A27DB-BD31-4B8C-83A1-F6EECF244321}">
                <p14:modId xmlns:p14="http://schemas.microsoft.com/office/powerpoint/2010/main" val="181548027"/>
              </p:ext>
            </p:extLst>
          </p:nvPr>
        </p:nvGraphicFramePr>
        <p:xfrm>
          <a:off x="2100071" y="208026"/>
          <a:ext cx="6313887" cy="468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C0627D4-98AD-CDA3-789E-E5407F65A6F3}"/>
              </a:ext>
            </a:extLst>
          </p:cNvPr>
          <p:cNvSpPr txBox="1"/>
          <p:nvPr/>
        </p:nvSpPr>
        <p:spPr>
          <a:xfrm rot="16200000">
            <a:off x="-1526936" y="2083155"/>
            <a:ext cx="5468112" cy="977191"/>
          </a:xfrm>
          <a:prstGeom prst="rect">
            <a:avLst/>
          </a:prstGeom>
          <a:noFill/>
        </p:spPr>
        <p:txBody>
          <a:bodyPr wrap="square" rtlCol="0">
            <a:spAutoFit/>
          </a:bodyPr>
          <a:lstStyle/>
          <a:p>
            <a:pPr algn="ctr" defTabSz="457189"/>
            <a:r>
              <a:rPr lang="en-US" sz="1350" b="1">
                <a:solidFill>
                  <a:srgbClr val="D50032"/>
                </a:solidFill>
                <a:latin typeface="Aptos" panose="020B0004020202020204" pitchFamily="34" charset="0"/>
              </a:rPr>
              <a:t>for reference:</a:t>
            </a:r>
            <a:br>
              <a:rPr lang="en-US" sz="4400" b="1">
                <a:solidFill>
                  <a:srgbClr val="D50032"/>
                </a:solidFill>
                <a:latin typeface="Aptos" panose="020B0004020202020204" pitchFamily="34" charset="0"/>
              </a:rPr>
            </a:br>
            <a:r>
              <a:rPr lang="en-US" sz="4400" b="1">
                <a:solidFill>
                  <a:srgbClr val="D50032"/>
                </a:solidFill>
                <a:latin typeface="Aptos" panose="020B0004020202020204" pitchFamily="34" charset="0"/>
              </a:rPr>
              <a:t>the gory details</a:t>
            </a:r>
          </a:p>
        </p:txBody>
      </p:sp>
    </p:spTree>
    <p:extLst>
      <p:ext uri="{BB962C8B-B14F-4D97-AF65-F5344CB8AC3E}">
        <p14:creationId xmlns:p14="http://schemas.microsoft.com/office/powerpoint/2010/main" val="319004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EAEDE1-D0DD-E885-222E-FFD4A20A5525}"/>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580C1FA-2CBF-B344-EB4B-D05F93B408D3}"/>
              </a:ext>
            </a:extLst>
          </p:cNvPr>
          <p:cNvGraphicFramePr/>
          <p:nvPr>
            <p:extLst>
              <p:ext uri="{D42A27DB-BD31-4B8C-83A1-F6EECF244321}">
                <p14:modId xmlns:p14="http://schemas.microsoft.com/office/powerpoint/2010/main" val="3575592946"/>
              </p:ext>
            </p:extLst>
          </p:nvPr>
        </p:nvGraphicFramePr>
        <p:xfrm>
          <a:off x="1269560" y="208025"/>
          <a:ext cx="7446602" cy="468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3ACB955-D914-3019-B0EE-860D5694B720}"/>
              </a:ext>
            </a:extLst>
          </p:cNvPr>
          <p:cNvSpPr txBox="1"/>
          <p:nvPr/>
        </p:nvSpPr>
        <p:spPr>
          <a:xfrm rot="16200000">
            <a:off x="-2133891" y="1950147"/>
            <a:ext cx="5468112" cy="1200329"/>
          </a:xfrm>
          <a:prstGeom prst="rect">
            <a:avLst/>
          </a:prstGeom>
          <a:noFill/>
        </p:spPr>
        <p:txBody>
          <a:bodyPr wrap="square" rtlCol="0">
            <a:spAutoFit/>
          </a:bodyPr>
          <a:lstStyle/>
          <a:p>
            <a:pPr algn="ctr" defTabSz="457189"/>
            <a:r>
              <a:rPr lang="en-US" sz="1350" b="1" dirty="0">
                <a:solidFill>
                  <a:srgbClr val="D50032"/>
                </a:solidFill>
                <a:latin typeface="Aptos" panose="020B0004020202020204" pitchFamily="34" charset="0"/>
              </a:rPr>
              <a:t>for reference:</a:t>
            </a:r>
            <a:r>
              <a:rPr lang="en-US" sz="3600" b="1" dirty="0">
                <a:solidFill>
                  <a:srgbClr val="D50032"/>
                </a:solidFill>
                <a:latin typeface="Aptos" panose="020B0004020202020204" pitchFamily="34" charset="0"/>
              </a:rPr>
              <a:t> </a:t>
            </a:r>
            <a:br>
              <a:rPr lang="en-US" sz="3600" b="1" dirty="0">
                <a:solidFill>
                  <a:srgbClr val="D50032"/>
                </a:solidFill>
                <a:latin typeface="Aptos" panose="020B0004020202020204" pitchFamily="34" charset="0"/>
              </a:rPr>
            </a:br>
            <a:r>
              <a:rPr lang="en-US" sz="3600" b="1" dirty="0">
                <a:solidFill>
                  <a:srgbClr val="D50032"/>
                </a:solidFill>
                <a:latin typeface="Aptos" panose="020B0004020202020204" pitchFamily="34" charset="0"/>
              </a:rPr>
              <a:t>where are we now?</a:t>
            </a:r>
          </a:p>
        </p:txBody>
      </p:sp>
    </p:spTree>
    <p:extLst>
      <p:ext uri="{BB962C8B-B14F-4D97-AF65-F5344CB8AC3E}">
        <p14:creationId xmlns:p14="http://schemas.microsoft.com/office/powerpoint/2010/main" val="44807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For reference</a:t>
            </a:r>
            <a:endParaRPr lang="en-US"/>
          </a:p>
        </p:txBody>
      </p:sp>
    </p:spTree>
    <p:extLst>
      <p:ext uri="{BB962C8B-B14F-4D97-AF65-F5344CB8AC3E}">
        <p14:creationId xmlns:p14="http://schemas.microsoft.com/office/powerpoint/2010/main" val="32002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93F3E5-CD6B-2A16-712B-F47AB943FBCF}"/>
              </a:ext>
            </a:extLst>
          </p:cNvPr>
          <p:cNvGraphicFramePr>
            <a:graphicFrameLocks noGrp="1"/>
          </p:cNvGraphicFramePr>
          <p:nvPr>
            <p:extLst>
              <p:ext uri="{D42A27DB-BD31-4B8C-83A1-F6EECF244321}">
                <p14:modId xmlns:p14="http://schemas.microsoft.com/office/powerpoint/2010/main" val="3247081760"/>
              </p:ext>
            </p:extLst>
          </p:nvPr>
        </p:nvGraphicFramePr>
        <p:xfrm>
          <a:off x="344294" y="715014"/>
          <a:ext cx="8455413" cy="3714157"/>
        </p:xfrm>
        <a:graphic>
          <a:graphicData uri="http://schemas.openxmlformats.org/drawingml/2006/table">
            <a:tbl>
              <a:tblPr firstRow="1" firstCol="1" bandRow="1">
                <a:tableStyleId>{5C22544A-7EE6-4342-B048-85BDC9FD1C3A}</a:tableStyleId>
              </a:tblPr>
              <a:tblGrid>
                <a:gridCol w="3853968">
                  <a:extLst>
                    <a:ext uri="{9D8B030D-6E8A-4147-A177-3AD203B41FA5}">
                      <a16:colId xmlns:a16="http://schemas.microsoft.com/office/drawing/2014/main" val="2393633771"/>
                    </a:ext>
                  </a:extLst>
                </a:gridCol>
                <a:gridCol w="2035562">
                  <a:extLst>
                    <a:ext uri="{9D8B030D-6E8A-4147-A177-3AD203B41FA5}">
                      <a16:colId xmlns:a16="http://schemas.microsoft.com/office/drawing/2014/main" val="2379977147"/>
                    </a:ext>
                  </a:extLst>
                </a:gridCol>
                <a:gridCol w="2565883">
                  <a:extLst>
                    <a:ext uri="{9D8B030D-6E8A-4147-A177-3AD203B41FA5}">
                      <a16:colId xmlns:a16="http://schemas.microsoft.com/office/drawing/2014/main" val="1621206888"/>
                    </a:ext>
                  </a:extLst>
                </a:gridCol>
              </a:tblGrid>
              <a:tr h="299228">
                <a:tc>
                  <a:txBody>
                    <a:bodyPr/>
                    <a:lstStyle/>
                    <a:p>
                      <a:pPr marL="0" marR="0" algn="ctr">
                        <a:lnSpc>
                          <a:spcPct val="115000"/>
                        </a:lnSpc>
                        <a:spcBef>
                          <a:spcPts val="600"/>
                        </a:spcBef>
                        <a:spcAft>
                          <a:spcPts val="6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President’s budget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House bill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4160259819"/>
                  </a:ext>
                </a:extLst>
              </a:tr>
              <a:tr h="559910">
                <a:tc>
                  <a:txBody>
                    <a:bodyPr/>
                    <a:lstStyle/>
                    <a:p>
                      <a:pPr marL="0" marR="0">
                        <a:lnSpc>
                          <a:spcPct val="115000"/>
                        </a:lnSpc>
                        <a:spcBef>
                          <a:spcPts val="600"/>
                        </a:spcBef>
                        <a:spcAft>
                          <a:spcPts val="600"/>
                        </a:spcAft>
                        <a:buNone/>
                      </a:pPr>
                      <a:r>
                        <a:rPr lang="en-US" sz="1800" kern="0">
                          <a:solidFill>
                            <a:schemeClr val="tx1"/>
                          </a:solidFill>
                          <a:effectLst/>
                        </a:rPr>
                        <a:t>Maternal and Child Health</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 90%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395382767"/>
                  </a:ext>
                </a:extLst>
              </a:tr>
              <a:tr h="559910">
                <a:tc>
                  <a:txBody>
                    <a:bodyPr/>
                    <a:lstStyle/>
                    <a:p>
                      <a:pPr marL="0" marR="0">
                        <a:lnSpc>
                          <a:spcPct val="115000"/>
                        </a:lnSpc>
                        <a:spcBef>
                          <a:spcPts val="600"/>
                        </a:spcBef>
                        <a:spcAft>
                          <a:spcPts val="600"/>
                        </a:spcAft>
                        <a:buNone/>
                      </a:pPr>
                      <a:r>
                        <a:rPr lang="en-US" sz="1800" kern="0">
                          <a:solidFill>
                            <a:schemeClr val="tx1"/>
                          </a:solidFill>
                          <a:effectLst/>
                        </a:rPr>
                        <a:t>Gavi, the Vaccine Alliance</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8594212"/>
                  </a:ext>
                </a:extLst>
              </a:tr>
              <a:tr h="559910">
                <a:tc>
                  <a:txBody>
                    <a:bodyPr/>
                    <a:lstStyle/>
                    <a:p>
                      <a:pPr marL="0" marR="0">
                        <a:lnSpc>
                          <a:spcPct val="115000"/>
                        </a:lnSpc>
                        <a:spcBef>
                          <a:spcPts val="600"/>
                        </a:spcBef>
                        <a:spcAft>
                          <a:spcPts val="600"/>
                        </a:spcAft>
                        <a:buNone/>
                      </a:pPr>
                      <a:r>
                        <a:rPr lang="en-US" sz="1800" kern="0">
                          <a:solidFill>
                            <a:schemeClr val="tx1"/>
                          </a:solidFill>
                          <a:effectLst/>
                        </a:rPr>
                        <a:t>Nutrition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Increased</a:t>
                      </a:r>
                    </a:p>
                  </a:txBody>
                  <a:tcPr marL="50006" marR="50006" marT="0" marB="0" anchor="ctr"/>
                </a:tc>
                <a:extLst>
                  <a:ext uri="{0D108BD9-81ED-4DB2-BD59-A6C34878D82A}">
                    <a16:rowId xmlns:a16="http://schemas.microsoft.com/office/drawing/2014/main" val="4117681358"/>
                  </a:ext>
                </a:extLst>
              </a:tr>
              <a:tr h="559910">
                <a:tc>
                  <a:txBody>
                    <a:bodyPr/>
                    <a:lstStyle/>
                    <a:p>
                      <a:pPr marL="0" marR="0">
                        <a:lnSpc>
                          <a:spcPct val="115000"/>
                        </a:lnSpc>
                        <a:spcBef>
                          <a:spcPts val="600"/>
                        </a:spcBef>
                        <a:spcAft>
                          <a:spcPts val="600"/>
                        </a:spcAft>
                        <a:buNone/>
                      </a:pPr>
                      <a:r>
                        <a:rPr lang="en-US" sz="1800" kern="0">
                          <a:solidFill>
                            <a:schemeClr val="tx1"/>
                          </a:solidFill>
                          <a:effectLst/>
                        </a:rPr>
                        <a:t>Tuberculosis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3500941"/>
                  </a:ext>
                </a:extLst>
              </a:tr>
              <a:tr h="614696">
                <a:tc>
                  <a:txBody>
                    <a:bodyPr/>
                    <a:lstStyle/>
                    <a:p>
                      <a:pPr marL="0" marR="0">
                        <a:lnSpc>
                          <a:spcPct val="115000"/>
                        </a:lnSpc>
                        <a:spcBef>
                          <a:spcPts val="600"/>
                        </a:spcBef>
                        <a:spcAft>
                          <a:spcPts val="600"/>
                        </a:spcAft>
                        <a:buNone/>
                      </a:pPr>
                      <a:r>
                        <a:rPr lang="en-US" sz="1800" kern="0">
                          <a:solidFill>
                            <a:schemeClr val="tx1"/>
                          </a:solidFill>
                          <a:effectLst/>
                        </a:rPr>
                        <a:t>Global Fund to Fight AIDS, TB &amp; Malaria</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369396426"/>
                  </a:ext>
                </a:extLst>
              </a:tr>
              <a:tr h="559910">
                <a:tc>
                  <a:txBody>
                    <a:bodyPr/>
                    <a:lstStyle/>
                    <a:p>
                      <a:pPr marL="0" marR="0">
                        <a:lnSpc>
                          <a:spcPct val="115000"/>
                        </a:lnSpc>
                        <a:spcBef>
                          <a:spcPts val="600"/>
                        </a:spcBef>
                        <a:spcAft>
                          <a:spcPts val="600"/>
                        </a:spcAft>
                        <a:buNone/>
                      </a:pPr>
                      <a:r>
                        <a:rPr lang="en-US" sz="1800" kern="0">
                          <a:solidFill>
                            <a:schemeClr val="tx1"/>
                          </a:solidFill>
                          <a:effectLst/>
                        </a:rPr>
                        <a:t>Global Partnership for Education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1710676143"/>
                  </a:ext>
                </a:extLst>
              </a:tr>
            </a:tbl>
          </a:graphicData>
        </a:graphic>
      </p:graphicFrame>
      <p:pic>
        <p:nvPicPr>
          <p:cNvPr id="6" name="Graphic 5" descr="Badge Unfollow with solid fill">
            <a:extLst>
              <a:ext uri="{FF2B5EF4-FFF2-40B4-BE49-F238E27FC236}">
                <a16:creationId xmlns:a16="http://schemas.microsoft.com/office/drawing/2014/main" id="{1D56C0CE-68C8-AF6A-5BE5-3823BA569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5" y="1028701"/>
            <a:ext cx="499310" cy="499310"/>
          </a:xfrm>
          <a:prstGeom prst="rect">
            <a:avLst/>
          </a:prstGeom>
        </p:spPr>
      </p:pic>
      <p:pic>
        <p:nvPicPr>
          <p:cNvPr id="7" name="Graphic 6" descr="Badge Unfollow with solid fill">
            <a:extLst>
              <a:ext uri="{FF2B5EF4-FFF2-40B4-BE49-F238E27FC236}">
                <a16:creationId xmlns:a16="http://schemas.microsoft.com/office/drawing/2014/main" id="{65A1263D-3B76-E0FC-9E29-68D3A180A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2728594"/>
            <a:ext cx="499310" cy="499310"/>
          </a:xfrm>
          <a:prstGeom prst="rect">
            <a:avLst/>
          </a:prstGeom>
        </p:spPr>
      </p:pic>
      <p:pic>
        <p:nvPicPr>
          <p:cNvPr id="9" name="Graphic 8" descr="Badge Unfollow with solid fill">
            <a:extLst>
              <a:ext uri="{FF2B5EF4-FFF2-40B4-BE49-F238E27FC236}">
                <a16:creationId xmlns:a16="http://schemas.microsoft.com/office/drawing/2014/main" id="{E62AAB65-0FAF-4E8D-F983-1B4FA7655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291934"/>
            <a:ext cx="499310" cy="499310"/>
          </a:xfrm>
          <a:prstGeom prst="rect">
            <a:avLst/>
          </a:prstGeom>
        </p:spPr>
      </p:pic>
      <p:pic>
        <p:nvPicPr>
          <p:cNvPr id="12" name="Graphic 11" descr="No sign with solid fill">
            <a:extLst>
              <a:ext uri="{FF2B5EF4-FFF2-40B4-BE49-F238E27FC236}">
                <a16:creationId xmlns:a16="http://schemas.microsoft.com/office/drawing/2014/main" id="{4F34AD78-E0FF-7E27-3402-F91F6734A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3" y="1628992"/>
            <a:ext cx="499310" cy="499310"/>
          </a:xfrm>
          <a:prstGeom prst="rect">
            <a:avLst/>
          </a:prstGeom>
        </p:spPr>
      </p:pic>
      <p:pic>
        <p:nvPicPr>
          <p:cNvPr id="13" name="Graphic 12" descr="No sign with solid fill">
            <a:extLst>
              <a:ext uri="{FF2B5EF4-FFF2-40B4-BE49-F238E27FC236}">
                <a16:creationId xmlns:a16="http://schemas.microsoft.com/office/drawing/2014/main" id="{F801AD9C-86D9-D4AC-20C3-F9FA6C6A93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2" y="2128302"/>
            <a:ext cx="499310" cy="499310"/>
          </a:xfrm>
          <a:prstGeom prst="rect">
            <a:avLst/>
          </a:prstGeom>
        </p:spPr>
      </p:pic>
      <p:pic>
        <p:nvPicPr>
          <p:cNvPr id="14" name="Graphic 13" descr="No sign with solid fill">
            <a:extLst>
              <a:ext uri="{FF2B5EF4-FFF2-40B4-BE49-F238E27FC236}">
                <a16:creationId xmlns:a16="http://schemas.microsoft.com/office/drawing/2014/main" id="{98C1DDF6-06FD-242F-5E37-55E65E4120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1" y="3892226"/>
            <a:ext cx="499310" cy="499310"/>
          </a:xfrm>
          <a:prstGeom prst="rect">
            <a:avLst/>
          </a:prstGeom>
        </p:spPr>
      </p:pic>
      <p:pic>
        <p:nvPicPr>
          <p:cNvPr id="16" name="Graphic 15" descr="Badge Tick1 with solid fill">
            <a:extLst>
              <a:ext uri="{FF2B5EF4-FFF2-40B4-BE49-F238E27FC236}">
                <a16:creationId xmlns:a16="http://schemas.microsoft.com/office/drawing/2014/main" id="{CE0928AB-CCCF-349B-862E-5F698A3FC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128301"/>
            <a:ext cx="499310" cy="499310"/>
          </a:xfrm>
          <a:prstGeom prst="rect">
            <a:avLst/>
          </a:prstGeom>
        </p:spPr>
      </p:pic>
      <p:pic>
        <p:nvPicPr>
          <p:cNvPr id="19" name="Graphic 18" descr="Badge Tick1 with solid fill">
            <a:extLst>
              <a:ext uri="{FF2B5EF4-FFF2-40B4-BE49-F238E27FC236}">
                <a16:creationId xmlns:a16="http://schemas.microsoft.com/office/drawing/2014/main" id="{FA8CF1B0-E476-7C5B-C8BB-1E4AB22FC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716734"/>
            <a:ext cx="499310" cy="499310"/>
          </a:xfrm>
          <a:prstGeom prst="rect">
            <a:avLst/>
          </a:prstGeom>
        </p:spPr>
      </p:pic>
      <p:pic>
        <p:nvPicPr>
          <p:cNvPr id="20" name="Graphic 19" descr="Badge Tick1 with solid fill">
            <a:extLst>
              <a:ext uri="{FF2B5EF4-FFF2-40B4-BE49-F238E27FC236}">
                <a16:creationId xmlns:a16="http://schemas.microsoft.com/office/drawing/2014/main" id="{634C0339-473B-36E4-BA49-038297BFFD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3305167"/>
            <a:ext cx="499310" cy="499310"/>
          </a:xfrm>
          <a:prstGeom prst="rect">
            <a:avLst/>
          </a:prstGeom>
        </p:spPr>
      </p:pic>
      <p:pic>
        <p:nvPicPr>
          <p:cNvPr id="21" name="Graphic 20" descr="Badge Tick1 with solid fill">
            <a:extLst>
              <a:ext uri="{FF2B5EF4-FFF2-40B4-BE49-F238E27FC236}">
                <a16:creationId xmlns:a16="http://schemas.microsoft.com/office/drawing/2014/main" id="{E8517E80-0D93-54C1-2F51-6B0E7AC6D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3892225"/>
            <a:ext cx="499310" cy="499310"/>
          </a:xfrm>
          <a:prstGeom prst="rect">
            <a:avLst/>
          </a:prstGeom>
        </p:spPr>
      </p:pic>
      <p:pic>
        <p:nvPicPr>
          <p:cNvPr id="22" name="Graphic 21" descr="Badge Tick1 with solid fill">
            <a:extLst>
              <a:ext uri="{FF2B5EF4-FFF2-40B4-BE49-F238E27FC236}">
                <a16:creationId xmlns:a16="http://schemas.microsoft.com/office/drawing/2014/main" id="{E8C08D30-7817-9205-C2D5-4116043295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1592040"/>
            <a:ext cx="499310" cy="499310"/>
          </a:xfrm>
          <a:prstGeom prst="rect">
            <a:avLst/>
          </a:prstGeom>
        </p:spPr>
      </p:pic>
      <p:pic>
        <p:nvPicPr>
          <p:cNvPr id="23" name="Graphic 22" descr="Badge Tick1 with solid fill">
            <a:extLst>
              <a:ext uri="{FF2B5EF4-FFF2-40B4-BE49-F238E27FC236}">
                <a16:creationId xmlns:a16="http://schemas.microsoft.com/office/drawing/2014/main" id="{259A045A-81E5-C6B4-48D4-FFC7A71A2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5" y="1028701"/>
            <a:ext cx="499310" cy="499310"/>
          </a:xfrm>
          <a:prstGeom prst="rect">
            <a:avLst/>
          </a:prstGeom>
        </p:spPr>
      </p:pic>
    </p:spTree>
    <p:extLst>
      <p:ext uri="{BB962C8B-B14F-4D97-AF65-F5344CB8AC3E}">
        <p14:creationId xmlns:p14="http://schemas.microsoft.com/office/powerpoint/2010/main" val="329923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08773-CD54-0D9D-4F79-1162156AADF8}"/>
              </a:ext>
            </a:extLst>
          </p:cNvPr>
          <p:cNvSpPr>
            <a:spLocks noGrp="1"/>
          </p:cNvSpPr>
          <p:nvPr>
            <p:ph sz="half" idx="1"/>
          </p:nvPr>
        </p:nvSpPr>
        <p:spPr/>
        <p:txBody>
          <a:bodyPr/>
          <a:lstStyle/>
          <a:p>
            <a:endParaRPr lang="en-US"/>
          </a:p>
        </p:txBody>
      </p:sp>
      <p:graphicFrame>
        <p:nvGraphicFramePr>
          <p:cNvPr id="6" name="Table 5">
            <a:extLst>
              <a:ext uri="{FF2B5EF4-FFF2-40B4-BE49-F238E27FC236}">
                <a16:creationId xmlns:a16="http://schemas.microsoft.com/office/drawing/2014/main" id="{7CC8FFDC-C1B5-8B02-192C-7C1315A194B3}"/>
              </a:ext>
            </a:extLst>
          </p:cNvPr>
          <p:cNvGraphicFramePr>
            <a:graphicFrameLocks noGrp="1"/>
          </p:cNvGraphicFramePr>
          <p:nvPr>
            <p:extLst>
              <p:ext uri="{D42A27DB-BD31-4B8C-83A1-F6EECF244321}">
                <p14:modId xmlns:p14="http://schemas.microsoft.com/office/powerpoint/2010/main" val="3842835079"/>
              </p:ext>
            </p:extLst>
          </p:nvPr>
        </p:nvGraphicFramePr>
        <p:xfrm>
          <a:off x="0" y="393192"/>
          <a:ext cx="9144000" cy="4201431"/>
        </p:xfrm>
        <a:graphic>
          <a:graphicData uri="http://schemas.openxmlformats.org/drawingml/2006/table">
            <a:tbl>
              <a:tblPr firstRow="1" firstCol="1" bandRow="1">
                <a:tableStyleId>{5C22544A-7EE6-4342-B048-85BDC9FD1C3A}</a:tableStyleId>
              </a:tblPr>
              <a:tblGrid>
                <a:gridCol w="2412859">
                  <a:extLst>
                    <a:ext uri="{9D8B030D-6E8A-4147-A177-3AD203B41FA5}">
                      <a16:colId xmlns:a16="http://schemas.microsoft.com/office/drawing/2014/main" val="3044883301"/>
                    </a:ext>
                  </a:extLst>
                </a:gridCol>
                <a:gridCol w="1274590">
                  <a:extLst>
                    <a:ext uri="{9D8B030D-6E8A-4147-A177-3AD203B41FA5}">
                      <a16:colId xmlns:a16="http://schemas.microsoft.com/office/drawing/2014/main" val="1360375153"/>
                    </a:ext>
                  </a:extLst>
                </a:gridCol>
                <a:gridCol w="1682228">
                  <a:extLst>
                    <a:ext uri="{9D8B030D-6E8A-4147-A177-3AD203B41FA5}">
                      <a16:colId xmlns:a16="http://schemas.microsoft.com/office/drawing/2014/main" val="1483506101"/>
                    </a:ext>
                  </a:extLst>
                </a:gridCol>
                <a:gridCol w="1541679">
                  <a:extLst>
                    <a:ext uri="{9D8B030D-6E8A-4147-A177-3AD203B41FA5}">
                      <a16:colId xmlns:a16="http://schemas.microsoft.com/office/drawing/2014/main" val="3969943252"/>
                    </a:ext>
                  </a:extLst>
                </a:gridCol>
                <a:gridCol w="2232644">
                  <a:extLst>
                    <a:ext uri="{9D8B030D-6E8A-4147-A177-3AD203B41FA5}">
                      <a16:colId xmlns:a16="http://schemas.microsoft.com/office/drawing/2014/main" val="2818114626"/>
                    </a:ext>
                  </a:extLst>
                </a:gridCol>
              </a:tblGrid>
              <a:tr h="477353">
                <a:tc>
                  <a:txBody>
                    <a:bodyPr/>
                    <a:lstStyle/>
                    <a:p>
                      <a:pPr marL="0" marR="0" algn="ctr">
                        <a:buNone/>
                      </a:pPr>
                      <a:r>
                        <a:rPr lang="en-US" sz="1100">
                          <a:solidFill>
                            <a:schemeClr val="tx1"/>
                          </a:solidFill>
                          <a:effectLst/>
                          <a:latin typeface="Aptos" panose="020B0004020202020204" pitchFamily="34" charset="0"/>
                        </a:rPr>
                        <a:t>Account</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buNone/>
                      </a:pPr>
                      <a:r>
                        <a:rPr lang="en-US" sz="1100">
                          <a:solidFill>
                            <a:schemeClr val="tx1"/>
                          </a:solidFill>
                          <a:effectLst/>
                          <a:latin typeface="Aptos" panose="020B0004020202020204" pitchFamily="34" charset="0"/>
                        </a:rPr>
                        <a:t>FY25 Enacted</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buNone/>
                      </a:pPr>
                      <a:r>
                        <a:rPr lang="en-US" sz="1100">
                          <a:solidFill>
                            <a:schemeClr val="tx1"/>
                          </a:solidFill>
                          <a:effectLst/>
                          <a:latin typeface="Aptos" panose="020B0004020202020204" pitchFamily="34" charset="0"/>
                        </a:rPr>
                        <a:t>FY26 President’s budget request</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buNone/>
                      </a:pPr>
                      <a:r>
                        <a:rPr lang="en-US" sz="1100">
                          <a:solidFill>
                            <a:schemeClr val="tx1"/>
                          </a:solidFill>
                          <a:effectLst/>
                          <a:latin typeface="Aptos" panose="020B0004020202020204" pitchFamily="34" charset="0"/>
                        </a:rPr>
                        <a:t>FY26 House</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buNone/>
                      </a:pPr>
                      <a:r>
                        <a:rPr lang="en-US" sz="1100">
                          <a:solidFill>
                            <a:schemeClr val="tx1"/>
                          </a:solidFill>
                          <a:effectLst/>
                          <a:latin typeface="Aptos" panose="020B0004020202020204" pitchFamily="34" charset="0"/>
                        </a:rPr>
                        <a:t>Change from President’s budget</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extLst>
                  <a:ext uri="{0D108BD9-81ED-4DB2-BD59-A6C34878D82A}">
                    <a16:rowId xmlns:a16="http://schemas.microsoft.com/office/drawing/2014/main" val="1699997058"/>
                  </a:ext>
                </a:extLst>
              </a:tr>
              <a:tr h="518920">
                <a:tc>
                  <a:txBody>
                    <a:bodyPr/>
                    <a:lstStyle/>
                    <a:p>
                      <a:pPr marL="0" marR="0">
                        <a:spcBef>
                          <a:spcPts val="600"/>
                        </a:spcBef>
                        <a:spcAft>
                          <a:spcPts val="600"/>
                        </a:spcAft>
                        <a:buNone/>
                      </a:pPr>
                      <a:r>
                        <a:rPr lang="en-US" sz="1100">
                          <a:solidFill>
                            <a:schemeClr val="tx1"/>
                          </a:solidFill>
                          <a:effectLst/>
                          <a:latin typeface="Aptos" panose="020B0004020202020204" pitchFamily="34" charset="0"/>
                        </a:rPr>
                        <a:t>Maternal and Child Health</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$915 million</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$85 million</a:t>
                      </a:r>
                      <a:endParaRPr lang="en-US" sz="180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1">
                          <a:solidFill>
                            <a:schemeClr val="tx1"/>
                          </a:solidFill>
                          <a:effectLst/>
                          <a:latin typeface="Aptos" panose="020B0004020202020204" pitchFamily="34" charset="0"/>
                        </a:rPr>
                        <a:t>$915 million</a:t>
                      </a:r>
                    </a:p>
                  </a:txBody>
                  <a:tcPr marL="73900" marR="73900" marT="0" marB="0" anchor="ctr"/>
                </a:tc>
                <a:tc>
                  <a:txBody>
                    <a:bodyPr/>
                    <a:lstStyle/>
                    <a:p>
                      <a:pPr marL="0" marR="0" algn="ctr">
                        <a:spcBef>
                          <a:spcPts val="600"/>
                        </a:spcBef>
                        <a:spcAft>
                          <a:spcPts val="600"/>
                        </a:spcAft>
                        <a:buNone/>
                      </a:pPr>
                      <a:r>
                        <a:rPr lang="en-US" sz="1200" b="0">
                          <a:solidFill>
                            <a:schemeClr val="tx1"/>
                          </a:solidFill>
                          <a:effectLst/>
                          <a:latin typeface="Aptos" panose="020B0004020202020204" pitchFamily="34" charset="0"/>
                        </a:rPr>
                        <a:t>+ $830 million</a:t>
                      </a:r>
                      <a:endParaRPr lang="en-US" sz="1800" b="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extLst>
                  <a:ext uri="{0D108BD9-81ED-4DB2-BD59-A6C34878D82A}">
                    <a16:rowId xmlns:a16="http://schemas.microsoft.com/office/drawing/2014/main" val="2867438245"/>
                  </a:ext>
                </a:extLst>
              </a:tr>
              <a:tr h="518920">
                <a:tc>
                  <a:txBody>
                    <a:bodyPr/>
                    <a:lstStyle/>
                    <a:p>
                      <a:pPr marL="0" marR="0">
                        <a:spcBef>
                          <a:spcPts val="600"/>
                        </a:spcBef>
                        <a:spcAft>
                          <a:spcPts val="600"/>
                        </a:spcAft>
                        <a:buNone/>
                      </a:pPr>
                      <a:r>
                        <a:rPr lang="en-US" sz="1100" b="0">
                          <a:solidFill>
                            <a:schemeClr val="tx1"/>
                          </a:solidFill>
                          <a:effectLst/>
                          <a:latin typeface="Aptos" panose="020B0004020202020204" pitchFamily="34" charset="0"/>
                        </a:rPr>
                        <a:t>Of which, </a:t>
                      </a:r>
                      <a:br>
                        <a:rPr lang="en-US" sz="1100">
                          <a:solidFill>
                            <a:schemeClr val="tx1"/>
                          </a:solidFill>
                          <a:effectLst/>
                          <a:latin typeface="Aptos" panose="020B0004020202020204" pitchFamily="34" charset="0"/>
                        </a:rPr>
                      </a:br>
                      <a:r>
                        <a:rPr lang="en-US" sz="1100">
                          <a:solidFill>
                            <a:schemeClr val="tx1"/>
                          </a:solidFill>
                          <a:effectLst/>
                          <a:latin typeface="Aptos" panose="020B0004020202020204" pitchFamily="34" charset="0"/>
                        </a:rPr>
                        <a:t>Gavi, the Vaccine Alliance</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$300 million</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$0</a:t>
                      </a:r>
                      <a:endParaRPr lang="en-US" sz="180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1">
                          <a:solidFill>
                            <a:schemeClr val="tx1"/>
                          </a:solidFill>
                          <a:effectLst/>
                          <a:latin typeface="Aptos" panose="020B0004020202020204" pitchFamily="34" charset="0"/>
                        </a:rPr>
                        <a:t>$300 million</a:t>
                      </a:r>
                    </a:p>
                  </a:txBody>
                  <a:tcPr marL="73900" marR="73900" marT="0" marB="0" anchor="ctr"/>
                </a:tc>
                <a:tc>
                  <a:txBody>
                    <a:bodyPr/>
                    <a:lstStyle/>
                    <a:p>
                      <a:pPr marL="0" marR="0" algn="ctr">
                        <a:spcBef>
                          <a:spcPts val="600"/>
                        </a:spcBef>
                        <a:spcAft>
                          <a:spcPts val="600"/>
                        </a:spcAft>
                        <a:buNone/>
                      </a:pPr>
                      <a:r>
                        <a:rPr lang="en-US" sz="1200" b="0" dirty="0">
                          <a:solidFill>
                            <a:schemeClr val="tx1"/>
                          </a:solidFill>
                          <a:effectLst/>
                          <a:latin typeface="Aptos" panose="020B0004020202020204" pitchFamily="34" charset="0"/>
                        </a:rPr>
                        <a:t>+ $300 million</a:t>
                      </a:r>
                      <a:endParaRPr lang="en-US" sz="1800" b="0" dirty="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extLst>
                  <a:ext uri="{0D108BD9-81ED-4DB2-BD59-A6C34878D82A}">
                    <a16:rowId xmlns:a16="http://schemas.microsoft.com/office/drawing/2014/main" val="3180963508"/>
                  </a:ext>
                </a:extLst>
              </a:tr>
              <a:tr h="518920">
                <a:tc>
                  <a:txBody>
                    <a:bodyPr/>
                    <a:lstStyle/>
                    <a:p>
                      <a:pPr marL="0" marR="0">
                        <a:spcBef>
                          <a:spcPts val="600"/>
                        </a:spcBef>
                        <a:spcAft>
                          <a:spcPts val="600"/>
                        </a:spcAft>
                        <a:buNone/>
                      </a:pPr>
                      <a:r>
                        <a:rPr lang="en-US" sz="1100">
                          <a:solidFill>
                            <a:schemeClr val="tx1"/>
                          </a:solidFill>
                          <a:effectLst/>
                          <a:latin typeface="Aptos" panose="020B0004020202020204" pitchFamily="34" charset="0"/>
                        </a:rPr>
                        <a:t>Nutrition</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$165 million</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$0</a:t>
                      </a:r>
                      <a:endParaRPr lang="en-US" sz="180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1">
                          <a:solidFill>
                            <a:schemeClr val="tx1"/>
                          </a:solidFill>
                          <a:effectLst/>
                          <a:latin typeface="Aptos" panose="020B0004020202020204" pitchFamily="34" charset="0"/>
                        </a:rPr>
                        <a:t>172.5 million</a:t>
                      </a:r>
                    </a:p>
                  </a:txBody>
                  <a:tcPr marL="73900" marR="73900" marT="0" marB="0" anchor="ctr"/>
                </a:tc>
                <a:tc>
                  <a:txBody>
                    <a:bodyPr/>
                    <a:lstStyle/>
                    <a:p>
                      <a:pPr marL="0" marR="0" algn="ctr">
                        <a:spcBef>
                          <a:spcPts val="600"/>
                        </a:spcBef>
                        <a:spcAft>
                          <a:spcPts val="600"/>
                        </a:spcAft>
                        <a:buNone/>
                      </a:pPr>
                      <a:r>
                        <a:rPr lang="en-US" sz="1200" b="0">
                          <a:solidFill>
                            <a:schemeClr val="tx1"/>
                          </a:solidFill>
                          <a:effectLst/>
                          <a:latin typeface="Aptos" panose="020B0004020202020204" pitchFamily="34" charset="0"/>
                        </a:rPr>
                        <a:t>+ $172.5 million</a:t>
                      </a:r>
                      <a:endParaRPr lang="en-US" sz="1800" b="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extLst>
                  <a:ext uri="{0D108BD9-81ED-4DB2-BD59-A6C34878D82A}">
                    <a16:rowId xmlns:a16="http://schemas.microsoft.com/office/drawing/2014/main" val="1034887375"/>
                  </a:ext>
                </a:extLst>
              </a:tr>
              <a:tr h="518920">
                <a:tc>
                  <a:txBody>
                    <a:bodyPr/>
                    <a:lstStyle/>
                    <a:p>
                      <a:pPr marL="0" marR="0">
                        <a:spcBef>
                          <a:spcPts val="600"/>
                        </a:spcBef>
                        <a:spcAft>
                          <a:spcPts val="600"/>
                        </a:spcAft>
                        <a:buNone/>
                      </a:pPr>
                      <a:r>
                        <a:rPr lang="en-US" sz="1100">
                          <a:solidFill>
                            <a:schemeClr val="tx1"/>
                          </a:solidFill>
                          <a:effectLst/>
                          <a:latin typeface="Aptos" panose="020B0004020202020204" pitchFamily="34" charset="0"/>
                        </a:rPr>
                        <a:t>Tuberculosis</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$394.5 million</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$178.9 million</a:t>
                      </a:r>
                      <a:endParaRPr lang="en-US" sz="180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1">
                          <a:solidFill>
                            <a:schemeClr val="tx1"/>
                          </a:solidFill>
                          <a:effectLst/>
                          <a:latin typeface="Aptos" panose="020B0004020202020204" pitchFamily="34" charset="0"/>
                        </a:rPr>
                        <a:t>$394.5 million</a:t>
                      </a:r>
                    </a:p>
                  </a:txBody>
                  <a:tcPr marL="73900" marR="73900" marT="0" marB="0" anchor="ctr"/>
                </a:tc>
                <a:tc>
                  <a:txBody>
                    <a:bodyPr/>
                    <a:lstStyle/>
                    <a:p>
                      <a:pPr marL="0" marR="0" algn="ctr">
                        <a:spcBef>
                          <a:spcPts val="600"/>
                        </a:spcBef>
                        <a:spcAft>
                          <a:spcPts val="600"/>
                        </a:spcAft>
                        <a:buNone/>
                      </a:pPr>
                      <a:r>
                        <a:rPr lang="en-US" sz="1200" b="0">
                          <a:solidFill>
                            <a:schemeClr val="tx1"/>
                          </a:solidFill>
                          <a:effectLst/>
                          <a:latin typeface="Aptos" panose="020B0004020202020204" pitchFamily="34" charset="0"/>
                        </a:rPr>
                        <a:t>+ $215.6 million</a:t>
                      </a:r>
                      <a:endParaRPr lang="en-US" sz="1800" b="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extLst>
                  <a:ext uri="{0D108BD9-81ED-4DB2-BD59-A6C34878D82A}">
                    <a16:rowId xmlns:a16="http://schemas.microsoft.com/office/drawing/2014/main" val="914325764"/>
                  </a:ext>
                </a:extLst>
              </a:tr>
              <a:tr h="543892">
                <a:tc>
                  <a:txBody>
                    <a:bodyPr/>
                    <a:lstStyle/>
                    <a:p>
                      <a:pPr marL="0" marR="0">
                        <a:spcBef>
                          <a:spcPts val="600"/>
                        </a:spcBef>
                        <a:spcAft>
                          <a:spcPts val="600"/>
                        </a:spcAft>
                        <a:buNone/>
                      </a:pPr>
                      <a:r>
                        <a:rPr lang="en-US" sz="1100">
                          <a:solidFill>
                            <a:schemeClr val="tx1"/>
                          </a:solidFill>
                          <a:effectLst/>
                          <a:latin typeface="Aptos" panose="020B0004020202020204" pitchFamily="34" charset="0"/>
                        </a:rPr>
                        <a:t>Global Fund</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$1.65 billion</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$800 million</a:t>
                      </a:r>
                      <a:endParaRPr lang="en-US" sz="180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1">
                          <a:solidFill>
                            <a:schemeClr val="tx1"/>
                          </a:solidFill>
                          <a:effectLst/>
                          <a:latin typeface="Aptos" panose="020B0004020202020204" pitchFamily="34" charset="0"/>
                        </a:rPr>
                        <a:t>$1.5 billion</a:t>
                      </a:r>
                      <a:endParaRPr lang="en-US" sz="1800" b="1">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0" dirty="0">
                          <a:solidFill>
                            <a:schemeClr val="tx1"/>
                          </a:solidFill>
                          <a:effectLst/>
                          <a:latin typeface="Aptos" panose="020B0004020202020204" pitchFamily="34" charset="0"/>
                        </a:rPr>
                        <a:t>+700 million</a:t>
                      </a:r>
                      <a:endParaRPr lang="en-US" sz="1800" b="0" dirty="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extLst>
                  <a:ext uri="{0D108BD9-81ED-4DB2-BD59-A6C34878D82A}">
                    <a16:rowId xmlns:a16="http://schemas.microsoft.com/office/drawing/2014/main" val="3458010067"/>
                  </a:ext>
                </a:extLst>
              </a:tr>
              <a:tr h="516787">
                <a:tc>
                  <a:txBody>
                    <a:bodyPr/>
                    <a:lstStyle/>
                    <a:p>
                      <a:pPr marL="0" marR="0">
                        <a:spcBef>
                          <a:spcPts val="600"/>
                        </a:spcBef>
                        <a:spcAft>
                          <a:spcPts val="600"/>
                        </a:spcAft>
                        <a:buNone/>
                      </a:pPr>
                      <a:r>
                        <a:rPr lang="en-US" sz="1100">
                          <a:solidFill>
                            <a:schemeClr val="tx1"/>
                          </a:solidFill>
                          <a:effectLst/>
                          <a:latin typeface="Aptos" panose="020B0004020202020204" pitchFamily="34" charset="0"/>
                        </a:rPr>
                        <a:t>Basic Education</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$922 million</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$0</a:t>
                      </a:r>
                      <a:endParaRPr lang="en-US" sz="180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1">
                          <a:solidFill>
                            <a:schemeClr val="tx1"/>
                          </a:solidFill>
                          <a:effectLst/>
                          <a:latin typeface="Aptos" panose="020B0004020202020204" pitchFamily="34" charset="0"/>
                        </a:rPr>
                        <a:t>$737.6 million</a:t>
                      </a:r>
                      <a:endParaRPr lang="en-US" sz="1800" b="1">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0">
                          <a:solidFill>
                            <a:schemeClr val="tx1"/>
                          </a:solidFill>
                          <a:effectLst/>
                          <a:latin typeface="Aptos" panose="020B0004020202020204" pitchFamily="34" charset="0"/>
                        </a:rPr>
                        <a:t>+737.6 million</a:t>
                      </a:r>
                      <a:endParaRPr lang="en-US" sz="1800" b="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extLst>
                  <a:ext uri="{0D108BD9-81ED-4DB2-BD59-A6C34878D82A}">
                    <a16:rowId xmlns:a16="http://schemas.microsoft.com/office/drawing/2014/main" val="3258901248"/>
                  </a:ext>
                </a:extLst>
              </a:tr>
              <a:tr h="587719">
                <a:tc>
                  <a:txBody>
                    <a:bodyPr/>
                    <a:lstStyle/>
                    <a:p>
                      <a:pPr marL="0" marR="0">
                        <a:spcBef>
                          <a:spcPts val="600"/>
                        </a:spcBef>
                        <a:spcAft>
                          <a:spcPts val="600"/>
                        </a:spcAft>
                        <a:buNone/>
                      </a:pPr>
                      <a:r>
                        <a:rPr lang="en-US" sz="1100" b="0">
                          <a:solidFill>
                            <a:schemeClr val="tx1"/>
                          </a:solidFill>
                          <a:effectLst/>
                          <a:latin typeface="Aptos" panose="020B0004020202020204" pitchFamily="34" charset="0"/>
                        </a:rPr>
                        <a:t>Of which,  </a:t>
                      </a:r>
                      <a:br>
                        <a:rPr lang="en-US" sz="1100">
                          <a:solidFill>
                            <a:schemeClr val="tx1"/>
                          </a:solidFill>
                          <a:effectLst/>
                          <a:latin typeface="Aptos" panose="020B0004020202020204" pitchFamily="34" charset="0"/>
                        </a:rPr>
                      </a:br>
                      <a:r>
                        <a:rPr lang="en-US" sz="1100">
                          <a:solidFill>
                            <a:schemeClr val="tx1"/>
                          </a:solidFill>
                          <a:effectLst/>
                          <a:latin typeface="Aptos" panose="020B0004020202020204" pitchFamily="34" charset="0"/>
                        </a:rPr>
                        <a:t>Global Partnership for Education</a:t>
                      </a:r>
                      <a:endParaRPr lang="en-US" sz="17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$121.6 million</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73900" marR="73900" marT="0" marB="0" anchor="ctr"/>
                </a:tc>
                <a:tc>
                  <a:txBody>
                    <a:bodyPr/>
                    <a:lstStyle/>
                    <a:p>
                      <a:pPr marL="0" marR="0" algn="ctr">
                        <a:spcBef>
                          <a:spcPts val="600"/>
                        </a:spcBef>
                        <a:spcAft>
                          <a:spcPts val="600"/>
                        </a:spcAft>
                        <a:buNone/>
                      </a:pPr>
                      <a:r>
                        <a:rPr lang="en-US" sz="1200">
                          <a:solidFill>
                            <a:schemeClr val="tx1"/>
                          </a:solidFill>
                          <a:effectLst/>
                          <a:latin typeface="Aptos" panose="020B0004020202020204" pitchFamily="34" charset="0"/>
                        </a:rPr>
                        <a:t>$0</a:t>
                      </a:r>
                      <a:endParaRPr lang="en-US" sz="180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1">
                          <a:solidFill>
                            <a:schemeClr val="tx1"/>
                          </a:solidFill>
                          <a:effectLst/>
                          <a:latin typeface="Aptos" panose="020B0004020202020204" pitchFamily="34" charset="0"/>
                        </a:rPr>
                        <a:t>$121.6 million</a:t>
                      </a:r>
                      <a:endParaRPr lang="en-US" sz="1800" b="1">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tc>
                  <a:txBody>
                    <a:bodyPr/>
                    <a:lstStyle/>
                    <a:p>
                      <a:pPr marL="0" marR="0" algn="ctr">
                        <a:spcBef>
                          <a:spcPts val="600"/>
                        </a:spcBef>
                        <a:spcAft>
                          <a:spcPts val="600"/>
                        </a:spcAft>
                        <a:buNone/>
                      </a:pPr>
                      <a:r>
                        <a:rPr lang="en-US" sz="1200" b="0" dirty="0">
                          <a:solidFill>
                            <a:schemeClr val="tx1"/>
                          </a:solidFill>
                          <a:effectLst/>
                          <a:latin typeface="Aptos" panose="020B0004020202020204" pitchFamily="34" charset="0"/>
                        </a:rPr>
                        <a:t>+$121.6 million</a:t>
                      </a:r>
                      <a:endParaRPr lang="en-US" sz="1800" b="0" dirty="0">
                        <a:solidFill>
                          <a:schemeClr val="tx1"/>
                        </a:solidFill>
                        <a:effectLst/>
                        <a:latin typeface="Aptos" panose="020B0004020202020204" pitchFamily="34" charset="0"/>
                        <a:ea typeface="Times New Roman" panose="02020603050405020304" pitchFamily="18" charset="0"/>
                        <a:cs typeface="Arial"/>
                      </a:endParaRPr>
                    </a:p>
                  </a:txBody>
                  <a:tcPr marL="73900" marR="73900" marT="0" marB="0" anchor="ctr"/>
                </a:tc>
                <a:extLst>
                  <a:ext uri="{0D108BD9-81ED-4DB2-BD59-A6C34878D82A}">
                    <a16:rowId xmlns:a16="http://schemas.microsoft.com/office/drawing/2014/main" val="3698014727"/>
                  </a:ext>
                </a:extLst>
              </a:tr>
            </a:tbl>
          </a:graphicData>
        </a:graphic>
      </p:graphicFrame>
    </p:spTree>
    <p:extLst>
      <p:ext uri="{BB962C8B-B14F-4D97-AF65-F5344CB8AC3E}">
        <p14:creationId xmlns:p14="http://schemas.microsoft.com/office/powerpoint/2010/main" val="258785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dirty="0">
                <a:solidFill>
                  <a:schemeClr val="dk1"/>
                </a:solidFill>
                <a:latin typeface="Open Sans"/>
                <a:ea typeface="Open Sans"/>
                <a:cs typeface="Open Sans"/>
                <a:sym typeface="Open Sans"/>
              </a:rPr>
              <a:t>Read our full anti-oppression values statement here at </a:t>
            </a:r>
            <a:r>
              <a:rPr lang="en-US" sz="1700" b="1" i="0" u="sng" strike="noStrike" cap="none" dirty="0">
                <a:solidFill>
                  <a:schemeClr val="dk2"/>
                </a:solidFill>
                <a:latin typeface="Open Sans"/>
                <a:ea typeface="Open Sans"/>
                <a:cs typeface="Open Sans"/>
                <a:sym typeface="Open Sans"/>
                <a:hlinkClick r:id="rId3"/>
              </a:rPr>
              <a:t>results.org/values</a:t>
            </a:r>
            <a:r>
              <a:rPr lang="en-US" sz="1700" b="1" i="0" u="none" strike="noStrike" cap="none" dirty="0">
                <a:solidFill>
                  <a:schemeClr val="dk1"/>
                </a:solidFill>
                <a:latin typeface="Open Sans"/>
                <a:ea typeface="Open Sans"/>
                <a:cs typeface="Open Sans"/>
                <a:sym typeface="Open Sans"/>
              </a:rPr>
              <a:t>. </a:t>
            </a:r>
            <a:endParaRPr lang="en-US" sz="17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5th anniversary RESULTS logo">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a:stretch>
            <a:fillRect/>
          </a:stretch>
        </p:blipFill>
        <p:spPr>
          <a:xfrm>
            <a:off x="2389691" y="276835"/>
            <a:ext cx="4364619" cy="4621361"/>
          </a:xfrm>
        </p:spPr>
      </p:pic>
    </p:spTree>
    <p:extLst>
      <p:ext uri="{BB962C8B-B14F-4D97-AF65-F5344CB8AC3E}">
        <p14:creationId xmlns:p14="http://schemas.microsoft.com/office/powerpoint/2010/main" val="133159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a:xfrm>
            <a:off x="528338" y="3578679"/>
            <a:ext cx="8094662" cy="857250"/>
          </a:xfrm>
        </p:spPr>
        <p:txBody>
          <a:bodyPr vert="horz" lIns="91440" tIns="45720" rIns="91440" bIns="45720" rtlCol="0" anchor="ctr">
            <a:noAutofit/>
          </a:bodyPr>
          <a:lstStyle/>
          <a:p>
            <a:r>
              <a:rPr lang="en-US" sz="3600"/>
              <a:t>Reconciliation vs. Appropriations vs. Rescissions… </a:t>
            </a:r>
            <a:r>
              <a:rPr lang="en-US" sz="3600" err="1"/>
              <a:t>Eeek</a:t>
            </a:r>
            <a:r>
              <a:rPr lang="en-US" sz="3600"/>
              <a:t>!</a:t>
            </a:r>
          </a:p>
        </p:txBody>
      </p:sp>
    </p:spTree>
    <p:extLst>
      <p:ext uri="{BB962C8B-B14F-4D97-AF65-F5344CB8AC3E}">
        <p14:creationId xmlns:p14="http://schemas.microsoft.com/office/powerpoint/2010/main" val="189832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955635CC-46C2-DCE6-48AF-636B0B98FC1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7FF3D99-8B88-3445-7CFB-DBA6D4F8FABB}"/>
              </a:ext>
            </a:extLst>
          </p:cNvPr>
          <p:cNvSpPr txBox="1">
            <a:spLocks/>
          </p:cNvSpPr>
          <p:nvPr/>
        </p:nvSpPr>
        <p:spPr>
          <a:xfrm>
            <a:off x="6611112" y="2574036"/>
            <a:ext cx="1984248" cy="1005840"/>
          </a:xfrm>
          <a:prstGeom prst="rect">
            <a:avLst/>
          </a:prstGeom>
        </p:spPr>
        <p:txBody>
          <a:bodyPr vert="horz" lIns="91440" tIns="45720" rIns="91440" bIns="45720" rtlCol="0">
            <a:normAutofit fontScale="47500" lnSpcReduction="20000"/>
          </a:bodyPr>
          <a:lst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ct val="20000"/>
              </a:spcBef>
              <a:spcAft>
                <a:spcPts val="0"/>
              </a:spcAft>
              <a:buClrTx/>
              <a:buSzTx/>
              <a:buFont typeface="Arial"/>
              <a:buNone/>
              <a:tabLst/>
              <a:defRPr/>
            </a:pPr>
            <a:r>
              <a:rPr lang="en-US" sz="4800" b="1">
                <a:solidFill>
                  <a:srgbClr val="E41034"/>
                </a:solidFill>
                <a:latin typeface="Open Sans"/>
              </a:rPr>
              <a:t>confused? you are </a:t>
            </a:r>
            <a:r>
              <a:rPr lang="en-US" sz="4800" b="1" i="1">
                <a:solidFill>
                  <a:srgbClr val="E41034"/>
                </a:solidFill>
                <a:latin typeface="Open Sans"/>
              </a:rPr>
              <a:t>so</a:t>
            </a:r>
            <a:r>
              <a:rPr lang="en-US" sz="4800" b="1">
                <a:solidFill>
                  <a:srgbClr val="E41034"/>
                </a:solidFill>
                <a:latin typeface="Open Sans"/>
              </a:rPr>
              <a:t> not alone.</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15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401527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59E88-B4A6-8CE8-D01B-9F240ABE19C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B09133E-832A-555D-E1A4-9B173A5DDC74}"/>
              </a:ext>
            </a:extLst>
          </p:cNvPr>
          <p:cNvSpPr txBox="1">
            <a:spLocks/>
          </p:cNvSpPr>
          <p:nvPr/>
        </p:nvSpPr>
        <p:spPr>
          <a:xfrm>
            <a:off x="400490" y="2285751"/>
            <a:ext cx="8544187" cy="1609593"/>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800">
                <a:solidFill>
                  <a:schemeClr val="tx2"/>
                </a:solidFill>
              </a:rPr>
              <a:t>Government spending</a:t>
            </a:r>
            <a:r>
              <a:rPr lang="en-US" sz="3600"/>
              <a:t> </a:t>
            </a:r>
          </a:p>
          <a:p>
            <a:pPr marL="0" indent="0" algn="ctr">
              <a:buFont typeface="Arial"/>
              <a:buNone/>
            </a:pPr>
            <a:r>
              <a:rPr lang="en-US" sz="3600" b="1"/>
              <a:t>“Mandatory” vs. “Discretionary”</a:t>
            </a:r>
            <a:endParaRPr lang="en-US" sz="3600"/>
          </a:p>
          <a:p>
            <a:pPr marL="0" indent="0">
              <a:buFont typeface="Arial"/>
              <a:buNone/>
            </a:pPr>
            <a:endParaRPr lang="en-US"/>
          </a:p>
          <a:p>
            <a:pPr marL="0" indent="0">
              <a:buFont typeface="Arial"/>
              <a:buNone/>
            </a:pPr>
            <a:endParaRPr lang="en-US"/>
          </a:p>
        </p:txBody>
      </p:sp>
      <p:sp>
        <p:nvSpPr>
          <p:cNvPr id="2" name="TextBox 1">
            <a:extLst>
              <a:ext uri="{FF2B5EF4-FFF2-40B4-BE49-F238E27FC236}">
                <a16:creationId xmlns:a16="http://schemas.microsoft.com/office/drawing/2014/main" id="{48E00920-84AE-4A73-ECF0-F002543D76CF}"/>
              </a:ext>
            </a:extLst>
          </p:cNvPr>
          <p:cNvSpPr txBox="1"/>
          <p:nvPr/>
        </p:nvSpPr>
        <p:spPr>
          <a:xfrm>
            <a:off x="539496" y="795528"/>
            <a:ext cx="7104888" cy="830997"/>
          </a:xfrm>
          <a:prstGeom prst="rect">
            <a:avLst/>
          </a:prstGeom>
          <a:noFill/>
        </p:spPr>
        <p:txBody>
          <a:bodyPr wrap="square" rtlCol="0">
            <a:spAutoFit/>
          </a:bodyPr>
          <a:lstStyle/>
          <a:p>
            <a:r>
              <a:rPr lang="en-US" sz="2400"/>
              <a:t>But before we get to that… two more </a:t>
            </a:r>
          </a:p>
          <a:p>
            <a:r>
              <a:rPr lang="en-US" sz="2400"/>
              <a:t>(needlessly long and slightly-inaccurate) terms:</a:t>
            </a:r>
          </a:p>
        </p:txBody>
      </p:sp>
    </p:spTree>
    <p:extLst>
      <p:ext uri="{BB962C8B-B14F-4D97-AF65-F5344CB8AC3E}">
        <p14:creationId xmlns:p14="http://schemas.microsoft.com/office/powerpoint/2010/main" val="152294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4B92-51A9-5C0D-6474-CFBEF151070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FEDF747-1C0A-133A-D2D3-06AA7D973014}"/>
              </a:ext>
            </a:extLst>
          </p:cNvPr>
          <p:cNvSpPr txBox="1">
            <a:spLocks/>
          </p:cNvSpPr>
          <p:nvPr/>
        </p:nvSpPr>
        <p:spPr>
          <a:xfrm>
            <a:off x="693099" y="1590807"/>
            <a:ext cx="8524054" cy="1234689"/>
          </a:xfrm>
          <a:prstGeom prst="rect">
            <a:avLst/>
          </a:prstGeom>
        </p:spPr>
        <p:txBody>
          <a:bodyPr vert="horz" lIns="91440" tIns="45720" rIns="91440" bIns="45720" rtlCol="0">
            <a:normAutofit fontScale="77500" lnSpcReduction="20000"/>
          </a:bodyPr>
          <a:lst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Mandatory: </a:t>
            </a:r>
            <a:r>
              <a:rPr lang="en-US" sz="3600" dirty="0"/>
              <a:t>Automatic, based on the law.</a:t>
            </a:r>
            <a:br>
              <a:rPr lang="en-US" sz="3600" dirty="0"/>
            </a:br>
            <a:endParaRPr lang="en-US" sz="3600" b="1" dirty="0"/>
          </a:p>
          <a:p>
            <a:pPr marL="0" indent="0">
              <a:buNone/>
            </a:pPr>
            <a:r>
              <a:rPr lang="en-US" sz="3600" b="1" dirty="0"/>
              <a:t>Discretionary: </a:t>
            </a:r>
            <a:r>
              <a:rPr lang="en-US" sz="3600" dirty="0"/>
              <a:t>Set every year. </a:t>
            </a:r>
          </a:p>
          <a:p>
            <a:pPr marL="0" indent="0">
              <a:buFont typeface="Arial"/>
              <a:buNone/>
            </a:pPr>
            <a:endParaRPr lang="en-US" sz="3600" dirty="0"/>
          </a:p>
          <a:p>
            <a:pPr marL="0" indent="0">
              <a:buFont typeface="Arial"/>
              <a:buNone/>
            </a:pPr>
            <a:endParaRPr lang="en-US" dirty="0"/>
          </a:p>
          <a:p>
            <a:pPr marL="0" indent="0">
              <a:buFont typeface="Arial"/>
              <a:buNone/>
            </a:pPr>
            <a:endParaRPr lang="en-US" dirty="0"/>
          </a:p>
        </p:txBody>
      </p:sp>
      <p:sp>
        <p:nvSpPr>
          <p:cNvPr id="6" name="Content Placeholder 2">
            <a:extLst>
              <a:ext uri="{FF2B5EF4-FFF2-40B4-BE49-F238E27FC236}">
                <a16:creationId xmlns:a16="http://schemas.microsoft.com/office/drawing/2014/main" id="{D6F03556-E3A7-09B8-07D0-9A15826871B0}"/>
              </a:ext>
            </a:extLst>
          </p:cNvPr>
          <p:cNvSpPr txBox="1">
            <a:spLocks/>
          </p:cNvSpPr>
          <p:nvPr/>
        </p:nvSpPr>
        <p:spPr>
          <a:xfrm>
            <a:off x="693099" y="3661923"/>
            <a:ext cx="7911405" cy="1234689"/>
          </a:xfrm>
          <a:prstGeom prst="rect">
            <a:avLst/>
          </a:prstGeom>
        </p:spPr>
        <p:txBody>
          <a:bodyPr vert="horz" lIns="91440" tIns="45720" rIns="91440" bIns="45720" rtlCol="0">
            <a:normAutofit fontScale="92500"/>
          </a:bodyPr>
          <a:lst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3600" dirty="0"/>
              <a:t>The processes we’re talking about tonight affect both (in different ways). </a:t>
            </a:r>
          </a:p>
          <a:p>
            <a:pPr marL="0" indent="0">
              <a:buFont typeface="Arial"/>
              <a:buNone/>
            </a:pPr>
            <a:endParaRPr lang="en-US" sz="3600" dirty="0"/>
          </a:p>
          <a:p>
            <a:pPr marL="0" indent="0">
              <a:buFont typeface="Arial"/>
              <a:buNone/>
            </a:pPr>
            <a:endParaRPr lang="en-US" dirty="0"/>
          </a:p>
          <a:p>
            <a:pPr marL="0" indent="0">
              <a:buFont typeface="Arial"/>
              <a:buNone/>
            </a:pPr>
            <a:endParaRPr lang="en-US" dirty="0"/>
          </a:p>
        </p:txBody>
      </p:sp>
      <p:sp>
        <p:nvSpPr>
          <p:cNvPr id="8" name="TextBox 7">
            <a:extLst>
              <a:ext uri="{FF2B5EF4-FFF2-40B4-BE49-F238E27FC236}">
                <a16:creationId xmlns:a16="http://schemas.microsoft.com/office/drawing/2014/main" id="{93710859-1CC6-3D55-A4B6-2531D1E13B5F}"/>
              </a:ext>
            </a:extLst>
          </p:cNvPr>
          <p:cNvSpPr txBox="1"/>
          <p:nvPr/>
        </p:nvSpPr>
        <p:spPr>
          <a:xfrm>
            <a:off x="-320040" y="420624"/>
            <a:ext cx="7114032" cy="707886"/>
          </a:xfrm>
          <a:prstGeom prst="rect">
            <a:avLst/>
          </a:prstGeom>
          <a:noFill/>
        </p:spPr>
        <p:txBody>
          <a:bodyPr wrap="square">
            <a:spAutoFit/>
          </a:bodyPr>
          <a:lstStyle/>
          <a:p>
            <a:pPr marL="0" indent="0" algn="ctr">
              <a:buFont typeface="Arial"/>
              <a:buNone/>
            </a:pPr>
            <a:r>
              <a:rPr lang="en-US" sz="4000">
                <a:solidFill>
                  <a:schemeClr val="tx2"/>
                </a:solidFill>
              </a:rPr>
              <a:t>Government spending</a:t>
            </a:r>
            <a:r>
              <a:rPr lang="en-US" sz="4000"/>
              <a:t> </a:t>
            </a:r>
          </a:p>
        </p:txBody>
      </p:sp>
    </p:spTree>
    <p:extLst>
      <p:ext uri="{BB962C8B-B14F-4D97-AF65-F5344CB8AC3E}">
        <p14:creationId xmlns:p14="http://schemas.microsoft.com/office/powerpoint/2010/main" val="123095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F1099-656C-A63E-2622-2C8C8D7D6A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1467F-3E7F-8378-7F0E-0135016DF37E}"/>
              </a:ext>
            </a:extLst>
          </p:cNvPr>
          <p:cNvSpPr>
            <a:spLocks noGrp="1"/>
          </p:cNvSpPr>
          <p:nvPr>
            <p:ph idx="1"/>
          </p:nvPr>
        </p:nvSpPr>
        <p:spPr>
          <a:xfrm>
            <a:off x="465590" y="981208"/>
            <a:ext cx="8544187" cy="3394472"/>
          </a:xfrm>
        </p:spPr>
        <p:txBody>
          <a:bodyPr>
            <a:normAutofit lnSpcReduction="10000"/>
          </a:bodyPr>
          <a:lstStyle/>
          <a:p>
            <a:pPr marL="0" indent="0">
              <a:buNone/>
            </a:pPr>
            <a:r>
              <a:rPr lang="en-US" sz="4400" b="1"/>
              <a:t>Reconciliation</a:t>
            </a:r>
            <a:r>
              <a:rPr lang="en-US" sz="4400"/>
              <a:t> </a:t>
            </a:r>
            <a:br>
              <a:rPr lang="en-US" sz="4400"/>
            </a:br>
            <a:r>
              <a:rPr lang="en-US"/>
              <a:t>changes tax &amp; spending </a:t>
            </a:r>
            <a:r>
              <a:rPr lang="en-US" b="1">
                <a:solidFill>
                  <a:schemeClr val="tx2"/>
                </a:solidFill>
              </a:rPr>
              <a:t>rules</a:t>
            </a:r>
            <a:r>
              <a:rPr lang="en-US"/>
              <a:t> (long-term)</a:t>
            </a:r>
          </a:p>
          <a:p>
            <a:pPr marL="0" indent="0">
              <a:buNone/>
            </a:pPr>
            <a:endParaRPr lang="en-US"/>
          </a:p>
          <a:p>
            <a:pPr marL="0" indent="0">
              <a:buNone/>
            </a:pPr>
            <a:r>
              <a:rPr lang="en-US" sz="4400" b="1"/>
              <a:t>Appropriations</a:t>
            </a:r>
            <a:r>
              <a:rPr lang="en-US" sz="4400"/>
              <a:t> </a:t>
            </a:r>
            <a:br>
              <a:rPr lang="en-US" sz="4400"/>
            </a:br>
            <a:r>
              <a:rPr lang="en-US"/>
              <a:t>sets </a:t>
            </a:r>
            <a:r>
              <a:rPr lang="en-US" b="1">
                <a:solidFill>
                  <a:schemeClr val="tx2"/>
                </a:solidFill>
              </a:rPr>
              <a:t>spending</a:t>
            </a:r>
            <a:r>
              <a:rPr lang="en-US"/>
              <a:t> for next year</a:t>
            </a:r>
          </a:p>
          <a:p>
            <a:pPr marL="0" indent="0">
              <a:buNone/>
            </a:pPr>
            <a:r>
              <a:rPr lang="en-US"/>
              <a:t> </a:t>
            </a:r>
          </a:p>
          <a:p>
            <a:pPr marL="0" indent="0">
              <a:buNone/>
            </a:pPr>
            <a:endParaRPr lang="en-US"/>
          </a:p>
        </p:txBody>
      </p:sp>
      <p:sp>
        <p:nvSpPr>
          <p:cNvPr id="4" name="Slide Number Placeholder 3">
            <a:extLst>
              <a:ext uri="{FF2B5EF4-FFF2-40B4-BE49-F238E27FC236}">
                <a16:creationId xmlns:a16="http://schemas.microsoft.com/office/drawing/2014/main" id="{92640ABE-D851-04BA-CB65-FE4FB97D4D3C}"/>
              </a:ext>
            </a:extLst>
          </p:cNvPr>
          <p:cNvSpPr>
            <a:spLocks noGrp="1"/>
          </p:cNvSpPr>
          <p:nvPr>
            <p:ph type="sldNum" sz="quarter" idx="12"/>
          </p:nvPr>
        </p:nvSpPr>
        <p:spPr/>
        <p:txBody>
          <a:bodyPr/>
          <a:lstStyle/>
          <a:p>
            <a:pPr defTabSz="457189"/>
            <a:fld id="{307E6868-079E-1649-B8D1-459B42CE4DE3}" type="slidenum">
              <a:rPr lang="en-US">
                <a:solidFill>
                  <a:srgbClr val="000000">
                    <a:tint val="75000"/>
                  </a:srgbClr>
                </a:solidFill>
                <a:latin typeface="Open Sans"/>
              </a:rPr>
              <a:pPr defTabSz="457189"/>
              <a:t>7</a:t>
            </a:fld>
            <a:endParaRPr lang="en-US">
              <a:solidFill>
                <a:srgbClr val="000000">
                  <a:tint val="75000"/>
                </a:srgbClr>
              </a:solidFill>
              <a:latin typeface="Open Sans"/>
            </a:endParaRPr>
          </a:p>
        </p:txBody>
      </p:sp>
      <p:sp>
        <p:nvSpPr>
          <p:cNvPr id="5" name="Content Placeholder 2">
            <a:extLst>
              <a:ext uri="{FF2B5EF4-FFF2-40B4-BE49-F238E27FC236}">
                <a16:creationId xmlns:a16="http://schemas.microsoft.com/office/drawing/2014/main" id="{7D434954-0509-8060-3669-94B0BB5EE9C5}"/>
              </a:ext>
            </a:extLst>
          </p:cNvPr>
          <p:cNvSpPr txBox="1">
            <a:spLocks/>
          </p:cNvSpPr>
          <p:nvPr/>
        </p:nvSpPr>
        <p:spPr>
          <a:xfrm>
            <a:off x="-755920" y="3952059"/>
            <a:ext cx="8544187" cy="119144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457189">
              <a:buNone/>
            </a:pPr>
            <a:r>
              <a:rPr lang="en-US" sz="2800" b="1">
                <a:solidFill>
                  <a:srgbClr val="000000"/>
                </a:solidFill>
              </a:rPr>
              <a:t>Rescissions </a:t>
            </a:r>
            <a:br>
              <a:rPr lang="en-US" sz="2800" b="1">
                <a:solidFill>
                  <a:srgbClr val="000000"/>
                </a:solidFill>
              </a:rPr>
            </a:br>
            <a:r>
              <a:rPr lang="en-US" sz="2800">
                <a:solidFill>
                  <a:srgbClr val="000000"/>
                </a:solidFill>
              </a:rPr>
              <a:t>reverses these decisions, one-by-one</a:t>
            </a:r>
          </a:p>
          <a:p>
            <a:pPr marL="0" indent="0" defTabSz="457189">
              <a:buNone/>
            </a:pPr>
            <a:r>
              <a:rPr lang="en-US">
                <a:solidFill>
                  <a:srgbClr val="000000"/>
                </a:solidFill>
              </a:rPr>
              <a:t> </a:t>
            </a:r>
          </a:p>
          <a:p>
            <a:pPr marL="0" indent="0" defTabSz="457189">
              <a:buNone/>
            </a:pPr>
            <a:endParaRPr lang="en-US">
              <a:solidFill>
                <a:srgbClr val="000000"/>
              </a:solidFill>
            </a:endParaRPr>
          </a:p>
        </p:txBody>
      </p:sp>
      <p:pic>
        <p:nvPicPr>
          <p:cNvPr id="9" name="Graphic 8" descr="Back outline">
            <a:extLst>
              <a:ext uri="{FF2B5EF4-FFF2-40B4-BE49-F238E27FC236}">
                <a16:creationId xmlns:a16="http://schemas.microsoft.com/office/drawing/2014/main" id="{8F684D9A-9FCD-D306-9429-BA0E42EB8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5487" y="2326867"/>
            <a:ext cx="1835426" cy="1835426"/>
          </a:xfrm>
          <a:prstGeom prst="rect">
            <a:avLst/>
          </a:prstGeom>
        </p:spPr>
      </p:pic>
    </p:spTree>
    <p:extLst>
      <p:ext uri="{BB962C8B-B14F-4D97-AF65-F5344CB8AC3E}">
        <p14:creationId xmlns:p14="http://schemas.microsoft.com/office/powerpoint/2010/main" val="373594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A3745D-1362-CFD9-ACBF-E3455A3F53D6}"/>
              </a:ext>
            </a:extLst>
          </p:cNvPr>
          <p:cNvSpPr txBox="1"/>
          <p:nvPr/>
        </p:nvSpPr>
        <p:spPr>
          <a:xfrm>
            <a:off x="0" y="0"/>
            <a:ext cx="9144000" cy="5143500"/>
          </a:xfrm>
          <a:prstGeom prst="rect">
            <a:avLst/>
          </a:prstGeom>
          <a:solidFill>
            <a:schemeClr val="accent1"/>
          </a:solidFill>
        </p:spPr>
        <p:txBody>
          <a:bodyPr wrap="square" rtlCol="0" anchor="ctr" anchorCtr="1">
            <a:noAutofit/>
          </a:bodyPr>
          <a:lstStyle/>
          <a:p>
            <a:pPr algn="ctr"/>
            <a:r>
              <a:rPr lang="en-US" sz="4950" b="1">
                <a:solidFill>
                  <a:schemeClr val="bg1"/>
                </a:solidFill>
              </a:rPr>
              <a:t>An example.</a:t>
            </a:r>
            <a:br>
              <a:rPr lang="en-US" sz="3000" b="1">
                <a:solidFill>
                  <a:schemeClr val="bg1"/>
                </a:solidFill>
              </a:rPr>
            </a:br>
            <a:br>
              <a:rPr lang="en-US" sz="3000" b="1">
                <a:solidFill>
                  <a:schemeClr val="bg1"/>
                </a:solidFill>
              </a:rPr>
            </a:br>
            <a:r>
              <a:rPr lang="en-US" sz="3000" b="1">
                <a:solidFill>
                  <a:schemeClr val="bg1"/>
                </a:solidFill>
              </a:rPr>
              <a:t>If the U.S. government was a</a:t>
            </a:r>
            <a:r>
              <a:rPr lang="en-US" sz="3000" b="1">
                <a:solidFill>
                  <a:schemeClr val="tx2"/>
                </a:solidFill>
              </a:rPr>
              <a:t> household</a:t>
            </a:r>
            <a:r>
              <a:rPr lang="en-US" sz="3000" b="1">
                <a:solidFill>
                  <a:schemeClr val="bg1"/>
                </a:solidFill>
              </a:rPr>
              <a:t>…</a:t>
            </a:r>
          </a:p>
        </p:txBody>
      </p:sp>
    </p:spTree>
    <p:extLst>
      <p:ext uri="{BB962C8B-B14F-4D97-AF65-F5344CB8AC3E}">
        <p14:creationId xmlns:p14="http://schemas.microsoft.com/office/powerpoint/2010/main" val="217310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3B832-4429-F598-FA37-7134F42AE1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7DF39-5CF1-41DE-CD98-97193DAFC60C}"/>
              </a:ext>
            </a:extLst>
          </p:cNvPr>
          <p:cNvSpPr>
            <a:spLocks noGrp="1"/>
          </p:cNvSpPr>
          <p:nvPr>
            <p:ph idx="1"/>
          </p:nvPr>
        </p:nvSpPr>
        <p:spPr>
          <a:xfrm>
            <a:off x="465590" y="633496"/>
            <a:ext cx="8544187" cy="3394472"/>
          </a:xfrm>
        </p:spPr>
        <p:txBody>
          <a:bodyPr>
            <a:noAutofit/>
          </a:bodyPr>
          <a:lstStyle/>
          <a:p>
            <a:pPr marL="0" indent="0">
              <a:buNone/>
            </a:pPr>
            <a:r>
              <a:rPr lang="en-US" sz="3700" b="1" dirty="0">
                <a:solidFill>
                  <a:schemeClr val="tx2"/>
                </a:solidFill>
              </a:rPr>
              <a:t>Household “reconciliation”</a:t>
            </a:r>
          </a:p>
          <a:p>
            <a:pPr>
              <a:buFont typeface="Arial" panose="020B0604020202020204" pitchFamily="34" charset="0"/>
              <a:buChar char="•"/>
            </a:pPr>
            <a:r>
              <a:rPr lang="en-US" sz="3700" dirty="0"/>
              <a:t>Get a new job</a:t>
            </a:r>
          </a:p>
          <a:p>
            <a:pPr>
              <a:buFont typeface="Arial" panose="020B0604020202020204" pitchFamily="34" charset="0"/>
              <a:buChar char="•"/>
            </a:pPr>
            <a:r>
              <a:rPr lang="en-US" sz="3700" dirty="0"/>
              <a:t>Take out a 5-year car loan</a:t>
            </a:r>
          </a:p>
          <a:p>
            <a:pPr>
              <a:buFont typeface="Arial" panose="020B0604020202020204" pitchFamily="34" charset="0"/>
              <a:buChar char="•"/>
            </a:pPr>
            <a:r>
              <a:rPr lang="en-US" sz="3700" dirty="0"/>
              <a:t>Sign a new lease </a:t>
            </a:r>
          </a:p>
          <a:p>
            <a:pPr>
              <a:buFont typeface="Arial" panose="020B0604020202020204" pitchFamily="34" charset="0"/>
              <a:buChar char="•"/>
            </a:pPr>
            <a:endParaRPr lang="en-US" sz="4400" dirty="0"/>
          </a:p>
          <a:p>
            <a:pPr marL="0" indent="0">
              <a:buNone/>
            </a:pPr>
            <a:r>
              <a:rPr lang="en-US" dirty="0"/>
              <a:t> </a:t>
            </a:r>
          </a:p>
          <a:p>
            <a:pPr marL="0" indent="0">
              <a:buNone/>
            </a:pPr>
            <a:endParaRPr lang="en-US" dirty="0"/>
          </a:p>
        </p:txBody>
      </p:sp>
      <p:sp>
        <p:nvSpPr>
          <p:cNvPr id="5" name="Content Placeholder 2">
            <a:extLst>
              <a:ext uri="{FF2B5EF4-FFF2-40B4-BE49-F238E27FC236}">
                <a16:creationId xmlns:a16="http://schemas.microsoft.com/office/drawing/2014/main" id="{C0BBDF9F-4D01-9804-2CBE-7A910A8C3E63}"/>
              </a:ext>
            </a:extLst>
          </p:cNvPr>
          <p:cNvSpPr txBox="1">
            <a:spLocks/>
          </p:cNvSpPr>
          <p:nvPr/>
        </p:nvSpPr>
        <p:spPr>
          <a:xfrm>
            <a:off x="134225" y="4027968"/>
            <a:ext cx="8544187" cy="119144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457189">
              <a:buNone/>
            </a:pPr>
            <a:r>
              <a:rPr lang="en-US" sz="2800" b="1" dirty="0">
                <a:solidFill>
                  <a:srgbClr val="000000"/>
                </a:solidFill>
              </a:rPr>
              <a:t>Long-term choices about money (and life!)</a:t>
            </a:r>
          </a:p>
          <a:p>
            <a:pPr marL="0" indent="0" algn="r" defTabSz="457189">
              <a:buNone/>
            </a:pPr>
            <a:r>
              <a:rPr lang="en-US" sz="2800" dirty="0">
                <a:solidFill>
                  <a:srgbClr val="000000"/>
                </a:solidFill>
              </a:rPr>
              <a:t>I can change them eventually – but it’s not easy. </a:t>
            </a:r>
          </a:p>
          <a:p>
            <a:pPr marL="0" indent="0" defTabSz="457189">
              <a:buNone/>
            </a:pPr>
            <a:r>
              <a:rPr lang="en-US" dirty="0">
                <a:solidFill>
                  <a:srgbClr val="000000"/>
                </a:solidFill>
              </a:rPr>
              <a:t> </a:t>
            </a:r>
          </a:p>
          <a:p>
            <a:pPr marL="0" indent="0" defTabSz="457189">
              <a:buNone/>
            </a:pPr>
            <a:endParaRPr lang="en-US" dirty="0">
              <a:solidFill>
                <a:srgbClr val="000000"/>
              </a:solidFill>
            </a:endParaRPr>
          </a:p>
        </p:txBody>
      </p:sp>
    </p:spTree>
    <p:extLst>
      <p:ext uri="{BB962C8B-B14F-4D97-AF65-F5344CB8AC3E}">
        <p14:creationId xmlns:p14="http://schemas.microsoft.com/office/powerpoint/2010/main" val="396655592"/>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4e3a095056cbc647488b2aae7bec3b94">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9a49d860809050e24982209b37b4086"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E52F1-4951-4DD9-BF95-3E463086C528}">
  <ds:schemaRefs>
    <ds:schemaRef ds:uri="e1541ae8-567d-462c-9e78-c3b0dfdaed9d"/>
    <ds:schemaRef ds:uri="ef035fee-706e-4acb-9a43-6ee1a9ecef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3.xml><?xml version="1.0" encoding="utf-8"?>
<ds:datastoreItem xmlns:ds="http://schemas.openxmlformats.org/officeDocument/2006/customXml" ds:itemID="{6EBA9405-82FB-4F62-A882-ED357F74499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13</TotalTime>
  <Words>786</Words>
  <Application>Microsoft Office PowerPoint</Application>
  <PresentationFormat>On-screen Show (16:9)</PresentationFormat>
  <Paragraphs>160</Paragraphs>
  <Slides>20</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20</vt:i4>
      </vt:variant>
    </vt:vector>
  </HeadingPairs>
  <TitlesOfParts>
    <vt:vector size="32" baseType="lpstr">
      <vt:lpstr>Aptos</vt:lpstr>
      <vt:lpstr>Aptos Display</vt:lpstr>
      <vt:lpstr>Arial</vt:lpstr>
      <vt:lpstr>Courier New</vt:lpstr>
      <vt:lpstr>Open Sans</vt:lpstr>
      <vt:lpstr>Wingdings</vt:lpstr>
      <vt:lpstr>Custom Design</vt:lpstr>
      <vt:lpstr>Office Theme</vt:lpstr>
      <vt:lpstr>1_Office Theme</vt:lpstr>
      <vt:lpstr>Office Theme</vt:lpstr>
      <vt:lpstr>Office Theme</vt:lpstr>
      <vt:lpstr>Office Theme</vt:lpstr>
      <vt:lpstr>RESULTS Policy Forum  August 5, 2025 Welcome!</vt:lpstr>
      <vt:lpstr>Our Values</vt:lpstr>
      <vt:lpstr>Reconciliation vs. Appropriations vs. Rescissions… Eeek!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reference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Safiqa Khimani</cp:lastModifiedBy>
  <cp:revision>3</cp:revision>
  <dcterms:created xsi:type="dcterms:W3CDTF">2023-10-06T16:24:49Z</dcterms:created>
  <dcterms:modified xsi:type="dcterms:W3CDTF">2025-08-06T16:11:52Z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Settings">
    <vt:lpwstr>F7000400038000</vt:lpwstr>
  </property>
  <property fmtid="{D5CDD505-2E9C-101B-9397-08002B2CF9AE}" pid="5" name="NXPowerLiteVersion">
    <vt:lpwstr>S10.9.0</vt:lpwstr>
  </property>
  <property fmtid="{D5CDD505-2E9C-101B-9397-08002B2CF9AE}" pid="6" name="NXPowerLiteLastOptimized">
    <vt:lpwstr>648934</vt:lpwstr>
  </property>
</Properties>
</file>