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Lst>
  <p:notesMasterIdLst>
    <p:notesMasterId r:id="rId24"/>
  </p:notesMasterIdLst>
  <p:sldIdLst>
    <p:sldId id="256" r:id="rId6"/>
    <p:sldId id="257" r:id="rId7"/>
    <p:sldId id="258" r:id="rId8"/>
    <p:sldId id="326" r:id="rId9"/>
    <p:sldId id="288" r:id="rId10"/>
    <p:sldId id="286" r:id="rId11"/>
    <p:sldId id="303" r:id="rId12"/>
    <p:sldId id="320" r:id="rId13"/>
    <p:sldId id="324" r:id="rId14"/>
    <p:sldId id="325" r:id="rId15"/>
    <p:sldId id="266" r:id="rId16"/>
    <p:sldId id="322" r:id="rId17"/>
    <p:sldId id="323" r:id="rId18"/>
    <p:sldId id="309" r:id="rId19"/>
    <p:sldId id="270" r:id="rId20"/>
    <p:sldId id="310" r:id="rId21"/>
    <p:sldId id="271" r:id="rId22"/>
    <p:sldId id="273"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1"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E61A3-1770-F8F2-7C8E-C7ED9A38D7FA}" v="76" dt="2023-08-10T21:56:28.184"/>
    <p1510:client id="{7CFCACDE-BA26-4E52-A322-55414FF85FFC}" v="7" dt="2023-08-10T22:43:25.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8" autoAdjust="0"/>
  </p:normalViewPr>
  <p:slideViewPr>
    <p:cSldViewPr snapToGrid="0">
      <p:cViewPr varScale="1">
        <p:scale>
          <a:sx n="115" d="100"/>
          <a:sy n="115" d="100"/>
        </p:scale>
        <p:origin x="149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21" Type="http://schemas.openxmlformats.org/officeDocument/2006/relationships/slide" Target="slides/slide16.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56" Type="http://schemas.microsoft.com/office/2015/10/relationships/revisionInfo" Target="revisionInfo.xml"/><Relationship Id="rId8" Type="http://schemas.openxmlformats.org/officeDocument/2006/relationships/slide" Target="slides/slide3.xml"/><Relationship Id="rId51" Type="http://customschemas.google.com/relationships/presentationmetadata" Target="meta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spreadsheets/d/1QF2HKawtGx1kYYfYwGibPpKKnFs0jmX5-RxcpWyEpsk/edit#gid=208158132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results.org/volunteers/legislator-lookup"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a:t>
            </a:r>
          </a:p>
          <a:p>
            <a:pPr marL="0" lvl="0" indent="0" algn="l" rtl="0">
              <a:lnSpc>
                <a:spcPct val="100000"/>
              </a:lnSpc>
              <a:spcBef>
                <a:spcPts val="0"/>
              </a:spcBef>
              <a:spcAft>
                <a:spcPts val="0"/>
              </a:spcAft>
              <a:buSzPts val="1400"/>
              <a:buNone/>
            </a:pPr>
            <a:br>
              <a:rPr lang="en-US" dirty="0">
                <a:highlight>
                  <a:srgbClr val="FFF2CC"/>
                </a:highlight>
              </a:rPr>
            </a:br>
            <a:endParaRPr dirty="0">
              <a:highlight>
                <a:srgbClr val="FFFFFF"/>
              </a:highlight>
            </a:endParaRPr>
          </a:p>
        </p:txBody>
      </p:sp>
      <p:sp>
        <p:nvSpPr>
          <p:cNvPr id="320" name="Google Shape;3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126333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a:t>
            </a:r>
          </a:p>
          <a:p>
            <a:pPr marL="0" lvl="0" indent="0" algn="l" rtl="0">
              <a:lnSpc>
                <a:spcPct val="100000"/>
              </a:lnSpc>
              <a:spcBef>
                <a:spcPts val="0"/>
              </a:spcBef>
              <a:spcAft>
                <a:spcPts val="0"/>
              </a:spcAft>
              <a:buSzPts val="1400"/>
              <a:buNone/>
            </a:pPr>
            <a:br>
              <a:rPr lang="en-US" dirty="0">
                <a:highlight>
                  <a:srgbClr val="FFF2CC"/>
                </a:highlight>
              </a:rPr>
            </a:br>
            <a:r>
              <a:rPr lang="en-US" dirty="0">
                <a:highlight>
                  <a:srgbClr val="FFF2CC"/>
                </a:highlight>
              </a:rPr>
              <a:t>Resources:</a:t>
            </a:r>
          </a:p>
          <a:p>
            <a:pPr marL="0" lvl="0" indent="0" algn="l" rtl="0">
              <a:lnSpc>
                <a:spcPct val="100000"/>
              </a:lnSpc>
              <a:spcBef>
                <a:spcPts val="0"/>
              </a:spcBef>
              <a:spcAft>
                <a:spcPts val="0"/>
              </a:spcAft>
              <a:buSzPts val="1400"/>
              <a:buNone/>
            </a:pPr>
            <a:r>
              <a:rPr lang="en-US" dirty="0"/>
              <a:t>Congressional Scorecard - </a:t>
            </a:r>
            <a:r>
              <a:rPr lang="en-US" dirty="0">
                <a:hlinkClick r:id="rId3"/>
              </a:rPr>
              <a:t>https://docs.google.com/spreadsheets/d/1QF2HKawtGx1kYYfYwGibPpKKnFs0jmX5-RxcpWyEpsk/edit#gid=2081581321</a:t>
            </a:r>
            <a:r>
              <a:rPr lang="en-US" dirty="0"/>
              <a:t> </a:t>
            </a:r>
          </a:p>
          <a:p>
            <a:pPr marL="0" lvl="0" indent="0" algn="l" rtl="0">
              <a:lnSpc>
                <a:spcPct val="100000"/>
              </a:lnSpc>
              <a:spcBef>
                <a:spcPts val="0"/>
              </a:spcBef>
              <a:spcAft>
                <a:spcPts val="0"/>
              </a:spcAft>
              <a:buSzPts val="1400"/>
              <a:buNone/>
            </a:pPr>
            <a:r>
              <a:rPr lang="en-US" dirty="0"/>
              <a:t>Legislator Lookup - </a:t>
            </a:r>
            <a:r>
              <a:rPr lang="en-US" dirty="0">
                <a:hlinkClick r:id="rId4"/>
              </a:rPr>
              <a:t>https://results.org/volunteers/legislator-lookup</a:t>
            </a:r>
            <a:r>
              <a:rPr lang="en-US" dirty="0"/>
              <a:t> </a:t>
            </a:r>
            <a:br>
              <a:rPr lang="en-US" dirty="0"/>
            </a:br>
            <a:r>
              <a:rPr lang="en-US" dirty="0"/>
              <a:t>Sample email https://docs.google.com/document/d/1xDZ3ZwITvXbg7Eppk-I47jnXqf4TuI4WfeGuuCLCQrk/edit   </a:t>
            </a:r>
            <a:br>
              <a:rPr lang="en-US" dirty="0"/>
            </a:br>
            <a:r>
              <a:rPr lang="en-US" dirty="0"/>
              <a:t>Share - https://results.org/volunteers/action-center/action-alerts?vvsrc=%2fcampaigns%2f97042%2frespond   </a:t>
            </a:r>
          </a:p>
          <a:p>
            <a:pPr marL="0" lvl="0" indent="0" algn="l" rtl="0">
              <a:lnSpc>
                <a:spcPct val="100000"/>
              </a:lnSpc>
              <a:spcBef>
                <a:spcPts val="0"/>
              </a:spcBef>
              <a:spcAft>
                <a:spcPts val="0"/>
              </a:spcAft>
              <a:buSzPts val="1400"/>
              <a:buNone/>
            </a:pPr>
            <a:endParaRPr dirty="0">
              <a:highlight>
                <a:srgbClr val="FFFFFF"/>
              </a:highlight>
            </a:endParaRPr>
          </a:p>
        </p:txBody>
      </p:sp>
      <p:sp>
        <p:nvSpPr>
          <p:cNvPr id="320" name="Google Shape;3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191611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388b835e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 Up - </a:t>
            </a:r>
            <a:r>
              <a:rPr lang="en-US" sz="1100" u="sng">
                <a:solidFill>
                  <a:schemeClr val="hlink"/>
                </a:solidFill>
                <a:highlight>
                  <a:srgbClr val="FFFFFF"/>
                </a:highlight>
                <a:latin typeface="Arial"/>
                <a:ea typeface="Arial"/>
                <a:cs typeface="Arial"/>
                <a:sym typeface="Arial"/>
                <a:hlinkClick r:id="rId3"/>
              </a:rPr>
              <a:t>https://results.salsalabs.org/globalalliesprogram</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t> </a:t>
            </a:r>
            <a:endParaRPr/>
          </a:p>
        </p:txBody>
      </p:sp>
      <p:sp>
        <p:nvSpPr>
          <p:cNvPr id="357" name="Google Shape;357;g14388b835e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388b835e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 Up - </a:t>
            </a:r>
            <a:r>
              <a:rPr lang="en-US" sz="1100" u="sng">
                <a:solidFill>
                  <a:schemeClr val="hlink"/>
                </a:solidFill>
                <a:highlight>
                  <a:srgbClr val="FFFFFF"/>
                </a:highlight>
                <a:latin typeface="Arial"/>
                <a:ea typeface="Arial"/>
                <a:cs typeface="Arial"/>
                <a:sym typeface="Arial"/>
                <a:hlinkClick r:id="rId3"/>
              </a:rPr>
              <a:t>https://results.salsalabs.org/globalalliesprogram</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t> </a:t>
            </a:r>
            <a:endParaRPr/>
          </a:p>
        </p:txBody>
      </p:sp>
      <p:sp>
        <p:nvSpPr>
          <p:cNvPr id="357" name="Google Shape;357;g14388b835e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7961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endParaRPr dirty="0"/>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136009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81799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Final list of signers, scorecard - https://docs.google.com/spreadsheets/d/1QF2HKawtGx1kYYfYwGibPpKKnFs0jmX5-RxcpWyEpsk/edit#gid=2081581321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10 Republicans</a:t>
            </a:r>
            <a:br>
              <a:rPr lang="en-US" dirty="0"/>
            </a:br>
            <a:r>
              <a:rPr lang="en-US" dirty="0"/>
              <a:t>Smith, Chris	NJ	R	4</a:t>
            </a:r>
          </a:p>
          <a:p>
            <a:pPr marL="0" lvl="0" indent="0" algn="l" rtl="0">
              <a:lnSpc>
                <a:spcPct val="100000"/>
              </a:lnSpc>
              <a:spcBef>
                <a:spcPts val="0"/>
              </a:spcBef>
              <a:spcAft>
                <a:spcPts val="0"/>
              </a:spcAft>
              <a:buSzPts val="1400"/>
              <a:buNone/>
            </a:pPr>
            <a:r>
              <a:rPr lang="en-US" dirty="0"/>
              <a:t>Cole, Tom	OK	R	4</a:t>
            </a:r>
          </a:p>
          <a:p>
            <a:pPr marL="0" lvl="0" indent="0" algn="l" rtl="0">
              <a:lnSpc>
                <a:spcPct val="100000"/>
              </a:lnSpc>
              <a:spcBef>
                <a:spcPts val="0"/>
              </a:spcBef>
              <a:spcAft>
                <a:spcPts val="0"/>
              </a:spcAft>
              <a:buSzPts val="1400"/>
              <a:buNone/>
            </a:pPr>
            <a:r>
              <a:rPr lang="en-US" dirty="0"/>
              <a:t>Fitzpatrick, Brian	PA	R	1</a:t>
            </a:r>
          </a:p>
          <a:p>
            <a:pPr marL="0" lvl="0" indent="0" algn="l" rtl="0">
              <a:lnSpc>
                <a:spcPct val="100000"/>
              </a:lnSpc>
              <a:spcBef>
                <a:spcPts val="0"/>
              </a:spcBef>
              <a:spcAft>
                <a:spcPts val="0"/>
              </a:spcAft>
              <a:buSzPts val="1400"/>
              <a:buNone/>
            </a:pPr>
            <a:r>
              <a:rPr lang="en-US" dirty="0"/>
              <a:t>Gonzalez-Colon, Jenniffer	PR	R	AL</a:t>
            </a:r>
          </a:p>
          <a:p>
            <a:pPr marL="0" lvl="0" indent="0" algn="l" rtl="0">
              <a:lnSpc>
                <a:spcPct val="100000"/>
              </a:lnSpc>
              <a:spcBef>
                <a:spcPts val="0"/>
              </a:spcBef>
              <a:spcAft>
                <a:spcPts val="0"/>
              </a:spcAft>
              <a:buSzPts val="1400"/>
              <a:buNone/>
            </a:pPr>
            <a:r>
              <a:rPr lang="en-US" dirty="0"/>
              <a:t>Wilson, Joe	SC	R	2</a:t>
            </a:r>
          </a:p>
          <a:p>
            <a:pPr marL="0" lvl="0" indent="0" algn="l" rtl="0">
              <a:lnSpc>
                <a:spcPct val="100000"/>
              </a:lnSpc>
              <a:spcBef>
                <a:spcPts val="0"/>
              </a:spcBef>
              <a:spcAft>
                <a:spcPts val="0"/>
              </a:spcAft>
              <a:buSzPts val="1400"/>
              <a:buNone/>
            </a:pPr>
            <a:r>
              <a:rPr lang="en-US" dirty="0"/>
              <a:t>Fleischmann, Chuck	TN	R	3</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McCaul, Michael	TX	R	10</a:t>
            </a:r>
            <a:br>
              <a:rPr lang="en-US" dirty="0"/>
            </a:b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Signers Not yet cosponsors on H.R. 1776</a:t>
            </a:r>
          </a:p>
          <a:p>
            <a:pPr marL="0" lvl="0" indent="0" algn="l" rtl="0">
              <a:lnSpc>
                <a:spcPct val="100000"/>
              </a:lnSpc>
              <a:spcBef>
                <a:spcPts val="0"/>
              </a:spcBef>
              <a:spcAft>
                <a:spcPts val="0"/>
              </a:spcAft>
              <a:buSzPts val="1400"/>
              <a:buNone/>
            </a:pPr>
            <a:r>
              <a:rPr lang="en-US" dirty="0" err="1"/>
              <a:t>Peltola</a:t>
            </a:r>
            <a:r>
              <a:rPr lang="en-US" dirty="0"/>
              <a:t>, Mary	AK	D	AL</a:t>
            </a:r>
          </a:p>
          <a:p>
            <a:pPr marL="0" lvl="0" indent="0" algn="l" rtl="0">
              <a:lnSpc>
                <a:spcPct val="100000"/>
              </a:lnSpc>
              <a:spcBef>
                <a:spcPts val="0"/>
              </a:spcBef>
              <a:spcAft>
                <a:spcPts val="0"/>
              </a:spcAft>
              <a:buSzPts val="1400"/>
              <a:buNone/>
            </a:pPr>
            <a:r>
              <a:rPr lang="en-US" dirty="0" err="1"/>
              <a:t>Radewagen</a:t>
            </a:r>
            <a:r>
              <a:rPr lang="en-US" dirty="0"/>
              <a:t>, Amata	AS	R	AL</a:t>
            </a:r>
          </a:p>
          <a:p>
            <a:pPr marL="0" lvl="0" indent="0" algn="l" rtl="0">
              <a:lnSpc>
                <a:spcPct val="100000"/>
              </a:lnSpc>
              <a:spcBef>
                <a:spcPts val="0"/>
              </a:spcBef>
              <a:spcAft>
                <a:spcPts val="0"/>
              </a:spcAft>
              <a:buSzPts val="1400"/>
              <a:buNone/>
            </a:pPr>
            <a:r>
              <a:rPr lang="en-US" dirty="0"/>
              <a:t>Carbajal, </a:t>
            </a:r>
            <a:r>
              <a:rPr lang="en-US" dirty="0" err="1"/>
              <a:t>Salud</a:t>
            </a:r>
            <a:r>
              <a:rPr lang="en-US" dirty="0"/>
              <a:t>	CA	D	24</a:t>
            </a:r>
          </a:p>
          <a:p>
            <a:pPr marL="0" lvl="0" indent="0" algn="l" rtl="0">
              <a:lnSpc>
                <a:spcPct val="100000"/>
              </a:lnSpc>
              <a:spcBef>
                <a:spcPts val="0"/>
              </a:spcBef>
              <a:spcAft>
                <a:spcPts val="0"/>
              </a:spcAft>
              <a:buSzPts val="1400"/>
              <a:buNone/>
            </a:pPr>
            <a:r>
              <a:rPr lang="en-US" dirty="0"/>
              <a:t>Costa, Jim	CA	D	21</a:t>
            </a:r>
          </a:p>
          <a:p>
            <a:pPr marL="0" lvl="0" indent="0" algn="l" rtl="0">
              <a:lnSpc>
                <a:spcPct val="100000"/>
              </a:lnSpc>
              <a:spcBef>
                <a:spcPts val="0"/>
              </a:spcBef>
              <a:spcAft>
                <a:spcPts val="0"/>
              </a:spcAft>
              <a:buSzPts val="1400"/>
              <a:buNone/>
            </a:pPr>
            <a:r>
              <a:rPr lang="en-US" dirty="0"/>
              <a:t>DeSaulnier, Mark	CA	D	10</a:t>
            </a:r>
          </a:p>
          <a:p>
            <a:pPr marL="0" lvl="0" indent="0" algn="l" rtl="0">
              <a:lnSpc>
                <a:spcPct val="100000"/>
              </a:lnSpc>
              <a:spcBef>
                <a:spcPts val="0"/>
              </a:spcBef>
              <a:spcAft>
                <a:spcPts val="0"/>
              </a:spcAft>
              <a:buSzPts val="1400"/>
              <a:buNone/>
            </a:pPr>
            <a:r>
              <a:rPr lang="en-US" dirty="0"/>
              <a:t>Eshoo, Anna	CA	D	16</a:t>
            </a:r>
          </a:p>
          <a:p>
            <a:pPr marL="0" lvl="0" indent="0" algn="l" rtl="0">
              <a:lnSpc>
                <a:spcPct val="100000"/>
              </a:lnSpc>
              <a:spcBef>
                <a:spcPts val="0"/>
              </a:spcBef>
              <a:spcAft>
                <a:spcPts val="0"/>
              </a:spcAft>
              <a:buSzPts val="1400"/>
              <a:buNone/>
            </a:pPr>
            <a:r>
              <a:rPr lang="en-US" dirty="0"/>
              <a:t>Garamendi, John	CA	D	8</a:t>
            </a:r>
          </a:p>
          <a:p>
            <a:pPr marL="0" lvl="0" indent="0" algn="l" rtl="0">
              <a:lnSpc>
                <a:spcPct val="100000"/>
              </a:lnSpc>
              <a:spcBef>
                <a:spcPts val="0"/>
              </a:spcBef>
              <a:spcAft>
                <a:spcPts val="0"/>
              </a:spcAft>
              <a:buSzPts val="1400"/>
              <a:buNone/>
            </a:pPr>
            <a:r>
              <a:rPr lang="en-US" dirty="0"/>
              <a:t>Huffman, Jared	CA	D	2</a:t>
            </a:r>
          </a:p>
          <a:p>
            <a:pPr marL="0" lvl="0" indent="0" algn="l" rtl="0">
              <a:lnSpc>
                <a:spcPct val="100000"/>
              </a:lnSpc>
              <a:spcBef>
                <a:spcPts val="0"/>
              </a:spcBef>
              <a:spcAft>
                <a:spcPts val="0"/>
              </a:spcAft>
              <a:buSzPts val="1400"/>
              <a:buNone/>
            </a:pPr>
            <a:r>
              <a:rPr lang="en-US" dirty="0"/>
              <a:t>Jacobs, Sara	CA	D	51</a:t>
            </a:r>
          </a:p>
          <a:p>
            <a:pPr marL="0" lvl="0" indent="0" algn="l" rtl="0">
              <a:lnSpc>
                <a:spcPct val="100000"/>
              </a:lnSpc>
              <a:spcBef>
                <a:spcPts val="0"/>
              </a:spcBef>
              <a:spcAft>
                <a:spcPts val="0"/>
              </a:spcAft>
              <a:buSzPts val="1400"/>
              <a:buNone/>
            </a:pPr>
            <a:r>
              <a:rPr lang="en-US" dirty="0"/>
              <a:t>Lieu, Ted	CA	D	36</a:t>
            </a:r>
          </a:p>
          <a:p>
            <a:pPr marL="0" lvl="0" indent="0" algn="l" rtl="0">
              <a:lnSpc>
                <a:spcPct val="100000"/>
              </a:lnSpc>
              <a:spcBef>
                <a:spcPts val="0"/>
              </a:spcBef>
              <a:spcAft>
                <a:spcPts val="0"/>
              </a:spcAft>
              <a:buSzPts val="1400"/>
              <a:buNone/>
            </a:pPr>
            <a:r>
              <a:rPr lang="en-US" dirty="0"/>
              <a:t>Matsui, Doris	CA	D	7</a:t>
            </a:r>
          </a:p>
          <a:p>
            <a:pPr marL="0" lvl="0" indent="0" algn="l" rtl="0">
              <a:lnSpc>
                <a:spcPct val="100000"/>
              </a:lnSpc>
              <a:spcBef>
                <a:spcPts val="0"/>
              </a:spcBef>
              <a:spcAft>
                <a:spcPts val="0"/>
              </a:spcAft>
              <a:buSzPts val="1400"/>
              <a:buNone/>
            </a:pPr>
            <a:r>
              <a:rPr lang="en-US" dirty="0"/>
              <a:t>Mullin, Kevin	CA	D	15</a:t>
            </a:r>
          </a:p>
          <a:p>
            <a:pPr marL="0" lvl="0" indent="0" algn="l" rtl="0">
              <a:lnSpc>
                <a:spcPct val="100000"/>
              </a:lnSpc>
              <a:spcBef>
                <a:spcPts val="0"/>
              </a:spcBef>
              <a:spcAft>
                <a:spcPts val="0"/>
              </a:spcAft>
              <a:buSzPts val="1400"/>
              <a:buNone/>
            </a:pPr>
            <a:r>
              <a:rPr lang="en-US" dirty="0"/>
              <a:t>Panetta, Jimmy	CA	D	19</a:t>
            </a:r>
          </a:p>
          <a:p>
            <a:pPr marL="0" lvl="0" indent="0" algn="l" rtl="0">
              <a:lnSpc>
                <a:spcPct val="100000"/>
              </a:lnSpc>
              <a:spcBef>
                <a:spcPts val="0"/>
              </a:spcBef>
              <a:spcAft>
                <a:spcPts val="0"/>
              </a:spcAft>
              <a:buSzPts val="1400"/>
              <a:buNone/>
            </a:pPr>
            <a:r>
              <a:rPr lang="en-US" dirty="0"/>
              <a:t>Porter, Katie	CA	D	47</a:t>
            </a:r>
          </a:p>
          <a:p>
            <a:pPr marL="0" lvl="0" indent="0" algn="l" rtl="0">
              <a:lnSpc>
                <a:spcPct val="100000"/>
              </a:lnSpc>
              <a:spcBef>
                <a:spcPts val="0"/>
              </a:spcBef>
              <a:spcAft>
                <a:spcPts val="0"/>
              </a:spcAft>
              <a:buSzPts val="1400"/>
              <a:buNone/>
            </a:pPr>
            <a:r>
              <a:rPr lang="en-US" dirty="0"/>
              <a:t>Sanchez, Linda	CA	D	38</a:t>
            </a:r>
          </a:p>
          <a:p>
            <a:pPr marL="0" lvl="0" indent="0" algn="l" rtl="0">
              <a:lnSpc>
                <a:spcPct val="100000"/>
              </a:lnSpc>
              <a:spcBef>
                <a:spcPts val="0"/>
              </a:spcBef>
              <a:spcAft>
                <a:spcPts val="0"/>
              </a:spcAft>
              <a:buSzPts val="1400"/>
              <a:buNone/>
            </a:pPr>
            <a:r>
              <a:rPr lang="en-US" dirty="0"/>
              <a:t>Thompson, Mike	CA	D	4</a:t>
            </a:r>
          </a:p>
          <a:p>
            <a:pPr marL="0" lvl="0" indent="0" algn="l" rtl="0">
              <a:lnSpc>
                <a:spcPct val="100000"/>
              </a:lnSpc>
              <a:spcBef>
                <a:spcPts val="0"/>
              </a:spcBef>
              <a:spcAft>
                <a:spcPts val="0"/>
              </a:spcAft>
              <a:buSzPts val="1400"/>
              <a:buNone/>
            </a:pPr>
            <a:r>
              <a:rPr lang="en-US" dirty="0" err="1"/>
              <a:t>Caraveo</a:t>
            </a:r>
            <a:r>
              <a:rPr lang="en-US" dirty="0"/>
              <a:t>, Yadira	CO	D	8</a:t>
            </a:r>
          </a:p>
          <a:p>
            <a:pPr marL="0" lvl="0" indent="0" algn="l" rtl="0">
              <a:lnSpc>
                <a:spcPct val="100000"/>
              </a:lnSpc>
              <a:spcBef>
                <a:spcPts val="0"/>
              </a:spcBef>
              <a:spcAft>
                <a:spcPts val="0"/>
              </a:spcAft>
              <a:buSzPts val="1400"/>
              <a:buNone/>
            </a:pPr>
            <a:r>
              <a:rPr lang="en-US" dirty="0"/>
              <a:t>Crow, Jason	CO	D	6</a:t>
            </a:r>
          </a:p>
          <a:p>
            <a:pPr marL="0" lvl="0" indent="0" algn="l" rtl="0">
              <a:lnSpc>
                <a:spcPct val="100000"/>
              </a:lnSpc>
              <a:spcBef>
                <a:spcPts val="0"/>
              </a:spcBef>
              <a:spcAft>
                <a:spcPts val="0"/>
              </a:spcAft>
              <a:buSzPts val="1400"/>
              <a:buNone/>
            </a:pPr>
            <a:r>
              <a:rPr lang="en-US" dirty="0"/>
              <a:t>DeGette, Diana	CO	D	1</a:t>
            </a:r>
          </a:p>
          <a:p>
            <a:pPr marL="0" lvl="0" indent="0" algn="l" rtl="0">
              <a:lnSpc>
                <a:spcPct val="100000"/>
              </a:lnSpc>
              <a:spcBef>
                <a:spcPts val="0"/>
              </a:spcBef>
              <a:spcAft>
                <a:spcPts val="0"/>
              </a:spcAft>
              <a:buSzPts val="1400"/>
              <a:buNone/>
            </a:pPr>
            <a:r>
              <a:rPr lang="en-US" dirty="0"/>
              <a:t>Courtney, Joe	CT	D	2</a:t>
            </a:r>
          </a:p>
          <a:p>
            <a:pPr marL="0" lvl="0" indent="0" algn="l" rtl="0">
              <a:lnSpc>
                <a:spcPct val="100000"/>
              </a:lnSpc>
              <a:spcBef>
                <a:spcPts val="0"/>
              </a:spcBef>
              <a:spcAft>
                <a:spcPts val="0"/>
              </a:spcAft>
              <a:buSzPts val="1400"/>
              <a:buNone/>
            </a:pPr>
            <a:r>
              <a:rPr lang="en-US" dirty="0"/>
              <a:t>Hayes, </a:t>
            </a:r>
            <a:r>
              <a:rPr lang="en-US" dirty="0" err="1"/>
              <a:t>Jahana</a:t>
            </a:r>
            <a:r>
              <a:rPr lang="en-US" dirty="0"/>
              <a:t>	CT	D	5</a:t>
            </a:r>
          </a:p>
          <a:p>
            <a:pPr marL="0" lvl="0" indent="0" algn="l" rtl="0">
              <a:lnSpc>
                <a:spcPct val="100000"/>
              </a:lnSpc>
              <a:spcBef>
                <a:spcPts val="0"/>
              </a:spcBef>
              <a:spcAft>
                <a:spcPts val="0"/>
              </a:spcAft>
              <a:buSzPts val="1400"/>
              <a:buNone/>
            </a:pPr>
            <a:r>
              <a:rPr lang="en-US" dirty="0"/>
              <a:t>Larson, John	CT	D	1</a:t>
            </a:r>
          </a:p>
          <a:p>
            <a:pPr marL="0" lvl="0" indent="0" algn="l" rtl="0">
              <a:lnSpc>
                <a:spcPct val="100000"/>
              </a:lnSpc>
              <a:spcBef>
                <a:spcPts val="0"/>
              </a:spcBef>
              <a:spcAft>
                <a:spcPts val="0"/>
              </a:spcAft>
              <a:buSzPts val="1400"/>
              <a:buNone/>
            </a:pPr>
            <a:r>
              <a:rPr lang="en-US" dirty="0"/>
              <a:t>Castor, Kathy	FL	D	14</a:t>
            </a:r>
          </a:p>
          <a:p>
            <a:pPr marL="0" lvl="0" indent="0" algn="l" rtl="0">
              <a:lnSpc>
                <a:spcPct val="100000"/>
              </a:lnSpc>
              <a:spcBef>
                <a:spcPts val="0"/>
              </a:spcBef>
              <a:spcAft>
                <a:spcPts val="0"/>
              </a:spcAft>
              <a:buSzPts val="1400"/>
              <a:buNone/>
            </a:pPr>
            <a:r>
              <a:rPr lang="en-US" dirty="0"/>
              <a:t>Moskowitz, Jared	FL	D	23</a:t>
            </a:r>
          </a:p>
          <a:p>
            <a:pPr marL="0" lvl="0" indent="0" algn="l" rtl="0">
              <a:lnSpc>
                <a:spcPct val="100000"/>
              </a:lnSpc>
              <a:spcBef>
                <a:spcPts val="0"/>
              </a:spcBef>
              <a:spcAft>
                <a:spcPts val="0"/>
              </a:spcAft>
              <a:buSzPts val="1400"/>
              <a:buNone/>
            </a:pPr>
            <a:r>
              <a:rPr lang="en-US" dirty="0"/>
              <a:t>Wilson, Frederica	FL	D	24</a:t>
            </a:r>
          </a:p>
          <a:p>
            <a:pPr marL="0" lvl="0" indent="0" algn="l" rtl="0">
              <a:lnSpc>
                <a:spcPct val="100000"/>
              </a:lnSpc>
              <a:spcBef>
                <a:spcPts val="0"/>
              </a:spcBef>
              <a:spcAft>
                <a:spcPts val="0"/>
              </a:spcAft>
              <a:buSzPts val="1400"/>
              <a:buNone/>
            </a:pPr>
            <a:r>
              <a:rPr lang="en-US" dirty="0"/>
              <a:t>Johnson, Hank	GA	D	4</a:t>
            </a:r>
          </a:p>
          <a:p>
            <a:pPr marL="0" lvl="0" indent="0" algn="l" rtl="0">
              <a:lnSpc>
                <a:spcPct val="100000"/>
              </a:lnSpc>
              <a:spcBef>
                <a:spcPts val="0"/>
              </a:spcBef>
              <a:spcAft>
                <a:spcPts val="0"/>
              </a:spcAft>
              <a:buSzPts val="1400"/>
              <a:buNone/>
            </a:pPr>
            <a:r>
              <a:rPr lang="en-US" dirty="0"/>
              <a:t>Scott, David	GA	D	13</a:t>
            </a:r>
          </a:p>
          <a:p>
            <a:pPr marL="0" lvl="0" indent="0" algn="l" rtl="0">
              <a:lnSpc>
                <a:spcPct val="100000"/>
              </a:lnSpc>
              <a:spcBef>
                <a:spcPts val="0"/>
              </a:spcBef>
              <a:spcAft>
                <a:spcPts val="0"/>
              </a:spcAft>
              <a:buSzPts val="1400"/>
              <a:buNone/>
            </a:pPr>
            <a:r>
              <a:rPr lang="en-US" dirty="0"/>
              <a:t>Williams, </a:t>
            </a:r>
            <a:r>
              <a:rPr lang="en-US" dirty="0" err="1"/>
              <a:t>Nikema</a:t>
            </a:r>
            <a:r>
              <a:rPr lang="en-US" dirty="0"/>
              <a:t>	GA	D	5</a:t>
            </a:r>
          </a:p>
          <a:p>
            <a:pPr marL="0" lvl="0" indent="0" algn="l" rtl="0">
              <a:lnSpc>
                <a:spcPct val="100000"/>
              </a:lnSpc>
              <a:spcBef>
                <a:spcPts val="0"/>
              </a:spcBef>
              <a:spcAft>
                <a:spcPts val="0"/>
              </a:spcAft>
              <a:buSzPts val="1400"/>
              <a:buNone/>
            </a:pPr>
            <a:r>
              <a:rPr lang="en-US" dirty="0"/>
              <a:t>Davis, Danny	IL	D	7</a:t>
            </a:r>
          </a:p>
          <a:p>
            <a:pPr marL="0" lvl="0" indent="0" algn="l" rtl="0">
              <a:lnSpc>
                <a:spcPct val="100000"/>
              </a:lnSpc>
              <a:spcBef>
                <a:spcPts val="0"/>
              </a:spcBef>
              <a:spcAft>
                <a:spcPts val="0"/>
              </a:spcAft>
              <a:buSzPts val="1400"/>
              <a:buNone/>
            </a:pPr>
            <a:r>
              <a:rPr lang="en-US" dirty="0"/>
              <a:t>Jackson, Jonathan	IL	D	1</a:t>
            </a:r>
          </a:p>
          <a:p>
            <a:pPr marL="0" lvl="0" indent="0" algn="l" rtl="0">
              <a:lnSpc>
                <a:spcPct val="100000"/>
              </a:lnSpc>
              <a:spcBef>
                <a:spcPts val="0"/>
              </a:spcBef>
              <a:spcAft>
                <a:spcPts val="0"/>
              </a:spcAft>
              <a:buSzPts val="1400"/>
              <a:buNone/>
            </a:pPr>
            <a:r>
              <a:rPr lang="en-US" dirty="0"/>
              <a:t>Quigley, Mike	IL	D	5</a:t>
            </a:r>
          </a:p>
          <a:p>
            <a:pPr marL="0" lvl="0" indent="0" algn="l" rtl="0">
              <a:lnSpc>
                <a:spcPct val="100000"/>
              </a:lnSpc>
              <a:spcBef>
                <a:spcPts val="0"/>
              </a:spcBef>
              <a:spcAft>
                <a:spcPts val="0"/>
              </a:spcAft>
              <a:buSzPts val="1400"/>
              <a:buNone/>
            </a:pPr>
            <a:r>
              <a:rPr lang="en-US" dirty="0"/>
              <a:t>Schakowsky, Janice	IL	D	9</a:t>
            </a:r>
          </a:p>
          <a:p>
            <a:pPr marL="0" lvl="0" indent="0" algn="l" rtl="0">
              <a:lnSpc>
                <a:spcPct val="100000"/>
              </a:lnSpc>
              <a:spcBef>
                <a:spcPts val="0"/>
              </a:spcBef>
              <a:spcAft>
                <a:spcPts val="0"/>
              </a:spcAft>
              <a:buSzPts val="1400"/>
              <a:buNone/>
            </a:pPr>
            <a:r>
              <a:rPr lang="en-US" dirty="0"/>
              <a:t>Keating, Bill	MA	D	9</a:t>
            </a:r>
          </a:p>
          <a:p>
            <a:pPr marL="0" lvl="0" indent="0" algn="l" rtl="0">
              <a:lnSpc>
                <a:spcPct val="100000"/>
              </a:lnSpc>
              <a:spcBef>
                <a:spcPts val="0"/>
              </a:spcBef>
              <a:spcAft>
                <a:spcPts val="0"/>
              </a:spcAft>
              <a:buSzPts val="1400"/>
              <a:buNone/>
            </a:pPr>
            <a:r>
              <a:rPr lang="en-US" dirty="0"/>
              <a:t>Ruppersberger, Dutch	MD	D	2</a:t>
            </a:r>
          </a:p>
          <a:p>
            <a:pPr marL="0" lvl="0" indent="0" algn="l" rtl="0">
              <a:lnSpc>
                <a:spcPct val="100000"/>
              </a:lnSpc>
              <a:spcBef>
                <a:spcPts val="0"/>
              </a:spcBef>
              <a:spcAft>
                <a:spcPts val="0"/>
              </a:spcAft>
              <a:buSzPts val="1400"/>
              <a:buNone/>
            </a:pPr>
            <a:r>
              <a:rPr lang="en-US" dirty="0"/>
              <a:t>Stevens, Haley	MI	D	11</a:t>
            </a:r>
          </a:p>
          <a:p>
            <a:pPr marL="0" lvl="0" indent="0" algn="l" rtl="0">
              <a:lnSpc>
                <a:spcPct val="100000"/>
              </a:lnSpc>
              <a:spcBef>
                <a:spcPts val="0"/>
              </a:spcBef>
              <a:spcAft>
                <a:spcPts val="0"/>
              </a:spcAft>
              <a:buSzPts val="1400"/>
              <a:buNone/>
            </a:pPr>
            <a:r>
              <a:rPr lang="en-US" dirty="0"/>
              <a:t>Tlaib, Rashida	MI	D	12</a:t>
            </a:r>
          </a:p>
          <a:p>
            <a:pPr marL="0" lvl="0" indent="0" algn="l" rtl="0">
              <a:lnSpc>
                <a:spcPct val="100000"/>
              </a:lnSpc>
              <a:spcBef>
                <a:spcPts val="0"/>
              </a:spcBef>
              <a:spcAft>
                <a:spcPts val="0"/>
              </a:spcAft>
              <a:buSzPts val="1400"/>
              <a:buNone/>
            </a:pPr>
            <a:r>
              <a:rPr lang="en-US" dirty="0"/>
              <a:t>Wagner, Ann	MO	R	2</a:t>
            </a:r>
          </a:p>
          <a:p>
            <a:pPr marL="0" lvl="0" indent="0" algn="l" rtl="0">
              <a:lnSpc>
                <a:spcPct val="100000"/>
              </a:lnSpc>
              <a:spcBef>
                <a:spcPts val="0"/>
              </a:spcBef>
              <a:spcAft>
                <a:spcPts val="0"/>
              </a:spcAft>
              <a:buSzPts val="1400"/>
              <a:buNone/>
            </a:pPr>
            <a:r>
              <a:rPr lang="en-US" dirty="0" err="1"/>
              <a:t>Foushee</a:t>
            </a:r>
            <a:r>
              <a:rPr lang="en-US" dirty="0"/>
              <a:t>, Valerie	NC	D	4</a:t>
            </a:r>
          </a:p>
          <a:p>
            <a:pPr marL="0" lvl="0" indent="0" algn="l" rtl="0">
              <a:lnSpc>
                <a:spcPct val="100000"/>
              </a:lnSpc>
              <a:spcBef>
                <a:spcPts val="0"/>
              </a:spcBef>
              <a:spcAft>
                <a:spcPts val="0"/>
              </a:spcAft>
              <a:buSzPts val="1400"/>
              <a:buNone/>
            </a:pPr>
            <a:r>
              <a:rPr lang="en-US" dirty="0"/>
              <a:t>Manning, Kathy	NC	D	6</a:t>
            </a:r>
          </a:p>
          <a:p>
            <a:pPr marL="0" lvl="0" indent="0" algn="l" rtl="0">
              <a:lnSpc>
                <a:spcPct val="100000"/>
              </a:lnSpc>
              <a:spcBef>
                <a:spcPts val="0"/>
              </a:spcBef>
              <a:spcAft>
                <a:spcPts val="0"/>
              </a:spcAft>
              <a:buSzPts val="1400"/>
              <a:buNone/>
            </a:pPr>
            <a:r>
              <a:rPr lang="en-US" dirty="0" err="1"/>
              <a:t>Kuster</a:t>
            </a:r>
            <a:r>
              <a:rPr lang="en-US" dirty="0"/>
              <a:t>, Ann	NH	D	2</a:t>
            </a:r>
          </a:p>
          <a:p>
            <a:pPr marL="0" lvl="0" indent="0" algn="l" rtl="0">
              <a:lnSpc>
                <a:spcPct val="100000"/>
              </a:lnSpc>
              <a:spcBef>
                <a:spcPts val="0"/>
              </a:spcBef>
              <a:spcAft>
                <a:spcPts val="0"/>
              </a:spcAft>
              <a:buSzPts val="1400"/>
              <a:buNone/>
            </a:pPr>
            <a:r>
              <a:rPr lang="en-US" dirty="0"/>
              <a:t>Pappas, Chris	NH	D	1</a:t>
            </a:r>
          </a:p>
          <a:p>
            <a:pPr marL="0" lvl="0" indent="0" algn="l" rtl="0">
              <a:lnSpc>
                <a:spcPct val="100000"/>
              </a:lnSpc>
              <a:spcBef>
                <a:spcPts val="0"/>
              </a:spcBef>
              <a:spcAft>
                <a:spcPts val="0"/>
              </a:spcAft>
              <a:buSzPts val="1400"/>
              <a:buNone/>
            </a:pPr>
            <a:r>
              <a:rPr lang="en-US" dirty="0" err="1"/>
              <a:t>Gottheimer</a:t>
            </a:r>
            <a:r>
              <a:rPr lang="en-US" dirty="0"/>
              <a:t>, Josh	NJ	D	5</a:t>
            </a:r>
          </a:p>
          <a:p>
            <a:pPr marL="0" lvl="0" indent="0" algn="l" rtl="0">
              <a:lnSpc>
                <a:spcPct val="100000"/>
              </a:lnSpc>
              <a:spcBef>
                <a:spcPts val="0"/>
              </a:spcBef>
              <a:spcAft>
                <a:spcPts val="0"/>
              </a:spcAft>
              <a:buSzPts val="1400"/>
              <a:buNone/>
            </a:pPr>
            <a:r>
              <a:rPr lang="en-US" dirty="0"/>
              <a:t>Norcross, Donald	NJ	D	1</a:t>
            </a:r>
          </a:p>
          <a:p>
            <a:pPr marL="0" lvl="0" indent="0" algn="l" rtl="0">
              <a:lnSpc>
                <a:spcPct val="100000"/>
              </a:lnSpc>
              <a:spcBef>
                <a:spcPts val="0"/>
              </a:spcBef>
              <a:spcAft>
                <a:spcPts val="0"/>
              </a:spcAft>
              <a:buSzPts val="1400"/>
              <a:buNone/>
            </a:pPr>
            <a:r>
              <a:rPr lang="en-US" dirty="0"/>
              <a:t>Pallone, Frank	NJ	D	6</a:t>
            </a:r>
          </a:p>
          <a:p>
            <a:pPr marL="0" lvl="0" indent="0" algn="l" rtl="0">
              <a:lnSpc>
                <a:spcPct val="100000"/>
              </a:lnSpc>
              <a:spcBef>
                <a:spcPts val="0"/>
              </a:spcBef>
              <a:spcAft>
                <a:spcPts val="0"/>
              </a:spcAft>
              <a:buSzPts val="1400"/>
              <a:buNone/>
            </a:pPr>
            <a:r>
              <a:rPr lang="en-US" dirty="0"/>
              <a:t>Sherrill, </a:t>
            </a:r>
            <a:r>
              <a:rPr lang="en-US" dirty="0" err="1"/>
              <a:t>Mikie</a:t>
            </a:r>
            <a:r>
              <a:rPr lang="en-US" dirty="0"/>
              <a:t>	NJ	D	11</a:t>
            </a:r>
          </a:p>
          <a:p>
            <a:pPr marL="0" lvl="0" indent="0" algn="l" rtl="0">
              <a:lnSpc>
                <a:spcPct val="100000"/>
              </a:lnSpc>
              <a:spcBef>
                <a:spcPts val="0"/>
              </a:spcBef>
              <a:spcAft>
                <a:spcPts val="0"/>
              </a:spcAft>
              <a:buSzPts val="1400"/>
              <a:buNone/>
            </a:pPr>
            <a:r>
              <a:rPr lang="en-US" dirty="0"/>
              <a:t>Smith, Chris	NJ	R	4</a:t>
            </a:r>
          </a:p>
          <a:p>
            <a:pPr marL="0" lvl="0" indent="0" algn="l" rtl="0">
              <a:lnSpc>
                <a:spcPct val="100000"/>
              </a:lnSpc>
              <a:spcBef>
                <a:spcPts val="0"/>
              </a:spcBef>
              <a:spcAft>
                <a:spcPts val="0"/>
              </a:spcAft>
              <a:buSzPts val="1400"/>
              <a:buNone/>
            </a:pPr>
            <a:r>
              <a:rPr lang="en-US" dirty="0"/>
              <a:t>Stansbury, Melanie	NM	D	1</a:t>
            </a:r>
          </a:p>
          <a:p>
            <a:pPr marL="0" lvl="0" indent="0" algn="l" rtl="0">
              <a:lnSpc>
                <a:spcPct val="100000"/>
              </a:lnSpc>
              <a:spcBef>
                <a:spcPts val="0"/>
              </a:spcBef>
              <a:spcAft>
                <a:spcPts val="0"/>
              </a:spcAft>
              <a:buSzPts val="1400"/>
              <a:buNone/>
            </a:pPr>
            <a:r>
              <a:rPr lang="en-US" dirty="0"/>
              <a:t>Lee, Susie	NV	D	3</a:t>
            </a:r>
          </a:p>
          <a:p>
            <a:pPr marL="0" lvl="0" indent="0" algn="l" rtl="0">
              <a:lnSpc>
                <a:spcPct val="100000"/>
              </a:lnSpc>
              <a:spcBef>
                <a:spcPts val="0"/>
              </a:spcBef>
              <a:spcAft>
                <a:spcPts val="0"/>
              </a:spcAft>
              <a:buSzPts val="1400"/>
              <a:buNone/>
            </a:pPr>
            <a:r>
              <a:rPr lang="en-US" dirty="0"/>
              <a:t>Clarke, Yvette	NY	D	9</a:t>
            </a:r>
          </a:p>
          <a:p>
            <a:pPr marL="0" lvl="0" indent="0" algn="l" rtl="0">
              <a:lnSpc>
                <a:spcPct val="100000"/>
              </a:lnSpc>
              <a:spcBef>
                <a:spcPts val="0"/>
              </a:spcBef>
              <a:spcAft>
                <a:spcPts val="0"/>
              </a:spcAft>
              <a:buSzPts val="1400"/>
              <a:buNone/>
            </a:pPr>
            <a:r>
              <a:rPr lang="en-US" dirty="0"/>
              <a:t>Meeks, Gregory	NY	D	5</a:t>
            </a:r>
          </a:p>
          <a:p>
            <a:pPr marL="0" lvl="0" indent="0" algn="l" rtl="0">
              <a:lnSpc>
                <a:spcPct val="100000"/>
              </a:lnSpc>
              <a:spcBef>
                <a:spcPts val="0"/>
              </a:spcBef>
              <a:spcAft>
                <a:spcPts val="0"/>
              </a:spcAft>
              <a:buSzPts val="1400"/>
              <a:buNone/>
            </a:pPr>
            <a:r>
              <a:rPr lang="en-US" dirty="0"/>
              <a:t>Nadler, Jerrold	NY	D	12</a:t>
            </a:r>
          </a:p>
          <a:p>
            <a:pPr marL="0" lvl="0" indent="0" algn="l" rtl="0">
              <a:lnSpc>
                <a:spcPct val="100000"/>
              </a:lnSpc>
              <a:spcBef>
                <a:spcPts val="0"/>
              </a:spcBef>
              <a:spcAft>
                <a:spcPts val="0"/>
              </a:spcAft>
              <a:buSzPts val="1400"/>
              <a:buNone/>
            </a:pPr>
            <a:r>
              <a:rPr lang="en-US" dirty="0"/>
              <a:t>Velázquez, Nydia	NY	D	7</a:t>
            </a:r>
          </a:p>
          <a:p>
            <a:pPr marL="0" lvl="0" indent="0" algn="l" rtl="0">
              <a:lnSpc>
                <a:spcPct val="100000"/>
              </a:lnSpc>
              <a:spcBef>
                <a:spcPts val="0"/>
              </a:spcBef>
              <a:spcAft>
                <a:spcPts val="0"/>
              </a:spcAft>
              <a:buSzPts val="1400"/>
              <a:buNone/>
            </a:pPr>
            <a:r>
              <a:rPr lang="en-US" dirty="0"/>
              <a:t>Cole, Tom	OK	R	4</a:t>
            </a:r>
          </a:p>
          <a:p>
            <a:pPr marL="0" lvl="0" indent="0" algn="l" rtl="0">
              <a:lnSpc>
                <a:spcPct val="100000"/>
              </a:lnSpc>
              <a:spcBef>
                <a:spcPts val="0"/>
              </a:spcBef>
              <a:spcAft>
                <a:spcPts val="0"/>
              </a:spcAft>
              <a:buSzPts val="1400"/>
              <a:buNone/>
            </a:pPr>
            <a:r>
              <a:rPr lang="en-US" dirty="0"/>
              <a:t>Blumenauer, Earl	OR	D	3</a:t>
            </a:r>
          </a:p>
          <a:p>
            <a:pPr marL="0" lvl="0" indent="0" algn="l" rtl="0">
              <a:lnSpc>
                <a:spcPct val="100000"/>
              </a:lnSpc>
              <a:spcBef>
                <a:spcPts val="0"/>
              </a:spcBef>
              <a:spcAft>
                <a:spcPts val="0"/>
              </a:spcAft>
              <a:buSzPts val="1400"/>
              <a:buNone/>
            </a:pPr>
            <a:r>
              <a:rPr lang="en-US" dirty="0" err="1"/>
              <a:t>Bonamici</a:t>
            </a:r>
            <a:r>
              <a:rPr lang="en-US" dirty="0"/>
              <a:t>, Suzanne	OR	D	1</a:t>
            </a:r>
          </a:p>
          <a:p>
            <a:pPr marL="0" lvl="0" indent="0" algn="l" rtl="0">
              <a:lnSpc>
                <a:spcPct val="100000"/>
              </a:lnSpc>
              <a:spcBef>
                <a:spcPts val="0"/>
              </a:spcBef>
              <a:spcAft>
                <a:spcPts val="0"/>
              </a:spcAft>
              <a:buSzPts val="1400"/>
              <a:buNone/>
            </a:pPr>
            <a:r>
              <a:rPr lang="en-US" dirty="0"/>
              <a:t>Hoyle, Val	OR	D	4</a:t>
            </a:r>
          </a:p>
          <a:p>
            <a:pPr marL="0" lvl="0" indent="0" algn="l" rtl="0">
              <a:lnSpc>
                <a:spcPct val="100000"/>
              </a:lnSpc>
              <a:spcBef>
                <a:spcPts val="0"/>
              </a:spcBef>
              <a:spcAft>
                <a:spcPts val="0"/>
              </a:spcAft>
              <a:buSzPts val="1400"/>
              <a:buNone/>
            </a:pPr>
            <a:r>
              <a:rPr lang="en-US" dirty="0"/>
              <a:t>Salinas, Andrea	OR	D	6</a:t>
            </a:r>
          </a:p>
          <a:p>
            <a:pPr marL="0" lvl="0" indent="0" algn="l" rtl="0">
              <a:lnSpc>
                <a:spcPct val="100000"/>
              </a:lnSpc>
              <a:spcBef>
                <a:spcPts val="0"/>
              </a:spcBef>
              <a:spcAft>
                <a:spcPts val="0"/>
              </a:spcAft>
              <a:buSzPts val="1400"/>
              <a:buNone/>
            </a:pPr>
            <a:r>
              <a:rPr lang="en-US" dirty="0"/>
              <a:t>Dean, Madeleine	PA	D	4</a:t>
            </a:r>
          </a:p>
          <a:p>
            <a:pPr marL="0" lvl="0" indent="0" algn="l" rtl="0">
              <a:lnSpc>
                <a:spcPct val="100000"/>
              </a:lnSpc>
              <a:spcBef>
                <a:spcPts val="0"/>
              </a:spcBef>
              <a:spcAft>
                <a:spcPts val="0"/>
              </a:spcAft>
              <a:buSzPts val="1400"/>
              <a:buNone/>
            </a:pPr>
            <a:r>
              <a:rPr lang="en-US" dirty="0"/>
              <a:t>Evans, Dwight	PA	D	3</a:t>
            </a:r>
          </a:p>
          <a:p>
            <a:pPr marL="0" lvl="0" indent="0" algn="l" rtl="0">
              <a:lnSpc>
                <a:spcPct val="100000"/>
              </a:lnSpc>
              <a:spcBef>
                <a:spcPts val="0"/>
              </a:spcBef>
              <a:spcAft>
                <a:spcPts val="0"/>
              </a:spcAft>
              <a:buSzPts val="1400"/>
              <a:buNone/>
            </a:pPr>
            <a:r>
              <a:rPr lang="en-US" dirty="0"/>
              <a:t>Houlahan, Chrissy	PA	D	6</a:t>
            </a:r>
          </a:p>
          <a:p>
            <a:pPr marL="0" lvl="0" indent="0" algn="l" rtl="0">
              <a:lnSpc>
                <a:spcPct val="100000"/>
              </a:lnSpc>
              <a:spcBef>
                <a:spcPts val="0"/>
              </a:spcBef>
              <a:spcAft>
                <a:spcPts val="0"/>
              </a:spcAft>
              <a:buSzPts val="1400"/>
              <a:buNone/>
            </a:pPr>
            <a:r>
              <a:rPr lang="en-US" dirty="0"/>
              <a:t>Wild, Susan	PA	D	7</a:t>
            </a:r>
          </a:p>
          <a:p>
            <a:pPr marL="0" lvl="0" indent="0" algn="l" rtl="0">
              <a:lnSpc>
                <a:spcPct val="100000"/>
              </a:lnSpc>
              <a:spcBef>
                <a:spcPts val="0"/>
              </a:spcBef>
              <a:spcAft>
                <a:spcPts val="0"/>
              </a:spcAft>
              <a:buSzPts val="1400"/>
              <a:buNone/>
            </a:pPr>
            <a:r>
              <a:rPr lang="en-US" dirty="0"/>
              <a:t>Gonzalez-Colon, Jenniffer	PR	R	AL</a:t>
            </a:r>
          </a:p>
          <a:p>
            <a:pPr marL="0" lvl="0" indent="0" algn="l" rtl="0">
              <a:lnSpc>
                <a:spcPct val="100000"/>
              </a:lnSpc>
              <a:spcBef>
                <a:spcPts val="0"/>
              </a:spcBef>
              <a:spcAft>
                <a:spcPts val="0"/>
              </a:spcAft>
              <a:buSzPts val="1400"/>
              <a:buNone/>
            </a:pPr>
            <a:r>
              <a:rPr lang="en-US" dirty="0"/>
              <a:t>Fleischmann, Chuck	TN	R	3</a:t>
            </a:r>
          </a:p>
          <a:p>
            <a:pPr marL="0" lvl="0" indent="0" algn="l" rtl="0">
              <a:lnSpc>
                <a:spcPct val="100000"/>
              </a:lnSpc>
              <a:spcBef>
                <a:spcPts val="0"/>
              </a:spcBef>
              <a:spcAft>
                <a:spcPts val="0"/>
              </a:spcAft>
              <a:buSzPts val="1400"/>
              <a:buNone/>
            </a:pPr>
            <a:r>
              <a:rPr lang="en-US" dirty="0" err="1"/>
              <a:t>Casar</a:t>
            </a:r>
            <a:r>
              <a:rPr lang="en-US" dirty="0"/>
              <a:t>, Greg	TX	D	35</a:t>
            </a:r>
          </a:p>
          <a:p>
            <a:pPr marL="0" lvl="0" indent="0" algn="l" rtl="0">
              <a:lnSpc>
                <a:spcPct val="100000"/>
              </a:lnSpc>
              <a:spcBef>
                <a:spcPts val="0"/>
              </a:spcBef>
              <a:spcAft>
                <a:spcPts val="0"/>
              </a:spcAft>
              <a:buSzPts val="1400"/>
              <a:buNone/>
            </a:pPr>
            <a:r>
              <a:rPr lang="en-US" dirty="0"/>
              <a:t>Castro, Joaquin	TX	D	20</a:t>
            </a:r>
          </a:p>
          <a:p>
            <a:pPr marL="0" lvl="0" indent="0" algn="l" rtl="0">
              <a:lnSpc>
                <a:spcPct val="100000"/>
              </a:lnSpc>
              <a:spcBef>
                <a:spcPts val="0"/>
              </a:spcBef>
              <a:spcAft>
                <a:spcPts val="0"/>
              </a:spcAft>
              <a:buSzPts val="1400"/>
              <a:buNone/>
            </a:pPr>
            <a:r>
              <a:rPr lang="en-US" dirty="0"/>
              <a:t>Garcia, Sylvia R.	TX	D	29</a:t>
            </a:r>
          </a:p>
          <a:p>
            <a:pPr marL="0" lvl="0" indent="0" algn="l" rtl="0">
              <a:lnSpc>
                <a:spcPct val="100000"/>
              </a:lnSpc>
              <a:spcBef>
                <a:spcPts val="0"/>
              </a:spcBef>
              <a:spcAft>
                <a:spcPts val="0"/>
              </a:spcAft>
              <a:buSzPts val="1400"/>
              <a:buNone/>
            </a:pPr>
            <a:r>
              <a:rPr lang="en-US" dirty="0"/>
              <a:t>Jackson Lee, Sheila	TX	D	18</a:t>
            </a:r>
          </a:p>
          <a:p>
            <a:pPr marL="0" lvl="0" indent="0" algn="l" rtl="0">
              <a:lnSpc>
                <a:spcPct val="100000"/>
              </a:lnSpc>
              <a:spcBef>
                <a:spcPts val="0"/>
              </a:spcBef>
              <a:spcAft>
                <a:spcPts val="0"/>
              </a:spcAft>
              <a:buSzPts val="1400"/>
              <a:buNone/>
            </a:pPr>
            <a:r>
              <a:rPr lang="en-US" dirty="0"/>
              <a:t>McCaul, Michael	TX	R	10</a:t>
            </a:r>
          </a:p>
          <a:p>
            <a:pPr marL="0" lvl="0" indent="0" algn="l" rtl="0">
              <a:lnSpc>
                <a:spcPct val="100000"/>
              </a:lnSpc>
              <a:spcBef>
                <a:spcPts val="0"/>
              </a:spcBef>
              <a:spcAft>
                <a:spcPts val="0"/>
              </a:spcAft>
              <a:buSzPts val="1400"/>
              <a:buNone/>
            </a:pPr>
            <a:r>
              <a:rPr lang="en-US" dirty="0"/>
              <a:t>Connolly, Gerry	VA	D	11</a:t>
            </a:r>
          </a:p>
          <a:p>
            <a:pPr marL="0" lvl="0" indent="0" algn="l" rtl="0">
              <a:lnSpc>
                <a:spcPct val="100000"/>
              </a:lnSpc>
              <a:spcBef>
                <a:spcPts val="0"/>
              </a:spcBef>
              <a:spcAft>
                <a:spcPts val="0"/>
              </a:spcAft>
              <a:buSzPts val="1400"/>
              <a:buNone/>
            </a:pPr>
            <a:r>
              <a:rPr lang="en-US" dirty="0"/>
              <a:t>Plaskett, Stacey	VI	D	AL</a:t>
            </a:r>
          </a:p>
          <a:p>
            <a:pPr marL="0" lvl="0" indent="0" algn="l" rtl="0">
              <a:lnSpc>
                <a:spcPct val="100000"/>
              </a:lnSpc>
              <a:spcBef>
                <a:spcPts val="0"/>
              </a:spcBef>
              <a:spcAft>
                <a:spcPts val="0"/>
              </a:spcAft>
              <a:buSzPts val="1400"/>
              <a:buNone/>
            </a:pPr>
            <a:r>
              <a:rPr lang="en-US" dirty="0"/>
              <a:t>Balint, Becca	VT	D	AL</a:t>
            </a:r>
          </a:p>
          <a:p>
            <a:pPr marL="0" lvl="0" indent="0" algn="l" rtl="0">
              <a:lnSpc>
                <a:spcPct val="100000"/>
              </a:lnSpc>
              <a:spcBef>
                <a:spcPts val="0"/>
              </a:spcBef>
              <a:spcAft>
                <a:spcPts val="0"/>
              </a:spcAft>
              <a:buSzPts val="1400"/>
              <a:buNone/>
            </a:pPr>
            <a:r>
              <a:rPr lang="en-US" dirty="0" err="1"/>
              <a:t>Gluesenkamp</a:t>
            </a:r>
            <a:r>
              <a:rPr lang="en-US" dirty="0"/>
              <a:t> Pérez, Marie	WA	D	3</a:t>
            </a:r>
          </a:p>
          <a:p>
            <a:pPr marL="0" lvl="0" indent="0" algn="l" rtl="0">
              <a:lnSpc>
                <a:spcPct val="100000"/>
              </a:lnSpc>
              <a:spcBef>
                <a:spcPts val="0"/>
              </a:spcBef>
              <a:spcAft>
                <a:spcPts val="0"/>
              </a:spcAft>
              <a:buSzPts val="1400"/>
              <a:buNone/>
            </a:pPr>
            <a:r>
              <a:rPr lang="en-US" dirty="0"/>
              <a:t>Larsen, Rick	WA	D	2</a:t>
            </a:r>
          </a:p>
          <a:p>
            <a:pPr marL="0" lvl="0" indent="0" algn="l" rtl="0">
              <a:lnSpc>
                <a:spcPct val="100000"/>
              </a:lnSpc>
              <a:spcBef>
                <a:spcPts val="0"/>
              </a:spcBef>
              <a:spcAft>
                <a:spcPts val="0"/>
              </a:spcAft>
              <a:buSzPts val="1400"/>
              <a:buNone/>
            </a:pPr>
            <a:r>
              <a:rPr lang="en-US" dirty="0"/>
              <a:t>Moore, Gwen	WI	D	4</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$1 Billion </a:t>
            </a:r>
            <a:r>
              <a:rPr lang="en-US" dirty="0" err="1"/>
              <a:t>Approps</a:t>
            </a:r>
            <a:r>
              <a:rPr lang="en-US" dirty="0"/>
              <a:t> letter, but not dear colleague letter</a:t>
            </a:r>
            <a:br>
              <a:rPr lang="en-US" dirty="0"/>
            </a:br>
            <a:br>
              <a:rPr lang="en-US" dirty="0"/>
            </a:br>
            <a:r>
              <a:rPr lang="en-US" dirty="0"/>
              <a:t>Sewell, Terri	AL	D	7</a:t>
            </a:r>
          </a:p>
          <a:p>
            <a:pPr marL="0" lvl="0" indent="0" algn="l" rtl="0">
              <a:lnSpc>
                <a:spcPct val="100000"/>
              </a:lnSpc>
              <a:spcBef>
                <a:spcPts val="0"/>
              </a:spcBef>
              <a:spcAft>
                <a:spcPts val="0"/>
              </a:spcAft>
              <a:buSzPts val="1400"/>
              <a:buNone/>
            </a:pPr>
            <a:r>
              <a:rPr lang="en-US" dirty="0"/>
              <a:t>Grijalva, Raul	AZ	D	7</a:t>
            </a:r>
          </a:p>
          <a:p>
            <a:pPr marL="0" lvl="0" indent="0" algn="l" rtl="0">
              <a:lnSpc>
                <a:spcPct val="100000"/>
              </a:lnSpc>
              <a:spcBef>
                <a:spcPts val="0"/>
              </a:spcBef>
              <a:spcAft>
                <a:spcPts val="0"/>
              </a:spcAft>
              <a:buSzPts val="1400"/>
              <a:buNone/>
            </a:pPr>
            <a:r>
              <a:rPr lang="en-US" dirty="0"/>
              <a:t>Barragan, Nanette	CA	D	44</a:t>
            </a:r>
          </a:p>
          <a:p>
            <a:pPr marL="0" lvl="0" indent="0" algn="l" rtl="0">
              <a:lnSpc>
                <a:spcPct val="100000"/>
              </a:lnSpc>
              <a:spcBef>
                <a:spcPts val="0"/>
              </a:spcBef>
              <a:spcAft>
                <a:spcPts val="0"/>
              </a:spcAft>
              <a:buSzPts val="1400"/>
              <a:buNone/>
            </a:pPr>
            <a:r>
              <a:rPr lang="en-US" dirty="0"/>
              <a:t>Brownley, Julia	CA	D	26</a:t>
            </a:r>
          </a:p>
          <a:p>
            <a:pPr marL="0" lvl="0" indent="0" algn="l" rtl="0">
              <a:lnSpc>
                <a:spcPct val="100000"/>
              </a:lnSpc>
              <a:spcBef>
                <a:spcPts val="0"/>
              </a:spcBef>
              <a:spcAft>
                <a:spcPts val="0"/>
              </a:spcAft>
              <a:buSzPts val="1400"/>
              <a:buNone/>
            </a:pPr>
            <a:r>
              <a:rPr lang="en-US" dirty="0"/>
              <a:t>Cardenas, Tony	CA	D	29</a:t>
            </a:r>
          </a:p>
          <a:p>
            <a:pPr marL="0" lvl="0" indent="0" algn="l" rtl="0">
              <a:lnSpc>
                <a:spcPct val="100000"/>
              </a:lnSpc>
              <a:spcBef>
                <a:spcPts val="0"/>
              </a:spcBef>
              <a:spcAft>
                <a:spcPts val="0"/>
              </a:spcAft>
              <a:buSzPts val="1400"/>
              <a:buNone/>
            </a:pPr>
            <a:r>
              <a:rPr lang="en-US" dirty="0"/>
              <a:t>Ruiz, Raul	CA	D	25</a:t>
            </a:r>
          </a:p>
          <a:p>
            <a:pPr marL="0" lvl="0" indent="0" algn="l" rtl="0">
              <a:lnSpc>
                <a:spcPct val="100000"/>
              </a:lnSpc>
              <a:spcBef>
                <a:spcPts val="0"/>
              </a:spcBef>
              <a:spcAft>
                <a:spcPts val="0"/>
              </a:spcAft>
              <a:buSzPts val="1400"/>
              <a:buNone/>
            </a:pPr>
            <a:r>
              <a:rPr lang="en-US" dirty="0"/>
              <a:t>Schiff, Adam	CA	D	30</a:t>
            </a:r>
          </a:p>
          <a:p>
            <a:pPr marL="0" lvl="0" indent="0" algn="l" rtl="0">
              <a:lnSpc>
                <a:spcPct val="100000"/>
              </a:lnSpc>
              <a:spcBef>
                <a:spcPts val="0"/>
              </a:spcBef>
              <a:spcAft>
                <a:spcPts val="0"/>
              </a:spcAft>
              <a:buSzPts val="1400"/>
              <a:buNone/>
            </a:pPr>
            <a:r>
              <a:rPr lang="en-US" dirty="0"/>
              <a:t>Sherman, Brad	CA	D	32</a:t>
            </a:r>
          </a:p>
          <a:p>
            <a:pPr marL="0" lvl="0" indent="0" algn="l" rtl="0">
              <a:lnSpc>
                <a:spcPct val="100000"/>
              </a:lnSpc>
              <a:spcBef>
                <a:spcPts val="0"/>
              </a:spcBef>
              <a:spcAft>
                <a:spcPts val="0"/>
              </a:spcAft>
              <a:buSzPts val="1400"/>
              <a:buNone/>
            </a:pPr>
            <a:r>
              <a:rPr lang="en-US" dirty="0"/>
              <a:t>Vargas, Juan	CA	D	52</a:t>
            </a:r>
          </a:p>
          <a:p>
            <a:pPr marL="0" lvl="0" indent="0" algn="l" rtl="0">
              <a:lnSpc>
                <a:spcPct val="100000"/>
              </a:lnSpc>
              <a:spcBef>
                <a:spcPts val="0"/>
              </a:spcBef>
              <a:spcAft>
                <a:spcPts val="0"/>
              </a:spcAft>
              <a:buSzPts val="1400"/>
              <a:buNone/>
            </a:pPr>
            <a:r>
              <a:rPr lang="en-US" dirty="0"/>
              <a:t>Neguse, Joe	CO	D	2</a:t>
            </a:r>
          </a:p>
          <a:p>
            <a:pPr marL="0" lvl="0" indent="0" algn="l" rtl="0">
              <a:lnSpc>
                <a:spcPct val="100000"/>
              </a:lnSpc>
              <a:spcBef>
                <a:spcPts val="0"/>
              </a:spcBef>
              <a:spcAft>
                <a:spcPts val="0"/>
              </a:spcAft>
              <a:buSzPts val="1400"/>
              <a:buNone/>
            </a:pPr>
            <a:r>
              <a:rPr lang="en-US" dirty="0"/>
              <a:t>Soto, Darren	FL	D	9</a:t>
            </a:r>
          </a:p>
          <a:p>
            <a:pPr marL="0" lvl="0" indent="0" algn="l" rtl="0">
              <a:lnSpc>
                <a:spcPct val="100000"/>
              </a:lnSpc>
              <a:spcBef>
                <a:spcPts val="0"/>
              </a:spcBef>
              <a:spcAft>
                <a:spcPts val="0"/>
              </a:spcAft>
              <a:buSzPts val="1400"/>
              <a:buNone/>
            </a:pPr>
            <a:r>
              <a:rPr lang="en-US" dirty="0"/>
              <a:t>McBath, Lucy	GA	D	7</a:t>
            </a:r>
          </a:p>
          <a:p>
            <a:pPr marL="0" lvl="0" indent="0" algn="l" rtl="0">
              <a:lnSpc>
                <a:spcPct val="100000"/>
              </a:lnSpc>
              <a:spcBef>
                <a:spcPts val="0"/>
              </a:spcBef>
              <a:spcAft>
                <a:spcPts val="0"/>
              </a:spcAft>
              <a:buSzPts val="1400"/>
              <a:buNone/>
            </a:pPr>
            <a:r>
              <a:rPr lang="en-US" dirty="0"/>
              <a:t>Nunn, Zach	IA	R	3</a:t>
            </a:r>
          </a:p>
          <a:p>
            <a:pPr marL="0" lvl="0" indent="0" algn="l" rtl="0">
              <a:lnSpc>
                <a:spcPct val="100000"/>
              </a:lnSpc>
              <a:spcBef>
                <a:spcPts val="0"/>
              </a:spcBef>
              <a:spcAft>
                <a:spcPts val="0"/>
              </a:spcAft>
              <a:buSzPts val="1400"/>
              <a:buNone/>
            </a:pPr>
            <a:r>
              <a:rPr lang="en-US" dirty="0" err="1"/>
              <a:t>Casten</a:t>
            </a:r>
            <a:r>
              <a:rPr lang="en-US" dirty="0"/>
              <a:t>, Sean	IL	D	6</a:t>
            </a:r>
          </a:p>
          <a:p>
            <a:pPr marL="0" lvl="0" indent="0" algn="l" rtl="0">
              <a:lnSpc>
                <a:spcPct val="100000"/>
              </a:lnSpc>
              <a:spcBef>
                <a:spcPts val="0"/>
              </a:spcBef>
              <a:spcAft>
                <a:spcPts val="0"/>
              </a:spcAft>
              <a:buSzPts val="1400"/>
              <a:buNone/>
            </a:pPr>
            <a:r>
              <a:rPr lang="en-US" dirty="0"/>
              <a:t>Garcia, Chuy	IL	D	4</a:t>
            </a:r>
          </a:p>
          <a:p>
            <a:pPr marL="0" lvl="0" indent="0" algn="l" rtl="0">
              <a:lnSpc>
                <a:spcPct val="100000"/>
              </a:lnSpc>
              <a:spcBef>
                <a:spcPts val="0"/>
              </a:spcBef>
              <a:spcAft>
                <a:spcPts val="0"/>
              </a:spcAft>
              <a:buSzPts val="1400"/>
              <a:buNone/>
            </a:pPr>
            <a:r>
              <a:rPr lang="en-US" dirty="0"/>
              <a:t>Krishnamoorthi, Raja	IL	D	8</a:t>
            </a:r>
          </a:p>
          <a:p>
            <a:pPr marL="0" lvl="0" indent="0" algn="l" rtl="0">
              <a:lnSpc>
                <a:spcPct val="100000"/>
              </a:lnSpc>
              <a:spcBef>
                <a:spcPts val="0"/>
              </a:spcBef>
              <a:spcAft>
                <a:spcPts val="0"/>
              </a:spcAft>
              <a:buSzPts val="1400"/>
              <a:buNone/>
            </a:pPr>
            <a:r>
              <a:rPr lang="en-US" dirty="0"/>
              <a:t>Schneider, Brad	IL	D	10</a:t>
            </a:r>
          </a:p>
          <a:p>
            <a:pPr marL="0" lvl="0" indent="0" algn="l" rtl="0">
              <a:lnSpc>
                <a:spcPct val="100000"/>
              </a:lnSpc>
              <a:spcBef>
                <a:spcPts val="0"/>
              </a:spcBef>
              <a:spcAft>
                <a:spcPts val="0"/>
              </a:spcAft>
              <a:buSzPts val="1400"/>
              <a:buNone/>
            </a:pPr>
            <a:r>
              <a:rPr lang="en-US" dirty="0"/>
              <a:t>Davids, Sharice	KS	D	3</a:t>
            </a:r>
          </a:p>
          <a:p>
            <a:pPr marL="0" lvl="0" indent="0" algn="l" rtl="0">
              <a:lnSpc>
                <a:spcPct val="100000"/>
              </a:lnSpc>
              <a:spcBef>
                <a:spcPts val="0"/>
              </a:spcBef>
              <a:spcAft>
                <a:spcPts val="0"/>
              </a:spcAft>
              <a:buSzPts val="1400"/>
              <a:buNone/>
            </a:pPr>
            <a:r>
              <a:rPr lang="en-US" dirty="0"/>
              <a:t>Carter, Troy	LA	D	2</a:t>
            </a:r>
          </a:p>
          <a:p>
            <a:pPr marL="0" lvl="0" indent="0" algn="l" rtl="0">
              <a:lnSpc>
                <a:spcPct val="100000"/>
              </a:lnSpc>
              <a:spcBef>
                <a:spcPts val="0"/>
              </a:spcBef>
              <a:spcAft>
                <a:spcPts val="0"/>
              </a:spcAft>
              <a:buSzPts val="1400"/>
              <a:buNone/>
            </a:pPr>
            <a:r>
              <a:rPr lang="en-US" dirty="0" err="1"/>
              <a:t>Auchincloss</a:t>
            </a:r>
            <a:r>
              <a:rPr lang="en-US" dirty="0"/>
              <a:t>, Jake	MA	D	4</a:t>
            </a:r>
          </a:p>
          <a:p>
            <a:pPr marL="0" lvl="0" indent="0" algn="l" rtl="0">
              <a:lnSpc>
                <a:spcPct val="100000"/>
              </a:lnSpc>
              <a:spcBef>
                <a:spcPts val="0"/>
              </a:spcBef>
              <a:spcAft>
                <a:spcPts val="0"/>
              </a:spcAft>
              <a:buSzPts val="1400"/>
              <a:buNone/>
            </a:pPr>
            <a:r>
              <a:rPr lang="en-US" dirty="0"/>
              <a:t>Neal, Richard	MA	D	1</a:t>
            </a:r>
          </a:p>
          <a:p>
            <a:pPr marL="0" lvl="0" indent="0" algn="l" rtl="0">
              <a:lnSpc>
                <a:spcPct val="100000"/>
              </a:lnSpc>
              <a:spcBef>
                <a:spcPts val="0"/>
              </a:spcBef>
              <a:spcAft>
                <a:spcPts val="0"/>
              </a:spcAft>
              <a:buSzPts val="1400"/>
              <a:buNone/>
            </a:pPr>
            <a:r>
              <a:rPr lang="en-US" dirty="0"/>
              <a:t>Trahan, Lori	MA	D	3</a:t>
            </a:r>
          </a:p>
          <a:p>
            <a:pPr marL="0" lvl="0" indent="0" algn="l" rtl="0">
              <a:lnSpc>
                <a:spcPct val="100000"/>
              </a:lnSpc>
              <a:spcBef>
                <a:spcPts val="0"/>
              </a:spcBef>
              <a:spcAft>
                <a:spcPts val="0"/>
              </a:spcAft>
              <a:buSzPts val="1400"/>
              <a:buNone/>
            </a:pPr>
            <a:r>
              <a:rPr lang="en-US" dirty="0" err="1"/>
              <a:t>Raskin</a:t>
            </a:r>
            <a:r>
              <a:rPr lang="en-US" dirty="0"/>
              <a:t>, Jamie	MD	D	8</a:t>
            </a:r>
          </a:p>
          <a:p>
            <a:pPr marL="0" lvl="0" indent="0" algn="l" rtl="0">
              <a:lnSpc>
                <a:spcPct val="100000"/>
              </a:lnSpc>
              <a:spcBef>
                <a:spcPts val="0"/>
              </a:spcBef>
              <a:spcAft>
                <a:spcPts val="0"/>
              </a:spcAft>
              <a:buSzPts val="1400"/>
              <a:buNone/>
            </a:pPr>
            <a:r>
              <a:rPr lang="en-US" dirty="0"/>
              <a:t>Pingree, Chellie	ME	D	1</a:t>
            </a:r>
          </a:p>
          <a:p>
            <a:pPr marL="0" lvl="0" indent="0" algn="l" rtl="0">
              <a:lnSpc>
                <a:spcPct val="100000"/>
              </a:lnSpc>
              <a:spcBef>
                <a:spcPts val="0"/>
              </a:spcBef>
              <a:spcAft>
                <a:spcPts val="0"/>
              </a:spcAft>
              <a:buSzPts val="1400"/>
              <a:buNone/>
            </a:pPr>
            <a:r>
              <a:rPr lang="en-US" dirty="0"/>
              <a:t>Dingell, Debbie	MI	D	6</a:t>
            </a:r>
          </a:p>
          <a:p>
            <a:pPr marL="0" lvl="0" indent="0" algn="l" rtl="0">
              <a:lnSpc>
                <a:spcPct val="100000"/>
              </a:lnSpc>
              <a:spcBef>
                <a:spcPts val="0"/>
              </a:spcBef>
              <a:spcAft>
                <a:spcPts val="0"/>
              </a:spcAft>
              <a:buSzPts val="1400"/>
              <a:buNone/>
            </a:pPr>
            <a:r>
              <a:rPr lang="en-US" dirty="0"/>
              <a:t>Scholten, Hillary	MI	D	3</a:t>
            </a:r>
          </a:p>
          <a:p>
            <a:pPr marL="0" lvl="0" indent="0" algn="l" rtl="0">
              <a:lnSpc>
                <a:spcPct val="100000"/>
              </a:lnSpc>
              <a:spcBef>
                <a:spcPts val="0"/>
              </a:spcBef>
              <a:spcAft>
                <a:spcPts val="0"/>
              </a:spcAft>
              <a:buSzPts val="1400"/>
              <a:buNone/>
            </a:pPr>
            <a:r>
              <a:rPr lang="en-US" dirty="0" err="1"/>
              <a:t>Slotkin</a:t>
            </a:r>
            <a:r>
              <a:rPr lang="en-US" dirty="0"/>
              <a:t>, Elissa	MI	D	7</a:t>
            </a:r>
          </a:p>
          <a:p>
            <a:pPr marL="0" lvl="0" indent="0" algn="l" rtl="0">
              <a:lnSpc>
                <a:spcPct val="100000"/>
              </a:lnSpc>
              <a:spcBef>
                <a:spcPts val="0"/>
              </a:spcBef>
              <a:spcAft>
                <a:spcPts val="0"/>
              </a:spcAft>
              <a:buSzPts val="1400"/>
              <a:buNone/>
            </a:pPr>
            <a:r>
              <a:rPr lang="en-US" dirty="0"/>
              <a:t>Thanedar, Shri	MI	D	13</a:t>
            </a:r>
          </a:p>
          <a:p>
            <a:pPr marL="0" lvl="0" indent="0" algn="l" rtl="0">
              <a:lnSpc>
                <a:spcPct val="100000"/>
              </a:lnSpc>
              <a:spcBef>
                <a:spcPts val="0"/>
              </a:spcBef>
              <a:spcAft>
                <a:spcPts val="0"/>
              </a:spcAft>
              <a:buSzPts val="1400"/>
              <a:buNone/>
            </a:pPr>
            <a:r>
              <a:rPr lang="en-US" dirty="0"/>
              <a:t>Omar, Ilhan	MN	D	5</a:t>
            </a:r>
          </a:p>
          <a:p>
            <a:pPr marL="0" lvl="0" indent="0" algn="l" rtl="0">
              <a:lnSpc>
                <a:spcPct val="100000"/>
              </a:lnSpc>
              <a:spcBef>
                <a:spcPts val="0"/>
              </a:spcBef>
              <a:spcAft>
                <a:spcPts val="0"/>
              </a:spcAft>
              <a:buSzPts val="1400"/>
              <a:buNone/>
            </a:pPr>
            <a:r>
              <a:rPr lang="en-US" dirty="0"/>
              <a:t>Bush, Cori	MO	D	1</a:t>
            </a:r>
          </a:p>
          <a:p>
            <a:pPr marL="0" lvl="0" indent="0" algn="l" rtl="0">
              <a:lnSpc>
                <a:spcPct val="100000"/>
              </a:lnSpc>
              <a:spcBef>
                <a:spcPts val="0"/>
              </a:spcBef>
              <a:spcAft>
                <a:spcPts val="0"/>
              </a:spcAft>
              <a:buSzPts val="1400"/>
              <a:buNone/>
            </a:pPr>
            <a:r>
              <a:rPr lang="en-US" dirty="0"/>
              <a:t>Thompson, Bennie	MS	D	2</a:t>
            </a:r>
          </a:p>
          <a:p>
            <a:pPr marL="0" lvl="0" indent="0" algn="l" rtl="0">
              <a:lnSpc>
                <a:spcPct val="100000"/>
              </a:lnSpc>
              <a:spcBef>
                <a:spcPts val="0"/>
              </a:spcBef>
              <a:spcAft>
                <a:spcPts val="0"/>
              </a:spcAft>
              <a:buSzPts val="1400"/>
              <a:buNone/>
            </a:pPr>
            <a:r>
              <a:rPr lang="en-US" dirty="0"/>
              <a:t>Adams, Alma	NC	D	12</a:t>
            </a:r>
          </a:p>
          <a:p>
            <a:pPr marL="0" lvl="0" indent="0" algn="l" rtl="0">
              <a:lnSpc>
                <a:spcPct val="100000"/>
              </a:lnSpc>
              <a:spcBef>
                <a:spcPts val="0"/>
              </a:spcBef>
              <a:spcAft>
                <a:spcPts val="0"/>
              </a:spcAft>
              <a:buSzPts val="1400"/>
              <a:buNone/>
            </a:pPr>
            <a:r>
              <a:rPr lang="en-US" dirty="0"/>
              <a:t>Davis, Don	NC	D	1</a:t>
            </a:r>
          </a:p>
          <a:p>
            <a:pPr marL="0" lvl="0" indent="0" algn="l" rtl="0">
              <a:lnSpc>
                <a:spcPct val="100000"/>
              </a:lnSpc>
              <a:spcBef>
                <a:spcPts val="0"/>
              </a:spcBef>
              <a:spcAft>
                <a:spcPts val="0"/>
              </a:spcAft>
              <a:buSzPts val="1400"/>
              <a:buNone/>
            </a:pPr>
            <a:r>
              <a:rPr lang="en-US" dirty="0"/>
              <a:t>Pascrell, Bill	NJ	D	9</a:t>
            </a:r>
          </a:p>
          <a:p>
            <a:pPr marL="0" lvl="0" indent="0" algn="l" rtl="0">
              <a:lnSpc>
                <a:spcPct val="100000"/>
              </a:lnSpc>
              <a:spcBef>
                <a:spcPts val="0"/>
              </a:spcBef>
              <a:spcAft>
                <a:spcPts val="0"/>
              </a:spcAft>
              <a:buSzPts val="1400"/>
              <a:buNone/>
            </a:pPr>
            <a:r>
              <a:rPr lang="en-US" dirty="0"/>
              <a:t>Sablan, Gregorio	NMI	D	AL</a:t>
            </a:r>
          </a:p>
          <a:p>
            <a:pPr marL="0" lvl="0" indent="0" algn="l" rtl="0">
              <a:lnSpc>
                <a:spcPct val="100000"/>
              </a:lnSpc>
              <a:spcBef>
                <a:spcPts val="0"/>
              </a:spcBef>
              <a:spcAft>
                <a:spcPts val="0"/>
              </a:spcAft>
              <a:buSzPts val="1400"/>
              <a:buNone/>
            </a:pPr>
            <a:r>
              <a:rPr lang="en-US" dirty="0"/>
              <a:t>Horsford, Steven	NV	D	4</a:t>
            </a:r>
          </a:p>
          <a:p>
            <a:pPr marL="0" lvl="0" indent="0" algn="l" rtl="0">
              <a:lnSpc>
                <a:spcPct val="100000"/>
              </a:lnSpc>
              <a:spcBef>
                <a:spcPts val="0"/>
              </a:spcBef>
              <a:spcAft>
                <a:spcPts val="0"/>
              </a:spcAft>
              <a:buSzPts val="1400"/>
              <a:buNone/>
            </a:pPr>
            <a:r>
              <a:rPr lang="en-US" dirty="0"/>
              <a:t>Titus, Dina	NV	D	1</a:t>
            </a:r>
          </a:p>
          <a:p>
            <a:pPr marL="0" lvl="0" indent="0" algn="l" rtl="0">
              <a:lnSpc>
                <a:spcPct val="100000"/>
              </a:lnSpc>
              <a:spcBef>
                <a:spcPts val="0"/>
              </a:spcBef>
              <a:spcAft>
                <a:spcPts val="0"/>
              </a:spcAft>
              <a:buSzPts val="1400"/>
              <a:buNone/>
            </a:pPr>
            <a:r>
              <a:rPr lang="en-US" dirty="0"/>
              <a:t>Bowman, Jamaal	NY	D	16</a:t>
            </a:r>
          </a:p>
          <a:p>
            <a:pPr marL="0" lvl="0" indent="0" algn="l" rtl="0">
              <a:lnSpc>
                <a:spcPct val="100000"/>
              </a:lnSpc>
              <a:spcBef>
                <a:spcPts val="0"/>
              </a:spcBef>
              <a:spcAft>
                <a:spcPts val="0"/>
              </a:spcAft>
              <a:buSzPts val="1400"/>
              <a:buNone/>
            </a:pPr>
            <a:r>
              <a:rPr lang="en-US" dirty="0"/>
              <a:t>Higgins, Brian	NY	D	26</a:t>
            </a:r>
          </a:p>
          <a:p>
            <a:pPr marL="0" lvl="0" indent="0" algn="l" rtl="0">
              <a:lnSpc>
                <a:spcPct val="100000"/>
              </a:lnSpc>
              <a:spcBef>
                <a:spcPts val="0"/>
              </a:spcBef>
              <a:spcAft>
                <a:spcPts val="0"/>
              </a:spcAft>
              <a:buSzPts val="1400"/>
              <a:buNone/>
            </a:pPr>
            <a:r>
              <a:rPr lang="en-US" dirty="0"/>
              <a:t>Torres, Ritchie	NY	D	15</a:t>
            </a:r>
          </a:p>
          <a:p>
            <a:pPr marL="0" lvl="0" indent="0" algn="l" rtl="0">
              <a:lnSpc>
                <a:spcPct val="100000"/>
              </a:lnSpc>
              <a:spcBef>
                <a:spcPts val="0"/>
              </a:spcBef>
              <a:spcAft>
                <a:spcPts val="0"/>
              </a:spcAft>
              <a:buSzPts val="1400"/>
              <a:buNone/>
            </a:pPr>
            <a:r>
              <a:rPr lang="en-US" dirty="0" err="1"/>
              <a:t>Malliotakis</a:t>
            </a:r>
            <a:r>
              <a:rPr lang="en-US" dirty="0"/>
              <a:t>, Nicole	NY	R	11</a:t>
            </a:r>
          </a:p>
          <a:p>
            <a:pPr marL="0" lvl="0" indent="0" algn="l" rtl="0">
              <a:lnSpc>
                <a:spcPct val="100000"/>
              </a:lnSpc>
              <a:spcBef>
                <a:spcPts val="0"/>
              </a:spcBef>
              <a:spcAft>
                <a:spcPts val="0"/>
              </a:spcAft>
              <a:buSzPts val="1400"/>
              <a:buNone/>
            </a:pPr>
            <a:r>
              <a:rPr lang="en-US" dirty="0"/>
              <a:t>Molinaro, Marcus	NY	R	19</a:t>
            </a:r>
          </a:p>
          <a:p>
            <a:pPr marL="0" lvl="0" indent="0" algn="l" rtl="0">
              <a:lnSpc>
                <a:spcPct val="100000"/>
              </a:lnSpc>
              <a:spcBef>
                <a:spcPts val="0"/>
              </a:spcBef>
              <a:spcAft>
                <a:spcPts val="0"/>
              </a:spcAft>
              <a:buSzPts val="1400"/>
              <a:buNone/>
            </a:pPr>
            <a:r>
              <a:rPr lang="en-US" dirty="0"/>
              <a:t>Scanlon, Mary Gay	PA	D	5</a:t>
            </a:r>
          </a:p>
          <a:p>
            <a:pPr marL="0" lvl="0" indent="0" algn="l" rtl="0">
              <a:lnSpc>
                <a:spcPct val="100000"/>
              </a:lnSpc>
              <a:spcBef>
                <a:spcPts val="0"/>
              </a:spcBef>
              <a:spcAft>
                <a:spcPts val="0"/>
              </a:spcAft>
              <a:buSzPts val="1400"/>
              <a:buNone/>
            </a:pPr>
            <a:r>
              <a:rPr lang="en-US" dirty="0" err="1"/>
              <a:t>Cicilline</a:t>
            </a:r>
            <a:r>
              <a:rPr lang="en-US" dirty="0"/>
              <a:t>, David	RI	D	1</a:t>
            </a:r>
          </a:p>
          <a:p>
            <a:pPr marL="0" lvl="0" indent="0" algn="l" rtl="0">
              <a:lnSpc>
                <a:spcPct val="100000"/>
              </a:lnSpc>
              <a:spcBef>
                <a:spcPts val="0"/>
              </a:spcBef>
              <a:spcAft>
                <a:spcPts val="0"/>
              </a:spcAft>
              <a:buSzPts val="1400"/>
              <a:buNone/>
            </a:pPr>
            <a:r>
              <a:rPr lang="en-US" dirty="0"/>
              <a:t>Doggett, Lloyd	TX	D	37</a:t>
            </a:r>
          </a:p>
          <a:p>
            <a:pPr marL="0" lvl="0" indent="0" algn="l" rtl="0">
              <a:lnSpc>
                <a:spcPct val="100000"/>
              </a:lnSpc>
              <a:spcBef>
                <a:spcPts val="0"/>
              </a:spcBef>
              <a:spcAft>
                <a:spcPts val="0"/>
              </a:spcAft>
              <a:buSzPts val="1400"/>
              <a:buNone/>
            </a:pPr>
            <a:r>
              <a:rPr lang="en-US" dirty="0"/>
              <a:t>Escobar, Veronica	TX	D	16</a:t>
            </a:r>
          </a:p>
          <a:p>
            <a:pPr marL="0" lvl="0" indent="0" algn="l" rtl="0">
              <a:lnSpc>
                <a:spcPct val="100000"/>
              </a:lnSpc>
              <a:spcBef>
                <a:spcPts val="0"/>
              </a:spcBef>
              <a:spcAft>
                <a:spcPts val="0"/>
              </a:spcAft>
              <a:buSzPts val="1400"/>
              <a:buNone/>
            </a:pPr>
            <a:r>
              <a:rPr lang="en-US" dirty="0"/>
              <a:t>Fletcher, Lizzie	TX	D	7</a:t>
            </a:r>
          </a:p>
          <a:p>
            <a:pPr marL="0" lvl="0" indent="0" algn="l" rtl="0">
              <a:lnSpc>
                <a:spcPct val="100000"/>
              </a:lnSpc>
              <a:spcBef>
                <a:spcPts val="0"/>
              </a:spcBef>
              <a:spcAft>
                <a:spcPts val="0"/>
              </a:spcAft>
              <a:buSzPts val="1400"/>
              <a:buNone/>
            </a:pPr>
            <a:r>
              <a:rPr lang="en-US" dirty="0"/>
              <a:t>Green, Al	TX	D	9</a:t>
            </a:r>
          </a:p>
          <a:p>
            <a:pPr marL="0" lvl="0" indent="0" algn="l" rtl="0">
              <a:lnSpc>
                <a:spcPct val="100000"/>
              </a:lnSpc>
              <a:spcBef>
                <a:spcPts val="0"/>
              </a:spcBef>
              <a:spcAft>
                <a:spcPts val="0"/>
              </a:spcAft>
              <a:buSzPts val="1400"/>
              <a:buNone/>
            </a:pPr>
            <a:r>
              <a:rPr lang="en-US" dirty="0"/>
              <a:t>Beyer, Donald	VA	D	8</a:t>
            </a:r>
          </a:p>
          <a:p>
            <a:pPr marL="0" lvl="0" indent="0" algn="l" rtl="0">
              <a:lnSpc>
                <a:spcPct val="100000"/>
              </a:lnSpc>
              <a:spcBef>
                <a:spcPts val="0"/>
              </a:spcBef>
              <a:spcAft>
                <a:spcPts val="0"/>
              </a:spcAft>
              <a:buSzPts val="1400"/>
              <a:buNone/>
            </a:pPr>
            <a:r>
              <a:rPr lang="en-US" dirty="0"/>
              <a:t>Scott, Bobby	VA	D	3</a:t>
            </a:r>
          </a:p>
          <a:p>
            <a:pPr marL="0" lvl="0" indent="0" algn="l" rtl="0">
              <a:lnSpc>
                <a:spcPct val="100000"/>
              </a:lnSpc>
              <a:spcBef>
                <a:spcPts val="0"/>
              </a:spcBef>
              <a:spcAft>
                <a:spcPts val="0"/>
              </a:spcAft>
              <a:buSzPts val="1400"/>
              <a:buNone/>
            </a:pPr>
            <a:r>
              <a:rPr lang="en-US" dirty="0"/>
              <a:t>DelBene, Suzan	WA	D	1</a:t>
            </a:r>
          </a:p>
          <a:p>
            <a:pPr marL="0" lvl="0" indent="0" algn="l" rtl="0">
              <a:lnSpc>
                <a:spcPct val="100000"/>
              </a:lnSpc>
              <a:spcBef>
                <a:spcPts val="0"/>
              </a:spcBef>
              <a:spcAft>
                <a:spcPts val="0"/>
              </a:spcAft>
              <a:buSzPts val="1400"/>
              <a:buNone/>
            </a:pPr>
            <a:r>
              <a:rPr lang="en-US" dirty="0"/>
              <a:t>Jayapal, Pramila	WA	D	7</a:t>
            </a:r>
          </a:p>
          <a:p>
            <a:pPr marL="0" lvl="0" indent="0" algn="l" rtl="0">
              <a:lnSpc>
                <a:spcPct val="100000"/>
              </a:lnSpc>
              <a:spcBef>
                <a:spcPts val="0"/>
              </a:spcBef>
              <a:spcAft>
                <a:spcPts val="0"/>
              </a:spcAft>
              <a:buSzPts val="1400"/>
              <a:buNone/>
            </a:pPr>
            <a:r>
              <a:rPr lang="en-US"/>
              <a:t>Schrier, Kim	WA	D	8</a:t>
            </a:r>
            <a:endParaRPr dirty="0"/>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52790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4481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892795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6d529d1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06d529d12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a:t>
            </a:r>
            <a:endParaRPr dirty="0"/>
          </a:p>
          <a:p>
            <a:pPr marL="0" lvl="0" indent="0" algn="l" rtl="0">
              <a:lnSpc>
                <a:spcPct val="100000"/>
              </a:lnSpc>
              <a:spcBef>
                <a:spcPts val="0"/>
              </a:spcBef>
              <a:spcAft>
                <a:spcPts val="0"/>
              </a:spcAft>
              <a:buSzPts val="1400"/>
              <a:buNone/>
            </a:pPr>
            <a:br>
              <a:rPr lang="en-US" dirty="0">
                <a:highlight>
                  <a:srgbClr val="FFF2CC"/>
                </a:highlight>
              </a:rPr>
            </a:br>
            <a:endParaRPr dirty="0">
              <a:highlight>
                <a:srgbClr val="FFFFFF"/>
              </a:highlight>
            </a:endParaRPr>
          </a:p>
        </p:txBody>
      </p:sp>
      <p:sp>
        <p:nvSpPr>
          <p:cNvPr id="327" name="Google Shape;327;g206d529d12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6" name="Google Shape;66;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7" name="Google Shape;6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89"/>
        <p:cNvGrpSpPr/>
        <p:nvPr/>
      </p:nvGrpSpPr>
      <p:grpSpPr>
        <a:xfrm>
          <a:off x="0" y="0"/>
          <a:ext cx="0" cy="0"/>
          <a:chOff x="0" y="0"/>
          <a:chExt cx="0" cy="0"/>
        </a:xfrm>
      </p:grpSpPr>
      <p:sp>
        <p:nvSpPr>
          <p:cNvPr id="190" name="Google Shape;190;g1dc84acdb8d_0_98"/>
          <p:cNvSpPr txBox="1">
            <a:spLocks noGrp="1"/>
          </p:cNvSpPr>
          <p:nvPr>
            <p:ph type="title"/>
          </p:nvPr>
        </p:nvSpPr>
        <p:spPr>
          <a:xfrm>
            <a:off x="722313" y="3815955"/>
            <a:ext cx="7772400" cy="10215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g1dc84acdb8d_0_98"/>
          <p:cNvSpPr txBox="1"/>
          <p:nvPr/>
        </p:nvSpPr>
        <p:spPr>
          <a:xfrm>
            <a:off x="722313" y="2794399"/>
            <a:ext cx="7772400" cy="10215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g1dc84acdb8d_0_101"/>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g1dc84acdb8d_0_10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5" name="Google Shape;195;g1dc84acdb8d_0_10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g1dc84acdb8d_0_101"/>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7">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4">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5">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docs.google.com/document/d/1AudBEVSzO6Plq1Clh0DdnMmKQ00I0GJpYCY02KQeUmE/edit?usp=drive_lin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results.org/volunteers/action-center/action-alerts?vvsrc=%2fcampaigns%2f97042%2frespond" TargetMode="External"/><Relationship Id="rId5" Type="http://schemas.openxmlformats.org/officeDocument/2006/relationships/hyperlink" Target="https://docs.google.com/document/d/1xDZ3ZwITvXbg7Eppk-I47jnXqf4TuI4WfeGuuCLCQrk/edit?usp=sharing" TargetMode="External"/><Relationship Id="rId4" Type="http://schemas.openxmlformats.org/officeDocument/2006/relationships/hyperlink" Target="https://docs.google.com/document/d/1v8lJ9xB257oHex5RP0VHgwbqyViOKiQAJCk_bJ0Ig-8/edit?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bit.ly/GAP2023Webinar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peacecorpsconnect.org/events/advocacy-training-for-country-of-service-groups" TargetMode="External"/><Relationship Id="rId4" Type="http://schemas.openxmlformats.org/officeDocument/2006/relationships/hyperlink" Target="https://www.peacecorpsconnect.org/events/peace-corps-connect-202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wp-content/uploads/Tuberculosis-UN-High-Level-Meeting-Senate-Dear-Colleagu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QF2HKawtGx1kYYfYwGibPpKKnFs0jmX5-RxcpWyEpsk/edit#gid=20815813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toptb.org/advocate-to-endtb/united-nations-high-level-meeting-tb#:~:text=The%202023%20UN%20High%2DLevel%20Meeting%20on%20TB&amp;text=It%20is%20anticipated%20the%202023,on%2018%2D23rd%20September%202023."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results.org/wp-content/uploads/Tuberculosis-UN-High-Level-Meeting-House-Dear-Colleague-FINAL.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results.org/wp-content/uploads/Tuberculosis-UN-High-Level-Meeting-Senate-Dear-Colleagu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286975"/>
            <a:ext cx="9144000" cy="17235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900" b="1" i="0" u="none" strike="noStrike" cap="none" dirty="0">
                <a:solidFill>
                  <a:schemeClr val="dk1"/>
                </a:solidFill>
                <a:latin typeface="Open Sans"/>
                <a:ea typeface="Open Sans"/>
                <a:cs typeface="Open Sans"/>
                <a:sym typeface="Open Sans"/>
              </a:rPr>
              <a:t>August Webinar</a:t>
            </a:r>
            <a:br>
              <a:rPr lang="en-US" sz="2900" b="1" i="0" u="none" strike="noStrike" cap="none" dirty="0">
                <a:solidFill>
                  <a:schemeClr val="dk1"/>
                </a:solidFill>
                <a:latin typeface="Open Sans"/>
                <a:ea typeface="Open Sans"/>
                <a:cs typeface="Open Sans"/>
                <a:sym typeface="Open Sans"/>
              </a:rPr>
            </a:br>
            <a:r>
              <a:rPr lang="en-US" sz="2900" b="1" i="1" u="none" strike="noStrike" cap="none" dirty="0">
                <a:solidFill>
                  <a:schemeClr val="dk1"/>
                </a:solidFill>
                <a:latin typeface="Open Sans"/>
                <a:ea typeface="Open Sans"/>
                <a:cs typeface="Open Sans"/>
                <a:sym typeface="Open Sans"/>
              </a:rPr>
              <a:t>Developments in the Fight Against TB</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dirty="0">
                <a:solidFill>
                  <a:schemeClr val="dk1"/>
                </a:solidFill>
                <a:latin typeface="Open Sans"/>
                <a:ea typeface="Open Sans"/>
                <a:cs typeface="Open Sans"/>
                <a:sym typeface="Open Sans"/>
              </a:rPr>
              <a:t>August 10</a:t>
            </a:r>
            <a:r>
              <a:rPr lang="en-US" sz="2400" b="1" i="0" u="none" strike="noStrike" cap="none" dirty="0">
                <a:solidFill>
                  <a:schemeClr val="dk1"/>
                </a:solidFill>
                <a:latin typeface="Open Sans"/>
                <a:ea typeface="Open Sans"/>
                <a:cs typeface="Open Sans"/>
                <a:sym typeface="Open Sans"/>
              </a:rPr>
              <a:t>, 2023</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752925" y="13272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473825" y="198750"/>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850" b="1" dirty="0">
                <a:solidFill>
                  <a:schemeClr val="tx1"/>
                </a:solidFill>
                <a:latin typeface="Open Sans"/>
                <a:ea typeface="Open Sans"/>
                <a:cs typeface="Open Sans"/>
                <a:sym typeface="Open Sans"/>
              </a:rPr>
              <a:t>Senate TB Letter – Now Closing Sept 7!</a:t>
            </a:r>
            <a:endParaRPr sz="2850" b="1" dirty="0">
              <a:solidFill>
                <a:schemeClr val="tx1"/>
              </a:solidFill>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 name="Text Placeholder 2">
            <a:extLst>
              <a:ext uri="{FF2B5EF4-FFF2-40B4-BE49-F238E27FC236}">
                <a16:creationId xmlns:a16="http://schemas.microsoft.com/office/drawing/2014/main" id="{3FBA95FD-887E-76FD-81E6-E69B190E0AE5}"/>
              </a:ext>
            </a:extLst>
          </p:cNvPr>
          <p:cNvSpPr>
            <a:spLocks noGrp="1"/>
          </p:cNvSpPr>
          <p:nvPr>
            <p:ph type="body" idx="1"/>
          </p:nvPr>
        </p:nvSpPr>
        <p:spPr>
          <a:xfrm>
            <a:off x="0" y="1301251"/>
            <a:ext cx="9003409" cy="4049777"/>
          </a:xfrm>
        </p:spPr>
        <p:txBody>
          <a:bodyPr>
            <a:normAutofit fontScale="70000" lnSpcReduction="20000"/>
          </a:bodyPr>
          <a:lstStyle/>
          <a:p>
            <a:r>
              <a:rPr lang="en-US" sz="3400" dirty="0">
                <a:latin typeface="Open Sans" panose="020B0606030504020204" pitchFamily="34" charset="0"/>
                <a:ea typeface="Open Sans" panose="020B0606030504020204" pitchFamily="34" charset="0"/>
                <a:cs typeface="Open Sans" panose="020B0606030504020204" pitchFamily="34" charset="0"/>
              </a:rPr>
              <a:t>Prioritizing the following five priorities:</a:t>
            </a:r>
          </a:p>
          <a:p>
            <a:pPr marL="1028700" lvl="1" indent="-45720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a measurable goal to reach everyone sick with TB with quality testing and treatment;</a:t>
            </a:r>
          </a:p>
          <a:p>
            <a:pPr marL="1028700" lvl="1" indent="-45720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specific, bold new financial commitments to close the global funding gap; </a:t>
            </a:r>
          </a:p>
          <a:p>
            <a:pPr marL="1028700" lvl="1" indent="-45720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priority for a human rights and a person-centered approach to the pandemic; </a:t>
            </a:r>
          </a:p>
          <a:p>
            <a:pPr marL="1028700" lvl="1" indent="-45720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faster development and broad access to new tools, including diagnostics, treatments, and vaccines; and </a:t>
            </a:r>
          </a:p>
          <a:p>
            <a:pPr marL="1028700" lvl="1" indent="-45720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commitment to ongoing high-level accountability against the declaration’s</a:t>
            </a:r>
          </a:p>
          <a:p>
            <a:pPr marL="571500" lvl="1" indent="0">
              <a:buNone/>
            </a:pPr>
            <a:br>
              <a:rPr lang="en-US" sz="2200" dirty="0">
                <a:latin typeface="Open Sans" panose="020B0606030504020204" pitchFamily="34" charset="0"/>
                <a:ea typeface="Open Sans" panose="020B0606030504020204" pitchFamily="34" charset="0"/>
                <a:cs typeface="Open Sans" panose="020B0606030504020204" pitchFamily="34" charset="0"/>
              </a:rPr>
            </a:b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236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328"/>
        <p:cNvGrpSpPr/>
        <p:nvPr/>
      </p:nvGrpSpPr>
      <p:grpSpPr>
        <a:xfrm>
          <a:off x="0" y="0"/>
          <a:ext cx="0" cy="0"/>
          <a:chOff x="0" y="0"/>
          <a:chExt cx="0" cy="0"/>
        </a:xfrm>
      </p:grpSpPr>
      <p:sp>
        <p:nvSpPr>
          <p:cNvPr id="329" name="Google Shape;329;g206d529d124_0_0"/>
          <p:cNvSpPr txBox="1">
            <a:spLocks noGrp="1"/>
          </p:cNvSpPr>
          <p:nvPr>
            <p:ph type="title"/>
          </p:nvPr>
        </p:nvSpPr>
        <p:spPr>
          <a:xfrm>
            <a:off x="0" y="2187000"/>
            <a:ext cx="9049131" cy="769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58822"/>
              <a:buNone/>
            </a:pPr>
            <a:r>
              <a:rPr lang="en-US" sz="3400" i="1" dirty="0">
                <a:latin typeface="Open Sans"/>
                <a:ea typeface="Open Sans"/>
                <a:cs typeface="Open Sans"/>
                <a:sym typeface="Open Sans"/>
              </a:rPr>
              <a:t>What is the next step you will take?</a:t>
            </a:r>
            <a:endParaRPr sz="3400" i="1" dirty="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789709" y="409201"/>
            <a:ext cx="7722524" cy="76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58822"/>
              <a:buNone/>
            </a:pPr>
            <a:r>
              <a:rPr lang="en-US" sz="3400" b="1" dirty="0">
                <a:latin typeface="Open Sans"/>
                <a:ea typeface="Open Sans"/>
                <a:cs typeface="Open Sans"/>
                <a:sym typeface="Open Sans"/>
              </a:rPr>
              <a:t>Next Steps</a:t>
            </a:r>
            <a:endParaRPr sz="3400" b="1" dirty="0">
              <a:latin typeface="Open Sans"/>
              <a:ea typeface="Open Sans"/>
              <a:cs typeface="Open Sans"/>
              <a:sym typeface="Open Sans"/>
            </a:endParaRPr>
          </a:p>
          <a:p>
            <a:pPr marL="0" lvl="0" indent="0" algn="ctr" rtl="0">
              <a:lnSpc>
                <a:spcPct val="100000"/>
              </a:lnSpc>
              <a:spcBef>
                <a:spcPts val="0"/>
              </a:spcBef>
              <a:spcAft>
                <a:spcPts val="0"/>
              </a:spcAft>
              <a:buSzPct val="58823"/>
              <a:buNone/>
            </a:pPr>
            <a:r>
              <a:rPr lang="en-US" sz="3400" b="1" i="1" dirty="0">
                <a:latin typeface="Open Sans"/>
                <a:ea typeface="Open Sans"/>
                <a:cs typeface="Open Sans"/>
                <a:sym typeface="Open Sans"/>
              </a:rPr>
              <a:t>Choose your own adventure…</a:t>
            </a:r>
            <a:br>
              <a:rPr lang="en-US" sz="3400" b="1" i="1" dirty="0">
                <a:latin typeface="Open Sans"/>
                <a:ea typeface="Open Sans"/>
                <a:cs typeface="Open Sans"/>
                <a:sym typeface="Open Sans"/>
              </a:rPr>
            </a:br>
            <a:r>
              <a:rPr lang="en-US" sz="3400" b="1" i="1" dirty="0">
                <a:latin typeface="Open Sans"/>
                <a:ea typeface="Open Sans"/>
                <a:cs typeface="Open Sans"/>
                <a:sym typeface="Open Sans"/>
              </a:rPr>
              <a:t> </a:t>
            </a:r>
          </a:p>
        </p:txBody>
      </p:sp>
      <p:pic>
        <p:nvPicPr>
          <p:cNvPr id="323" name="Google Shape;323;p5"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 name="TextBox 2">
            <a:extLst>
              <a:ext uri="{FF2B5EF4-FFF2-40B4-BE49-F238E27FC236}">
                <a16:creationId xmlns:a16="http://schemas.microsoft.com/office/drawing/2014/main" id="{BB275670-1F6D-00FA-D937-4760A2120AE4}"/>
              </a:ext>
            </a:extLst>
          </p:cNvPr>
          <p:cNvSpPr txBox="1"/>
          <p:nvPr/>
        </p:nvSpPr>
        <p:spPr>
          <a:xfrm>
            <a:off x="59155" y="4774168"/>
            <a:ext cx="5474347" cy="738664"/>
          </a:xfrm>
          <a:prstGeom prst="rect">
            <a:avLst/>
          </a:prstGeom>
          <a:noFill/>
        </p:spPr>
        <p:txBody>
          <a:bodyPr wrap="square">
            <a:spAutoFit/>
          </a:bodyPr>
          <a:lstStyle/>
          <a:p>
            <a:pPr rtl="0">
              <a:spcBef>
                <a:spcPts val="640"/>
              </a:spcBef>
              <a:spcAft>
                <a:spcPts val="0"/>
              </a:spcAft>
            </a:pPr>
            <a:r>
              <a:rPr lang="en-US" sz="1400" b="0" i="1" u="none" strike="noStrike" dirty="0">
                <a:solidFill>
                  <a:srgbClr val="000000"/>
                </a:solidFill>
                <a:effectLst/>
                <a:latin typeface="Open Sans" panose="020B0606030504020204" pitchFamily="34" charset="0"/>
              </a:rPr>
              <a:t>Photo courtesy of Dariusz </a:t>
            </a:r>
            <a:r>
              <a:rPr lang="en-US" sz="1400" b="0" i="1" u="none" strike="noStrike" dirty="0" err="1">
                <a:solidFill>
                  <a:srgbClr val="000000"/>
                </a:solidFill>
                <a:effectLst/>
                <a:latin typeface="Open Sans" panose="020B0606030504020204" pitchFamily="34" charset="0"/>
              </a:rPr>
              <a:t>Sankowski</a:t>
            </a:r>
            <a:r>
              <a:rPr lang="en-US" sz="1400" b="0" i="1" u="none" strike="noStrike" dirty="0">
                <a:solidFill>
                  <a:srgbClr val="000000"/>
                </a:solidFill>
                <a:effectLst/>
                <a:latin typeface="Open Sans" panose="020B0606030504020204" pitchFamily="34" charset="0"/>
              </a:rPr>
              <a:t>, Unsplash.com</a:t>
            </a:r>
            <a:endParaRPr lang="en-US" b="0" dirty="0">
              <a:effectLst/>
            </a:endParaRPr>
          </a:p>
          <a:p>
            <a:br>
              <a:rPr lang="en-US" dirty="0"/>
            </a:br>
            <a:endParaRPr lang="en-US" dirty="0"/>
          </a:p>
        </p:txBody>
      </p:sp>
      <p:pic>
        <p:nvPicPr>
          <p:cNvPr id="1026" name="Picture 2">
            <a:extLst>
              <a:ext uri="{FF2B5EF4-FFF2-40B4-BE49-F238E27FC236}">
                <a16:creationId xmlns:a16="http://schemas.microsoft.com/office/drawing/2014/main" id="{91F693B4-C6EF-1BBA-40D9-9F3A7135E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832" y="1260831"/>
            <a:ext cx="3854335" cy="289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5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466239" y="303837"/>
            <a:ext cx="8479709" cy="99955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58822"/>
              <a:buNone/>
            </a:pPr>
            <a:r>
              <a:rPr lang="en-US" sz="2800" b="1" dirty="0">
                <a:latin typeface="Open Sans"/>
                <a:ea typeface="Open Sans"/>
                <a:cs typeface="Open Sans"/>
                <a:sym typeface="Open Sans"/>
              </a:rPr>
              <a:t>Next Steps: </a:t>
            </a:r>
            <a:r>
              <a:rPr lang="en-US" sz="2800" b="1" i="1" dirty="0">
                <a:latin typeface="Open Sans"/>
                <a:ea typeface="Open Sans"/>
                <a:cs typeface="Open Sans"/>
                <a:sym typeface="Open Sans"/>
              </a:rPr>
              <a:t>Choose your own adventure…</a:t>
            </a:r>
            <a:br>
              <a:rPr lang="en-US" sz="2800" b="1" i="1" dirty="0">
                <a:latin typeface="Open Sans"/>
                <a:ea typeface="Open Sans"/>
                <a:cs typeface="Open Sans"/>
                <a:sym typeface="Open Sans"/>
              </a:rPr>
            </a:br>
            <a:r>
              <a:rPr lang="en-US" sz="2800" b="1" i="1" dirty="0">
                <a:latin typeface="Open Sans"/>
                <a:ea typeface="Open Sans"/>
                <a:cs typeface="Open Sans"/>
                <a:sym typeface="Open Sans"/>
              </a:rPr>
              <a:t> </a:t>
            </a:r>
          </a:p>
        </p:txBody>
      </p:sp>
      <p:pic>
        <p:nvPicPr>
          <p:cNvPr id="323" name="Google Shape;323;p5"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 name="TextBox 1">
            <a:extLst>
              <a:ext uri="{FF2B5EF4-FFF2-40B4-BE49-F238E27FC236}">
                <a16:creationId xmlns:a16="http://schemas.microsoft.com/office/drawing/2014/main" id="{4F2C2F4A-A3AF-0430-49E7-E3882A820B3D}"/>
              </a:ext>
            </a:extLst>
          </p:cNvPr>
          <p:cNvSpPr txBox="1"/>
          <p:nvPr/>
        </p:nvSpPr>
        <p:spPr>
          <a:xfrm>
            <a:off x="32525" y="979195"/>
            <a:ext cx="8958051"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hlinkClick r:id="rId4"/>
              </a:rPr>
              <a:t>Request that your Senator sign the TB letter to the Biden Administration by September 7!</a:t>
            </a:r>
            <a:br>
              <a:rPr lang="en-US" sz="2000" dirty="0">
                <a:latin typeface="Open Sans" panose="020B0606030504020204" pitchFamily="34" charset="0"/>
                <a:ea typeface="Open Sans" panose="020B0606030504020204" pitchFamily="34" charset="0"/>
                <a:cs typeface="Open Sans" panose="020B0606030504020204" pitchFamily="34" charset="0"/>
                <a:hlinkClick r:id="rId4"/>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Send a </a:t>
            </a:r>
            <a:r>
              <a:rPr lang="en-US" sz="2000" dirty="0">
                <a:latin typeface="Open Sans" panose="020B0606030504020204" pitchFamily="34" charset="0"/>
                <a:ea typeface="Open Sans" panose="020B0606030504020204" pitchFamily="34" charset="0"/>
                <a:cs typeface="Open Sans" panose="020B0606030504020204" pitchFamily="34" charset="0"/>
                <a:hlinkClick r:id="rId5"/>
              </a:rPr>
              <a:t>follow up email</a:t>
            </a:r>
            <a:r>
              <a:rPr lang="en-US" sz="2000" dirty="0">
                <a:latin typeface="Open Sans" panose="020B0606030504020204" pitchFamily="34" charset="0"/>
                <a:ea typeface="Open Sans" panose="020B0606030504020204" pitchFamily="34" charset="0"/>
                <a:cs typeface="Open Sans" panose="020B0606030504020204" pitchFamily="34" charset="0"/>
              </a:rPr>
              <a:t> or make a phone call on the End TB Now Act</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Meet with your Representative and Senators during their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time in the district (August Recess)</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Inform other RPCVs in your network about the impact of TB in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your country of service and how they can  make a difference through advocacy (</a:t>
            </a:r>
            <a:r>
              <a:rPr lang="en-US" sz="2000" dirty="0">
                <a:latin typeface="Open Sans" panose="020B0606030504020204" pitchFamily="34" charset="0"/>
                <a:ea typeface="Open Sans" panose="020B0606030504020204" pitchFamily="34" charset="0"/>
                <a:cs typeface="Open Sans" panose="020B0606030504020204" pitchFamily="34" charset="0"/>
                <a:hlinkClick r:id="rId6"/>
              </a:rPr>
              <a:t>online action</a:t>
            </a:r>
            <a:r>
              <a:rPr lang="en-US" sz="2000" dirty="0">
                <a:latin typeface="Open Sans" panose="020B0606030504020204" pitchFamily="34" charset="0"/>
                <a:ea typeface="Open Sans" panose="020B0606030504020204" pitchFamily="34" charset="0"/>
                <a:cs typeface="Open Sans" panose="020B0606030504020204" pitchFamily="34" charset="0"/>
              </a:rPr>
              <a:t>)</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hlinkClick r:id="rId7"/>
              </a:rPr>
              <a:t>Write a letter to the editor </a:t>
            </a:r>
            <a:r>
              <a:rPr lang="en-US" sz="2000" dirty="0">
                <a:latin typeface="Open Sans" panose="020B0606030504020204" pitchFamily="34" charset="0"/>
                <a:ea typeface="Open Sans" panose="020B0606030504020204" pitchFamily="34" charset="0"/>
                <a:cs typeface="Open Sans" panose="020B0606030504020204" pitchFamily="34" charset="0"/>
              </a:rPr>
              <a:t>(LTE) or other media</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5558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8A85-70D5-6833-5B5D-6EC9319563C2}"/>
              </a:ext>
            </a:extLst>
          </p:cNvPr>
          <p:cNvSpPr>
            <a:spLocks noGrp="1"/>
          </p:cNvSpPr>
          <p:nvPr>
            <p:ph type="title"/>
          </p:nvPr>
        </p:nvSpPr>
        <p:spPr/>
        <p:txBody>
          <a:bodyPr>
            <a:normAutofit/>
          </a:bodyPr>
          <a:lstStyle/>
          <a:p>
            <a:r>
              <a:rPr lang="en-US" sz="4000" b="1" dirty="0"/>
              <a:t>Progressive Advocacy Actions</a:t>
            </a:r>
          </a:p>
        </p:txBody>
      </p:sp>
      <p:sp>
        <p:nvSpPr>
          <p:cNvPr id="3" name="Text Placeholder 2">
            <a:extLst>
              <a:ext uri="{FF2B5EF4-FFF2-40B4-BE49-F238E27FC236}">
                <a16:creationId xmlns:a16="http://schemas.microsoft.com/office/drawing/2014/main" id="{3395C418-0143-7B96-57ED-C4D526638B0B}"/>
              </a:ext>
            </a:extLst>
          </p:cNvPr>
          <p:cNvSpPr>
            <a:spLocks noGrp="1"/>
          </p:cNvSpPr>
          <p:nvPr>
            <p:ph type="body" idx="1"/>
          </p:nvPr>
        </p:nvSpPr>
        <p:spPr>
          <a:xfrm>
            <a:off x="133868" y="927000"/>
            <a:ext cx="8876263" cy="4140300"/>
          </a:xfrm>
        </p:spPr>
        <p:txBody>
          <a:bodyPr>
            <a:normAutofit fontScale="92500"/>
          </a:bodyPr>
          <a:lstStyle/>
          <a:p>
            <a:r>
              <a:rPr lang="en-US" b="1" dirty="0"/>
              <a:t>Summer</a:t>
            </a:r>
          </a:p>
          <a:p>
            <a:pPr lvl="1"/>
            <a:r>
              <a:rPr lang="en-US" dirty="0"/>
              <a:t>June: Signers on UNHLM Dear Colleague Letter (House)</a:t>
            </a:r>
          </a:p>
          <a:p>
            <a:pPr lvl="1"/>
            <a:r>
              <a:rPr lang="en-US" dirty="0"/>
              <a:t>July: UNHLM Dear Colleague Letter (Senate), Writing media (Op Eds, Letters to the Editor)</a:t>
            </a:r>
          </a:p>
          <a:p>
            <a:pPr lvl="1"/>
            <a:r>
              <a:rPr lang="en-US" b="1" dirty="0"/>
              <a:t>August: Senate TB Letter &amp; In District Lobby Meetings</a:t>
            </a:r>
            <a:br>
              <a:rPr lang="en-US" b="1" dirty="0"/>
            </a:br>
            <a:endParaRPr lang="en-US" b="1" dirty="0"/>
          </a:p>
          <a:p>
            <a:r>
              <a:rPr lang="en-US" b="1" dirty="0"/>
              <a:t>Fall</a:t>
            </a:r>
          </a:p>
          <a:p>
            <a:pPr lvl="1"/>
            <a:r>
              <a:rPr lang="en-US" b="1" dirty="0"/>
              <a:t>September: UN HLM takes place</a:t>
            </a:r>
          </a:p>
          <a:p>
            <a:pPr lvl="1"/>
            <a:r>
              <a:rPr lang="en-US" b="1" dirty="0"/>
              <a:t>October - December: Passing the End TB Now Act!</a:t>
            </a:r>
          </a:p>
        </p:txBody>
      </p:sp>
      <p:pic>
        <p:nvPicPr>
          <p:cNvPr id="4" name="Google Shape;345;g1d0b27d9582_0_30" descr="Text, application&#10;&#10;Description automatically generated">
            <a:extLst>
              <a:ext uri="{FF2B5EF4-FFF2-40B4-BE49-F238E27FC236}">
                <a16:creationId xmlns:a16="http://schemas.microsoft.com/office/drawing/2014/main" id="{557132C1-F1B9-156A-E4FE-23F3C9359CD7}"/>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12921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4388b835e1_0_102"/>
          <p:cNvSpPr txBox="1">
            <a:spLocks noGrp="1"/>
          </p:cNvSpPr>
          <p:nvPr>
            <p:ph type="title"/>
          </p:nvPr>
        </p:nvSpPr>
        <p:spPr>
          <a:xfrm>
            <a:off x="0" y="76200"/>
            <a:ext cx="7889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2800" b="1">
                <a:latin typeface="Open Sans"/>
                <a:ea typeface="Open Sans"/>
                <a:cs typeface="Open Sans"/>
                <a:sym typeface="Open Sans"/>
              </a:rPr>
              <a:t>Global Allies Program Coaching Support </a:t>
            </a:r>
            <a:endParaRPr sz="4000"/>
          </a:p>
        </p:txBody>
      </p:sp>
      <p:sp>
        <p:nvSpPr>
          <p:cNvPr id="360" name="Google Shape;360;g14388b835e1_0_102"/>
          <p:cNvSpPr txBox="1">
            <a:spLocks noGrp="1"/>
          </p:cNvSpPr>
          <p:nvPr>
            <p:ph type="body" idx="1"/>
          </p:nvPr>
        </p:nvSpPr>
        <p:spPr>
          <a:xfrm>
            <a:off x="513300" y="1355000"/>
            <a:ext cx="4058700" cy="3333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448"/>
              </a:spcBef>
              <a:spcAft>
                <a:spcPts val="0"/>
              </a:spcAft>
              <a:buSzPct val="78260"/>
              <a:buNone/>
            </a:pPr>
            <a:br>
              <a:rPr lang="en-US" sz="9200">
                <a:latin typeface="Open Sans"/>
                <a:ea typeface="Open Sans"/>
                <a:cs typeface="Open Sans"/>
                <a:sym typeface="Open Sans"/>
              </a:rPr>
            </a:br>
            <a:endParaRPr sz="9200">
              <a:latin typeface="Open Sans"/>
              <a:ea typeface="Open Sans"/>
              <a:cs typeface="Open Sans"/>
              <a:sym typeface="Open Sans"/>
            </a:endParaRPr>
          </a:p>
          <a:p>
            <a:pPr marL="0" lvl="0" indent="0" algn="ctr" rtl="0">
              <a:lnSpc>
                <a:spcPct val="100000"/>
              </a:lnSpc>
              <a:spcBef>
                <a:spcPts val="448"/>
              </a:spcBef>
              <a:spcAft>
                <a:spcPts val="0"/>
              </a:spcAft>
              <a:buSzPct val="64285"/>
              <a:buNone/>
            </a:pPr>
            <a:r>
              <a:rPr lang="en-US" sz="11200" b="1">
                <a:latin typeface="Open Sans"/>
                <a:ea typeface="Open Sans"/>
                <a:cs typeface="Open Sans"/>
                <a:sym typeface="Open Sans"/>
              </a:rPr>
              <a:t>Sign up for additional coaching support between webinars! </a:t>
            </a:r>
            <a:br>
              <a:rPr lang="en-US" sz="9200">
                <a:latin typeface="Open Sans"/>
                <a:ea typeface="Open Sans"/>
                <a:cs typeface="Open Sans"/>
                <a:sym typeface="Open Sans"/>
              </a:rPr>
            </a:b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r>
              <a:rPr lang="en-US" sz="9200" b="1" u="sng">
                <a:solidFill>
                  <a:schemeClr val="hlink"/>
                </a:solidFill>
                <a:latin typeface="Open Sans"/>
                <a:ea typeface="Open Sans"/>
                <a:cs typeface="Open Sans"/>
                <a:sym typeface="Open Sans"/>
                <a:hlinkClick r:id="rId3"/>
              </a:rPr>
              <a:t>https://results.salsalabs.org/globalalliesprogram</a:t>
            </a:r>
            <a:r>
              <a:rPr lang="en-US" sz="9200" b="1">
                <a:latin typeface="Open Sans"/>
                <a:ea typeface="Open Sans"/>
                <a:cs typeface="Open Sans"/>
                <a:sym typeface="Open Sans"/>
              </a:rPr>
              <a:t>  </a:t>
            </a: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1"/>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361" name="Google Shape;361;g14388b835e1_0_1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pic>
        <p:nvPicPr>
          <p:cNvPr id="362" name="Google Shape;362;g14388b835e1_0_102"/>
          <p:cNvPicPr preferRelativeResize="0"/>
          <p:nvPr/>
        </p:nvPicPr>
        <p:blipFill rotWithShape="1">
          <a:blip r:embed="rId4">
            <a:alphaModFix/>
          </a:blip>
          <a:srcRect/>
          <a:stretch/>
        </p:blipFill>
        <p:spPr>
          <a:xfrm rot="5400000">
            <a:off x="5114237" y="1074125"/>
            <a:ext cx="2921288" cy="3895050"/>
          </a:xfrm>
          <a:prstGeom prst="rect">
            <a:avLst/>
          </a:prstGeom>
          <a:noFill/>
          <a:ln>
            <a:noFill/>
          </a:ln>
        </p:spPr>
      </p:pic>
      <p:pic>
        <p:nvPicPr>
          <p:cNvPr id="363" name="Google Shape;363;g14388b835e1_0_102" descr="Text, application&#10;&#10;Description automatically generated"/>
          <p:cNvPicPr preferRelativeResize="0"/>
          <p:nvPr/>
        </p:nvPicPr>
        <p:blipFill rotWithShape="1">
          <a:blip r:embed="rId5">
            <a:alphaModFix/>
          </a:blip>
          <a:srcRect/>
          <a:stretch/>
        </p:blipFill>
        <p:spPr>
          <a:xfrm>
            <a:off x="7600568" y="76200"/>
            <a:ext cx="1510907" cy="1102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5" name="Picture 4">
            <a:extLst>
              <a:ext uri="{FF2B5EF4-FFF2-40B4-BE49-F238E27FC236}">
                <a16:creationId xmlns:a16="http://schemas.microsoft.com/office/drawing/2014/main" id="{F49DDEB8-8BFF-2E47-E805-BD50BADDBE04}"/>
              </a:ext>
            </a:extLst>
          </p:cNvPr>
          <p:cNvPicPr>
            <a:picLocks noChangeAspect="1"/>
          </p:cNvPicPr>
          <p:nvPr/>
        </p:nvPicPr>
        <p:blipFill>
          <a:blip r:embed="rId3"/>
          <a:stretch>
            <a:fillRect/>
          </a:stretch>
        </p:blipFill>
        <p:spPr>
          <a:xfrm>
            <a:off x="0" y="201706"/>
            <a:ext cx="9136107" cy="4686300"/>
          </a:xfrm>
          <a:prstGeom prst="rect">
            <a:avLst/>
          </a:prstGeom>
        </p:spPr>
      </p:pic>
    </p:spTree>
    <p:extLst>
      <p:ext uri="{BB962C8B-B14F-4D97-AF65-F5344CB8AC3E}">
        <p14:creationId xmlns:p14="http://schemas.microsoft.com/office/powerpoint/2010/main" val="3666613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35efd730ba_0_1"/>
          <p:cNvSpPr txBox="1">
            <a:spLocks noGrp="1"/>
          </p:cNvSpPr>
          <p:nvPr>
            <p:ph type="title"/>
          </p:nvPr>
        </p:nvSpPr>
        <p:spPr>
          <a:xfrm>
            <a:off x="263250" y="2262468"/>
            <a:ext cx="8617500" cy="2195700"/>
          </a:xfrm>
          <a:prstGeom prst="rect">
            <a:avLst/>
          </a:prstGeom>
          <a:noFill/>
          <a:ln>
            <a:noFill/>
          </a:ln>
        </p:spPr>
        <p:txBody>
          <a:bodyPr spcFirstLastPara="1" wrap="square" lIns="91425" tIns="45700" rIns="91425" bIns="45700" anchor="ctr" anchorCtr="0">
            <a:noAutofit/>
          </a:bodyPr>
          <a:lstStyle/>
          <a:p>
            <a:pPr marL="88900" lvl="0" algn="l" rtl="0">
              <a:lnSpc>
                <a:spcPct val="100000"/>
              </a:lnSpc>
              <a:spcBef>
                <a:spcPts val="0"/>
              </a:spcBef>
              <a:spcAft>
                <a:spcPts val="0"/>
              </a:spcAft>
              <a:buSzPct val="100000"/>
            </a:pPr>
            <a:r>
              <a:rPr lang="en-US" sz="1800" b="1" dirty="0">
                <a:latin typeface="Open Sans"/>
                <a:ea typeface="Open Sans"/>
                <a:cs typeface="Open Sans"/>
                <a:sym typeface="Open Sans"/>
              </a:rPr>
              <a:t> -  Next GAP Webinar: September 14, 8:30 PM ET</a:t>
            </a:r>
            <a:br>
              <a:rPr lang="en-US" sz="1800" b="1" dirty="0">
                <a:latin typeface="Open Sans"/>
                <a:ea typeface="Open Sans"/>
                <a:cs typeface="Open Sans"/>
                <a:sym typeface="Open Sans"/>
              </a:rPr>
            </a:br>
            <a:r>
              <a:rPr lang="en-US" sz="1800" b="1" dirty="0">
                <a:latin typeface="Open Sans"/>
                <a:ea typeface="Open Sans"/>
                <a:cs typeface="Open Sans"/>
                <a:sym typeface="Open Sans"/>
              </a:rPr>
              <a:t>	Register here: </a:t>
            </a:r>
            <a:r>
              <a:rPr lang="en-US" sz="1800" b="1" i="1" u="sng" dirty="0">
                <a:solidFill>
                  <a:schemeClr val="hlink"/>
                </a:solidFill>
                <a:latin typeface="Open Sans"/>
                <a:ea typeface="Open Sans"/>
                <a:cs typeface="Open Sans"/>
                <a:sym typeface="Open Sans"/>
                <a:hlinkClick r:id="rId3"/>
              </a:rPr>
              <a:t>https://bit.ly/GAP2023Webinars</a:t>
            </a:r>
            <a:r>
              <a:rPr lang="en-US" sz="1800" b="1" i="1" dirty="0">
                <a:latin typeface="Open Sans"/>
                <a:ea typeface="Open Sans"/>
                <a:cs typeface="Open Sans"/>
                <a:sym typeface="Open Sans"/>
              </a:rPr>
              <a:t> </a:t>
            </a:r>
            <a:br>
              <a:rPr lang="en-US" sz="1800" b="1" i="1" dirty="0">
                <a:latin typeface="Open Sans"/>
                <a:ea typeface="Open Sans"/>
                <a:cs typeface="Open Sans"/>
                <a:sym typeface="Open Sans"/>
              </a:rPr>
            </a:br>
            <a:br>
              <a:rPr lang="en-US" sz="1800" b="1" dirty="0">
                <a:latin typeface="Open Sans"/>
                <a:ea typeface="Open Sans"/>
                <a:cs typeface="Open Sans"/>
                <a:sym typeface="Open Sans"/>
              </a:rPr>
            </a:br>
            <a:r>
              <a:rPr lang="en-US" sz="1800" b="1" dirty="0">
                <a:latin typeface="Open Sans"/>
                <a:ea typeface="Open Sans"/>
                <a:cs typeface="Open Sans"/>
                <a:sym typeface="Open Sans"/>
              </a:rPr>
              <a:t> - Peace Corps Upcoming Events:</a:t>
            </a:r>
            <a:br>
              <a:rPr lang="en-US" sz="1800" b="1" dirty="0">
                <a:latin typeface="Open Sans"/>
                <a:ea typeface="Open Sans"/>
                <a:cs typeface="Open Sans"/>
                <a:sym typeface="Open Sans"/>
              </a:rPr>
            </a:br>
            <a:r>
              <a:rPr lang="en-US" sz="1800" b="1" dirty="0">
                <a:latin typeface="Open Sans"/>
                <a:ea typeface="Open Sans"/>
                <a:cs typeface="Open Sans"/>
                <a:sym typeface="Open Sans"/>
              </a:rPr>
              <a:t>   	Peace Corps Connect 2023 September 8 – 9</a:t>
            </a:r>
            <a:br>
              <a:rPr lang="en-US" sz="1800" b="1" dirty="0">
                <a:latin typeface="Open Sans"/>
                <a:ea typeface="Open Sans"/>
                <a:cs typeface="Open Sans"/>
                <a:sym typeface="Open Sans"/>
              </a:rPr>
            </a:br>
            <a:r>
              <a:rPr lang="en-US" sz="1800" b="1" dirty="0">
                <a:latin typeface="Open Sans"/>
                <a:ea typeface="Open Sans"/>
                <a:cs typeface="Open Sans"/>
                <a:sym typeface="Open Sans"/>
              </a:rPr>
              <a:t>   	</a:t>
            </a:r>
            <a:r>
              <a:rPr lang="en-US" sz="1800" b="1" dirty="0">
                <a:latin typeface="Open Sans"/>
                <a:ea typeface="Open Sans"/>
                <a:cs typeface="Open Sans"/>
                <a:sym typeface="Open Sans"/>
                <a:hlinkClick r:id="rId4"/>
              </a:rPr>
              <a:t>Learn more and register here.</a:t>
            </a: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1800" b="1" dirty="0">
                <a:latin typeface="Open Sans"/>
                <a:ea typeface="Open Sans"/>
                <a:cs typeface="Open Sans"/>
                <a:sym typeface="Open Sans"/>
              </a:rPr>
              <a:t> - Effective Advocacy Tools and Practices</a:t>
            </a:r>
            <a:br>
              <a:rPr lang="en-US" sz="1800" b="1" dirty="0">
                <a:latin typeface="Open Sans"/>
                <a:ea typeface="Open Sans"/>
                <a:cs typeface="Open Sans"/>
                <a:sym typeface="Open Sans"/>
              </a:rPr>
            </a:br>
            <a:r>
              <a:rPr lang="en-US" sz="1800" b="1" dirty="0">
                <a:latin typeface="Open Sans"/>
                <a:ea typeface="Open Sans"/>
                <a:cs typeface="Open Sans"/>
                <a:sym typeface="Open Sans"/>
              </a:rPr>
              <a:t>	</a:t>
            </a:r>
            <a:r>
              <a:rPr lang="en-US" sz="1800" b="1" i="1" dirty="0">
                <a:latin typeface="Open Sans"/>
                <a:ea typeface="Open Sans"/>
                <a:cs typeface="Open Sans"/>
                <a:sym typeface="Open Sans"/>
              </a:rPr>
              <a:t>Advocacy Training for Country of Service Groups</a:t>
            </a:r>
            <a:br>
              <a:rPr lang="en-US" sz="1800" b="1" dirty="0">
                <a:latin typeface="Open Sans"/>
                <a:ea typeface="Open Sans"/>
                <a:cs typeface="Open Sans"/>
                <a:sym typeface="Open Sans"/>
              </a:rPr>
            </a:br>
            <a:r>
              <a:rPr lang="en-US" sz="1800" b="1" dirty="0">
                <a:latin typeface="Open Sans"/>
                <a:ea typeface="Open Sans"/>
                <a:cs typeface="Open Sans"/>
                <a:sym typeface="Open Sans"/>
              </a:rPr>
              <a:t>   	September 27, 8:00PM ET</a:t>
            </a:r>
            <a:br>
              <a:rPr lang="en-US" sz="1800" b="1" dirty="0">
                <a:latin typeface="Open Sans"/>
                <a:ea typeface="Open Sans"/>
                <a:cs typeface="Open Sans"/>
                <a:sym typeface="Open Sans"/>
              </a:rPr>
            </a:br>
            <a:r>
              <a:rPr lang="en-US" sz="1800" b="1" dirty="0">
                <a:latin typeface="Open Sans"/>
                <a:ea typeface="Open Sans"/>
                <a:cs typeface="Open Sans"/>
                <a:sym typeface="Open Sans"/>
              </a:rPr>
              <a:t>  	</a:t>
            </a:r>
            <a:r>
              <a:rPr lang="en-US" sz="1800" b="1" dirty="0">
                <a:latin typeface="Open Sans"/>
                <a:ea typeface="Open Sans"/>
                <a:cs typeface="Open Sans"/>
                <a:sym typeface="Open Sans"/>
                <a:hlinkClick r:id="rId5"/>
              </a:rPr>
              <a:t>Learn more and register here.</a:t>
            </a:r>
            <a:br>
              <a:rPr lang="en-US" sz="1800" u="sng" dirty="0">
                <a:solidFill>
                  <a:schemeClr val="hlink"/>
                </a:solidFill>
                <a:latin typeface="Open Sans"/>
                <a:ea typeface="Open Sans"/>
                <a:cs typeface="Open Sans"/>
                <a:sym typeface="Open Sans"/>
              </a:rPr>
            </a:br>
            <a:br>
              <a:rPr lang="en-US" sz="1800" u="sng" dirty="0">
                <a:solidFill>
                  <a:schemeClr val="hlink"/>
                </a:solidFill>
                <a:latin typeface="Open Sans"/>
                <a:ea typeface="Open Sans"/>
                <a:cs typeface="Open Sans"/>
                <a:sym typeface="Open Sans"/>
              </a:rPr>
            </a:br>
            <a:endParaRPr sz="1800" b="1" dirty="0">
              <a:latin typeface="Open Sans"/>
              <a:ea typeface="Open Sans"/>
              <a:cs typeface="Open Sans"/>
              <a:sym typeface="Open Sans"/>
            </a:endParaRPr>
          </a:p>
          <a:p>
            <a:pPr marL="285750" lvl="0" indent="-285750" algn="ctr" rtl="0">
              <a:lnSpc>
                <a:spcPct val="100000"/>
              </a:lnSpc>
              <a:spcBef>
                <a:spcPts val="0"/>
              </a:spcBef>
              <a:spcAft>
                <a:spcPts val="0"/>
              </a:spcAft>
              <a:buClr>
                <a:schemeClr val="dk1"/>
              </a:buClr>
              <a:buSzPts val="3200"/>
              <a:buFont typeface="Wingdings" panose="05000000000000000000" pitchFamily="2" charset="2"/>
              <a:buChar char="q"/>
            </a:pPr>
            <a:endParaRPr sz="1800" b="1" dirty="0">
              <a:latin typeface="Open Sans"/>
              <a:ea typeface="Open Sans"/>
              <a:cs typeface="Open Sans"/>
              <a:sym typeface="Open Sans"/>
            </a:endParaRPr>
          </a:p>
          <a:p>
            <a:pPr marL="285750" lvl="0" indent="-285750" algn="ctr" rtl="0">
              <a:lnSpc>
                <a:spcPct val="100000"/>
              </a:lnSpc>
              <a:spcBef>
                <a:spcPts val="0"/>
              </a:spcBef>
              <a:spcAft>
                <a:spcPts val="0"/>
              </a:spcAft>
              <a:buClr>
                <a:schemeClr val="dk1"/>
              </a:buClr>
              <a:buSzPts val="3200"/>
              <a:buFont typeface="Wingdings" panose="05000000000000000000" pitchFamily="2" charset="2"/>
              <a:buChar char="q"/>
            </a:pPr>
            <a:endParaRPr sz="1800" b="1" dirty="0">
              <a:latin typeface="Open Sans"/>
              <a:ea typeface="Open Sans"/>
              <a:cs typeface="Open Sans"/>
              <a:sym typeface="Open Sans"/>
            </a:endParaRPr>
          </a:p>
        </p:txBody>
      </p:sp>
      <p:sp>
        <p:nvSpPr>
          <p:cNvPr id="369" name="Google Shape;369;g135efd730ba_0_1"/>
          <p:cNvSpPr txBox="1"/>
          <p:nvPr/>
        </p:nvSpPr>
        <p:spPr>
          <a:xfrm>
            <a:off x="364400" y="201494"/>
            <a:ext cx="76083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dirty="0">
                <a:solidFill>
                  <a:schemeClr val="dk1"/>
                </a:solidFill>
                <a:latin typeface="Open Sans"/>
                <a:ea typeface="Open Sans"/>
                <a:cs typeface="Open Sans"/>
                <a:sym typeface="Open Sans"/>
              </a:rPr>
              <a:t>Upcoming Events</a:t>
            </a:r>
            <a:endParaRPr sz="1400" b="0" i="0" u="none" strike="noStrike" cap="none" dirty="0">
              <a:solidFill>
                <a:srgbClr val="00000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6">
            <a:alphaModFix/>
          </a:blip>
          <a:srcRect/>
          <a:stretch/>
        </p:blipFill>
        <p:spPr>
          <a:xfrm>
            <a:off x="7600568" y="76200"/>
            <a:ext cx="1510907" cy="1102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1067100" y="1830250"/>
            <a:ext cx="70098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980000"/>
                </a:solidFill>
                <a:latin typeface="Calibri"/>
                <a:ea typeface="Calibri"/>
                <a:cs typeface="Calibri"/>
                <a:sym typeface="Calibri"/>
              </a:rPr>
              <a:t>Thanks for </a:t>
            </a:r>
            <a:br>
              <a:rPr lang="en-US" sz="4800" b="1" i="0" u="none" strike="noStrike" cap="none">
                <a:solidFill>
                  <a:srgbClr val="980000"/>
                </a:solidFill>
                <a:latin typeface="Calibri"/>
                <a:ea typeface="Calibri"/>
                <a:cs typeface="Calibri"/>
                <a:sym typeface="Calibri"/>
              </a:rPr>
            </a:br>
            <a:r>
              <a:rPr lang="en-US" sz="4800" b="1" i="0" u="none" strike="noStrike" cap="none">
                <a:solidFill>
                  <a:srgbClr val="980000"/>
                </a:solidFill>
                <a:latin typeface="Calibri"/>
                <a:ea typeface="Calibri"/>
                <a:cs typeface="Calibri"/>
                <a:sym typeface="Calibri"/>
              </a:rPr>
              <a:t>joining us tonight!</a:t>
            </a:r>
            <a:endParaRPr sz="4800" b="1" i="0" u="none" strike="noStrike" cap="none">
              <a:solidFill>
                <a:srgbClr val="98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rgbClr val="000000"/>
                </a:solidFill>
                <a:latin typeface="Calibri"/>
                <a:ea typeface="Calibri"/>
                <a:cs typeface="Calibri"/>
                <a:sym typeface="Calibri"/>
              </a:rPr>
              <a:t>​</a:t>
            </a:r>
            <a:r>
              <a:rPr lang="en-US" sz="135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dirty="0"/>
          </a:p>
          <a:p>
            <a:pPr marL="0" marR="0" lvl="0" indent="0" algn="l" rtl="0">
              <a:spcBef>
                <a:spcPts val="0"/>
              </a:spcBef>
              <a:spcAft>
                <a:spcPts val="0"/>
              </a:spcAft>
              <a:buNone/>
            </a:pPr>
            <a:endParaRPr sz="1350" b="0" i="1"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dirty="0"/>
          </a:p>
          <a:p>
            <a:pPr marL="0" marR="0" lvl="0" indent="0" algn="l" rtl="0">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dirty="0">
                <a:solidFill>
                  <a:schemeClr val="dk1"/>
                </a:solidFill>
                <a:latin typeface="Open Sans"/>
                <a:ea typeface="Open Sans"/>
                <a:cs typeface="Open Sans"/>
                <a:sym typeface="Open Sans"/>
              </a:rPr>
              <a:t>Read our full anti-oppression values statement here at </a:t>
            </a:r>
            <a:r>
              <a:rPr lang="en-US" sz="1350" b="1" i="0" u="sng" strike="noStrike" cap="none" dirty="0">
                <a:solidFill>
                  <a:schemeClr val="dk2"/>
                </a:solidFill>
                <a:latin typeface="Open Sans"/>
                <a:ea typeface="Open Sans"/>
                <a:cs typeface="Open Sans"/>
                <a:sym typeface="Open Sans"/>
              </a:rPr>
              <a:t>results.org/values</a:t>
            </a:r>
            <a:r>
              <a:rPr lang="en-US" sz="1350" b="1" i="0" u="none" strike="noStrike" cap="none" dirty="0">
                <a:solidFill>
                  <a:schemeClr val="dk1"/>
                </a:solidFill>
                <a:latin typeface="Open Sans"/>
                <a:ea typeface="Open Sans"/>
                <a:cs typeface="Open Sans"/>
                <a:sym typeface="Open Sans"/>
              </a:rPr>
              <a:t>. </a:t>
            </a:r>
            <a:endParaRPr sz="13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dirty="0">
                <a:solidFill>
                  <a:schemeClr val="dk1"/>
                </a:solidFill>
                <a:latin typeface="Open Sans"/>
                <a:ea typeface="Open Sans"/>
                <a:cs typeface="Open Sans"/>
                <a:sym typeface="Open Sans"/>
              </a:rPr>
              <a:t>Check out the </a:t>
            </a:r>
            <a:r>
              <a:rPr lang="en-US" sz="1350" b="0" i="0" u="sng" strike="noStrike" cap="none" dirty="0">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dirty="0">
                <a:solidFill>
                  <a:schemeClr val="dk1"/>
                </a:solidFill>
                <a:latin typeface="Open Sans"/>
                <a:ea typeface="Open Sans"/>
                <a:cs typeface="Open Sans"/>
                <a:sym typeface="Open Sans"/>
              </a:rPr>
              <a:t>for training opportunities.</a:t>
            </a:r>
            <a:endParaRPr sz="13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dirty="0">
                <a:solidFill>
                  <a:schemeClr val="dk1"/>
                </a:solidFill>
                <a:latin typeface="Open Sans"/>
                <a:ea typeface="Open Sans"/>
                <a:cs typeface="Open Sans"/>
                <a:sym typeface="Open Sans"/>
              </a:rPr>
              <a:t>Find these resources and more at results.org/volunteers/anti-oppression:</a:t>
            </a:r>
            <a:endParaRPr dirty="0"/>
          </a:p>
          <a:p>
            <a:pPr marL="0" marR="0" lvl="0" indent="0" algn="l" rtl="0">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Resource Guides from our Diversity &amp; Inclusion trainings, including: </a:t>
            </a:r>
            <a:endParaRPr dirty="0"/>
          </a:p>
          <a:p>
            <a:pPr marL="971550" marR="0" lvl="2"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Interrupting Microaggressions</a:t>
            </a:r>
            <a:endParaRPr dirty="0"/>
          </a:p>
          <a:p>
            <a:pPr marL="971550" marR="0" lvl="2"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Creating Space for Critical Conversations</a:t>
            </a:r>
            <a:endParaRPr dirty="0"/>
          </a:p>
          <a:p>
            <a:pPr marL="628650" marR="0" lvl="1"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Information on how RESULTS responds to oppressive incidents</a:t>
            </a:r>
            <a:endParaRPr dirty="0"/>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2</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1138125" y="58988"/>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dirty="0">
                <a:solidFill>
                  <a:schemeClr val="dk1"/>
                </a:solidFill>
                <a:latin typeface="Open Sans"/>
                <a:ea typeface="Open Sans"/>
                <a:cs typeface="Open Sans"/>
                <a:sym typeface="Open Sans"/>
              </a:rPr>
              <a:t>Tonight’s Webinar</a:t>
            </a:r>
            <a:endParaRPr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266" name="Google Shape;266;g14388b835e1_0_23"/>
          <p:cNvSpPr txBox="1"/>
          <p:nvPr/>
        </p:nvSpPr>
        <p:spPr>
          <a:xfrm>
            <a:off x="32525" y="941564"/>
            <a:ext cx="8225100" cy="35706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480" algn="l" rtl="0">
              <a:lnSpc>
                <a:spcPct val="100000"/>
              </a:lnSpc>
              <a:spcBef>
                <a:spcPts val="640"/>
              </a:spcBef>
              <a:spcAft>
                <a:spcPts val="0"/>
              </a:spcAft>
              <a:buClr>
                <a:schemeClr val="dk1"/>
              </a:buClr>
              <a:buSzPct val="100000"/>
              <a:buFont typeface="Arial"/>
              <a:buChar char="•"/>
            </a:pPr>
            <a:r>
              <a:rPr lang="en-US" sz="9907" b="1" i="0" u="none" strike="noStrike" cap="none" dirty="0">
                <a:solidFill>
                  <a:schemeClr val="dk1"/>
                </a:solidFill>
                <a:latin typeface="Open Sans"/>
                <a:ea typeface="Open Sans"/>
                <a:cs typeface="Open Sans"/>
                <a:sym typeface="Open Sans"/>
              </a:rPr>
              <a:t>Welcome and Introductions</a:t>
            </a:r>
            <a:br>
              <a:rPr lang="en-US" sz="9900" b="1" dirty="0">
                <a:latin typeface="Open Sans"/>
                <a:ea typeface="Open Sans"/>
                <a:cs typeface="Open Sans"/>
              </a:rPr>
            </a:br>
            <a:endParaRPr lang="en-US" sz="9907" b="1"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9900" b="1" dirty="0">
                <a:solidFill>
                  <a:schemeClr val="dk1"/>
                </a:solidFill>
                <a:latin typeface="Open Sans"/>
                <a:ea typeface="Open Sans"/>
                <a:cs typeface="Open Sans"/>
                <a:sym typeface="Open Sans"/>
              </a:rPr>
              <a:t>Updates on the End TB Now Act</a:t>
            </a:r>
            <a:endParaRPr lang="en-US" sz="9907" b="1" dirty="0">
              <a:solidFill>
                <a:schemeClr val="dk1"/>
              </a:solidFill>
              <a:latin typeface="Open Sans"/>
              <a:ea typeface="Open Sans"/>
              <a:cs typeface="Open Sans"/>
              <a:sym typeface="Open Sans"/>
            </a:endParaRPr>
          </a:p>
          <a:p>
            <a:pPr marL="482600" indent="-411480">
              <a:spcBef>
                <a:spcPts val="640"/>
              </a:spcBef>
              <a:buClr>
                <a:schemeClr val="dk1"/>
              </a:buClr>
              <a:buSzPct val="100000"/>
              <a:buFont typeface="Arial"/>
              <a:buChar char="•"/>
            </a:pPr>
            <a:endParaRPr lang="en-US" sz="9900" b="1"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9900" b="1" dirty="0">
                <a:latin typeface="Open Sans"/>
                <a:ea typeface="Open Sans"/>
                <a:cs typeface="Open Sans"/>
              </a:rPr>
              <a:t>Senate Dear Colleague Letter to Biden Administration on UN HLM</a:t>
            </a:r>
          </a:p>
          <a:p>
            <a:pPr marL="482600" indent="-411480">
              <a:spcBef>
                <a:spcPts val="640"/>
              </a:spcBef>
              <a:buClr>
                <a:schemeClr val="dk1"/>
              </a:buClr>
              <a:buSzPct val="100000"/>
              <a:buFont typeface="Arial"/>
              <a:buChar char="•"/>
            </a:pPr>
            <a:endParaRPr lang="en-US" sz="9900" b="1" dirty="0">
              <a:latin typeface="Open Sans"/>
              <a:ea typeface="Open Sans"/>
              <a:cs typeface="Open Sans"/>
            </a:endParaRPr>
          </a:p>
          <a:p>
            <a:pPr marL="482600" indent="-411480">
              <a:spcBef>
                <a:spcPts val="640"/>
              </a:spcBef>
              <a:buClr>
                <a:schemeClr val="dk1"/>
              </a:buClr>
              <a:buSzPct val="100000"/>
              <a:buFont typeface="Arial"/>
              <a:buChar char="•"/>
            </a:pPr>
            <a:r>
              <a:rPr lang="en-US" sz="9900" b="1" dirty="0">
                <a:latin typeface="Open Sans"/>
                <a:ea typeface="Open Sans"/>
                <a:cs typeface="Open Sans"/>
              </a:rPr>
              <a:t>Advocacy Action</a:t>
            </a:r>
            <a:br>
              <a:rPr lang="en-US" sz="9900" b="1" i="0" u="none" strike="noStrike" cap="none" dirty="0">
                <a:latin typeface="Open Sans"/>
                <a:ea typeface="Open Sans"/>
                <a:cs typeface="Open Sans"/>
              </a:rPr>
            </a:br>
            <a:endParaRPr lang="en-US" sz="9900" b="1" i="0" u="none" strike="noStrike" cap="none" dirty="0">
              <a:solidFill>
                <a:schemeClr val="dk1"/>
              </a:solidFill>
              <a:latin typeface="Open Sans"/>
              <a:ea typeface="Open Sans"/>
              <a:cs typeface="Open Sans"/>
            </a:endParaRPr>
          </a:p>
          <a:p>
            <a:pPr marL="482600" marR="0" lvl="0" indent="-411480" algn="l" rtl="0">
              <a:lnSpc>
                <a:spcPct val="100000"/>
              </a:lnSpc>
              <a:spcBef>
                <a:spcPts val="640"/>
              </a:spcBef>
              <a:spcAft>
                <a:spcPts val="0"/>
              </a:spcAft>
              <a:buClr>
                <a:schemeClr val="dk1"/>
              </a:buClr>
              <a:buSzPct val="100000"/>
              <a:buFont typeface="Arial"/>
              <a:buChar char="•"/>
            </a:pPr>
            <a:r>
              <a:rPr lang="en-US" sz="9907" b="1" i="0" u="none" strike="noStrike" cap="none" dirty="0">
                <a:solidFill>
                  <a:schemeClr val="dk1"/>
                </a:solidFill>
                <a:latin typeface="Open Sans"/>
                <a:ea typeface="Open Sans"/>
                <a:cs typeface="Open Sans"/>
                <a:sym typeface="Open Sans"/>
              </a:rPr>
              <a:t>Closing</a:t>
            </a:r>
            <a:br>
              <a:rPr lang="en-US" sz="9907" b="0" i="0" u="none" strike="noStrike" cap="none" dirty="0">
                <a:solidFill>
                  <a:schemeClr val="dk1"/>
                </a:solidFill>
                <a:latin typeface="Open Sans"/>
                <a:ea typeface="Open Sans"/>
                <a:cs typeface="Open Sans"/>
                <a:sym typeface="Open Sans"/>
              </a:rPr>
            </a:br>
            <a:endParaRPr lang="en-US" sz="9907"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373346" y="156263"/>
            <a:ext cx="75064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2800" b="1" dirty="0">
                <a:solidFill>
                  <a:schemeClr val="dk1"/>
                </a:solidFill>
                <a:latin typeface="Open Sans"/>
                <a:ea typeface="Open Sans"/>
                <a:cs typeface="Open Sans"/>
                <a:sym typeface="Open Sans"/>
              </a:rPr>
              <a:t>Progress on End TB Now Act </a:t>
            </a:r>
            <a:br>
              <a:rPr lang="en-US" sz="2800" b="1" dirty="0">
                <a:solidFill>
                  <a:schemeClr val="dk1"/>
                </a:solidFill>
                <a:latin typeface="Open Sans"/>
                <a:ea typeface="Open Sans"/>
                <a:cs typeface="Open Sans"/>
                <a:sym typeface="Open Sans"/>
              </a:rPr>
            </a:br>
            <a:r>
              <a:rPr lang="en-US" sz="2800" b="1" dirty="0">
                <a:solidFill>
                  <a:schemeClr val="dk1"/>
                </a:solidFill>
                <a:latin typeface="Open Sans"/>
                <a:ea typeface="Open Sans"/>
                <a:cs typeface="Open Sans"/>
                <a:sym typeface="Open Sans"/>
              </a:rPr>
              <a:t>(S. 288/ H.R. 1776)</a:t>
            </a:r>
            <a:endParaRPr sz="28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66" name="Google Shape;266;g14388b835e1_0_23"/>
          <p:cNvSpPr txBox="1"/>
          <p:nvPr/>
        </p:nvSpPr>
        <p:spPr>
          <a:xfrm>
            <a:off x="182154" y="1480325"/>
            <a:ext cx="8225100" cy="3570600"/>
          </a:xfrm>
          <a:prstGeom prst="rect">
            <a:avLst/>
          </a:prstGeom>
          <a:noFill/>
          <a:ln>
            <a:noFill/>
          </a:ln>
        </p:spPr>
        <p:txBody>
          <a:bodyPr spcFirstLastPara="1" wrap="square" lIns="91425" tIns="45700" rIns="91425" bIns="45700" anchor="t" anchorCtr="0">
            <a:normAutofit fontScale="25000" lnSpcReduction="20000"/>
          </a:bodyPr>
          <a:lstStyle/>
          <a:p>
            <a:pPr marL="482600" indent="-411480">
              <a:spcBef>
                <a:spcPts val="640"/>
              </a:spcBef>
              <a:buClr>
                <a:schemeClr val="dk1"/>
              </a:buClr>
              <a:buSzPct val="100000"/>
              <a:buFont typeface="Arial"/>
              <a:buChar char="•"/>
            </a:pPr>
            <a:r>
              <a:rPr lang="en-US" sz="9900" dirty="0">
                <a:solidFill>
                  <a:schemeClr val="dk1"/>
                </a:solidFill>
                <a:latin typeface="Open Sans"/>
                <a:ea typeface="Open Sans"/>
                <a:cs typeface="Open Sans"/>
                <a:sym typeface="Open Sans"/>
              </a:rPr>
              <a:t>Passed House Foreign Affairs Committee &amp; Senate Foreign Relations Committee!</a:t>
            </a:r>
            <a:endParaRPr lang="en-US" sz="9907" dirty="0">
              <a:solidFill>
                <a:schemeClr val="dk1"/>
              </a:solidFill>
              <a:latin typeface="Open Sans"/>
              <a:ea typeface="Open Sans"/>
              <a:cs typeface="Open Sans"/>
              <a:sym typeface="Open Sans"/>
            </a:endParaRPr>
          </a:p>
          <a:p>
            <a:pPr marL="482600" indent="-411480">
              <a:spcBef>
                <a:spcPts val="640"/>
              </a:spcBef>
              <a:buClr>
                <a:schemeClr val="dk1"/>
              </a:buClr>
              <a:buSzPct val="100000"/>
              <a:buFont typeface="Arial"/>
              <a:buChar char="•"/>
            </a:pPr>
            <a:endParaRPr lang="en-US" sz="9900"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9900" dirty="0">
                <a:latin typeface="Open Sans"/>
                <a:ea typeface="Open Sans"/>
                <a:cs typeface="Open Sans"/>
              </a:rPr>
              <a:t>More co-sponsors = more support to move bill to floor for a vote in both chambers</a:t>
            </a:r>
            <a:br>
              <a:rPr lang="en-US" sz="9900" dirty="0">
                <a:latin typeface="Open Sans"/>
                <a:ea typeface="Open Sans"/>
                <a:cs typeface="Open Sans"/>
              </a:rPr>
            </a:br>
            <a:endParaRPr lang="en-US" sz="9900" dirty="0">
              <a:latin typeface="Open Sans"/>
              <a:ea typeface="Open Sans"/>
              <a:cs typeface="Open Sans"/>
            </a:endParaRPr>
          </a:p>
          <a:p>
            <a:pPr marL="482600" indent="-411480">
              <a:spcBef>
                <a:spcPts val="640"/>
              </a:spcBef>
              <a:buClr>
                <a:schemeClr val="dk1"/>
              </a:buClr>
              <a:buSzPct val="100000"/>
              <a:buFont typeface="Arial"/>
              <a:buChar char="•"/>
            </a:pPr>
            <a:r>
              <a:rPr lang="en-US" sz="9900" dirty="0">
                <a:solidFill>
                  <a:schemeClr val="dk1"/>
                </a:solidFill>
                <a:latin typeface="Open Sans"/>
                <a:ea typeface="Open Sans"/>
                <a:cs typeface="Open Sans"/>
                <a:sym typeface="Open Sans"/>
              </a:rPr>
              <a:t>Current co-sponsors, </a:t>
            </a:r>
            <a:r>
              <a:rPr lang="en-US" sz="9900" dirty="0">
                <a:solidFill>
                  <a:schemeClr val="dk1"/>
                </a:solidFill>
                <a:latin typeface="Open Sans"/>
                <a:ea typeface="Open Sans"/>
                <a:cs typeface="Open Sans"/>
                <a:sym typeface="Open Sans"/>
                <a:hlinkClick r:id="rId3"/>
              </a:rPr>
              <a:t>congressional scorecard</a:t>
            </a:r>
            <a:br>
              <a:rPr lang="en-US" sz="9900" dirty="0">
                <a:latin typeface="Open Sans"/>
                <a:ea typeface="Open Sans"/>
                <a:cs typeface="Open Sans"/>
              </a:rPr>
            </a:br>
            <a:endParaRPr lang="en-US" sz="9900" dirty="0">
              <a:latin typeface="Open Sans"/>
              <a:ea typeface="Open Sans"/>
              <a:cs typeface="Open Sans"/>
            </a:endParaRPr>
          </a:p>
          <a:p>
            <a:pPr marL="482600" indent="-411480">
              <a:spcBef>
                <a:spcPts val="640"/>
              </a:spcBef>
              <a:buClr>
                <a:schemeClr val="dk1"/>
              </a:buClr>
              <a:buSzPct val="100000"/>
              <a:buFont typeface="Arial"/>
              <a:buChar char="•"/>
            </a:pPr>
            <a:r>
              <a:rPr lang="en-US" sz="9900" dirty="0">
                <a:latin typeface="Open Sans"/>
                <a:ea typeface="Open Sans"/>
                <a:cs typeface="Open Sans"/>
              </a:rPr>
              <a:t>Rep signed House letter? Ask them to co-sponsor the bill! Any Global Fund or TB action!</a:t>
            </a:r>
          </a:p>
          <a:p>
            <a:pPr marL="482600" indent="-411480">
              <a:spcBef>
                <a:spcPts val="640"/>
              </a:spcBef>
              <a:buClr>
                <a:schemeClr val="dk1"/>
              </a:buClr>
              <a:buSzPct val="100000"/>
              <a:buFont typeface="Arial"/>
              <a:buChar char="•"/>
            </a:pPr>
            <a:endParaRPr lang="en-US" sz="9900" dirty="0">
              <a:latin typeface="Open Sans"/>
              <a:ea typeface="Open Sans"/>
              <a:cs typeface="Open Sans"/>
            </a:endParaRPr>
          </a:p>
          <a:p>
            <a:pPr marL="71120">
              <a:spcBef>
                <a:spcPts val="640"/>
              </a:spcBef>
              <a:buClr>
                <a:schemeClr val="dk1"/>
              </a:buClr>
              <a:buSzPct val="100000"/>
            </a:pPr>
            <a:br>
              <a:rPr lang="en-US" sz="9907" b="0" i="0" u="none" strike="noStrike" cap="none" dirty="0">
                <a:solidFill>
                  <a:schemeClr val="dk1"/>
                </a:solidFill>
                <a:latin typeface="Open Sans"/>
                <a:ea typeface="Open Sans"/>
                <a:cs typeface="Open Sans"/>
                <a:sym typeface="Open Sans"/>
              </a:rPr>
            </a:br>
            <a:endParaRPr lang="en-US" sz="9907"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81938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390723" y="76200"/>
            <a:ext cx="7209845" cy="1102519"/>
          </a:xfrm>
        </p:spPr>
        <p:txBody>
          <a:bodyPr>
            <a:normAutofit fontScale="90000"/>
          </a:bodyPr>
          <a:lstStyle/>
          <a:p>
            <a:r>
              <a:rPr lang="en-US" sz="4000" b="1" dirty="0"/>
              <a:t>End TB Now Act (S.288, H.R.1776)</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851441" cy="3897726"/>
          </a:xfrm>
        </p:spPr>
        <p:txBody>
          <a:bodyPr>
            <a:normAutofit fontScale="47500" lnSpcReduction="20000"/>
          </a:bodyPr>
          <a:lstStyle/>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Requires the U.S. to establish bold goals for reaching the most vulnerable populations</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Strengthens U.S. bilateral coordination to develop comprehensive global TB response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Catalyzes support for TB research and development (R&amp;D)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a:ea typeface="Open Sans"/>
                <a:cs typeface="Open Sans"/>
              </a:rPr>
              <a:t>Improves TB capacity of high-burden countries &amp; affected communities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a:ea typeface="Open Sans"/>
                <a:cs typeface="Open Sans"/>
              </a:rPr>
              <a:t>Requires annual report to Congress on U.S. TB activities and impact</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Evaluates the performance of TB programs that are supported by U.S.</a:t>
            </a: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83649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781216" y="1304585"/>
            <a:ext cx="7772400" cy="1102519"/>
          </a:xfrm>
        </p:spPr>
        <p:txBody>
          <a:bodyPr>
            <a:normAutofit fontScale="90000"/>
          </a:bodyPr>
          <a:lstStyle/>
          <a:p>
            <a:r>
              <a:rPr lang="en-US" b="1" dirty="0"/>
              <a:t>We want to  pass the </a:t>
            </a:r>
            <a:br>
              <a:rPr lang="en-US" b="1" dirty="0"/>
            </a:br>
            <a:r>
              <a:rPr lang="en-US" b="1" dirty="0"/>
              <a:t>End TB Now Act this year!</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644056" y="2914650"/>
            <a:ext cx="8046720" cy="1314450"/>
          </a:xfrm>
        </p:spPr>
        <p:txBody>
          <a:bodyPr>
            <a:normAutofit fontScale="92500"/>
          </a:bodyPr>
          <a:lstStyle/>
          <a:p>
            <a:r>
              <a:rPr lang="en-US" i="1" dirty="0">
                <a:solidFill>
                  <a:schemeClr val="tx1">
                    <a:lumMod val="75000"/>
                    <a:lumOff val="25000"/>
                  </a:schemeClr>
                </a:solidFill>
              </a:rPr>
              <a:t>See if your member of Congress has supported TB in any way using </a:t>
            </a:r>
            <a:r>
              <a:rPr lang="en-US" i="1" dirty="0">
                <a:solidFill>
                  <a:schemeClr val="tx1">
                    <a:lumMod val="75000"/>
                    <a:lumOff val="25000"/>
                  </a:schemeClr>
                </a:solidFill>
                <a:hlinkClick r:id="rId2"/>
              </a:rPr>
              <a:t>our Congressional Scorecard</a:t>
            </a:r>
            <a:endParaRPr lang="en-US" dirty="0">
              <a:solidFill>
                <a:schemeClr val="tx1">
                  <a:lumMod val="75000"/>
                  <a:lumOff val="25000"/>
                </a:schemeClr>
              </a:solidFill>
            </a:endParaRP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77099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540327" y="198750"/>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850" b="1" u="sng" dirty="0">
                <a:solidFill>
                  <a:schemeClr val="hlink"/>
                </a:solidFill>
                <a:latin typeface="Open Sans"/>
                <a:ea typeface="Open Sans"/>
                <a:cs typeface="Open Sans"/>
                <a:sym typeface="Open Sans"/>
                <a:hlinkClick r:id="rId3"/>
              </a:rPr>
              <a:t>UN High-Level Meeting on TB</a:t>
            </a:r>
            <a:endParaRPr sz="2850" b="1" dirty="0">
              <a:latin typeface="Open Sans"/>
              <a:ea typeface="Open Sans"/>
              <a:cs typeface="Open Sans"/>
              <a:sym typeface="Open Sans"/>
            </a:endParaRPr>
          </a:p>
        </p:txBody>
      </p:sp>
      <p:sp>
        <p:nvSpPr>
          <p:cNvPr id="423" name="Google Shape;423;g1cdbaf79bb4_1_184"/>
          <p:cNvSpPr txBox="1">
            <a:spLocks noGrp="1"/>
          </p:cNvSpPr>
          <p:nvPr>
            <p:ph type="body" idx="1"/>
          </p:nvPr>
        </p:nvSpPr>
        <p:spPr>
          <a:xfrm>
            <a:off x="347400" y="4373151"/>
            <a:ext cx="8229600" cy="3394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r>
              <a:rPr lang="en-US" b="1" dirty="0">
                <a:latin typeface="Open Sans"/>
                <a:ea typeface="Open Sans"/>
                <a:cs typeface="Open Sans"/>
                <a:sym typeface="Open Sans"/>
              </a:rPr>
              <a:t>September 22, 2023</a:t>
            </a:r>
            <a:endParaRPr b="1" dirty="0">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pic>
        <p:nvPicPr>
          <p:cNvPr id="425" name="Google Shape;425;g1cdbaf79bb4_1_184"/>
          <p:cNvPicPr preferRelativeResize="0"/>
          <p:nvPr/>
        </p:nvPicPr>
        <p:blipFill rotWithShape="1">
          <a:blip r:embed="rId5">
            <a:alphaModFix/>
          </a:blip>
          <a:srcRect/>
          <a:stretch/>
        </p:blipFill>
        <p:spPr>
          <a:xfrm>
            <a:off x="0" y="1239772"/>
            <a:ext cx="9144000" cy="2932678"/>
          </a:xfrm>
          <a:prstGeom prst="rect">
            <a:avLst/>
          </a:prstGeom>
          <a:noFill/>
          <a:ln>
            <a:noFill/>
          </a:ln>
        </p:spPr>
      </p:pic>
    </p:spTree>
    <p:extLst>
      <p:ext uri="{BB962C8B-B14F-4D97-AF65-F5344CB8AC3E}">
        <p14:creationId xmlns:p14="http://schemas.microsoft.com/office/powerpoint/2010/main" val="302335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540327" y="32496"/>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850" b="1" u="sng" dirty="0">
                <a:solidFill>
                  <a:schemeClr val="hlink"/>
                </a:solidFill>
                <a:latin typeface="Open Sans"/>
                <a:ea typeface="Open Sans"/>
                <a:cs typeface="Open Sans"/>
                <a:sym typeface="Open Sans"/>
                <a:hlinkClick r:id="rId3"/>
              </a:rPr>
              <a:t>UN High-Level Meeting on TB</a:t>
            </a:r>
            <a:endParaRPr sz="2850" b="1" dirty="0">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3" name="Text Placeholder 2">
            <a:extLst>
              <a:ext uri="{FF2B5EF4-FFF2-40B4-BE49-F238E27FC236}">
                <a16:creationId xmlns:a16="http://schemas.microsoft.com/office/drawing/2014/main" id="{3FBA95FD-887E-76FD-81E6-E69B190E0AE5}"/>
              </a:ext>
            </a:extLst>
          </p:cNvPr>
          <p:cNvSpPr>
            <a:spLocks noGrp="1"/>
          </p:cNvSpPr>
          <p:nvPr>
            <p:ph type="body" idx="1"/>
          </p:nvPr>
        </p:nvSpPr>
        <p:spPr>
          <a:xfrm>
            <a:off x="108065" y="1017523"/>
            <a:ext cx="9003409" cy="4049777"/>
          </a:xfrm>
        </p:spPr>
        <p:txBody>
          <a:bodyPr>
            <a:normAutofit fontScale="55000" lnSpcReduction="20000"/>
          </a:bodyPr>
          <a:lstStyle/>
          <a:p>
            <a:r>
              <a:rPr lang="en-US" sz="3200" dirty="0">
                <a:latin typeface="Open Sans" panose="020B0606030504020204" pitchFamily="34" charset="0"/>
                <a:ea typeface="Open Sans" panose="020B0606030504020204" pitchFamily="34" charset="0"/>
                <a:cs typeface="Open Sans" panose="020B0606030504020204" pitchFamily="34" charset="0"/>
              </a:rPr>
              <a:t>Check out this link to </a:t>
            </a:r>
            <a:r>
              <a:rPr lang="en-US" sz="3200" dirty="0">
                <a:latin typeface="Open Sans" panose="020B0606030504020204" pitchFamily="34" charset="0"/>
                <a:ea typeface="Open Sans" panose="020B0606030504020204" pitchFamily="34" charset="0"/>
                <a:cs typeface="Open Sans" panose="020B0606030504020204" pitchFamily="34" charset="0"/>
                <a:hlinkClick r:id="rId3"/>
              </a:rPr>
              <a:t>the final letter here</a:t>
            </a:r>
            <a:r>
              <a:rPr lang="en-US" sz="3200" dirty="0">
                <a:latin typeface="Open Sans" panose="020B0606030504020204" pitchFamily="34" charset="0"/>
                <a:ea typeface="Open Sans" panose="020B0606030504020204" pitchFamily="34" charset="0"/>
                <a:cs typeface="Open Sans" panose="020B0606030504020204" pitchFamily="34" charset="0"/>
              </a:rPr>
              <a:t>.</a:t>
            </a:r>
            <a:br>
              <a:rPr lang="en-US" sz="3200" dirty="0">
                <a:latin typeface="Open Sans" panose="020B0606030504020204" pitchFamily="34" charset="0"/>
                <a:ea typeface="Open Sans" panose="020B0606030504020204" pitchFamily="34" charset="0"/>
                <a:cs typeface="Open Sans" panose="020B0606030504020204" pitchFamily="34" charset="0"/>
              </a:rPr>
            </a:br>
            <a:endParaRPr lang="en-US" dirty="0"/>
          </a:p>
          <a:p>
            <a:r>
              <a:rPr lang="en-US"/>
              <a:t>Closed 7/13 with </a:t>
            </a:r>
            <a:r>
              <a:rPr lang="en-US" dirty="0"/>
              <a:t>108 signers</a:t>
            </a:r>
          </a:p>
          <a:p>
            <a:pPr lvl="1"/>
            <a:r>
              <a:rPr lang="en-US" dirty="0"/>
              <a:t>95 Democrats</a:t>
            </a:r>
          </a:p>
          <a:p>
            <a:pPr lvl="1"/>
            <a:r>
              <a:rPr lang="en-US" dirty="0"/>
              <a:t>10 Republicans</a:t>
            </a:r>
            <a:br>
              <a:rPr lang="en-US" dirty="0"/>
            </a:br>
            <a:endParaRPr lang="en-US" dirty="0"/>
          </a:p>
          <a:p>
            <a:r>
              <a:rPr lang="en-US" dirty="0"/>
              <a:t>Ranking members:</a:t>
            </a:r>
          </a:p>
          <a:p>
            <a:pPr lvl="1"/>
            <a:r>
              <a:rPr lang="en-US" dirty="0"/>
              <a:t>Chairman McCaul (R-TX)</a:t>
            </a:r>
          </a:p>
          <a:p>
            <a:pPr lvl="1"/>
            <a:r>
              <a:rPr lang="en-US" dirty="0"/>
              <a:t>Meeks (D-NY)</a:t>
            </a:r>
          </a:p>
          <a:p>
            <a:pPr lvl="1"/>
            <a:r>
              <a:rPr lang="en-US" dirty="0"/>
              <a:t>Smith (R-NJ)</a:t>
            </a:r>
            <a:br>
              <a:rPr lang="en-US" dirty="0"/>
            </a:br>
            <a:endParaRPr lang="en-US" dirty="0"/>
          </a:p>
          <a:p>
            <a:r>
              <a:rPr lang="en-US" dirty="0"/>
              <a:t>Signers who are not yet co-sponsors of End TB Now Act (H.R. 1776)</a:t>
            </a:r>
            <a:br>
              <a:rPr lang="en-US" dirty="0"/>
            </a:br>
            <a:r>
              <a:rPr lang="en-US" dirty="0"/>
              <a:t>73 House members!</a:t>
            </a:r>
          </a:p>
          <a:p>
            <a:r>
              <a:rPr lang="en-US" dirty="0"/>
              <a:t>Signers of $1 Billion TB Appropriations Letter, but did not sign current Dear Colleague Letter – 53 members</a:t>
            </a:r>
            <a:br>
              <a:rPr lang="en-US" dirty="0"/>
            </a:br>
            <a:endParaRPr lang="en-US" dirty="0"/>
          </a:p>
        </p:txBody>
      </p:sp>
    </p:spTree>
    <p:extLst>
      <p:ext uri="{BB962C8B-B14F-4D97-AF65-F5344CB8AC3E}">
        <p14:creationId xmlns:p14="http://schemas.microsoft.com/office/powerpoint/2010/main" val="5716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473825" y="198750"/>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850" b="1" dirty="0">
                <a:solidFill>
                  <a:schemeClr val="tx1"/>
                </a:solidFill>
                <a:latin typeface="Open Sans"/>
                <a:ea typeface="Open Sans"/>
                <a:cs typeface="Open Sans"/>
                <a:sym typeface="Open Sans"/>
              </a:rPr>
              <a:t>Senate TB Letter – Now Closing Sept 7!</a:t>
            </a:r>
            <a:endParaRPr sz="2850" b="1" dirty="0">
              <a:solidFill>
                <a:schemeClr val="tx1"/>
              </a:solidFill>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 name="Text Placeholder 2">
            <a:extLst>
              <a:ext uri="{FF2B5EF4-FFF2-40B4-BE49-F238E27FC236}">
                <a16:creationId xmlns:a16="http://schemas.microsoft.com/office/drawing/2014/main" id="{3FBA95FD-887E-76FD-81E6-E69B190E0AE5}"/>
              </a:ext>
            </a:extLst>
          </p:cNvPr>
          <p:cNvSpPr>
            <a:spLocks noGrp="1"/>
          </p:cNvSpPr>
          <p:nvPr>
            <p:ph type="body" idx="1"/>
          </p:nvPr>
        </p:nvSpPr>
        <p:spPr>
          <a:xfrm>
            <a:off x="0" y="1383283"/>
            <a:ext cx="9003409" cy="4049777"/>
          </a:xfrm>
        </p:spPr>
        <p:txBody>
          <a:bodyPr>
            <a:normAutofit/>
          </a:bodyPr>
          <a:lstStyle/>
          <a:p>
            <a:r>
              <a:rPr lang="en-US" sz="2600" dirty="0">
                <a:latin typeface="Open Sans" panose="020B0606030504020204" pitchFamily="34" charset="0"/>
                <a:ea typeface="Open Sans" panose="020B0606030504020204" pitchFamily="34" charset="0"/>
                <a:cs typeface="Open Sans" panose="020B0606030504020204" pitchFamily="34" charset="0"/>
                <a:hlinkClick r:id="rId4"/>
              </a:rPr>
              <a:t>Senate TB letter </a:t>
            </a:r>
            <a:r>
              <a:rPr lang="en-US" sz="2600" dirty="0">
                <a:latin typeface="Open Sans" panose="020B0606030504020204" pitchFamily="34" charset="0"/>
                <a:ea typeface="Open Sans" panose="020B0606030504020204" pitchFamily="34" charset="0"/>
                <a:cs typeface="Open Sans" panose="020B0606030504020204" pitchFamily="34" charset="0"/>
              </a:rPr>
              <a:t>led by Senators Brown (D-OH) and </a:t>
            </a:r>
            <a:br>
              <a:rPr lang="en-US" sz="2600" dirty="0">
                <a:latin typeface="Open Sans" panose="020B0606030504020204" pitchFamily="34" charset="0"/>
                <a:ea typeface="Open Sans" panose="020B0606030504020204" pitchFamily="34" charset="0"/>
                <a:cs typeface="Open Sans" panose="020B0606030504020204" pitchFamily="34" charset="0"/>
              </a:rPr>
            </a:br>
            <a:r>
              <a:rPr lang="en-US" sz="2600" dirty="0">
                <a:latin typeface="Open Sans" panose="020B0606030504020204" pitchFamily="34" charset="0"/>
                <a:ea typeface="Open Sans" panose="020B0606030504020204" pitchFamily="34" charset="0"/>
                <a:cs typeface="Open Sans" panose="020B0606030504020204" pitchFamily="34" charset="0"/>
              </a:rPr>
              <a:t>Young (R-IN)</a:t>
            </a:r>
            <a:br>
              <a:rPr lang="en-US" sz="2600" dirty="0">
                <a:latin typeface="Open Sans" panose="020B0606030504020204" pitchFamily="34" charset="0"/>
                <a:ea typeface="Open Sans" panose="020B0606030504020204" pitchFamily="34" charset="0"/>
                <a:cs typeface="Open Sans" panose="020B0606030504020204" pitchFamily="34" charset="0"/>
              </a:rPr>
            </a:br>
            <a:endParaRPr lang="en-US" sz="2600" dirty="0"/>
          </a:p>
          <a:p>
            <a:r>
              <a:rPr lang="en-US" sz="2600" dirty="0">
                <a:latin typeface="Open Sans" panose="020B0606030504020204" pitchFamily="34" charset="0"/>
                <a:ea typeface="Open Sans" panose="020B0606030504020204" pitchFamily="34" charset="0"/>
                <a:cs typeface="Open Sans" panose="020B0606030504020204" pitchFamily="34" charset="0"/>
              </a:rPr>
              <a:t>Current signers:</a:t>
            </a:r>
          </a:p>
          <a:p>
            <a:pPr lvl="1"/>
            <a:r>
              <a:rPr lang="en-US" sz="2200" dirty="0">
                <a:latin typeface="Open Sans" panose="020B0606030504020204" pitchFamily="34" charset="0"/>
                <a:ea typeface="Open Sans" panose="020B0606030504020204" pitchFamily="34" charset="0"/>
                <a:cs typeface="Open Sans" panose="020B0606030504020204" pitchFamily="34" charset="0"/>
              </a:rPr>
              <a:t>Brown, Young, Markey, Feinstein, Coons, Klobuchar, Tillis, Cantwell, Murray, and Kaine</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35413638"/>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6" ma:contentTypeDescription="Create a new document." ma:contentTypeScope="" ma:versionID="9ce88d9bd394ca845c8e606ba3d18557">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6b696aa97e43db3d6b09dabbc64f2076"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A64982-B61F-4828-BCB5-BFB3066486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0C591A-30A2-47A0-84F5-21FBDCD4E4B2}">
  <ds:schemaRefs>
    <ds:schemaRef ds:uri="http://schemas.microsoft.com/office/2006/documentManagement/types"/>
    <ds:schemaRef ds:uri="http://purl.org/dc/term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f42ee926-7c83-4218-bf2b-8b85ac63f15d"/>
    <ds:schemaRef ds:uri="655ca6b8-0f94-4989-841e-604707552b5c"/>
  </ds:schemaRefs>
</ds:datastoreItem>
</file>

<file path=customXml/itemProps3.xml><?xml version="1.0" encoding="utf-8"?>
<ds:datastoreItem xmlns:ds="http://schemas.openxmlformats.org/officeDocument/2006/customXml" ds:itemID="{FBC5CABB-6E53-4550-9859-7D1610EFB6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3338</TotalTime>
  <Words>2353</Words>
  <Application>Microsoft Office PowerPoint</Application>
  <PresentationFormat>On-screen Show (16:9)</PresentationFormat>
  <Paragraphs>271</Paragraphs>
  <Slides>18</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Wingdings</vt:lpstr>
      <vt:lpstr>Open Sans</vt:lpstr>
      <vt:lpstr>Courier New</vt:lpstr>
      <vt:lpstr>Noto Sans Symbols</vt:lpstr>
      <vt:lpstr>Office Theme</vt:lpstr>
      <vt:lpstr>1_Office Theme</vt:lpstr>
      <vt:lpstr>PowerPoint Presentation</vt:lpstr>
      <vt:lpstr>Our Values &amp; Resources</vt:lpstr>
      <vt:lpstr>PowerPoint Presentation</vt:lpstr>
      <vt:lpstr>PowerPoint Presentation</vt:lpstr>
      <vt:lpstr>End TB Now Act (S.288, H.R.1776)</vt:lpstr>
      <vt:lpstr>We want to  pass the  End TB Now Act this year!</vt:lpstr>
      <vt:lpstr>UN High-Level Meeting on TB</vt:lpstr>
      <vt:lpstr>UN High-Level Meeting on TB</vt:lpstr>
      <vt:lpstr>Senate TB Letter – Now Closing Sept 7!</vt:lpstr>
      <vt:lpstr>Senate TB Letter – Now Closing Sept 7!</vt:lpstr>
      <vt:lpstr>What is the next step you will take?</vt:lpstr>
      <vt:lpstr>Next Steps Choose your own adventure…  </vt:lpstr>
      <vt:lpstr>Next Steps: Choose your own adventure…  </vt:lpstr>
      <vt:lpstr>Progressive Advocacy Actions</vt:lpstr>
      <vt:lpstr>Global Allies Program Coaching Support </vt:lpstr>
      <vt:lpstr>PowerPoint Presentation</vt:lpstr>
      <vt:lpstr> -  Next GAP Webinar: September 14, 8:30 PM ET  Register here: https://bit.ly/GAP2023Webinars    - Peace Corps Upcoming Events:     Peace Corps Connect 2023 September 8 – 9     Learn more and register here.   - Effective Advocacy Tools and Practices  Advocacy Training for Country of Service Groups     September 27, 8:00PM ET    Learn more and register here.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4</cp:revision>
  <dcterms:created xsi:type="dcterms:W3CDTF">2021-04-20T20:20:28Z</dcterms:created>
  <dcterms:modified xsi:type="dcterms:W3CDTF">2023-08-11T15:40:16Z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