
<file path=[Content_Types].xml><?xml version="1.0" encoding="utf-8"?>
<Types xmlns="http://schemas.openxmlformats.org/package/2006/content-types">
  <Default Extension="emf" ContentType="image/x-emf"/>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9" r:id="rId4"/>
    <p:sldMasterId id="2147483811" r:id="rId5"/>
    <p:sldMasterId id="2147483917" r:id="rId6"/>
    <p:sldMasterId id="2147483764" r:id="rId7"/>
    <p:sldMasterId id="2147483784" r:id="rId8"/>
    <p:sldMasterId id="2147483899" r:id="rId9"/>
    <p:sldMasterId id="2147483844" r:id="rId10"/>
  </p:sldMasterIdLst>
  <p:notesMasterIdLst>
    <p:notesMasterId r:id="rId39"/>
  </p:notesMasterIdLst>
  <p:handoutMasterIdLst>
    <p:handoutMasterId r:id="rId40"/>
  </p:handoutMasterIdLst>
  <p:sldIdLst>
    <p:sldId id="289" r:id="rId11"/>
    <p:sldId id="351" r:id="rId12"/>
    <p:sldId id="336" r:id="rId13"/>
    <p:sldId id="267" r:id="rId14"/>
    <p:sldId id="297" r:id="rId15"/>
    <p:sldId id="345" r:id="rId16"/>
    <p:sldId id="346" r:id="rId17"/>
    <p:sldId id="266" r:id="rId18"/>
    <p:sldId id="258" r:id="rId19"/>
    <p:sldId id="342" r:id="rId20"/>
    <p:sldId id="341" r:id="rId21"/>
    <p:sldId id="333" r:id="rId22"/>
    <p:sldId id="268" r:id="rId23"/>
    <p:sldId id="339" r:id="rId24"/>
    <p:sldId id="349" r:id="rId25"/>
    <p:sldId id="343" r:id="rId26"/>
    <p:sldId id="259" r:id="rId27"/>
    <p:sldId id="314" r:id="rId28"/>
    <p:sldId id="279" r:id="rId29"/>
    <p:sldId id="277" r:id="rId30"/>
    <p:sldId id="280" r:id="rId31"/>
    <p:sldId id="281" r:id="rId32"/>
    <p:sldId id="305" r:id="rId33"/>
    <p:sldId id="338" r:id="rId34"/>
    <p:sldId id="352" r:id="rId35"/>
    <p:sldId id="282" r:id="rId36"/>
    <p:sldId id="350" r:id="rId37"/>
    <p:sldId id="294"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9198"/>
    <a:srgbClr val="FDB7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CB45EB-379B-49CA-8C46-4FDDDB23BC41}" v="7" dt="2024-02-23T01:34:24.1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72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notesMaster" Target="notesMasters/notesMaster1.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0" Type="http://schemas.openxmlformats.org/officeDocument/2006/relationships/slide" Target="slides/slide10.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4DE85D-65A7-0D57-346E-93807AFD5E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8D0E226-3E31-0A38-6345-3B2E5EAFDD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E33A92-611A-48E8-8D84-342923CD9F84}" type="datetimeFigureOut">
              <a:rPr lang="en-US" smtClean="0"/>
              <a:t>2/22/2024</a:t>
            </a:fld>
            <a:endParaRPr lang="en-US"/>
          </a:p>
        </p:txBody>
      </p:sp>
      <p:sp>
        <p:nvSpPr>
          <p:cNvPr id="4" name="Footer Placeholder 3">
            <a:extLst>
              <a:ext uri="{FF2B5EF4-FFF2-40B4-BE49-F238E27FC236}">
                <a16:creationId xmlns:a16="http://schemas.microsoft.com/office/drawing/2014/main" id="{9AB0E9E1-1EB8-A3C1-C333-8B7F9C2AB6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73401CC-9EEE-9344-2DBE-6801341D15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1994B1-AA5E-4AEB-B45E-61AD89C50E27}" type="slidenum">
              <a:rPr lang="en-US" smtClean="0"/>
              <a:t>‹#›</a:t>
            </a:fld>
            <a:endParaRPr lang="en-US"/>
          </a:p>
        </p:txBody>
      </p:sp>
    </p:spTree>
    <p:extLst>
      <p:ext uri="{BB962C8B-B14F-4D97-AF65-F5344CB8AC3E}">
        <p14:creationId xmlns:p14="http://schemas.microsoft.com/office/powerpoint/2010/main" val="377334179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249C8C-61C9-4102-81A3-DE8C20D22F71}"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351C36-F2D6-4D20-82A0-EB9FFA1BF4F0}" type="slidenum">
              <a:rPr lang="en-US" smtClean="0"/>
              <a:t>‹#›</a:t>
            </a:fld>
            <a:endParaRPr lang="en-US"/>
          </a:p>
        </p:txBody>
      </p:sp>
    </p:spTree>
    <p:extLst>
      <p:ext uri="{BB962C8B-B14F-4D97-AF65-F5344CB8AC3E}">
        <p14:creationId xmlns:p14="http://schemas.microsoft.com/office/powerpoint/2010/main" val="428353442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Article_One_of_the_United_States_Constitution#Section_9:_Limits_on_Congress"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en.wikipedia.org/wiki/Line-item_veto" TargetMode="External"/><Relationship Id="rId5" Type="http://schemas.openxmlformats.org/officeDocument/2006/relationships/hyperlink" Target="https://en.wikipedia.org/wiki/Appropriations_bill_(United_States)#cite_note-CRSappropsIntro-2" TargetMode="External"/><Relationship Id="rId4" Type="http://schemas.openxmlformats.org/officeDocument/2006/relationships/hyperlink" Target="https://en.wikipedia.org/wiki/United_States_Constituti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5139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Congress shall have Power To lay and collect Taxes, Duties, Imposts and Excises, to pay the Debts and provide for the common </a:t>
            </a:r>
            <a:r>
              <a:rPr lang="en-US" sz="1200" b="0" i="0" kern="1200" err="1">
                <a:solidFill>
                  <a:schemeClr val="tx1"/>
                </a:solidFill>
                <a:effectLst/>
                <a:latin typeface="+mn-lt"/>
                <a:ea typeface="+mn-ea"/>
                <a:cs typeface="+mn-cs"/>
              </a:rPr>
              <a:t>Defence</a:t>
            </a:r>
            <a:r>
              <a:rPr lang="en-US" sz="1200" b="0" i="0" kern="1200">
                <a:solidFill>
                  <a:schemeClr val="tx1"/>
                </a:solidFill>
                <a:effectLst/>
                <a:latin typeface="+mn-lt"/>
                <a:ea typeface="+mn-ea"/>
                <a:cs typeface="+mn-cs"/>
              </a:rPr>
              <a:t> and general Welfare of the United States; but all Duties, Imposts and Excises shall be uniform throughout the United States; ”</a:t>
            </a:r>
            <a:endParaRPr lang="en-US"/>
          </a:p>
        </p:txBody>
      </p:sp>
    </p:spTree>
    <p:extLst>
      <p:ext uri="{BB962C8B-B14F-4D97-AF65-F5344CB8AC3E}">
        <p14:creationId xmlns:p14="http://schemas.microsoft.com/office/powerpoint/2010/main" val="2121384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23691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3408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99571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645AD"/>
                </a:solidFill>
                <a:effectLst/>
                <a:latin typeface="Arial" panose="020B0604020202020204" pitchFamily="34" charset="0"/>
                <a:hlinkClick r:id="rId3" tooltip="Article One of the United States Constitution"/>
              </a:rPr>
              <a:t>Article I, section 9, clause 7</a:t>
            </a:r>
            <a:r>
              <a:rPr lang="en-US" b="0" i="0">
                <a:solidFill>
                  <a:srgbClr val="202122"/>
                </a:solidFill>
                <a:effectLst/>
                <a:latin typeface="Arial" panose="020B0604020202020204" pitchFamily="34" charset="0"/>
              </a:rPr>
              <a:t> of the </a:t>
            </a:r>
            <a:r>
              <a:rPr lang="en-US" b="0" i="0" u="none" strike="noStrike">
                <a:solidFill>
                  <a:srgbClr val="0645AD"/>
                </a:solidFill>
                <a:effectLst/>
                <a:latin typeface="Arial" panose="020B0604020202020204" pitchFamily="34" charset="0"/>
                <a:hlinkClick r:id="rId4" tooltip="United States Constitution"/>
              </a:rPr>
              <a:t>U.S. Constitution</a:t>
            </a:r>
            <a:r>
              <a:rPr lang="en-US" b="0" i="0">
                <a:solidFill>
                  <a:srgbClr val="202122"/>
                </a:solidFill>
                <a:effectLst/>
                <a:latin typeface="Arial" panose="020B0604020202020204" pitchFamily="34" charset="0"/>
              </a:rPr>
              <a:t> states that "No money shall be drawn from the Treasury, but in Consequence of Appropriations made by Law..." This is what gives Congress the power to make these appropriations. The President, however, still has the power to veto appropriations bills.</a:t>
            </a:r>
            <a:r>
              <a:rPr lang="en-US" b="0" i="0" u="none" strike="noStrike" baseline="30000">
                <a:solidFill>
                  <a:srgbClr val="0645AD"/>
                </a:solidFill>
                <a:effectLst/>
                <a:latin typeface="Arial" panose="020B0604020202020204" pitchFamily="34" charset="0"/>
                <a:hlinkClick r:id="rId5"/>
              </a:rPr>
              <a:t>[2]</a:t>
            </a:r>
            <a:r>
              <a:rPr lang="en-US" b="0" i="0">
                <a:solidFill>
                  <a:srgbClr val="202122"/>
                </a:solidFill>
                <a:effectLst/>
                <a:latin typeface="Arial" panose="020B0604020202020204" pitchFamily="34" charset="0"/>
              </a:rPr>
              <a:t> However, the President does not have </a:t>
            </a:r>
            <a:r>
              <a:rPr lang="en-US" b="0" i="0" u="none" strike="noStrike">
                <a:solidFill>
                  <a:srgbClr val="0645AD"/>
                </a:solidFill>
                <a:effectLst/>
                <a:latin typeface="Arial" panose="020B0604020202020204" pitchFamily="34" charset="0"/>
                <a:hlinkClick r:id="rId6" tooltip="Line-item veto"/>
              </a:rPr>
              <a:t>line-item veto</a:t>
            </a:r>
            <a:r>
              <a:rPr lang="en-US" b="0" i="0">
                <a:solidFill>
                  <a:srgbClr val="202122"/>
                </a:solidFill>
                <a:effectLst/>
                <a:latin typeface="Arial" panose="020B0604020202020204" pitchFamily="34" charset="0"/>
              </a:rPr>
              <a:t> authority so that he must either sign the entire bill into law or veto it.</a:t>
            </a:r>
            <a:endParaRPr lang="en-US"/>
          </a:p>
        </p:txBody>
      </p:sp>
    </p:spTree>
    <p:extLst>
      <p:ext uri="{BB962C8B-B14F-4D97-AF65-F5344CB8AC3E}">
        <p14:creationId xmlns:p14="http://schemas.microsoft.com/office/powerpoint/2010/main" val="114254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61540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22337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760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D31819-1379-4B52-A769-F6EAA0F680AC}" type="datetime1">
              <a:rPr lang="en-US" smtClean="0"/>
              <a:t>2/22/2024</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700915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99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56472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0F87CF7-FA35-42D7-A4F8-6EBC6067EFCE}" type="datetime1">
              <a:rPr lang="en-US" smtClean="0"/>
              <a:t>2/22/2024</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37617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7827DF6-716C-4E41-9AFF-4033CE39C07B}" type="datetime1">
              <a:rPr lang="en-US" smtClean="0"/>
              <a:t>2/22/2024</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492092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03325E-F220-4B18-BA64-4886F4788B24}" type="datetime1">
              <a:rPr lang="en-US" smtClean="0"/>
              <a:t>2/22/2024</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885900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39"/>
            <a:ext cx="1550609"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597358-D13A-4B34-9461-27B0C4A24C40}" type="datetime1">
              <a:rPr lang="en-US" smtClean="0"/>
              <a:t>2/22/2024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23265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E4635-1766-4D49-B998-C8D31B60A0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97D294-F31D-4A85-8990-7C84FFBCCA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5B4745-7728-444E-877D-0257D814BF63}"/>
              </a:ext>
            </a:extLst>
          </p:cNvPr>
          <p:cNvSpPr>
            <a:spLocks noGrp="1"/>
          </p:cNvSpPr>
          <p:nvPr>
            <p:ph type="dt" sz="half" idx="10"/>
          </p:nvPr>
        </p:nvSpPr>
        <p:spPr/>
        <p:txBody>
          <a:bodyPr/>
          <a:lstStyle/>
          <a:p>
            <a:fld id="{642E71DF-D1B9-4CDB-9F11-40F9C8C20803}" type="datetime1">
              <a:rPr lang="en-US" smtClean="0"/>
              <a:t>2/22/2024</a:t>
            </a:fld>
            <a:endParaRPr lang="en-US"/>
          </a:p>
        </p:txBody>
      </p:sp>
      <p:sp>
        <p:nvSpPr>
          <p:cNvPr id="5" name="Footer Placeholder 4">
            <a:extLst>
              <a:ext uri="{FF2B5EF4-FFF2-40B4-BE49-F238E27FC236}">
                <a16:creationId xmlns:a16="http://schemas.microsoft.com/office/drawing/2014/main" id="{24427F9D-C648-4E48-A322-AA66AE27B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6EC8-EBC0-43F8-8531-0202903B947B}"/>
              </a:ext>
            </a:extLst>
          </p:cNvPr>
          <p:cNvSpPr>
            <a:spLocks noGrp="1"/>
          </p:cNvSpPr>
          <p:nvPr>
            <p:ph type="sldNum" sz="quarter" idx="12"/>
          </p:nvPr>
        </p:nvSpPr>
        <p:spPr/>
        <p:txBody>
          <a:bodyPr/>
          <a:lstStyle/>
          <a:p>
            <a:fld id="{08F377F4-1DA8-4906-8FE8-11B67FE34D3C}" type="slidenum">
              <a:rPr lang="en-US" smtClean="0"/>
              <a:t>‹#›</a:t>
            </a:fld>
            <a:endParaRPr lang="en-US"/>
          </a:p>
        </p:txBody>
      </p:sp>
    </p:spTree>
    <p:extLst>
      <p:ext uri="{BB962C8B-B14F-4D97-AF65-F5344CB8AC3E}">
        <p14:creationId xmlns:p14="http://schemas.microsoft.com/office/powerpoint/2010/main" val="1944602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F5C2D-A461-43A7-9AD3-F1537D3D1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47BB11-87B8-4603-8714-405D05050D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5C4B04-D920-4023-AFBC-A50ADF502949}"/>
              </a:ext>
            </a:extLst>
          </p:cNvPr>
          <p:cNvSpPr>
            <a:spLocks noGrp="1"/>
          </p:cNvSpPr>
          <p:nvPr>
            <p:ph type="dt" sz="half" idx="10"/>
          </p:nvPr>
        </p:nvSpPr>
        <p:spPr/>
        <p:txBody>
          <a:bodyPr/>
          <a:lstStyle/>
          <a:p>
            <a:fld id="{44776FBF-41F9-4F09-9B86-A3FD224B4814}" type="datetime1">
              <a:rPr lang="en-US" smtClean="0"/>
              <a:t>2/22/2024</a:t>
            </a:fld>
            <a:endParaRPr lang="en-US"/>
          </a:p>
        </p:txBody>
      </p:sp>
      <p:sp>
        <p:nvSpPr>
          <p:cNvPr id="5" name="Footer Placeholder 4">
            <a:extLst>
              <a:ext uri="{FF2B5EF4-FFF2-40B4-BE49-F238E27FC236}">
                <a16:creationId xmlns:a16="http://schemas.microsoft.com/office/drawing/2014/main" id="{6F2385FC-52F7-4831-8DA9-7EA80EBC1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240C12-C853-436E-AE63-C5E8D768B1D3}"/>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4163030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11621-48F6-439D-87E2-7D4AE06535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F55ACE-86A1-47ED-8E4D-8C62513CC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293B96-5769-41A4-A658-1F0A630E43D2}"/>
              </a:ext>
            </a:extLst>
          </p:cNvPr>
          <p:cNvSpPr>
            <a:spLocks noGrp="1"/>
          </p:cNvSpPr>
          <p:nvPr>
            <p:ph type="dt" sz="half" idx="10"/>
          </p:nvPr>
        </p:nvSpPr>
        <p:spPr/>
        <p:txBody>
          <a:bodyPr/>
          <a:lstStyle/>
          <a:p>
            <a:fld id="{DA6AC8BA-900C-43BD-849C-D7D6486454DC}" type="datetime1">
              <a:rPr lang="en-US" smtClean="0"/>
              <a:t>2/22/2024</a:t>
            </a:fld>
            <a:endParaRPr lang="en-US"/>
          </a:p>
        </p:txBody>
      </p:sp>
      <p:sp>
        <p:nvSpPr>
          <p:cNvPr id="5" name="Footer Placeholder 4">
            <a:extLst>
              <a:ext uri="{FF2B5EF4-FFF2-40B4-BE49-F238E27FC236}">
                <a16:creationId xmlns:a16="http://schemas.microsoft.com/office/drawing/2014/main" id="{F91D340A-93A4-4430-9551-927DCAFAC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DC7A87-8E90-48CA-9F51-D79852E3F7FE}"/>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2289292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EE3F1-6BEC-4550-A11D-1FEA999333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54361B-0F7C-4756-A85D-02713045B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EE655A-7136-4282-88A5-A175A4786D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D20013-38C6-4285-A57B-3118455F329B}"/>
              </a:ext>
            </a:extLst>
          </p:cNvPr>
          <p:cNvSpPr>
            <a:spLocks noGrp="1"/>
          </p:cNvSpPr>
          <p:nvPr>
            <p:ph type="dt" sz="half" idx="10"/>
          </p:nvPr>
        </p:nvSpPr>
        <p:spPr/>
        <p:txBody>
          <a:bodyPr/>
          <a:lstStyle/>
          <a:p>
            <a:fld id="{2E64A59D-ECB6-4644-ADFF-6200DDC3A360}" type="datetime1">
              <a:rPr lang="en-US" smtClean="0"/>
              <a:t>2/22/2024</a:t>
            </a:fld>
            <a:endParaRPr lang="en-US"/>
          </a:p>
        </p:txBody>
      </p:sp>
      <p:sp>
        <p:nvSpPr>
          <p:cNvPr id="6" name="Footer Placeholder 5">
            <a:extLst>
              <a:ext uri="{FF2B5EF4-FFF2-40B4-BE49-F238E27FC236}">
                <a16:creationId xmlns:a16="http://schemas.microsoft.com/office/drawing/2014/main" id="{7F3B6C68-91DB-4C18-9782-5F238DB630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1B72C8-3A16-489C-A0B0-857D6CCAB1BA}"/>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117700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p:nvSpPr>
        <p:spPr>
          <a:xfrm>
            <a:off x="1113352" y="5171109"/>
            <a:ext cx="3422952" cy="461665"/>
          </a:xfrm>
          <a:prstGeom prst="rect">
            <a:avLst/>
          </a:prstGeom>
          <a:noFill/>
        </p:spPr>
        <p:txBody>
          <a:bodyPr wrap="square" rtlCol="0">
            <a:spAutoFit/>
          </a:bodyPr>
          <a:lstStyle/>
          <a:p>
            <a:r>
              <a:rPr lang="en-US" sz="2400" baseline="0">
                <a:solidFill>
                  <a:schemeClr val="bg1"/>
                </a:solidFill>
              </a:rPr>
              <a:t>/</a:t>
            </a:r>
            <a:r>
              <a:rPr lang="en-US" sz="2400" b="1" baseline="0">
                <a:solidFill>
                  <a:schemeClr val="bg1"/>
                </a:solidFill>
              </a:rPr>
              <a:t>RESULTSEdFund</a:t>
            </a:r>
          </a:p>
        </p:txBody>
      </p:sp>
      <p:pic>
        <p:nvPicPr>
          <p:cNvPr id="6" name="Picture 5" descr="instagram-ic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5852588"/>
            <a:ext cx="462037" cy="462037"/>
          </a:xfrm>
          <a:prstGeom prst="rect">
            <a:avLst/>
          </a:prstGeom>
        </p:spPr>
      </p:pic>
      <p:pic>
        <p:nvPicPr>
          <p:cNvPr id="7" name="Picture 6" descr="facebook_circ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5195298"/>
            <a:ext cx="462037" cy="462037"/>
          </a:xfrm>
          <a:prstGeom prst="rect">
            <a:avLst/>
          </a:prstGeom>
        </p:spPr>
      </p:pic>
      <p:pic>
        <p:nvPicPr>
          <p:cNvPr id="8" name="Picture 7" descr="twitter_circ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468" y="4536796"/>
            <a:ext cx="462037" cy="462037"/>
          </a:xfrm>
          <a:prstGeom prst="rect">
            <a:avLst/>
          </a:prstGeom>
        </p:spPr>
      </p:pic>
      <p:sp>
        <p:nvSpPr>
          <p:cNvPr id="9" name="Rectangle 8"/>
          <p:cNvSpPr/>
          <p:nvPr/>
        </p:nvSpPr>
        <p:spPr>
          <a:xfrm>
            <a:off x="1113347" y="4521594"/>
            <a:ext cx="2977097" cy="461665"/>
          </a:xfrm>
          <a:prstGeom prst="rect">
            <a:avLst/>
          </a:prstGeom>
        </p:spPr>
        <p:txBody>
          <a:bodyPr wrap="none">
            <a:spAutoFit/>
          </a:bodyPr>
          <a:lstStyle/>
          <a:p>
            <a:pPr algn="l"/>
            <a:r>
              <a:rPr lang="en-US" sz="2400" baseline="0">
                <a:solidFill>
                  <a:schemeClr val="bg1"/>
                </a:solidFill>
              </a:rPr>
              <a:t>@</a:t>
            </a:r>
            <a:r>
              <a:rPr lang="en-US" sz="2400" b="1" baseline="0">
                <a:solidFill>
                  <a:schemeClr val="bg1"/>
                </a:solidFill>
              </a:rPr>
              <a:t>RESULTS_Tweets</a:t>
            </a:r>
          </a:p>
        </p:txBody>
      </p:sp>
      <p:sp>
        <p:nvSpPr>
          <p:cNvPr id="10" name="Rectangle 9"/>
          <p:cNvSpPr/>
          <p:nvPr/>
        </p:nvSpPr>
        <p:spPr>
          <a:xfrm>
            <a:off x="1105505" y="5838762"/>
            <a:ext cx="2262222" cy="461665"/>
          </a:xfrm>
          <a:prstGeom prst="rect">
            <a:avLst/>
          </a:prstGeom>
        </p:spPr>
        <p:txBody>
          <a:bodyPr wrap="none">
            <a:spAutoFit/>
          </a:bodyPr>
          <a:lstStyle/>
          <a:p>
            <a:r>
              <a:rPr lang="en-US" sz="2400" baseline="0">
                <a:solidFill>
                  <a:schemeClr val="bg1"/>
                </a:solidFill>
              </a:rPr>
              <a:t>@</a:t>
            </a:r>
            <a:r>
              <a:rPr lang="en-US" sz="2400" b="1" baseline="0">
                <a:solidFill>
                  <a:schemeClr val="bg1"/>
                </a:solidFill>
              </a:rPr>
              <a:t>voices4results</a:t>
            </a:r>
            <a:endParaRPr lang="en-US" sz="2400" b="1">
              <a:solidFill>
                <a:schemeClr val="bg1"/>
              </a:solidFill>
            </a:endParaRPr>
          </a:p>
        </p:txBody>
      </p:sp>
      <p:sp>
        <p:nvSpPr>
          <p:cNvPr id="11" name="TextBox 10"/>
          <p:cNvSpPr txBox="1"/>
          <p:nvPr/>
        </p:nvSpPr>
        <p:spPr>
          <a:xfrm>
            <a:off x="7027333" y="5571419"/>
            <a:ext cx="4559907" cy="748988"/>
          </a:xfrm>
          <a:prstGeom prst="rect">
            <a:avLst/>
          </a:prstGeom>
          <a:noFill/>
        </p:spPr>
        <p:txBody>
          <a:bodyPr wrap="square" rtlCol="0">
            <a:spAutoFit/>
          </a:bodyPr>
          <a:lstStyle/>
          <a:p>
            <a:pPr algn="r"/>
            <a:r>
              <a:rPr lang="en-US" sz="4267" b="1">
                <a:solidFill>
                  <a:schemeClr val="bg1"/>
                </a:solidFill>
              </a:rPr>
              <a:t>www.results.org</a:t>
            </a:r>
          </a:p>
        </p:txBody>
      </p:sp>
    </p:spTree>
    <p:extLst>
      <p:ext uri="{BB962C8B-B14F-4D97-AF65-F5344CB8AC3E}">
        <p14:creationId xmlns:p14="http://schemas.microsoft.com/office/powerpoint/2010/main" val="2143926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95569-48F5-4523-B024-086A99D781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5D5226-1F3E-4955-9B5D-D243FE5583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F8B0E9-ACF6-40F9-A64C-C66507F096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9ECD97-CE5D-49FA-8348-B950985AB2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39B8BF-3C47-4304-B84F-FBDA61EFD9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27EEA-DECF-44D4-9495-31314F165566}"/>
              </a:ext>
            </a:extLst>
          </p:cNvPr>
          <p:cNvSpPr>
            <a:spLocks noGrp="1"/>
          </p:cNvSpPr>
          <p:nvPr>
            <p:ph type="dt" sz="half" idx="10"/>
          </p:nvPr>
        </p:nvSpPr>
        <p:spPr/>
        <p:txBody>
          <a:bodyPr/>
          <a:lstStyle/>
          <a:p>
            <a:fld id="{D627EEF6-8B08-4509-A458-D7F51D4B3E41}" type="datetime1">
              <a:rPr lang="en-US" smtClean="0"/>
              <a:t>2/22/2024</a:t>
            </a:fld>
            <a:endParaRPr lang="en-US"/>
          </a:p>
        </p:txBody>
      </p:sp>
      <p:sp>
        <p:nvSpPr>
          <p:cNvPr id="8" name="Footer Placeholder 7">
            <a:extLst>
              <a:ext uri="{FF2B5EF4-FFF2-40B4-BE49-F238E27FC236}">
                <a16:creationId xmlns:a16="http://schemas.microsoft.com/office/drawing/2014/main" id="{E4A03C2F-3C0B-4480-BB2B-4A73FCB76A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8C10F4-A1AF-4ADF-8149-3223DA4CC246}"/>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887516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EBD34-76CD-44C5-89AD-C3CD40D50A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65C5CF-E7C5-4DF8-AD31-BB2A4B8FCF7C}"/>
              </a:ext>
            </a:extLst>
          </p:cNvPr>
          <p:cNvSpPr>
            <a:spLocks noGrp="1"/>
          </p:cNvSpPr>
          <p:nvPr>
            <p:ph type="dt" sz="half" idx="10"/>
          </p:nvPr>
        </p:nvSpPr>
        <p:spPr/>
        <p:txBody>
          <a:bodyPr/>
          <a:lstStyle/>
          <a:p>
            <a:fld id="{D842D36D-36B1-40AD-8F5B-71BE4EE267BD}" type="datetime1">
              <a:rPr lang="en-US" smtClean="0"/>
              <a:t>2/22/2024</a:t>
            </a:fld>
            <a:endParaRPr lang="en-US"/>
          </a:p>
        </p:txBody>
      </p:sp>
      <p:sp>
        <p:nvSpPr>
          <p:cNvPr id="4" name="Footer Placeholder 3">
            <a:extLst>
              <a:ext uri="{FF2B5EF4-FFF2-40B4-BE49-F238E27FC236}">
                <a16:creationId xmlns:a16="http://schemas.microsoft.com/office/drawing/2014/main" id="{FF46F619-D48F-46C7-B013-250BE025B4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B8E5DE-9BD8-422F-B2C3-0C8580A502AF}"/>
              </a:ext>
            </a:extLst>
          </p:cNvPr>
          <p:cNvSpPr>
            <a:spLocks noGrp="1"/>
          </p:cNvSpPr>
          <p:nvPr>
            <p:ph type="sldNum" sz="quarter" idx="12"/>
          </p:nvPr>
        </p:nvSpPr>
        <p:spPr/>
        <p:txBody>
          <a:bodyPr/>
          <a:lstStyle/>
          <a:p>
            <a:fld id="{08F377F4-1DA8-4906-8FE8-11B67FE34D3C}" type="slidenum">
              <a:rPr lang="en-US" smtClean="0"/>
              <a:t>‹#›</a:t>
            </a:fld>
            <a:endParaRPr lang="en-US"/>
          </a:p>
        </p:txBody>
      </p:sp>
    </p:spTree>
    <p:extLst>
      <p:ext uri="{BB962C8B-B14F-4D97-AF65-F5344CB8AC3E}">
        <p14:creationId xmlns:p14="http://schemas.microsoft.com/office/powerpoint/2010/main" val="1987396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0EAADC-F6EC-420D-BD67-8781AE332B2F}"/>
              </a:ext>
            </a:extLst>
          </p:cNvPr>
          <p:cNvSpPr>
            <a:spLocks noGrp="1"/>
          </p:cNvSpPr>
          <p:nvPr>
            <p:ph type="dt" sz="half" idx="10"/>
          </p:nvPr>
        </p:nvSpPr>
        <p:spPr/>
        <p:txBody>
          <a:bodyPr/>
          <a:lstStyle/>
          <a:p>
            <a:fld id="{A46B5645-665A-469C-9A19-0537119C6C8C}" type="datetime1">
              <a:rPr lang="en-US" smtClean="0"/>
              <a:t>2/22/2024</a:t>
            </a:fld>
            <a:endParaRPr lang="en-US"/>
          </a:p>
        </p:txBody>
      </p:sp>
      <p:sp>
        <p:nvSpPr>
          <p:cNvPr id="3" name="Footer Placeholder 2">
            <a:extLst>
              <a:ext uri="{FF2B5EF4-FFF2-40B4-BE49-F238E27FC236}">
                <a16:creationId xmlns:a16="http://schemas.microsoft.com/office/drawing/2014/main" id="{CDE20E1D-77C7-4FD2-A224-7FB1324DE9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AAE700-0293-4AB5-B674-85FCF5947DBA}"/>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2800895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D0E6A-C396-4283-9F5B-3BC8D1BFA8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27301B-66FC-451E-A348-49673EC6BE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043675-5C3F-4680-834E-68A3FC0D00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939A4A-2DA2-42E7-9800-05C8BD2BBD1A}"/>
              </a:ext>
            </a:extLst>
          </p:cNvPr>
          <p:cNvSpPr>
            <a:spLocks noGrp="1"/>
          </p:cNvSpPr>
          <p:nvPr>
            <p:ph type="dt" sz="half" idx="10"/>
          </p:nvPr>
        </p:nvSpPr>
        <p:spPr/>
        <p:txBody>
          <a:bodyPr/>
          <a:lstStyle/>
          <a:p>
            <a:fld id="{8D728C23-A062-43CF-8AF0-E3489B489329}" type="datetime1">
              <a:rPr lang="en-US" smtClean="0"/>
              <a:t>2/22/2024</a:t>
            </a:fld>
            <a:endParaRPr lang="en-US"/>
          </a:p>
        </p:txBody>
      </p:sp>
      <p:sp>
        <p:nvSpPr>
          <p:cNvPr id="6" name="Footer Placeholder 5">
            <a:extLst>
              <a:ext uri="{FF2B5EF4-FFF2-40B4-BE49-F238E27FC236}">
                <a16:creationId xmlns:a16="http://schemas.microsoft.com/office/drawing/2014/main" id="{3BA4D6D9-7638-48FB-BAD2-8828FFBB5F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DD1EB2-6540-45B9-85B4-7062AD226010}"/>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24265953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BA528-34F5-486E-AD74-A7BE1BCFE2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7BBEF-A77B-4B95-9D1C-B26B495194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E90C7FD-27EA-4764-A620-30C31FB8E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751D-F18A-48D6-B8E8-D6A2C3E7442E}"/>
              </a:ext>
            </a:extLst>
          </p:cNvPr>
          <p:cNvSpPr>
            <a:spLocks noGrp="1"/>
          </p:cNvSpPr>
          <p:nvPr>
            <p:ph type="dt" sz="half" idx="10"/>
          </p:nvPr>
        </p:nvSpPr>
        <p:spPr/>
        <p:txBody>
          <a:bodyPr/>
          <a:lstStyle/>
          <a:p>
            <a:fld id="{66BFCEFD-DD4A-49DB-B832-D6C648C83105}" type="datetime1">
              <a:rPr lang="en-US" smtClean="0"/>
              <a:t>2/22/2024</a:t>
            </a:fld>
            <a:endParaRPr lang="en-US"/>
          </a:p>
        </p:txBody>
      </p:sp>
      <p:sp>
        <p:nvSpPr>
          <p:cNvPr id="6" name="Footer Placeholder 5">
            <a:extLst>
              <a:ext uri="{FF2B5EF4-FFF2-40B4-BE49-F238E27FC236}">
                <a16:creationId xmlns:a16="http://schemas.microsoft.com/office/drawing/2014/main" id="{85CFD2BC-B9BE-4C3B-A5A3-5C94A15314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013488-2369-4BC8-97F7-F00DA7A26D24}"/>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1088370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75500-CDD0-44BA-AD78-CC2CD36582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E24B0A-C4B4-40E3-A8E8-93A95A626F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DBC45-0585-4116-87B8-4D5E4FCF3FA4}"/>
              </a:ext>
            </a:extLst>
          </p:cNvPr>
          <p:cNvSpPr>
            <a:spLocks noGrp="1"/>
          </p:cNvSpPr>
          <p:nvPr>
            <p:ph type="dt" sz="half" idx="10"/>
          </p:nvPr>
        </p:nvSpPr>
        <p:spPr/>
        <p:txBody>
          <a:bodyPr/>
          <a:lstStyle/>
          <a:p>
            <a:fld id="{CA6803A5-F6BD-4148-AB26-519B6EC1C528}" type="datetime1">
              <a:rPr lang="en-US" smtClean="0"/>
              <a:t>2/22/2024</a:t>
            </a:fld>
            <a:endParaRPr lang="en-US"/>
          </a:p>
        </p:txBody>
      </p:sp>
      <p:sp>
        <p:nvSpPr>
          <p:cNvPr id="5" name="Footer Placeholder 4">
            <a:extLst>
              <a:ext uri="{FF2B5EF4-FFF2-40B4-BE49-F238E27FC236}">
                <a16:creationId xmlns:a16="http://schemas.microsoft.com/office/drawing/2014/main" id="{F572844E-AC15-49AB-BE8F-C7ADDA6FEC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AB9F4-E647-430E-87D9-B8D285D96507}"/>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1343036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BB323-30DC-4299-BCBB-639A6B8AAB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B673F9-674A-4F6B-BA14-85704779CF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7A590-7322-410E-8963-CCCA1CE9F573}"/>
              </a:ext>
            </a:extLst>
          </p:cNvPr>
          <p:cNvSpPr>
            <a:spLocks noGrp="1"/>
          </p:cNvSpPr>
          <p:nvPr>
            <p:ph type="dt" sz="half" idx="10"/>
          </p:nvPr>
        </p:nvSpPr>
        <p:spPr/>
        <p:txBody>
          <a:bodyPr/>
          <a:lstStyle/>
          <a:p>
            <a:fld id="{AFECDB8A-82DC-4B81-9884-4AEA2590683B}" type="datetime1">
              <a:rPr lang="en-US" smtClean="0"/>
              <a:t>2/22/2024</a:t>
            </a:fld>
            <a:endParaRPr lang="en-US"/>
          </a:p>
        </p:txBody>
      </p:sp>
      <p:sp>
        <p:nvSpPr>
          <p:cNvPr id="5" name="Footer Placeholder 4">
            <a:extLst>
              <a:ext uri="{FF2B5EF4-FFF2-40B4-BE49-F238E27FC236}">
                <a16:creationId xmlns:a16="http://schemas.microsoft.com/office/drawing/2014/main" id="{D1E9AE78-A03D-49F7-9FB6-34DEA9725E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F1F119-F17D-4544-BDC4-5095D1A181B8}"/>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3352753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950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1113352" y="5171108"/>
            <a:ext cx="3422952" cy="584775"/>
          </a:xfrm>
          <a:prstGeom prst="rect">
            <a:avLst/>
          </a:prstGeom>
          <a:noFill/>
        </p:spPr>
        <p:txBody>
          <a:bodyPr wrap="square" rtlCol="0">
            <a:spAutoFit/>
          </a:bodyPr>
          <a:lstStyle/>
          <a:p>
            <a:r>
              <a:rPr lang="en-US" sz="3200" baseline="0">
                <a:solidFill>
                  <a:schemeClr val="bg1"/>
                </a:solidFill>
              </a:rPr>
              <a:t>/</a:t>
            </a:r>
            <a:r>
              <a:rPr lang="en-US" sz="3200" b="1" baseline="0">
                <a:solidFill>
                  <a:schemeClr val="bg1"/>
                </a:solidFill>
              </a:rPr>
              <a:t>RESULTSEdFund</a:t>
            </a:r>
          </a:p>
        </p:txBody>
      </p:sp>
      <p:pic>
        <p:nvPicPr>
          <p:cNvPr id="6" name="Picture 5" descr="instagram-ico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467" y="5852588"/>
            <a:ext cx="462037" cy="462037"/>
          </a:xfrm>
          <a:prstGeom prst="rect">
            <a:avLst/>
          </a:prstGeom>
        </p:spPr>
      </p:pic>
      <p:pic>
        <p:nvPicPr>
          <p:cNvPr id="7" name="Picture 6" descr="facebook_circl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3467" y="5195298"/>
            <a:ext cx="462037" cy="462037"/>
          </a:xfrm>
          <a:prstGeom prst="rect">
            <a:avLst/>
          </a:prstGeom>
        </p:spPr>
      </p:pic>
      <p:pic>
        <p:nvPicPr>
          <p:cNvPr id="8" name="Picture 7" descr="twitter_circl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3468" y="4536796"/>
            <a:ext cx="462037" cy="462037"/>
          </a:xfrm>
          <a:prstGeom prst="rect">
            <a:avLst/>
          </a:prstGeom>
        </p:spPr>
      </p:pic>
      <p:sp>
        <p:nvSpPr>
          <p:cNvPr id="9" name="Rectangle 8"/>
          <p:cNvSpPr/>
          <p:nvPr userDrawn="1"/>
        </p:nvSpPr>
        <p:spPr>
          <a:xfrm>
            <a:off x="1113347" y="4521594"/>
            <a:ext cx="3395801" cy="584775"/>
          </a:xfrm>
          <a:prstGeom prst="rect">
            <a:avLst/>
          </a:prstGeom>
        </p:spPr>
        <p:txBody>
          <a:bodyPr wrap="none">
            <a:spAutoFit/>
          </a:bodyPr>
          <a:lstStyle/>
          <a:p>
            <a:pPr algn="l"/>
            <a:r>
              <a:rPr lang="en-US" sz="3200" baseline="0">
                <a:solidFill>
                  <a:schemeClr val="bg1"/>
                </a:solidFill>
              </a:rPr>
              <a:t>@</a:t>
            </a:r>
            <a:r>
              <a:rPr lang="en-US" sz="3200" b="1" baseline="0">
                <a:solidFill>
                  <a:schemeClr val="bg1"/>
                </a:solidFill>
              </a:rPr>
              <a:t>RESULTS_Tweets</a:t>
            </a:r>
          </a:p>
        </p:txBody>
      </p:sp>
      <p:sp>
        <p:nvSpPr>
          <p:cNvPr id="10" name="Rectangle 9"/>
          <p:cNvSpPr/>
          <p:nvPr userDrawn="1"/>
        </p:nvSpPr>
        <p:spPr>
          <a:xfrm>
            <a:off x="1105505" y="5838762"/>
            <a:ext cx="2952668" cy="584775"/>
          </a:xfrm>
          <a:prstGeom prst="rect">
            <a:avLst/>
          </a:prstGeom>
        </p:spPr>
        <p:txBody>
          <a:bodyPr wrap="none">
            <a:spAutoFit/>
          </a:bodyPr>
          <a:lstStyle/>
          <a:p>
            <a:r>
              <a:rPr lang="en-US" sz="3200" baseline="0">
                <a:solidFill>
                  <a:schemeClr val="bg1"/>
                </a:solidFill>
              </a:rPr>
              <a:t>@</a:t>
            </a:r>
            <a:r>
              <a:rPr lang="en-US" sz="3200" b="1" baseline="0">
                <a:solidFill>
                  <a:schemeClr val="bg1"/>
                </a:solidFill>
              </a:rPr>
              <a:t>voices4results</a:t>
            </a:r>
            <a:endParaRPr lang="en-US" sz="3200" b="1">
              <a:solidFill>
                <a:schemeClr val="bg1"/>
              </a:solidFill>
            </a:endParaRPr>
          </a:p>
        </p:txBody>
      </p:sp>
      <p:sp>
        <p:nvSpPr>
          <p:cNvPr id="11" name="TextBox 10"/>
          <p:cNvSpPr txBox="1"/>
          <p:nvPr userDrawn="1"/>
        </p:nvSpPr>
        <p:spPr>
          <a:xfrm>
            <a:off x="7027333" y="5571419"/>
            <a:ext cx="4559907" cy="748988"/>
          </a:xfrm>
          <a:prstGeom prst="rect">
            <a:avLst/>
          </a:prstGeom>
          <a:noFill/>
        </p:spPr>
        <p:txBody>
          <a:bodyPr wrap="square" rtlCol="0">
            <a:spAutoFit/>
          </a:bodyPr>
          <a:lstStyle/>
          <a:p>
            <a:pPr algn="r"/>
            <a:r>
              <a:rPr lang="en-US" sz="4267" b="1">
                <a:solidFill>
                  <a:schemeClr val="bg1"/>
                </a:solidFill>
              </a:rPr>
              <a:t>www.results.org</a:t>
            </a:r>
          </a:p>
        </p:txBody>
      </p:sp>
    </p:spTree>
    <p:extLst>
      <p:ext uri="{BB962C8B-B14F-4D97-AF65-F5344CB8AC3E}">
        <p14:creationId xmlns:p14="http://schemas.microsoft.com/office/powerpoint/2010/main" val="31829442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24AFABC-7B3A-4C7A-97AE-AB8AAA85CD8C}" type="datetime1">
              <a:rPr lang="en-US" smtClean="0"/>
              <a:t>2/22/2024</a:t>
            </a:fld>
            <a:endParaRPr lang="en-US"/>
          </a:p>
        </p:txBody>
      </p:sp>
      <p:sp>
        <p:nvSpPr>
          <p:cNvPr id="6" name="Slide Number Placeholder 5"/>
          <p:cNvSpPr>
            <a:spLocks noGrp="1"/>
          </p:cNvSpPr>
          <p:nvPr>
            <p:ph type="sldNum" sz="quarter" idx="12"/>
          </p:nvPr>
        </p:nvSpPr>
        <p:spPr>
          <a:xfrm>
            <a:off x="0" y="0"/>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517368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52FD-C2A2-47F2-B0A7-785675F4C57A}"/>
              </a:ext>
            </a:extLst>
          </p:cNvPr>
          <p:cNvSpPr>
            <a:spLocks noGrp="1"/>
          </p:cNvSpPr>
          <p:nvPr>
            <p:ph type="ctrTitle"/>
          </p:nvPr>
        </p:nvSpPr>
        <p:spPr>
          <a:xfrm>
            <a:off x="1524000" y="4641067"/>
            <a:ext cx="9144000" cy="1042103"/>
          </a:xfrm>
        </p:spPr>
        <p:txBody>
          <a:bodyPr anchor="b">
            <a:normAutofit/>
          </a:bodyPr>
          <a:lstStyle>
            <a:lvl1pPr algn="ctr">
              <a:defRPr sz="5000" b="1"/>
            </a:lvl1pPr>
          </a:lstStyle>
          <a:p>
            <a:r>
              <a:rPr lang="en-US"/>
              <a:t>Click to edit Master title style</a:t>
            </a:r>
          </a:p>
        </p:txBody>
      </p:sp>
      <p:sp>
        <p:nvSpPr>
          <p:cNvPr id="3" name="Subtitle 2">
            <a:extLst>
              <a:ext uri="{FF2B5EF4-FFF2-40B4-BE49-F238E27FC236}">
                <a16:creationId xmlns:a16="http://schemas.microsoft.com/office/drawing/2014/main" id="{CF743664-EB4C-4AF8-9F74-B6D0EA83120E}"/>
              </a:ext>
            </a:extLst>
          </p:cNvPr>
          <p:cNvSpPr>
            <a:spLocks noGrp="1"/>
          </p:cNvSpPr>
          <p:nvPr>
            <p:ph type="subTitle" idx="1"/>
          </p:nvPr>
        </p:nvSpPr>
        <p:spPr>
          <a:xfrm>
            <a:off x="1524000" y="5848049"/>
            <a:ext cx="9144000" cy="1655762"/>
          </a:xfrm>
        </p:spPr>
        <p:txBody>
          <a:bodyPr/>
          <a:lstStyle>
            <a:lvl1pPr marL="0" indent="0" algn="ctr">
              <a:buNone/>
              <a:defRPr sz="2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E18B3A-C0E0-4842-A29E-32DD41F4055C}"/>
              </a:ext>
            </a:extLst>
          </p:cNvPr>
          <p:cNvSpPr>
            <a:spLocks noGrp="1"/>
          </p:cNvSpPr>
          <p:nvPr>
            <p:ph type="dt" sz="half" idx="10"/>
          </p:nvPr>
        </p:nvSpPr>
        <p:spPr/>
        <p:txBody>
          <a:bodyPr/>
          <a:lstStyle/>
          <a:p>
            <a:fld id="{932403E4-5E0E-4031-B07A-96D4D6317F5A}" type="datetime1">
              <a:rPr lang="en-US" smtClean="0"/>
              <a:t>2/22/2024</a:t>
            </a:fld>
            <a:endParaRPr lang="en-US"/>
          </a:p>
        </p:txBody>
      </p:sp>
      <p:sp>
        <p:nvSpPr>
          <p:cNvPr id="5" name="Footer Placeholder 4">
            <a:extLst>
              <a:ext uri="{FF2B5EF4-FFF2-40B4-BE49-F238E27FC236}">
                <a16:creationId xmlns:a16="http://schemas.microsoft.com/office/drawing/2014/main" id="{708122F1-80C1-457D-B939-FFD98A273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D9CA5-CCDF-48EA-996A-24B7EF8193EA}"/>
              </a:ext>
            </a:extLst>
          </p:cNvPr>
          <p:cNvSpPr>
            <a:spLocks noGrp="1"/>
          </p:cNvSpPr>
          <p:nvPr>
            <p:ph type="sldNum" sz="quarter" idx="12"/>
          </p:nvPr>
        </p:nvSpPr>
        <p:spPr/>
        <p:txBody>
          <a:bodyPr/>
          <a:lstStyle/>
          <a:p>
            <a:fld id="{3EE68A09-D475-4427-9669-C41076B41F17}" type="slidenum">
              <a:rPr lang="en-US" smtClean="0"/>
              <a:t>‹#›</a:t>
            </a:fld>
            <a:endParaRPr lang="en-US"/>
          </a:p>
        </p:txBody>
      </p:sp>
    </p:spTree>
    <p:extLst>
      <p:ext uri="{BB962C8B-B14F-4D97-AF65-F5344CB8AC3E}">
        <p14:creationId xmlns:p14="http://schemas.microsoft.com/office/powerpoint/2010/main" val="40099597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5087940"/>
            <a:ext cx="10363200" cy="1362075"/>
          </a:xfrm>
        </p:spPr>
        <p:txBody>
          <a:bodyPr anchor="t"/>
          <a:lstStyle>
            <a:lvl1pPr algn="l">
              <a:defRPr sz="5333" b="0" cap="all">
                <a:solidFill>
                  <a:schemeClr val="tx1"/>
                </a:solidFill>
              </a:defRPr>
            </a:lvl1pPr>
          </a:lstStyle>
          <a:p>
            <a:r>
              <a:rPr lang="en-US"/>
              <a:t>Click to edit Master title style</a:t>
            </a:r>
          </a:p>
        </p:txBody>
      </p:sp>
      <p:sp>
        <p:nvSpPr>
          <p:cNvPr id="9" name="Title 1"/>
          <p:cNvSpPr txBox="1">
            <a:spLocks/>
          </p:cNvSpPr>
          <p:nvPr userDrawn="1"/>
        </p:nvSpPr>
        <p:spPr>
          <a:xfrm>
            <a:off x="963084" y="3725865"/>
            <a:ext cx="10363200" cy="1362075"/>
          </a:xfrm>
          <a:prstGeom prst="rect">
            <a:avLst/>
          </a:prstGeom>
        </p:spPr>
        <p:txBody>
          <a:bodyPr vert="horz" lIns="121920" tIns="60960" rIns="121920" bIns="60960" rtlCol="0" anchor="t">
            <a:norm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5333" b="1"/>
              <a:t>Click to edit Master title style</a:t>
            </a:r>
          </a:p>
        </p:txBody>
      </p:sp>
    </p:spTree>
    <p:extLst>
      <p:ext uri="{BB962C8B-B14F-4D97-AF65-F5344CB8AC3E}">
        <p14:creationId xmlns:p14="http://schemas.microsoft.com/office/powerpoint/2010/main" val="2167559642"/>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36ECF1-54EA-48C7-8789-C72B6D5018A2}" type="datetime1">
              <a:rPr lang="en-US" smtClean="0"/>
              <a:t>2/22/2024</a:t>
            </a:fld>
            <a:endParaRPr lang="en-US"/>
          </a:p>
        </p:txBody>
      </p:sp>
      <p:sp>
        <p:nvSpPr>
          <p:cNvPr id="6" name="Slide Number Placeholder 5"/>
          <p:cNvSpPr>
            <a:spLocks noGrp="1"/>
          </p:cNvSpPr>
          <p:nvPr>
            <p:ph type="sldNum" sz="quarter" idx="12"/>
          </p:nvPr>
        </p:nvSpPr>
        <p:spPr>
          <a:xfrm>
            <a:off x="0" y="0"/>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764411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B4C72-423D-4016-99CA-63498ED8D628}" type="datetime1">
              <a:rPr lang="en-US" smtClean="0"/>
              <a:t>2/22/2024</a:t>
            </a:fld>
            <a:endParaRPr lang="en-US"/>
          </a:p>
        </p:txBody>
      </p:sp>
      <p:sp>
        <p:nvSpPr>
          <p:cNvPr id="6" name="Slide Number Placeholder 5"/>
          <p:cNvSpPr>
            <a:spLocks noGrp="1"/>
          </p:cNvSpPr>
          <p:nvPr>
            <p:ph type="sldNum" sz="quarter" idx="12"/>
          </p:nvPr>
        </p:nvSpPr>
        <p:spPr>
          <a:xfrm>
            <a:off x="0" y="13112"/>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05752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FFA2B3-3672-437F-9640-FCA07E5316C5}" type="datetime1">
              <a:rPr lang="en-US" smtClean="0"/>
              <a:t>2/22/2024</a:t>
            </a:fld>
            <a:endParaRPr lang="en-US"/>
          </a:p>
        </p:txBody>
      </p:sp>
      <p:sp>
        <p:nvSpPr>
          <p:cNvPr id="7" name="Slide Number Placeholder 6"/>
          <p:cNvSpPr>
            <a:spLocks noGrp="1"/>
          </p:cNvSpPr>
          <p:nvPr>
            <p:ph type="sldNum" sz="quarter" idx="12"/>
          </p:nvPr>
        </p:nvSpPr>
        <p:spPr>
          <a:xfrm>
            <a:off x="0" y="2791"/>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460291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F2207E-7807-4F1D-AC13-E1D17137AD56}" type="datetime1">
              <a:rPr lang="en-US" smtClean="0"/>
              <a:t>2/22/2024</a:t>
            </a:fld>
            <a:endParaRPr lang="en-US"/>
          </a:p>
        </p:txBody>
      </p:sp>
      <p:sp>
        <p:nvSpPr>
          <p:cNvPr id="9" name="Slide Number Placeholder 8"/>
          <p:cNvSpPr>
            <a:spLocks noGrp="1"/>
          </p:cNvSpPr>
          <p:nvPr>
            <p:ph type="sldNum" sz="quarter" idx="12"/>
          </p:nvPr>
        </p:nvSpPr>
        <p:spPr>
          <a:xfrm>
            <a:off x="0" y="2790"/>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483673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956926-E14E-4709-B0A7-68D4D42EF8AB}" type="datetime1">
              <a:rPr lang="en-US" smtClean="0"/>
              <a:t>2/22/2024</a:t>
            </a:fld>
            <a:endParaRPr lang="en-US"/>
          </a:p>
        </p:txBody>
      </p:sp>
      <p:sp>
        <p:nvSpPr>
          <p:cNvPr id="9" name="Slide Number Placeholder 8"/>
          <p:cNvSpPr>
            <a:spLocks noGrp="1"/>
          </p:cNvSpPr>
          <p:nvPr>
            <p:ph type="sldNum" sz="quarter" idx="12"/>
          </p:nvPr>
        </p:nvSpPr>
        <p:spPr>
          <a:xfrm>
            <a:off x="0" y="2791"/>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5183881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318621-5690-4347-B960-16795924FA11}" type="datetime1">
              <a:rPr lang="en-US" smtClean="0"/>
              <a:t>2/22/2024</a:t>
            </a:fld>
            <a:endParaRPr lang="en-US"/>
          </a:p>
        </p:txBody>
      </p:sp>
      <p:sp>
        <p:nvSpPr>
          <p:cNvPr id="5" name="Slide Number Placeholder 4"/>
          <p:cNvSpPr>
            <a:spLocks noGrp="1"/>
          </p:cNvSpPr>
          <p:nvPr>
            <p:ph type="sldNum" sz="quarter" idx="12"/>
          </p:nvPr>
        </p:nvSpPr>
        <p:spPr>
          <a:xfrm>
            <a:off x="0" y="2791"/>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809536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BE1C7A-070C-429B-8030-B5C31DCEC377}" type="datetime1">
              <a:rPr lang="en-US" smtClean="0"/>
              <a:t>2/22/2024</a:t>
            </a:fld>
            <a:endParaRPr lang="en-US"/>
          </a:p>
        </p:txBody>
      </p:sp>
      <p:sp>
        <p:nvSpPr>
          <p:cNvPr id="4" name="Slide Number Placeholder 3"/>
          <p:cNvSpPr>
            <a:spLocks noGrp="1"/>
          </p:cNvSpPr>
          <p:nvPr>
            <p:ph type="sldNum" sz="quarter" idx="12"/>
          </p:nvPr>
        </p:nvSpPr>
        <p:spPr>
          <a:xfrm>
            <a:off x="0" y="2791"/>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88882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3443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56472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2059876-B743-4680-BE30-78BFBE8A1CD5}" type="datetime1">
              <a:rPr lang="en-US" smtClean="0"/>
              <a:t>2/22/2024</a:t>
            </a:fld>
            <a:endParaRPr lang="en-US"/>
          </a:p>
        </p:txBody>
      </p:sp>
      <p:sp>
        <p:nvSpPr>
          <p:cNvPr id="7" name="Slide Number Placeholder 6"/>
          <p:cNvSpPr>
            <a:spLocks noGrp="1"/>
          </p:cNvSpPr>
          <p:nvPr>
            <p:ph type="sldNum" sz="quarter" idx="12"/>
          </p:nvPr>
        </p:nvSpPr>
        <p:spPr>
          <a:xfrm>
            <a:off x="0" y="2790"/>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455581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FF1E2-8E9B-4C9D-8666-63C493A1137D}"/>
              </a:ext>
            </a:extLst>
          </p:cNvPr>
          <p:cNvSpPr>
            <a:spLocks noGrp="1"/>
          </p:cNvSpPr>
          <p:nvPr>
            <p:ph type="title"/>
          </p:nvPr>
        </p:nvSpPr>
        <p:spPr>
          <a:xfrm>
            <a:off x="609600" y="4799062"/>
            <a:ext cx="10972800" cy="11430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7E3F91E7-56CB-44D4-A0AD-861824C97C25}"/>
              </a:ext>
            </a:extLst>
          </p:cNvPr>
          <p:cNvSpPr>
            <a:spLocks noGrp="1"/>
          </p:cNvSpPr>
          <p:nvPr>
            <p:ph type="dt" sz="half" idx="10"/>
          </p:nvPr>
        </p:nvSpPr>
        <p:spPr/>
        <p:txBody>
          <a:bodyPr/>
          <a:lstStyle/>
          <a:p>
            <a:fld id="{33F2A202-F7BC-40BC-82A0-23544F171E0F}" type="datetime1">
              <a:rPr lang="en-US" smtClean="0"/>
              <a:t>2/22/2024</a:t>
            </a:fld>
            <a:endParaRPr lang="en-US"/>
          </a:p>
        </p:txBody>
      </p:sp>
      <p:sp>
        <p:nvSpPr>
          <p:cNvPr id="4" name="Footer Placeholder 3">
            <a:extLst>
              <a:ext uri="{FF2B5EF4-FFF2-40B4-BE49-F238E27FC236}">
                <a16:creationId xmlns:a16="http://schemas.microsoft.com/office/drawing/2014/main" id="{05A2242C-FF49-4B14-8BF7-CD64ABB47B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73F38F-F1AA-4DF1-AEC6-322C25339993}"/>
              </a:ext>
            </a:extLst>
          </p:cNvPr>
          <p:cNvSpPr>
            <a:spLocks noGrp="1"/>
          </p:cNvSpPr>
          <p:nvPr>
            <p:ph type="sldNum" sz="quarter" idx="12"/>
          </p:nvPr>
        </p:nvSpPr>
        <p:spPr/>
        <p:txBody>
          <a:bodyPr/>
          <a:lstStyle/>
          <a:p>
            <a:fld id="{3EE68A09-D475-4427-9669-C41076B41F17}" type="slidenum">
              <a:rPr lang="en-US" smtClean="0"/>
              <a:t>‹#›</a:t>
            </a:fld>
            <a:endParaRPr lang="en-US"/>
          </a:p>
        </p:txBody>
      </p:sp>
    </p:spTree>
    <p:extLst>
      <p:ext uri="{BB962C8B-B14F-4D97-AF65-F5344CB8AC3E}">
        <p14:creationId xmlns:p14="http://schemas.microsoft.com/office/powerpoint/2010/main" val="18002755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57E3CDE-D22E-44A0-9A35-09F3A3C24109}" type="datetime1">
              <a:rPr lang="en-US" smtClean="0"/>
              <a:t>2/22/2024</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0395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56472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8309BD6-6308-4F26-9203-775096EBE497}" type="datetime1">
              <a:rPr lang="en-US" smtClean="0"/>
              <a:t>2/22/2024</a:t>
            </a:fld>
            <a:endParaRPr lang="en-US"/>
          </a:p>
        </p:txBody>
      </p:sp>
      <p:sp>
        <p:nvSpPr>
          <p:cNvPr id="7" name="Slide Number Placeholder 6"/>
          <p:cNvSpPr>
            <a:spLocks noGrp="1"/>
          </p:cNvSpPr>
          <p:nvPr>
            <p:ph type="sldNum" sz="quarter" idx="12"/>
          </p:nvPr>
        </p:nvSpPr>
        <p:spPr>
          <a:xfrm>
            <a:off x="0" y="2791"/>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2871639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9260CE6-4900-4D91-95B9-9EC8D7CF60C5}" type="datetime1">
              <a:rPr lang="en-US" smtClean="0"/>
              <a:t>2/22/2024</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2597244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6DDC6-5840-42B5-BD81-21BE2B37450A}" type="datetime1">
              <a:rPr lang="en-US" smtClean="0"/>
              <a:t>2/22/2024</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037106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274640"/>
            <a:ext cx="1550609"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311CC-82A1-4A05-AF0B-694F24E46456}" type="datetime1">
              <a:rPr lang="en-US" smtClean="0"/>
              <a:t>2/22/2024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5414618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5087939"/>
            <a:ext cx="10363200" cy="1362075"/>
          </a:xfrm>
        </p:spPr>
        <p:txBody>
          <a:bodyPr anchor="t"/>
          <a:lstStyle>
            <a:lvl1pPr algn="l">
              <a:defRPr sz="5333" b="0" cap="all">
                <a:solidFill>
                  <a:schemeClr val="tx1"/>
                </a:solidFill>
              </a:defRPr>
            </a:lvl1pPr>
          </a:lstStyle>
          <a:p>
            <a:r>
              <a:rPr lang="en-US"/>
              <a:t>Click to edit Master title style</a:t>
            </a:r>
          </a:p>
        </p:txBody>
      </p:sp>
      <p:sp>
        <p:nvSpPr>
          <p:cNvPr id="9" name="Title 1"/>
          <p:cNvSpPr txBox="1">
            <a:spLocks/>
          </p:cNvSpPr>
          <p:nvPr userDrawn="1"/>
        </p:nvSpPr>
        <p:spPr>
          <a:xfrm>
            <a:off x="963084" y="3725864"/>
            <a:ext cx="10363200" cy="1362075"/>
          </a:xfrm>
          <a:prstGeom prst="rect">
            <a:avLst/>
          </a:prstGeom>
        </p:spPr>
        <p:txBody>
          <a:bodyPr vert="horz" lIns="121920" tIns="60960" rIns="121920" bIns="60960" rtlCol="0" anchor="t">
            <a:norm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5333" b="1"/>
              <a:t>Click to edit Master title style</a:t>
            </a:r>
          </a:p>
        </p:txBody>
      </p:sp>
    </p:spTree>
    <p:extLst>
      <p:ext uri="{BB962C8B-B14F-4D97-AF65-F5344CB8AC3E}">
        <p14:creationId xmlns:p14="http://schemas.microsoft.com/office/powerpoint/2010/main" val="180853717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07756CA-16F3-43CA-B694-3782588E59B8}" type="datetime1">
              <a:rPr lang="en-US" smtClean="0"/>
              <a:t>2/22/2024</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517368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5AA2F4-44F5-4018-A660-60E21CCE5631}" type="datetime1">
              <a:rPr lang="en-US" smtClean="0"/>
              <a:t>2/22/2024</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910438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9CE9C9-23B6-4CB7-8A3A-BD5582F96D1C}" type="datetime1">
              <a:rPr lang="en-US" smtClean="0"/>
              <a:t>2/22/2024</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6103735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8A5AC-4C7D-410A-9C7B-53B623A4F3B5}" type="datetime1">
              <a:rPr lang="en-US" smtClean="0"/>
              <a:t>2/22/2024</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48367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41B4ED-782B-4D97-A794-CC0200A3B931}" type="datetime1">
              <a:rPr lang="en-US" smtClean="0"/>
              <a:t>2/22/2024</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164279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75C102-83D9-4BA2-9FBE-CE529DD4B810}" type="datetime1">
              <a:rPr lang="en-US" smtClean="0"/>
              <a:t>2/22/2024</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995034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E8882E-8D8C-4217-A09C-86C8574E9997}" type="datetime1">
              <a:rPr lang="en-US" smtClean="0"/>
              <a:t>2/22/2024</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5112606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9617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56472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A8D9379-0233-4C93-A949-687F2DE18ACA}" type="datetime1">
              <a:rPr lang="en-US" smtClean="0"/>
              <a:t>2/22/2024</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4555818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575C282-206A-41A6-AE15-C3DB12848B54}" type="datetime1">
              <a:rPr lang="en-US" smtClean="0"/>
              <a:t>2/22/2024</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0395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3BA46E-F666-4B7C-B959-599A9F5F7F33}" type="datetime1">
              <a:rPr lang="en-US" smtClean="0"/>
              <a:t>2/22/2024</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9109639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39"/>
            <a:ext cx="1550609"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4881B1-8A63-4AAE-A2CD-C570966D280A}" type="datetime1">
              <a:rPr lang="en-US" smtClean="0"/>
              <a:t>2/22/2024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983327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82357" y="4984276"/>
            <a:ext cx="10958468" cy="1564477"/>
          </a:xfrm>
        </p:spPr>
        <p:txBody>
          <a:bodyPr/>
          <a:lstStyle>
            <a:lvl1pPr marL="0" indent="0" algn="l">
              <a:buNone/>
              <a:defRPr>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text</a:t>
            </a:r>
          </a:p>
        </p:txBody>
      </p:sp>
      <p:sp>
        <p:nvSpPr>
          <p:cNvPr id="12" name="Picture Placeholder 11"/>
          <p:cNvSpPr>
            <a:spLocks noGrp="1"/>
          </p:cNvSpPr>
          <p:nvPr>
            <p:ph type="pic" sz="quarter" idx="10"/>
          </p:nvPr>
        </p:nvSpPr>
        <p:spPr>
          <a:xfrm>
            <a:off x="0" y="0"/>
            <a:ext cx="12192000" cy="4683125"/>
          </a:xfrm>
        </p:spPr>
        <p:txBody>
          <a:bodyPr/>
          <a:lstStyle/>
          <a:p>
            <a:endParaRPr lang="en-US"/>
          </a:p>
        </p:txBody>
      </p:sp>
    </p:spTree>
    <p:extLst>
      <p:ext uri="{BB962C8B-B14F-4D97-AF65-F5344CB8AC3E}">
        <p14:creationId xmlns:p14="http://schemas.microsoft.com/office/powerpoint/2010/main" val="7017937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82357" y="4984276"/>
            <a:ext cx="10958468" cy="1564477"/>
          </a:xfrm>
        </p:spPr>
        <p:txBody>
          <a:bodyPr/>
          <a:lstStyle>
            <a:lvl1pPr marL="0" indent="0" algn="l">
              <a:buNone/>
              <a:defRPr>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text</a:t>
            </a:r>
          </a:p>
        </p:txBody>
      </p:sp>
      <p:sp>
        <p:nvSpPr>
          <p:cNvPr id="12" name="Picture Placeholder 11"/>
          <p:cNvSpPr>
            <a:spLocks noGrp="1"/>
          </p:cNvSpPr>
          <p:nvPr>
            <p:ph type="pic" sz="quarter" idx="10"/>
          </p:nvPr>
        </p:nvSpPr>
        <p:spPr>
          <a:xfrm>
            <a:off x="0" y="0"/>
            <a:ext cx="12192000" cy="4683125"/>
          </a:xfrm>
        </p:spPr>
        <p:txBody>
          <a:bodyPr/>
          <a:lstStyle/>
          <a:p>
            <a:endParaRPr lang="en-US"/>
          </a:p>
        </p:txBody>
      </p:sp>
    </p:spTree>
    <p:extLst>
      <p:ext uri="{BB962C8B-B14F-4D97-AF65-F5344CB8AC3E}">
        <p14:creationId xmlns:p14="http://schemas.microsoft.com/office/powerpoint/2010/main" val="31344728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82357" y="4984276"/>
            <a:ext cx="10958468" cy="1564477"/>
          </a:xfrm>
        </p:spPr>
        <p:txBody>
          <a:bodyPr/>
          <a:lstStyle>
            <a:lvl1pPr marL="0" indent="0" algn="l">
              <a:buNone/>
              <a:defRPr>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text</a:t>
            </a:r>
          </a:p>
        </p:txBody>
      </p:sp>
      <p:sp>
        <p:nvSpPr>
          <p:cNvPr id="12" name="Picture Placeholder 11"/>
          <p:cNvSpPr>
            <a:spLocks noGrp="1"/>
          </p:cNvSpPr>
          <p:nvPr>
            <p:ph type="pic" sz="quarter" idx="10"/>
          </p:nvPr>
        </p:nvSpPr>
        <p:spPr>
          <a:xfrm>
            <a:off x="0" y="0"/>
            <a:ext cx="12192000" cy="4683125"/>
          </a:xfrm>
        </p:spPr>
        <p:txBody>
          <a:bodyPr/>
          <a:lstStyle/>
          <a:p>
            <a:endParaRPr lang="en-US"/>
          </a:p>
        </p:txBody>
      </p:sp>
    </p:spTree>
    <p:extLst>
      <p:ext uri="{BB962C8B-B14F-4D97-AF65-F5344CB8AC3E}">
        <p14:creationId xmlns:p14="http://schemas.microsoft.com/office/powerpoint/2010/main" val="800371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32ACCC-2720-44FB-97B0-544A25E921F3}" type="datetime1">
              <a:rPr lang="en-US" smtClean="0"/>
              <a:t>2/22/2024</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496676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82357" y="4984276"/>
            <a:ext cx="10958468" cy="1564477"/>
          </a:xfrm>
        </p:spPr>
        <p:txBody>
          <a:bodyPr/>
          <a:lstStyle>
            <a:lvl1pPr marL="0" indent="0" algn="l">
              <a:buNone/>
              <a:defRPr>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text</a:t>
            </a:r>
          </a:p>
        </p:txBody>
      </p:sp>
      <p:sp>
        <p:nvSpPr>
          <p:cNvPr id="12" name="Picture Placeholder 11"/>
          <p:cNvSpPr>
            <a:spLocks noGrp="1"/>
          </p:cNvSpPr>
          <p:nvPr>
            <p:ph type="pic" sz="quarter" idx="10"/>
          </p:nvPr>
        </p:nvSpPr>
        <p:spPr>
          <a:xfrm>
            <a:off x="0" y="0"/>
            <a:ext cx="12192000" cy="4683125"/>
          </a:xfrm>
        </p:spPr>
        <p:txBody>
          <a:bodyPr/>
          <a:lstStyle/>
          <a:p>
            <a:endParaRPr lang="en-US"/>
          </a:p>
        </p:txBody>
      </p:sp>
    </p:spTree>
    <p:extLst>
      <p:ext uri="{BB962C8B-B14F-4D97-AF65-F5344CB8AC3E}">
        <p14:creationId xmlns:p14="http://schemas.microsoft.com/office/powerpoint/2010/main" val="29790262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82357" y="4984276"/>
            <a:ext cx="10958468" cy="1564477"/>
          </a:xfrm>
        </p:spPr>
        <p:txBody>
          <a:bodyPr/>
          <a:lstStyle>
            <a:lvl1pPr marL="0" indent="0" algn="l">
              <a:buNone/>
              <a:defRPr>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text</a:t>
            </a:r>
          </a:p>
        </p:txBody>
      </p:sp>
      <p:sp>
        <p:nvSpPr>
          <p:cNvPr id="12" name="Picture Placeholder 11"/>
          <p:cNvSpPr>
            <a:spLocks noGrp="1"/>
          </p:cNvSpPr>
          <p:nvPr>
            <p:ph type="pic" sz="quarter" idx="10"/>
          </p:nvPr>
        </p:nvSpPr>
        <p:spPr>
          <a:xfrm>
            <a:off x="0" y="0"/>
            <a:ext cx="12192000" cy="4683125"/>
          </a:xfrm>
        </p:spPr>
        <p:txBody>
          <a:bodyPr/>
          <a:lstStyle/>
          <a:p>
            <a:endParaRPr lang="en-US"/>
          </a:p>
        </p:txBody>
      </p:sp>
    </p:spTree>
    <p:extLst>
      <p:ext uri="{BB962C8B-B14F-4D97-AF65-F5344CB8AC3E}">
        <p14:creationId xmlns:p14="http://schemas.microsoft.com/office/powerpoint/2010/main" val="1498599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82357" y="4984276"/>
            <a:ext cx="10958468" cy="1564477"/>
          </a:xfrm>
        </p:spPr>
        <p:txBody>
          <a:bodyPr/>
          <a:lstStyle>
            <a:lvl1pPr marL="0" indent="0" algn="l">
              <a:buNone/>
              <a:defRPr>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text</a:t>
            </a:r>
          </a:p>
        </p:txBody>
      </p:sp>
      <p:sp>
        <p:nvSpPr>
          <p:cNvPr id="12" name="Picture Placeholder 11"/>
          <p:cNvSpPr>
            <a:spLocks noGrp="1"/>
          </p:cNvSpPr>
          <p:nvPr>
            <p:ph type="pic" sz="quarter" idx="10"/>
          </p:nvPr>
        </p:nvSpPr>
        <p:spPr>
          <a:xfrm>
            <a:off x="0" y="0"/>
            <a:ext cx="12192000" cy="4683125"/>
          </a:xfrm>
        </p:spPr>
        <p:txBody>
          <a:bodyPr/>
          <a:lstStyle/>
          <a:p>
            <a:endParaRPr lang="en-US"/>
          </a:p>
        </p:txBody>
      </p:sp>
    </p:spTree>
    <p:extLst>
      <p:ext uri="{BB962C8B-B14F-4D97-AF65-F5344CB8AC3E}">
        <p14:creationId xmlns:p14="http://schemas.microsoft.com/office/powerpoint/2010/main" val="29395155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82357" y="4984276"/>
            <a:ext cx="10958468" cy="1564477"/>
          </a:xfrm>
        </p:spPr>
        <p:txBody>
          <a:bodyPr/>
          <a:lstStyle>
            <a:lvl1pPr marL="0" indent="0" algn="l">
              <a:buNone/>
              <a:defRPr>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text</a:t>
            </a:r>
          </a:p>
        </p:txBody>
      </p:sp>
      <p:sp>
        <p:nvSpPr>
          <p:cNvPr id="12" name="Picture Placeholder 11"/>
          <p:cNvSpPr>
            <a:spLocks noGrp="1"/>
          </p:cNvSpPr>
          <p:nvPr>
            <p:ph type="pic" sz="quarter" idx="10"/>
          </p:nvPr>
        </p:nvSpPr>
        <p:spPr>
          <a:xfrm>
            <a:off x="0" y="0"/>
            <a:ext cx="12192000" cy="4683125"/>
          </a:xfrm>
        </p:spPr>
        <p:txBody>
          <a:bodyPr/>
          <a:lstStyle/>
          <a:p>
            <a:endParaRPr lang="en-US"/>
          </a:p>
        </p:txBody>
      </p:sp>
    </p:spTree>
    <p:extLst>
      <p:ext uri="{BB962C8B-B14F-4D97-AF65-F5344CB8AC3E}">
        <p14:creationId xmlns:p14="http://schemas.microsoft.com/office/powerpoint/2010/main" val="1795514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82357" y="4984276"/>
            <a:ext cx="10958468" cy="1564477"/>
          </a:xfrm>
        </p:spPr>
        <p:txBody>
          <a:bodyPr/>
          <a:lstStyle>
            <a:lvl1pPr marL="0" indent="0" algn="l">
              <a:buNone/>
              <a:defRPr>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text</a:t>
            </a:r>
          </a:p>
        </p:txBody>
      </p:sp>
      <p:sp>
        <p:nvSpPr>
          <p:cNvPr id="12" name="Picture Placeholder 11"/>
          <p:cNvSpPr>
            <a:spLocks noGrp="1"/>
          </p:cNvSpPr>
          <p:nvPr>
            <p:ph type="pic" sz="quarter" idx="10"/>
          </p:nvPr>
        </p:nvSpPr>
        <p:spPr>
          <a:xfrm>
            <a:off x="0" y="0"/>
            <a:ext cx="12192000" cy="4683125"/>
          </a:xfrm>
        </p:spPr>
        <p:txBody>
          <a:bodyPr/>
          <a:lstStyle/>
          <a:p>
            <a:endParaRPr lang="en-US"/>
          </a:p>
        </p:txBody>
      </p:sp>
    </p:spTree>
    <p:extLst>
      <p:ext uri="{BB962C8B-B14F-4D97-AF65-F5344CB8AC3E}">
        <p14:creationId xmlns:p14="http://schemas.microsoft.com/office/powerpoint/2010/main" val="2620645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F701E6-2263-4531-B187-7CB35FE8A887}" type="datetime1">
              <a:rPr lang="en-US" smtClean="0"/>
              <a:t>2/22/2024</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164279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949304-560B-4758-B3BC-D12F5BD98575}" type="datetime1">
              <a:rPr lang="en-US" smtClean="0"/>
              <a:t>2/22/2024</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496676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F38086-3B46-46C0-8A7E-000D93D7D60B}" type="datetime1">
              <a:rPr lang="en-US" smtClean="0"/>
              <a:t>2/22/2024</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7535443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933F26-37E3-49F0-9A7E-D98CC312847C}" type="datetime1">
              <a:rPr lang="en-US" smtClean="0"/>
              <a:t>2/22/2024</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903202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303E84-E214-4524-AB2B-C0E58EB76C8E}" type="datetime1">
              <a:rPr lang="en-US" smtClean="0"/>
              <a:t>2/22/2024</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83785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BBB9CE-5F01-49C6-B946-B84DC48353E2}" type="datetime1">
              <a:rPr lang="en-US" smtClean="0"/>
              <a:t>2/22/2024</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7535443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FB3492-597B-47A2-9164-2BF393087D64}" type="datetime1">
              <a:rPr lang="en-US" smtClean="0"/>
              <a:t>2/22/2024</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7009158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9924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56472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1977659-AF47-4EF0-ACF5-5ECB803559A9}" type="datetime1">
              <a:rPr lang="en-US" smtClean="0"/>
              <a:t>2/22/2024</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376172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8BC36D1-0CB0-4A77-AE7A-4A0CFECEB0F1}" type="datetime1">
              <a:rPr lang="en-US" smtClean="0"/>
              <a:t>2/22/2024</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4920929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812FAD-A759-4133-81A7-E71D446E93A1}" type="datetime1">
              <a:rPr lang="en-US" smtClean="0"/>
              <a:t>2/22/2024</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8859006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274640"/>
            <a:ext cx="1550609"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8ED39F-1B7A-4148-9842-BFDEB5AE7631}" type="datetime1">
              <a:rPr lang="en-US" smtClean="0"/>
              <a:t>2/22/2024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23265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EF3E87-9BA3-4938-A149-B1B706269026}" type="datetime1">
              <a:rPr lang="en-US" smtClean="0"/>
              <a:t>2/22/2024</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90320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FF86C8-F9C3-4685-A1AF-C9B7F41F573D}" type="datetime1">
              <a:rPr lang="en-US" smtClean="0"/>
              <a:t>2/22/2024</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837851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10.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11.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theme" Target="../theme/theme6.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11.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4103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343072"/>
            <a:ext cx="10972800" cy="1143000"/>
          </a:xfrm>
          <a:prstGeom prst="rect">
            <a:avLst/>
          </a:prstGeom>
        </p:spPr>
        <p:txBody>
          <a:bodyPr vert="horz" lIns="91440" tIns="45720" rIns="91440" bIns="45720" rtlCol="0" anchor="ctr">
            <a:normAutofit/>
          </a:bodyPr>
          <a:lstStyle/>
          <a:p>
            <a:r>
              <a:rPr lang="en-US"/>
              <a:t>Click to edit Master title style</a:t>
            </a:r>
          </a:p>
        </p:txBody>
      </p:sp>
      <p:pic>
        <p:nvPicPr>
          <p:cNvPr id="8" name="Picture 7" descr="Asset 1@4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6572" y="991812"/>
            <a:ext cx="3918857" cy="3123469"/>
          </a:xfrm>
          <a:prstGeom prst="rect">
            <a:avLst/>
          </a:prstGeom>
        </p:spPr>
      </p:pic>
    </p:spTree>
    <p:extLst>
      <p:ext uri="{BB962C8B-B14F-4D97-AF65-F5344CB8AC3E}">
        <p14:creationId xmlns:p14="http://schemas.microsoft.com/office/powerpoint/2010/main" val="23876138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810" r:id="rId4"/>
  </p:sldLayoutIdLst>
  <p:hf sldNum="0" hdr="0" ftr="0" dt="0"/>
  <p:txStyles>
    <p:titleStyle>
      <a:lvl1pPr algn="ctr" defTabSz="609585" rtl="0" eaLnBrk="1" latinLnBrk="0" hangingPunct="1">
        <a:spcBef>
          <a:spcPct val="0"/>
        </a:spcBef>
        <a:buNone/>
        <a:defRPr sz="5000" b="1" kern="1200">
          <a:solidFill>
            <a:schemeClr val="bg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78255" y="107889"/>
            <a:ext cx="1631504" cy="1309751"/>
          </a:xfrm>
          <a:prstGeom prst="rect">
            <a:avLst/>
          </a:prstGeom>
        </p:spPr>
      </p:pic>
      <p:sp>
        <p:nvSpPr>
          <p:cNvPr id="2" name="Title Placeholder 1"/>
          <p:cNvSpPr>
            <a:spLocks noGrp="1"/>
          </p:cNvSpPr>
          <p:nvPr>
            <p:ph type="title"/>
          </p:nvPr>
        </p:nvSpPr>
        <p:spPr>
          <a:xfrm>
            <a:off x="609601" y="274639"/>
            <a:ext cx="9868655"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6D0CA3-B716-4050-BE16-C7C128C1880C}" type="datetime1">
              <a:rPr lang="en-US" smtClean="0"/>
              <a:t>2/22/2024</a:t>
            </a:fld>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07E6868-079E-1649-B8D1-459B42CE4DE3}" type="slidenum">
              <a:rPr lang="en-US" smtClean="0"/>
              <a:t>‹#›</a:t>
            </a:fld>
            <a:endParaRPr lang="en-US"/>
          </a:p>
        </p:txBody>
      </p:sp>
    </p:spTree>
    <p:extLst>
      <p:ext uri="{BB962C8B-B14F-4D97-AF65-F5344CB8AC3E}">
        <p14:creationId xmlns:p14="http://schemas.microsoft.com/office/powerpoint/2010/main" val="276999564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914" r:id="rId8"/>
    <p:sldLayoutId id="2147483807" r:id="rId9"/>
    <p:sldLayoutId id="2147483919" r:id="rId10"/>
    <p:sldLayoutId id="2147483916" r:id="rId11"/>
  </p:sldLayoutIdLst>
  <p:hf sldNum="0" hdr="0" ftr="0" dt="0"/>
  <p:txStyles>
    <p:titleStyle>
      <a:lvl1pPr algn="ctr" defTabSz="609585" rtl="0" eaLnBrk="1" latinLnBrk="0" hangingPunct="1">
        <a:spcBef>
          <a:spcPct val="0"/>
        </a:spcBef>
        <a:buNone/>
        <a:defRPr sz="5000"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00" kern="1200">
          <a:solidFill>
            <a:schemeClr val="tx1"/>
          </a:solidFill>
          <a:latin typeface="+mn-lt"/>
          <a:ea typeface="+mn-ea"/>
          <a:cs typeface="+mn-cs"/>
        </a:defRPr>
      </a:lvl1pPr>
      <a:lvl2pPr marL="990575" indent="-380990" algn="l" defTabSz="609585" rtl="0" eaLnBrk="1" latinLnBrk="0" hangingPunct="1">
        <a:spcBef>
          <a:spcPct val="20000"/>
        </a:spcBef>
        <a:buFont typeface="Courier New"/>
        <a:buChar char="o"/>
        <a:defRPr sz="3400" kern="1200">
          <a:solidFill>
            <a:schemeClr val="tx1"/>
          </a:solidFill>
          <a:latin typeface="+mn-lt"/>
          <a:ea typeface="+mn-ea"/>
          <a:cs typeface="+mn-cs"/>
        </a:defRPr>
      </a:lvl2pPr>
      <a:lvl3pPr marL="1523962" indent="-304792" algn="l" defTabSz="609585" rtl="0" eaLnBrk="1" latinLnBrk="0" hangingPunct="1">
        <a:spcBef>
          <a:spcPct val="20000"/>
        </a:spcBef>
        <a:buFont typeface="Wingdings" charset="2"/>
        <a:buChar char="§"/>
        <a:defRPr sz="26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400" kern="1200">
          <a:solidFill>
            <a:schemeClr val="tx1"/>
          </a:solidFill>
          <a:latin typeface="+mn-lt"/>
          <a:ea typeface="+mn-ea"/>
          <a:cs typeface="+mn-cs"/>
        </a:defRPr>
      </a:lvl4pPr>
      <a:lvl5pPr marL="2743131" indent="-304792" algn="l" defTabSz="609585" rtl="0" eaLnBrk="1" latinLnBrk="0" hangingPunct="1">
        <a:spcBef>
          <a:spcPct val="20000"/>
        </a:spcBef>
        <a:buFont typeface="Courier New"/>
        <a:buChar char="o"/>
        <a:defRPr sz="2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21E2EE-B8AE-4CEC-ACA6-2FF204D344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EE58C9-B17A-4761-83CF-4833C4EE95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E437C-1014-40AD-B79A-DD76B00D40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9EB2A4-262A-41D5-BEE8-91200DFCAE14}" type="datetime1">
              <a:rPr lang="en-US" smtClean="0"/>
              <a:t>2/22/2024</a:t>
            </a:fld>
            <a:endParaRPr lang="en-US"/>
          </a:p>
        </p:txBody>
      </p:sp>
      <p:sp>
        <p:nvSpPr>
          <p:cNvPr id="5" name="Footer Placeholder 4">
            <a:extLst>
              <a:ext uri="{FF2B5EF4-FFF2-40B4-BE49-F238E27FC236}">
                <a16:creationId xmlns:a16="http://schemas.microsoft.com/office/drawing/2014/main" id="{DE6E4C30-6151-458B-9330-AA6F5B9929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A9A327-9C66-4663-819C-B44BFDA8A1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26191-DFC0-4DE5-9D74-226EE5FB313E}" type="slidenum">
              <a:rPr lang="en-US" smtClean="0"/>
              <a:t>‹#›</a:t>
            </a:fld>
            <a:endParaRPr lang="en-US"/>
          </a:p>
        </p:txBody>
      </p:sp>
    </p:spTree>
    <p:extLst>
      <p:ext uri="{BB962C8B-B14F-4D97-AF65-F5344CB8AC3E}">
        <p14:creationId xmlns:p14="http://schemas.microsoft.com/office/powerpoint/2010/main" val="3074039093"/>
      </p:ext>
    </p:extLst>
  </p:cSld>
  <p:clrMap bg1="lt1" tx1="dk1" bg2="lt2" tx2="dk2" accent1="accent1" accent2="accent2" accent3="accent3" accent4="accent4" accent5="accent5" accent6="accent6" hlink="hlink" folHlink="folHlink"/>
  <p:sldLayoutIdLst>
    <p:sldLayoutId id="214748391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4103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343072"/>
            <a:ext cx="10972800" cy="1143000"/>
          </a:xfrm>
          <a:prstGeom prst="rect">
            <a:avLst/>
          </a:prstGeom>
        </p:spPr>
        <p:txBody>
          <a:bodyPr vert="horz" lIns="91440" tIns="45720" rIns="91440" bIns="45720" rtlCol="0" anchor="ctr">
            <a:normAutofit/>
          </a:bodyPr>
          <a:lstStyle/>
          <a:p>
            <a:r>
              <a:rPr lang="en-US"/>
              <a:t>Click to edit Master title style</a:t>
            </a:r>
          </a:p>
        </p:txBody>
      </p:sp>
      <p:pic>
        <p:nvPicPr>
          <p:cNvPr id="8" name="Picture 7" descr="Asset 1@4x.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36572" y="991812"/>
            <a:ext cx="3918857" cy="3123469"/>
          </a:xfrm>
          <a:prstGeom prst="rect">
            <a:avLst/>
          </a:prstGeom>
        </p:spPr>
      </p:pic>
    </p:spTree>
    <p:extLst>
      <p:ext uri="{BB962C8B-B14F-4D97-AF65-F5344CB8AC3E}">
        <p14:creationId xmlns:p14="http://schemas.microsoft.com/office/powerpoint/2010/main" val="1247377454"/>
      </p:ext>
    </p:extLst>
  </p:cSld>
  <p:clrMap bg1="lt1" tx1="dk1" bg2="lt2" tx2="dk2" accent1="accent1" accent2="accent2" accent3="accent3" accent4="accent4" accent5="accent5" accent6="accent6" hlink="hlink" folHlink="folHlink"/>
  <p:sldLayoutIdLst>
    <p:sldLayoutId id="2147483765" r:id="rId1"/>
    <p:sldLayoutId id="2147483763" r:id="rId2"/>
  </p:sldLayoutIdLst>
  <p:hf sldNum="0" hdr="0" ftr="0" dt="0"/>
  <p:txStyles>
    <p:titleStyle>
      <a:lvl1pPr algn="ctr" defTabSz="609585" rtl="0" eaLnBrk="1" latinLnBrk="0" hangingPunct="1">
        <a:spcBef>
          <a:spcPct val="0"/>
        </a:spcBef>
        <a:buNone/>
        <a:defRPr sz="5867" b="1" kern="1200">
          <a:solidFill>
            <a:schemeClr val="bg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10478255" y="191265"/>
            <a:ext cx="1631504" cy="1309751"/>
          </a:xfrm>
          <a:prstGeom prst="rect">
            <a:avLst/>
          </a:prstGeom>
        </p:spPr>
      </p:pic>
      <p:sp>
        <p:nvSpPr>
          <p:cNvPr id="2" name="Title Placeholder 1"/>
          <p:cNvSpPr>
            <a:spLocks noGrp="1"/>
          </p:cNvSpPr>
          <p:nvPr>
            <p:ph type="title"/>
          </p:nvPr>
        </p:nvSpPr>
        <p:spPr>
          <a:xfrm>
            <a:off x="609602" y="274639"/>
            <a:ext cx="9868655"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C2FAB26-71F1-4CF2-AE23-F1B96C7A869D}" type="datetime1">
              <a:rPr lang="en-US" smtClean="0"/>
              <a:t>2/22/2024</a:t>
            </a:fld>
            <a:endParaRPr lang="en-US"/>
          </a:p>
        </p:txBody>
      </p:sp>
      <p:sp>
        <p:nvSpPr>
          <p:cNvPr id="6" name="Slide Number Placeholder 5"/>
          <p:cNvSpPr>
            <a:spLocks noGrp="1"/>
          </p:cNvSpPr>
          <p:nvPr>
            <p:ph type="sldNum" sz="quarter" idx="4"/>
          </p:nvPr>
        </p:nvSpPr>
        <p:spPr>
          <a:xfrm>
            <a:off x="0" y="2791"/>
            <a:ext cx="609600" cy="365125"/>
          </a:xfrm>
          <a:prstGeom prst="rect">
            <a:avLst/>
          </a:prstGeom>
        </p:spPr>
        <p:txBody>
          <a:bodyPr vert="horz" lIns="91440" tIns="45720" rIns="91440" bIns="45720" rtlCol="0" anchor="ctr"/>
          <a:lstStyle>
            <a:lvl1pPr algn="ctr">
              <a:defRPr sz="1600" b="1">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07E6868-079E-1649-B8D1-459B42CE4DE3}" type="slidenum">
              <a:rPr lang="en-US" smtClean="0"/>
              <a:pPr/>
              <a:t>‹#›</a:t>
            </a:fld>
            <a:endParaRPr lang="en-US"/>
          </a:p>
        </p:txBody>
      </p:sp>
      <p:pic>
        <p:nvPicPr>
          <p:cNvPr id="8" name="Picture 7" descr="RESULTS_logo_EN_CMYK_BIG (flat)2_RESULTS_logo_EN_CMYK_BIG.png">
            <a:extLst>
              <a:ext uri="{FF2B5EF4-FFF2-40B4-BE49-F238E27FC236}">
                <a16:creationId xmlns:a16="http://schemas.microsoft.com/office/drawing/2014/main" id="{B48464E1-4786-0E4F-BF6E-90547C976D8B}"/>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478255" y="185354"/>
            <a:ext cx="1631504" cy="1309751"/>
          </a:xfrm>
          <a:prstGeom prst="rect">
            <a:avLst/>
          </a:prstGeom>
        </p:spPr>
      </p:pic>
    </p:spTree>
    <p:extLst>
      <p:ext uri="{BB962C8B-B14F-4D97-AF65-F5344CB8AC3E}">
        <p14:creationId xmlns:p14="http://schemas.microsoft.com/office/powerpoint/2010/main" val="878009277"/>
      </p:ext>
    </p:extLst>
  </p:cSld>
  <p:clrMap bg1="lt1" tx1="dk1" bg2="lt2" tx2="dk2" accent1="accent1" accent2="accent2" accent3="accent3" accent4="accent4" accent5="accent5" accent6="accent6" hlink="hlink" folHlink="folHlink"/>
  <p:sldLayoutIdLst>
    <p:sldLayoutId id="2147483915" r:id="rId1"/>
    <p:sldLayoutId id="2147483804" r:id="rId2"/>
    <p:sldLayoutId id="2147483805" r:id="rId3"/>
    <p:sldLayoutId id="2147483806" r:id="rId4"/>
    <p:sldLayoutId id="2147483664" r:id="rId5"/>
    <p:sldLayoutId id="2147483791" r:id="rId6"/>
    <p:sldLayoutId id="2147483665" r:id="rId7"/>
    <p:sldLayoutId id="2147483666" r:id="rId8"/>
    <p:sldLayoutId id="2147483667" r:id="rId9"/>
    <p:sldLayoutId id="2147483668" r:id="rId10"/>
    <p:sldLayoutId id="2147483792" r:id="rId11"/>
    <p:sldLayoutId id="2147483793" r:id="rId12"/>
    <p:sldLayoutId id="2147483669" r:id="rId13"/>
    <p:sldLayoutId id="2147483670" r:id="rId14"/>
    <p:sldLayoutId id="2147483912" r:id="rId15"/>
    <p:sldLayoutId id="2147483913" r:id="rId16"/>
  </p:sldLayoutIdLst>
  <p:hf sldNum="0" hdr="0" ftr="0" dt="0"/>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Courier New"/>
        <a:buChar char="o"/>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Wingdings" charset="2"/>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Courier New"/>
        <a:buChar char="o"/>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478255" y="107889"/>
            <a:ext cx="1631504" cy="1309751"/>
          </a:xfrm>
          <a:prstGeom prst="rect">
            <a:avLst/>
          </a:prstGeom>
        </p:spPr>
      </p:pic>
      <p:sp>
        <p:nvSpPr>
          <p:cNvPr id="2" name="Title Placeholder 1"/>
          <p:cNvSpPr>
            <a:spLocks noGrp="1"/>
          </p:cNvSpPr>
          <p:nvPr>
            <p:ph type="title"/>
          </p:nvPr>
        </p:nvSpPr>
        <p:spPr>
          <a:xfrm>
            <a:off x="609601" y="274639"/>
            <a:ext cx="9868655"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A4204FE5-DE41-4537-8459-78FFFFEF82A8}" type="datetime1">
              <a:rPr lang="en-US" smtClean="0"/>
              <a:t>2/22/2024</a:t>
            </a:fld>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07E6868-079E-1649-B8D1-459B42CE4DE3}" type="slidenum">
              <a:rPr lang="en-US" smtClean="0"/>
              <a:t>‹#›</a:t>
            </a:fld>
            <a:endParaRPr lang="en-US"/>
          </a:p>
        </p:txBody>
      </p:sp>
    </p:spTree>
    <p:extLst>
      <p:ext uri="{BB962C8B-B14F-4D97-AF65-F5344CB8AC3E}">
        <p14:creationId xmlns:p14="http://schemas.microsoft.com/office/powerpoint/2010/main" val="3922636308"/>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671" r:id="rId13"/>
    <p:sldLayoutId id="2147483672" r:id="rId14"/>
    <p:sldLayoutId id="2147483920" r:id="rId15"/>
    <p:sldLayoutId id="2147483674" r:id="rId16"/>
    <p:sldLayoutId id="2147483921" r:id="rId17"/>
    <p:sldLayoutId id="2147483922" r:id="rId18"/>
    <p:sldLayoutId id="2147483677" r:id="rId19"/>
    <p:sldLayoutId id="2147483678" r:id="rId20"/>
  </p:sldLayoutIdLst>
  <p:hf sldNum="0"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Courier New"/>
        <a:buChar char="o"/>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Wingdings" charset="2"/>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Courier New"/>
        <a:buChar char="o"/>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78255" y="107890"/>
            <a:ext cx="1631504" cy="1309751"/>
          </a:xfrm>
          <a:prstGeom prst="rect">
            <a:avLst/>
          </a:prstGeom>
        </p:spPr>
      </p:pic>
      <p:sp>
        <p:nvSpPr>
          <p:cNvPr id="2" name="Title Placeholder 1"/>
          <p:cNvSpPr>
            <a:spLocks noGrp="1"/>
          </p:cNvSpPr>
          <p:nvPr>
            <p:ph type="title"/>
          </p:nvPr>
        </p:nvSpPr>
        <p:spPr>
          <a:xfrm>
            <a:off x="609602" y="274639"/>
            <a:ext cx="9868655"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29E528BF-C2AF-41B6-8506-2D809BF100CC}" type="datetime1">
              <a:rPr lang="en-US" smtClean="0"/>
              <a:t>2/22/2024</a:t>
            </a:fld>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07E6868-079E-1649-B8D1-459B42CE4DE3}" type="slidenum">
              <a:rPr lang="en-US" smtClean="0"/>
              <a:t>‹#›</a:t>
            </a:fld>
            <a:endParaRPr lang="en-US"/>
          </a:p>
        </p:txBody>
      </p:sp>
      <p:sp>
        <p:nvSpPr>
          <p:cNvPr id="8" name="Slide Number Placeholder 5">
            <a:extLst>
              <a:ext uri="{FF2B5EF4-FFF2-40B4-BE49-F238E27FC236}">
                <a16:creationId xmlns:a16="http://schemas.microsoft.com/office/drawing/2014/main" id="{7C1DAB40-4A20-F39D-DA0F-291BE4F65C75}"/>
              </a:ext>
            </a:extLst>
          </p:cNvPr>
          <p:cNvSpPr txBox="1">
            <a:spLocks/>
          </p:cNvSpPr>
          <p:nvPr userDrawn="1"/>
        </p:nvSpPr>
        <p:spPr>
          <a:xfrm>
            <a:off x="0" y="-8760"/>
            <a:ext cx="49165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7E6868-079E-1649-B8D1-459B42CE4DE3}" type="slidenum">
              <a:rPr lang="en-US" sz="1333" smtClean="0">
                <a:latin typeface="Open Sans" panose="020B0606030504020204" pitchFamily="34" charset="0"/>
                <a:ea typeface="Open Sans" panose="020B0606030504020204" pitchFamily="34" charset="0"/>
                <a:cs typeface="Open Sans" panose="020B0606030504020204" pitchFamily="34" charset="0"/>
              </a:rPr>
              <a:pPr/>
              <a:t>‹#›</a:t>
            </a:fld>
            <a:endParaRPr lang="en-US" sz="1333">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69995644"/>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673" r:id="rId8"/>
    <p:sldLayoutId id="2147483843" r:id="rId9"/>
    <p:sldLayoutId id="2147483675" r:id="rId10"/>
    <p:sldLayoutId id="2147483676" r:id="rId11"/>
  </p:sldLayoutIdLst>
  <p:hf sldNum="0" hdr="0" ftr="0" dt="0"/>
  <p:txStyles>
    <p:titleStyle>
      <a:lvl1pPr algn="ctr" defTabSz="609570" rtl="0" eaLnBrk="1" latinLnBrk="0" hangingPunct="1">
        <a:spcBef>
          <a:spcPct val="0"/>
        </a:spcBef>
        <a:buNone/>
        <a:defRPr sz="5000"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00" kern="1200">
          <a:solidFill>
            <a:schemeClr val="tx1"/>
          </a:solidFill>
          <a:latin typeface="+mn-lt"/>
          <a:ea typeface="+mn-ea"/>
          <a:cs typeface="+mn-cs"/>
        </a:defRPr>
      </a:lvl1pPr>
      <a:lvl2pPr marL="990550" indent="-380981" algn="l" defTabSz="609570" rtl="0" eaLnBrk="1" latinLnBrk="0" hangingPunct="1">
        <a:spcBef>
          <a:spcPct val="20000"/>
        </a:spcBef>
        <a:buFont typeface="Courier New"/>
        <a:buChar char="o"/>
        <a:defRPr sz="3400" kern="1200">
          <a:solidFill>
            <a:schemeClr val="tx1"/>
          </a:solidFill>
          <a:latin typeface="+mn-lt"/>
          <a:ea typeface="+mn-ea"/>
          <a:cs typeface="+mn-cs"/>
        </a:defRPr>
      </a:lvl2pPr>
      <a:lvl3pPr marL="1523925" indent="-304784" algn="l" defTabSz="609570" rtl="0" eaLnBrk="1" latinLnBrk="0" hangingPunct="1">
        <a:spcBef>
          <a:spcPct val="20000"/>
        </a:spcBef>
        <a:buFont typeface="Wingdings" charset="2"/>
        <a:buChar char="§"/>
        <a:defRPr sz="26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400" kern="1200">
          <a:solidFill>
            <a:schemeClr val="tx1"/>
          </a:solidFill>
          <a:latin typeface="+mn-lt"/>
          <a:ea typeface="+mn-ea"/>
          <a:cs typeface="+mn-cs"/>
        </a:defRPr>
      </a:lvl4pPr>
      <a:lvl5pPr marL="2743062" indent="-304784" algn="l" defTabSz="609570" rtl="0" eaLnBrk="1" latinLnBrk="0" hangingPunct="1">
        <a:spcBef>
          <a:spcPct val="20000"/>
        </a:spcBef>
        <a:buFont typeface="Courier New"/>
        <a:buChar char="o"/>
        <a:defRPr sz="2000"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hyperlink" Target="http://www.appropriations.senate.gov/" TargetMode="External"/><Relationship Id="rId7" Type="http://schemas.openxmlformats.org/officeDocument/2006/relationships/image" Target="../media/image29.jpeg"/><Relationship Id="rId2" Type="http://schemas.openxmlformats.org/officeDocument/2006/relationships/image" Target="../media/image26.png"/><Relationship Id="rId1" Type="http://schemas.openxmlformats.org/officeDocument/2006/relationships/slideLayout" Target="../slideLayouts/slideLayout4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hyperlink" Target="http://www.appropriations.house.gov/"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package" Target="../embeddings/Microsoft_PowerPoint_Presentation.pptx"/><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4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hyperlink" Target="mailto:kfleischer@results.org" TargetMode="Externa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s://results.org/resources/understanding-appropriations" TargetMode="External"/><Relationship Id="rId2" Type="http://schemas.openxmlformats.org/officeDocument/2006/relationships/hyperlink" Target="https://results.org/community-of-change" TargetMode="External"/><Relationship Id="rId1" Type="http://schemas.openxmlformats.org/officeDocument/2006/relationships/slideLayout" Target="../slideLayouts/slideLayout66.xml"/><Relationship Id="rId4" Type="http://schemas.openxmlformats.org/officeDocument/2006/relationships/hyperlink" Target="https://results.org/resources/fy25-global-appropriations-memos"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A12654-F1BE-427F-95A1-3FF78C7F75D0}"/>
              </a:ext>
            </a:extLst>
          </p:cNvPr>
          <p:cNvSpPr txBox="1"/>
          <p:nvPr/>
        </p:nvSpPr>
        <p:spPr>
          <a:xfrm>
            <a:off x="0" y="2139511"/>
            <a:ext cx="12192000" cy="458561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spcAft>
                <a:spcPts val="1600"/>
              </a:spcAft>
            </a:pPr>
            <a:endParaRPr lang="en-US" sz="3733" b="1">
              <a:solidFill>
                <a:schemeClr val="bg1"/>
              </a:solidFill>
              <a:latin typeface="Open Sans"/>
              <a:ea typeface="Open Sans" panose="020B0606030504020204" pitchFamily="34" charset="0"/>
              <a:cs typeface="Open Sans" panose="020B0606030504020204" pitchFamily="34" charset="0"/>
            </a:endParaRPr>
          </a:p>
          <a:p>
            <a:pPr algn="ctr">
              <a:spcAft>
                <a:spcPts val="1600"/>
              </a:spcAft>
            </a:pPr>
            <a:endParaRPr lang="en-US" sz="3733" b="1">
              <a:solidFill>
                <a:schemeClr val="bg1"/>
              </a:solidFill>
              <a:latin typeface="Open Sans"/>
              <a:ea typeface="Open Sans"/>
              <a:cs typeface="Open Sans"/>
            </a:endParaRPr>
          </a:p>
          <a:p>
            <a:pPr algn="ctr">
              <a:spcAft>
                <a:spcPts val="1600"/>
              </a:spcAft>
            </a:pPr>
            <a:endParaRPr lang="en-US" sz="3733" b="1">
              <a:solidFill>
                <a:schemeClr val="bg1"/>
              </a:solidFill>
              <a:latin typeface="Open Sans"/>
              <a:ea typeface="Open Sans"/>
              <a:cs typeface="Open Sans"/>
            </a:endParaRPr>
          </a:p>
          <a:p>
            <a:pPr algn="ctr">
              <a:spcAft>
                <a:spcPts val="1600"/>
              </a:spcAft>
            </a:pPr>
            <a:r>
              <a:rPr lang="en-US" sz="3700" b="1">
                <a:solidFill>
                  <a:schemeClr val="bg1"/>
                </a:solidFill>
                <a:ea typeface="+mn-lt"/>
                <a:cs typeface="+mn-lt"/>
              </a:rPr>
              <a:t>Appropriations 101</a:t>
            </a:r>
            <a:endParaRPr lang="en-US">
              <a:solidFill>
                <a:schemeClr val="bg1"/>
              </a:solidFill>
            </a:endParaRPr>
          </a:p>
          <a:p>
            <a:pPr algn="ctr">
              <a:spcAft>
                <a:spcPts val="1600"/>
              </a:spcAft>
            </a:pPr>
            <a:r>
              <a:rPr lang="en-US" sz="3700" b="1" i="1">
                <a:solidFill>
                  <a:schemeClr val="bg1"/>
                </a:solidFill>
                <a:ea typeface="+mn-lt"/>
                <a:cs typeface="+mn-lt"/>
              </a:rPr>
              <a:t>Welcome!</a:t>
            </a:r>
            <a:endParaRPr lang="en-US" sz="3700">
              <a:solidFill>
                <a:schemeClr val="bg1"/>
              </a:solidFill>
              <a:ea typeface="+mn-lt"/>
              <a:cs typeface="+mn-lt"/>
            </a:endParaRPr>
          </a:p>
          <a:p>
            <a:pPr algn="ctr">
              <a:spcAft>
                <a:spcPts val="1600"/>
              </a:spcAft>
            </a:pPr>
            <a:endParaRPr lang="en-US" sz="3733" b="1">
              <a:solidFill>
                <a:schemeClr val="bg1"/>
              </a:solidFill>
              <a:latin typeface="Open Sans"/>
              <a:ea typeface="Open Sans"/>
              <a:cs typeface="Open Sans"/>
            </a:endParaRPr>
          </a:p>
        </p:txBody>
      </p:sp>
    </p:spTree>
    <p:extLst>
      <p:ext uri="{BB962C8B-B14F-4D97-AF65-F5344CB8AC3E}">
        <p14:creationId xmlns:p14="http://schemas.microsoft.com/office/powerpoint/2010/main" val="1397210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33883"/>
            <a:ext cx="8686800" cy="825500"/>
          </a:xfrm>
        </p:spPr>
        <p:txBody>
          <a:bodyPr>
            <a:normAutofit/>
          </a:bodyPr>
          <a:lstStyle/>
          <a:p>
            <a:r>
              <a:rPr lang="en-US" sz="3200" b="1">
                <a:latin typeface="Open Sans"/>
              </a:rPr>
              <a:t>President's Budget Request</a:t>
            </a:r>
          </a:p>
        </p:txBody>
      </p:sp>
      <p:sp>
        <p:nvSpPr>
          <p:cNvPr id="3" name="Content Placeholder 2"/>
          <p:cNvSpPr>
            <a:spLocks noGrp="1"/>
          </p:cNvSpPr>
          <p:nvPr>
            <p:ph idx="1"/>
          </p:nvPr>
        </p:nvSpPr>
        <p:spPr>
          <a:xfrm>
            <a:off x="278296" y="1167648"/>
            <a:ext cx="6096667" cy="5740400"/>
          </a:xfrm>
        </p:spPr>
        <p:txBody>
          <a:bodyPr vert="horz" lIns="91440" tIns="45720" rIns="91440" bIns="45720" rtlCol="0" anchor="t">
            <a:noAutofit/>
          </a:bodyPr>
          <a:lstStyle/>
          <a:p>
            <a:pPr marL="456565" indent="-456565"/>
            <a:r>
              <a:rPr lang="en-US" sz="2400" dirty="0">
                <a:latin typeface="Open Sans"/>
              </a:rPr>
              <a:t>The Office of Management and Budget and White House officials begin shaping up to 18 months prior to the start of the Fiscal Year. </a:t>
            </a:r>
            <a:endParaRPr lang="en-US" sz="2400" dirty="0">
              <a:latin typeface="Open Sans"/>
              <a:ea typeface="Open Sans"/>
              <a:cs typeface="Open Sans"/>
            </a:endParaRPr>
          </a:p>
          <a:p>
            <a:pPr marL="456565" indent="-456565"/>
            <a:r>
              <a:rPr lang="en-US" sz="2400" dirty="0">
                <a:latin typeface="Open Sans"/>
              </a:rPr>
              <a:t>A policy document, part of the administration’s vision.</a:t>
            </a:r>
            <a:endParaRPr lang="en-US" sz="2400" dirty="0">
              <a:latin typeface="Open Sans"/>
              <a:ea typeface="Open Sans"/>
              <a:cs typeface="Open Sans"/>
            </a:endParaRPr>
          </a:p>
          <a:p>
            <a:pPr marL="456565" indent="-456565"/>
            <a:r>
              <a:rPr lang="en-US" sz="2400" dirty="0">
                <a:latin typeface="Open Sans"/>
              </a:rPr>
              <a:t>Can be seen as “dead on arrival”, even by many in their own party.</a:t>
            </a:r>
            <a:endParaRPr lang="en-US" sz="2400" dirty="0">
              <a:latin typeface="Open Sans"/>
              <a:ea typeface="Open Sans"/>
              <a:cs typeface="Open Sans"/>
            </a:endParaRPr>
          </a:p>
          <a:p>
            <a:pPr marL="456565" indent="-456565"/>
            <a:r>
              <a:rPr lang="en-US" sz="2400" dirty="0">
                <a:latin typeface="Open Sans"/>
              </a:rPr>
              <a:t>New policies are often previewed in the State of the Union address scheduled for March 7.</a:t>
            </a:r>
            <a:endParaRPr lang="en-US" sz="2400" dirty="0">
              <a:latin typeface="Open Sans"/>
              <a:ea typeface="Open Sans"/>
              <a:cs typeface="Open Sans"/>
            </a:endParaRPr>
          </a:p>
          <a:p>
            <a:pPr marL="456565" indent="-456565"/>
            <a:r>
              <a:rPr lang="en-US" sz="2400" dirty="0">
                <a:latin typeface="Open Sans"/>
                <a:ea typeface="Open Sans"/>
                <a:cs typeface="Open Sans"/>
              </a:rPr>
              <a:t>Likely to be released March 11</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2"/>
          <a:srcRect l="53057" t="16898" r="19166" b="20602"/>
          <a:stretch/>
        </p:blipFill>
        <p:spPr>
          <a:xfrm>
            <a:off x="6744014" y="1167648"/>
            <a:ext cx="3898900" cy="5263515"/>
          </a:xfrm>
          <a:prstGeom prst="rect">
            <a:avLst/>
          </a:prstGeom>
        </p:spPr>
      </p:pic>
    </p:spTree>
    <p:extLst>
      <p:ext uri="{BB962C8B-B14F-4D97-AF65-F5344CB8AC3E}">
        <p14:creationId xmlns:p14="http://schemas.microsoft.com/office/powerpoint/2010/main" val="1652776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495" y="151491"/>
            <a:ext cx="9780357" cy="769701"/>
          </a:xfrm>
        </p:spPr>
        <p:txBody>
          <a:bodyPr>
            <a:normAutofit/>
          </a:bodyPr>
          <a:lstStyle/>
          <a:p>
            <a:r>
              <a:rPr lang="en-US" sz="3200" b="1" dirty="0">
                <a:latin typeface="Open Sans"/>
              </a:rPr>
              <a:t>What’s supposed to happen... </a:t>
            </a:r>
          </a:p>
        </p:txBody>
      </p:sp>
      <p:sp>
        <p:nvSpPr>
          <p:cNvPr id="3" name="Content Placeholder 2"/>
          <p:cNvSpPr>
            <a:spLocks noGrp="1"/>
          </p:cNvSpPr>
          <p:nvPr>
            <p:ph idx="1"/>
          </p:nvPr>
        </p:nvSpPr>
        <p:spPr>
          <a:xfrm>
            <a:off x="1981200" y="1282702"/>
            <a:ext cx="8229600" cy="4843463"/>
          </a:xfrm>
        </p:spPr>
        <p:txBody>
          <a:bodyPr>
            <a:normAutofit/>
          </a:bodyPr>
          <a:lstStyle/>
          <a:p>
            <a:pPr marL="0" indent="0">
              <a:buNone/>
            </a:pPr>
            <a:endParaRPr lang="en-US"/>
          </a:p>
          <a:p>
            <a:pPr marL="0" indent="0">
              <a:buNone/>
            </a:pPr>
            <a:endParaRPr lang="en-US"/>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2"/>
          <a:srcRect l="21944" t="33048" r="21667" b="33202"/>
          <a:stretch/>
        </p:blipFill>
        <p:spPr>
          <a:xfrm>
            <a:off x="1524000" y="1848976"/>
            <a:ext cx="7594600" cy="2555640"/>
          </a:xfrm>
          <a:prstGeom prst="rect">
            <a:avLst/>
          </a:prstGeom>
        </p:spPr>
      </p:pic>
      <p:sp>
        <p:nvSpPr>
          <p:cNvPr id="7" name="Rectangle 6"/>
          <p:cNvSpPr/>
          <p:nvPr/>
        </p:nvSpPr>
        <p:spPr>
          <a:xfrm>
            <a:off x="604947" y="867202"/>
            <a:ext cx="10215453" cy="946413"/>
          </a:xfrm>
          <a:prstGeom prst="rect">
            <a:avLst/>
          </a:prstGeom>
        </p:spPr>
        <p:txBody>
          <a:bodyPr wrap="square" lIns="91440" tIns="45720" rIns="91440" bIns="45720" anchor="t">
            <a:spAutoFit/>
          </a:bodyPr>
          <a:lstStyle/>
          <a:p>
            <a:r>
              <a:rPr lang="en-US" sz="1850">
                <a:latin typeface="Open Sans"/>
                <a:cs typeface="Helvetica"/>
              </a:rPr>
              <a:t>Twelve appropriations subcommittees in the </a:t>
            </a:r>
            <a:r>
              <a:rPr lang="en-US" sz="1850" b="1">
                <a:latin typeface="Open Sans"/>
                <a:cs typeface="Helvetica"/>
              </a:rPr>
              <a:t>House </a:t>
            </a:r>
            <a:r>
              <a:rPr lang="en-US" sz="1850">
                <a:latin typeface="Open Sans"/>
                <a:cs typeface="Helvetica"/>
              </a:rPr>
              <a:t>and twelve in the </a:t>
            </a:r>
            <a:r>
              <a:rPr lang="en-US" sz="1850" b="1">
                <a:latin typeface="Open Sans"/>
                <a:cs typeface="Helvetica"/>
              </a:rPr>
              <a:t>Senate </a:t>
            </a:r>
            <a:r>
              <a:rPr lang="en-US" sz="1850">
                <a:latin typeface="Open Sans"/>
                <a:cs typeface="Helvetica"/>
              </a:rPr>
              <a:t>hold public hearings and </a:t>
            </a:r>
            <a:r>
              <a:rPr lang="en-US" sz="1850" b="1">
                <a:latin typeface="Open Sans"/>
                <a:cs typeface="Helvetica"/>
              </a:rPr>
              <a:t>prepare appropriations bills</a:t>
            </a:r>
            <a:r>
              <a:rPr lang="en-US" sz="1850">
                <a:latin typeface="Open Sans"/>
                <a:cs typeface="Helvetica"/>
              </a:rPr>
              <a:t>. Discretionary spending limits are set by the budget resolution, which also constrains tax or entitlement bills.</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rotWithShape="1">
          <a:blip r:embed="rId3"/>
          <a:srcRect l="26182" t="44244" r="25721" b="24983"/>
          <a:stretch/>
        </p:blipFill>
        <p:spPr>
          <a:xfrm>
            <a:off x="1727201" y="4953000"/>
            <a:ext cx="5295900" cy="1905000"/>
          </a:xfrm>
          <a:prstGeom prst="rect">
            <a:avLst/>
          </a:prstGeom>
        </p:spPr>
      </p:pic>
      <p:sp>
        <p:nvSpPr>
          <p:cNvPr id="6" name="Rectangle 5"/>
          <p:cNvSpPr/>
          <p:nvPr/>
        </p:nvSpPr>
        <p:spPr>
          <a:xfrm>
            <a:off x="6095999" y="4345164"/>
            <a:ext cx="5829300" cy="830997"/>
          </a:xfrm>
          <a:prstGeom prst="rect">
            <a:avLst/>
          </a:prstGeom>
        </p:spPr>
        <p:txBody>
          <a:bodyPr wrap="square" lIns="91440" tIns="45720" rIns="91440" bIns="45720" anchor="t">
            <a:spAutoFit/>
          </a:bodyPr>
          <a:lstStyle/>
          <a:p>
            <a:r>
              <a:rPr lang="en-US" sz="1600" b="1">
                <a:latin typeface="Open Sans"/>
                <a:cs typeface="Helvetica"/>
              </a:rPr>
              <a:t>Appropriations Committees </a:t>
            </a:r>
            <a:r>
              <a:rPr lang="en-US" sz="1600">
                <a:latin typeface="Open Sans"/>
                <a:cs typeface="Helvetica"/>
              </a:rPr>
              <a:t>vote on the 12 bills approved in subcommittee. Then f</a:t>
            </a:r>
            <a:r>
              <a:rPr lang="en-US" sz="1600">
                <a:solidFill>
                  <a:srgbClr val="000000"/>
                </a:solidFill>
                <a:latin typeface="Open Sans"/>
                <a:cs typeface="Helvetica"/>
              </a:rPr>
              <a:t>ull </a:t>
            </a:r>
            <a:r>
              <a:rPr lang="en-US" sz="1600" b="1">
                <a:solidFill>
                  <a:srgbClr val="000000"/>
                </a:solidFill>
                <a:latin typeface="Open Sans"/>
                <a:cs typeface="Helvetica"/>
              </a:rPr>
              <a:t>House </a:t>
            </a:r>
            <a:r>
              <a:rPr lang="en-US" sz="1600">
                <a:solidFill>
                  <a:srgbClr val="000000"/>
                </a:solidFill>
                <a:latin typeface="Open Sans"/>
                <a:cs typeface="Helvetica"/>
              </a:rPr>
              <a:t>and full </a:t>
            </a:r>
            <a:r>
              <a:rPr lang="en-US" sz="1600" b="1">
                <a:solidFill>
                  <a:srgbClr val="000000"/>
                </a:solidFill>
                <a:latin typeface="Open Sans"/>
                <a:cs typeface="Helvetica"/>
              </a:rPr>
              <a:t>Senate </a:t>
            </a:r>
            <a:r>
              <a:rPr lang="en-US" sz="1600">
                <a:solidFill>
                  <a:srgbClr val="000000"/>
                </a:solidFill>
                <a:latin typeface="Open Sans"/>
                <a:cs typeface="Helvetica"/>
              </a:rPr>
              <a:t>vote on each appropriations bill.</a:t>
            </a:r>
            <a:endParaRPr lang="en-US" sz="1600">
              <a:latin typeface="Open Sans"/>
              <a:cs typeface="Helvetica"/>
            </a:endParaRPr>
          </a:p>
        </p:txBody>
      </p:sp>
    </p:spTree>
    <p:extLst>
      <p:ext uri="{BB962C8B-B14F-4D97-AF65-F5344CB8AC3E}">
        <p14:creationId xmlns:p14="http://schemas.microsoft.com/office/powerpoint/2010/main" val="2141279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732" y="562872"/>
            <a:ext cx="8686800" cy="889000"/>
          </a:xfrm>
        </p:spPr>
        <p:txBody>
          <a:bodyPr>
            <a:normAutofit/>
          </a:bodyPr>
          <a:lstStyle/>
          <a:p>
            <a:pPr algn="l"/>
            <a:r>
              <a:rPr lang="en-US" sz="3200" b="1">
                <a:latin typeface="Open Sans"/>
              </a:rPr>
              <a:t>But in reality...</a:t>
            </a:r>
          </a:p>
        </p:txBody>
      </p:sp>
      <p:sp>
        <p:nvSpPr>
          <p:cNvPr id="3" name="Content Placeholder 2"/>
          <p:cNvSpPr>
            <a:spLocks noGrp="1"/>
          </p:cNvSpPr>
          <p:nvPr>
            <p:ph idx="1"/>
          </p:nvPr>
        </p:nvSpPr>
        <p:spPr>
          <a:xfrm>
            <a:off x="446632" y="1413772"/>
            <a:ext cx="5562600" cy="5310151"/>
          </a:xfrm>
        </p:spPr>
        <p:txBody>
          <a:bodyPr vert="horz" lIns="91440" tIns="45720" rIns="91440" bIns="45720" rtlCol="0" anchor="t">
            <a:noAutofit/>
          </a:bodyPr>
          <a:lstStyle/>
          <a:p>
            <a:pPr marL="456565" indent="-456565"/>
            <a:r>
              <a:rPr lang="en-US" sz="2200" dirty="0">
                <a:latin typeface="Open Sans"/>
                <a:ea typeface="+mn-lt"/>
                <a:cs typeface="+mn-lt"/>
              </a:rPr>
              <a:t>The PBR is often delayed thanks to urgent political realities and delays from previous years' spending bills </a:t>
            </a:r>
            <a:endParaRPr lang="en-US" sz="2200" dirty="0">
              <a:latin typeface="Open Sans"/>
              <a:ea typeface="Open Sans"/>
              <a:cs typeface="Calibri"/>
            </a:endParaRPr>
          </a:p>
          <a:p>
            <a:pPr marL="456565" indent="-456565"/>
            <a:r>
              <a:rPr lang="en-US" sz="2200" dirty="0">
                <a:latin typeface="Open Sans"/>
              </a:rPr>
              <a:t>Budget resolutions are supposed to pass both the House and Senate, then go to conference, and set the funding allocations for all 12 sub-committees by mid-April... </a:t>
            </a:r>
            <a:endParaRPr lang="en-US" sz="2200" dirty="0">
              <a:latin typeface="Open Sans"/>
              <a:ea typeface="Open Sans"/>
              <a:cs typeface="Open Sans"/>
            </a:endParaRPr>
          </a:p>
          <a:p>
            <a:pPr marL="456565" indent="-456565"/>
            <a:r>
              <a:rPr lang="en-US" sz="2200" dirty="0">
                <a:latin typeface="Open Sans"/>
              </a:rPr>
              <a:t>In several recent years, we never even passed a budget resolution.  </a:t>
            </a:r>
            <a:endParaRPr lang="en-US" sz="2200" dirty="0">
              <a:latin typeface="Open Sans"/>
              <a:ea typeface="Open Sans"/>
              <a:cs typeface="Open Sans"/>
            </a:endParaRPr>
          </a:p>
          <a:p>
            <a:pPr marL="456565" indent="-456565"/>
            <a:r>
              <a:rPr lang="en-US" sz="2200" dirty="0">
                <a:latin typeface="Open Sans"/>
                <a:ea typeface="+mn-lt"/>
                <a:cs typeface="+mn-lt"/>
              </a:rPr>
              <a:t>The bills MUST pass by the end of the fiscal year – September 30th – or the government goes unfunded. </a:t>
            </a:r>
            <a:endParaRPr lang="en-US" sz="2200" dirty="0">
              <a:latin typeface="Open Sans"/>
              <a:ea typeface="Open Sans"/>
              <a:cs typeface="Open Sans"/>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143135" y="1066801"/>
            <a:ext cx="4509744" cy="3382308"/>
          </a:xfrm>
          <a:prstGeom prst="rect">
            <a:avLst/>
          </a:prstGeom>
        </p:spPr>
      </p:pic>
      <p:sp>
        <p:nvSpPr>
          <p:cNvPr id="5" name="Rectangle 4"/>
          <p:cNvSpPr/>
          <p:nvPr/>
        </p:nvSpPr>
        <p:spPr>
          <a:xfrm>
            <a:off x="6143135" y="4550710"/>
            <a:ext cx="4509743" cy="1938992"/>
          </a:xfrm>
          <a:prstGeom prst="rect">
            <a:avLst/>
          </a:prstGeom>
        </p:spPr>
        <p:txBody>
          <a:bodyPr wrap="square">
            <a:spAutoFit/>
          </a:bodyPr>
          <a:lstStyle/>
          <a:p>
            <a:pPr algn="ctr"/>
            <a:r>
              <a:rPr lang="en-US" sz="3000" b="1">
                <a:latin typeface="Open Sans"/>
                <a:cs typeface="Helvetica" panose="020B0604020202020204" pitchFamily="34" charset="0"/>
              </a:rPr>
              <a:t>“Laws are like sausages, it is better not to see them being made.” </a:t>
            </a:r>
          </a:p>
        </p:txBody>
      </p:sp>
    </p:spTree>
    <p:extLst>
      <p:ext uri="{BB962C8B-B14F-4D97-AF65-F5344CB8AC3E}">
        <p14:creationId xmlns:p14="http://schemas.microsoft.com/office/powerpoint/2010/main" val="3611925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B1B70-5F20-5E61-4161-A1BD213E5D9E}"/>
              </a:ext>
            </a:extLst>
          </p:cNvPr>
          <p:cNvSpPr>
            <a:spLocks noGrp="1"/>
          </p:cNvSpPr>
          <p:nvPr>
            <p:ph type="title"/>
          </p:nvPr>
        </p:nvSpPr>
        <p:spPr/>
        <p:txBody>
          <a:bodyPr/>
          <a:lstStyle/>
          <a:p>
            <a:r>
              <a:rPr lang="en-US" b="1"/>
              <a:t>All aboard the omnibus</a:t>
            </a:r>
          </a:p>
        </p:txBody>
      </p:sp>
      <p:sp>
        <p:nvSpPr>
          <p:cNvPr id="9" name="Oval 8">
            <a:extLst>
              <a:ext uri="{FF2B5EF4-FFF2-40B4-BE49-F238E27FC236}">
                <a16:creationId xmlns:a16="http://schemas.microsoft.com/office/drawing/2014/main" id="{BB4BCEFE-E997-9C66-E6D9-8A81A7680082}"/>
              </a:ext>
              <a:ext uri="{C183D7F6-B498-43B3-948B-1728B52AA6E4}">
                <adec:decorative xmlns:adec="http://schemas.microsoft.com/office/drawing/2017/decorative" val="1"/>
              </a:ext>
            </a:extLst>
          </p:cNvPr>
          <p:cNvSpPr/>
          <p:nvPr/>
        </p:nvSpPr>
        <p:spPr>
          <a:xfrm>
            <a:off x="7001691" y="2157351"/>
            <a:ext cx="7930998" cy="805998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5CEE519C-41DF-1A40-F020-D9ACD98408B8}"/>
              </a:ext>
            </a:extLst>
          </p:cNvPr>
          <p:cNvSpPr txBox="1">
            <a:spLocks/>
          </p:cNvSpPr>
          <p:nvPr/>
        </p:nvSpPr>
        <p:spPr>
          <a:xfrm>
            <a:off x="896455" y="2157351"/>
            <a:ext cx="4851202" cy="2059709"/>
          </a:xfrm>
          <a:prstGeom prst="rect">
            <a:avLst/>
          </a:prstGeom>
        </p:spPr>
        <p:txBody>
          <a:bodyPr lIns="91440" tIns="45720" rIns="91440" bIns="45720" anchor="t">
            <a:noAutofit/>
          </a:bodyPr>
          <a:lstStyle>
            <a:lvl1pPr marL="457189" indent="-457189" algn="l" defTabSz="609585" rtl="0" eaLnBrk="1" latinLnBrk="0" hangingPunct="1">
              <a:spcBef>
                <a:spcPct val="20000"/>
              </a:spcBef>
              <a:buFont typeface="Arial"/>
              <a:buChar char="•"/>
              <a:defRPr sz="4200" kern="1200">
                <a:solidFill>
                  <a:schemeClr val="tx1"/>
                </a:solidFill>
                <a:latin typeface="+mn-lt"/>
                <a:ea typeface="+mn-ea"/>
                <a:cs typeface="+mn-cs"/>
              </a:defRPr>
            </a:lvl1pPr>
            <a:lvl2pPr marL="990575" indent="-380990" algn="l" defTabSz="609585" rtl="0" eaLnBrk="1" latinLnBrk="0" hangingPunct="1">
              <a:spcBef>
                <a:spcPct val="20000"/>
              </a:spcBef>
              <a:buFont typeface="Courier New"/>
              <a:buChar char="o"/>
              <a:defRPr sz="3400" kern="1200">
                <a:solidFill>
                  <a:schemeClr val="tx1"/>
                </a:solidFill>
                <a:latin typeface="+mn-lt"/>
                <a:ea typeface="+mn-ea"/>
                <a:cs typeface="+mn-cs"/>
              </a:defRPr>
            </a:lvl2pPr>
            <a:lvl3pPr marL="1523962" indent="-304792" algn="l" defTabSz="609585" rtl="0" eaLnBrk="1" latinLnBrk="0" hangingPunct="1">
              <a:spcBef>
                <a:spcPct val="20000"/>
              </a:spcBef>
              <a:buFont typeface="Wingdings" charset="2"/>
              <a:buChar char="§"/>
              <a:defRPr sz="26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400" kern="1200">
                <a:solidFill>
                  <a:schemeClr val="tx1"/>
                </a:solidFill>
                <a:latin typeface="+mn-lt"/>
                <a:ea typeface="+mn-ea"/>
                <a:cs typeface="+mn-cs"/>
              </a:defRPr>
            </a:lvl4pPr>
            <a:lvl5pPr marL="2743131" indent="-304792" algn="l" defTabSz="609585" rtl="0" eaLnBrk="1" latinLnBrk="0" hangingPunct="1">
              <a:spcBef>
                <a:spcPct val="20000"/>
              </a:spcBef>
              <a:buFont typeface="Courier New"/>
              <a:buChar char="o"/>
              <a:defRPr sz="2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None/>
            </a:pPr>
            <a:r>
              <a:rPr lang="en-US" sz="2800">
                <a:solidFill>
                  <a:srgbClr val="202122"/>
                </a:solidFill>
                <a:latin typeface="+mj-lt"/>
              </a:rPr>
              <a:t>the current budget process has been in effect almost 50 years—</a:t>
            </a:r>
            <a:r>
              <a:rPr lang="en-US" sz="2800" b="1">
                <a:solidFill>
                  <a:srgbClr val="202122"/>
                </a:solidFill>
                <a:latin typeface="+mj-lt"/>
              </a:rPr>
              <a:t>Congress has only managed to pass all its required measures four times </a:t>
            </a:r>
            <a:r>
              <a:rPr lang="en-US" sz="2800">
                <a:solidFill>
                  <a:srgbClr val="202122"/>
                </a:solidFill>
                <a:latin typeface="+mj-lt"/>
              </a:rPr>
              <a:t>(fiscal years 1977, 1989, 1995, 1997)</a:t>
            </a:r>
          </a:p>
        </p:txBody>
      </p:sp>
      <p:grpSp>
        <p:nvGrpSpPr>
          <p:cNvPr id="6" name="Group 5">
            <a:extLst>
              <a:ext uri="{FF2B5EF4-FFF2-40B4-BE49-F238E27FC236}">
                <a16:creationId xmlns:a16="http://schemas.microsoft.com/office/drawing/2014/main" id="{E847F7B9-C876-3D5A-2B6D-5364F1A5DDA2}"/>
              </a:ext>
              <a:ext uri="{C183D7F6-B498-43B3-948B-1728B52AA6E4}">
                <adec:decorative xmlns:adec="http://schemas.microsoft.com/office/drawing/2017/decorative" val="1"/>
              </a:ext>
            </a:extLst>
          </p:cNvPr>
          <p:cNvGrpSpPr/>
          <p:nvPr/>
        </p:nvGrpSpPr>
        <p:grpSpPr>
          <a:xfrm>
            <a:off x="6357257" y="2893357"/>
            <a:ext cx="6889474" cy="3683407"/>
            <a:chOff x="7201989" y="1907176"/>
            <a:chExt cx="5078090" cy="2707595"/>
          </a:xfrm>
        </p:grpSpPr>
        <p:pic>
          <p:nvPicPr>
            <p:cNvPr id="4" name="Picture 3" descr="A bus parked on the street&#10;&#10;Description automatically generated with low confidence">
              <a:extLst>
                <a:ext uri="{FF2B5EF4-FFF2-40B4-BE49-F238E27FC236}">
                  <a16:creationId xmlns:a16="http://schemas.microsoft.com/office/drawing/2014/main" id="{A22F5BCA-F6CD-93A4-A8E5-3116588B5B60}"/>
                </a:ext>
              </a:extLst>
            </p:cNvPr>
            <p:cNvPicPr>
              <a:picLocks noChangeAspect="1"/>
            </p:cNvPicPr>
            <p:nvPr/>
          </p:nvPicPr>
          <p:blipFill rotWithShape="1">
            <a:blip r:embed="rId2">
              <a:extLst>
                <a:ext uri="{28A0092B-C50C-407E-A947-70E740481C1C}">
                  <a14:useLocalDpi xmlns:a14="http://schemas.microsoft.com/office/drawing/2010/main" val="0"/>
                </a:ext>
              </a:extLst>
            </a:blip>
            <a:srcRect l="9970" t="28030"/>
            <a:stretch/>
          </p:blipFill>
          <p:spPr>
            <a:xfrm>
              <a:off x="7201989" y="1907176"/>
              <a:ext cx="5078090" cy="2707595"/>
            </a:xfrm>
            <a:prstGeom prst="rect">
              <a:avLst/>
            </a:prstGeom>
          </p:spPr>
        </p:pic>
        <p:sp>
          <p:nvSpPr>
            <p:cNvPr id="5" name="Oval 4">
              <a:extLst>
                <a:ext uri="{FF2B5EF4-FFF2-40B4-BE49-F238E27FC236}">
                  <a16:creationId xmlns:a16="http://schemas.microsoft.com/office/drawing/2014/main" id="{5227A6A8-FE50-DFB4-BEDC-6C6F009E75CA}"/>
                </a:ext>
              </a:extLst>
            </p:cNvPr>
            <p:cNvSpPr/>
            <p:nvPr/>
          </p:nvSpPr>
          <p:spPr>
            <a:xfrm>
              <a:off x="9544595" y="3122023"/>
              <a:ext cx="1027612" cy="365760"/>
            </a:xfrm>
            <a:prstGeom prst="ellipse">
              <a:avLst/>
            </a:prstGeom>
            <a:solidFill>
              <a:srgbClr val="2A91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D3E1F9CD-2C83-6203-C705-666AA2195F92}"/>
              </a:ext>
            </a:extLst>
          </p:cNvPr>
          <p:cNvSpPr txBox="1"/>
          <p:nvPr/>
        </p:nvSpPr>
        <p:spPr>
          <a:xfrm>
            <a:off x="119926" y="6429472"/>
            <a:ext cx="5272000" cy="215444"/>
          </a:xfrm>
          <a:prstGeom prst="rect">
            <a:avLst/>
          </a:prstGeom>
          <a:noFill/>
          <a:ln>
            <a:noFill/>
          </a:ln>
        </p:spPr>
        <p:txBody>
          <a:bodyPr wrap="square" rtlCol="0">
            <a:spAutoFit/>
          </a:bodyPr>
          <a:lstStyle/>
          <a:p>
            <a:r>
              <a:rPr lang="en-US" sz="800" i="1"/>
              <a:t>Source: Pew Research Center</a:t>
            </a:r>
          </a:p>
        </p:txBody>
      </p:sp>
    </p:spTree>
    <p:extLst>
      <p:ext uri="{BB962C8B-B14F-4D97-AF65-F5344CB8AC3E}">
        <p14:creationId xmlns:p14="http://schemas.microsoft.com/office/powerpoint/2010/main" val="236444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300" y="139603"/>
            <a:ext cx="9169400" cy="965200"/>
          </a:xfrm>
        </p:spPr>
        <p:txBody>
          <a:bodyPr>
            <a:noAutofit/>
          </a:bodyPr>
          <a:lstStyle/>
          <a:p>
            <a:r>
              <a:rPr lang="en-US" sz="4400" b="1">
                <a:latin typeface="Open Sans"/>
              </a:rPr>
              <a:t>So where are we now? </a:t>
            </a:r>
            <a:endParaRPr lang="en-US" sz="4400" b="1">
              <a:latin typeface="Open Sans"/>
              <a:ea typeface="Open Sans"/>
              <a:cs typeface="Open Sans"/>
            </a:endParaRPr>
          </a:p>
        </p:txBody>
      </p:sp>
      <p:sp>
        <p:nvSpPr>
          <p:cNvPr id="3" name="Content Placeholder 2"/>
          <p:cNvSpPr>
            <a:spLocks noGrp="1"/>
          </p:cNvSpPr>
          <p:nvPr>
            <p:ph idx="1"/>
          </p:nvPr>
        </p:nvSpPr>
        <p:spPr>
          <a:xfrm>
            <a:off x="474652" y="1373150"/>
            <a:ext cx="11289233" cy="4889500"/>
          </a:xfrm>
        </p:spPr>
        <p:txBody>
          <a:bodyPr vert="horz" lIns="91440" tIns="45720" rIns="91440" bIns="45720" rtlCol="0" anchor="t">
            <a:noAutofit/>
          </a:bodyPr>
          <a:lstStyle/>
          <a:p>
            <a:pPr marL="342900" indent="-342900"/>
            <a:r>
              <a:rPr lang="en-US" sz="2600" dirty="0">
                <a:latin typeface="Open Sans"/>
              </a:rPr>
              <a:t>The U.S. fiscal year is the accounting period that runs Oct. 1 – Sept. 30 of the following year. </a:t>
            </a:r>
            <a:r>
              <a:rPr lang="en-US" sz="2600" b="1" dirty="0">
                <a:latin typeface="Open Sans"/>
              </a:rPr>
              <a:t>We are currently in Fiscal Year 2024, which started on October 1, 2023. </a:t>
            </a:r>
            <a:endParaRPr lang="en-US" sz="2600" b="1" dirty="0">
              <a:latin typeface="Open Sans"/>
              <a:ea typeface="Open Sans"/>
              <a:cs typeface="Open Sans"/>
            </a:endParaRPr>
          </a:p>
          <a:p>
            <a:pPr marL="0" indent="0">
              <a:buNone/>
            </a:pPr>
            <a:endParaRPr lang="en-US" sz="2600" dirty="0">
              <a:latin typeface="Open Sans"/>
              <a:ea typeface="Open Sans"/>
              <a:cs typeface="Open Sans"/>
            </a:endParaRPr>
          </a:p>
          <a:p>
            <a:pPr marL="342900" indent="-342900"/>
            <a:r>
              <a:rPr lang="en-US" sz="2600" dirty="0">
                <a:latin typeface="Open Sans"/>
                <a:ea typeface="Open Sans"/>
                <a:cs typeface="Open Sans"/>
              </a:rPr>
              <a:t>Congress has still not passed its FY24 appropriations bills.</a:t>
            </a:r>
          </a:p>
          <a:p>
            <a:pPr marL="342900" indent="-342900"/>
            <a:endParaRPr lang="en-US" sz="2600" dirty="0">
              <a:latin typeface="Open Sans"/>
              <a:ea typeface="Open Sans"/>
              <a:cs typeface="Open Sans"/>
            </a:endParaRPr>
          </a:p>
          <a:p>
            <a:pPr marL="342900" indent="-342900"/>
            <a:r>
              <a:rPr lang="en-US" sz="2600" dirty="0">
                <a:latin typeface="Open Sans"/>
                <a:ea typeface="Open Sans"/>
                <a:cs typeface="Open Sans"/>
              </a:rPr>
              <a:t>Instead, they've passed 3 different Continuing Resolutions (CRs) to maintain FY23 funding levels and avoid a government shutdown – last one passed on Jan.18th</a:t>
            </a:r>
          </a:p>
          <a:p>
            <a:pPr marL="989965" lvl="1" indent="-380365"/>
            <a:r>
              <a:rPr lang="en-US" sz="2600" b="1" dirty="0">
                <a:latin typeface="Open Sans"/>
                <a:ea typeface="Open Sans"/>
                <a:cs typeface="Open Sans"/>
              </a:rPr>
              <a:t>The next CR deadlines: March 1 and 8</a:t>
            </a:r>
          </a:p>
          <a:p>
            <a:pPr marL="342900" indent="-342900"/>
            <a:endParaRPr lang="en-US" sz="2600" dirty="0">
              <a:latin typeface="Open Sans"/>
              <a:ea typeface="Open Sans"/>
              <a:cs typeface="Open Sans"/>
            </a:endParaRPr>
          </a:p>
          <a:p>
            <a:pPr marL="342900" indent="-342900"/>
            <a:r>
              <a:rPr lang="en-US" sz="2600" dirty="0">
                <a:latin typeface="Open Sans"/>
                <a:ea typeface="Open Sans"/>
                <a:cs typeface="Open Sans"/>
              </a:rPr>
              <a:t>Now, preparations for FY25 appropriations are beginning.</a:t>
            </a:r>
          </a:p>
          <a:p>
            <a:pPr marL="342900" indent="-342900"/>
            <a:endParaRPr lang="en-US" sz="2400" dirty="0">
              <a:latin typeface="Open Sans"/>
              <a:ea typeface="Open Sans"/>
              <a:cs typeface="Open Sans"/>
            </a:endParaRPr>
          </a:p>
        </p:txBody>
      </p:sp>
    </p:spTree>
    <p:extLst>
      <p:ext uri="{BB962C8B-B14F-4D97-AF65-F5344CB8AC3E}">
        <p14:creationId xmlns:p14="http://schemas.microsoft.com/office/powerpoint/2010/main" val="2284104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4DD82-46B3-CD87-EE5C-C0ED3F0AA7D4}"/>
              </a:ext>
            </a:extLst>
          </p:cNvPr>
          <p:cNvSpPr>
            <a:spLocks noGrp="1"/>
          </p:cNvSpPr>
          <p:nvPr>
            <p:ph type="title"/>
          </p:nvPr>
        </p:nvSpPr>
        <p:spPr>
          <a:xfrm>
            <a:off x="609602" y="274639"/>
            <a:ext cx="9868655" cy="1143000"/>
          </a:xfrm>
        </p:spPr>
        <p:txBody>
          <a:bodyPr anchor="ctr">
            <a:normAutofit/>
          </a:bodyPr>
          <a:lstStyle/>
          <a:p>
            <a:r>
              <a:rPr lang="en-US" sz="4000" b="1" dirty="0"/>
              <a:t>FY25 Requests</a:t>
            </a:r>
            <a:endParaRPr lang="en-US" dirty="0"/>
          </a:p>
        </p:txBody>
      </p:sp>
      <p:graphicFrame>
        <p:nvGraphicFramePr>
          <p:cNvPr id="9" name="Content Placeholder 8" descr="A chart listing FY23 enacted levels, FY24 House and Senate levels, and FY25 RESULTS request levels. RESULTS FY25 requests are $1.65 billion for the Global Fund, $1 billion for USAID TB, $1.15 billion for USAID MCH, including $340 million for Gavi, $300 million for USAID nutrition, and $1.15 billion for USAID Basic Education, including $200 million for the Global Partnership for Education.">
            <a:extLst>
              <a:ext uri="{FF2B5EF4-FFF2-40B4-BE49-F238E27FC236}">
                <a16:creationId xmlns:a16="http://schemas.microsoft.com/office/drawing/2014/main" id="{3C75FE08-B88B-8418-348F-E061713D12C4}"/>
              </a:ext>
            </a:extLst>
          </p:cNvPr>
          <p:cNvGraphicFramePr>
            <a:graphicFrameLocks noGrp="1"/>
          </p:cNvGraphicFramePr>
          <p:nvPr>
            <p:ph idx="1"/>
            <p:extLst>
              <p:ext uri="{D42A27DB-BD31-4B8C-83A1-F6EECF244321}">
                <p14:modId xmlns:p14="http://schemas.microsoft.com/office/powerpoint/2010/main" val="351382796"/>
              </p:ext>
            </p:extLst>
          </p:nvPr>
        </p:nvGraphicFramePr>
        <p:xfrm>
          <a:off x="406400" y="1422400"/>
          <a:ext cx="11379192" cy="5242332"/>
        </p:xfrm>
        <a:graphic>
          <a:graphicData uri="http://schemas.openxmlformats.org/drawingml/2006/table">
            <a:tbl>
              <a:tblPr firstRow="1" bandRow="1">
                <a:tableStyleId>{5C22544A-7EE6-4342-B048-85BDC9FD1C3A}</a:tableStyleId>
              </a:tblPr>
              <a:tblGrid>
                <a:gridCol w="2946400">
                  <a:extLst>
                    <a:ext uri="{9D8B030D-6E8A-4147-A177-3AD203B41FA5}">
                      <a16:colId xmlns:a16="http://schemas.microsoft.com/office/drawing/2014/main" val="4236987130"/>
                    </a:ext>
                  </a:extLst>
                </a:gridCol>
                <a:gridCol w="2057400">
                  <a:extLst>
                    <a:ext uri="{9D8B030D-6E8A-4147-A177-3AD203B41FA5}">
                      <a16:colId xmlns:a16="http://schemas.microsoft.com/office/drawing/2014/main" val="1063763772"/>
                    </a:ext>
                  </a:extLst>
                </a:gridCol>
                <a:gridCol w="1917700">
                  <a:extLst>
                    <a:ext uri="{9D8B030D-6E8A-4147-A177-3AD203B41FA5}">
                      <a16:colId xmlns:a16="http://schemas.microsoft.com/office/drawing/2014/main" val="202052915"/>
                    </a:ext>
                  </a:extLst>
                </a:gridCol>
                <a:gridCol w="2019299">
                  <a:extLst>
                    <a:ext uri="{9D8B030D-6E8A-4147-A177-3AD203B41FA5}">
                      <a16:colId xmlns:a16="http://schemas.microsoft.com/office/drawing/2014/main" val="2116747003"/>
                    </a:ext>
                  </a:extLst>
                </a:gridCol>
                <a:gridCol w="2438393">
                  <a:extLst>
                    <a:ext uri="{9D8B030D-6E8A-4147-A177-3AD203B41FA5}">
                      <a16:colId xmlns:a16="http://schemas.microsoft.com/office/drawing/2014/main" val="1396454983"/>
                    </a:ext>
                  </a:extLst>
                </a:gridCol>
              </a:tblGrid>
              <a:tr h="622299">
                <a:tc>
                  <a:txBody>
                    <a:bodyPr/>
                    <a:lstStyle/>
                    <a:p>
                      <a:pPr algn="ctr"/>
                      <a:r>
                        <a:rPr lang="en-US" dirty="0"/>
                        <a:t>Account</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a:t>FY23 Enacted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t>FY24 House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t>FY24 Senate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a:t>FY25  RESULTS Request</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63069929"/>
                  </a:ext>
                </a:extLst>
              </a:tr>
              <a:tr h="591886">
                <a:tc>
                  <a:txBody>
                    <a:bodyPr/>
                    <a:lstStyle/>
                    <a:p>
                      <a:pPr algn="ctr"/>
                      <a:r>
                        <a:rPr lang="en-US" sz="1800" b="1">
                          <a:latin typeface="Open Sans"/>
                        </a:rPr>
                        <a:t>Global Fund to Fight AIDS, TB and Malaria</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000">
                          <a:latin typeface="Open Sans"/>
                        </a:rPr>
                        <a:t>$2 billion</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000" b="0" i="0" u="none" strike="noStrike" noProof="0">
                          <a:solidFill>
                            <a:srgbClr val="000000"/>
                          </a:solidFill>
                          <a:latin typeface="Open Sans"/>
                        </a:rPr>
                        <a:t>$2 billion</a:t>
                      </a:r>
                      <a:endParaRPr lang="en-US" sz="2000">
                        <a:latin typeface="Open Sans"/>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000" b="0" i="0" u="none" strike="noStrike" noProof="0" dirty="0">
                          <a:solidFill>
                            <a:srgbClr val="000000"/>
                          </a:solidFill>
                          <a:latin typeface="Open Sans"/>
                        </a:rPr>
                        <a:t>$1.65 billion</a:t>
                      </a:r>
                      <a:endParaRPr lang="en-US" sz="2000" dirty="0">
                        <a:latin typeface="Open Sans"/>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000" b="0" i="0" u="none" strike="noStrike" noProof="0">
                          <a:solidFill>
                            <a:srgbClr val="000000"/>
                          </a:solidFill>
                          <a:latin typeface="Open Sans"/>
                        </a:rPr>
                        <a:t>$1.65 billion</a:t>
                      </a:r>
                      <a:endParaRPr lang="en-US" sz="2000">
                        <a:latin typeface="Open Sans"/>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766472468"/>
                  </a:ext>
                </a:extLst>
              </a:tr>
              <a:tr h="512966">
                <a:tc>
                  <a:txBody>
                    <a:bodyPr/>
                    <a:lstStyle/>
                    <a:p>
                      <a:pPr algn="ctr"/>
                      <a:r>
                        <a:rPr lang="en-US" sz="1800" b="1">
                          <a:latin typeface="Open Sans"/>
                        </a:rPr>
                        <a:t>USAID Tuberculosis</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000">
                          <a:latin typeface="Open Sans"/>
                        </a:rPr>
                        <a:t>$394.5 million</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000" b="0" i="0" u="none" strike="noStrike" noProof="0">
                          <a:solidFill>
                            <a:srgbClr val="000000"/>
                          </a:solidFill>
                          <a:latin typeface="Open Sans"/>
                        </a:rPr>
                        <a:t>$394.5 million</a:t>
                      </a:r>
                      <a:endParaRPr lang="en-US" sz="2000">
                        <a:latin typeface="Open Sans"/>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000" b="0" i="0" u="none" strike="noStrike" noProof="0" dirty="0">
                          <a:solidFill>
                            <a:srgbClr val="000000"/>
                          </a:solidFill>
                          <a:latin typeface="Open Sans"/>
                        </a:rPr>
                        <a:t>$394.5 million</a:t>
                      </a:r>
                      <a:endParaRPr lang="en-US" sz="2000" dirty="0">
                        <a:latin typeface="Open Sans"/>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000">
                          <a:latin typeface="Open Sans"/>
                        </a:rPr>
                        <a:t>$1 billion</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8681756"/>
                  </a:ext>
                </a:extLst>
              </a:tr>
              <a:tr h="591886">
                <a:tc>
                  <a:txBody>
                    <a:bodyPr/>
                    <a:lstStyle/>
                    <a:p>
                      <a:pPr algn="ctr"/>
                      <a:r>
                        <a:rPr lang="en-US" sz="1800" b="1">
                          <a:latin typeface="Open Sans"/>
                        </a:rPr>
                        <a:t>USAID Maternal and Child Health</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000">
                          <a:latin typeface="Open Sans"/>
                        </a:rPr>
                        <a:t>$910 million</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000" b="0" i="0" u="none" strike="noStrike" noProof="0">
                          <a:solidFill>
                            <a:srgbClr val="000000"/>
                          </a:solidFill>
                          <a:latin typeface="Open Sans"/>
                        </a:rPr>
                        <a:t>$910 million</a:t>
                      </a:r>
                      <a:endParaRPr lang="en-US" sz="2000">
                        <a:latin typeface="Open Sans"/>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000" b="0" i="0" u="none" strike="noStrike" noProof="0" dirty="0">
                          <a:solidFill>
                            <a:srgbClr val="000000"/>
                          </a:solidFill>
                          <a:latin typeface="Open Sans"/>
                        </a:rPr>
                        <a:t>$920 million</a:t>
                      </a:r>
                      <a:endParaRPr lang="en-US" sz="2000" dirty="0">
                        <a:latin typeface="Open Sans"/>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000">
                          <a:latin typeface="Open Sans"/>
                        </a:rPr>
                        <a:t>$1.15 billion</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552668003"/>
                  </a:ext>
                </a:extLst>
              </a:tr>
              <a:tr h="591886">
                <a:tc>
                  <a:txBody>
                    <a:bodyPr/>
                    <a:lstStyle/>
                    <a:p>
                      <a:pPr algn="ctr"/>
                      <a:r>
                        <a:rPr lang="en-US" sz="1800" b="1">
                          <a:latin typeface="Open Sans"/>
                        </a:rPr>
                        <a:t>Of which, Gavi, the Vaccine Alliance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000">
                          <a:latin typeface="Open Sans"/>
                        </a:rPr>
                        <a:t>$290 million</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000" b="0" i="0" u="none" strike="noStrike" noProof="0">
                          <a:solidFill>
                            <a:srgbClr val="000000"/>
                          </a:solidFill>
                          <a:latin typeface="Open Sans"/>
                        </a:rPr>
                        <a:t>$300 million</a:t>
                      </a:r>
                      <a:endParaRPr lang="en-US" sz="2000">
                        <a:latin typeface="Open Sans"/>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000" b="0" i="0" u="none" strike="noStrike" noProof="0" dirty="0">
                          <a:solidFill>
                            <a:srgbClr val="000000"/>
                          </a:solidFill>
                          <a:latin typeface="Open Sans"/>
                        </a:rPr>
                        <a:t>$300 million</a:t>
                      </a:r>
                      <a:endParaRPr lang="en-US" sz="2000" dirty="0">
                        <a:latin typeface="Open Sans"/>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000" b="0" i="0" u="none" strike="noStrike" noProof="0">
                          <a:solidFill>
                            <a:srgbClr val="000000"/>
                          </a:solidFill>
                          <a:latin typeface="Open Sans"/>
                        </a:rPr>
                        <a:t>$340 million</a:t>
                      </a:r>
                      <a:endParaRPr lang="en-US" sz="2000">
                        <a:latin typeface="Open Sans"/>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912016073"/>
                  </a:ext>
                </a:extLst>
              </a:tr>
              <a:tr h="512966">
                <a:tc>
                  <a:txBody>
                    <a:bodyPr/>
                    <a:lstStyle/>
                    <a:p>
                      <a:pPr algn="ctr"/>
                      <a:r>
                        <a:rPr lang="en-US" sz="1800" b="1">
                          <a:latin typeface="Open Sans"/>
                        </a:rPr>
                        <a:t>USAID Nutrition</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000">
                          <a:latin typeface="Open Sans"/>
                        </a:rPr>
                        <a:t>$160 million</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000">
                          <a:latin typeface="Open Sans"/>
                        </a:rPr>
                        <a:t>$172.5 million</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000" b="0" i="0" u="none" strike="noStrike" noProof="0" dirty="0">
                          <a:solidFill>
                            <a:srgbClr val="000000"/>
                          </a:solidFill>
                          <a:latin typeface="Open Sans"/>
                        </a:rPr>
                        <a:t>$160 million</a:t>
                      </a:r>
                      <a:endParaRPr lang="en-US" sz="2000" dirty="0">
                        <a:latin typeface="Open Sans"/>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000" b="0" i="0" u="none" strike="noStrike" noProof="0">
                          <a:solidFill>
                            <a:srgbClr val="000000"/>
                          </a:solidFill>
                          <a:latin typeface="Open Sans"/>
                        </a:rPr>
                        <a:t>$300 million</a:t>
                      </a:r>
                      <a:endParaRPr lang="en-US" sz="2000">
                        <a:latin typeface="Open Sans"/>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820976675"/>
                  </a:ext>
                </a:extLst>
              </a:tr>
              <a:tr h="558800">
                <a:tc>
                  <a:txBody>
                    <a:bodyPr/>
                    <a:lstStyle/>
                    <a:p>
                      <a:pPr algn="ctr"/>
                      <a:r>
                        <a:rPr lang="en-US" sz="1800" b="1">
                          <a:latin typeface="Open Sans"/>
                        </a:rPr>
                        <a:t>USAID Basic Education</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000" b="0" i="0" u="none" strike="noStrike" noProof="0">
                          <a:solidFill>
                            <a:srgbClr val="000000"/>
                          </a:solidFill>
                          <a:latin typeface="Open Sans"/>
                        </a:rPr>
                        <a:t>$970 million</a:t>
                      </a:r>
                      <a:endParaRPr lang="en-US" sz="2000">
                        <a:latin typeface="Open Sans"/>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000" b="0" i="0" u="none" strike="noStrike" noProof="0">
                          <a:solidFill>
                            <a:srgbClr val="000000"/>
                          </a:solidFill>
                          <a:latin typeface="Open Sans"/>
                        </a:rPr>
                        <a:t>$970 million</a:t>
                      </a:r>
                      <a:endParaRPr lang="en-US" sz="2000">
                        <a:latin typeface="Open Sans"/>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000" b="0" i="0" u="none" strike="noStrike" noProof="0" dirty="0">
                          <a:solidFill>
                            <a:srgbClr val="000000"/>
                          </a:solidFill>
                          <a:latin typeface="Open Sans"/>
                        </a:rPr>
                        <a:t>$640.55 million</a:t>
                      </a:r>
                      <a:endParaRPr lang="en-US" sz="2000" dirty="0">
                        <a:latin typeface="Open Sans"/>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000" b="0" i="0" u="none" strike="noStrike" noProof="0">
                          <a:solidFill>
                            <a:srgbClr val="000000"/>
                          </a:solidFill>
                          <a:latin typeface="Open Sans"/>
                        </a:rPr>
                        <a:t>$1.15 billion</a:t>
                      </a:r>
                      <a:endParaRPr lang="en-US" sz="2000">
                        <a:latin typeface="Open Sans"/>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328455418"/>
                  </a:ext>
                </a:extLst>
              </a:tr>
              <a:tr h="841792">
                <a:tc>
                  <a:txBody>
                    <a:bodyPr/>
                    <a:lstStyle/>
                    <a:p>
                      <a:pPr algn="ctr"/>
                      <a:r>
                        <a:rPr lang="en-US" sz="1800" b="1">
                          <a:latin typeface="Open Sans"/>
                        </a:rPr>
                        <a:t>Of which, the Global Partnership for Education</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000">
                          <a:latin typeface="Open Sans"/>
                        </a:rPr>
                        <a:t>$130 million</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000" b="0" i="0" u="none" strike="noStrike" noProof="0">
                          <a:solidFill>
                            <a:srgbClr val="000000"/>
                          </a:solidFill>
                          <a:latin typeface="Open Sans"/>
                        </a:rPr>
                        <a:t>$130 million</a:t>
                      </a:r>
                      <a:endParaRPr lang="en-US" sz="2000">
                        <a:latin typeface="Open Sans"/>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000" b="0" i="0" u="none" strike="noStrike" noProof="0" dirty="0">
                          <a:solidFill>
                            <a:srgbClr val="000000"/>
                          </a:solidFill>
                          <a:latin typeface="Open Sans"/>
                        </a:rPr>
                        <a:t>$130 million</a:t>
                      </a:r>
                      <a:endParaRPr lang="en-US" sz="2000" dirty="0">
                        <a:latin typeface="Open Sans"/>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000" b="0" i="0" u="none" strike="noStrike" noProof="0" dirty="0">
                          <a:solidFill>
                            <a:srgbClr val="000000"/>
                          </a:solidFill>
                          <a:latin typeface="Open Sans"/>
                        </a:rPr>
                        <a:t>$200 million</a:t>
                      </a:r>
                      <a:endParaRPr lang="en-US" sz="2000" dirty="0">
                        <a:latin typeface="Open Sans"/>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224723752"/>
                  </a:ext>
                </a:extLst>
              </a:tr>
            </a:tbl>
          </a:graphicData>
        </a:graphic>
      </p:graphicFrame>
    </p:spTree>
    <p:extLst>
      <p:ext uri="{BB962C8B-B14F-4D97-AF65-F5344CB8AC3E}">
        <p14:creationId xmlns:p14="http://schemas.microsoft.com/office/powerpoint/2010/main" val="3974899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27423-613A-CC95-591C-D6729AD804B6}"/>
              </a:ext>
            </a:extLst>
          </p:cNvPr>
          <p:cNvSpPr>
            <a:spLocks noGrp="1"/>
          </p:cNvSpPr>
          <p:nvPr>
            <p:ph type="title"/>
          </p:nvPr>
        </p:nvSpPr>
        <p:spPr>
          <a:xfrm>
            <a:off x="1059978" y="3004191"/>
            <a:ext cx="9868655" cy="1143000"/>
          </a:xfrm>
        </p:spPr>
        <p:txBody>
          <a:bodyPr>
            <a:noAutofit/>
          </a:bodyPr>
          <a:lstStyle/>
          <a:p>
            <a:r>
              <a:rPr lang="en-US"/>
              <a:t>What if I told you, </a:t>
            </a:r>
            <a:r>
              <a:rPr lang="en-US" b="1"/>
              <a:t>your voice</a:t>
            </a:r>
            <a:r>
              <a:rPr lang="en-US"/>
              <a:t> could be one of the most important factors in this process?</a:t>
            </a:r>
          </a:p>
        </p:txBody>
      </p:sp>
    </p:spTree>
    <p:extLst>
      <p:ext uri="{BB962C8B-B14F-4D97-AF65-F5344CB8AC3E}">
        <p14:creationId xmlns:p14="http://schemas.microsoft.com/office/powerpoint/2010/main" val="4063553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83F17BB-CDBD-7FE7-2F95-FE1EDEBF5799}"/>
              </a:ext>
              <a:ext uri="{C183D7F6-B498-43B3-948B-1728B52AA6E4}">
                <adec:decorative xmlns:adec="http://schemas.microsoft.com/office/drawing/2017/decorative" val="1"/>
              </a:ext>
            </a:extLst>
          </p:cNvPr>
          <p:cNvGrpSpPr/>
          <p:nvPr/>
        </p:nvGrpSpPr>
        <p:grpSpPr>
          <a:xfrm>
            <a:off x="0" y="104853"/>
            <a:ext cx="8738647" cy="6017488"/>
            <a:chOff x="1748524" y="-47260"/>
            <a:chExt cx="8829605" cy="5816111"/>
          </a:xfrm>
        </p:grpSpPr>
        <p:pic>
          <p:nvPicPr>
            <p:cNvPr id="13" name="Picture 12" descr="A picture containing dark&#10;&#10;Description automatically generated">
              <a:extLst>
                <a:ext uri="{FF2B5EF4-FFF2-40B4-BE49-F238E27FC236}">
                  <a16:creationId xmlns:a16="http://schemas.microsoft.com/office/drawing/2014/main" id="{E075CB6F-669C-00EA-CBF2-CE2120B44950}"/>
                </a:ext>
              </a:extLst>
            </p:cNvPr>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31358" t="11296" b="12778"/>
            <a:stretch/>
          </p:blipFill>
          <p:spPr>
            <a:xfrm rot="21371033">
              <a:off x="1748524" y="1181044"/>
              <a:ext cx="5497741" cy="4054091"/>
            </a:xfrm>
            <a:prstGeom prst="rect">
              <a:avLst/>
            </a:prstGeom>
          </p:spPr>
        </p:pic>
        <p:pic>
          <p:nvPicPr>
            <p:cNvPr id="9" name="Picture 8" descr="A hand holding a fan of money&#10;&#10;Description automatically generated with low confidence">
              <a:extLst>
                <a:ext uri="{FF2B5EF4-FFF2-40B4-BE49-F238E27FC236}">
                  <a16:creationId xmlns:a16="http://schemas.microsoft.com/office/drawing/2014/main" id="{E3BD9695-58AF-8214-E53B-E1189E85FC13}"/>
                </a:ext>
              </a:extLst>
            </p:cNvPr>
            <p:cNvPicPr>
              <a:picLocks noChangeAspect="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l="21219" t="26279" r="39913" b="22042"/>
            <a:stretch/>
          </p:blipFill>
          <p:spPr>
            <a:xfrm rot="20405854" flipH="1">
              <a:off x="6579846" y="-47260"/>
              <a:ext cx="3998283" cy="3544143"/>
            </a:xfrm>
            <a:prstGeom prst="rect">
              <a:avLst/>
            </a:prstGeom>
          </p:spPr>
        </p:pic>
        <p:pic>
          <p:nvPicPr>
            <p:cNvPr id="7" name="Picture 6" descr="A large white building with a statue on top&#10;&#10;Description automatically generated with low confidence">
              <a:extLst>
                <a:ext uri="{FF2B5EF4-FFF2-40B4-BE49-F238E27FC236}">
                  <a16:creationId xmlns:a16="http://schemas.microsoft.com/office/drawing/2014/main" id="{2FE6BF96-E950-8062-A0D9-8C1EE9E3042A}"/>
                </a:ext>
              </a:extLst>
            </p:cNvPr>
            <p:cNvPicPr>
              <a:picLocks noChangeAspect="1"/>
            </p:cNvPicPr>
            <p:nvPr/>
          </p:nvPicPr>
          <p:blipFill rotWithShape="1">
            <a:blip r:embed="rId6">
              <a:graysc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6493" t="14885" r="32581" b="4190"/>
            <a:stretch/>
          </p:blipFill>
          <p:spPr>
            <a:xfrm>
              <a:off x="2932805" y="218951"/>
              <a:ext cx="5238710" cy="5549900"/>
            </a:xfrm>
            <a:prstGeom prst="rect">
              <a:avLst/>
            </a:prstGeom>
          </p:spPr>
        </p:pic>
      </p:grpSp>
      <p:sp>
        <p:nvSpPr>
          <p:cNvPr id="15" name="Title 14">
            <a:extLst>
              <a:ext uri="{FF2B5EF4-FFF2-40B4-BE49-F238E27FC236}">
                <a16:creationId xmlns:a16="http://schemas.microsoft.com/office/drawing/2014/main" id="{F5EC7BBE-6D28-91D0-EA5B-5E5CA56A1E43}"/>
              </a:ext>
            </a:extLst>
          </p:cNvPr>
          <p:cNvSpPr>
            <a:spLocks noGrp="1"/>
          </p:cNvSpPr>
          <p:nvPr>
            <p:ph type="title"/>
          </p:nvPr>
        </p:nvSpPr>
        <p:spPr>
          <a:xfrm>
            <a:off x="6435322" y="3504569"/>
            <a:ext cx="5480158" cy="692627"/>
          </a:xfrm>
        </p:spPr>
        <p:txBody>
          <a:bodyPr>
            <a:noAutofit/>
          </a:bodyPr>
          <a:lstStyle/>
          <a:p>
            <a:pPr algn="l"/>
            <a:r>
              <a:rPr lang="en-US" sz="4400" b="1"/>
              <a:t>power of the purse</a:t>
            </a:r>
          </a:p>
        </p:txBody>
      </p:sp>
      <p:sp>
        <p:nvSpPr>
          <p:cNvPr id="17" name="Content Placeholder 2">
            <a:extLst>
              <a:ext uri="{FF2B5EF4-FFF2-40B4-BE49-F238E27FC236}">
                <a16:creationId xmlns:a16="http://schemas.microsoft.com/office/drawing/2014/main" id="{55D003AC-71F2-75C8-DE1E-C0060464752B}"/>
              </a:ext>
            </a:extLst>
          </p:cNvPr>
          <p:cNvSpPr>
            <a:spLocks noGrp="1"/>
          </p:cNvSpPr>
          <p:nvPr>
            <p:ph idx="1"/>
          </p:nvPr>
        </p:nvSpPr>
        <p:spPr>
          <a:xfrm>
            <a:off x="6583029" y="4456655"/>
            <a:ext cx="5184743" cy="1527141"/>
          </a:xfrm>
        </p:spPr>
        <p:txBody>
          <a:bodyPr>
            <a:noAutofit/>
          </a:bodyPr>
          <a:lstStyle/>
          <a:p>
            <a:pPr marL="0" indent="0" algn="ctr">
              <a:buNone/>
            </a:pPr>
            <a:r>
              <a:rPr lang="en-US" sz="2800" i="1">
                <a:solidFill>
                  <a:srgbClr val="202122"/>
                </a:solidFill>
                <a:effectLst/>
                <a:latin typeface="+mj-lt"/>
              </a:rPr>
              <a:t>"No money shall be drawn from the Treasury, but in Consequence of Appropriations made by Law…”</a:t>
            </a:r>
          </a:p>
        </p:txBody>
      </p:sp>
      <p:sp>
        <p:nvSpPr>
          <p:cNvPr id="2" name="TextBox 1">
            <a:extLst>
              <a:ext uri="{FF2B5EF4-FFF2-40B4-BE49-F238E27FC236}">
                <a16:creationId xmlns:a16="http://schemas.microsoft.com/office/drawing/2014/main" id="{579E4226-BD06-8EFA-A1F4-23BA6D1AA0D2}"/>
              </a:ext>
              <a:ext uri="{C183D7F6-B498-43B3-948B-1728B52AA6E4}">
                <adec:decorative xmlns:adec="http://schemas.microsoft.com/office/drawing/2017/decorative" val="1"/>
              </a:ext>
            </a:extLst>
          </p:cNvPr>
          <p:cNvSpPr txBox="1"/>
          <p:nvPr/>
        </p:nvSpPr>
        <p:spPr>
          <a:xfrm>
            <a:off x="1072271" y="6122341"/>
            <a:ext cx="3847593" cy="369332"/>
          </a:xfrm>
          <a:prstGeom prst="rect">
            <a:avLst/>
          </a:prstGeom>
          <a:noFill/>
        </p:spPr>
        <p:txBody>
          <a:bodyPr wrap="square">
            <a:spAutoFit/>
          </a:bodyPr>
          <a:lstStyle/>
          <a:p>
            <a:pPr fontAlgn="base"/>
            <a:r>
              <a:rPr lang="en-US" sz="600" b="0" i="1">
                <a:solidFill>
                  <a:srgbClr val="222222"/>
                </a:solidFill>
                <a:effectLst/>
                <a:latin typeface="inherit"/>
              </a:rPr>
              <a:t>Photos via </a:t>
            </a:r>
            <a:r>
              <a:rPr lang="en-US" sz="600" i="1">
                <a:solidFill>
                  <a:srgbClr val="222222"/>
                </a:solidFill>
                <a:latin typeface="inherit"/>
              </a:rPr>
              <a:t>Unsplash, Design: Dorothy Monza</a:t>
            </a:r>
            <a:endParaRPr lang="en-US" sz="600" b="0" i="1">
              <a:solidFill>
                <a:srgbClr val="222222"/>
              </a:solidFill>
              <a:effectLst/>
              <a:latin typeface="inherit"/>
            </a:endParaRPr>
          </a:p>
          <a:p>
            <a:br>
              <a:rPr lang="en-US" sz="600" b="0" i="0">
                <a:solidFill>
                  <a:srgbClr val="222222"/>
                </a:solidFill>
                <a:effectLst/>
                <a:latin typeface="Source Sans Pro" panose="020B0503030403020204" pitchFamily="34" charset="0"/>
              </a:rPr>
            </a:br>
            <a:endParaRPr lang="en-US" sz="600"/>
          </a:p>
        </p:txBody>
      </p:sp>
    </p:spTree>
    <p:extLst>
      <p:ext uri="{BB962C8B-B14F-4D97-AF65-F5344CB8AC3E}">
        <p14:creationId xmlns:p14="http://schemas.microsoft.com/office/powerpoint/2010/main" val="3729942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054" y="397103"/>
            <a:ext cx="9427783" cy="1143000"/>
          </a:xfrm>
        </p:spPr>
        <p:txBody>
          <a:bodyPr>
            <a:noAutofit/>
          </a:bodyPr>
          <a:lstStyle/>
          <a:p>
            <a:br>
              <a:rPr lang="en-US" sz="3200" b="1" dirty="0">
                <a:latin typeface="Open Sans"/>
              </a:rPr>
            </a:br>
            <a:r>
              <a:rPr lang="en-US" sz="3200" b="1" dirty="0">
                <a:latin typeface="Open Sans"/>
              </a:rPr>
              <a:t>State and Foreign Operations Subcommittee</a:t>
            </a:r>
            <a:br>
              <a:rPr lang="en-US" sz="3200" b="1" dirty="0">
                <a:latin typeface="Open Sans"/>
              </a:rPr>
            </a:br>
            <a:endParaRPr lang="en-US" sz="3200" b="1" dirty="0">
              <a:latin typeface="Open Sans"/>
            </a:endParaRPr>
          </a:p>
        </p:txBody>
      </p:sp>
      <p:pic>
        <p:nvPicPr>
          <p:cNvPr id="6" name="Content Placeholder 5">
            <a:extLst>
              <a:ext uri="{C183D7F6-B498-43B3-948B-1728B52AA6E4}">
                <adec:decorative xmlns:adec="http://schemas.microsoft.com/office/drawing/2017/decorative" val="1"/>
              </a:ext>
            </a:extLst>
          </p:cNvPr>
          <p:cNvPicPr>
            <a:picLocks noGrp="1" noChangeAspect="1"/>
          </p:cNvPicPr>
          <p:nvPr>
            <p:ph idx="1"/>
          </p:nvPr>
        </p:nvPicPr>
        <p:blipFill rotWithShape="1">
          <a:blip r:embed="rId2"/>
          <a:srcRect l="16596" t="553" r="20739" b="20902"/>
          <a:stretch/>
        </p:blipFill>
        <p:spPr>
          <a:xfrm>
            <a:off x="3177353" y="2026408"/>
            <a:ext cx="2551427" cy="2412125"/>
          </a:xfrm>
          <a:prstGeom prst="rect">
            <a:avLst/>
          </a:prstGeom>
        </p:spPr>
      </p:pic>
      <p:sp>
        <p:nvSpPr>
          <p:cNvPr id="12" name="TextBox 11"/>
          <p:cNvSpPr txBox="1"/>
          <p:nvPr/>
        </p:nvSpPr>
        <p:spPr>
          <a:xfrm>
            <a:off x="952803" y="4456068"/>
            <a:ext cx="4779580" cy="971813"/>
          </a:xfrm>
          <a:prstGeom prst="rect">
            <a:avLst/>
          </a:prstGeom>
          <a:noFill/>
        </p:spPr>
        <p:txBody>
          <a:bodyPr wrap="square" lIns="91440" tIns="45720" rIns="91440" bIns="45720" rtlCol="0" anchor="t">
            <a:spAutoFit/>
          </a:bodyPr>
          <a:lstStyle/>
          <a:p>
            <a:r>
              <a:rPr lang="en-US" sz="1850" dirty="0">
                <a:latin typeface="Open Sans"/>
                <a:cs typeface="Helvetica"/>
              </a:rPr>
              <a:t>Chairman Chris Coons (D- DE) </a:t>
            </a:r>
            <a:endParaRPr lang="en-US">
              <a:latin typeface="Open Sans"/>
              <a:ea typeface="Open Sans"/>
              <a:cs typeface="Open Sans"/>
            </a:endParaRPr>
          </a:p>
          <a:p>
            <a:r>
              <a:rPr lang="en-US" sz="1850" dirty="0">
                <a:latin typeface="Open Sans"/>
                <a:cs typeface="Helvetica"/>
              </a:rPr>
              <a:t>Ranking Member Lindsay Graham (R-SC)</a:t>
            </a:r>
            <a:endParaRPr lang="en-US" dirty="0"/>
          </a:p>
          <a:p>
            <a:r>
              <a:rPr lang="en-US" sz="1850" dirty="0">
                <a:latin typeface="Open Sans"/>
                <a:cs typeface="Helvetica"/>
              </a:rPr>
              <a:t>		</a:t>
            </a:r>
            <a:endParaRPr lang="en-US" sz="1850" dirty="0">
              <a:latin typeface="Open Sans"/>
              <a:ea typeface="Open Sans"/>
              <a:cs typeface="Helvetica"/>
            </a:endParaRPr>
          </a:p>
        </p:txBody>
      </p:sp>
      <p:sp>
        <p:nvSpPr>
          <p:cNvPr id="13" name="TextBox 12"/>
          <p:cNvSpPr txBox="1"/>
          <p:nvPr/>
        </p:nvSpPr>
        <p:spPr>
          <a:xfrm>
            <a:off x="215902" y="5337830"/>
            <a:ext cx="11683999" cy="1569660"/>
          </a:xfrm>
          <a:prstGeom prst="rect">
            <a:avLst/>
          </a:prstGeom>
          <a:noFill/>
        </p:spPr>
        <p:txBody>
          <a:bodyPr wrap="square" lIns="91440" tIns="45720" rIns="91440" bIns="45720" rtlCol="0" anchor="t">
            <a:spAutoFit/>
          </a:bodyPr>
          <a:lstStyle/>
          <a:p>
            <a:pPr algn="ctr"/>
            <a:r>
              <a:rPr lang="en-US" sz="3200" dirty="0">
                <a:latin typeface="Open Sans"/>
                <a:cs typeface="Helvetica"/>
              </a:rPr>
              <a:t>And the full appropriations committee members! </a:t>
            </a:r>
            <a:endParaRPr lang="en-US" sz="3200">
              <a:latin typeface="Open Sans"/>
              <a:cs typeface="Helvetica" panose="020B0604020202020204" pitchFamily="34" charset="0"/>
            </a:endParaRPr>
          </a:p>
          <a:p>
            <a:pPr algn="ctr"/>
            <a:r>
              <a:rPr lang="en-US" sz="3200" dirty="0">
                <a:latin typeface="Open Sans"/>
                <a:cs typeface="Helvetica"/>
                <a:hlinkClick r:id="rId3"/>
              </a:rPr>
              <a:t>www.appropriations.senate.gov</a:t>
            </a:r>
            <a:r>
              <a:rPr lang="en-US" sz="3200" dirty="0">
                <a:latin typeface="Open Sans"/>
                <a:cs typeface="Helvetica"/>
              </a:rPr>
              <a:t> </a:t>
            </a:r>
            <a:r>
              <a:rPr lang="en-US" sz="3200" dirty="0">
                <a:latin typeface="Open Sans"/>
                <a:cs typeface="Helvetica"/>
                <a:hlinkClick r:id="rId4"/>
              </a:rPr>
              <a:t>www.appropriations.house.gov</a:t>
            </a:r>
            <a:r>
              <a:rPr lang="en-US" sz="3200" dirty="0">
                <a:latin typeface="Open Sans"/>
                <a:cs typeface="Helvetica"/>
              </a:rPr>
              <a:t> </a:t>
            </a:r>
            <a:endParaRPr lang="en-US" sz="3200" dirty="0">
              <a:latin typeface="Open Sans"/>
              <a:ea typeface="Open Sans"/>
              <a:cs typeface="Helvetica" panose="020B0604020202020204" pitchFamily="34" charset="0"/>
            </a:endParaRPr>
          </a:p>
        </p:txBody>
      </p:sp>
      <p:sp>
        <p:nvSpPr>
          <p:cNvPr id="3" name="AutoShape 2" descr="Image result for hal rogers"/>
          <p:cNvSpPr>
            <a:spLocks noChangeAspect="1" noChangeArrowheads="1"/>
          </p:cNvSpPr>
          <p:nvPr/>
        </p:nvSpPr>
        <p:spPr bwMode="auto">
          <a:xfrm>
            <a:off x="1679575" y="-144463"/>
            <a:ext cx="2239956" cy="22399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4" name="AutoShape 4" descr="Image result for hal rogers"/>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1" name="TextBox 10">
            <a:extLst>
              <a:ext uri="{FF2B5EF4-FFF2-40B4-BE49-F238E27FC236}">
                <a16:creationId xmlns:a16="http://schemas.microsoft.com/office/drawing/2014/main" id="{1D1967E1-057C-4729-B503-0BD592F830FE}"/>
              </a:ext>
            </a:extLst>
          </p:cNvPr>
          <p:cNvSpPr txBox="1"/>
          <p:nvPr/>
        </p:nvSpPr>
        <p:spPr>
          <a:xfrm>
            <a:off x="6305252" y="4456068"/>
            <a:ext cx="4763919" cy="661720"/>
          </a:xfrm>
          <a:prstGeom prst="rect">
            <a:avLst/>
          </a:prstGeom>
          <a:noFill/>
        </p:spPr>
        <p:txBody>
          <a:bodyPr wrap="square" lIns="91440" tIns="45720" rIns="91440" bIns="45720" rtlCol="0" anchor="t">
            <a:spAutoFit/>
          </a:bodyPr>
          <a:lstStyle/>
          <a:p>
            <a:r>
              <a:rPr lang="en-US" sz="1850" dirty="0">
                <a:latin typeface="Open Sans"/>
                <a:cs typeface="Helvetica"/>
              </a:rPr>
              <a:t>Chairman Mario Diaz-Balart (R-FL) Ranking Member Barbara Lee (D-CA)</a:t>
            </a:r>
          </a:p>
        </p:txBody>
      </p:sp>
      <p:pic>
        <p:nvPicPr>
          <p:cNvPr id="8" name="Picture 8">
            <a:extLst>
              <a:ext uri="{FF2B5EF4-FFF2-40B4-BE49-F238E27FC236}">
                <a16:creationId xmlns:a16="http://schemas.microsoft.com/office/drawing/2014/main" id="{6287F40D-6BF4-9BA8-C667-0E8F30AB050A}"/>
              </a:ext>
              <a:ext uri="{C183D7F6-B498-43B3-948B-1728B52AA6E4}">
                <adec:decorative xmlns:adec="http://schemas.microsoft.com/office/drawing/2017/decorative" val="1"/>
              </a:ext>
            </a:extLst>
          </p:cNvPr>
          <p:cNvPicPr>
            <a:picLocks noChangeAspect="1"/>
          </p:cNvPicPr>
          <p:nvPr/>
        </p:nvPicPr>
        <p:blipFill rotWithShape="1">
          <a:blip r:embed="rId5"/>
          <a:srcRect l="5447" t="2945" r="-4280" b="21472"/>
          <a:stretch/>
        </p:blipFill>
        <p:spPr>
          <a:xfrm>
            <a:off x="836693" y="2036982"/>
            <a:ext cx="2446140" cy="2404859"/>
          </a:xfrm>
          <a:prstGeom prst="rect">
            <a:avLst/>
          </a:prstGeom>
        </p:spPr>
      </p:pic>
      <p:pic>
        <p:nvPicPr>
          <p:cNvPr id="9" name="Picture 13">
            <a:extLst>
              <a:ext uri="{FF2B5EF4-FFF2-40B4-BE49-F238E27FC236}">
                <a16:creationId xmlns:a16="http://schemas.microsoft.com/office/drawing/2014/main" id="{F736EE67-0374-B114-8E29-9D7A26FD7E92}"/>
              </a:ext>
              <a:ext uri="{C183D7F6-B498-43B3-948B-1728B52AA6E4}">
                <adec:decorative xmlns:adec="http://schemas.microsoft.com/office/drawing/2017/decorative" val="1"/>
              </a:ext>
            </a:extLst>
          </p:cNvPr>
          <p:cNvPicPr>
            <a:picLocks noChangeAspect="1"/>
          </p:cNvPicPr>
          <p:nvPr/>
        </p:nvPicPr>
        <p:blipFill rotWithShape="1">
          <a:blip r:embed="rId6"/>
          <a:srcRect l="2296" t="8263" r="369" b="30471"/>
          <a:stretch/>
        </p:blipFill>
        <p:spPr>
          <a:xfrm>
            <a:off x="6094708" y="2029738"/>
            <a:ext cx="2541589" cy="2408487"/>
          </a:xfrm>
          <a:prstGeom prst="rect">
            <a:avLst/>
          </a:prstGeom>
        </p:spPr>
      </p:pic>
      <p:pic>
        <p:nvPicPr>
          <p:cNvPr id="14" name="Picture 14">
            <a:extLst>
              <a:ext uri="{FF2B5EF4-FFF2-40B4-BE49-F238E27FC236}">
                <a16:creationId xmlns:a16="http://schemas.microsoft.com/office/drawing/2014/main" id="{09389BA6-6B7B-F9C8-A5A1-7D217C86072D}"/>
              </a:ext>
              <a:ext uri="{C183D7F6-B498-43B3-948B-1728B52AA6E4}">
                <adec:decorative xmlns:adec="http://schemas.microsoft.com/office/drawing/2017/decorative" val="1"/>
              </a:ext>
            </a:extLst>
          </p:cNvPr>
          <p:cNvPicPr>
            <a:picLocks noChangeAspect="1"/>
          </p:cNvPicPr>
          <p:nvPr/>
        </p:nvPicPr>
        <p:blipFill rotWithShape="1">
          <a:blip r:embed="rId7"/>
          <a:srcRect l="-412" t="5821" r="823" b="16015"/>
          <a:stretch/>
        </p:blipFill>
        <p:spPr>
          <a:xfrm>
            <a:off x="8446807" y="2037581"/>
            <a:ext cx="2330028" cy="2410827"/>
          </a:xfrm>
          <a:prstGeom prst="rect">
            <a:avLst/>
          </a:prstGeom>
        </p:spPr>
      </p:pic>
    </p:spTree>
    <p:extLst>
      <p:ext uri="{BB962C8B-B14F-4D97-AF65-F5344CB8AC3E}">
        <p14:creationId xmlns:p14="http://schemas.microsoft.com/office/powerpoint/2010/main" val="1770017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15BB6-48A7-43A5-D4CF-93FEFF6794DF}"/>
              </a:ext>
            </a:extLst>
          </p:cNvPr>
          <p:cNvSpPr>
            <a:spLocks noGrp="1"/>
          </p:cNvSpPr>
          <p:nvPr>
            <p:ph type="title"/>
          </p:nvPr>
        </p:nvSpPr>
        <p:spPr>
          <a:xfrm>
            <a:off x="827965" y="2594758"/>
            <a:ext cx="9868655" cy="1143000"/>
          </a:xfrm>
        </p:spPr>
        <p:txBody>
          <a:bodyPr>
            <a:noAutofit/>
          </a:bodyPr>
          <a:lstStyle/>
          <a:p>
            <a:r>
              <a:rPr lang="en-US" dirty="0"/>
              <a:t>How do we </a:t>
            </a:r>
            <a:r>
              <a:rPr lang="en-US" b="1" dirty="0"/>
              <a:t>influence Congress </a:t>
            </a:r>
            <a:r>
              <a:rPr lang="en-US" dirty="0"/>
              <a:t>to increase global health and education spending?</a:t>
            </a:r>
          </a:p>
        </p:txBody>
      </p:sp>
    </p:spTree>
    <p:extLst>
      <p:ext uri="{BB962C8B-B14F-4D97-AF65-F5344CB8AC3E}">
        <p14:creationId xmlns:p14="http://schemas.microsoft.com/office/powerpoint/2010/main" val="3928924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a:extLst>
              <a:ext uri="{FF2B5EF4-FFF2-40B4-BE49-F238E27FC236}">
                <a16:creationId xmlns:a16="http://schemas.microsoft.com/office/drawing/2014/main" id="{6C7A44EF-0DCA-1303-0047-1A228658AA15}"/>
              </a:ext>
            </a:extLst>
          </p:cNvPr>
          <p:cNvGraphicFramePr>
            <a:graphicFrameLocks noChangeAspect="1"/>
          </p:cNvGraphicFramePr>
          <p:nvPr>
            <p:extLst>
              <p:ext uri="{D42A27DB-BD31-4B8C-83A1-F6EECF244321}">
                <p14:modId xmlns:p14="http://schemas.microsoft.com/office/powerpoint/2010/main" val="931707698"/>
              </p:ext>
            </p:extLst>
          </p:nvPr>
        </p:nvGraphicFramePr>
        <p:xfrm>
          <a:off x="0" y="-54764"/>
          <a:ext cx="12379073" cy="6967528"/>
        </p:xfrm>
        <a:graphic>
          <a:graphicData uri="http://schemas.openxmlformats.org/presentationml/2006/ole">
            <mc:AlternateContent xmlns:mc="http://schemas.openxmlformats.org/markup-compatibility/2006">
              <mc:Choice xmlns:v="urn:schemas-microsoft-com:vml" Requires="v">
                <p:oleObj name="Presentation" r:id="rId2" imgW="4572191" imgH="2572783" progId="PowerPoint.Show.12">
                  <p:embed/>
                </p:oleObj>
              </mc:Choice>
              <mc:Fallback>
                <p:oleObj name="Presentation" r:id="rId2" imgW="4572191" imgH="2572783" progId="PowerPoint.Show.12">
                  <p:embed/>
                  <p:pic>
                    <p:nvPicPr>
                      <p:cNvPr id="0" name=""/>
                      <p:cNvPicPr/>
                      <p:nvPr/>
                    </p:nvPicPr>
                    <p:blipFill>
                      <a:blip r:embed="rId3"/>
                      <a:stretch>
                        <a:fillRect/>
                      </a:stretch>
                    </p:blipFill>
                    <p:spPr>
                      <a:xfrm>
                        <a:off x="0" y="-54764"/>
                        <a:ext cx="12379073" cy="6967528"/>
                      </a:xfrm>
                      <a:prstGeom prst="rect">
                        <a:avLst/>
                      </a:prstGeom>
                    </p:spPr>
                  </p:pic>
                </p:oleObj>
              </mc:Fallback>
            </mc:AlternateContent>
          </a:graphicData>
        </a:graphic>
      </p:graphicFrame>
    </p:spTree>
    <p:extLst>
      <p:ext uri="{BB962C8B-B14F-4D97-AF65-F5344CB8AC3E}">
        <p14:creationId xmlns:p14="http://schemas.microsoft.com/office/powerpoint/2010/main" val="1280523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2FF2AB10-B76F-334B-A441-69719DEABCE7}"/>
              </a:ext>
            </a:extLst>
          </p:cNvPr>
          <p:cNvSpPr txBox="1">
            <a:spLocks/>
          </p:cNvSpPr>
          <p:nvPr/>
        </p:nvSpPr>
        <p:spPr>
          <a:xfrm>
            <a:off x="655092" y="405813"/>
            <a:ext cx="9443301" cy="680660"/>
          </a:xfrm>
          <a:prstGeom prst="rect">
            <a:avLst/>
          </a:prstGeom>
        </p:spPr>
        <p:txBody>
          <a:bodyPr vert="horz" lIns="91440" tIns="45720" rIns="91440" bIns="45720" rtlCol="0" anchor="ctr">
            <a:normAutofit fontScale="97500"/>
          </a:bodyPr>
          <a:lstStyle>
            <a:lvl1pPr algn="ctr" defTabSz="609585" rtl="0" eaLnBrk="1" latinLnBrk="0" hangingPunct="1">
              <a:spcBef>
                <a:spcPct val="0"/>
              </a:spcBef>
              <a:buNone/>
              <a:defRPr sz="5000" kern="1200">
                <a:solidFill>
                  <a:schemeClr val="tx1"/>
                </a:solidFill>
                <a:latin typeface="+mj-lt"/>
                <a:ea typeface="+mj-ea"/>
                <a:cs typeface="+mj-cs"/>
              </a:defRPr>
            </a:lvl1pPr>
          </a:lstStyle>
          <a:p>
            <a:pPr algn="l"/>
            <a:r>
              <a:rPr lang="en-US" sz="2500" i="1"/>
              <a:t>we influence appropriations by…</a:t>
            </a:r>
          </a:p>
        </p:txBody>
      </p:sp>
      <p:sp>
        <p:nvSpPr>
          <p:cNvPr id="7" name="Title 6">
            <a:extLst>
              <a:ext uri="{FF2B5EF4-FFF2-40B4-BE49-F238E27FC236}">
                <a16:creationId xmlns:a16="http://schemas.microsoft.com/office/drawing/2014/main" id="{DF57ABA5-760E-BBFC-CC5E-AD49A78CAE0B}"/>
              </a:ext>
            </a:extLst>
          </p:cNvPr>
          <p:cNvSpPr>
            <a:spLocks noGrp="1"/>
          </p:cNvSpPr>
          <p:nvPr>
            <p:ph type="title"/>
          </p:nvPr>
        </p:nvSpPr>
        <p:spPr>
          <a:xfrm>
            <a:off x="541362" y="1569492"/>
            <a:ext cx="9868655" cy="680660"/>
          </a:xfrm>
        </p:spPr>
        <p:txBody>
          <a:bodyPr>
            <a:noAutofit/>
          </a:bodyPr>
          <a:lstStyle/>
          <a:p>
            <a:pPr algn="l"/>
            <a:r>
              <a:rPr lang="en-US" sz="2800" dirty="0"/>
              <a:t>meeting with members of Congress and their staff </a:t>
            </a:r>
            <a:br>
              <a:rPr lang="en-US" sz="2800" dirty="0"/>
            </a:br>
            <a:r>
              <a:rPr lang="en-US" sz="2800" dirty="0"/>
              <a:t>(at home &amp; in DC)</a:t>
            </a:r>
          </a:p>
        </p:txBody>
      </p:sp>
      <p:pic>
        <p:nvPicPr>
          <p:cNvPr id="2" name="Picture 1">
            <a:extLst>
              <a:ext uri="{FF2B5EF4-FFF2-40B4-BE49-F238E27FC236}">
                <a16:creationId xmlns:a16="http://schemas.microsoft.com/office/drawing/2014/main" id="{EB3CA2F7-59A6-FC99-2759-C43B8FED20DF}"/>
              </a:ext>
              <a:ext uri="{C183D7F6-B498-43B3-948B-1728B52AA6E4}">
                <adec:decorative xmlns:adec="http://schemas.microsoft.com/office/drawing/2017/decorative" val="1"/>
              </a:ext>
            </a:extLst>
          </p:cNvPr>
          <p:cNvPicPr>
            <a:picLocks noChangeAspect="1"/>
          </p:cNvPicPr>
          <p:nvPr/>
        </p:nvPicPr>
        <p:blipFill rotWithShape="1">
          <a:blip r:embed="rId2"/>
          <a:srcRect l="5861" t="12358" r="50294" b="9832"/>
          <a:stretch/>
        </p:blipFill>
        <p:spPr>
          <a:xfrm>
            <a:off x="4487076" y="2794587"/>
            <a:ext cx="3657600" cy="3657600"/>
          </a:xfrm>
          <a:prstGeom prst="rect">
            <a:avLst/>
          </a:prstGeom>
        </p:spPr>
      </p:pic>
      <p:pic>
        <p:nvPicPr>
          <p:cNvPr id="4" name="Picture 3">
            <a:extLst>
              <a:ext uri="{FF2B5EF4-FFF2-40B4-BE49-F238E27FC236}">
                <a16:creationId xmlns:a16="http://schemas.microsoft.com/office/drawing/2014/main" id="{3E493DE4-C16B-5A2F-CFF2-A9B20F739AB5}"/>
              </a:ext>
              <a:ext uri="{C183D7F6-B498-43B3-948B-1728B52AA6E4}">
                <adec:decorative xmlns:adec="http://schemas.microsoft.com/office/drawing/2017/decorative" val="1"/>
              </a:ext>
            </a:extLst>
          </p:cNvPr>
          <p:cNvPicPr>
            <a:picLocks noChangeAspect="1"/>
          </p:cNvPicPr>
          <p:nvPr/>
        </p:nvPicPr>
        <p:blipFill rotWithShape="1">
          <a:blip r:embed="rId3"/>
          <a:srcRect l="18459" t="1679" r="2706" b="1219"/>
          <a:stretch/>
        </p:blipFill>
        <p:spPr>
          <a:xfrm>
            <a:off x="645724" y="2794587"/>
            <a:ext cx="3657600" cy="3657600"/>
          </a:xfrm>
          <a:prstGeom prst="rect">
            <a:avLst/>
          </a:prstGeom>
        </p:spPr>
      </p:pic>
      <p:pic>
        <p:nvPicPr>
          <p:cNvPr id="10" name="Picture 9">
            <a:extLst>
              <a:ext uri="{FF2B5EF4-FFF2-40B4-BE49-F238E27FC236}">
                <a16:creationId xmlns:a16="http://schemas.microsoft.com/office/drawing/2014/main" id="{65A05C95-49D1-CEBE-0A9C-133B31060009}"/>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1945" t="2699" r="16043" b="2898"/>
          <a:stretch/>
        </p:blipFill>
        <p:spPr>
          <a:xfrm>
            <a:off x="8328428" y="2794587"/>
            <a:ext cx="3657600" cy="3657600"/>
          </a:xfrm>
          <a:prstGeom prst="rect">
            <a:avLst/>
          </a:prstGeom>
        </p:spPr>
      </p:pic>
    </p:spTree>
    <p:extLst>
      <p:ext uri="{BB962C8B-B14F-4D97-AF65-F5344CB8AC3E}">
        <p14:creationId xmlns:p14="http://schemas.microsoft.com/office/powerpoint/2010/main" val="2647157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2FF2AB10-B76F-334B-A441-69719DEABCE7}"/>
              </a:ext>
            </a:extLst>
          </p:cNvPr>
          <p:cNvSpPr txBox="1">
            <a:spLocks/>
          </p:cNvSpPr>
          <p:nvPr/>
        </p:nvSpPr>
        <p:spPr>
          <a:xfrm>
            <a:off x="682384" y="343062"/>
            <a:ext cx="4817662" cy="680660"/>
          </a:xfrm>
          <a:prstGeom prst="rect">
            <a:avLst/>
          </a:prstGeom>
        </p:spPr>
        <p:txBody>
          <a:bodyPr vert="horz" lIns="91440" tIns="45720" rIns="91440" bIns="45720" rtlCol="0" anchor="ctr">
            <a:normAutofit fontScale="97500"/>
          </a:bodyPr>
          <a:lstStyle>
            <a:lvl1pPr algn="ctr" defTabSz="609585" rtl="0" eaLnBrk="1" latinLnBrk="0" hangingPunct="1">
              <a:spcBef>
                <a:spcPct val="0"/>
              </a:spcBef>
              <a:buNone/>
              <a:defRPr sz="5000" kern="1200">
                <a:solidFill>
                  <a:schemeClr val="tx1"/>
                </a:solidFill>
                <a:latin typeface="+mj-lt"/>
                <a:ea typeface="+mj-ea"/>
                <a:cs typeface="+mj-cs"/>
              </a:defRPr>
            </a:lvl1pPr>
          </a:lstStyle>
          <a:p>
            <a:pPr algn="l"/>
            <a:r>
              <a:rPr lang="en-US" sz="2500" i="1"/>
              <a:t>we influence appropriations by…</a:t>
            </a:r>
          </a:p>
        </p:txBody>
      </p:sp>
      <p:sp>
        <p:nvSpPr>
          <p:cNvPr id="7" name="Title 6">
            <a:extLst>
              <a:ext uri="{FF2B5EF4-FFF2-40B4-BE49-F238E27FC236}">
                <a16:creationId xmlns:a16="http://schemas.microsoft.com/office/drawing/2014/main" id="{DF57ABA5-760E-BBFC-CC5E-AD49A78CAE0B}"/>
              </a:ext>
            </a:extLst>
          </p:cNvPr>
          <p:cNvSpPr>
            <a:spLocks noGrp="1"/>
          </p:cNvSpPr>
          <p:nvPr>
            <p:ph type="title"/>
          </p:nvPr>
        </p:nvSpPr>
        <p:spPr>
          <a:xfrm>
            <a:off x="573203" y="1261714"/>
            <a:ext cx="9853685" cy="958780"/>
          </a:xfrm>
        </p:spPr>
        <p:txBody>
          <a:bodyPr>
            <a:noAutofit/>
          </a:bodyPr>
          <a:lstStyle/>
          <a:p>
            <a:pPr algn="l"/>
            <a:r>
              <a:rPr lang="en-US" sz="2400" dirty="0"/>
              <a:t>requesting signatures on annual “dear colleague” letters and by asking members to submit our funding levels in their personal requests to the SFOPS committee</a:t>
            </a:r>
          </a:p>
        </p:txBody>
      </p:sp>
      <p:pic>
        <p:nvPicPr>
          <p:cNvPr id="9" name="Picture 8">
            <a:extLst>
              <a:ext uri="{FF2B5EF4-FFF2-40B4-BE49-F238E27FC236}">
                <a16:creationId xmlns:a16="http://schemas.microsoft.com/office/drawing/2014/main" id="{1E917059-E0A3-3603-DD14-C2FBCE5377D2}"/>
              </a:ext>
              <a:ext uri="{C183D7F6-B498-43B3-948B-1728B52AA6E4}">
                <adec:decorative xmlns:adec="http://schemas.microsoft.com/office/drawing/2017/decorative" val="1"/>
              </a:ext>
            </a:extLst>
          </p:cNvPr>
          <p:cNvPicPr>
            <a:picLocks noChangeAspect="1"/>
          </p:cNvPicPr>
          <p:nvPr/>
        </p:nvPicPr>
        <p:blipFill rotWithShape="1">
          <a:blip r:embed="rId2"/>
          <a:srcRect t="1337"/>
          <a:stretch/>
        </p:blipFill>
        <p:spPr>
          <a:xfrm>
            <a:off x="7144988" y="2877141"/>
            <a:ext cx="3027484" cy="3881441"/>
          </a:xfrm>
          <a:prstGeom prst="rect">
            <a:avLst/>
          </a:prstGeom>
          <a:ln w="12700">
            <a:solidFill>
              <a:schemeClr val="tx1"/>
            </a:solidFill>
          </a:ln>
        </p:spPr>
      </p:pic>
      <p:grpSp>
        <p:nvGrpSpPr>
          <p:cNvPr id="16" name="Group 15">
            <a:extLst>
              <a:ext uri="{FF2B5EF4-FFF2-40B4-BE49-F238E27FC236}">
                <a16:creationId xmlns:a16="http://schemas.microsoft.com/office/drawing/2014/main" id="{FAFFF15C-359E-BB80-BAA3-DB465DA7304E}"/>
              </a:ext>
              <a:ext uri="{C183D7F6-B498-43B3-948B-1728B52AA6E4}">
                <adec:decorative xmlns:adec="http://schemas.microsoft.com/office/drawing/2017/decorative" val="1"/>
              </a:ext>
            </a:extLst>
          </p:cNvPr>
          <p:cNvGrpSpPr/>
          <p:nvPr/>
        </p:nvGrpSpPr>
        <p:grpSpPr>
          <a:xfrm>
            <a:off x="2013950" y="2377951"/>
            <a:ext cx="3744467" cy="4380631"/>
            <a:chOff x="2137034" y="2185327"/>
            <a:chExt cx="3744467" cy="4380631"/>
          </a:xfrm>
        </p:grpSpPr>
        <p:pic>
          <p:nvPicPr>
            <p:cNvPr id="5" name="Picture 4">
              <a:extLst>
                <a:ext uri="{FF2B5EF4-FFF2-40B4-BE49-F238E27FC236}">
                  <a16:creationId xmlns:a16="http://schemas.microsoft.com/office/drawing/2014/main" id="{421E962A-E3A0-4704-F65C-E37299DDEC9B}"/>
                </a:ext>
              </a:extLst>
            </p:cNvPr>
            <p:cNvPicPr>
              <a:picLocks noChangeAspect="1"/>
            </p:cNvPicPr>
            <p:nvPr/>
          </p:nvPicPr>
          <p:blipFill rotWithShape="1">
            <a:blip r:embed="rId3"/>
            <a:srcRect t="1670"/>
            <a:stretch/>
          </p:blipFill>
          <p:spPr>
            <a:xfrm>
              <a:off x="2137034" y="2667778"/>
              <a:ext cx="3027484" cy="3898180"/>
            </a:xfrm>
            <a:prstGeom prst="rect">
              <a:avLst/>
            </a:prstGeom>
            <a:ln w="12700">
              <a:solidFill>
                <a:schemeClr val="tx1"/>
              </a:solidFill>
            </a:ln>
          </p:spPr>
        </p:pic>
        <p:grpSp>
          <p:nvGrpSpPr>
            <p:cNvPr id="15" name="Group 14">
              <a:extLst>
                <a:ext uri="{FF2B5EF4-FFF2-40B4-BE49-F238E27FC236}">
                  <a16:creationId xmlns:a16="http://schemas.microsoft.com/office/drawing/2014/main" id="{06A3D3F8-6B36-9A14-BA61-7C7406326616}"/>
                </a:ext>
              </a:extLst>
            </p:cNvPr>
            <p:cNvGrpSpPr/>
            <p:nvPr/>
          </p:nvGrpSpPr>
          <p:grpSpPr>
            <a:xfrm>
              <a:off x="4612260" y="2185327"/>
              <a:ext cx="1269241" cy="1269241"/>
              <a:chOff x="1693297" y="1624084"/>
              <a:chExt cx="1692322" cy="1692322"/>
            </a:xfrm>
          </p:grpSpPr>
          <p:sp>
            <p:nvSpPr>
              <p:cNvPr id="13" name="Oval 12">
                <a:extLst>
                  <a:ext uri="{FF2B5EF4-FFF2-40B4-BE49-F238E27FC236}">
                    <a16:creationId xmlns:a16="http://schemas.microsoft.com/office/drawing/2014/main" id="{8055A528-F9E8-E2CD-D6A9-033F0E765835}"/>
                  </a:ext>
                </a:extLst>
              </p:cNvPr>
              <p:cNvSpPr/>
              <p:nvPr/>
            </p:nvSpPr>
            <p:spPr>
              <a:xfrm>
                <a:off x="1693297" y="1624084"/>
                <a:ext cx="1692322" cy="1692322"/>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endParaRPr>
              </a:p>
            </p:txBody>
          </p:sp>
          <p:pic>
            <p:nvPicPr>
              <p:cNvPr id="14" name="Graphic 13" descr="Woman with baby with solid fill">
                <a:extLst>
                  <a:ext uri="{FF2B5EF4-FFF2-40B4-BE49-F238E27FC236}">
                    <a16:creationId xmlns:a16="http://schemas.microsoft.com/office/drawing/2014/main" id="{7A741238-42FC-C03F-C8BD-A8F3AB9171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23117" y="1808327"/>
                <a:ext cx="1317009" cy="1317009"/>
              </a:xfrm>
              <a:prstGeom prst="rect">
                <a:avLst/>
              </a:prstGeom>
            </p:spPr>
          </p:pic>
        </p:grpSp>
      </p:grpSp>
      <p:grpSp>
        <p:nvGrpSpPr>
          <p:cNvPr id="19" name="Group 18">
            <a:extLst>
              <a:ext uri="{FF2B5EF4-FFF2-40B4-BE49-F238E27FC236}">
                <a16:creationId xmlns:a16="http://schemas.microsoft.com/office/drawing/2014/main" id="{5E4A8E39-C13D-6300-9B3A-F4EE71147FE3}"/>
              </a:ext>
              <a:ext uri="{C183D7F6-B498-43B3-948B-1728B52AA6E4}">
                <adec:decorative xmlns:adec="http://schemas.microsoft.com/office/drawing/2017/decorative" val="1"/>
              </a:ext>
            </a:extLst>
          </p:cNvPr>
          <p:cNvGrpSpPr/>
          <p:nvPr/>
        </p:nvGrpSpPr>
        <p:grpSpPr>
          <a:xfrm>
            <a:off x="9512998" y="2159759"/>
            <a:ext cx="1269241" cy="1269241"/>
            <a:chOff x="5204119" y="1624084"/>
            <a:chExt cx="1692322" cy="1692322"/>
          </a:xfrm>
        </p:grpSpPr>
        <p:sp>
          <p:nvSpPr>
            <p:cNvPr id="17" name="Oval 16">
              <a:extLst>
                <a:ext uri="{FF2B5EF4-FFF2-40B4-BE49-F238E27FC236}">
                  <a16:creationId xmlns:a16="http://schemas.microsoft.com/office/drawing/2014/main" id="{354C4307-51E0-A1C2-CCC1-0762194A1631}"/>
                </a:ext>
              </a:extLst>
            </p:cNvPr>
            <p:cNvSpPr/>
            <p:nvPr/>
          </p:nvSpPr>
          <p:spPr>
            <a:xfrm>
              <a:off x="5204119" y="1624084"/>
              <a:ext cx="1692322" cy="169232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endParaRPr>
            </a:p>
          </p:txBody>
        </p:sp>
        <p:pic>
          <p:nvPicPr>
            <p:cNvPr id="18" name="Graphic 17" descr="Lungs with solid fill">
              <a:extLst>
                <a:ext uri="{FF2B5EF4-FFF2-40B4-BE49-F238E27FC236}">
                  <a16:creationId xmlns:a16="http://schemas.microsoft.com/office/drawing/2014/main" id="{D577F727-D066-61D8-75C8-79D5838FA7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24914" y="1808326"/>
              <a:ext cx="1317009" cy="1317009"/>
            </a:xfrm>
            <a:prstGeom prst="rect">
              <a:avLst/>
            </a:prstGeom>
          </p:spPr>
        </p:pic>
      </p:grpSp>
    </p:spTree>
    <p:extLst>
      <p:ext uri="{BB962C8B-B14F-4D97-AF65-F5344CB8AC3E}">
        <p14:creationId xmlns:p14="http://schemas.microsoft.com/office/powerpoint/2010/main" val="3312607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2FF2AB10-B76F-334B-A441-69719DEABCE7}"/>
              </a:ext>
            </a:extLst>
          </p:cNvPr>
          <p:cNvSpPr txBox="1">
            <a:spLocks/>
          </p:cNvSpPr>
          <p:nvPr/>
        </p:nvSpPr>
        <p:spPr>
          <a:xfrm>
            <a:off x="900752" y="405813"/>
            <a:ext cx="9197641" cy="680660"/>
          </a:xfrm>
          <a:prstGeom prst="rect">
            <a:avLst/>
          </a:prstGeom>
        </p:spPr>
        <p:txBody>
          <a:bodyPr vert="horz" lIns="91440" tIns="45720" rIns="91440" bIns="45720" rtlCol="0" anchor="ctr">
            <a:normAutofit fontScale="97500"/>
          </a:bodyPr>
          <a:lstStyle>
            <a:lvl1pPr algn="ctr" defTabSz="609585" rtl="0" eaLnBrk="1" latinLnBrk="0" hangingPunct="1">
              <a:spcBef>
                <a:spcPct val="0"/>
              </a:spcBef>
              <a:buNone/>
              <a:defRPr sz="5000" kern="1200">
                <a:solidFill>
                  <a:schemeClr val="tx1"/>
                </a:solidFill>
                <a:latin typeface="+mj-lt"/>
                <a:ea typeface="+mj-ea"/>
                <a:cs typeface="+mj-cs"/>
              </a:defRPr>
            </a:lvl1pPr>
          </a:lstStyle>
          <a:p>
            <a:pPr algn="l"/>
            <a:r>
              <a:rPr lang="en-US" sz="2500" i="1"/>
              <a:t>we influence appropriations by…</a:t>
            </a:r>
          </a:p>
        </p:txBody>
      </p:sp>
      <p:sp>
        <p:nvSpPr>
          <p:cNvPr id="7" name="Title 6">
            <a:extLst>
              <a:ext uri="{FF2B5EF4-FFF2-40B4-BE49-F238E27FC236}">
                <a16:creationId xmlns:a16="http://schemas.microsoft.com/office/drawing/2014/main" id="{DF57ABA5-760E-BBFC-CC5E-AD49A78CAE0B}"/>
              </a:ext>
            </a:extLst>
          </p:cNvPr>
          <p:cNvSpPr>
            <a:spLocks noGrp="1"/>
          </p:cNvSpPr>
          <p:nvPr>
            <p:ph type="title"/>
          </p:nvPr>
        </p:nvSpPr>
        <p:spPr>
          <a:xfrm>
            <a:off x="900752" y="1045192"/>
            <a:ext cx="9618447" cy="680660"/>
          </a:xfrm>
        </p:spPr>
        <p:txBody>
          <a:bodyPr>
            <a:normAutofit fontScale="90000"/>
          </a:bodyPr>
          <a:lstStyle/>
          <a:p>
            <a:pPr algn="l"/>
            <a:r>
              <a:rPr lang="en-US"/>
              <a:t>generating relevant local media</a:t>
            </a:r>
          </a:p>
        </p:txBody>
      </p:sp>
      <p:pic>
        <p:nvPicPr>
          <p:cNvPr id="14" name="Picture 13">
            <a:extLst>
              <a:ext uri="{FF2B5EF4-FFF2-40B4-BE49-F238E27FC236}">
                <a16:creationId xmlns:a16="http://schemas.microsoft.com/office/drawing/2014/main" id="{57093847-0CB6-410F-4AFF-6F1B6FAEB5B6}"/>
              </a:ext>
              <a:ext uri="{C183D7F6-B498-43B3-948B-1728B52AA6E4}">
                <adec:decorative xmlns:adec="http://schemas.microsoft.com/office/drawing/2017/decorative" val="1"/>
              </a:ext>
            </a:extLst>
          </p:cNvPr>
          <p:cNvPicPr>
            <a:picLocks noChangeAspect="1"/>
          </p:cNvPicPr>
          <p:nvPr/>
        </p:nvPicPr>
        <p:blipFill rotWithShape="1">
          <a:blip r:embed="rId2"/>
          <a:srcRect t="4733" b="4733"/>
          <a:stretch/>
        </p:blipFill>
        <p:spPr>
          <a:xfrm flipH="1">
            <a:off x="3440133" y="1965771"/>
            <a:ext cx="4589002" cy="4589002"/>
          </a:xfrm>
          <a:prstGeom prst="rect">
            <a:avLst/>
          </a:prstGeom>
        </p:spPr>
      </p:pic>
      <p:pic>
        <p:nvPicPr>
          <p:cNvPr id="5" name="Picture 4">
            <a:extLst>
              <a:ext uri="{FF2B5EF4-FFF2-40B4-BE49-F238E27FC236}">
                <a16:creationId xmlns:a16="http://schemas.microsoft.com/office/drawing/2014/main" id="{E72D4723-DF7B-587D-7181-6337C28D8A59}"/>
              </a:ext>
              <a:ext uri="{C183D7F6-B498-43B3-948B-1728B52AA6E4}">
                <adec:decorative xmlns:adec="http://schemas.microsoft.com/office/drawing/2017/decorative" val="1"/>
              </a:ext>
            </a:extLst>
          </p:cNvPr>
          <p:cNvPicPr>
            <a:picLocks noChangeAspect="1"/>
          </p:cNvPicPr>
          <p:nvPr/>
        </p:nvPicPr>
        <p:blipFill rotWithShape="1">
          <a:blip r:embed="rId3"/>
          <a:srcRect b="78667"/>
          <a:stretch/>
        </p:blipFill>
        <p:spPr>
          <a:xfrm>
            <a:off x="6996752" y="2726932"/>
            <a:ext cx="4956188" cy="1197110"/>
          </a:xfrm>
          <a:prstGeom prst="rect">
            <a:avLst/>
          </a:prstGeom>
          <a:ln w="38100">
            <a:solidFill>
              <a:schemeClr val="accent1"/>
            </a:solidFill>
          </a:ln>
        </p:spPr>
      </p:pic>
      <p:pic>
        <p:nvPicPr>
          <p:cNvPr id="9" name="Picture 8">
            <a:extLst>
              <a:ext uri="{FF2B5EF4-FFF2-40B4-BE49-F238E27FC236}">
                <a16:creationId xmlns:a16="http://schemas.microsoft.com/office/drawing/2014/main" id="{DD003F0C-7A39-A450-4C8B-33A623C23604}"/>
              </a:ext>
              <a:ext uri="{C183D7F6-B498-43B3-948B-1728B52AA6E4}">
                <adec:decorative xmlns:adec="http://schemas.microsoft.com/office/drawing/2017/decorative" val="1"/>
              </a:ext>
            </a:extLst>
          </p:cNvPr>
          <p:cNvPicPr>
            <a:picLocks noChangeAspect="1"/>
          </p:cNvPicPr>
          <p:nvPr/>
        </p:nvPicPr>
        <p:blipFill rotWithShape="1">
          <a:blip r:embed="rId4"/>
          <a:srcRect b="61004"/>
          <a:stretch/>
        </p:blipFill>
        <p:spPr>
          <a:xfrm>
            <a:off x="6877222" y="4908867"/>
            <a:ext cx="5195248" cy="1170532"/>
          </a:xfrm>
          <a:prstGeom prst="rect">
            <a:avLst/>
          </a:prstGeom>
          <a:ln w="38100">
            <a:solidFill>
              <a:schemeClr val="tx2"/>
            </a:solidFill>
          </a:ln>
        </p:spPr>
      </p:pic>
      <p:pic>
        <p:nvPicPr>
          <p:cNvPr id="11" name="Picture 10">
            <a:extLst>
              <a:ext uri="{FF2B5EF4-FFF2-40B4-BE49-F238E27FC236}">
                <a16:creationId xmlns:a16="http://schemas.microsoft.com/office/drawing/2014/main" id="{11F75ECF-81F9-C660-249D-DC8C03F9527E}"/>
              </a:ext>
              <a:ext uri="{C183D7F6-B498-43B3-948B-1728B52AA6E4}">
                <adec:decorative xmlns:adec="http://schemas.microsoft.com/office/drawing/2017/decorative" val="1"/>
              </a:ext>
            </a:extLst>
          </p:cNvPr>
          <p:cNvPicPr>
            <a:picLocks noChangeAspect="1"/>
          </p:cNvPicPr>
          <p:nvPr/>
        </p:nvPicPr>
        <p:blipFill rotWithShape="1">
          <a:blip r:embed="rId5"/>
          <a:srcRect t="22752" b="14199"/>
          <a:stretch/>
        </p:blipFill>
        <p:spPr>
          <a:xfrm>
            <a:off x="436728" y="4728987"/>
            <a:ext cx="4309394" cy="1257828"/>
          </a:xfrm>
          <a:prstGeom prst="rect">
            <a:avLst/>
          </a:prstGeom>
          <a:ln w="38100">
            <a:solidFill>
              <a:schemeClr val="accent2"/>
            </a:solidFill>
          </a:ln>
        </p:spPr>
      </p:pic>
    </p:spTree>
    <p:extLst>
      <p:ext uri="{BB962C8B-B14F-4D97-AF65-F5344CB8AC3E}">
        <p14:creationId xmlns:p14="http://schemas.microsoft.com/office/powerpoint/2010/main" val="3814549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881" y="274639"/>
            <a:ext cx="9252284" cy="923541"/>
          </a:xfrm>
        </p:spPr>
        <p:txBody>
          <a:bodyPr>
            <a:normAutofit/>
          </a:bodyPr>
          <a:lstStyle/>
          <a:p>
            <a:pPr algn="l"/>
            <a:r>
              <a:rPr lang="en-US" sz="3600" i="1" dirty="0">
                <a:latin typeface="Open Sans"/>
              </a:rPr>
              <a:t>additional opportunities to weigh in</a:t>
            </a:r>
            <a:endParaRPr lang="en-US" sz="3600" i="1" dirty="0">
              <a:latin typeface="Open Sans"/>
              <a:ea typeface="Open Sans"/>
              <a:cs typeface="Open Sans"/>
            </a:endParaRPr>
          </a:p>
        </p:txBody>
      </p:sp>
      <p:sp>
        <p:nvSpPr>
          <p:cNvPr id="3" name="Content Placeholder 2"/>
          <p:cNvSpPr>
            <a:spLocks noGrp="1"/>
          </p:cNvSpPr>
          <p:nvPr>
            <p:ph idx="1"/>
          </p:nvPr>
        </p:nvSpPr>
        <p:spPr>
          <a:xfrm>
            <a:off x="753720" y="1277423"/>
            <a:ext cx="10989793" cy="5118484"/>
          </a:xfrm>
        </p:spPr>
        <p:txBody>
          <a:bodyPr vert="horz" lIns="91440" tIns="45720" rIns="91440" bIns="45720" rtlCol="0" anchor="t">
            <a:noAutofit/>
          </a:bodyPr>
          <a:lstStyle/>
          <a:p>
            <a:pPr marL="456565" indent="-456565"/>
            <a:r>
              <a:rPr lang="en-US" sz="2100" dirty="0">
                <a:latin typeface="Open Sans"/>
              </a:rPr>
              <a:t>Individual office deadlines</a:t>
            </a:r>
            <a:endParaRPr lang="en-US" sz="2100" dirty="0">
              <a:latin typeface="Open Sans"/>
              <a:ea typeface="Open Sans"/>
              <a:cs typeface="Open Sans"/>
            </a:endParaRPr>
          </a:p>
          <a:p>
            <a:pPr marL="989965" lvl="1" indent="-380365"/>
            <a:r>
              <a:rPr lang="en-US" sz="2100" dirty="0">
                <a:latin typeface="Open Sans"/>
              </a:rPr>
              <a:t>Many offices will start setting them soon.</a:t>
            </a:r>
            <a:endParaRPr lang="en-US" sz="2100" dirty="0">
              <a:latin typeface="Open Sans"/>
              <a:ea typeface="Open Sans"/>
              <a:cs typeface="Open Sans"/>
            </a:endParaRPr>
          </a:p>
          <a:p>
            <a:pPr marL="989965" lvl="1" indent="-380365"/>
            <a:r>
              <a:rPr lang="en-US" sz="2100" dirty="0">
                <a:latin typeface="Open Sans"/>
              </a:rPr>
              <a:t>Ask your </a:t>
            </a:r>
            <a:r>
              <a:rPr lang="en-US" sz="2100" dirty="0" err="1">
                <a:latin typeface="Open Sans"/>
              </a:rPr>
              <a:t>MoCs</a:t>
            </a:r>
            <a:r>
              <a:rPr lang="en-US" sz="2100" dirty="0">
                <a:latin typeface="Open Sans"/>
              </a:rPr>
              <a:t>/staff when their deadlines are! Follow up!</a:t>
            </a:r>
            <a:endParaRPr lang="en-US" sz="2100" dirty="0">
              <a:latin typeface="Open Sans"/>
              <a:ea typeface="Open Sans"/>
              <a:cs typeface="Open Sans"/>
            </a:endParaRPr>
          </a:p>
          <a:p>
            <a:pPr marL="989965" lvl="1" indent="-380365"/>
            <a:endParaRPr lang="en-US" sz="2100" dirty="0">
              <a:latin typeface="Open Sans"/>
              <a:ea typeface="Open Sans"/>
              <a:cs typeface="Open Sans"/>
            </a:endParaRPr>
          </a:p>
          <a:p>
            <a:pPr marL="456565" indent="-456565"/>
            <a:r>
              <a:rPr lang="en-US" sz="2100" dirty="0">
                <a:latin typeface="Open Sans"/>
              </a:rPr>
              <a:t>Sign-On letters (AKA “Dear Colleagues”)</a:t>
            </a:r>
            <a:endParaRPr lang="en-US" sz="2100" dirty="0">
              <a:latin typeface="Open Sans"/>
              <a:ea typeface="Open Sans"/>
              <a:cs typeface="Open Sans"/>
            </a:endParaRPr>
          </a:p>
          <a:p>
            <a:pPr marL="989965" lvl="1" indent="-380365"/>
            <a:r>
              <a:rPr lang="en-US" sz="2100" dirty="0">
                <a:latin typeface="Open Sans"/>
              </a:rPr>
              <a:t>Pay attention! Each letter may have a different deadline!</a:t>
            </a:r>
            <a:endParaRPr lang="en-US" sz="2100" dirty="0">
              <a:latin typeface="Open Sans"/>
              <a:ea typeface="Open Sans"/>
              <a:cs typeface="Open Sans"/>
            </a:endParaRPr>
          </a:p>
          <a:p>
            <a:pPr marL="989965" lvl="1" indent="-380365"/>
            <a:endParaRPr lang="en-US" sz="2100" dirty="0">
              <a:latin typeface="Open Sans"/>
              <a:ea typeface="Open Sans"/>
              <a:cs typeface="Open Sans"/>
            </a:endParaRPr>
          </a:p>
          <a:p>
            <a:pPr marL="456565" indent="-456565"/>
            <a:r>
              <a:rPr lang="en-US" sz="2100" dirty="0">
                <a:latin typeface="Open Sans"/>
              </a:rPr>
              <a:t>Testify for Member’s Day for SFOPS</a:t>
            </a:r>
            <a:endParaRPr lang="en-US" sz="2100" dirty="0">
              <a:latin typeface="Open Sans"/>
              <a:ea typeface="Open Sans"/>
              <a:cs typeface="Open Sans"/>
            </a:endParaRPr>
          </a:p>
          <a:p>
            <a:pPr marL="456565" indent="-456565"/>
            <a:endParaRPr lang="en-US" sz="2100" dirty="0">
              <a:latin typeface="Open Sans"/>
              <a:ea typeface="Open Sans"/>
              <a:cs typeface="Open Sans"/>
            </a:endParaRPr>
          </a:p>
          <a:p>
            <a:pPr marL="456565" indent="-456565"/>
            <a:r>
              <a:rPr lang="en-US" sz="2100" dirty="0">
                <a:latin typeface="Open Sans"/>
              </a:rPr>
              <a:t>Subcommittee deadlines </a:t>
            </a:r>
            <a:endParaRPr lang="en-US" sz="2100" dirty="0">
              <a:latin typeface="Open Sans"/>
              <a:ea typeface="Open Sans"/>
              <a:cs typeface="Open Sans"/>
            </a:endParaRPr>
          </a:p>
          <a:p>
            <a:pPr marL="989965" lvl="1" indent="-380365"/>
            <a:r>
              <a:rPr lang="en-US" sz="2100" dirty="0">
                <a:latin typeface="Open Sans"/>
              </a:rPr>
              <a:t>These will dictate when sign-on letters close</a:t>
            </a:r>
            <a:endParaRPr lang="en-US" sz="2100" dirty="0">
              <a:latin typeface="Open Sans"/>
              <a:ea typeface="Open Sans"/>
              <a:cs typeface="Open Sans"/>
            </a:endParaRPr>
          </a:p>
          <a:p>
            <a:pPr marL="989965" lvl="1" indent="-380365"/>
            <a:r>
              <a:rPr lang="en-US" sz="2100" dirty="0">
                <a:latin typeface="Open Sans"/>
              </a:rPr>
              <a:t>Personal requests for all members are due to the committee chair and ranking member in an official request form.</a:t>
            </a:r>
            <a:endParaRPr lang="en-US" sz="2100" dirty="0">
              <a:latin typeface="Open Sans"/>
              <a:ea typeface="Open Sans"/>
              <a:cs typeface="Open Sans"/>
            </a:endParaRPr>
          </a:p>
          <a:p>
            <a:pPr marL="989965" lvl="1" indent="-380365"/>
            <a:r>
              <a:rPr lang="en-US" sz="2100" b="1" u="sng" dirty="0">
                <a:latin typeface="Open Sans"/>
              </a:rPr>
              <a:t>Committee members </a:t>
            </a:r>
            <a:r>
              <a:rPr lang="en-US" sz="2100" dirty="0">
                <a:latin typeface="Open Sans"/>
              </a:rPr>
              <a:t>can and should continue to weigh in </a:t>
            </a:r>
            <a:r>
              <a:rPr lang="en-US" sz="2100" b="1" u="sng" dirty="0">
                <a:latin typeface="Open Sans"/>
              </a:rPr>
              <a:t>individually</a:t>
            </a:r>
            <a:r>
              <a:rPr lang="en-US" sz="2100" dirty="0">
                <a:latin typeface="Open Sans"/>
              </a:rPr>
              <a:t> after this deadline.</a:t>
            </a:r>
            <a:endParaRPr lang="en-US" sz="2100" dirty="0">
              <a:latin typeface="Open Sans"/>
              <a:ea typeface="Open Sans"/>
              <a:cs typeface="Open Sans"/>
            </a:endParaRPr>
          </a:p>
        </p:txBody>
      </p:sp>
    </p:spTree>
    <p:extLst>
      <p:ext uri="{BB962C8B-B14F-4D97-AF65-F5344CB8AC3E}">
        <p14:creationId xmlns:p14="http://schemas.microsoft.com/office/powerpoint/2010/main" val="2049717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1300"/>
            <a:ext cx="8229600" cy="1143000"/>
          </a:xfrm>
        </p:spPr>
        <p:txBody>
          <a:bodyPr>
            <a:normAutofit/>
          </a:bodyPr>
          <a:lstStyle/>
          <a:p>
            <a:r>
              <a:rPr lang="en-US" sz="4533" b="1" dirty="0">
                <a:latin typeface="Open Sans"/>
              </a:rPr>
              <a:t>Timing? Well...</a:t>
            </a:r>
          </a:p>
        </p:txBody>
      </p:sp>
      <p:sp>
        <p:nvSpPr>
          <p:cNvPr id="3" name="Content Placeholder 2"/>
          <p:cNvSpPr>
            <a:spLocks noGrp="1"/>
          </p:cNvSpPr>
          <p:nvPr>
            <p:ph idx="1"/>
          </p:nvPr>
        </p:nvSpPr>
        <p:spPr>
          <a:xfrm>
            <a:off x="526775" y="1384301"/>
            <a:ext cx="6967330" cy="4603752"/>
          </a:xfrm>
        </p:spPr>
        <p:txBody>
          <a:bodyPr vert="horz" lIns="91440" tIns="45720" rIns="91440" bIns="45720" rtlCol="0" anchor="t">
            <a:noAutofit/>
          </a:bodyPr>
          <a:lstStyle/>
          <a:p>
            <a:pPr marL="0" indent="0">
              <a:buNone/>
            </a:pPr>
            <a:r>
              <a:rPr lang="en-US" sz="2400" dirty="0">
                <a:latin typeface="Open Sans"/>
              </a:rPr>
              <a:t>There’s a lot we still don’t know... But here’s what we do know:</a:t>
            </a:r>
            <a:endParaRPr lang="en-US" sz="2400" dirty="0">
              <a:latin typeface="Open Sans"/>
              <a:ea typeface="Open Sans"/>
              <a:cs typeface="Open Sans"/>
            </a:endParaRPr>
          </a:p>
          <a:p>
            <a:pPr marL="456565" indent="-456565"/>
            <a:endParaRPr lang="en-US" sz="2400" dirty="0">
              <a:latin typeface="Open Sans"/>
              <a:ea typeface="Open Sans"/>
              <a:cs typeface="Open Sans"/>
            </a:endParaRPr>
          </a:p>
          <a:p>
            <a:pPr marL="456565" indent="-456565"/>
            <a:r>
              <a:rPr lang="en-US" sz="2400" dirty="0">
                <a:latin typeface="Open Sans"/>
              </a:rPr>
              <a:t>President Biden will give his State of the Union Address on March 7</a:t>
            </a:r>
            <a:r>
              <a:rPr lang="en-US" sz="2400" baseline="30000" dirty="0">
                <a:latin typeface="Open Sans"/>
              </a:rPr>
              <a:t>th</a:t>
            </a:r>
            <a:r>
              <a:rPr lang="en-US" sz="2400" dirty="0">
                <a:latin typeface="Open Sans"/>
              </a:rPr>
              <a:t>.</a:t>
            </a:r>
            <a:endParaRPr lang="en-US" sz="2400" dirty="0">
              <a:latin typeface="Open Sans"/>
              <a:ea typeface="Open Sans"/>
              <a:cs typeface="Open Sans"/>
            </a:endParaRPr>
          </a:p>
          <a:p>
            <a:pPr marL="456565" indent="-456565"/>
            <a:r>
              <a:rPr lang="en-US" sz="2400" dirty="0">
                <a:latin typeface="Open Sans"/>
              </a:rPr>
              <a:t>The administration is likely to send their budget request to Congress soon after that.</a:t>
            </a:r>
            <a:endParaRPr lang="en-US" sz="2400" dirty="0">
              <a:latin typeface="Open Sans"/>
              <a:ea typeface="Open Sans"/>
              <a:cs typeface="Open Sans"/>
            </a:endParaRPr>
          </a:p>
          <a:p>
            <a:pPr marL="456565" indent="-456565"/>
            <a:r>
              <a:rPr lang="en-US" sz="2400" dirty="0">
                <a:latin typeface="Open Sans"/>
              </a:rPr>
              <a:t>Congress already has a budget deal – but whether it will stand for FY25 is still a guess.</a:t>
            </a:r>
          </a:p>
          <a:p>
            <a:pPr marL="456565" indent="-456565"/>
            <a:r>
              <a:rPr lang="en-US" sz="2400" dirty="0">
                <a:latin typeface="Open Sans"/>
                <a:ea typeface="Open Sans"/>
                <a:cs typeface="Open Sans"/>
              </a:rPr>
              <a:t>No final </a:t>
            </a:r>
            <a:r>
              <a:rPr lang="en-US" sz="2400" dirty="0" err="1">
                <a:latin typeface="Open Sans"/>
                <a:ea typeface="Open Sans"/>
                <a:cs typeface="Open Sans"/>
              </a:rPr>
              <a:t>approps</a:t>
            </a:r>
            <a:r>
              <a:rPr lang="en-US" sz="2400" dirty="0">
                <a:latin typeface="Open Sans"/>
                <a:ea typeface="Open Sans"/>
                <a:cs typeface="Open Sans"/>
              </a:rPr>
              <a:t> bills until AFTER the election</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46504" y="1711058"/>
            <a:ext cx="3296695" cy="3296695"/>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58369" y="353285"/>
            <a:ext cx="745266" cy="745266"/>
          </a:xfrm>
          <a:prstGeom prst="rect">
            <a:avLst/>
          </a:prstGeom>
        </p:spPr>
      </p:pic>
    </p:spTree>
    <p:extLst>
      <p:ext uri="{BB962C8B-B14F-4D97-AF65-F5344CB8AC3E}">
        <p14:creationId xmlns:p14="http://schemas.microsoft.com/office/powerpoint/2010/main" val="392631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55B6F-0755-1864-4853-EBE867091713}"/>
              </a:ext>
            </a:extLst>
          </p:cNvPr>
          <p:cNvSpPr>
            <a:spLocks noGrp="1"/>
          </p:cNvSpPr>
          <p:nvPr>
            <p:ph type="title"/>
          </p:nvPr>
        </p:nvSpPr>
        <p:spPr/>
        <p:txBody>
          <a:bodyPr>
            <a:normAutofit/>
          </a:bodyPr>
          <a:lstStyle/>
          <a:p>
            <a:r>
              <a:rPr lang="en-US" sz="4000" b="1" dirty="0">
                <a:latin typeface="Open Sans" panose="020B0606030504020204" pitchFamily="34" charset="0"/>
                <a:ea typeface="Open Sans" panose="020B0606030504020204" pitchFamily="34" charset="0"/>
                <a:cs typeface="Open Sans" panose="020B0606030504020204" pitchFamily="34" charset="0"/>
              </a:rPr>
              <a:t>Lobby Prep and </a:t>
            </a:r>
            <a:r>
              <a:rPr lang="en-US" sz="4000" b="1" dirty="0" err="1">
                <a:latin typeface="Open Sans" panose="020B0606030504020204" pitchFamily="34" charset="0"/>
                <a:ea typeface="Open Sans" panose="020B0606030504020204" pitchFamily="34" charset="0"/>
                <a:cs typeface="Open Sans" panose="020B0606030504020204" pitchFamily="34" charset="0"/>
              </a:rPr>
              <a:t>Approps</a:t>
            </a:r>
            <a:r>
              <a:rPr lang="en-US" sz="4000" b="1" dirty="0">
                <a:latin typeface="Open Sans" panose="020B0606030504020204" pitchFamily="34" charset="0"/>
                <a:ea typeface="Open Sans" panose="020B0606030504020204" pitchFamily="34" charset="0"/>
                <a:cs typeface="Open Sans" panose="020B0606030504020204" pitchFamily="34" charset="0"/>
              </a:rPr>
              <a:t> Posse!</a:t>
            </a:r>
          </a:p>
        </p:txBody>
      </p:sp>
      <p:sp>
        <p:nvSpPr>
          <p:cNvPr id="3" name="Content Placeholder 2">
            <a:extLst>
              <a:ext uri="{FF2B5EF4-FFF2-40B4-BE49-F238E27FC236}">
                <a16:creationId xmlns:a16="http://schemas.microsoft.com/office/drawing/2014/main" id="{19E80D75-595A-764F-C3E5-6D74842B113D}"/>
              </a:ext>
            </a:extLst>
          </p:cNvPr>
          <p:cNvSpPr>
            <a:spLocks noGrp="1"/>
          </p:cNvSpPr>
          <p:nvPr>
            <p:ph idx="1"/>
          </p:nvPr>
        </p:nvSpPr>
        <p:spPr/>
        <p:txBody>
          <a:bodyPr>
            <a:normAutofit/>
          </a:bodyPr>
          <a:lstStyle/>
          <a:p>
            <a:r>
              <a:rPr lang="en-US" sz="3000" dirty="0">
                <a:latin typeface="Open Sans" panose="020B0606030504020204" pitchFamily="34" charset="0"/>
                <a:ea typeface="Open Sans" panose="020B0606030504020204" pitchFamily="34" charset="0"/>
                <a:cs typeface="Open Sans" panose="020B0606030504020204" pitchFamily="34" charset="0"/>
              </a:rPr>
              <a:t>If you schedule a meeting – let Katie know!  </a:t>
            </a:r>
            <a:r>
              <a:rPr lang="en-US" sz="3000" dirty="0">
                <a:latin typeface="Open Sans" panose="020B0606030504020204" pitchFamily="34" charset="0"/>
                <a:ea typeface="Open Sans" panose="020B0606030504020204" pitchFamily="34" charset="0"/>
                <a:cs typeface="Open Sans" panose="020B0606030504020204" pitchFamily="34" charset="0"/>
                <a:hlinkClick r:id="rId2"/>
              </a:rPr>
              <a:t>kfleischer@results.org</a:t>
            </a:r>
            <a:r>
              <a:rPr lang="en-US" sz="3000" dirty="0">
                <a:latin typeface="Open Sans" panose="020B0606030504020204" pitchFamily="34" charset="0"/>
                <a:ea typeface="Open Sans" panose="020B0606030504020204" pitchFamily="34" charset="0"/>
                <a:cs typeface="Open Sans" panose="020B0606030504020204" pitchFamily="34" charset="0"/>
              </a:rPr>
              <a:t> and she can schedule a lobby prep session for you and your group!</a:t>
            </a:r>
          </a:p>
          <a:p>
            <a:endParaRPr lang="en-US" sz="3000" dirty="0">
              <a:latin typeface="Open Sans" panose="020B0606030504020204" pitchFamily="34" charset="0"/>
              <a:ea typeface="Open Sans" panose="020B0606030504020204" pitchFamily="34" charset="0"/>
              <a:cs typeface="Open Sans" panose="020B0606030504020204" pitchFamily="34" charset="0"/>
            </a:endParaRPr>
          </a:p>
          <a:p>
            <a:r>
              <a:rPr lang="en-US" sz="3000" dirty="0">
                <a:latin typeface="Open Sans" panose="020B0606030504020204" pitchFamily="34" charset="0"/>
                <a:ea typeface="Open Sans" panose="020B0606030504020204" pitchFamily="34" charset="0"/>
                <a:cs typeface="Open Sans" panose="020B0606030504020204" pitchFamily="34" charset="0"/>
              </a:rPr>
              <a:t>If your member is on Appropriations and particularly if they are on the SFOPS subcommittee – we will have special convenings to keep you updated on dates approaching and for weighing in on </a:t>
            </a:r>
            <a:r>
              <a:rPr lang="en-US" sz="3000" dirty="0" err="1">
                <a:latin typeface="Open Sans" panose="020B0606030504020204" pitchFamily="34" charset="0"/>
                <a:ea typeface="Open Sans" panose="020B0606030504020204" pitchFamily="34" charset="0"/>
                <a:cs typeface="Open Sans" panose="020B0606030504020204" pitchFamily="34" charset="0"/>
              </a:rPr>
              <a:t>Approps</a:t>
            </a:r>
            <a:r>
              <a:rPr lang="en-US" sz="3000" dirty="0">
                <a:latin typeface="Open Sans" panose="020B0606030504020204" pitchFamily="34" charset="0"/>
                <a:ea typeface="Open Sans" panose="020B0606030504020204" pitchFamily="34" charset="0"/>
                <a:cs typeface="Open Sans" panose="020B0606030504020204" pitchFamily="34" charset="0"/>
              </a:rPr>
              <a:t> through the Spring. </a:t>
            </a:r>
          </a:p>
        </p:txBody>
      </p:sp>
    </p:spTree>
    <p:extLst>
      <p:ext uri="{BB962C8B-B14F-4D97-AF65-F5344CB8AC3E}">
        <p14:creationId xmlns:p14="http://schemas.microsoft.com/office/powerpoint/2010/main" val="4054881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CD95-D9D3-DD9C-6E72-D09059814B58}"/>
              </a:ext>
            </a:extLst>
          </p:cNvPr>
          <p:cNvSpPr>
            <a:spLocks noGrp="1"/>
          </p:cNvSpPr>
          <p:nvPr>
            <p:ph type="title"/>
          </p:nvPr>
        </p:nvSpPr>
        <p:spPr>
          <a:xfrm>
            <a:off x="6901221" y="3130456"/>
            <a:ext cx="4931388" cy="1143000"/>
          </a:xfrm>
        </p:spPr>
        <p:txBody>
          <a:bodyPr>
            <a:normAutofit fontScale="90000"/>
          </a:bodyPr>
          <a:lstStyle/>
          <a:p>
            <a:r>
              <a:rPr lang="en-US"/>
              <a:t>If you want to go fast, go alone. If you want to go far, </a:t>
            </a:r>
            <a:r>
              <a:rPr lang="en-US" b="1"/>
              <a:t>go together</a:t>
            </a:r>
            <a:r>
              <a:rPr lang="en-US"/>
              <a:t>.</a:t>
            </a:r>
          </a:p>
        </p:txBody>
      </p:sp>
      <p:pic>
        <p:nvPicPr>
          <p:cNvPr id="4" name="Picture 3">
            <a:extLst>
              <a:ext uri="{FF2B5EF4-FFF2-40B4-BE49-F238E27FC236}">
                <a16:creationId xmlns:a16="http://schemas.microsoft.com/office/drawing/2014/main" id="{33BAC88D-8E01-D55B-3721-A1C8E5D39018}"/>
              </a:ext>
              <a:ext uri="{C183D7F6-B498-43B3-948B-1728B52AA6E4}">
                <adec:decorative xmlns:adec="http://schemas.microsoft.com/office/drawing/2017/decorative" val="1"/>
              </a:ext>
            </a:extLst>
          </p:cNvPr>
          <p:cNvPicPr>
            <a:picLocks noChangeAspect="1"/>
          </p:cNvPicPr>
          <p:nvPr/>
        </p:nvPicPr>
        <p:blipFill rotWithShape="1">
          <a:blip r:embed="rId2"/>
          <a:srcRect l="13732" t="1554" r="18139" b="2886"/>
          <a:stretch/>
        </p:blipFill>
        <p:spPr>
          <a:xfrm>
            <a:off x="413980" y="641445"/>
            <a:ext cx="6030799" cy="5667232"/>
          </a:xfrm>
          <a:prstGeom prst="rect">
            <a:avLst/>
          </a:prstGeom>
        </p:spPr>
      </p:pic>
    </p:spTree>
    <p:extLst>
      <p:ext uri="{BB962C8B-B14F-4D97-AF65-F5344CB8AC3E}">
        <p14:creationId xmlns:p14="http://schemas.microsoft.com/office/powerpoint/2010/main" val="594319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CF68-D77D-D2CD-909F-F4C07F2D3C9A}"/>
              </a:ext>
            </a:extLst>
          </p:cNvPr>
          <p:cNvSpPr>
            <a:spLocks noGrp="1"/>
          </p:cNvSpPr>
          <p:nvPr>
            <p:ph type="title"/>
          </p:nvPr>
        </p:nvSpPr>
        <p:spPr/>
        <p:txBody>
          <a:bodyPr/>
          <a:lstStyle/>
          <a:p>
            <a:r>
              <a:rPr lang="en-US" b="1" dirty="0">
                <a:ea typeface="Open Sans"/>
                <a:cs typeface="Open Sans"/>
              </a:rPr>
              <a:t>FY25 Resources</a:t>
            </a:r>
          </a:p>
        </p:txBody>
      </p:sp>
      <p:sp>
        <p:nvSpPr>
          <p:cNvPr id="3" name="Content Placeholder 2">
            <a:extLst>
              <a:ext uri="{FF2B5EF4-FFF2-40B4-BE49-F238E27FC236}">
                <a16:creationId xmlns:a16="http://schemas.microsoft.com/office/drawing/2014/main" id="{9E9CB3AF-30C6-E2E9-1D0D-2D2A7B9A872F}"/>
              </a:ext>
            </a:extLst>
          </p:cNvPr>
          <p:cNvSpPr>
            <a:spLocks noGrp="1"/>
          </p:cNvSpPr>
          <p:nvPr>
            <p:ph idx="1"/>
          </p:nvPr>
        </p:nvSpPr>
        <p:spPr>
          <a:xfrm>
            <a:off x="609600" y="1416270"/>
            <a:ext cx="11196145" cy="5511307"/>
          </a:xfrm>
        </p:spPr>
        <p:txBody>
          <a:bodyPr vert="horz" lIns="91440" tIns="45720" rIns="91440" bIns="45720" rtlCol="0" anchor="t">
            <a:normAutofit/>
          </a:bodyPr>
          <a:lstStyle/>
          <a:p>
            <a:pPr marL="0" indent="0">
              <a:buNone/>
            </a:pPr>
            <a:r>
              <a:rPr lang="en-US" dirty="0">
                <a:ea typeface="+mn-lt"/>
                <a:cs typeface="+mn-lt"/>
                <a:hlinkClick r:id="rId2"/>
              </a:rPr>
              <a:t>results.org/community-of-change</a:t>
            </a:r>
            <a:endParaRPr lang="en-US" dirty="0">
              <a:ea typeface="Open Sans"/>
              <a:cs typeface="Open Sans"/>
            </a:endParaRPr>
          </a:p>
          <a:p>
            <a:pPr marL="0" indent="0">
              <a:buNone/>
            </a:pPr>
            <a:endParaRPr lang="en-US" dirty="0">
              <a:ea typeface="+mn-lt"/>
              <a:cs typeface="+mn-lt"/>
            </a:endParaRPr>
          </a:p>
          <a:p>
            <a:pPr marL="0" indent="0">
              <a:buNone/>
            </a:pPr>
            <a:r>
              <a:rPr lang="en-US" dirty="0">
                <a:ea typeface="+mn-lt"/>
                <a:cs typeface="+mn-lt"/>
                <a:hlinkClick r:id="rId3"/>
              </a:rPr>
              <a:t>results.org/resources/understanding-appropriations</a:t>
            </a:r>
            <a:endParaRPr lang="en-US" dirty="0"/>
          </a:p>
          <a:p>
            <a:pPr marL="0" indent="0">
              <a:buNone/>
            </a:pPr>
            <a:endParaRPr lang="en-US" dirty="0">
              <a:ea typeface="+mn-lt"/>
              <a:cs typeface="+mn-lt"/>
            </a:endParaRPr>
          </a:p>
          <a:p>
            <a:pPr marL="0" indent="0">
              <a:buNone/>
            </a:pPr>
            <a:r>
              <a:rPr lang="en-US" dirty="0">
                <a:ea typeface="+mn-lt"/>
                <a:cs typeface="+mn-lt"/>
                <a:hlinkClick r:id="rId4"/>
              </a:rPr>
              <a:t>results.org/resources/fy25-global-appropriations-memos</a:t>
            </a:r>
            <a:endParaRPr lang="en-US" dirty="0">
              <a:ea typeface="Open Sans"/>
              <a:cs typeface="Open Sans"/>
            </a:endParaRPr>
          </a:p>
          <a:p>
            <a:pPr marL="456565" indent="-456565"/>
            <a:endParaRPr lang="en-US" dirty="0">
              <a:ea typeface="+mn-lt"/>
              <a:cs typeface="+mn-lt"/>
            </a:endParaRPr>
          </a:p>
        </p:txBody>
      </p:sp>
    </p:spTree>
    <p:extLst>
      <p:ext uri="{BB962C8B-B14F-4D97-AF65-F5344CB8AC3E}">
        <p14:creationId xmlns:p14="http://schemas.microsoft.com/office/powerpoint/2010/main" val="4179456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137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0999"/>
            <a:ext cx="8229600" cy="1387476"/>
          </a:xfrm>
        </p:spPr>
        <p:txBody>
          <a:bodyPr>
            <a:normAutofit/>
          </a:bodyPr>
          <a:lstStyle/>
          <a:p>
            <a:br>
              <a:rPr lang="en-US" sz="3000"/>
            </a:br>
            <a:endParaRPr lang="en-US" sz="3000"/>
          </a:p>
        </p:txBody>
      </p:sp>
      <p:sp>
        <p:nvSpPr>
          <p:cNvPr id="3" name="Content Placeholder 2"/>
          <p:cNvSpPr>
            <a:spLocks noGrp="1"/>
          </p:cNvSpPr>
          <p:nvPr>
            <p:ph idx="1"/>
          </p:nvPr>
        </p:nvSpPr>
        <p:spPr>
          <a:xfrm>
            <a:off x="1107517" y="437521"/>
            <a:ext cx="9103283" cy="5054600"/>
          </a:xfrm>
        </p:spPr>
        <p:txBody>
          <a:bodyPr vert="horz" lIns="91440" tIns="45720" rIns="91440" bIns="45720" rtlCol="0" anchor="t">
            <a:noAutofit/>
          </a:bodyPr>
          <a:lstStyle/>
          <a:p>
            <a:pPr marL="0" indent="0">
              <a:buNone/>
            </a:pPr>
            <a:r>
              <a:rPr lang="en-US" sz="2133" b="1">
                <a:latin typeface="Open Sans"/>
              </a:rPr>
              <a:t>How is the U.S. government funded?</a:t>
            </a:r>
          </a:p>
          <a:p>
            <a:pPr marL="0" indent="0" algn="r">
              <a:buNone/>
            </a:pPr>
            <a:r>
              <a:rPr lang="en-US" sz="2133">
                <a:latin typeface="Open Sans"/>
              </a:rPr>
              <a:t>Your federal taxes! </a:t>
            </a:r>
          </a:p>
          <a:p>
            <a:pPr marL="0" indent="0">
              <a:buNone/>
            </a:pPr>
            <a:endParaRPr lang="en-US" sz="2133">
              <a:latin typeface="Open Sans"/>
            </a:endParaRPr>
          </a:p>
          <a:p>
            <a:pPr marL="0" indent="0" algn="r">
              <a:buNone/>
            </a:pPr>
            <a:endParaRPr lang="en-US" sz="2133">
              <a:latin typeface="Open Sans"/>
            </a:endParaRPr>
          </a:p>
          <a:p>
            <a:pPr marL="0" indent="0">
              <a:buNone/>
            </a:pPr>
            <a:r>
              <a:rPr lang="en-US" sz="2133" b="1">
                <a:latin typeface="Open Sans"/>
              </a:rPr>
              <a:t>Approximately how much is the annual U.S. budget?</a:t>
            </a:r>
          </a:p>
          <a:p>
            <a:pPr marL="0" indent="0">
              <a:buNone/>
            </a:pPr>
            <a:endParaRPr lang="en-US" sz="2133" b="1">
              <a:latin typeface="Open Sans"/>
            </a:endParaRPr>
          </a:p>
          <a:p>
            <a:pPr marL="0" indent="0" algn="r">
              <a:buNone/>
            </a:pPr>
            <a:r>
              <a:rPr lang="en-US" sz="2100">
                <a:latin typeface="Open Sans"/>
              </a:rPr>
              <a:t>Total U.S. budget = over $4 trillion</a:t>
            </a:r>
            <a:endParaRPr lang="en-US" sz="2100">
              <a:latin typeface="Open Sans"/>
              <a:ea typeface="Open Sans"/>
              <a:cs typeface="Open Sans"/>
            </a:endParaRPr>
          </a:p>
          <a:p>
            <a:pPr marL="0" indent="0">
              <a:buNone/>
            </a:pPr>
            <a:endParaRPr lang="en-US" sz="2133">
              <a:latin typeface="Open Sans"/>
              <a:ea typeface="Open Sans"/>
              <a:cs typeface="Open Sans"/>
            </a:endParaRPr>
          </a:p>
          <a:p>
            <a:pPr marL="0" indent="0">
              <a:buNone/>
            </a:pPr>
            <a:r>
              <a:rPr lang="en-US" sz="2133" b="1">
                <a:latin typeface="Open Sans"/>
              </a:rPr>
              <a:t>But funding for poverty-focused Global Development???</a:t>
            </a:r>
          </a:p>
          <a:p>
            <a:pPr marL="0" indent="0" algn="r">
              <a:buNone/>
            </a:pPr>
            <a:r>
              <a:rPr lang="en-US" sz="2133" b="1" u="sng">
                <a:latin typeface="Open Sans"/>
              </a:rPr>
              <a:t>Still less than 1% of the budget</a:t>
            </a:r>
          </a:p>
        </p:txBody>
      </p:sp>
    </p:spTree>
    <p:extLst>
      <p:ext uri="{BB962C8B-B14F-4D97-AF65-F5344CB8AC3E}">
        <p14:creationId xmlns:p14="http://schemas.microsoft.com/office/powerpoint/2010/main" val="252299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2F4BE-2526-D30E-047A-967DF97300E4}"/>
              </a:ext>
            </a:extLst>
          </p:cNvPr>
          <p:cNvSpPr>
            <a:spLocks noGrp="1"/>
          </p:cNvSpPr>
          <p:nvPr>
            <p:ph type="title"/>
          </p:nvPr>
        </p:nvSpPr>
        <p:spPr>
          <a:xfrm>
            <a:off x="101599" y="47822"/>
            <a:ext cx="8141456" cy="1143000"/>
          </a:xfrm>
        </p:spPr>
        <p:txBody>
          <a:bodyPr>
            <a:normAutofit/>
          </a:bodyPr>
          <a:lstStyle/>
          <a:p>
            <a:r>
              <a:rPr lang="en-US" sz="3600" b="1" dirty="0"/>
              <a:t>FY23 Federal Revenue</a:t>
            </a:r>
            <a:endParaRPr lang="en-US" dirty="0"/>
          </a:p>
        </p:txBody>
      </p:sp>
      <p:cxnSp>
        <p:nvCxnSpPr>
          <p:cNvPr id="6" name="Straight Connector 5">
            <a:extLst>
              <a:ext uri="{FF2B5EF4-FFF2-40B4-BE49-F238E27FC236}">
                <a16:creationId xmlns:a16="http://schemas.microsoft.com/office/drawing/2014/main" id="{B2D2C608-D6ED-6E9D-59FF-70E9E1F8DE97}"/>
              </a:ext>
              <a:ext uri="{C183D7F6-B498-43B3-948B-1728B52AA6E4}">
                <adec:decorative xmlns:adec="http://schemas.microsoft.com/office/drawing/2017/decorative" val="1"/>
              </a:ext>
            </a:extLst>
          </p:cNvPr>
          <p:cNvCxnSpPr>
            <a:cxnSpLocks/>
          </p:cNvCxnSpPr>
          <p:nvPr/>
        </p:nvCxnSpPr>
        <p:spPr>
          <a:xfrm>
            <a:off x="7410871" y="619322"/>
            <a:ext cx="0" cy="567064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6CF8A45B-994F-522F-813E-A8CDC4C70D92}"/>
              </a:ext>
            </a:extLst>
          </p:cNvPr>
          <p:cNvSpPr txBox="1">
            <a:spLocks/>
          </p:cNvSpPr>
          <p:nvPr/>
        </p:nvSpPr>
        <p:spPr>
          <a:xfrm>
            <a:off x="7556622" y="2539210"/>
            <a:ext cx="4525815" cy="2059709"/>
          </a:xfrm>
          <a:prstGeom prst="rect">
            <a:avLst/>
          </a:prstGeom>
        </p:spPr>
        <p:txBody>
          <a:bodyPr>
            <a:noAutofit/>
          </a:bodyPr>
          <a:lstStyle>
            <a:lvl1pPr marL="457189" indent="-457189" algn="l" defTabSz="609585" rtl="0" eaLnBrk="1" latinLnBrk="0" hangingPunct="1">
              <a:spcBef>
                <a:spcPct val="20000"/>
              </a:spcBef>
              <a:buFont typeface="Arial"/>
              <a:buChar char="•"/>
              <a:defRPr sz="4200" kern="1200">
                <a:solidFill>
                  <a:schemeClr val="tx1"/>
                </a:solidFill>
                <a:latin typeface="+mn-lt"/>
                <a:ea typeface="+mn-ea"/>
                <a:cs typeface="+mn-cs"/>
              </a:defRPr>
            </a:lvl1pPr>
            <a:lvl2pPr marL="990575" indent="-380990" algn="l" defTabSz="609585" rtl="0" eaLnBrk="1" latinLnBrk="0" hangingPunct="1">
              <a:spcBef>
                <a:spcPct val="20000"/>
              </a:spcBef>
              <a:buFont typeface="Courier New"/>
              <a:buChar char="o"/>
              <a:defRPr sz="3400" kern="1200">
                <a:solidFill>
                  <a:schemeClr val="tx1"/>
                </a:solidFill>
                <a:latin typeface="+mn-lt"/>
                <a:ea typeface="+mn-ea"/>
                <a:cs typeface="+mn-cs"/>
              </a:defRPr>
            </a:lvl2pPr>
            <a:lvl3pPr marL="1523962" indent="-304792" algn="l" defTabSz="609585" rtl="0" eaLnBrk="1" latinLnBrk="0" hangingPunct="1">
              <a:spcBef>
                <a:spcPct val="20000"/>
              </a:spcBef>
              <a:buFont typeface="Wingdings" charset="2"/>
              <a:buChar char="§"/>
              <a:defRPr sz="26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400" kern="1200">
                <a:solidFill>
                  <a:schemeClr val="tx1"/>
                </a:solidFill>
                <a:latin typeface="+mn-lt"/>
                <a:ea typeface="+mn-ea"/>
                <a:cs typeface="+mn-cs"/>
              </a:defRPr>
            </a:lvl4pPr>
            <a:lvl5pPr marL="2743131" indent="-304792" algn="l" defTabSz="609585" rtl="0" eaLnBrk="1" latinLnBrk="0" hangingPunct="1">
              <a:spcBef>
                <a:spcPct val="20000"/>
              </a:spcBef>
              <a:buFont typeface="Courier New"/>
              <a:buChar char="o"/>
              <a:defRPr sz="2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Font typeface="Arial"/>
              <a:buNone/>
            </a:pPr>
            <a:r>
              <a:rPr lang="en-US" sz="2800" i="1">
                <a:solidFill>
                  <a:srgbClr val="202122"/>
                </a:solidFill>
                <a:latin typeface="+mj-lt"/>
              </a:rPr>
              <a:t>Funds collected from the public that arise from the government’s exercise of its sovereign powers</a:t>
            </a:r>
          </a:p>
        </p:txBody>
      </p:sp>
      <p:pic>
        <p:nvPicPr>
          <p:cNvPr id="5" name="Picture 9" descr="A chart showing that FY23 federal revenue was made up of 32% payroll taxes, 53% individual income taxes, 8% corporate income taxes, 6% other.">
            <a:extLst>
              <a:ext uri="{FF2B5EF4-FFF2-40B4-BE49-F238E27FC236}">
                <a16:creationId xmlns:a16="http://schemas.microsoft.com/office/drawing/2014/main" id="{9B020343-E264-53C9-28E4-9FEB73876A1A}"/>
              </a:ext>
            </a:extLst>
          </p:cNvPr>
          <p:cNvPicPr>
            <a:picLocks noChangeAspect="1"/>
          </p:cNvPicPr>
          <p:nvPr/>
        </p:nvPicPr>
        <p:blipFill rotWithShape="1">
          <a:blip r:embed="rId2"/>
          <a:srcRect l="18008" t="24553" r="27842" b="223"/>
          <a:stretch/>
        </p:blipFill>
        <p:spPr>
          <a:xfrm>
            <a:off x="463215" y="1241752"/>
            <a:ext cx="6616036" cy="5228474"/>
          </a:xfrm>
          <a:prstGeom prst="rect">
            <a:avLst/>
          </a:prstGeom>
        </p:spPr>
      </p:pic>
    </p:spTree>
    <p:extLst>
      <p:ext uri="{BB962C8B-B14F-4D97-AF65-F5344CB8AC3E}">
        <p14:creationId xmlns:p14="http://schemas.microsoft.com/office/powerpoint/2010/main" val="1008298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0F536-AF90-B8C3-E7DB-046D4896B95F}"/>
              </a:ext>
            </a:extLst>
          </p:cNvPr>
          <p:cNvSpPr>
            <a:spLocks noGrp="1"/>
          </p:cNvSpPr>
          <p:nvPr>
            <p:ph type="title"/>
          </p:nvPr>
        </p:nvSpPr>
        <p:spPr>
          <a:xfrm>
            <a:off x="277092" y="187037"/>
            <a:ext cx="10316818" cy="810490"/>
          </a:xfrm>
        </p:spPr>
        <p:txBody>
          <a:bodyPr>
            <a:noAutofit/>
          </a:bodyPr>
          <a:lstStyle/>
          <a:p>
            <a:r>
              <a:rPr lang="en-US" sz="3600" b="1" dirty="0"/>
              <a:t>Components of federal spending, FY23</a:t>
            </a:r>
          </a:p>
        </p:txBody>
      </p:sp>
      <p:pic>
        <p:nvPicPr>
          <p:cNvPr id="5" name="Picture 5" descr="A pie chart showing that FY23 federal spending was divided into 63% mandatory, 30% discretionary, 8% net interest.">
            <a:extLst>
              <a:ext uri="{FF2B5EF4-FFF2-40B4-BE49-F238E27FC236}">
                <a16:creationId xmlns:a16="http://schemas.microsoft.com/office/drawing/2014/main" id="{3969CFFB-1A8C-7813-92E8-6CDA0CCDAD98}"/>
              </a:ext>
            </a:extLst>
          </p:cNvPr>
          <p:cNvPicPr>
            <a:picLocks noChangeAspect="1"/>
          </p:cNvPicPr>
          <p:nvPr/>
        </p:nvPicPr>
        <p:blipFill rotWithShape="1">
          <a:blip r:embed="rId3"/>
          <a:srcRect l="34600" t="25045" r="24423" b="-1174"/>
          <a:stretch/>
        </p:blipFill>
        <p:spPr>
          <a:xfrm>
            <a:off x="3351252" y="1488831"/>
            <a:ext cx="4637544" cy="4988050"/>
          </a:xfrm>
          <a:prstGeom prst="rect">
            <a:avLst/>
          </a:prstGeom>
        </p:spPr>
      </p:pic>
    </p:spTree>
    <p:extLst>
      <p:ext uri="{BB962C8B-B14F-4D97-AF65-F5344CB8AC3E}">
        <p14:creationId xmlns:p14="http://schemas.microsoft.com/office/powerpoint/2010/main" val="250453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3165" y="-97750"/>
            <a:ext cx="9828636" cy="6863417"/>
          </a:xfrm>
          <a:prstGeom prst="rect">
            <a:avLst/>
          </a:prstGeom>
        </p:spPr>
        <p:txBody>
          <a:bodyPr wrap="square" lIns="91440" tIns="45720" rIns="91440" bIns="45720" anchor="t">
            <a:spAutoFit/>
          </a:bodyPr>
          <a:lstStyle/>
          <a:p>
            <a:endParaRPr lang="en-US" sz="3200" dirty="0">
              <a:solidFill>
                <a:srgbClr val="58585B"/>
              </a:solidFill>
              <a:latin typeface="Helvetica"/>
              <a:cs typeface="Helvetica"/>
            </a:endParaRPr>
          </a:p>
          <a:p>
            <a:endParaRPr lang="en-US" sz="1800" dirty="0">
              <a:solidFill>
                <a:srgbClr val="58585B"/>
              </a:solidFill>
              <a:latin typeface="Helvetica"/>
              <a:cs typeface="Helvetica"/>
            </a:endParaRPr>
          </a:p>
          <a:p>
            <a:endParaRPr lang="en-US" sz="1800" dirty="0">
              <a:latin typeface="Helvetica"/>
              <a:cs typeface="Helvetica"/>
            </a:endParaRPr>
          </a:p>
          <a:p>
            <a:endParaRPr lang="en-US" sz="1800" dirty="0">
              <a:latin typeface="Helvetica"/>
              <a:cs typeface="Helvetica"/>
            </a:endParaRPr>
          </a:p>
          <a:p>
            <a:endParaRPr lang="en-US" sz="1800" dirty="0">
              <a:latin typeface="Helvetica"/>
              <a:cs typeface="Helvetica"/>
            </a:endParaRPr>
          </a:p>
          <a:p>
            <a:r>
              <a:rPr lang="en-US" sz="2800" b="1" dirty="0">
                <a:latin typeface="Open Sans" panose="020B0606030504020204" pitchFamily="34" charset="0"/>
                <a:ea typeface="Open Sans" panose="020B0606030504020204" pitchFamily="34" charset="0"/>
                <a:cs typeface="Open Sans" panose="020B0606030504020204" pitchFamily="34" charset="0"/>
              </a:rPr>
              <a:t>Discretionary spending </a:t>
            </a:r>
            <a:r>
              <a:rPr lang="en-US" sz="2800" dirty="0">
                <a:latin typeface="Open Sans" panose="020B0606030504020204" pitchFamily="34" charset="0"/>
                <a:ea typeface="Open Sans" panose="020B0606030504020204" pitchFamily="34" charset="0"/>
                <a:cs typeface="Open Sans" panose="020B0606030504020204" pitchFamily="34" charset="0"/>
              </a:rPr>
              <a:t>is </a:t>
            </a:r>
            <a:r>
              <a:rPr lang="en-US" sz="2800" i="1" dirty="0">
                <a:latin typeface="Open Sans" panose="020B0606030504020204" pitchFamily="34" charset="0"/>
                <a:ea typeface="Open Sans" panose="020B0606030504020204" pitchFamily="34" charset="0"/>
                <a:cs typeface="Open Sans" panose="020B0606030504020204" pitchFamily="34" charset="0"/>
              </a:rPr>
              <a:t>optional spending </a:t>
            </a:r>
          </a:p>
          <a:p>
            <a:pPr marL="342900" indent="-342900">
              <a:buFont typeface="Arial"/>
              <a:buChar char="•"/>
            </a:pPr>
            <a:r>
              <a:rPr lang="en-US" sz="2800" dirty="0">
                <a:latin typeface="Open Sans" panose="020B0606030504020204" pitchFamily="34" charset="0"/>
                <a:ea typeface="Open Sans" panose="020B0606030504020204" pitchFamily="34" charset="0"/>
                <a:cs typeface="Open Sans" panose="020B0606030504020204" pitchFamily="34" charset="0"/>
              </a:rPr>
              <a:t>Includes Defense (DOD – our military operations) and Non-Defense Discretionary (NDD – education, scientific research, infrastructure, national parks, environmental protection, </a:t>
            </a:r>
            <a:r>
              <a:rPr lang="en-US" sz="2800" i="1" dirty="0">
                <a:latin typeface="Open Sans" panose="020B0606030504020204" pitchFamily="34" charset="0"/>
                <a:ea typeface="Open Sans" panose="020B0606030504020204" pitchFamily="34" charset="0"/>
                <a:cs typeface="Open Sans" panose="020B0606030504020204" pitchFamily="34" charset="0"/>
              </a:rPr>
              <a:t>AND foreign assistance/ international affairs</a:t>
            </a:r>
            <a:r>
              <a:rPr lang="en-US" sz="2800" dirty="0">
                <a:latin typeface="Open Sans" panose="020B0606030504020204" pitchFamily="34" charset="0"/>
                <a:ea typeface="Open Sans" panose="020B0606030504020204" pitchFamily="34" charset="0"/>
                <a:cs typeface="Open Sans" panose="020B0606030504020204" pitchFamily="34" charset="0"/>
              </a:rPr>
              <a:t>, etc...) funding.</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This is different from </a:t>
            </a:r>
            <a:r>
              <a:rPr lang="en-US" sz="2800" b="1" dirty="0">
                <a:latin typeface="Open Sans" panose="020B0606030504020204" pitchFamily="34" charset="0"/>
                <a:ea typeface="Open Sans" panose="020B0606030504020204" pitchFamily="34" charset="0"/>
                <a:cs typeface="Open Sans" panose="020B0606030504020204" pitchFamily="34" charset="0"/>
              </a:rPr>
              <a:t>mandatory spending</a:t>
            </a:r>
          </a:p>
          <a:p>
            <a:pPr marL="342900" indent="-342900">
              <a:buFont typeface="Arial"/>
              <a:buChar char="•"/>
            </a:pPr>
            <a:r>
              <a:rPr lang="en-US" sz="2800" dirty="0">
                <a:latin typeface="Open Sans" panose="020B0606030504020204" pitchFamily="34" charset="0"/>
                <a:ea typeface="Open Sans" panose="020B0606030504020204" pitchFamily="34" charset="0"/>
                <a:cs typeface="Open Sans" panose="020B0606030504020204" pitchFamily="34" charset="0"/>
              </a:rPr>
              <a:t>Accounts for the biggest chunk of the budget. </a:t>
            </a:r>
          </a:p>
          <a:p>
            <a:pPr marL="342900" indent="-342900">
              <a:buFont typeface="Arial"/>
              <a:buChar char="•"/>
            </a:pPr>
            <a:r>
              <a:rPr lang="en-US" sz="2800" dirty="0">
                <a:latin typeface="Open Sans" panose="020B0606030504020204" pitchFamily="34" charset="0"/>
                <a:ea typeface="Open Sans" panose="020B0606030504020204" pitchFamily="34" charset="0"/>
                <a:cs typeface="Open Sans" panose="020B0606030504020204" pitchFamily="34" charset="0"/>
              </a:rPr>
              <a:t>Spending that does not have to be approved every year and is required by law. (Medicare, Medicaid, and Social Security as well as other programs including SNAP).</a:t>
            </a:r>
          </a:p>
        </p:txBody>
      </p:sp>
      <p:sp>
        <p:nvSpPr>
          <p:cNvPr id="5" name="TextBox 4"/>
          <p:cNvSpPr txBox="1"/>
          <p:nvPr/>
        </p:nvSpPr>
        <p:spPr>
          <a:xfrm>
            <a:off x="839365" y="557832"/>
            <a:ext cx="9828636" cy="584775"/>
          </a:xfrm>
          <a:prstGeom prst="rect">
            <a:avLst/>
          </a:prstGeom>
          <a:noFill/>
        </p:spPr>
        <p:txBody>
          <a:bodyPr wrap="square" lIns="91440" tIns="45720" rIns="91440" bIns="45720" rtlCol="0" anchor="t">
            <a:spAutoFit/>
          </a:bodyPr>
          <a:lstStyle/>
          <a:p>
            <a:pPr algn="ctr">
              <a:spcBef>
                <a:spcPct val="0"/>
              </a:spcBef>
            </a:pPr>
            <a:r>
              <a:rPr lang="en-US" sz="3200" b="1" dirty="0">
                <a:latin typeface="Open Sans"/>
                <a:cs typeface="Helvetica"/>
              </a:rPr>
              <a:t>Where RESULTS Advocacy Fits into the Budget:</a:t>
            </a:r>
            <a:endParaRPr lang="en-US" sz="3200" b="1" dirty="0">
              <a:latin typeface="Open Sans"/>
              <a:ea typeface="Open Sans"/>
              <a:cs typeface="Helvetica"/>
            </a:endParaRPr>
          </a:p>
        </p:txBody>
      </p:sp>
    </p:spTree>
    <p:extLst>
      <p:ext uri="{BB962C8B-B14F-4D97-AF65-F5344CB8AC3E}">
        <p14:creationId xmlns:p14="http://schemas.microsoft.com/office/powerpoint/2010/main" val="29004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0F536-AF90-B8C3-E7DB-046D4896B95F}"/>
              </a:ext>
            </a:extLst>
          </p:cNvPr>
          <p:cNvSpPr>
            <a:spLocks noGrp="1"/>
          </p:cNvSpPr>
          <p:nvPr>
            <p:ph type="title"/>
          </p:nvPr>
        </p:nvSpPr>
        <p:spPr>
          <a:xfrm>
            <a:off x="277092" y="187037"/>
            <a:ext cx="10316818" cy="810490"/>
          </a:xfrm>
        </p:spPr>
        <p:txBody>
          <a:bodyPr>
            <a:noAutofit/>
          </a:bodyPr>
          <a:lstStyle/>
          <a:p>
            <a:r>
              <a:rPr lang="en-US" sz="3600" b="1" dirty="0">
                <a:ea typeface="Open Sans"/>
                <a:cs typeface="Open Sans"/>
              </a:rPr>
              <a:t>FY23 Discretionary Funding</a:t>
            </a:r>
          </a:p>
        </p:txBody>
      </p:sp>
      <p:pic>
        <p:nvPicPr>
          <p:cNvPr id="3" name="Picture 3" descr="A chart showing that FY23 discretionary funding was made up of $858 billion for defense and $772.5 billion for non-defense.">
            <a:extLst>
              <a:ext uri="{FF2B5EF4-FFF2-40B4-BE49-F238E27FC236}">
                <a16:creationId xmlns:a16="http://schemas.microsoft.com/office/drawing/2014/main" id="{B3170C8D-2CB4-5F6F-4E50-5B2497B48CEB}"/>
              </a:ext>
            </a:extLst>
          </p:cNvPr>
          <p:cNvPicPr>
            <a:picLocks noChangeAspect="1"/>
          </p:cNvPicPr>
          <p:nvPr/>
        </p:nvPicPr>
        <p:blipFill rotWithShape="1">
          <a:blip r:embed="rId3"/>
          <a:srcRect t="8593"/>
          <a:stretch/>
        </p:blipFill>
        <p:spPr>
          <a:xfrm>
            <a:off x="3113590" y="902677"/>
            <a:ext cx="5839427" cy="5576921"/>
          </a:xfrm>
          <a:prstGeom prst="rect">
            <a:avLst/>
          </a:prstGeom>
        </p:spPr>
      </p:pic>
    </p:spTree>
    <p:extLst>
      <p:ext uri="{BB962C8B-B14F-4D97-AF65-F5344CB8AC3E}">
        <p14:creationId xmlns:p14="http://schemas.microsoft.com/office/powerpoint/2010/main" val="4077048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0F536-AF90-B8C3-E7DB-046D4896B95F}"/>
              </a:ext>
            </a:extLst>
          </p:cNvPr>
          <p:cNvSpPr>
            <a:spLocks noGrp="1"/>
          </p:cNvSpPr>
          <p:nvPr>
            <p:ph type="title"/>
          </p:nvPr>
        </p:nvSpPr>
        <p:spPr>
          <a:xfrm>
            <a:off x="489526" y="316347"/>
            <a:ext cx="10104383" cy="810490"/>
          </a:xfrm>
        </p:spPr>
        <p:txBody>
          <a:bodyPr>
            <a:noAutofit/>
          </a:bodyPr>
          <a:lstStyle/>
          <a:p>
            <a:r>
              <a:rPr lang="en-US" sz="3000" b="1" dirty="0"/>
              <a:t>Nondefense discretionary spending, FY20</a:t>
            </a:r>
            <a:br>
              <a:rPr lang="en-US" sz="3000" b="1" dirty="0"/>
            </a:br>
            <a:r>
              <a:rPr lang="en-US" sz="3000" i="1" dirty="0"/>
              <a:t>billions of dollars</a:t>
            </a:r>
          </a:p>
        </p:txBody>
      </p:sp>
      <p:pic>
        <p:nvPicPr>
          <p:cNvPr id="5" name="Picture 4" descr="Bar graph displaying nondefense discretionary spending in FY2020 in billions of dollars - health is top category at 178 billion and the bottom category is International Affairs at 60 billion.">
            <a:extLst>
              <a:ext uri="{FF2B5EF4-FFF2-40B4-BE49-F238E27FC236}">
                <a16:creationId xmlns:a16="http://schemas.microsoft.com/office/drawing/2014/main" id="{BDF46DCE-BD53-2CBA-648E-C7BEC857D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866" y="1362749"/>
            <a:ext cx="9541135" cy="4442003"/>
          </a:xfrm>
          <a:prstGeom prst="rect">
            <a:avLst/>
          </a:prstGeom>
        </p:spPr>
      </p:pic>
      <p:sp>
        <p:nvSpPr>
          <p:cNvPr id="6" name="TextBox 5">
            <a:extLst>
              <a:ext uri="{FF2B5EF4-FFF2-40B4-BE49-F238E27FC236}">
                <a16:creationId xmlns:a16="http://schemas.microsoft.com/office/drawing/2014/main" id="{9030488B-3E0E-3DC4-1D59-2E075CE92467}"/>
              </a:ext>
            </a:extLst>
          </p:cNvPr>
          <p:cNvSpPr txBox="1"/>
          <p:nvPr/>
        </p:nvSpPr>
        <p:spPr>
          <a:xfrm>
            <a:off x="-1604603" y="5919426"/>
            <a:ext cx="4884241" cy="215444"/>
          </a:xfrm>
          <a:prstGeom prst="rect">
            <a:avLst/>
          </a:prstGeom>
          <a:noFill/>
          <a:ln>
            <a:noFill/>
          </a:ln>
        </p:spPr>
        <p:txBody>
          <a:bodyPr wrap="square" rtlCol="0">
            <a:spAutoFit/>
          </a:bodyPr>
          <a:lstStyle/>
          <a:p>
            <a:pPr algn="r"/>
            <a:r>
              <a:rPr lang="en-US" sz="800"/>
              <a:t>Source: Office of Management and Budget</a:t>
            </a:r>
          </a:p>
        </p:txBody>
      </p:sp>
      <p:sp>
        <p:nvSpPr>
          <p:cNvPr id="3" name="TextBox 2">
            <a:extLst>
              <a:ext uri="{FF2B5EF4-FFF2-40B4-BE49-F238E27FC236}">
                <a16:creationId xmlns:a16="http://schemas.microsoft.com/office/drawing/2014/main" id="{0FFAB0AA-57C7-0213-F2D9-438480EDD3A2}"/>
              </a:ext>
            </a:extLst>
          </p:cNvPr>
          <p:cNvSpPr txBox="1"/>
          <p:nvPr/>
        </p:nvSpPr>
        <p:spPr>
          <a:xfrm>
            <a:off x="7744250" y="5073189"/>
            <a:ext cx="4523263" cy="1477328"/>
          </a:xfrm>
          <a:prstGeom prst="rect">
            <a:avLst/>
          </a:prstGeom>
          <a:ln>
            <a:solidFill>
              <a:srgbClr val="4472C4"/>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Open Sans"/>
                <a:cs typeface="Open Sans"/>
              </a:rPr>
              <a:t>REMINDER: The IA budget funds the State Department, foreign service, embassy security, etc... </a:t>
            </a:r>
          </a:p>
          <a:p>
            <a:r>
              <a:rPr lang="en-US">
                <a:ea typeface="Open Sans"/>
                <a:cs typeface="Open Sans"/>
              </a:rPr>
              <a:t>Less than 1% of our $4 Trillion budget supports global anti-poverty programs! </a:t>
            </a:r>
          </a:p>
        </p:txBody>
      </p:sp>
    </p:spTree>
    <p:extLst>
      <p:ext uri="{BB962C8B-B14F-4D97-AF65-F5344CB8AC3E}">
        <p14:creationId xmlns:p14="http://schemas.microsoft.com/office/powerpoint/2010/main" val="3277359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gress decides how to spend money during the appropriations process. This funding can support health, education, and economic opportunity for families around the world.">
            <a:extLst>
              <a:ext uri="{FF2B5EF4-FFF2-40B4-BE49-F238E27FC236}">
                <a16:creationId xmlns:a16="http://schemas.microsoft.com/office/drawing/2014/main" id="{5D2FD6ED-54CC-7DCC-C25C-148CCB07A4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64" y="10893"/>
            <a:ext cx="12552012" cy="6836214"/>
          </a:xfrm>
          <a:prstGeom prst="rect">
            <a:avLst/>
          </a:prstGeom>
        </p:spPr>
      </p:pic>
    </p:spTree>
    <p:extLst>
      <p:ext uri="{BB962C8B-B14F-4D97-AF65-F5344CB8AC3E}">
        <p14:creationId xmlns:p14="http://schemas.microsoft.com/office/powerpoint/2010/main" val="2836386026"/>
      </p:ext>
    </p:extLst>
  </p:cSld>
  <p:clrMapOvr>
    <a:masterClrMapping/>
  </p:clrMapOvr>
</p:sld>
</file>

<file path=ppt/theme/theme1.xml><?xml version="1.0" encoding="utf-8"?>
<a:theme xmlns:a="http://schemas.openxmlformats.org/drawingml/2006/main" name="DM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MTheme1" id="{31B1DDC3-1142-480D-A092-70C4266C4B5E}" vid="{8D91104C-7878-4609-B7CF-A85B7D3E96C1}"/>
    </a:ext>
  </a:extLst>
</a:theme>
</file>

<file path=ppt/theme/theme2.xml><?xml version="1.0" encoding="utf-8"?>
<a:theme xmlns:a="http://schemas.openxmlformats.org/drawingml/2006/main" name="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Custom 3">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D50032"/>
      </a:hlink>
      <a:folHlink>
        <a:srgbClr val="9800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0 Rebrand PowerPoint Template" id="{7F6DF798-0F76-4B46-8509-5C5A790D9E63}" vid="{B98AF0DC-C40A-4435-B04C-452482C67815}"/>
    </a:ext>
  </a:extLst>
</a:theme>
</file>

<file path=ppt/theme/theme7.xml><?xml version="1.0" encoding="utf-8"?>
<a:theme xmlns:a="http://schemas.openxmlformats.org/drawingml/2006/main" name="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3B86C6AC81184AA3BD83FEEB7F7549" ma:contentTypeVersion="17" ma:contentTypeDescription="Create a new document." ma:contentTypeScope="" ma:versionID="6064f500fa374225b4a06d208f63b322">
  <xsd:schema xmlns:xsd="http://www.w3.org/2001/XMLSchema" xmlns:xs="http://www.w3.org/2001/XMLSchema" xmlns:p="http://schemas.microsoft.com/office/2006/metadata/properties" xmlns:ns2="876372d7-2542-4065-ad3b-22612840f7b4" xmlns:ns3="47b1ed30-283c-4f99-9519-935da07f59a1" targetNamespace="http://schemas.microsoft.com/office/2006/metadata/properties" ma:root="true" ma:fieldsID="651c93833cd5188ef86421ccd72d41b7" ns2:_="" ns3:_="">
    <xsd:import namespace="876372d7-2542-4065-ad3b-22612840f7b4"/>
    <xsd:import namespace="47b1ed30-283c-4f99-9519-935da07f59a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ServiceGenerationTime" minOccurs="0"/>
                <xsd:element ref="ns3:MediaServiceEventHashCode"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372d7-2542-4065-ad3b-22612840f7b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c4304401-0739-43d9-9756-6f1eda3a30aa}" ma:internalName="TaxCatchAll" ma:showField="CatchAllData" ma:web="876372d7-2542-4065-ad3b-22612840f7b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7b1ed30-283c-4f99-9519-935da07f59a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04f1d40-4f8b-488a-ba31-96bb90ef78f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7b1ed30-283c-4f99-9519-935da07f59a1">
      <Terms xmlns="http://schemas.microsoft.com/office/infopath/2007/PartnerControls"/>
    </lcf76f155ced4ddcb4097134ff3c332f>
    <TaxCatchAll xmlns="876372d7-2542-4065-ad3b-22612840f7b4" xsi:nil="true"/>
    <SharedWithUsers xmlns="876372d7-2542-4065-ad3b-22612840f7b4">
      <UserInfo>
        <DisplayName>Crickett Nicovich</DisplayName>
        <AccountId>62</AccountId>
        <AccountType/>
      </UserInfo>
      <UserInfo>
        <DisplayName>Katie Fleischer</DisplayName>
        <AccountId>10205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A73EDE-F985-4329-9F77-6615AD2854F3}">
  <ds:schemaRefs>
    <ds:schemaRef ds:uri="47b1ed30-283c-4f99-9519-935da07f59a1"/>
    <ds:schemaRef ds:uri="876372d7-2542-4065-ad3b-22612840f7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BD34AA9-003B-4169-8C6E-AB1D170C86F9}">
  <ds:schemaRefs>
    <ds:schemaRef ds:uri="http://purl.org/dc/elements/1.1/"/>
    <ds:schemaRef ds:uri="47b1ed30-283c-4f99-9519-935da07f59a1"/>
    <ds:schemaRef ds:uri="http://schemas.microsoft.com/office/2006/documentManagement/types"/>
    <ds:schemaRef ds:uri="http://purl.org/dc/dcmitype/"/>
    <ds:schemaRef ds:uri="876372d7-2542-4065-ad3b-22612840f7b4"/>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3CCE0E64-305F-4623-AF33-F8A65BEC35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DMTheme1</Template>
  <TotalTime>39</TotalTime>
  <Words>1367</Words>
  <Application>Microsoft Office PowerPoint</Application>
  <PresentationFormat>Widescreen</PresentationFormat>
  <Paragraphs>157</Paragraphs>
  <Slides>28</Slides>
  <Notes>8</Notes>
  <HiddenSlides>0</HiddenSlides>
  <MMClips>0</MMClips>
  <ScaleCrop>false</ScaleCrop>
  <HeadingPairs>
    <vt:vector size="8" baseType="variant">
      <vt:variant>
        <vt:lpstr>Fonts Used</vt:lpstr>
      </vt:variant>
      <vt:variant>
        <vt:i4>9</vt:i4>
      </vt:variant>
      <vt:variant>
        <vt:lpstr>Theme</vt:lpstr>
      </vt:variant>
      <vt:variant>
        <vt:i4>7</vt:i4>
      </vt:variant>
      <vt:variant>
        <vt:lpstr>Embedded OLE Servers</vt:lpstr>
      </vt:variant>
      <vt:variant>
        <vt:i4>1</vt:i4>
      </vt:variant>
      <vt:variant>
        <vt:lpstr>Slide Titles</vt:lpstr>
      </vt:variant>
      <vt:variant>
        <vt:i4>28</vt:i4>
      </vt:variant>
    </vt:vector>
  </HeadingPairs>
  <TitlesOfParts>
    <vt:vector size="45" baseType="lpstr">
      <vt:lpstr>Arial</vt:lpstr>
      <vt:lpstr>Calibri</vt:lpstr>
      <vt:lpstr>Calibri Light</vt:lpstr>
      <vt:lpstr>Courier New</vt:lpstr>
      <vt:lpstr>Helvetica</vt:lpstr>
      <vt:lpstr>inherit</vt:lpstr>
      <vt:lpstr>Open Sans</vt:lpstr>
      <vt:lpstr>Source Sans Pro</vt:lpstr>
      <vt:lpstr>Wingdings</vt:lpstr>
      <vt:lpstr>DMTheme1</vt:lpstr>
      <vt:lpstr>Office Theme</vt:lpstr>
      <vt:lpstr>1_Office Theme</vt:lpstr>
      <vt:lpstr>Custom Design</vt:lpstr>
      <vt:lpstr>1_Office Theme</vt:lpstr>
      <vt:lpstr>Office Theme</vt:lpstr>
      <vt:lpstr>Office Theme</vt:lpstr>
      <vt:lpstr>Microsoft PowerPoint Presentation</vt:lpstr>
      <vt:lpstr>PowerPoint Presentation</vt:lpstr>
      <vt:lpstr>PowerPoint Presentation</vt:lpstr>
      <vt:lpstr> </vt:lpstr>
      <vt:lpstr>FY23 Federal Revenue</vt:lpstr>
      <vt:lpstr>Components of federal spending, FY23</vt:lpstr>
      <vt:lpstr>PowerPoint Presentation</vt:lpstr>
      <vt:lpstr>FY23 Discretionary Funding</vt:lpstr>
      <vt:lpstr>Nondefense discretionary spending, FY20 billions of dollars</vt:lpstr>
      <vt:lpstr>PowerPoint Presentation</vt:lpstr>
      <vt:lpstr>President's Budget Request</vt:lpstr>
      <vt:lpstr>What’s supposed to happen... </vt:lpstr>
      <vt:lpstr>But in reality...</vt:lpstr>
      <vt:lpstr>All aboard the omnibus</vt:lpstr>
      <vt:lpstr>So where are we now? </vt:lpstr>
      <vt:lpstr>FY25 Requests</vt:lpstr>
      <vt:lpstr>What if I told you, your voice could be one of the most important factors in this process?</vt:lpstr>
      <vt:lpstr>power of the purse</vt:lpstr>
      <vt:lpstr> State and Foreign Operations Subcommittee </vt:lpstr>
      <vt:lpstr>How do we influence Congress to increase global health and education spending?</vt:lpstr>
      <vt:lpstr>meeting with members of Congress and their staff  (at home &amp; in DC)</vt:lpstr>
      <vt:lpstr>requesting signatures on annual “dear colleague” letters and by asking members to submit our funding levels in their personal requests to the SFOPS committee</vt:lpstr>
      <vt:lpstr>generating relevant local media</vt:lpstr>
      <vt:lpstr>additional opportunities to weigh in</vt:lpstr>
      <vt:lpstr>Timing? Well...</vt:lpstr>
      <vt:lpstr>Lobby Prep and Approps Posse!</vt:lpstr>
      <vt:lpstr>If you want to go fast, go alone. If you want to go far, go together.</vt:lpstr>
      <vt:lpstr>FY25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International Aid and Development Policy</dc:title>
  <dc:creator>Dorothy Monza</dc:creator>
  <cp:lastModifiedBy>Crickett Nicovich</cp:lastModifiedBy>
  <cp:revision>69</cp:revision>
  <dcterms:created xsi:type="dcterms:W3CDTF">2022-09-19T17:23:03Z</dcterms:created>
  <dcterms:modified xsi:type="dcterms:W3CDTF">2024-02-23T01:37:03Z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0x010100E73B86C6AC81184AA3BD83FEEB7F7549</vt:lpwstr>
  </property>
  <property fmtid="{D5CDD505-2E9C-101B-9397-08002B2CF9AE}" pid="3" name="MediaServiceImageTags">
    <vt:lpwstr/>
  </property>
  <property fmtid="{D5CDD505-2E9C-101B-9397-08002B2CF9AE}" pid="4" name="Order">
    <vt:lpwstr>3318300.00000000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xd_Signature">
    <vt:lpwstr/>
  </property>
  <property fmtid="{D5CDD505-2E9C-101B-9397-08002B2CF9AE}" pid="10" name="TriggerFlowInfo">
    <vt:lpwstr/>
  </property>
</Properties>
</file>