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2" r:id="rId4"/>
    <p:sldId id="261" r:id="rId5"/>
    <p:sldId id="263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43930446194224"/>
          <c:y val="0.05"/>
          <c:w val="0.57279297900262471"/>
          <c:h val="0.84093233267716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H.S.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49207</c:v>
                </c:pt>
                <c:pt idx="1">
                  <c:v>2052</c:v>
                </c:pt>
                <c:pt idx="2">
                  <c:v>3086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97097</c:v>
                </c:pt>
                <c:pt idx="1">
                  <c:v>12458</c:v>
                </c:pt>
                <c:pt idx="2">
                  <c:v>32052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707072"/>
        <c:axId val="148495104"/>
      </c:barChart>
      <c:catAx>
        <c:axId val="40707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n-US"/>
          </a:p>
        </c:txPr>
        <c:crossAx val="148495104"/>
        <c:crosses val="autoZero"/>
        <c:auto val="1"/>
        <c:lblAlgn val="ctr"/>
        <c:lblOffset val="100"/>
        <c:noMultiLvlLbl val="0"/>
      </c:catAx>
      <c:valAx>
        <c:axId val="148495104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40707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754503289828497"/>
          <c:y val="0.26014000984251967"/>
          <c:w val="0.20262215510732393"/>
          <c:h val="0.1885674212598425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70781893004114E-2"/>
          <c:y val="5.7968066491688536E-2"/>
          <c:w val="0.76019004568873338"/>
          <c:h val="0.8631675980018627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WEALTH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24887</c:v>
                </c:pt>
                <c:pt idx="1">
                  <c:v>167935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44640</c:v>
                </c:pt>
                <c:pt idx="1">
                  <c:v>90886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789696"/>
        <c:axId val="36172864"/>
      </c:barChart>
      <c:catAx>
        <c:axId val="12578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172864"/>
        <c:crosses val="autoZero"/>
        <c:auto val="1"/>
        <c:lblAlgn val="ctr"/>
        <c:lblOffset val="100"/>
        <c:noMultiLvlLbl val="0"/>
      </c:catAx>
      <c:valAx>
        <c:axId val="36172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7896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en-US"/>
          </a:p>
        </c:txPr>
      </c:legendEntry>
      <c:layout>
        <c:manualLayout>
          <c:xMode val="edge"/>
          <c:yMode val="edge"/>
          <c:x val="8.5292926347169562E-2"/>
          <c:y val="0.314625647755569"/>
          <c:w val="0.25627085966106089"/>
          <c:h val="0.2318598155999731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0.13345</cdr:x>
      <cdr:y>0.80281</cdr:y>
    </cdr:from>
    <cdr:to>
      <cdr:x>0.24614</cdr:x>
      <cdr:y>0.87973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686" y="4771571"/>
          <a:ext cx="69552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$25k</a:t>
          </a:r>
          <a:endParaRPr 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0.24614</cdr:x>
      <cdr:y>0.70024</cdr:y>
    </cdr:from>
    <cdr:to>
      <cdr:x>0.35882</cdr:x>
      <cdr:y>0.77717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19206" y="4161971"/>
          <a:ext cx="69552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$45k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0.50382</cdr:x>
      <cdr:y>0.12332</cdr:y>
    </cdr:from>
    <cdr:to>
      <cdr:x>0.65197</cdr:x>
      <cdr:y>0.20024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09686" y="732971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$168k</a:t>
          </a:r>
          <a:endParaRPr 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0.62728</cdr:x>
      <cdr:y>0.4823</cdr:y>
    </cdr:from>
    <cdr:to>
      <cdr:x>0.73996</cdr:x>
      <cdr:y>0.55922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71686" y="2866571"/>
          <a:ext cx="69552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$91k</a:t>
          </a:r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7448-9AAA-49E9-B56E-A0958687A73C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B09F-658C-4EA4-9355-C77A67E7F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>
              <a:defRPr sz="2400" baseline="-25000">
                <a:solidFill>
                  <a:schemeClr val="tx1"/>
                </a:solidFill>
                <a:latin typeface="Times" pitchFamily="18" charset="0"/>
              </a:defRPr>
            </a:lvl1pPr>
            <a:lvl2pPr marL="728165" indent="-280064" defTabSz="913319">
              <a:defRPr sz="2400" baseline="-25000">
                <a:solidFill>
                  <a:schemeClr val="tx1"/>
                </a:solidFill>
                <a:latin typeface="Times" pitchFamily="18" charset="0"/>
              </a:defRPr>
            </a:lvl2pPr>
            <a:lvl3pPr marL="1120254" indent="-224051" defTabSz="913319">
              <a:defRPr sz="2400" baseline="-25000">
                <a:solidFill>
                  <a:schemeClr val="tx1"/>
                </a:solidFill>
                <a:latin typeface="Times" pitchFamily="18" charset="0"/>
              </a:defRPr>
            </a:lvl3pPr>
            <a:lvl4pPr marL="1568356" indent="-224051" defTabSz="913319">
              <a:defRPr sz="2400" baseline="-25000">
                <a:solidFill>
                  <a:schemeClr val="tx1"/>
                </a:solidFill>
                <a:latin typeface="Times" pitchFamily="18" charset="0"/>
              </a:defRPr>
            </a:lvl4pPr>
            <a:lvl5pPr marL="2016458" indent="-224051" defTabSz="913319">
              <a:defRPr sz="2400" baseline="-25000">
                <a:solidFill>
                  <a:schemeClr val="tx1"/>
                </a:solidFill>
                <a:latin typeface="Times" pitchFamily="18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18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18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18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BCEA9E9-5602-4CBD-87A3-A0371A3BB304}" type="slidenum">
              <a:rPr lang="en-US" altLang="en-US" sz="1200" baseline="0"/>
              <a:pPr/>
              <a:t>1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B09F-658C-4EA4-9355-C77A67E7F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6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B09F-658C-4EA4-9355-C77A67E7F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1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B09F-658C-4EA4-9355-C77A67E7F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7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1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76F1-F6B8-4EA0-BCBA-E77BD239880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E9E9-B1BB-46D6-98AB-93E308BE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mlui\Desktop\Documents\mz\workshops\Graphics\wizard\curt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5562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0" baseline="0" dirty="0">
                <a:latin typeface="Castellar" pitchFamily="18" charset="0"/>
                <a:ea typeface="+mj-ea"/>
                <a:cs typeface="+mj-cs"/>
              </a:rPr>
              <a:t>Behind the Curtain:</a:t>
            </a:r>
            <a:r>
              <a:rPr lang="en-US" sz="3600" b="1" kern="0" baseline="0" dirty="0">
                <a:latin typeface="Castellar" pitchFamily="18" charset="0"/>
                <a:ea typeface="+mj-ea"/>
                <a:cs typeface="+mj-cs"/>
              </a:rPr>
              <a:t> </a:t>
            </a:r>
            <a:br>
              <a:rPr lang="en-US" sz="3600" b="1" kern="0" baseline="0" dirty="0">
                <a:latin typeface="Castellar" pitchFamily="18" charset="0"/>
                <a:ea typeface="+mj-ea"/>
                <a:cs typeface="+mj-cs"/>
              </a:rPr>
            </a:br>
            <a:r>
              <a:rPr lang="en-US" sz="3600" b="1" kern="0" baseline="0" dirty="0">
                <a:latin typeface="Castellar" pitchFamily="18" charset="0"/>
                <a:ea typeface="+mj-ea"/>
                <a:cs typeface="+mj-cs"/>
              </a:rPr>
              <a:t>The Creation of Wealth </a:t>
            </a:r>
          </a:p>
        </p:txBody>
      </p:sp>
    </p:spTree>
    <p:extLst>
      <p:ext uri="{BB962C8B-B14F-4D97-AF65-F5344CB8AC3E}">
        <p14:creationId xmlns:p14="http://schemas.microsoft.com/office/powerpoint/2010/main" val="6012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ght_woman_child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53191966"/>
              </p:ext>
            </p:extLst>
          </p:nvPr>
        </p:nvGraphicFramePr>
        <p:xfrm>
          <a:off x="4038600" y="1066800"/>
          <a:ext cx="5562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638721"/>
            <a:ext cx="455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Wealth of Single Women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517574"/>
            <a:ext cx="455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SIPP 2011, </a:t>
            </a:r>
            <a:r>
              <a:rPr lang="en-US" sz="1600" dirty="0" err="1" smtClean="0"/>
              <a:t>Khai</a:t>
            </a:r>
            <a:r>
              <a:rPr lang="en-US" sz="1600" dirty="0" smtClean="0"/>
              <a:t> </a:t>
            </a:r>
            <a:r>
              <a:rPr lang="en-US" sz="1600" dirty="0" err="1" smtClean="0"/>
              <a:t>Zaw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03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Stock_000005540437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52401"/>
            <a:ext cx="95250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304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Umbrellas Don’t Make it Rain: </a:t>
            </a:r>
            <a:r>
              <a:rPr lang="en-US" sz="2400" b="1" dirty="0">
                <a:solidFill>
                  <a:schemeClr val="bg1"/>
                </a:solidFill>
              </a:rPr>
              <a:t>Why Studying and Working Hard Isn’t Enough for Black Americans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Stock_000005540437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5250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26064" r="5397" b="47871"/>
          <a:stretch>
            <a:fillRect/>
          </a:stretch>
        </p:blipFill>
        <p:spPr bwMode="auto">
          <a:xfrm>
            <a:off x="4572000" y="303213"/>
            <a:ext cx="40386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25403" r="52977" b="48532"/>
          <a:stretch>
            <a:fillRect/>
          </a:stretch>
        </p:blipFill>
        <p:spPr bwMode="auto">
          <a:xfrm>
            <a:off x="5229225" y="2438400"/>
            <a:ext cx="389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475" y="6332538"/>
            <a:ext cx="8899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Source: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Umbrella Don’t Make it Rain: Why Studying and Working Hard Isn’t Enough for Black Americans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648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04800"/>
            <a:ext cx="9144000" cy="6096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4189" y="457200"/>
            <a:ext cx="3700109" cy="21852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cs typeface="Arial" pitchFamily="34" charset="0"/>
              </a:rPr>
              <a:t>Bootstraps Are for Black Kids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Race, Wealth, and the Impact of Intergenerational Transfers on Adult Outcomes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7632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2862447"/>
              </p:ext>
            </p:extLst>
          </p:nvPr>
        </p:nvGraphicFramePr>
        <p:xfrm>
          <a:off x="14514" y="791029"/>
          <a:ext cx="6172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89" y="36286"/>
            <a:ext cx="47482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parents more likely to use limited resources to invest in their children’s education</a:t>
            </a:r>
            <a:r>
              <a:rPr lang="en-US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81" y="36286"/>
            <a:ext cx="4531926" cy="68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2" y="0"/>
            <a:ext cx="10735250" cy="716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4501" y="856340"/>
            <a:ext cx="2895600" cy="522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$58,583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1768" y="4405100"/>
            <a:ext cx="2043795" cy="522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$40,336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0506" y="5105413"/>
            <a:ext cx="185057" cy="522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103665" y="1556656"/>
            <a:ext cx="1003296" cy="522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9435" y="5090900"/>
            <a:ext cx="185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$3,000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81768" y="1494746"/>
            <a:ext cx="185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$17,300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71635" y="100952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INCOME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1635" y="16110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WEALTH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44929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INCOME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51787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WEALTH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758" y="76200"/>
            <a:ext cx="381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 smtClean="0">
                <a:solidFill>
                  <a:srgbClr val="FFC0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Received financial support from parents to pay for college</a:t>
            </a:r>
            <a:endParaRPr lang="en-US" sz="2000" cap="small" dirty="0">
              <a:solidFill>
                <a:srgbClr val="FFC000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234" y="3569441"/>
            <a:ext cx="381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 smtClean="0">
                <a:solidFill>
                  <a:srgbClr val="FFC0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Received NO Financial support from parents to pay for college</a:t>
            </a:r>
            <a:endParaRPr lang="en-US" sz="2000" cap="small" dirty="0">
              <a:solidFill>
                <a:srgbClr val="FFC000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BD323"/>
              </a:clrFrom>
              <a:clrTo>
                <a:srgbClr val="FBD323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8" b="15467"/>
          <a:stretch/>
        </p:blipFill>
        <p:spPr bwMode="auto">
          <a:xfrm>
            <a:off x="2174422" y="2215755"/>
            <a:ext cx="1341663" cy="8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306860" y="2215755"/>
            <a:ext cx="113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66%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227893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COLLEGE DEGREE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BD323"/>
              </a:clrFrom>
              <a:clrTo>
                <a:srgbClr val="FBD323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8" b="15467"/>
          <a:stretch/>
        </p:blipFill>
        <p:spPr bwMode="auto">
          <a:xfrm>
            <a:off x="2056493" y="5740277"/>
            <a:ext cx="1341663" cy="8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62639" y="5785216"/>
            <a:ext cx="92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11%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29000" y="573686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COLLEGE DEGREE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696" y="1981200"/>
            <a:ext cx="1130304" cy="949072"/>
            <a:chOff x="304800" y="2205428"/>
            <a:chExt cx="1130304" cy="949072"/>
          </a:xfrm>
        </p:grpSpPr>
        <p:pic>
          <p:nvPicPr>
            <p:cNvPr id="4098" name="Picture 2" descr="https://image.freepik.com/free-icon/house-outline_318-4231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49" y="2205428"/>
              <a:ext cx="1004289" cy="94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04800" y="2460645"/>
              <a:ext cx="1130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 62</a:t>
              </a:r>
              <a:r>
                <a:rPr lang="en-US" sz="2800" b="1" dirty="0" smtClean="0"/>
                <a:t>%</a:t>
              </a:r>
              <a:endParaRPr lang="en-US" sz="32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0130" y="5486400"/>
            <a:ext cx="1130304" cy="949072"/>
            <a:chOff x="304800" y="2205428"/>
            <a:chExt cx="1130304" cy="949072"/>
          </a:xfrm>
        </p:grpSpPr>
        <p:pic>
          <p:nvPicPr>
            <p:cNvPr id="37" name="Picture 2" descr="https://image.freepik.com/free-icon/house-outline_318-4231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49" y="2205428"/>
              <a:ext cx="1004289" cy="94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4800" y="2460645"/>
              <a:ext cx="1130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 35</a:t>
              </a:r>
              <a:r>
                <a:rPr lang="en-US" sz="2800" b="1" dirty="0" smtClean="0"/>
                <a:t>%</a:t>
              </a:r>
              <a:endParaRPr lang="en-US" sz="32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0500" y="289501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HOMEOWNERSHIP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13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HOMEOWNERSHIP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73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143</Words>
  <Application>Microsoft Office PowerPoint</Application>
  <PresentationFormat>On-screen Show (4:3)</PresentationFormat>
  <Paragraphs>34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Price</dc:creator>
  <cp:lastModifiedBy>Anne Price</cp:lastModifiedBy>
  <cp:revision>30</cp:revision>
  <dcterms:created xsi:type="dcterms:W3CDTF">2015-09-15T18:46:47Z</dcterms:created>
  <dcterms:modified xsi:type="dcterms:W3CDTF">2016-06-27T12:30:10Z</dcterms:modified>
</cp:coreProperties>
</file>