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48" r:id="rId5"/>
  </p:sldMasterIdLst>
  <p:notesMasterIdLst>
    <p:notesMasterId r:id="rId55"/>
  </p:notesMasterIdLst>
  <p:sldIdLst>
    <p:sldId id="277" r:id="rId6"/>
    <p:sldId id="267" r:id="rId7"/>
    <p:sldId id="803" r:id="rId8"/>
    <p:sldId id="290" r:id="rId9"/>
    <p:sldId id="900" r:id="rId10"/>
    <p:sldId id="878" r:id="rId11"/>
    <p:sldId id="421" r:id="rId12"/>
    <p:sldId id="429" r:id="rId13"/>
    <p:sldId id="903" r:id="rId14"/>
    <p:sldId id="400" r:id="rId15"/>
    <p:sldId id="422" r:id="rId16"/>
    <p:sldId id="272" r:id="rId17"/>
    <p:sldId id="415" r:id="rId18"/>
    <p:sldId id="887" r:id="rId19"/>
    <p:sldId id="291" r:id="rId20"/>
    <p:sldId id="405" r:id="rId21"/>
    <p:sldId id="356" r:id="rId22"/>
    <p:sldId id="892" r:id="rId23"/>
    <p:sldId id="794" r:id="rId24"/>
    <p:sldId id="807" r:id="rId25"/>
    <p:sldId id="888" r:id="rId26"/>
    <p:sldId id="881" r:id="rId27"/>
    <p:sldId id="893" r:id="rId28"/>
    <p:sldId id="795" r:id="rId29"/>
    <p:sldId id="367" r:id="rId30"/>
    <p:sldId id="889" r:id="rId31"/>
    <p:sldId id="894" r:id="rId32"/>
    <p:sldId id="798" r:id="rId33"/>
    <p:sldId id="391" r:id="rId34"/>
    <p:sldId id="891" r:id="rId35"/>
    <p:sldId id="895" r:id="rId36"/>
    <p:sldId id="890" r:id="rId37"/>
    <p:sldId id="896" r:id="rId38"/>
    <p:sldId id="897" r:id="rId39"/>
    <p:sldId id="898" r:id="rId40"/>
    <p:sldId id="873" r:id="rId41"/>
    <p:sldId id="398" r:id="rId42"/>
    <p:sldId id="804" r:id="rId43"/>
    <p:sldId id="366" r:id="rId44"/>
    <p:sldId id="901" r:id="rId45"/>
    <p:sldId id="802" r:id="rId46"/>
    <p:sldId id="882" r:id="rId47"/>
    <p:sldId id="899" r:id="rId48"/>
    <p:sldId id="404" r:id="rId49"/>
    <p:sldId id="800" r:id="rId50"/>
    <p:sldId id="270" r:id="rId51"/>
    <p:sldId id="733" r:id="rId52"/>
    <p:sldId id="801" r:id="rId53"/>
    <p:sldId id="278"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CBBFB-45CF-7947-863A-22409F6775F1}" v="1" dt="2020-09-04T13:51:08.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59"/>
    <p:restoredTop sz="94690"/>
  </p:normalViewPr>
  <p:slideViewPr>
    <p:cSldViewPr snapToGrid="0">
      <p:cViewPr varScale="1">
        <p:scale>
          <a:sx n="127" d="100"/>
          <a:sy n="127" d="100"/>
        </p:scale>
        <p:origin x="184" y="1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79953-4106-4EC9-857F-522B78E16448}" type="datetimeFigureOut">
              <a:rPr lang="en-US" smtClean="0"/>
              <a:t>9/4/20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EA70A-BE10-40B1-A850-11121D77317B}" type="slidenum">
              <a:rPr lang="en-US" smtClean="0"/>
              <a:t>‹#›</a:t>
            </a:fld>
            <a:endParaRPr lang="en-US"/>
          </a:p>
        </p:txBody>
      </p:sp>
    </p:spTree>
    <p:extLst>
      <p:ext uri="{BB962C8B-B14F-4D97-AF65-F5344CB8AC3E}">
        <p14:creationId xmlns:p14="http://schemas.microsoft.com/office/powerpoint/2010/main" val="59777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E1107DB-864A-4295-BF87-33DFE34B5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E9A810-C4E6-4CB4-A10C-1D5E7909CE53}"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4BB1B741-0851-43F5-AFFF-354646975C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6CC3DA58-D73B-4C98-94B2-0176E57F83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8C5FD7A-CB9C-42D9-8194-DF55914986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AC96E5-8F38-4D5B-9387-D7E6E4304015}" type="slidenum">
              <a:rPr lang="en-US" altLang="en-US" smtClean="0">
                <a:latin typeface="Arial" panose="020B0604020202020204" pitchFamily="34" charset="0"/>
              </a:rPr>
              <a:pPr>
                <a:spcBef>
                  <a:spcPct val="0"/>
                </a:spcBef>
              </a:pPr>
              <a:t>46</a:t>
            </a:fld>
            <a:endParaRPr lang="en-US" altLang="en-US">
              <a:latin typeface="Arial" panose="020B0604020202020204" pitchFamily="34" charset="0"/>
            </a:endParaRPr>
          </a:p>
        </p:txBody>
      </p:sp>
      <p:sp>
        <p:nvSpPr>
          <p:cNvPr id="23555" name="Rectangle 2">
            <a:extLst>
              <a:ext uri="{FF2B5EF4-FFF2-40B4-BE49-F238E27FC236}">
                <a16:creationId xmlns:a16="http://schemas.microsoft.com/office/drawing/2014/main" id="{5615323A-0F96-46D2-AFEA-EF4892D4D0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40880D9E-7214-460F-9735-CE9DF7A71C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363" indent="-284163">
              <a:spcBef>
                <a:spcPct val="30000"/>
              </a:spcBef>
              <a:defRPr sz="1200">
                <a:solidFill>
                  <a:schemeClr val="tx1"/>
                </a:solidFill>
                <a:latin typeface="Calibri" panose="020F0502020204030204" pitchFamily="34" charset="0"/>
                <a:ea typeface="MS PGothic" panose="020B0600070205080204" pitchFamily="34" charset="-128"/>
              </a:defRPr>
            </a:lvl2pPr>
            <a:lvl3pPr marL="1141413" indent="-227013">
              <a:spcBef>
                <a:spcPct val="30000"/>
              </a:spcBef>
              <a:defRPr sz="1200">
                <a:solidFill>
                  <a:schemeClr val="tx1"/>
                </a:solidFill>
                <a:latin typeface="Calibri" panose="020F0502020204030204" pitchFamily="34" charset="0"/>
                <a:ea typeface="MS PGothic" panose="020B0600070205080204" pitchFamily="34" charset="-128"/>
              </a:defRPr>
            </a:lvl3pPr>
            <a:lvl4pPr marL="1598613" indent="-227013">
              <a:spcBef>
                <a:spcPct val="30000"/>
              </a:spcBef>
              <a:defRPr sz="1200">
                <a:solidFill>
                  <a:schemeClr val="tx1"/>
                </a:solidFill>
                <a:latin typeface="Calibri" panose="020F0502020204030204" pitchFamily="34" charset="0"/>
                <a:ea typeface="MS PGothic" panose="020B0600070205080204" pitchFamily="34" charset="-128"/>
              </a:defRPr>
            </a:lvl4pPr>
            <a:lvl5pPr marL="2055813" indent="-227013">
              <a:spcBef>
                <a:spcPct val="30000"/>
              </a:spcBef>
              <a:defRPr sz="1200">
                <a:solidFill>
                  <a:schemeClr val="tx1"/>
                </a:solidFill>
                <a:latin typeface="Calibri" panose="020F0502020204030204" pitchFamily="34" charset="0"/>
                <a:ea typeface="MS PGothic" panose="020B0600070205080204" pitchFamily="34" charset="-128"/>
              </a:defRPr>
            </a:lvl5pPr>
            <a:lvl6pPr marL="25130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02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74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4613" indent="-227013"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F312B6E-0FBA-422E-90BF-1F4B623EFD6C}" type="slidenum">
              <a:rPr lang="en-US" altLang="en-US" smtClean="0">
                <a:latin typeface="Arial" panose="020B0604020202020204" pitchFamily="34" charset="0"/>
              </a:rPr>
              <a:pPr>
                <a:spcBef>
                  <a:spcPct val="0"/>
                </a:spcBef>
              </a:pPr>
              <a:t>3</a:t>
            </a:fld>
            <a:endParaRPr lang="en-US" altLang="en-US">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21287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E1107DB-864A-4295-BF87-33DFE34B51E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E9A810-C4E6-4CB4-A10C-1D5E7909CE53}"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
        <p:nvSpPr>
          <p:cNvPr id="17411" name="Rectangle 2">
            <a:extLst>
              <a:ext uri="{FF2B5EF4-FFF2-40B4-BE49-F238E27FC236}">
                <a16:creationId xmlns:a16="http://schemas.microsoft.com/office/drawing/2014/main" id="{4BB1B741-0851-43F5-AFFF-354646975C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6CC3DA58-D73B-4C98-94B2-0176E57F83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15851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typically provide this for our advocacy efforts—no need to write</a:t>
            </a:r>
          </a:p>
        </p:txBody>
      </p:sp>
      <p:sp>
        <p:nvSpPr>
          <p:cNvPr id="4" name="Slide Number Placeholder 3"/>
          <p:cNvSpPr>
            <a:spLocks noGrp="1"/>
          </p:cNvSpPr>
          <p:nvPr>
            <p:ph type="sldNum" sz="quarter" idx="5"/>
          </p:nvPr>
        </p:nvSpPr>
        <p:spPr/>
        <p:txBody>
          <a:bodyPr/>
          <a:lstStyle/>
          <a:p>
            <a:fld id="{158EA70A-BE10-40B1-A850-11121D77317B}" type="slidenum">
              <a:rPr lang="en-US" smtClean="0"/>
              <a:t>6</a:t>
            </a:fld>
            <a:endParaRPr lang="en-US"/>
          </a:p>
        </p:txBody>
      </p:sp>
    </p:spTree>
    <p:extLst>
      <p:ext uri="{BB962C8B-B14F-4D97-AF65-F5344CB8AC3E}">
        <p14:creationId xmlns:p14="http://schemas.microsoft.com/office/powerpoint/2010/main" val="62129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typically provide this for our advocacy efforts—no need to write</a:t>
            </a:r>
          </a:p>
        </p:txBody>
      </p:sp>
      <p:sp>
        <p:nvSpPr>
          <p:cNvPr id="4" name="Slide Number Placeholder 3"/>
          <p:cNvSpPr>
            <a:spLocks noGrp="1"/>
          </p:cNvSpPr>
          <p:nvPr>
            <p:ph type="sldNum" sz="quarter" idx="5"/>
          </p:nvPr>
        </p:nvSpPr>
        <p:spPr/>
        <p:txBody>
          <a:bodyPr/>
          <a:lstStyle/>
          <a:p>
            <a:fld id="{158EA70A-BE10-40B1-A850-11121D77317B}" type="slidenum">
              <a:rPr lang="en-US" smtClean="0"/>
              <a:t>9</a:t>
            </a:fld>
            <a:endParaRPr lang="en-US"/>
          </a:p>
        </p:txBody>
      </p:sp>
    </p:spTree>
    <p:extLst>
      <p:ext uri="{BB962C8B-B14F-4D97-AF65-F5344CB8AC3E}">
        <p14:creationId xmlns:p14="http://schemas.microsoft.com/office/powerpoint/2010/main" val="352326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6126159-CF5D-4F7B-A6AF-FFB3F46CC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AC89D-097E-440E-BC98-2611E2BAB2FE}"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
        <p:nvSpPr>
          <p:cNvPr id="27651" name="Rectangle 2">
            <a:extLst>
              <a:ext uri="{FF2B5EF4-FFF2-40B4-BE49-F238E27FC236}">
                <a16:creationId xmlns:a16="http://schemas.microsoft.com/office/drawing/2014/main" id="{7DFD6BB9-B1BC-4AA2-AD08-0BA34130F8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B8C6F2DB-ACF7-439C-B746-02DDB4712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Action Alerts: Doesn’t have to be so specific—it can reinforce a specific ask you make</a:t>
            </a:r>
          </a:p>
        </p:txBody>
      </p:sp>
      <p:sp>
        <p:nvSpPr>
          <p:cNvPr id="4" name="Slide Number Placeholder 3"/>
          <p:cNvSpPr>
            <a:spLocks noGrp="1"/>
          </p:cNvSpPr>
          <p:nvPr>
            <p:ph type="sldNum" sz="quarter" idx="5"/>
          </p:nvPr>
        </p:nvSpPr>
        <p:spPr/>
        <p:txBody>
          <a:bodyPr/>
          <a:lstStyle/>
          <a:p>
            <a:fld id="{158EA70A-BE10-40B1-A850-11121D77317B}" type="slidenum">
              <a:rPr lang="en-US" smtClean="0"/>
              <a:t>20</a:t>
            </a:fld>
            <a:endParaRPr lang="en-US"/>
          </a:p>
        </p:txBody>
      </p:sp>
    </p:spTree>
    <p:extLst>
      <p:ext uri="{BB962C8B-B14F-4D97-AF65-F5344CB8AC3E}">
        <p14:creationId xmlns:p14="http://schemas.microsoft.com/office/powerpoint/2010/main" val="328878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Action Alerts: Doesn’t have to be so specific—it can reinforce a specific ask you make</a:t>
            </a:r>
          </a:p>
        </p:txBody>
      </p:sp>
      <p:sp>
        <p:nvSpPr>
          <p:cNvPr id="4" name="Slide Number Placeholder 3"/>
          <p:cNvSpPr>
            <a:spLocks noGrp="1"/>
          </p:cNvSpPr>
          <p:nvPr>
            <p:ph type="sldNum" sz="quarter" idx="5"/>
          </p:nvPr>
        </p:nvSpPr>
        <p:spPr/>
        <p:txBody>
          <a:bodyPr/>
          <a:lstStyle/>
          <a:p>
            <a:fld id="{158EA70A-BE10-40B1-A850-11121D77317B}" type="slidenum">
              <a:rPr lang="en-US" smtClean="0"/>
              <a:t>21</a:t>
            </a:fld>
            <a:endParaRPr lang="en-US"/>
          </a:p>
        </p:txBody>
      </p:sp>
    </p:spTree>
    <p:extLst>
      <p:ext uri="{BB962C8B-B14F-4D97-AF65-F5344CB8AC3E}">
        <p14:creationId xmlns:p14="http://schemas.microsoft.com/office/powerpoint/2010/main" val="232355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8EA70A-BE10-40B1-A850-11121D77317B}" type="slidenum">
              <a:rPr lang="en-US" smtClean="0"/>
              <a:t>36</a:t>
            </a:fld>
            <a:endParaRPr lang="en-US"/>
          </a:p>
        </p:txBody>
      </p:sp>
    </p:spTree>
    <p:extLst>
      <p:ext uri="{BB962C8B-B14F-4D97-AF65-F5344CB8AC3E}">
        <p14:creationId xmlns:p14="http://schemas.microsoft.com/office/powerpoint/2010/main" val="341682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9/4/20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9/4/20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9/4/20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9/4/20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651272"/>
          </a:xfrm>
        </p:spPr>
        <p:txBody>
          <a:bodyPr/>
          <a:lstStyle/>
          <a:p>
            <a:r>
              <a:rPr lang="en-US"/>
              <a:t>Click to edit Master title style</a:t>
            </a:r>
          </a:p>
        </p:txBody>
      </p:sp>
      <p:sp>
        <p:nvSpPr>
          <p:cNvPr id="3" name="Text Placeholder 2"/>
          <p:cNvSpPr>
            <a:spLocks noGrp="1"/>
          </p:cNvSpPr>
          <p:nvPr>
            <p:ph type="body" sz="half" idx="1"/>
          </p:nvPr>
        </p:nvSpPr>
        <p:spPr>
          <a:xfrm>
            <a:off x="457200" y="971551"/>
            <a:ext cx="4038600" cy="3623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71551"/>
            <a:ext cx="4038600" cy="3623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A11450-DB62-4643-80AE-92AEC0A93B26}"/>
              </a:ext>
            </a:extLst>
          </p:cNvPr>
          <p:cNvSpPr>
            <a:spLocks noGrp="1"/>
          </p:cNvSpPr>
          <p:nvPr>
            <p:ph type="dt" sz="half" idx="10"/>
          </p:nvPr>
        </p:nvSpPr>
        <p:spPr>
          <a:xfrm>
            <a:off x="457200" y="4857751"/>
            <a:ext cx="2133600" cy="183356"/>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2773DBB5-EDB3-47C3-B6B0-90E4B53B5EC3}"/>
              </a:ext>
            </a:extLst>
          </p:cNvPr>
          <p:cNvSpPr>
            <a:spLocks noGrp="1"/>
          </p:cNvSpPr>
          <p:nvPr>
            <p:ph type="ftr" sz="quarter" idx="11"/>
          </p:nvPr>
        </p:nvSpPr>
        <p:spPr>
          <a:xfrm>
            <a:off x="3124200" y="4857751"/>
            <a:ext cx="2895600" cy="183356"/>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4F882A5-27E6-412B-9055-66852ECB599D}"/>
              </a:ext>
            </a:extLst>
          </p:cNvPr>
          <p:cNvSpPr>
            <a:spLocks noGrp="1"/>
          </p:cNvSpPr>
          <p:nvPr>
            <p:ph type="sldNum" sz="quarter" idx="12"/>
          </p:nvPr>
        </p:nvSpPr>
        <p:spPr>
          <a:xfrm>
            <a:off x="6553200" y="4857751"/>
            <a:ext cx="2133600" cy="183356"/>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044CBEB-122E-4216-AE9B-82854C17FE6D}" type="slidenum">
              <a:rPr lang="en-US" altLang="en-US"/>
              <a:pPr>
                <a:defRPr/>
              </a:pPr>
              <a:t>‹#›</a:t>
            </a:fld>
            <a:endParaRPr lang="en-US" altLang="en-US"/>
          </a:p>
        </p:txBody>
      </p:sp>
    </p:spTree>
    <p:extLst>
      <p:ext uri="{BB962C8B-B14F-4D97-AF65-F5344CB8AC3E}">
        <p14:creationId xmlns:p14="http://schemas.microsoft.com/office/powerpoint/2010/main" val="236489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9/4/20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9/4/20</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9/4/20</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9/4/20</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9/4/20</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9/4/20</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9/4/20</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bloomberg.com/news/articles/2017-02-13/the-best-way-to-influence-congress-according-to-staffer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results.org/volunteers/action-center/" TargetMode="External"/><Relationship Id="rId2" Type="http://schemas.openxmlformats.org/officeDocument/2006/relationships/hyperlink" Target="mailto:letters@kcstar.co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www.tinyurl.com/RESULTSMedia" TargetMode="External"/><Relationship Id="rId2" Type="http://schemas.openxmlformats.org/officeDocument/2006/relationships/hyperlink" Target="https://results.org/volunteers/action-center/" TargetMode="Externa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results.org/volunteers/action-center/" TargetMode="External"/><Relationship Id="rId7" Type="http://schemas.openxmlformats.org/officeDocument/2006/relationships/hyperlink" Target="https://results.org/volunteers/training-webinars/" TargetMode="External"/><Relationship Id="rId2" Type="http://schemas.openxmlformats.org/officeDocument/2006/relationships/hyperlink" Target="https://results.org/volunteers/media-tools/" TargetMode="External"/><Relationship Id="rId1" Type="http://schemas.openxmlformats.org/officeDocument/2006/relationships/slideLayout" Target="../slideLayouts/slideLayout5.xml"/><Relationship Id="rId6" Type="http://schemas.openxmlformats.org/officeDocument/2006/relationships/hyperlink" Target="mailto:jlinn@results.org" TargetMode="External"/><Relationship Id="rId5" Type="http://schemas.openxmlformats.org/officeDocument/2006/relationships/hyperlink" Target="https://results.org/volunteers/advocacy-basics/" TargetMode="External"/><Relationship Id="rId4" Type="http://schemas.openxmlformats.org/officeDocument/2006/relationships/hyperlink" Target="http://www.tinyurl.com/RESULTSMedia"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CEC6F-775D-124D-9CA4-2E1433027E4B}"/>
              </a:ext>
            </a:extLst>
          </p:cNvPr>
          <p:cNvSpPr txBox="1"/>
          <p:nvPr/>
        </p:nvSpPr>
        <p:spPr>
          <a:xfrm>
            <a:off x="580445" y="3664292"/>
            <a:ext cx="8277308" cy="954107"/>
          </a:xfrm>
          <a:prstGeom prst="rect">
            <a:avLst/>
          </a:prstGeom>
          <a:noFill/>
        </p:spPr>
        <p:txBody>
          <a:bodyPr wrap="square" rtlCol="0">
            <a:spAutoFit/>
          </a:bodyPr>
          <a:lstStyle/>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Making Influential Noise Through the Media </a:t>
            </a:r>
          </a:p>
          <a:p>
            <a:pPr algn="ct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Sept. 2, 2020</a:t>
            </a:r>
          </a:p>
        </p:txBody>
      </p:sp>
    </p:spTree>
    <p:extLst>
      <p:ext uri="{BB962C8B-B14F-4D97-AF65-F5344CB8AC3E}">
        <p14:creationId xmlns:p14="http://schemas.microsoft.com/office/powerpoint/2010/main" val="3259222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9420" y="911860"/>
            <a:ext cx="5501640" cy="2677656"/>
          </a:xfrm>
          <a:prstGeom prst="rect">
            <a:avLst/>
          </a:prstGeom>
          <a:noFill/>
        </p:spPr>
        <p:txBody>
          <a:bodyPr wrap="square" rtlCol="0">
            <a:spAutoFit/>
          </a:bodyPr>
          <a:lstStyle/>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Noble</a:t>
            </a:r>
          </a:p>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Worthy</a:t>
            </a:r>
          </a:p>
          <a:p>
            <a:pPr algn="ctr"/>
            <a:r>
              <a:rPr lang="en-US" sz="5600">
                <a:solidFill>
                  <a:srgbClr val="58585B"/>
                </a:solidFill>
                <a:latin typeface="Open Sans" panose="020B0606030504020204" pitchFamily="34" charset="0"/>
                <a:ea typeface="Open Sans" panose="020B0606030504020204" pitchFamily="34" charset="0"/>
                <a:cs typeface="Open Sans" panose="020B0606030504020204" pitchFamily="34" charset="0"/>
              </a:rPr>
              <a:t>Consistent</a:t>
            </a:r>
          </a:p>
        </p:txBody>
      </p:sp>
      <p:sp>
        <p:nvSpPr>
          <p:cNvPr id="3" name="Rectangle 5">
            <a:extLst>
              <a:ext uri="{FF2B5EF4-FFF2-40B4-BE49-F238E27FC236}">
                <a16:creationId xmlns:a16="http://schemas.microsoft.com/office/drawing/2014/main" id="{DC5B1FB2-1E8F-4B2B-BA1C-D73943D57F8C}"/>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39139F0C-EC88-4057-9C60-DB25B309641E}"/>
              </a:ext>
            </a:extLst>
          </p:cNvPr>
          <p:cNvCxnSpPr>
            <a:cxnSpLocks/>
          </p:cNvCxnSpPr>
          <p:nvPr/>
        </p:nvCxnSpPr>
        <p:spPr>
          <a:xfrm>
            <a:off x="3042459" y="1396538"/>
            <a:ext cx="2876203"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7CD5AFE-5CF0-4852-B403-96606F8669C6}"/>
              </a:ext>
            </a:extLst>
          </p:cNvPr>
          <p:cNvCxnSpPr>
            <a:cxnSpLocks/>
          </p:cNvCxnSpPr>
          <p:nvPr/>
        </p:nvCxnSpPr>
        <p:spPr>
          <a:xfrm>
            <a:off x="2903913" y="2255520"/>
            <a:ext cx="3131127"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2DEA4001-4494-48F4-9BB0-233FD49B040A}"/>
              </a:ext>
            </a:extLst>
          </p:cNvPr>
          <p:cNvCxnSpPr>
            <a:cxnSpLocks/>
          </p:cNvCxnSpPr>
          <p:nvPr/>
        </p:nvCxnSpPr>
        <p:spPr>
          <a:xfrm>
            <a:off x="2430088" y="3095105"/>
            <a:ext cx="4087090" cy="0"/>
          </a:xfrm>
          <a:prstGeom prst="line">
            <a:avLst/>
          </a:prstGeom>
          <a:ln w="44450">
            <a:solidFill>
              <a:schemeClr val="tx1">
                <a:lumMod val="75000"/>
                <a:lumOff val="2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27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8699" y="453224"/>
            <a:ext cx="6130000" cy="4401205"/>
          </a:xfrm>
          <a:prstGeom prst="rect">
            <a:avLst/>
          </a:prstGeom>
          <a:noFill/>
        </p:spPr>
        <p:txBody>
          <a:bodyPr wrap="square" rtlCol="0">
            <a:spAutoFit/>
          </a:bodyPr>
          <a:lstStyle/>
          <a:p>
            <a:pPr marL="642938" indent="-642938">
              <a:buFont typeface="Wingdings" panose="05000000000000000000" pitchFamily="2" charset="2"/>
              <a:buChar char="ü"/>
            </a:pPr>
            <a:r>
              <a:rPr lang="en-US" sz="5600" dirty="0">
                <a:solidFill>
                  <a:srgbClr val="58585B"/>
                </a:solidFill>
                <a:latin typeface="Open Sans" panose="020B0606030504020204" pitchFamily="34" charset="0"/>
                <a:ea typeface="Open Sans" panose="020B0606030504020204" pitchFamily="34" charset="0"/>
                <a:cs typeface="Open Sans" panose="020B0606030504020204" pitchFamily="34" charset="0"/>
              </a:rPr>
              <a:t>New angle</a:t>
            </a:r>
          </a:p>
          <a:p>
            <a:pPr marL="642938" indent="-642938">
              <a:buFont typeface="Wingdings" panose="05000000000000000000" pitchFamily="2" charset="2"/>
              <a:buChar char="ü"/>
            </a:pPr>
            <a:r>
              <a:rPr lang="en-US" sz="5600" dirty="0">
                <a:solidFill>
                  <a:srgbClr val="58585B"/>
                </a:solidFill>
                <a:latin typeface="Open Sans" panose="020B0606030504020204" pitchFamily="34" charset="0"/>
                <a:ea typeface="Open Sans" panose="020B0606030504020204" pitchFamily="34" charset="0"/>
                <a:cs typeface="Open Sans" panose="020B0606030504020204" pitchFamily="34" charset="0"/>
              </a:rPr>
              <a:t>Unusual</a:t>
            </a:r>
          </a:p>
          <a:p>
            <a:pPr marL="642938" indent="-642938">
              <a:buFont typeface="Wingdings" panose="05000000000000000000" pitchFamily="2" charset="2"/>
              <a:buChar char="ü"/>
            </a:pPr>
            <a:r>
              <a:rPr lang="en-US" sz="5600" dirty="0">
                <a:solidFill>
                  <a:srgbClr val="58585B"/>
                </a:solidFill>
                <a:latin typeface="Open Sans" panose="020B0606030504020204" pitchFamily="34" charset="0"/>
                <a:ea typeface="Open Sans" panose="020B0606030504020204" pitchFamily="34" charset="0"/>
                <a:cs typeface="Open Sans" panose="020B0606030504020204" pitchFamily="34" charset="0"/>
              </a:rPr>
              <a:t>Local</a:t>
            </a:r>
          </a:p>
          <a:p>
            <a:pPr marL="642938" indent="-642938">
              <a:buFont typeface="Wingdings" panose="05000000000000000000" pitchFamily="2" charset="2"/>
              <a:buChar char="ü"/>
            </a:pPr>
            <a:r>
              <a:rPr lang="en-US" sz="5600" dirty="0">
                <a:solidFill>
                  <a:srgbClr val="58585B"/>
                </a:solidFill>
                <a:latin typeface="Open Sans" panose="020B0606030504020204" pitchFamily="34" charset="0"/>
                <a:ea typeface="Open Sans" panose="020B0606030504020204" pitchFamily="34" charset="0"/>
                <a:cs typeface="Open Sans" panose="020B0606030504020204" pitchFamily="34" charset="0"/>
              </a:rPr>
              <a:t>Personal</a:t>
            </a:r>
          </a:p>
          <a:p>
            <a:pPr marL="642938" indent="-642938">
              <a:buFont typeface="Wingdings" panose="05000000000000000000" pitchFamily="2" charset="2"/>
              <a:buChar char="ü"/>
            </a:pPr>
            <a:r>
              <a:rPr lang="en-US" sz="5600" dirty="0">
                <a:solidFill>
                  <a:srgbClr val="58585B"/>
                </a:solidFill>
                <a:latin typeface="Open Sans" panose="020B0606030504020204" pitchFamily="34" charset="0"/>
                <a:ea typeface="Open Sans" panose="020B0606030504020204" pitchFamily="34" charset="0"/>
                <a:cs typeface="Open Sans" panose="020B0606030504020204" pitchFamily="34" charset="0"/>
              </a:rPr>
              <a:t>Important</a:t>
            </a:r>
          </a:p>
        </p:txBody>
      </p:sp>
      <p:sp>
        <p:nvSpPr>
          <p:cNvPr id="3" name="Rectangle 5">
            <a:extLst>
              <a:ext uri="{FF2B5EF4-FFF2-40B4-BE49-F238E27FC236}">
                <a16:creationId xmlns:a16="http://schemas.microsoft.com/office/drawing/2014/main" id="{CFB59E69-0308-4CFD-A754-010A99037B7B}"/>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349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photos-a.xx.fbcdn.net/hphotos-snc7/317657_4308305318187_353476042_n.jpg">
            <a:extLst>
              <a:ext uri="{FF2B5EF4-FFF2-40B4-BE49-F238E27FC236}">
                <a16:creationId xmlns:a16="http://schemas.microsoft.com/office/drawing/2014/main" id="{D1FCAE0B-28D8-4DB5-89A1-3D3E529B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8374" y="652463"/>
            <a:ext cx="4524167" cy="431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4">
            <a:extLst>
              <a:ext uri="{FF2B5EF4-FFF2-40B4-BE49-F238E27FC236}">
                <a16:creationId xmlns:a16="http://schemas.microsoft.com/office/drawing/2014/main" id="{00A3C981-8849-44AD-9E69-04616E6A333F}"/>
              </a:ext>
            </a:extLst>
          </p:cNvPr>
          <p:cNvSpPr txBox="1">
            <a:spLocks noChangeArrowheads="1"/>
          </p:cNvSpPr>
          <p:nvPr/>
        </p:nvSpPr>
        <p:spPr bwMode="auto">
          <a:xfrm>
            <a:off x="591458" y="99590"/>
            <a:ext cx="68580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algn="ctr" eaLnBrk="1" hangingPunct="1">
              <a:spcBef>
                <a:spcPct val="0"/>
              </a:spcBef>
              <a:buFontTx/>
              <a:buNone/>
            </a:pPr>
            <a:r>
              <a:rPr lang="en-US" altLang="en-US" sz="2100" i="1">
                <a:solidFill>
                  <a:srgbClr val="D50032"/>
                </a:solidFill>
                <a:latin typeface="Open Sans" panose="020B0606030504020204" pitchFamily="34" charset="0"/>
                <a:ea typeface="Open Sans" panose="020B0606030504020204" pitchFamily="34" charset="0"/>
                <a:cs typeface="Open Sans" panose="020B0606030504020204" pitchFamily="34" charset="0"/>
              </a:rPr>
              <a:t>The Des Moines Register</a:t>
            </a:r>
            <a:r>
              <a:rPr lang="en-US" altLang="en-US" sz="2100">
                <a:solidFill>
                  <a:srgbClr val="D50032"/>
                </a:solidFill>
                <a:latin typeface="Open Sans" panose="020B0606030504020204" pitchFamily="34" charset="0"/>
                <a:ea typeface="Open Sans" panose="020B0606030504020204" pitchFamily="34" charset="0"/>
                <a:cs typeface="Open Sans" panose="020B0606030504020204" pitchFamily="34" charset="0"/>
              </a:rPr>
              <a:t>, October 9, 2012</a:t>
            </a:r>
          </a:p>
        </p:txBody>
      </p:sp>
      <p:sp>
        <p:nvSpPr>
          <p:cNvPr id="6" name="Rectangle 5">
            <a:extLst>
              <a:ext uri="{FF2B5EF4-FFF2-40B4-BE49-F238E27FC236}">
                <a16:creationId xmlns:a16="http://schemas.microsoft.com/office/drawing/2014/main" id="{F9C7AD83-3CDF-4B45-B74D-20EA3C6CFC77}"/>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12523" y="1586501"/>
            <a:ext cx="3889143" cy="1754326"/>
          </a:xfrm>
          <a:prstGeom prst="rect">
            <a:avLst/>
          </a:prstGeom>
        </p:spPr>
        <p:txBody>
          <a:bodyPr wrap="square">
            <a:spAutoFit/>
          </a:bodyPr>
          <a:lstStyle/>
          <a:p>
            <a:pPr algn="ctr"/>
            <a:r>
              <a:rPr lang="en-US" sz="3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Influence of Letters to the Editor</a:t>
            </a:r>
            <a:endParaRPr lang="en-US" sz="3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5">
            <a:extLst>
              <a:ext uri="{FF2B5EF4-FFF2-40B4-BE49-F238E27FC236}">
                <a16:creationId xmlns:a16="http://schemas.microsoft.com/office/drawing/2014/main" id="{49668030-0D26-4619-B24B-7ADFCC94B37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370007C-BF20-0845-AA86-2CED88126E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7178" y="7257"/>
            <a:ext cx="2565785" cy="5136243"/>
          </a:xfrm>
          <a:prstGeom prst="rect">
            <a:avLst/>
          </a:prstGeom>
        </p:spPr>
      </p:pic>
      <p:pic>
        <p:nvPicPr>
          <p:cNvPr id="6" name="Picture 5">
            <a:extLst>
              <a:ext uri="{FF2B5EF4-FFF2-40B4-BE49-F238E27FC236}">
                <a16:creationId xmlns:a16="http://schemas.microsoft.com/office/drawing/2014/main" id="{5925EF0C-BEC0-704B-8DF7-A3BB89B6B5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46185" y="7257"/>
            <a:ext cx="2565785" cy="5136243"/>
          </a:xfrm>
          <a:prstGeom prst="rect">
            <a:avLst/>
          </a:prstGeom>
        </p:spPr>
      </p:pic>
    </p:spTree>
    <p:extLst>
      <p:ext uri="{BB962C8B-B14F-4D97-AF65-F5344CB8AC3E}">
        <p14:creationId xmlns:p14="http://schemas.microsoft.com/office/powerpoint/2010/main" val="107347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2371" y="219019"/>
            <a:ext cx="6286500" cy="646331"/>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endPar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80572" y="1195287"/>
            <a:ext cx="7716946" cy="3474349"/>
          </a:xfrm>
          <a:prstGeom prst="rect">
            <a:avLst/>
          </a:prstGeom>
        </p:spPr>
        <p:txBody>
          <a:bodyPr wrap="square">
            <a:spAutoFit/>
          </a:bodyPr>
          <a:lstStyle/>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150 – 200 words (check paper’s website)</a:t>
            </a:r>
          </a:p>
          <a:p>
            <a:pPr marL="214313" indent="-214313">
              <a:lnSpc>
                <a:spcPct val="114000"/>
              </a:lnSpc>
              <a:spcAft>
                <a:spcPts val="450"/>
              </a:spcAft>
              <a:buFont typeface="Arial" charset="0"/>
              <a:buChar char="•"/>
            </a:pPr>
            <a:r>
              <a:rPr lang="en-US" sz="3000" dirty="0">
                <a:solidFill>
                  <a:srgbClr val="58585B"/>
                </a:solidFill>
                <a:latin typeface="Open Sans" panose="020B0606030504020204" pitchFamily="34" charset="0"/>
                <a:ea typeface="Open Sans" panose="020B0606030504020204" pitchFamily="34" charset="0"/>
                <a:cs typeface="Open Sans" panose="020B0606030504020204" pitchFamily="34" charset="0"/>
              </a:rPr>
              <a:t>3 key pieces:</a:t>
            </a: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or timely hook (best to respond to a story)</a:t>
            </a:r>
            <a:endParaRPr lang="en-US" sz="135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857250" lvl="1" indent="-514350">
              <a:lnSpc>
                <a:spcPct val="114000"/>
              </a:lnSpc>
              <a:spcAft>
                <a:spcPts val="450"/>
              </a:spcAft>
              <a:buFont typeface="+mj-lt"/>
              <a:buAutoNum type="alphaLcParenR"/>
            </a:pPr>
            <a:r>
              <a:rPr lang="en-US" sz="3000"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p:txBody>
      </p:sp>
      <p:sp>
        <p:nvSpPr>
          <p:cNvPr id="4" name="Rectangle 5">
            <a:extLst>
              <a:ext uri="{FF2B5EF4-FFF2-40B4-BE49-F238E27FC236}">
                <a16:creationId xmlns:a16="http://schemas.microsoft.com/office/drawing/2014/main" id="{49668030-0D26-4619-B24B-7ADFCC94B37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79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5" y="205979"/>
            <a:ext cx="7728155" cy="857250"/>
          </a:xfrm>
        </p:spPr>
        <p:txBody>
          <a:bodyPr>
            <a:normAutofit fontScale="90000"/>
          </a:bodyPr>
          <a:lstStyle/>
          <a:p>
            <a:r>
              <a:rPr lang="en-US" dirty="0"/>
              <a:t>EPIC Format for Writing &amp; Speaking</a:t>
            </a:r>
          </a:p>
        </p:txBody>
      </p:sp>
      <p:sp>
        <p:nvSpPr>
          <p:cNvPr id="3" name="Text Placeholder 2"/>
          <p:cNvSpPr>
            <a:spLocks noGrp="1"/>
          </p:cNvSpPr>
          <p:nvPr>
            <p:ph type="body" idx="1"/>
          </p:nvPr>
        </p:nvSpPr>
        <p:spPr>
          <a:xfrm>
            <a:off x="491857" y="1343553"/>
            <a:ext cx="5790666" cy="3408905"/>
          </a:xfrm>
        </p:spPr>
        <p:txBody>
          <a:bodyPr>
            <a:normAutofit fontScale="85000" lnSpcReduction="20000"/>
          </a:bodyPr>
          <a:lstStyle/>
          <a:p>
            <a:pPr marL="0" indent="0">
              <a:spcAft>
                <a:spcPts val="1350"/>
              </a:spcAft>
              <a:buNone/>
            </a:pPr>
            <a:r>
              <a:rPr lang="en-US" b="1" u="sng" dirty="0"/>
              <a:t>E</a:t>
            </a:r>
            <a:r>
              <a:rPr lang="en-US" b="1" dirty="0"/>
              <a:t>NGAGE</a:t>
            </a:r>
            <a:r>
              <a:rPr lang="en-US" dirty="0"/>
              <a:t>: Something to capture their attention </a:t>
            </a:r>
          </a:p>
          <a:p>
            <a:pPr marL="0" indent="0">
              <a:spcAft>
                <a:spcPts val="1350"/>
              </a:spcAft>
              <a:buNone/>
            </a:pPr>
            <a:r>
              <a:rPr lang="en-US" b="1" u="sng" dirty="0"/>
              <a:t>P</a:t>
            </a:r>
            <a:r>
              <a:rPr lang="en-US" b="1" dirty="0"/>
              <a:t>ROBLEM</a:t>
            </a:r>
            <a:r>
              <a:rPr lang="en-US" dirty="0"/>
              <a:t>: Outline the problem, paint a picture to help them understand</a:t>
            </a:r>
          </a:p>
          <a:p>
            <a:pPr marL="0" indent="0">
              <a:spcAft>
                <a:spcPts val="1350"/>
              </a:spcAft>
              <a:buNone/>
            </a:pPr>
            <a:r>
              <a:rPr lang="en-US" b="1" u="sng" dirty="0"/>
              <a:t>I</a:t>
            </a:r>
            <a:r>
              <a:rPr lang="en-US" b="1" dirty="0"/>
              <a:t>NFORM ON SOLUTION</a:t>
            </a:r>
            <a:r>
              <a:rPr lang="en-US" dirty="0"/>
              <a:t>: Explain how your solution will confront the problem</a:t>
            </a:r>
          </a:p>
          <a:p>
            <a:pPr marL="0" indent="0">
              <a:spcAft>
                <a:spcPts val="1350"/>
              </a:spcAft>
              <a:buNone/>
            </a:pPr>
            <a:r>
              <a:rPr lang="en-US" b="1" u="sng" dirty="0"/>
              <a:t>C</a:t>
            </a:r>
            <a:r>
              <a:rPr lang="en-US" b="1" dirty="0"/>
              <a:t>ALL TO ACTION</a:t>
            </a:r>
            <a:r>
              <a:rPr lang="en-US" dirty="0"/>
              <a:t>: Yes or no request</a:t>
            </a:r>
          </a:p>
        </p:txBody>
      </p:sp>
      <p:sp>
        <p:nvSpPr>
          <p:cNvPr id="4" name="Right Bracket 3">
            <a:extLst>
              <a:ext uri="{FF2B5EF4-FFF2-40B4-BE49-F238E27FC236}">
                <a16:creationId xmlns:a16="http://schemas.microsoft.com/office/drawing/2014/main" id="{E616BB71-9D88-464B-8C94-D8EDCBE1313F}"/>
              </a:ext>
            </a:extLst>
          </p:cNvPr>
          <p:cNvSpPr/>
          <p:nvPr/>
        </p:nvSpPr>
        <p:spPr>
          <a:xfrm>
            <a:off x="6454183" y="2322660"/>
            <a:ext cx="252968" cy="1550986"/>
          </a:xfrm>
          <a:prstGeom prst="righ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FF0000"/>
              </a:solidFill>
            </a:endParaRPr>
          </a:p>
        </p:txBody>
      </p:sp>
      <p:sp>
        <p:nvSpPr>
          <p:cNvPr id="5" name="TextBox 4">
            <a:extLst>
              <a:ext uri="{FF2B5EF4-FFF2-40B4-BE49-F238E27FC236}">
                <a16:creationId xmlns:a16="http://schemas.microsoft.com/office/drawing/2014/main" id="{622A392D-4367-B94D-8C3A-017CCE258EA2}"/>
              </a:ext>
            </a:extLst>
          </p:cNvPr>
          <p:cNvSpPr txBox="1"/>
          <p:nvPr/>
        </p:nvSpPr>
        <p:spPr>
          <a:xfrm>
            <a:off x="6311347" y="1248986"/>
            <a:ext cx="1785517" cy="707886"/>
          </a:xfrm>
          <a:prstGeom prst="rect">
            <a:avLst/>
          </a:prstGeom>
          <a:noFill/>
        </p:spPr>
        <p:txBody>
          <a:bodyPr wrap="square" rtlCol="0">
            <a:spAutoFit/>
          </a:bodyPr>
          <a:lstStyle/>
          <a:p>
            <a:r>
              <a:rPr lang="en-US" sz="2000" dirty="0">
                <a:solidFill>
                  <a:srgbClr val="FF0000"/>
                </a:solidFill>
              </a:rPr>
              <a:t>Local, Timely Hook</a:t>
            </a:r>
          </a:p>
        </p:txBody>
      </p:sp>
      <p:sp>
        <p:nvSpPr>
          <p:cNvPr id="6" name="TextBox 5">
            <a:extLst>
              <a:ext uri="{FF2B5EF4-FFF2-40B4-BE49-F238E27FC236}">
                <a16:creationId xmlns:a16="http://schemas.microsoft.com/office/drawing/2014/main" id="{82310F70-48A5-5846-924E-F9F8D9E66F6A}"/>
              </a:ext>
            </a:extLst>
          </p:cNvPr>
          <p:cNvSpPr txBox="1"/>
          <p:nvPr/>
        </p:nvSpPr>
        <p:spPr>
          <a:xfrm>
            <a:off x="6923407" y="2482505"/>
            <a:ext cx="1226038" cy="707886"/>
          </a:xfrm>
          <a:prstGeom prst="rect">
            <a:avLst/>
          </a:prstGeom>
          <a:noFill/>
        </p:spPr>
        <p:txBody>
          <a:bodyPr wrap="square" rtlCol="0">
            <a:spAutoFit/>
          </a:bodyPr>
          <a:lstStyle/>
          <a:p>
            <a:r>
              <a:rPr lang="en-US" sz="2000" dirty="0">
                <a:solidFill>
                  <a:srgbClr val="FF0000"/>
                </a:solidFill>
              </a:rPr>
              <a:t>Why it Matters</a:t>
            </a:r>
          </a:p>
        </p:txBody>
      </p:sp>
      <p:sp>
        <p:nvSpPr>
          <p:cNvPr id="7" name="TextBox 6">
            <a:extLst>
              <a:ext uri="{FF2B5EF4-FFF2-40B4-BE49-F238E27FC236}">
                <a16:creationId xmlns:a16="http://schemas.microsoft.com/office/drawing/2014/main" id="{DECC53F3-3141-2E4E-AAC9-C1F1A25C29F1}"/>
              </a:ext>
            </a:extLst>
          </p:cNvPr>
          <p:cNvSpPr txBox="1"/>
          <p:nvPr/>
        </p:nvSpPr>
        <p:spPr>
          <a:xfrm>
            <a:off x="6454183" y="3991796"/>
            <a:ext cx="1082243" cy="707886"/>
          </a:xfrm>
          <a:prstGeom prst="rect">
            <a:avLst/>
          </a:prstGeom>
          <a:noFill/>
        </p:spPr>
        <p:txBody>
          <a:bodyPr wrap="square" rtlCol="0">
            <a:spAutoFit/>
          </a:bodyPr>
          <a:lstStyle/>
          <a:p>
            <a:r>
              <a:rPr lang="en-US" sz="2000" dirty="0">
                <a:solidFill>
                  <a:srgbClr val="FF0000"/>
                </a:solidFill>
              </a:rPr>
              <a:t>Call to Action</a:t>
            </a:r>
          </a:p>
        </p:txBody>
      </p:sp>
    </p:spTree>
    <p:extLst>
      <p:ext uri="{BB962C8B-B14F-4D97-AF65-F5344CB8AC3E}">
        <p14:creationId xmlns:p14="http://schemas.microsoft.com/office/powerpoint/2010/main" val="327021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6750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833538"/>
            <a:ext cx="8547367" cy="4309962"/>
          </a:xfrm>
          <a:prstGeom prst="rect">
            <a:avLst/>
          </a:prstGeom>
          <a:ln>
            <a:noFill/>
          </a:ln>
        </p:spPr>
        <p:txBody>
          <a:bodyPr wrap="square">
            <a:spAutoFit/>
          </a:bodyPr>
          <a:lstStyle/>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Ditch the power struggles and help working people. Re: Aug. 16 article, “Americans waiting on help, but Congress is in recess.” I am amazed at the hard-heartedness of our federal government. Elected officials in Washington are worrying about spending too much when people have lost their jobs due to the pandemic.</a:t>
            </a:r>
          </a:p>
          <a:p>
            <a:pPr>
              <a:lnSpc>
                <a:spcPct val="113000"/>
              </a:lnSpc>
              <a:spcAft>
                <a:spcPts val="450"/>
              </a:spcAft>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How do they think our economy will recover and tax dollars be collected if people are homeless and buried in debt? How will people return to work when companies are going out of business? How will landlords pay their mortgages and taxes when renters can’t pay their rent?</a:t>
            </a:r>
          </a:p>
          <a:p>
            <a:pPr>
              <a:lnSpc>
                <a:spcPct val="113000"/>
              </a:lnSpc>
              <a:spcAft>
                <a:spcPts val="450"/>
              </a:spcAft>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Congress needs to put aside their power struggles and find solutions benefiting the people in this country. Pass a bill providing $100 billion in rent relief. Pass a bill assisting small businesses to stay solvent. Pass a bill to stop evictions. The hard-working people that kept our economy humming until the pandemic arrived deserve this respect.</a:t>
            </a:r>
          </a:p>
          <a:p>
            <a:pPr>
              <a:lnSpc>
                <a:spcPct val="113000"/>
              </a:lnSpc>
              <a:spcAft>
                <a:spcPts val="450"/>
              </a:spcAft>
            </a:pPr>
            <a:r>
              <a:rPr lang="en-US" sz="1500" i="1" dirty="0">
                <a:latin typeface="Open Sans" panose="020B0606030504020204" pitchFamily="34" charset="0"/>
                <a:ea typeface="Open Sans" panose="020B0606030504020204" pitchFamily="34" charset="0"/>
                <a:cs typeface="Open Sans" panose="020B0606030504020204" pitchFamily="34" charset="0"/>
              </a:rPr>
              <a:t>Eloise Sutherland, Austin</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Three Parts of a LTE: Housing</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F0EAD7B4-F037-4BFC-962D-4FEEEA943536}"/>
              </a:ext>
            </a:extLst>
          </p:cNvPr>
          <p:cNvSpPr/>
          <p:nvPr/>
        </p:nvSpPr>
        <p:spPr>
          <a:xfrm>
            <a:off x="230873" y="3611881"/>
            <a:ext cx="8426396" cy="1407614"/>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1">
            <a:extLst>
              <a:ext uri="{FF2B5EF4-FFF2-40B4-BE49-F238E27FC236}">
                <a16:creationId xmlns:a16="http://schemas.microsoft.com/office/drawing/2014/main" id="{C9BF8D17-82BD-B143-813F-8A9BB605E141}"/>
              </a:ext>
            </a:extLst>
          </p:cNvPr>
          <p:cNvSpPr/>
          <p:nvPr/>
        </p:nvSpPr>
        <p:spPr>
          <a:xfrm flipV="1">
            <a:off x="230873" y="2267712"/>
            <a:ext cx="8397256" cy="1225318"/>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1">
            <a:extLst>
              <a:ext uri="{FF2B5EF4-FFF2-40B4-BE49-F238E27FC236}">
                <a16:creationId xmlns:a16="http://schemas.microsoft.com/office/drawing/2014/main" id="{C9EB73A2-AFE0-4E40-A2C2-A30FCC3F9BE2}"/>
              </a:ext>
            </a:extLst>
          </p:cNvPr>
          <p:cNvSpPr/>
          <p:nvPr/>
        </p:nvSpPr>
        <p:spPr>
          <a:xfrm>
            <a:off x="230873" y="833348"/>
            <a:ext cx="8426396" cy="1225319"/>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57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873" y="744237"/>
            <a:ext cx="8547367" cy="4454553"/>
          </a:xfrm>
          <a:prstGeom prst="rect">
            <a:avLst/>
          </a:prstGeom>
          <a:ln>
            <a:noFill/>
          </a:ln>
        </p:spPr>
        <p:txBody>
          <a:bodyPr wrap="square">
            <a:spAutoFit/>
          </a:bodyPr>
          <a:lstStyle/>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Break the stalemate in Congress: A global pandemic requires a global response. Congress and the White House are indifferent to the world’s cry for relief. The U.S. must support low-income countries to deal with the immediate crisis and to strengthen healthcare systems. About 80 percent of tuberculosis, HIV and malaria programs worldwide have reported disruptions in services.  </a:t>
            </a:r>
          </a:p>
          <a:p>
            <a:pPr>
              <a:lnSpc>
                <a:spcPct val="113000"/>
              </a:lnSpc>
              <a:spcAft>
                <a:spcPts val="450"/>
              </a:spcAft>
            </a:pPr>
            <a:endParaRPr lang="en-US" sz="800" dirty="0">
              <a:latin typeface="Open Sans" panose="020B0606030504020204" pitchFamily="34" charset="0"/>
              <a:ea typeface="Open Sans" panose="020B0606030504020204" pitchFamily="34" charset="0"/>
              <a:cs typeface="Open Sans" panose="020B0606030504020204" pitchFamily="34" charset="0"/>
            </a:endParaRPr>
          </a:p>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Public health experts warn the coronavirus is likely to set back years of painstaking progress against TB, HIV and malaria. Many kids are already missing out on life-saving vaccines. Food insecurity and starvation are also rising fast in Africa and Asia due to severe lockdowns. Whether it’s COVID-19 or other ongoing global health emergencies, we need a strong response from Congress here and around the world. </a:t>
            </a:r>
          </a:p>
          <a:p>
            <a:pPr>
              <a:lnSpc>
                <a:spcPct val="113000"/>
              </a:lnSpc>
            </a:pPr>
            <a:endParaRPr lang="en-US" sz="400" dirty="0">
              <a:latin typeface="Open Sans" panose="020B0606030504020204" pitchFamily="34" charset="0"/>
              <a:ea typeface="Open Sans" panose="020B0606030504020204" pitchFamily="34" charset="0"/>
              <a:cs typeface="Open Sans" panose="020B0606030504020204" pitchFamily="34" charset="0"/>
            </a:endParaRPr>
          </a:p>
          <a:p>
            <a:pPr>
              <a:lnSpc>
                <a:spcPct val="113000"/>
              </a:lnSpc>
              <a:spcAft>
                <a:spcPts val="450"/>
              </a:spcAft>
            </a:pPr>
            <a:r>
              <a:rPr lang="en-US" sz="1500" dirty="0">
                <a:latin typeface="Open Sans" panose="020B0606030504020204" pitchFamily="34" charset="0"/>
                <a:ea typeface="Open Sans" panose="020B0606030504020204" pitchFamily="34" charset="0"/>
                <a:cs typeface="Open Sans" panose="020B0606030504020204" pitchFamily="34" charset="0"/>
              </a:rPr>
              <a:t>I’m counting on Congress and the White House to break the current stalemate and pass an emergency response package that includes no less than $20 billion for international development, including $4 billion for the Global Fund to fight AIDS, TB and Malaria, $4 billion for GAVI, the Vaccine Alliance and $2 billion for anti-hunger relief. We must act now.</a:t>
            </a:r>
          </a:p>
          <a:p>
            <a:pPr>
              <a:lnSpc>
                <a:spcPct val="113000"/>
              </a:lnSpc>
              <a:spcAft>
                <a:spcPts val="450"/>
              </a:spcAft>
            </a:pPr>
            <a:r>
              <a:rPr lang="en-US" sz="1500" i="1" dirty="0">
                <a:latin typeface="Open Sans" panose="020B0606030504020204" pitchFamily="34" charset="0"/>
                <a:ea typeface="Open Sans" panose="020B0606030504020204" pitchFamily="34" charset="0"/>
                <a:cs typeface="Open Sans" panose="020B0606030504020204" pitchFamily="34" charset="0"/>
              </a:rPr>
              <a:t>Pat Payne, Castro Valley</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Three Parts of a LTE: Global</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F0EAD7B4-F037-4BFC-962D-4FEEEA943536}"/>
              </a:ext>
            </a:extLst>
          </p:cNvPr>
          <p:cNvSpPr/>
          <p:nvPr/>
        </p:nvSpPr>
        <p:spPr>
          <a:xfrm>
            <a:off x="230873" y="3738538"/>
            <a:ext cx="8426396" cy="1397705"/>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1">
            <a:extLst>
              <a:ext uri="{FF2B5EF4-FFF2-40B4-BE49-F238E27FC236}">
                <a16:creationId xmlns:a16="http://schemas.microsoft.com/office/drawing/2014/main" id="{C9BF8D17-82BD-B143-813F-8A9BB605E141}"/>
              </a:ext>
            </a:extLst>
          </p:cNvPr>
          <p:cNvSpPr/>
          <p:nvPr/>
        </p:nvSpPr>
        <p:spPr>
          <a:xfrm flipV="1">
            <a:off x="230873" y="2247029"/>
            <a:ext cx="8397256" cy="1349316"/>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1">
            <a:extLst>
              <a:ext uri="{FF2B5EF4-FFF2-40B4-BE49-F238E27FC236}">
                <a16:creationId xmlns:a16="http://schemas.microsoft.com/office/drawing/2014/main" id="{C9EB73A2-AFE0-4E40-A2C2-A30FCC3F9BE2}"/>
              </a:ext>
            </a:extLst>
          </p:cNvPr>
          <p:cNvSpPr/>
          <p:nvPr/>
        </p:nvSpPr>
        <p:spPr>
          <a:xfrm>
            <a:off x="230873" y="770298"/>
            <a:ext cx="8426396" cy="1349317"/>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13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19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4073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47D565-0F06-4100-8F5B-53FE7C07DAF3}"/>
              </a:ext>
            </a:extLst>
          </p:cNvPr>
          <p:cNvSpPr>
            <a:spLocks noGrp="1"/>
          </p:cNvSpPr>
          <p:nvPr>
            <p:ph type="title"/>
          </p:nvPr>
        </p:nvSpPr>
        <p:spPr>
          <a:xfrm>
            <a:off x="1305147" y="157298"/>
            <a:ext cx="6231731" cy="619125"/>
          </a:xfrm>
        </p:spPr>
        <p:txBody>
          <a:bodyPr/>
          <a:lstStyle/>
          <a:p>
            <a:pPr eaLnBrk="1" hangingPunct="1"/>
            <a:r>
              <a:rPr lang="en-US" alt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Objectives</a:t>
            </a:r>
          </a:p>
        </p:txBody>
      </p:sp>
      <p:sp>
        <p:nvSpPr>
          <p:cNvPr id="13315" name="Rectangle 3">
            <a:extLst>
              <a:ext uri="{FF2B5EF4-FFF2-40B4-BE49-F238E27FC236}">
                <a16:creationId xmlns:a16="http://schemas.microsoft.com/office/drawing/2014/main" id="{28F20D5C-B014-4212-9212-7822188E721D}"/>
              </a:ext>
            </a:extLst>
          </p:cNvPr>
          <p:cNvSpPr>
            <a:spLocks noGrp="1" noChangeArrowheads="1"/>
          </p:cNvSpPr>
          <p:nvPr>
            <p:ph sz="quarter" idx="1"/>
          </p:nvPr>
        </p:nvSpPr>
        <p:spPr>
          <a:xfrm>
            <a:off x="959005" y="1211765"/>
            <a:ext cx="7463883" cy="3337933"/>
          </a:xfrm>
        </p:spPr>
        <p:txBody>
          <a:bodyPr rtlCol="0">
            <a:noAutofit/>
          </a:bodyPr>
          <a:lstStyle/>
          <a:p>
            <a:pPr marL="457200" indent="-457200">
              <a:lnSpc>
                <a:spcPct val="114000"/>
              </a:lnSpc>
              <a:spcBef>
                <a:spcPts val="0"/>
              </a:spcBef>
              <a:spcAft>
                <a:spcPts val="450"/>
              </a:spcAft>
              <a:buFont typeface="+mj-lt"/>
              <a:buAutoNum type="arabicPeriod"/>
              <a:defRPr/>
            </a:pPr>
            <a:r>
              <a:rPr lang="en-US" alt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Review why media matters</a:t>
            </a:r>
          </a:p>
          <a:p>
            <a:pPr marL="457200" indent="-457200">
              <a:lnSpc>
                <a:spcPct val="114000"/>
              </a:lnSpc>
              <a:spcBef>
                <a:spcPts val="0"/>
              </a:spcBef>
              <a:spcAft>
                <a:spcPts val="450"/>
              </a:spcAft>
              <a:buFont typeface="+mj-lt"/>
              <a:buAutoNum type="arabicPeriod"/>
              <a:defRPr/>
            </a:pPr>
            <a:r>
              <a:rPr lang="en-US" alt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Learn about the nuts and bolts of writing and submitting a letter to the editor</a:t>
            </a:r>
          </a:p>
          <a:p>
            <a:pPr marL="457200" indent="-457200">
              <a:lnSpc>
                <a:spcPct val="114000"/>
              </a:lnSpc>
              <a:spcBef>
                <a:spcPts val="0"/>
              </a:spcBef>
              <a:spcAft>
                <a:spcPts val="450"/>
              </a:spcAft>
              <a:buFont typeface="+mj-lt"/>
              <a:buAutoNum type="arabicPeriod"/>
              <a:defRPr/>
            </a:pPr>
            <a:r>
              <a:rPr lang="en-US" alt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Spend some time writing our letters, preparing them for submission</a:t>
            </a:r>
          </a:p>
          <a:p>
            <a:pPr marL="457200" indent="-457200">
              <a:lnSpc>
                <a:spcPct val="114000"/>
              </a:lnSpc>
              <a:spcBef>
                <a:spcPts val="0"/>
              </a:spcBef>
              <a:spcAft>
                <a:spcPts val="450"/>
              </a:spcAft>
              <a:buFont typeface="+mj-lt"/>
              <a:buAutoNum type="arabicPeriod"/>
              <a:defRPr/>
            </a:pPr>
            <a:r>
              <a:rPr lang="en-US" altLang="en-US" sz="24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Learn how to make the most of media once published</a:t>
            </a:r>
          </a:p>
        </p:txBody>
      </p:sp>
      <p:sp>
        <p:nvSpPr>
          <p:cNvPr id="6" name="Rectangle 5">
            <a:extLst>
              <a:ext uri="{FF2B5EF4-FFF2-40B4-BE49-F238E27FC236}">
                <a16:creationId xmlns:a16="http://schemas.microsoft.com/office/drawing/2014/main" id="{37CE5B08-B3BA-4549-B646-932D631737D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73" y="146448"/>
            <a:ext cx="7512030" cy="1384995"/>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p>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Will Provide</a:t>
            </a:r>
          </a:p>
          <a:p>
            <a:pPr algn="ctr"/>
            <a:r>
              <a:rPr lang="en-US" sz="1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Action Alerts, Monthly Action Sheets</a:t>
            </a:r>
            <a:endParaRPr lang="en-US" sz="34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230873" y="1568003"/>
            <a:ext cx="8588661" cy="3431700"/>
          </a:xfrm>
        </p:spPr>
        <p:txBody>
          <a:bodyPr numCol="2" spcCol="182880">
            <a:noAutofit/>
          </a:bodyPr>
          <a:lstStyle/>
          <a:p>
            <a:pPr marL="0" indent="0">
              <a:lnSpc>
                <a:spcPct val="13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Global Poverty</a:t>
            </a: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14000"/>
              </a:lnSpc>
              <a:spcBef>
                <a:spcPts val="0"/>
              </a:spcBef>
              <a:spcAft>
                <a:spcPts val="450"/>
              </a:spcAft>
              <a:buNone/>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call on Congress to break the stalemate in DC and pass an emergency response package that addresses the urgent needs of Americans and includes no less than $20 billion for international development and global health.</a:t>
            </a: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1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US Poverty</a:t>
            </a:r>
          </a:p>
          <a:p>
            <a:pPr marL="257175" indent="0">
              <a:lnSpc>
                <a:spcPct val="114000"/>
              </a:lnSpc>
              <a:spcBef>
                <a:spcPts val="0"/>
              </a:spcBef>
              <a:spcAft>
                <a:spcPts val="450"/>
              </a:spcAft>
              <a:buNone/>
            </a:pPr>
            <a:r>
              <a:rPr lang="en-US"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It's time for Congress and President Trump to resume negotiations now and enact a COVID-19 deal that includes $100 billion in emergency rental assistance and a national moratorium on evictions.</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4779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873" y="146448"/>
            <a:ext cx="7512030" cy="1384995"/>
          </a:xfrm>
          <a:prstGeom prst="rect">
            <a:avLst/>
          </a:prstGeom>
        </p:spPr>
        <p:txBody>
          <a:bodyPr wrap="square">
            <a:spAutoFit/>
          </a:bodyPr>
          <a:lstStyle/>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 </a:t>
            </a:r>
          </a:p>
          <a:p>
            <a:pPr algn="ctr"/>
            <a:r>
              <a:rPr lang="en-US" sz="34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Will Provide</a:t>
            </a:r>
          </a:p>
          <a:p>
            <a:pPr algn="ctr"/>
            <a:r>
              <a:rPr lang="en-US" sz="16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Action Alerts, Monthly Action Sheets</a:t>
            </a:r>
            <a:endParaRPr lang="en-US" sz="16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0976" y="1568003"/>
            <a:ext cx="6693408" cy="3431700"/>
          </a:xfrm>
        </p:spPr>
        <p:txBody>
          <a:bodyPr numCol="1" spcCol="182880">
            <a:noAutofit/>
          </a:bodyPr>
          <a:lstStyle/>
          <a:p>
            <a:pPr marL="0" indent="0">
              <a:lnSpc>
                <a:spcPct val="134000"/>
              </a:lnSpc>
              <a:spcBef>
                <a:spcPts val="0"/>
              </a:spcBef>
              <a:spcAft>
                <a:spcPts val="450"/>
              </a:spcAft>
              <a:buNone/>
            </a:pPr>
            <a:r>
              <a:rPr lang="en-US" sz="2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Combined</a:t>
            </a:r>
            <a:r>
              <a:rPr lang="en-US" sz="2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nSpc>
                <a:spcPct val="114000"/>
              </a:lnSpc>
              <a:spcBef>
                <a:spcPts val="0"/>
              </a:spcBef>
              <a:spcAft>
                <a:spcPts val="450"/>
              </a:spcAft>
              <a:buNone/>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call on my Representative and Senators to break the stalemate in DC and pass an emergency response package that includes $100 billion rental assistance and an eviction moratorium for Americans, and no less than $20 billion for international development and global health.</a:t>
            </a:r>
            <a:endPar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185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554545"/>
          </a:xfrm>
          <a:prstGeom prst="rect">
            <a:avLst/>
          </a:prstGeom>
          <a:ln>
            <a:noFill/>
          </a:ln>
        </p:spPr>
        <p:txBody>
          <a:bodyPr wrap="square">
            <a:spAutoFit/>
          </a:bodyPr>
          <a:lstStyle/>
          <a:p>
            <a:r>
              <a:rPr lang="en-US" sz="2000" dirty="0"/>
              <a:t>I’m counting on Congress and the White House to break the current stalemate and pass an emergency response package that includes no less than $20 billion for international development, including $4 billion for the Global Fund to fight AIDS, TB and Malaria, $4 billion for GAVI, the Vaccine Alliance and $2 billion for anti-hunger relief. We must act now. </a:t>
            </a:r>
          </a:p>
          <a:p>
            <a:endParaRPr lang="en-US" sz="2000" i="1" dirty="0"/>
          </a:p>
          <a:p>
            <a:r>
              <a:rPr lang="en-US" sz="2000" i="1" dirty="0"/>
              <a:t>—Pat Payne, Castro Valley</a:t>
            </a:r>
          </a:p>
          <a:p>
            <a:r>
              <a:rPr lang="en-US" sz="2000" dirty="0"/>
              <a:t>August 26,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A100F3C6-9408-7144-B169-BC41C2AD64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572306" y="732862"/>
            <a:ext cx="5943600" cy="1124585"/>
          </a:xfrm>
          <a:prstGeom prst="rect">
            <a:avLst/>
          </a:prstGeom>
        </p:spPr>
      </p:pic>
    </p:spTree>
    <p:extLst>
      <p:ext uri="{BB962C8B-B14F-4D97-AF65-F5344CB8AC3E}">
        <p14:creationId xmlns:p14="http://schemas.microsoft.com/office/powerpoint/2010/main" val="364813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554545"/>
          </a:xfrm>
          <a:prstGeom prst="rect">
            <a:avLst/>
          </a:prstGeom>
          <a:ln>
            <a:noFill/>
          </a:ln>
        </p:spPr>
        <p:txBody>
          <a:bodyPr wrap="square">
            <a:spAutoFit/>
          </a:bodyPr>
          <a:lstStyle/>
          <a:p>
            <a:r>
              <a:rPr lang="en-US" sz="2000" dirty="0"/>
              <a:t>Congress needs to put aside their power struggles and find solutions benefiting the people in this country. Pass a bill providing $100 billion in rent relief. Pass a bill assisting small businesses to stay solvent. Pass a bill to stop evictions. The hard-working people that kept our economy humming until the pandemic arrived deserve this respect.</a:t>
            </a:r>
          </a:p>
          <a:p>
            <a:endParaRPr lang="en-US" sz="2000" dirty="0"/>
          </a:p>
          <a:p>
            <a:r>
              <a:rPr lang="en-US" sz="2000" dirty="0"/>
              <a:t>Eloise Sutherland, Austin</a:t>
            </a:r>
          </a:p>
          <a:p>
            <a:r>
              <a:rPr lang="en-US" sz="2000" dirty="0"/>
              <a:t>August 21,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Call to Action</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7BCD5D-1550-8E4C-B1D5-120C13EB0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420" y="908602"/>
            <a:ext cx="3065372" cy="765147"/>
          </a:xfrm>
          <a:prstGeom prst="rect">
            <a:avLst/>
          </a:prstGeom>
        </p:spPr>
      </p:pic>
    </p:spTree>
    <p:extLst>
      <p:ext uri="{BB962C8B-B14F-4D97-AF65-F5344CB8AC3E}">
        <p14:creationId xmlns:p14="http://schemas.microsoft.com/office/powerpoint/2010/main" val="11240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952644" y="1692738"/>
            <a:ext cx="7070221"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449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711" y="1049252"/>
            <a:ext cx="7776376" cy="3462486"/>
          </a:xfrm>
          <a:prstGeom prst="rect">
            <a:avLst/>
          </a:prstGeom>
        </p:spPr>
        <p:txBody>
          <a:bodyPr wrap="square">
            <a:spAutoFit/>
          </a:bodyPr>
          <a:lstStyle/>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Why do I care about this issue?</a:t>
            </a:r>
          </a:p>
          <a:p>
            <a:pPr algn="ctr"/>
            <a:endPar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What makes this issue compelling now?</a:t>
            </a:r>
          </a:p>
          <a:p>
            <a:pPr algn="ctr"/>
            <a:endPar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3200">
                <a:solidFill>
                  <a:srgbClr val="58585B"/>
                </a:solidFill>
                <a:latin typeface="Open Sans" panose="020B0606030504020204" pitchFamily="34" charset="0"/>
                <a:ea typeface="Open Sans" panose="020B0606030504020204" pitchFamily="34" charset="0"/>
                <a:cs typeface="Open Sans" panose="020B0606030504020204" pitchFamily="34" charset="0"/>
              </a:rPr>
              <a:t>Why does my member of Congress need to know about it?</a:t>
            </a:r>
          </a:p>
          <a:p>
            <a:endParaRPr lang="en-US" sz="1350">
              <a:solidFill>
                <a:srgbClr val="58585B"/>
              </a:solidFill>
              <a:latin typeface="Helvetica" panose="020B0604020202020204" pitchFamily="34" charset="0"/>
              <a:cs typeface="Helvetica" panose="020B0604020202020204" pitchFamily="34" charset="0"/>
            </a:endParaRPr>
          </a:p>
          <a:p>
            <a:endParaRPr lang="en-US" sz="1350"/>
          </a:p>
        </p:txBody>
      </p:sp>
      <p:sp>
        <p:nvSpPr>
          <p:cNvPr id="4" name="Rectangle 5">
            <a:extLst>
              <a:ext uri="{FF2B5EF4-FFF2-40B4-BE49-F238E27FC236}">
                <a16:creationId xmlns:a16="http://schemas.microsoft.com/office/drawing/2014/main" id="{F0B595B8-5ED7-4286-9373-8CCEA2FB03D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2A1EEF8-4E22-4143-8562-5209071F507A}"/>
              </a:ext>
            </a:extLst>
          </p:cNvPr>
          <p:cNvSpPr/>
          <p:nvPr/>
        </p:nvSpPr>
        <p:spPr>
          <a:xfrm>
            <a:off x="1039136" y="112838"/>
            <a:ext cx="6286500" cy="584775"/>
          </a:xfrm>
          <a:prstGeom prst="rect">
            <a:avLst/>
          </a:prstGeom>
        </p:spPr>
        <p:txBody>
          <a:bodyPr wrap="square">
            <a:spAutoFit/>
          </a:bodyPr>
          <a:lstStyle/>
          <a:p>
            <a:pPr algn="ct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3255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400657"/>
          </a:xfrm>
          <a:prstGeom prst="rect">
            <a:avLst/>
          </a:prstGeom>
          <a:ln>
            <a:noFill/>
          </a:ln>
        </p:spPr>
        <p:txBody>
          <a:bodyPr wrap="square">
            <a:spAutoFit/>
          </a:bodyPr>
          <a:lstStyle/>
          <a:p>
            <a:r>
              <a:rPr lang="en-US" dirty="0"/>
              <a:t>Public health experts warn the coronavirus is likely to set back years of painstaking progress against TB, HIV and malaria. Many kids are already missing out on life-saving vaccines. Food insecurity and starvation are also rising fast in Africa and Asia due to severe lockdowns. Whether it’s COVID-19 or other ongoing global health emergencies, we need a strong response from Congress here and around the world. </a:t>
            </a:r>
          </a:p>
          <a:p>
            <a:endParaRPr lang="en-US" sz="2000" i="1" dirty="0"/>
          </a:p>
          <a:p>
            <a:r>
              <a:rPr lang="en-US" sz="2000" i="1" dirty="0"/>
              <a:t>—Pat Payne, Castro Valley</a:t>
            </a:r>
          </a:p>
          <a:p>
            <a:r>
              <a:rPr lang="en-US" sz="2000" dirty="0"/>
              <a:t>August 26,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A100F3C6-9408-7144-B169-BC41C2AD64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572306" y="732862"/>
            <a:ext cx="5943600" cy="1124585"/>
          </a:xfrm>
          <a:prstGeom prst="rect">
            <a:avLst/>
          </a:prstGeom>
        </p:spPr>
      </p:pic>
    </p:spTree>
    <p:extLst>
      <p:ext uri="{BB962C8B-B14F-4D97-AF65-F5344CB8AC3E}">
        <p14:creationId xmlns:p14="http://schemas.microsoft.com/office/powerpoint/2010/main" val="285518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554545"/>
          </a:xfrm>
          <a:prstGeom prst="rect">
            <a:avLst/>
          </a:prstGeom>
          <a:ln>
            <a:noFill/>
          </a:ln>
        </p:spPr>
        <p:txBody>
          <a:bodyPr wrap="square">
            <a:spAutoFit/>
          </a:bodyPr>
          <a:lstStyle/>
          <a:p>
            <a:r>
              <a:rPr lang="en-US" sz="2000" dirty="0"/>
              <a:t>How do they think our economy will recover and tax dollars be collected if people are homeless and buried in debt? How will people return to work when companies are going out of business? How will landlords pay their mortgages and taxes when renters can’t pay their rent?</a:t>
            </a:r>
          </a:p>
          <a:p>
            <a:endParaRPr lang="en-US" sz="2000" dirty="0"/>
          </a:p>
          <a:p>
            <a:endParaRPr lang="en-US" sz="2000" dirty="0"/>
          </a:p>
          <a:p>
            <a:r>
              <a:rPr lang="en-US" sz="2000" dirty="0"/>
              <a:t>Eloise Sutherland, Austin</a:t>
            </a:r>
          </a:p>
          <a:p>
            <a:r>
              <a:rPr lang="en-US" sz="2000" dirty="0"/>
              <a:t>August 21,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it Matters</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7BCD5D-1550-8E4C-B1D5-120C13EB0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420" y="908602"/>
            <a:ext cx="3065372" cy="765147"/>
          </a:xfrm>
          <a:prstGeom prst="rect">
            <a:avLst/>
          </a:prstGeom>
        </p:spPr>
      </p:pic>
    </p:spTree>
    <p:extLst>
      <p:ext uri="{BB962C8B-B14F-4D97-AF65-F5344CB8AC3E}">
        <p14:creationId xmlns:p14="http://schemas.microsoft.com/office/powerpoint/2010/main" val="19251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3845" y="146448"/>
            <a:ext cx="6286500" cy="1200329"/>
          </a:xfrm>
          <a:prstGeom prst="rect">
            <a:avLst/>
          </a:prstGeom>
        </p:spPr>
        <p:txBody>
          <a:bodyPr wrap="square">
            <a:spAutoFit/>
          </a:bodyPr>
          <a:lstStyle/>
          <a:p>
            <a:pPr algn="ctr"/>
            <a:r>
              <a:rPr lang="en-US" sz="3600" b="1">
                <a:solidFill>
                  <a:srgbClr val="D50032"/>
                </a:solidFill>
                <a:latin typeface="Open Sans" panose="020B0606030504020204" pitchFamily="34" charset="0"/>
                <a:ea typeface="Open Sans" panose="020B0606030504020204" pitchFamily="34" charset="0"/>
                <a:cs typeface="Open Sans" panose="020B0606030504020204" pitchFamily="34" charset="0"/>
              </a:rPr>
              <a:t>Letters to the Editor</a:t>
            </a:r>
          </a:p>
          <a:p>
            <a:pPr algn="ctr"/>
            <a:r>
              <a:rPr lang="en-US" sz="3600">
                <a:solidFill>
                  <a:srgbClr val="D50032"/>
                </a:solidFill>
                <a:latin typeface="Open Sans" panose="020B0606030504020204" pitchFamily="34" charset="0"/>
                <a:ea typeface="Open Sans" panose="020B0606030504020204" pitchFamily="34" charset="0"/>
                <a:cs typeface="Open Sans" panose="020B0606030504020204" pitchFamily="34" charset="0"/>
              </a:rPr>
              <a:t>Structure</a:t>
            </a:r>
          </a:p>
        </p:txBody>
      </p:sp>
      <p:sp>
        <p:nvSpPr>
          <p:cNvPr id="4" name="Content Placeholder 2">
            <a:extLst>
              <a:ext uri="{FF2B5EF4-FFF2-40B4-BE49-F238E27FC236}">
                <a16:creationId xmlns:a16="http://schemas.microsoft.com/office/drawing/2014/main" id="{91AA66CB-4643-4D35-A165-7A6F69A5361F}"/>
              </a:ext>
            </a:extLst>
          </p:cNvPr>
          <p:cNvSpPr>
            <a:spLocks noGrp="1"/>
          </p:cNvSpPr>
          <p:nvPr>
            <p:ph sz="half" idx="1"/>
          </p:nvPr>
        </p:nvSpPr>
        <p:spPr>
          <a:xfrm>
            <a:off x="545140" y="1685885"/>
            <a:ext cx="7803730" cy="2230438"/>
          </a:xfrm>
        </p:spPr>
        <p:txBody>
          <a:bodyPr numCol="2" spcCol="182880">
            <a:noAutofit/>
          </a:bodyPr>
          <a:lstStyle/>
          <a:p>
            <a:pPr marL="0" indent="0">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it appears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Local &amp; timely hook</a:t>
            </a:r>
          </a:p>
          <a:p>
            <a:pPr marL="300038"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300038" indent="-300038">
              <a:lnSpc>
                <a:spcPct val="134000"/>
              </a:lnSpc>
              <a:spcBef>
                <a:spcPts val="0"/>
              </a:spcBef>
              <a:spcAft>
                <a:spcPts val="450"/>
              </a:spcAft>
              <a:buFont typeface="Arial"/>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300038" indent="-300038">
              <a:lnSpc>
                <a:spcPct val="134000"/>
              </a:lnSpc>
              <a:spcBef>
                <a:spcPts val="0"/>
              </a:spcBef>
              <a:spcAft>
                <a:spcPts val="450"/>
              </a:spcAft>
              <a:buFont typeface="Arial"/>
              <a:buAutoNum type="arabicPeriod"/>
            </a:pPr>
            <a:endParaRPr lang="en-US" sz="2250" b="1">
              <a:solidFill>
                <a:schemeClr val="accent2"/>
              </a:solidFill>
              <a:latin typeface="Open Sans" panose="020B0606030504020204" pitchFamily="34" charset="0"/>
              <a:ea typeface="Open Sans" panose="020B0606030504020204" pitchFamily="34" charset="0"/>
              <a:cs typeface="Open Sans" panose="020B0606030504020204" pitchFamily="34" charset="0"/>
            </a:endParaRPr>
          </a:p>
          <a:p>
            <a:pPr marL="557213" indent="-300038">
              <a:lnSpc>
                <a:spcPct val="134000"/>
              </a:lnSpc>
              <a:spcBef>
                <a:spcPts val="0"/>
              </a:spcBef>
              <a:spcAft>
                <a:spcPts val="450"/>
              </a:spcAft>
              <a:buNone/>
            </a:pPr>
            <a:r>
              <a:rPr lang="en-US" sz="2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How you write it</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to action</a:t>
            </a:r>
          </a:p>
          <a:p>
            <a:pPr marL="557213" indent="-300038">
              <a:lnSpc>
                <a:spcPct val="134000"/>
              </a:lnSpc>
              <a:spcBef>
                <a:spcPts val="0"/>
              </a:spcBef>
              <a:spcAft>
                <a:spcPts val="450"/>
              </a:spcAft>
              <a:buAutoNum type="arabicPeriod"/>
            </a:pPr>
            <a:r>
              <a:rPr lang="en-US" sz="22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Why it matters</a:t>
            </a:r>
          </a:p>
          <a:p>
            <a:pPr marL="557213" indent="-300038">
              <a:lnSpc>
                <a:spcPct val="134000"/>
              </a:lnSpc>
              <a:spcBef>
                <a:spcPts val="0"/>
              </a:spcBef>
              <a:spcAft>
                <a:spcPts val="450"/>
              </a:spcAft>
              <a:buFont typeface="Arial"/>
              <a:buAutoNum type="arabicPeriod"/>
            </a:pPr>
            <a:r>
              <a:rPr lang="en-US" sz="2250" b="1">
                <a:solidFill>
                  <a:srgbClr val="D50032"/>
                </a:solidFill>
                <a:latin typeface="Open Sans" panose="020B0606030504020204" pitchFamily="34" charset="0"/>
                <a:ea typeface="Open Sans" panose="020B0606030504020204" pitchFamily="34" charset="0"/>
                <a:cs typeface="Open Sans" panose="020B0606030504020204" pitchFamily="34" charset="0"/>
              </a:rPr>
              <a:t>LOCAL &amp; TIMELY HOOK</a:t>
            </a:r>
          </a:p>
        </p:txBody>
      </p:sp>
      <p:sp>
        <p:nvSpPr>
          <p:cNvPr id="6" name="Rectangle 5">
            <a:extLst>
              <a:ext uri="{FF2B5EF4-FFF2-40B4-BE49-F238E27FC236}">
                <a16:creationId xmlns:a16="http://schemas.microsoft.com/office/drawing/2014/main" id="{4EC0CC12-F90A-449C-A0AB-63A7E0DB9C3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72055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aiche.org/sites/default/files/styles/aiche_content/public/images/overview_page/local_sections_3128753_5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7612" y="811070"/>
            <a:ext cx="4100513" cy="2714625"/>
          </a:xfrm>
          <a:prstGeom prst="rect">
            <a:avLst/>
          </a:prstGeom>
          <a:ln w="31750">
            <a:solidFill>
              <a:srgbClr val="C00000"/>
            </a:solidFill>
          </a:ln>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8B6CE262-9DEF-4345-A07F-8D02B97EC33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29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105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86757" y="157298"/>
            <a:ext cx="6172200" cy="500063"/>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600" b="1" dirty="0">
                <a:solidFill>
                  <a:srgbClr val="E41034"/>
                </a:solidFill>
                <a:latin typeface="Open Sans" panose="020B0606030504020204" pitchFamily="34" charset="0"/>
                <a:ea typeface="Open Sans" panose="020B0606030504020204" pitchFamily="34" charset="0"/>
                <a:cs typeface="Open Sans" panose="020B0606030504020204" pitchFamily="34" charset="0"/>
              </a:rPr>
              <a:t>Advocacy Works!</a:t>
            </a:r>
            <a:endParaRPr lang="en-US" altLang="en-US" sz="3600" dirty="0">
              <a:solidFill>
                <a:srgbClr val="E4103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579" name="Rectangle 5"/>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4580" name="Picture 2" descr="https://assets.bwbx.io/images/users/iqjWHBFdfxIU/i1ZtBnklKYw0/v1/-1x-1.pn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847" y="873977"/>
            <a:ext cx="8804430" cy="4269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88A04D7E-DC9E-4EF5-ABDE-44038BB34829}"/>
              </a:ext>
            </a:extLst>
          </p:cNvPr>
          <p:cNvSpPr/>
          <p:nvPr/>
        </p:nvSpPr>
        <p:spPr>
          <a:xfrm>
            <a:off x="-53179" y="3347884"/>
            <a:ext cx="3445308" cy="619432"/>
          </a:xfrm>
          <a:prstGeom prst="ellipse">
            <a:avLst/>
          </a:prstGeom>
          <a:noFill/>
          <a:ln w="57150" cap="flat">
            <a:solidFill>
              <a:schemeClr val="tx2">
                <a:lumMod val="7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9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400657"/>
          </a:xfrm>
          <a:prstGeom prst="rect">
            <a:avLst/>
          </a:prstGeom>
          <a:ln>
            <a:noFill/>
          </a:ln>
        </p:spPr>
        <p:txBody>
          <a:bodyPr wrap="square">
            <a:spAutoFit/>
          </a:bodyPr>
          <a:lstStyle/>
          <a:p>
            <a:r>
              <a:rPr lang="en-US" dirty="0"/>
              <a:t>Public health experts warn the coronavirus is likely to set back years of painstaking progress against TB, HIV and malaria. Many kids are already missing out on life-saving vaccines. Food insecurity and starvation are also rising fast in Africa and Asia due to severe lockdowns. Whether it’s COVID-19 or other ongoing global health emergencies, we need a strong response from Congress here and around the world. </a:t>
            </a:r>
          </a:p>
          <a:p>
            <a:endParaRPr lang="en-US" sz="2000" i="1" dirty="0"/>
          </a:p>
          <a:p>
            <a:r>
              <a:rPr lang="en-US" sz="2000" i="1" dirty="0"/>
              <a:t>—Pat Payne, Castro Valley</a:t>
            </a:r>
          </a:p>
          <a:p>
            <a:r>
              <a:rPr lang="en-US" sz="2000" dirty="0"/>
              <a:t>August 26,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A100F3C6-9408-7144-B169-BC41C2AD64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572306" y="732862"/>
            <a:ext cx="5943600" cy="1124585"/>
          </a:xfrm>
          <a:prstGeom prst="rect">
            <a:avLst/>
          </a:prstGeom>
        </p:spPr>
      </p:pic>
    </p:spTree>
    <p:extLst>
      <p:ext uri="{BB962C8B-B14F-4D97-AF65-F5344CB8AC3E}">
        <p14:creationId xmlns:p14="http://schemas.microsoft.com/office/powerpoint/2010/main" val="420481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316" y="1958473"/>
            <a:ext cx="8547367" cy="2862322"/>
          </a:xfrm>
          <a:prstGeom prst="rect">
            <a:avLst/>
          </a:prstGeom>
          <a:ln>
            <a:noFill/>
          </a:ln>
        </p:spPr>
        <p:txBody>
          <a:bodyPr wrap="square">
            <a:spAutoFit/>
          </a:bodyPr>
          <a:lstStyle/>
          <a:p>
            <a:r>
              <a:rPr lang="en-US" sz="2000" dirty="0"/>
              <a:t>Ditch the power struggles and help working people. Re: Aug. 16 article, “Americans waiting on help, but Congress is in recess.” I am amazed at the hard-heartedness of our federal government. Elected officials in Washington are worrying about spending too much when people have lost their jobs due to the pandemic.</a:t>
            </a:r>
          </a:p>
          <a:p>
            <a:endParaRPr lang="en-US" sz="2000" dirty="0"/>
          </a:p>
          <a:p>
            <a:endParaRPr lang="en-US" sz="2000" dirty="0"/>
          </a:p>
          <a:p>
            <a:r>
              <a:rPr lang="en-US" sz="2000" dirty="0"/>
              <a:t>Eloise Sutherland, Austin</a:t>
            </a:r>
          </a:p>
          <a:p>
            <a:r>
              <a:rPr lang="en-US" sz="2000" dirty="0"/>
              <a:t>August 21,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98C31F5A-9260-4BC2-B1BF-5D8FBD57338A}"/>
              </a:ext>
            </a:extLst>
          </p:cNvPr>
          <p:cNvSpPr/>
          <p:nvPr/>
        </p:nvSpPr>
        <p:spPr>
          <a:xfrm>
            <a:off x="103239" y="631835"/>
            <a:ext cx="8881735" cy="4302473"/>
          </a:xfrm>
          <a:prstGeom prst="roundRect">
            <a:avLst/>
          </a:prstGeom>
          <a:noFill/>
          <a:ln w="508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A7BCD5D-1550-8E4C-B1D5-120C13EB0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11420" y="908602"/>
            <a:ext cx="3065372" cy="765147"/>
          </a:xfrm>
          <a:prstGeom prst="rect">
            <a:avLst/>
          </a:prstGeom>
        </p:spPr>
      </p:pic>
    </p:spTree>
    <p:extLst>
      <p:ext uri="{BB962C8B-B14F-4D97-AF65-F5344CB8AC3E}">
        <p14:creationId xmlns:p14="http://schemas.microsoft.com/office/powerpoint/2010/main" val="30692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611B8-5F89-4E35-999D-1BB8986F91C3}"/>
              </a:ext>
            </a:extLst>
          </p:cNvPr>
          <p:cNvSpPr/>
          <p:nvPr/>
        </p:nvSpPr>
        <p:spPr>
          <a:xfrm>
            <a:off x="4206239" y="124005"/>
            <a:ext cx="3541395"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Timely Hook</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0B66238-F36B-EB4E-84CD-9F17957F1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112" y="0"/>
            <a:ext cx="2875008" cy="5143500"/>
          </a:xfrm>
          <a:prstGeom prst="rect">
            <a:avLst/>
          </a:prstGeom>
        </p:spPr>
      </p:pic>
      <p:sp>
        <p:nvSpPr>
          <p:cNvPr id="3" name="TextBox 2">
            <a:extLst>
              <a:ext uri="{FF2B5EF4-FFF2-40B4-BE49-F238E27FC236}">
                <a16:creationId xmlns:a16="http://schemas.microsoft.com/office/drawing/2014/main" id="{8683B5CA-2C28-674F-94C7-70B55C82824A}"/>
              </a:ext>
            </a:extLst>
          </p:cNvPr>
          <p:cNvSpPr txBox="1"/>
          <p:nvPr/>
        </p:nvSpPr>
        <p:spPr>
          <a:xfrm>
            <a:off x="3962018" y="1002089"/>
            <a:ext cx="3785616" cy="3139321"/>
          </a:xfrm>
          <a:prstGeom prst="rect">
            <a:avLst/>
          </a:prstGeom>
          <a:noFill/>
        </p:spPr>
        <p:txBody>
          <a:bodyPr wrap="square" rtlCol="0">
            <a:spAutoFit/>
          </a:bodyPr>
          <a:lstStyle/>
          <a:p>
            <a:r>
              <a:rPr lang="en-US" dirty="0"/>
              <a:t>“Thanks for your piece on the digital divide (DIGITAL DIVIDE, Sept. 1, 2020). Once again, the poorest among us are disadvantaged in ways that affect their entire lives. Some studies project that students lacking adequate internet access during COVID will never catch up in their education. We are seeing the same kind of divide everyday when it comes to food and housing. COVID has made it worse in NC.”</a:t>
            </a:r>
          </a:p>
        </p:txBody>
      </p:sp>
    </p:spTree>
    <p:extLst>
      <p:ext uri="{BB962C8B-B14F-4D97-AF65-F5344CB8AC3E}">
        <p14:creationId xmlns:p14="http://schemas.microsoft.com/office/powerpoint/2010/main" val="419291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611B8-5F89-4E35-999D-1BB8986F91C3}"/>
              </a:ext>
            </a:extLst>
          </p:cNvPr>
          <p:cNvSpPr/>
          <p:nvPr/>
        </p:nvSpPr>
        <p:spPr>
          <a:xfrm>
            <a:off x="4206239" y="124005"/>
            <a:ext cx="3541395"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Rest of the Letter</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A0B66238-F36B-EB4E-84CD-9F17957F1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1112" y="0"/>
            <a:ext cx="2875008" cy="5143500"/>
          </a:xfrm>
          <a:prstGeom prst="rect">
            <a:avLst/>
          </a:prstGeom>
        </p:spPr>
      </p:pic>
      <p:sp>
        <p:nvSpPr>
          <p:cNvPr id="3" name="TextBox 2">
            <a:extLst>
              <a:ext uri="{FF2B5EF4-FFF2-40B4-BE49-F238E27FC236}">
                <a16:creationId xmlns:a16="http://schemas.microsoft.com/office/drawing/2014/main" id="{8683B5CA-2C28-674F-94C7-70B55C82824A}"/>
              </a:ext>
            </a:extLst>
          </p:cNvPr>
          <p:cNvSpPr txBox="1"/>
          <p:nvPr/>
        </p:nvSpPr>
        <p:spPr>
          <a:xfrm>
            <a:off x="3474720" y="965513"/>
            <a:ext cx="5449826" cy="4062651"/>
          </a:xfrm>
          <a:prstGeom prst="rect">
            <a:avLst/>
          </a:prstGeom>
          <a:noFill/>
        </p:spPr>
        <p:txBody>
          <a:bodyPr wrap="square" rtlCol="0">
            <a:spAutoFit/>
          </a:bodyPr>
          <a:lstStyle/>
          <a:p>
            <a:r>
              <a:rPr lang="en-US" sz="1600" dirty="0"/>
              <a:t>Another massive divide we must not forget, is the global divide. </a:t>
            </a:r>
            <a:r>
              <a:rPr lang="en-US" sz="1600" b="1" dirty="0"/>
              <a:t>In many low-income countries the pandemic is undermining decades of progress in fighting disease. Millions of children are missing out on life-saving vaccines and food insecurity and starvation are rising fast. Organizations like the Global Fund to Fight AIDS, TB, and Malaria and Gavi, the Vaccine Alliance are out of emergency funds and the stakes are great.</a:t>
            </a:r>
          </a:p>
          <a:p>
            <a:endParaRPr lang="en-US" sz="1600" b="1" dirty="0"/>
          </a:p>
          <a:p>
            <a:r>
              <a:rPr lang="en-US" sz="1600" b="1" dirty="0"/>
              <a:t>I call on our Representative and Senators to break the stalemate in DC and pass an emergency response package that includes $100 billion rental assistance and an eviction moratorium for Americans, and no less than $20 billion for international development and global health needs. </a:t>
            </a:r>
            <a:r>
              <a:rPr lang="en-US" sz="1600" dirty="0"/>
              <a:t>The bill should also address the digital divide for American students who need it.</a:t>
            </a:r>
            <a:r>
              <a:rPr lang="en-US" sz="1600" b="1" dirty="0"/>
              <a:t> It’s time to get back to the people’s work.</a:t>
            </a:r>
          </a:p>
          <a:p>
            <a:endParaRPr lang="en-US" dirty="0"/>
          </a:p>
        </p:txBody>
      </p:sp>
    </p:spTree>
    <p:extLst>
      <p:ext uri="{BB962C8B-B14F-4D97-AF65-F5344CB8AC3E}">
        <p14:creationId xmlns:p14="http://schemas.microsoft.com/office/powerpoint/2010/main" val="1465091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611B8-5F89-4E35-999D-1BB8986F91C3}"/>
              </a:ext>
            </a:extLst>
          </p:cNvPr>
          <p:cNvSpPr/>
          <p:nvPr/>
        </p:nvSpPr>
        <p:spPr>
          <a:xfrm>
            <a:off x="3794761" y="124005"/>
            <a:ext cx="3952874" cy="923330"/>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683B5CA-2C28-674F-94C7-70B55C82824A}"/>
              </a:ext>
            </a:extLst>
          </p:cNvPr>
          <p:cNvSpPr txBox="1"/>
          <p:nvPr/>
        </p:nvSpPr>
        <p:spPr>
          <a:xfrm>
            <a:off x="3456432" y="1294697"/>
            <a:ext cx="5449826" cy="1477328"/>
          </a:xfrm>
          <a:prstGeom prst="rect">
            <a:avLst/>
          </a:prstGeom>
          <a:noFill/>
        </p:spPr>
        <p:txBody>
          <a:bodyPr wrap="square" rtlCol="0">
            <a:spAutoFit/>
          </a:bodyPr>
          <a:lstStyle/>
          <a:p>
            <a:r>
              <a:rPr lang="en-US" dirty="0"/>
              <a:t>“Thanks for keeping us up to date on COVID-19 in Buncombe County (Death total up 6 over last week, Sept. 1, 2020). We must keep this pandemic in front of if we want to get in front of it. Regular reporting keeps us vigilant.”</a:t>
            </a:r>
          </a:p>
        </p:txBody>
      </p:sp>
      <p:pic>
        <p:nvPicPr>
          <p:cNvPr id="4" name="Picture 3">
            <a:extLst>
              <a:ext uri="{FF2B5EF4-FFF2-40B4-BE49-F238E27FC236}">
                <a16:creationId xmlns:a16="http://schemas.microsoft.com/office/drawing/2014/main" id="{B71C8CA6-069B-E047-A6DD-760CDB5F1176}"/>
              </a:ext>
            </a:extLst>
          </p:cNvPr>
          <p:cNvPicPr>
            <a:picLocks noChangeAspect="1"/>
          </p:cNvPicPr>
          <p:nvPr/>
        </p:nvPicPr>
        <p:blipFill>
          <a:blip r:embed="rId2"/>
          <a:stretch>
            <a:fillRect/>
          </a:stretch>
        </p:blipFill>
        <p:spPr>
          <a:xfrm>
            <a:off x="716129" y="7257"/>
            <a:ext cx="1679599" cy="5143500"/>
          </a:xfrm>
          <a:prstGeom prst="rect">
            <a:avLst/>
          </a:prstGeom>
        </p:spPr>
      </p:pic>
    </p:spTree>
    <p:extLst>
      <p:ext uri="{BB962C8B-B14F-4D97-AF65-F5344CB8AC3E}">
        <p14:creationId xmlns:p14="http://schemas.microsoft.com/office/powerpoint/2010/main" val="2364400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611B8-5F89-4E35-999D-1BB8986F91C3}"/>
              </a:ext>
            </a:extLst>
          </p:cNvPr>
          <p:cNvSpPr/>
          <p:nvPr/>
        </p:nvSpPr>
        <p:spPr>
          <a:xfrm>
            <a:off x="3794761" y="124005"/>
            <a:ext cx="3952874"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Rest of the Letter</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683B5CA-2C28-674F-94C7-70B55C82824A}"/>
              </a:ext>
            </a:extLst>
          </p:cNvPr>
          <p:cNvSpPr txBox="1"/>
          <p:nvPr/>
        </p:nvSpPr>
        <p:spPr>
          <a:xfrm>
            <a:off x="2734056" y="974657"/>
            <a:ext cx="6153912" cy="3785652"/>
          </a:xfrm>
          <a:prstGeom prst="rect">
            <a:avLst/>
          </a:prstGeom>
          <a:noFill/>
        </p:spPr>
        <p:txBody>
          <a:bodyPr wrap="square" rtlCol="0">
            <a:spAutoFit/>
          </a:bodyPr>
          <a:lstStyle/>
          <a:p>
            <a:r>
              <a:rPr lang="en-US" sz="1600" dirty="0"/>
              <a:t>I wish Congress was more vigilant about their response to COVID-19 as well—they left DC for a long recess without passing an emergency COVID spending bill, leaving millions of people in danger of eviction in the U.S. or death globally. </a:t>
            </a:r>
            <a:r>
              <a:rPr lang="en-US" sz="1600" b="1" dirty="0"/>
              <a:t>In many low-income countries the pandemic is undermining decades of progress in fighting disease. Millions of children are missing out on life-saving vaccines and food insecurity and starvation are rising fast. Global organizations like the Global Fund to Fight AIDS, TB, and Malaria and Gavi, the Vaccine Alliance are out of emergency funds and the stakes are great.</a:t>
            </a:r>
          </a:p>
          <a:p>
            <a:endParaRPr lang="en-US" sz="1600" b="1" dirty="0"/>
          </a:p>
          <a:p>
            <a:r>
              <a:rPr lang="en-US" sz="1600" b="1" dirty="0"/>
              <a:t>I call on our Representative and Senators to break the stalemate in DC and pass an emergency response package that includes $100 billion rental assistance and an eviction moratorium for Americans, and no less than $20 billion for international development and global health needs. It’s time to get back to the people’s work.</a:t>
            </a:r>
          </a:p>
        </p:txBody>
      </p:sp>
      <p:pic>
        <p:nvPicPr>
          <p:cNvPr id="4" name="Picture 3">
            <a:extLst>
              <a:ext uri="{FF2B5EF4-FFF2-40B4-BE49-F238E27FC236}">
                <a16:creationId xmlns:a16="http://schemas.microsoft.com/office/drawing/2014/main" id="{B71C8CA6-069B-E047-A6DD-760CDB5F1176}"/>
              </a:ext>
            </a:extLst>
          </p:cNvPr>
          <p:cNvPicPr>
            <a:picLocks noChangeAspect="1"/>
          </p:cNvPicPr>
          <p:nvPr/>
        </p:nvPicPr>
        <p:blipFill>
          <a:blip r:embed="rId2"/>
          <a:stretch>
            <a:fillRect/>
          </a:stretch>
        </p:blipFill>
        <p:spPr>
          <a:xfrm>
            <a:off x="716129" y="7257"/>
            <a:ext cx="1679599" cy="5143500"/>
          </a:xfrm>
          <a:prstGeom prst="rect">
            <a:avLst/>
          </a:prstGeom>
        </p:spPr>
      </p:pic>
    </p:spTree>
    <p:extLst>
      <p:ext uri="{BB962C8B-B14F-4D97-AF65-F5344CB8AC3E}">
        <p14:creationId xmlns:p14="http://schemas.microsoft.com/office/powerpoint/2010/main" val="2639789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1717003" y="206527"/>
            <a:ext cx="6071921" cy="857250"/>
          </a:xfrm>
        </p:spPr>
        <p:txBody>
          <a:bodyPr>
            <a:normAutofit/>
          </a:bodyPr>
          <a:lstStyle/>
          <a:p>
            <a:r>
              <a:rPr lang="en-US" dirty="0"/>
              <a:t>Local, Timely Hook</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457200" y="1343891"/>
            <a:ext cx="8229600" cy="3491877"/>
          </a:xfrm>
        </p:spPr>
        <p:txBody>
          <a:bodyPr>
            <a:normAutofit lnSpcReduction="10000"/>
          </a:bodyPr>
          <a:lstStyle/>
          <a:p>
            <a:pPr marL="0" indent="0">
              <a:lnSpc>
                <a:spcPct val="120000"/>
              </a:lnSpc>
              <a:spcBef>
                <a:spcPts val="600"/>
              </a:spcBef>
              <a:spcAft>
                <a:spcPts val="600"/>
              </a:spcAft>
              <a:buNone/>
            </a:pPr>
            <a:r>
              <a:rPr lang="en-US" dirty="0"/>
              <a:t>It brings hope to read about how our community has come together to address the coronavirus outbreak (cite article). And just as we are struggling here, we must also remember the challenges face by nations with fewer resources.</a:t>
            </a:r>
          </a:p>
        </p:txBody>
      </p:sp>
    </p:spTree>
    <p:extLst>
      <p:ext uri="{BB962C8B-B14F-4D97-AF65-F5344CB8AC3E}">
        <p14:creationId xmlns:p14="http://schemas.microsoft.com/office/powerpoint/2010/main" val="1834666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4948" y="874028"/>
            <a:ext cx="8298874" cy="5428794"/>
          </a:xfrm>
          <a:prstGeom prst="rect">
            <a:avLst/>
          </a:prstGeom>
          <a:noFill/>
        </p:spPr>
        <p:txBody>
          <a:bodyPr wrap="square" numCol="2" rtlCol="0">
            <a:spAutoFit/>
          </a:bodyPr>
          <a:lstStyle/>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Coronavirus</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Local election</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Poverty and homelessness</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Recession</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Public health</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Education</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New stadium spending</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Pop culture</a:t>
            </a:r>
          </a:p>
          <a:p>
            <a:pPr>
              <a:lnSpc>
                <a:spcPct val="114000"/>
              </a:lnSpc>
              <a:spcAft>
                <a:spcPts val="450"/>
              </a:spcAft>
            </a:pPr>
            <a:endParaRPr lang="en-US" sz="2400" dirty="0">
              <a:latin typeface="Helvetica" panose="020B0604020202020204" pitchFamily="34" charset="0"/>
              <a:cs typeface="Helvetica" panose="020B0604020202020204" pitchFamily="34" charset="0"/>
            </a:endParaRPr>
          </a:p>
          <a:p>
            <a:pPr>
              <a:lnSpc>
                <a:spcPct val="114000"/>
              </a:lnSpc>
              <a:spcAft>
                <a:spcPts val="450"/>
              </a:spcAft>
            </a:pPr>
            <a:endParaRPr lang="en-US" sz="2400" dirty="0">
              <a:latin typeface="Helvetica" panose="020B0604020202020204" pitchFamily="34" charset="0"/>
              <a:cs typeface="Helvetica" panose="020B0604020202020204" pitchFamily="34" charset="0"/>
            </a:endParaRPr>
          </a:p>
          <a:p>
            <a:pPr>
              <a:lnSpc>
                <a:spcPct val="114000"/>
              </a:lnSpc>
              <a:spcAft>
                <a:spcPts val="450"/>
              </a:spcAft>
            </a:pPr>
            <a:endParaRPr lang="en-US" sz="2400" dirty="0">
              <a:latin typeface="Helvetica" panose="020B0604020202020204" pitchFamily="34" charset="0"/>
              <a:cs typeface="Helvetica" panose="020B0604020202020204" pitchFamily="34" charset="0"/>
            </a:endParaRP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2020 election coverage</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Candidate profiles</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Back to school</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Gridlock in DC</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Local or national budget cuts</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Student housing</a:t>
            </a:r>
          </a:p>
          <a:p>
            <a:pPr>
              <a:lnSpc>
                <a:spcPct val="114000"/>
              </a:lnSpc>
              <a:spcAft>
                <a:spcPts val="450"/>
              </a:spcAft>
            </a:pPr>
            <a:r>
              <a:rPr lang="en-US" sz="2400" dirty="0">
                <a:solidFill>
                  <a:schemeClr val="tx1">
                    <a:lumMod val="75000"/>
                    <a:lumOff val="25000"/>
                  </a:schemeClr>
                </a:solidFill>
                <a:latin typeface="Helvetica" panose="020B0604020202020204" pitchFamily="34" charset="0"/>
                <a:cs typeface="Helvetica" panose="020B0604020202020204" pitchFamily="34" charset="0"/>
              </a:rPr>
              <a:t>Tax issue</a:t>
            </a:r>
          </a:p>
          <a:p>
            <a:pPr>
              <a:lnSpc>
                <a:spcPct val="114000"/>
              </a:lnSpc>
              <a:spcAft>
                <a:spcPts val="450"/>
              </a:spcAft>
            </a:pPr>
            <a:r>
              <a:rPr lang="en-US" sz="2400" dirty="0">
                <a:solidFill>
                  <a:srgbClr val="D50032"/>
                </a:solidFill>
                <a:latin typeface="Helvetica" panose="020B0604020202020204" pitchFamily="34" charset="0"/>
                <a:cs typeface="Helvetica" panose="020B0604020202020204" pitchFamily="34" charset="0"/>
              </a:rPr>
              <a:t>Charity drives</a:t>
            </a:r>
            <a:endParaRPr lang="en-US" sz="2400" dirty="0">
              <a:solidFill>
                <a:srgbClr val="D50032"/>
              </a:solidFill>
            </a:endParaRPr>
          </a:p>
        </p:txBody>
      </p:sp>
      <p:sp>
        <p:nvSpPr>
          <p:cNvPr id="3" name="Rectangle 2">
            <a:extLst>
              <a:ext uri="{FF2B5EF4-FFF2-40B4-BE49-F238E27FC236}">
                <a16:creationId xmlns:a16="http://schemas.microsoft.com/office/drawing/2014/main" id="{422FDFF2-2E24-41AB-B8A2-82CD18AF6212}"/>
              </a:ext>
            </a:extLst>
          </p:cNvPr>
          <p:cNvSpPr/>
          <p:nvPr/>
        </p:nvSpPr>
        <p:spPr>
          <a:xfrm>
            <a:off x="1461135" y="101628"/>
            <a:ext cx="6286500" cy="507831"/>
          </a:xfrm>
          <a:prstGeom prst="rect">
            <a:avLst/>
          </a:prstGeom>
        </p:spPr>
        <p:txBody>
          <a:bodyPr wrap="square">
            <a:spAutoFit/>
          </a:bodyPr>
          <a:lstStyle/>
          <a:p>
            <a:pPr algn="ctr"/>
            <a:r>
              <a:rPr lang="en-US" sz="2700" b="1">
                <a:solidFill>
                  <a:srgbClr val="D50032"/>
                </a:solidFill>
                <a:latin typeface="Open Sans" panose="020B0606030504020204" pitchFamily="34" charset="0"/>
                <a:ea typeface="Open Sans" panose="020B0606030504020204" pitchFamily="34" charset="0"/>
                <a:cs typeface="Open Sans" panose="020B0606030504020204" pitchFamily="34" charset="0"/>
              </a:rPr>
              <a:t>Local and timely hook</a:t>
            </a:r>
            <a:endParaRPr lang="en-US" sz="27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5">
            <a:extLst>
              <a:ext uri="{FF2B5EF4-FFF2-40B4-BE49-F238E27FC236}">
                <a16:creationId xmlns:a16="http://schemas.microsoft.com/office/drawing/2014/main" id="{C29BE9A4-668C-4339-8679-A2FF4F6F2223}"/>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10297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847" y="757940"/>
            <a:ext cx="8547367" cy="4385560"/>
          </a:xfrm>
          <a:prstGeom prst="rect">
            <a:avLst/>
          </a:prstGeom>
          <a:ln>
            <a:noFill/>
          </a:ln>
        </p:spPr>
        <p:txBody>
          <a:bodyPr wrap="square">
            <a:spAutoFit/>
          </a:bodyPr>
          <a:lstStyle/>
          <a:p>
            <a:r>
              <a:rPr lang="en-US" sz="2200" b="1" dirty="0">
                <a:solidFill>
                  <a:srgbClr val="FF0000"/>
                </a:solidFill>
              </a:rPr>
              <a:t>1: Hook) </a:t>
            </a:r>
            <a:r>
              <a:rPr lang="en-US" sz="2200" dirty="0"/>
              <a:t>As Congress prepares for the next stage of the coronavirus response, it should include support for poverty-stricken countries so that they can deal with the immediate crisis and strengthen their health care systems in the long run.</a:t>
            </a:r>
          </a:p>
          <a:p>
            <a:endParaRPr lang="en-US" sz="2200" dirty="0"/>
          </a:p>
          <a:p>
            <a:r>
              <a:rPr lang="en-US" sz="2200" b="1" dirty="0">
                <a:solidFill>
                  <a:srgbClr val="FF0000"/>
                </a:solidFill>
              </a:rPr>
              <a:t>3: Call to Action) </a:t>
            </a:r>
            <a:r>
              <a:rPr lang="en-US" sz="2200" dirty="0"/>
              <a:t>I call on Sens. Bob Casey, D-Pa., and Pat Toomey, R-Pa., to give their support to the Global Fund to Fight AIDS, Tuberculosis and Malaria. </a:t>
            </a:r>
            <a:r>
              <a:rPr lang="en-US" sz="2200" b="1" dirty="0">
                <a:solidFill>
                  <a:srgbClr val="FF0000"/>
                </a:solidFill>
              </a:rPr>
              <a:t>2: Why it Matters) </a:t>
            </a:r>
            <a:r>
              <a:rPr lang="en-US" sz="2200" dirty="0"/>
              <a:t>This is a global pandemic, and it requires a global response. This is a good place to start.</a:t>
            </a:r>
          </a:p>
          <a:p>
            <a:endParaRPr lang="en-US" sz="2200" b="1" dirty="0"/>
          </a:p>
          <a:p>
            <a:r>
              <a:rPr lang="en-US" sz="2200" b="1" dirty="0"/>
              <a:t>LILY CALLAWAY</a:t>
            </a:r>
            <a:br>
              <a:rPr lang="en-US" sz="2200" dirty="0"/>
            </a:br>
            <a:r>
              <a:rPr lang="en-US" sz="2200" dirty="0"/>
              <a:t>Lawrenceville, PA</a:t>
            </a:r>
          </a:p>
          <a:p>
            <a:pPr>
              <a:lnSpc>
                <a:spcPct val="114000"/>
              </a:lnSpc>
            </a:pPr>
            <a:r>
              <a:rPr lang="en-US" sz="1400" dirty="0">
                <a:latin typeface="Open Sans" panose="020B0606030504020204" pitchFamily="34" charset="0"/>
                <a:ea typeface="Open Sans" panose="020B0606030504020204" pitchFamily="34" charset="0"/>
                <a:cs typeface="Open Sans" panose="020B0606030504020204" pitchFamily="34" charset="0"/>
              </a:rPr>
              <a:t>April 20, 2020</a:t>
            </a:r>
          </a:p>
        </p:txBody>
      </p:sp>
      <p:sp>
        <p:nvSpPr>
          <p:cNvPr id="5" name="Rectangle 4">
            <a:extLst>
              <a:ext uri="{FF2B5EF4-FFF2-40B4-BE49-F238E27FC236}">
                <a16:creationId xmlns:a16="http://schemas.microsoft.com/office/drawing/2014/main" id="{3A8611B8-5F89-4E35-999D-1BB8986F91C3}"/>
              </a:ext>
            </a:extLst>
          </p:cNvPr>
          <p:cNvSpPr/>
          <p:nvPr/>
        </p:nvSpPr>
        <p:spPr>
          <a:xfrm>
            <a:off x="1461135" y="124005"/>
            <a:ext cx="6286500" cy="507831"/>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Short Letters Work Too</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3963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6402" r="-1021"/>
          <a:stretch/>
        </p:blipFill>
        <p:spPr>
          <a:xfrm>
            <a:off x="1010377" y="0"/>
            <a:ext cx="6965879" cy="4945774"/>
          </a:xfrm>
          <a:prstGeom prst="rect">
            <a:avLst/>
          </a:prstGeom>
        </p:spPr>
      </p:pic>
      <p:sp>
        <p:nvSpPr>
          <p:cNvPr id="3" name="Rectangle 5">
            <a:extLst>
              <a:ext uri="{FF2B5EF4-FFF2-40B4-BE49-F238E27FC236}">
                <a16:creationId xmlns:a16="http://schemas.microsoft.com/office/drawing/2014/main" id="{8052378A-ABF8-4C99-8BBB-B3E4D4770A0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39</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267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73" y="307339"/>
            <a:ext cx="7364546" cy="4633529"/>
          </a:xfrm>
          <a:prstGeom prst="rect">
            <a:avLst/>
          </a:prstGeom>
        </p:spPr>
      </p:pic>
      <p:sp>
        <p:nvSpPr>
          <p:cNvPr id="4" name="Rectangle 5">
            <a:extLst>
              <a:ext uri="{FF2B5EF4-FFF2-40B4-BE49-F238E27FC236}">
                <a16:creationId xmlns:a16="http://schemas.microsoft.com/office/drawing/2014/main" id="{3C11EBC1-F6BA-4A55-8D87-DE38C7883DB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9582C92-20DE-E942-8599-5601305347BF}"/>
              </a:ext>
            </a:extLst>
          </p:cNvPr>
          <p:cNvSpPr txBox="1"/>
          <p:nvPr/>
        </p:nvSpPr>
        <p:spPr>
          <a:xfrm>
            <a:off x="4876800" y="465825"/>
            <a:ext cx="2507452" cy="2677656"/>
          </a:xfrm>
          <a:prstGeom prst="rect">
            <a:avLst/>
          </a:prstGeom>
          <a:noFill/>
        </p:spPr>
        <p:txBody>
          <a:bodyPr wrap="square" rtlCol="0">
            <a:spAutoFit/>
          </a:bodyPr>
          <a:lstStyle/>
          <a:p>
            <a:r>
              <a:rPr lang="en-US" sz="2400" dirty="0"/>
              <a:t>Local Media is still the best way to get information and opinions about the community one lives in</a:t>
            </a:r>
          </a:p>
        </p:txBody>
      </p:sp>
    </p:spTree>
    <p:extLst>
      <p:ext uri="{BB962C8B-B14F-4D97-AF65-F5344CB8AC3E}">
        <p14:creationId xmlns:p14="http://schemas.microsoft.com/office/powerpoint/2010/main" val="2871559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611B8-5F89-4E35-999D-1BB8986F91C3}"/>
              </a:ext>
            </a:extLst>
          </p:cNvPr>
          <p:cNvSpPr/>
          <p:nvPr/>
        </p:nvSpPr>
        <p:spPr>
          <a:xfrm>
            <a:off x="453483" y="1419579"/>
            <a:ext cx="7642302" cy="2169825"/>
          </a:xfrm>
          <a:prstGeom prst="rect">
            <a:avLst/>
          </a:prstGeom>
        </p:spPr>
        <p:txBody>
          <a:bodyPr wrap="square">
            <a:spAutoFit/>
          </a:bodyPr>
          <a:lstStyle/>
          <a:p>
            <a:pPr algn="ct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Get a draft letter to start your LTE on the RESULTS Website</a:t>
            </a:r>
          </a:p>
          <a:p>
            <a:pPr algn="ctr"/>
            <a:endPar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Action Alerts</a:t>
            </a:r>
          </a:p>
          <a:p>
            <a:pPr marL="457200" indent="-457200">
              <a:buFont typeface="Arial" panose="020B0604020202020204" pitchFamily="34" charset="0"/>
              <a:buChar char="•"/>
            </a:pPr>
            <a:r>
              <a:rPr lang="en-US" sz="27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Monthly Actions</a:t>
            </a:r>
            <a:endParaRPr lang="en-US" sz="2700" dirty="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2AC19A18-9824-45FB-86C0-5E61C74BD30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40</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0540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052378A-ABF8-4C99-8BBB-B3E4D4770A08}"/>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41</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4" name="Arrow: Right 3">
            <a:extLst>
              <a:ext uri="{FF2B5EF4-FFF2-40B4-BE49-F238E27FC236}">
                <a16:creationId xmlns:a16="http://schemas.microsoft.com/office/drawing/2014/main" id="{074B6A39-FC08-4299-A3B4-F2E380410349}"/>
              </a:ext>
            </a:extLst>
          </p:cNvPr>
          <p:cNvSpPr/>
          <p:nvPr/>
        </p:nvSpPr>
        <p:spPr>
          <a:xfrm>
            <a:off x="2337936" y="181892"/>
            <a:ext cx="4463143" cy="16183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a:ln w="0"/>
                <a:solidFill>
                  <a:schemeClr val="tx1"/>
                </a:solidFill>
                <a:effectLst>
                  <a:outerShdw blurRad="38100" dist="19050" dir="2700000" algn="tl" rotWithShape="0">
                    <a:schemeClr val="dk1">
                      <a:alpha val="40000"/>
                    </a:schemeClr>
                  </a:outerShdw>
                </a:effectLst>
                <a:latin typeface="Open Sans" panose="020B0606030504020204" pitchFamily="34" charset="0"/>
                <a:ea typeface="Open Sans" panose="020B0606030504020204" pitchFamily="34" charset="0"/>
                <a:cs typeface="Open Sans" panose="020B0606030504020204" pitchFamily="34" charset="0"/>
              </a:rPr>
              <a:t>SEND IT!</a:t>
            </a:r>
          </a:p>
        </p:txBody>
      </p:sp>
      <p:sp>
        <p:nvSpPr>
          <p:cNvPr id="2" name="TextBox 1">
            <a:extLst>
              <a:ext uri="{FF2B5EF4-FFF2-40B4-BE49-F238E27FC236}">
                <a16:creationId xmlns:a16="http://schemas.microsoft.com/office/drawing/2014/main" id="{7B37E7FC-0095-4DC8-81AD-8EF5ACD678E0}"/>
              </a:ext>
            </a:extLst>
          </p:cNvPr>
          <p:cNvSpPr txBox="1"/>
          <p:nvPr/>
        </p:nvSpPr>
        <p:spPr>
          <a:xfrm>
            <a:off x="230873" y="1929881"/>
            <a:ext cx="8677270" cy="3031727"/>
          </a:xfrm>
          <a:prstGeom prst="rect">
            <a:avLst/>
          </a:prstGeom>
          <a:noFill/>
        </p:spPr>
        <p:txBody>
          <a:bodyPr wrap="square" rtlCol="0">
            <a:spAutoFit/>
          </a:bodyPr>
          <a:lstStyle/>
          <a:p>
            <a:pPr algn="ctr">
              <a:lnSpc>
                <a:spcPct val="114000"/>
              </a:lnSpc>
              <a:spcAft>
                <a:spcPts val="600"/>
              </a:spcAft>
            </a:pPr>
            <a:r>
              <a:rPr lang="en-US" sz="24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100 percent of letters not sent never get published!</a:t>
            </a:r>
          </a:p>
          <a:p>
            <a:pPr>
              <a:lnSpc>
                <a:spcPct val="114000"/>
              </a:lnSpc>
              <a:spcBef>
                <a:spcPts val="1200"/>
              </a:spcBef>
              <a:spcAft>
                <a:spcPts val="600"/>
              </a:spcAft>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Submitting your LTE:</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E-mail it directly to the paper (e.g.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2"/>
              </a:rPr>
              <a:t>letters@kcstar.com</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 look on paper’s website for address)</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 it through your paper’s website (usually an online form)</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Submit it through the RESULTS website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spcAft>
                <a:spcPts val="600"/>
              </a:spcAft>
              <a:buFont typeface="Arial" panose="020B0604020202020204" pitchFamily="34" charset="0"/>
              <a:buChar char="•"/>
            </a:pP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Mailing a hard copy to your local paper (takes longer)</a:t>
            </a:r>
          </a:p>
          <a:p>
            <a:pPr>
              <a:lnSpc>
                <a:spcPct val="114000"/>
              </a:lnSpc>
              <a:spcAft>
                <a:spcPts val="600"/>
              </a:spcAft>
            </a:pPr>
            <a:r>
              <a:rPr lang="en-US" sz="150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Important! </a:t>
            </a:r>
            <a:r>
              <a:rPr lang="en-US" sz="15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Most papers require you to include your name and contact info to be published. If you are a new writer, they will sometimes contact you to verify authorship.</a:t>
            </a:r>
          </a:p>
        </p:txBody>
      </p:sp>
    </p:spTree>
    <p:extLst>
      <p:ext uri="{BB962C8B-B14F-4D97-AF65-F5344CB8AC3E}">
        <p14:creationId xmlns:p14="http://schemas.microsoft.com/office/powerpoint/2010/main" val="2997028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807" y="843058"/>
            <a:ext cx="6286500" cy="315727"/>
          </a:xfrm>
          <a:prstGeom prst="rect">
            <a:avLst/>
          </a:prstGeom>
        </p:spPr>
        <p:txBody>
          <a:bodyPr wrap="square">
            <a:spAutoFit/>
          </a:bodyPr>
          <a:lstStyle/>
          <a:p>
            <a:pPr>
              <a:lnSpc>
                <a:spcPct val="114000"/>
              </a:lnSpc>
            </a:pPr>
            <a:endParaRPr lang="en-US" sz="1350" dirty="0"/>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42</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60370" y="1862333"/>
            <a:ext cx="6286500" cy="584775"/>
          </a:xfrm>
          <a:prstGeom prst="rect">
            <a:avLst/>
          </a:prstGeom>
        </p:spPr>
        <p:txBody>
          <a:bodyPr wrap="square">
            <a:spAutoFit/>
          </a:bodyPr>
          <a:lstStyle/>
          <a:p>
            <a:pPr algn="ctr"/>
            <a:r>
              <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rPr>
              <a:t>RESULTS Website = Very Easy</a:t>
            </a:r>
          </a:p>
        </p:txBody>
      </p:sp>
    </p:spTree>
    <p:extLst>
      <p:ext uri="{BB962C8B-B14F-4D97-AF65-F5344CB8AC3E}">
        <p14:creationId xmlns:p14="http://schemas.microsoft.com/office/powerpoint/2010/main" val="4260728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807" y="843058"/>
            <a:ext cx="6286500" cy="315727"/>
          </a:xfrm>
          <a:prstGeom prst="rect">
            <a:avLst/>
          </a:prstGeom>
        </p:spPr>
        <p:txBody>
          <a:bodyPr wrap="square">
            <a:spAutoFit/>
          </a:bodyPr>
          <a:lstStyle/>
          <a:p>
            <a:pPr>
              <a:lnSpc>
                <a:spcPct val="114000"/>
              </a:lnSpc>
            </a:pPr>
            <a:endParaRPr lang="en-US" sz="1350" dirty="0"/>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43</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1088970" y="2180385"/>
            <a:ext cx="6286500" cy="584775"/>
          </a:xfrm>
          <a:prstGeom prst="rect">
            <a:avLst/>
          </a:prstGeom>
        </p:spPr>
        <p:txBody>
          <a:bodyPr wrap="square">
            <a:spAutoFit/>
          </a:bodyPr>
          <a:lstStyle/>
          <a:p>
            <a:pPr algn="ctr"/>
            <a:r>
              <a:rPr lang="en-US" sz="3200" dirty="0">
                <a:solidFill>
                  <a:srgbClr val="D50032"/>
                </a:solidFill>
                <a:latin typeface="Open Sans" panose="020B0606030504020204" pitchFamily="34" charset="0"/>
                <a:ea typeface="Open Sans" panose="020B0606030504020204" pitchFamily="34" charset="0"/>
                <a:cs typeface="Open Sans" panose="020B0606030504020204" pitchFamily="34" charset="0"/>
              </a:rPr>
              <a:t>Direct to the Paper = Pretty Easy</a:t>
            </a:r>
          </a:p>
        </p:txBody>
      </p:sp>
    </p:spTree>
    <p:extLst>
      <p:ext uri="{BB962C8B-B14F-4D97-AF65-F5344CB8AC3E}">
        <p14:creationId xmlns:p14="http://schemas.microsoft.com/office/powerpoint/2010/main" val="2823649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2807" y="843058"/>
            <a:ext cx="6286500" cy="4027193"/>
          </a:xfrm>
          <a:prstGeom prst="rect">
            <a:avLst/>
          </a:prstGeom>
        </p:spPr>
        <p:txBody>
          <a:bodyPr wrap="square">
            <a:spAutoFit/>
          </a:bodyPr>
          <a:lstStyle/>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Find a hook</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Edit the template</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Check your word count</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Check for 3 key pieces</a:t>
            </a:r>
          </a:p>
          <a:p>
            <a:pPr marL="428625" indent="-428625">
              <a:lnSpc>
                <a:spcPct val="114000"/>
              </a:lnSpc>
              <a:buFont typeface="Wingdings" charset="2"/>
              <a:buChar char="ü"/>
            </a:pPr>
            <a:r>
              <a:rPr lang="en-US" sz="2800">
                <a:solidFill>
                  <a:srgbClr val="58585B"/>
                </a:solidFill>
                <a:latin typeface="Open Sans" panose="020B0606030504020204" pitchFamily="34" charset="0"/>
                <a:ea typeface="Open Sans" panose="020B0606030504020204" pitchFamily="34" charset="0"/>
                <a:cs typeface="Open Sans" panose="020B0606030504020204" pitchFamily="34" charset="0"/>
              </a:rPr>
              <a:t>Hit “send”!</a:t>
            </a:r>
          </a:p>
          <a:p>
            <a:pPr marL="428625" indent="-428625">
              <a:lnSpc>
                <a:spcPct val="114000"/>
              </a:lnSpc>
              <a:buFont typeface="Wingdings" charset="2"/>
              <a:buChar char="ü"/>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Send it to Congress</a:t>
            </a:r>
          </a:p>
          <a:p>
            <a:pPr marL="428625" indent="-428625">
              <a:lnSpc>
                <a:spcPct val="114000"/>
              </a:lnSpc>
              <a:buFont typeface="Wingdings" charset="2"/>
              <a:buChar char="ü"/>
            </a:pPr>
            <a:r>
              <a:rPr lang="en-US" sz="2800">
                <a:solidFill>
                  <a:schemeClr val="tx2"/>
                </a:solidFill>
                <a:latin typeface="Open Sans" panose="020B0606030504020204" pitchFamily="34" charset="0"/>
                <a:ea typeface="Open Sans" panose="020B0606030504020204" pitchFamily="34" charset="0"/>
                <a:cs typeface="Open Sans" panose="020B0606030504020204" pitchFamily="34" charset="0"/>
              </a:rPr>
              <a:t>Send it to RESULTS </a:t>
            </a:r>
          </a:p>
          <a:p>
            <a:pPr marL="428625" indent="-428625">
              <a:lnSpc>
                <a:spcPct val="114000"/>
              </a:lnSpc>
              <a:buFont typeface="Wingdings" charset="2"/>
              <a:buChar char="ü"/>
            </a:pPr>
            <a:r>
              <a:rPr lang="en-US" sz="2800">
                <a:solidFill>
                  <a:schemeClr val="accent2"/>
                </a:solidFill>
                <a:latin typeface="Open Sans" panose="020B0606030504020204" pitchFamily="34" charset="0"/>
                <a:ea typeface="Open Sans" panose="020B0606030504020204" pitchFamily="34" charset="0"/>
                <a:cs typeface="Open Sans" panose="020B0606030504020204" pitchFamily="34" charset="0"/>
              </a:rPr>
              <a:t>Repeat</a:t>
            </a:r>
            <a:r>
              <a:rPr lang="en-US" sz="3000"/>
              <a:t>		</a:t>
            </a:r>
            <a:endParaRPr lang="en-US" sz="1350"/>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44</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286500" cy="584775"/>
          </a:xfrm>
          <a:prstGeom prst="rect">
            <a:avLst/>
          </a:prstGeom>
        </p:spPr>
        <p:txBody>
          <a:bodyPr wrap="square">
            <a:spAutoFit/>
          </a:bodyPr>
          <a:lstStyle/>
          <a:p>
            <a:pPr algn="ctr"/>
            <a:r>
              <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rPr>
              <a:t>Media Success Checklist </a:t>
            </a:r>
          </a:p>
        </p:txBody>
      </p:sp>
    </p:spTree>
    <p:extLst>
      <p:ext uri="{BB962C8B-B14F-4D97-AF65-F5344CB8AC3E}">
        <p14:creationId xmlns:p14="http://schemas.microsoft.com/office/powerpoint/2010/main" val="4087233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873" y="993109"/>
            <a:ext cx="8374978" cy="3668825"/>
          </a:xfrm>
          <a:prstGeom prst="rect">
            <a:avLst/>
          </a:prstGeom>
        </p:spPr>
        <p:txBody>
          <a:bodyPr wrap="square">
            <a:spAutoFit/>
          </a:bodyPr>
          <a:lstStyle/>
          <a:p>
            <a:pPr marL="457200" indent="-457200">
              <a:lnSpc>
                <a:spcPct val="114000"/>
              </a:lnSpc>
              <a:spcAft>
                <a:spcPts val="6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Getting published is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empowering and fun</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Fast and visible</a:t>
            </a:r>
          </a:p>
          <a:p>
            <a:pPr marL="457200" indent="-457200">
              <a:lnSpc>
                <a:spcPct val="114000"/>
              </a:lnSpc>
              <a:spcAft>
                <a:spcPts val="600"/>
              </a:spcAft>
              <a:buFont typeface="Arial" panose="020B0604020202020204" pitchFamily="34" charset="0"/>
              <a:buChar char="•"/>
            </a:pP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Media actions a great way to </a:t>
            </a: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get people interested in advocacy</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Invite others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to write letters with you</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Call a friend and ask him/her to write an LTE (support)</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Collaborate on writing an op-ed</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Hold an online training (use this PPT – it’s easy!)</a:t>
            </a:r>
          </a:p>
          <a:p>
            <a:pPr marL="914400" lvl="1" indent="-457200">
              <a:lnSpc>
                <a:spcPct val="114000"/>
              </a:lnSpc>
              <a:spcAft>
                <a:spcPts val="600"/>
              </a:spcAft>
              <a:buFont typeface="Arial" panose="020B0604020202020204" pitchFamily="34" charset="0"/>
              <a:buChar char="•"/>
            </a:pPr>
            <a:r>
              <a:rPr lang="en-US"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Make it a game – who can get published first?</a:t>
            </a:r>
          </a:p>
          <a:p>
            <a:pPr marL="457200" indent="-457200">
              <a:lnSpc>
                <a:spcPct val="114000"/>
              </a:lnSpc>
              <a:spcAft>
                <a:spcPts val="600"/>
              </a:spcAft>
              <a:buFont typeface="Arial" panose="020B0604020202020204" pitchFamily="34" charset="0"/>
              <a:buChar char="•"/>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Always follow up </a:t>
            </a:r>
            <a:r>
              <a:rPr 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to celebrate success/try again</a:t>
            </a:r>
          </a:p>
        </p:txBody>
      </p:sp>
      <p:sp>
        <p:nvSpPr>
          <p:cNvPr id="4" name="Rectangle 5">
            <a:extLst>
              <a:ext uri="{FF2B5EF4-FFF2-40B4-BE49-F238E27FC236}">
                <a16:creationId xmlns:a16="http://schemas.microsoft.com/office/drawing/2014/main" id="{52192466-5FE1-49F8-BE66-2E35AFA24325}"/>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79BE585-42D2-47C7-8FE8-0EB509728B52}"/>
              </a:ext>
            </a:extLst>
          </p:cNvPr>
          <p:cNvSpPr/>
          <p:nvPr/>
        </p:nvSpPr>
        <p:spPr>
          <a:xfrm>
            <a:off x="800735" y="142863"/>
            <a:ext cx="6718572" cy="584775"/>
          </a:xfrm>
          <a:prstGeom prst="rect">
            <a:avLst/>
          </a:prstGeom>
        </p:spPr>
        <p:txBody>
          <a:bodyPr wrap="square">
            <a:spAutoFit/>
          </a:bodyPr>
          <a:lstStyle/>
          <a:p>
            <a:pPr algn="ctr"/>
            <a:r>
              <a:rPr lang="en-US" sz="3200">
                <a:solidFill>
                  <a:srgbClr val="D50032"/>
                </a:solidFill>
                <a:latin typeface="Open Sans" panose="020B0606030504020204" pitchFamily="34" charset="0"/>
                <a:ea typeface="Open Sans" panose="020B0606030504020204" pitchFamily="34" charset="0"/>
                <a:cs typeface="Open Sans" panose="020B0606030504020204" pitchFamily="34" charset="0"/>
              </a:rPr>
              <a:t>Share your skills with others</a:t>
            </a:r>
          </a:p>
        </p:txBody>
      </p:sp>
    </p:spTree>
    <p:extLst>
      <p:ext uri="{BB962C8B-B14F-4D97-AF65-F5344CB8AC3E}">
        <p14:creationId xmlns:p14="http://schemas.microsoft.com/office/powerpoint/2010/main" val="1666172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F37D81C4-0EA1-4D19-96F3-F725D64FA4F7}"/>
              </a:ext>
            </a:extLst>
          </p:cNvPr>
          <p:cNvSpPr>
            <a:spLocks noGrp="1" noChangeArrowheads="1"/>
          </p:cNvSpPr>
          <p:nvPr>
            <p:ph type="body" sz="half" idx="1"/>
          </p:nvPr>
        </p:nvSpPr>
        <p:spPr>
          <a:xfrm>
            <a:off x="352498" y="881035"/>
            <a:ext cx="4359105" cy="3714750"/>
          </a:xfrm>
        </p:spPr>
        <p:txBody>
          <a:bodyPr rtlCol="0">
            <a:normAutofit fontScale="92500"/>
          </a:bodyPr>
          <a:lstStyle/>
          <a:p>
            <a:pPr marL="13144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Keep at it! </a:t>
            </a: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one paper doesn’t publish, try another</a:t>
            </a:r>
            <a:endParaRPr lang="en-US" sz="2050" i="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If you get rejected multiple times, contact the editor and ask what they look for in letters</a:t>
            </a:r>
          </a:p>
          <a:p>
            <a:pPr marL="257175" indent="-257175">
              <a:lnSpc>
                <a:spcPct val="114000"/>
              </a:lnSpc>
              <a:spcBef>
                <a:spcPts val="0"/>
              </a:spcBef>
              <a:spcAft>
                <a:spcPts val="450"/>
              </a:spcAft>
              <a:buFont typeface="Arial" panose="020B0604020202020204" pitchFamily="34" charset="0"/>
              <a:buChar char="•"/>
              <a:defRPr/>
            </a:pPr>
            <a:r>
              <a:rPr lang="en-US" sz="205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Work at  building relationships with editorial staff and reporters</a:t>
            </a:r>
          </a:p>
          <a:p>
            <a:pPr marL="257175" indent="-257175">
              <a:lnSpc>
                <a:spcPct val="114000"/>
              </a:lnSpc>
              <a:spcBef>
                <a:spcPts val="0"/>
              </a:spcBef>
              <a:spcAft>
                <a:spcPts val="450"/>
              </a:spcAft>
              <a:buFont typeface="Arial" panose="020B0604020202020204" pitchFamily="34" charset="0"/>
              <a:buChar char="•"/>
              <a:defRPr/>
            </a:pPr>
            <a:r>
              <a:rPr lang="en-US" sz="2050" b="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Send all you published media to your legislators</a:t>
            </a:r>
          </a:p>
        </p:txBody>
      </p:sp>
      <p:sp>
        <p:nvSpPr>
          <p:cNvPr id="8" name="Rectangle 2">
            <a:extLst>
              <a:ext uri="{FF2B5EF4-FFF2-40B4-BE49-F238E27FC236}">
                <a16:creationId xmlns:a16="http://schemas.microsoft.com/office/drawing/2014/main" id="{E17E7775-546D-4012-8A0D-3204A1BE014B}"/>
              </a:ext>
            </a:extLst>
          </p:cNvPr>
          <p:cNvSpPr txBox="1">
            <a:spLocks noChangeArrowheads="1"/>
          </p:cNvSpPr>
          <p:nvPr/>
        </p:nvSpPr>
        <p:spPr>
          <a:xfrm>
            <a:off x="1371600" y="14288"/>
            <a:ext cx="6343650" cy="651272"/>
          </a:xfrm>
          <a:prstGeom prst="rect">
            <a:avLst/>
          </a:prstGeom>
        </p:spPr>
        <p:txBody>
          <a:bodyPr anchor="ctr">
            <a:normAutofit fontScale="97500"/>
          </a:bodyPr>
          <a:lstStyle>
            <a:lvl1pPr algn="ctr" defTabSz="457200" rtl="0" eaLnBrk="1" latinLnBrk="0" hangingPunct="1">
              <a:spcBef>
                <a:spcPct val="0"/>
              </a:spcBef>
              <a:buNone/>
              <a:defRPr sz="4400" kern="1200">
                <a:solidFill>
                  <a:schemeClr val="accent4"/>
                </a:solidFill>
                <a:latin typeface="Helvetica"/>
                <a:ea typeface="+mj-ea"/>
                <a:cs typeface="+mj-cs"/>
              </a:defRPr>
            </a:lvl1pPr>
          </a:lstStyle>
          <a:p>
            <a:pPr>
              <a:defRPr/>
            </a:pPr>
            <a:r>
              <a:rPr lang="en-US" altLang="en-US" sz="32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Persistence and Patience </a:t>
            </a:r>
          </a:p>
        </p:txBody>
      </p:sp>
      <p:sp>
        <p:nvSpPr>
          <p:cNvPr id="9" name="Rectangle 5">
            <a:extLst>
              <a:ext uri="{FF2B5EF4-FFF2-40B4-BE49-F238E27FC236}">
                <a16:creationId xmlns:a16="http://schemas.microsoft.com/office/drawing/2014/main" id="{6BA13F14-126E-435B-BA30-E2CA490FFD1E}"/>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46</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man climbing cliff beside beach">
            <a:extLst>
              <a:ext uri="{FF2B5EF4-FFF2-40B4-BE49-F238E27FC236}">
                <a16:creationId xmlns:a16="http://schemas.microsoft.com/office/drawing/2014/main" id="{DA9DB908-AAFB-4F68-B2E4-0137A8FEA4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5986" y="1346713"/>
            <a:ext cx="3855516" cy="2783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85900" y="101204"/>
            <a:ext cx="6172200" cy="464016"/>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b="1">
                <a:solidFill>
                  <a:srgbClr val="D50032"/>
                </a:solidFill>
                <a:latin typeface="Open Sans" panose="020B0606030504020204" pitchFamily="34" charset="0"/>
                <a:ea typeface="Open Sans" panose="020B0606030504020204" pitchFamily="34" charset="0"/>
                <a:cs typeface="Open Sans" panose="020B0606030504020204" pitchFamily="34" charset="0"/>
              </a:rPr>
              <a:t>Next Steps</a:t>
            </a:r>
            <a:endParaRPr lang="en-US" altLang="en-US" sz="30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1"/>
          <p:cNvSpPr txBox="1">
            <a:spLocks noChangeArrowheads="1"/>
          </p:cNvSpPr>
          <p:nvPr/>
        </p:nvSpPr>
        <p:spPr bwMode="auto">
          <a:xfrm>
            <a:off x="290286" y="882176"/>
            <a:ext cx="7801428" cy="3762395"/>
          </a:xfrm>
          <a:prstGeom prst="rect">
            <a:avLst/>
          </a:prstGeom>
          <a:noFill/>
          <a:ln>
            <a:noFill/>
          </a:ln>
          <a:extLst>
            <a:ext uri="{909E8E84-426E-40dd-AFC4-6F175D3DCCD1}"/>
            <a:ext uri="{91240B29-F687-4f45-9708-019B960494DF}"/>
          </a:extLst>
        </p:spPr>
        <p:txBody>
          <a:bodyPr lIns="67500" tIns="35100" rIns="67500" bIns="35100"/>
          <a:lstStyle>
            <a:lvl1pPr marL="341313" indent="-341313" eaLnBrk="0" hangingPunct="0">
              <a:spcBef>
                <a:spcPts val="7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900">
                <a:solidFill>
                  <a:srgbClr val="000000"/>
                </a:solidFill>
                <a:latin typeface="Tw Cen MT" pitchFamily="34" charset="0"/>
                <a:ea typeface="SimSun" pitchFamily="2" charset="-122"/>
              </a:defRPr>
            </a:lvl1pPr>
            <a:lvl2pPr eaLnBrk="0" hangingPunct="0">
              <a:spcBef>
                <a:spcPts val="55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600">
                <a:solidFill>
                  <a:srgbClr val="000000"/>
                </a:solidFill>
                <a:latin typeface="Tw Cen MT" pitchFamily="34" charset="0"/>
                <a:ea typeface="SimSun" pitchFamily="2" charset="-122"/>
              </a:defRPr>
            </a:lvl2pPr>
            <a:lvl3pPr eaLnBrk="0" hangingPunct="0">
              <a:spcBef>
                <a:spcPts val="5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300">
                <a:solidFill>
                  <a:srgbClr val="000000"/>
                </a:solidFill>
                <a:latin typeface="Tw Cen MT" pitchFamily="34" charset="0"/>
                <a:ea typeface="SimSun" pitchFamily="2" charset="-122"/>
              </a:defRPr>
            </a:lvl3pPr>
            <a:lvl4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4pPr>
            <a:lvl5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5pPr>
            <a:lvl6pPr marL="25146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6pPr>
            <a:lvl7pPr marL="29718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7pPr>
            <a:lvl8pPr marL="34290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8pPr>
            <a:lvl9pPr marL="38862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9pPr>
          </a:lstStyle>
          <a:p>
            <a:pPr marL="342900" indent="-342900">
              <a:lnSpc>
                <a:spcPct val="114000"/>
              </a:lnSpc>
              <a:spcBef>
                <a:spcPts val="0"/>
              </a:spcBef>
              <a:spcAft>
                <a:spcPts val="600"/>
              </a:spcAft>
              <a:buFont typeface="+mj-lt"/>
              <a:buAutoNum type="arabicPeriod"/>
              <a:defRPr/>
            </a:pPr>
            <a:r>
              <a:rPr lang="en-US" sz="18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Send in a letter to the editor </a:t>
            </a:r>
            <a:r>
              <a:rPr lang="en-US" sz="1800" dirty="0">
                <a:solidFill>
                  <a:srgbClr val="58585B"/>
                </a:solidFill>
                <a:latin typeface="Open Sans" panose="020B0606030504020204" pitchFamily="34" charset="0"/>
                <a:ea typeface="Open Sans" panose="020B0606030504020204" pitchFamily="34" charset="0"/>
                <a:cs typeface="Open Sans" panose="020B0606030504020204" pitchFamily="34" charset="0"/>
              </a:rPr>
              <a:t>on housing and/or global health</a:t>
            </a:r>
          </a:p>
          <a:p>
            <a:pPr marL="739775" lvl="2" indent="-341313">
              <a:lnSpc>
                <a:spcPct val="114000"/>
              </a:lnSpc>
              <a:spcBef>
                <a:spcPts val="0"/>
              </a:spcBef>
              <a:spcAft>
                <a:spcPts val="600"/>
              </a:spcAft>
              <a:buFont typeface="Arial" panose="020B0604020202020204" pitchFamily="34" charset="0"/>
              <a:buChar char="•"/>
              <a:defRPr/>
            </a:pP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Find online actions at: </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https://results.org/volunteers/action-center/</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739775" lvl="2" indent="-341313">
              <a:lnSpc>
                <a:spcPct val="114000"/>
              </a:lnSpc>
              <a:spcBef>
                <a:spcPts val="0"/>
              </a:spcBef>
              <a:spcAft>
                <a:spcPts val="600"/>
              </a:spcAft>
              <a:buFont typeface="Arial" panose="020B0604020202020204" pitchFamily="34" charset="0"/>
              <a:buChar char="•"/>
              <a:defRPr/>
            </a:pP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Let us know when you get published at </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www.tinyurl.com/RESULTSMedia</a:t>
            </a:r>
            <a:r>
              <a:rPr lang="en-US" sz="16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endPar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85763" indent="-385763">
              <a:lnSpc>
                <a:spcPct val="114000"/>
              </a:lnSpc>
              <a:spcBef>
                <a:spcPts val="0"/>
              </a:spcBef>
              <a:spcAft>
                <a:spcPts val="600"/>
              </a:spcAft>
              <a:buFont typeface="+mj-lt"/>
              <a:buAutoNum type="arabicPeriod"/>
              <a:defRPr/>
            </a:pP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Send published letters to key aides and deliver them in lobby meeting</a:t>
            </a:r>
            <a:endPar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marL="385763" indent="-385763">
              <a:lnSpc>
                <a:spcPct val="114000"/>
              </a:lnSpc>
              <a:spcBef>
                <a:spcPts val="0"/>
              </a:spcBef>
              <a:spcAft>
                <a:spcPts val="600"/>
              </a:spcAft>
              <a:buFont typeface="+mj-lt"/>
              <a:buAutoNum type="arabicPeriod"/>
              <a:defRPr/>
            </a:pP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Invite others </a:t>
            </a:r>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you know to share your letter and write their own letters too</a:t>
            </a:r>
          </a:p>
          <a:p>
            <a:pPr marL="385763" indent="-385763">
              <a:lnSpc>
                <a:spcPct val="114000"/>
              </a:lnSpc>
              <a:spcBef>
                <a:spcPts val="0"/>
              </a:spcBef>
              <a:spcAft>
                <a:spcPts val="600"/>
              </a:spcAft>
              <a:buFont typeface="+mj-lt"/>
              <a:buAutoNum type="arabicPeriod"/>
              <a:defRPr/>
            </a:pPr>
            <a:r>
              <a:rPr lang="en-US" sz="1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If you are an LTE pro, </a:t>
            </a:r>
            <a:r>
              <a:rPr lang="en-US" sz="1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consider an op-ed or editorial</a:t>
            </a:r>
          </a:p>
          <a:p>
            <a:pPr marL="739775" lvl="1" indent="-341313">
              <a:lnSpc>
                <a:spcPct val="114000"/>
              </a:lnSpc>
              <a:spcBef>
                <a:spcPts val="0"/>
              </a:spcBef>
              <a:spcAft>
                <a:spcPts val="600"/>
              </a:spcAft>
              <a:buFont typeface="Arial" panose="020B0604020202020204" pitchFamily="34" charset="0"/>
              <a:buChar char="•"/>
              <a:defRPr/>
            </a:pPr>
            <a:r>
              <a:rPr lang="en-US" sz="15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Contact Jos Linn or Ken Patterson for help </a:t>
            </a:r>
          </a:p>
        </p:txBody>
      </p:sp>
      <p:sp>
        <p:nvSpPr>
          <p:cNvPr id="5" name="Rectangle 5">
            <a:extLst>
              <a:ext uri="{FF2B5EF4-FFF2-40B4-BE49-F238E27FC236}">
                <a16:creationId xmlns:a16="http://schemas.microsoft.com/office/drawing/2014/main" id="{D19209E9-30E2-4884-B0CE-0CAA279CF6C8}"/>
              </a:ext>
            </a:extLst>
          </p:cNvPr>
          <p:cNvSpPr>
            <a:spLocks noChangeArrowheads="1"/>
          </p:cNvSpPr>
          <p:nvPr/>
        </p:nvSpPr>
        <p:spPr bwMode="auto">
          <a:xfrm>
            <a:off x="0" y="7802"/>
            <a:ext cx="3834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6679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83557" y="157843"/>
            <a:ext cx="6172200" cy="464016"/>
          </a:xfrm>
        </p:spPr>
        <p:txBody>
          <a:bodyPr>
            <a:noAutofit/>
          </a:bodyPr>
          <a:lstStyle/>
          <a:p>
            <a:pPr>
              <a:spcBef>
                <a:spcPts val="450"/>
              </a:spcBef>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sz="3000">
                <a:solidFill>
                  <a:srgbClr val="D50032"/>
                </a:solidFill>
                <a:latin typeface="Open Sans" panose="020B0606030504020204" pitchFamily="34" charset="0"/>
                <a:ea typeface="Open Sans" panose="020B0606030504020204" pitchFamily="34" charset="0"/>
                <a:cs typeface="Open Sans" panose="020B0606030504020204" pitchFamily="34" charset="0"/>
              </a:rPr>
              <a:t>Resources</a:t>
            </a:r>
          </a:p>
        </p:txBody>
      </p:sp>
      <p:sp>
        <p:nvSpPr>
          <p:cNvPr id="6" name="Text Box 1"/>
          <p:cNvSpPr txBox="1">
            <a:spLocks noChangeArrowheads="1"/>
          </p:cNvSpPr>
          <p:nvPr/>
        </p:nvSpPr>
        <p:spPr bwMode="auto">
          <a:xfrm>
            <a:off x="290286" y="690552"/>
            <a:ext cx="7554686" cy="3762395"/>
          </a:xfrm>
          <a:prstGeom prst="rect">
            <a:avLst/>
          </a:prstGeom>
          <a:noFill/>
          <a:ln>
            <a:noFill/>
          </a:ln>
          <a:extLst>
            <a:ext uri="{909E8E84-426E-40dd-AFC4-6F175D3DCCD1}"/>
            <a:ext uri="{91240B29-F687-4f45-9708-019B960494DF}"/>
          </a:extLst>
        </p:spPr>
        <p:txBody>
          <a:bodyPr lIns="67500" tIns="35100" rIns="67500" bIns="35100"/>
          <a:lstStyle>
            <a:lvl1pPr marL="341313" indent="-341313" eaLnBrk="0" hangingPunct="0">
              <a:spcBef>
                <a:spcPts val="7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900">
                <a:solidFill>
                  <a:srgbClr val="000000"/>
                </a:solidFill>
                <a:latin typeface="Tw Cen MT" pitchFamily="34" charset="0"/>
                <a:ea typeface="SimSun" pitchFamily="2" charset="-122"/>
              </a:defRPr>
            </a:lvl1pPr>
            <a:lvl2pPr eaLnBrk="0" hangingPunct="0">
              <a:spcBef>
                <a:spcPts val="55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600">
                <a:solidFill>
                  <a:srgbClr val="000000"/>
                </a:solidFill>
                <a:latin typeface="Tw Cen MT" pitchFamily="34" charset="0"/>
                <a:ea typeface="SimSun" pitchFamily="2" charset="-122"/>
              </a:defRPr>
            </a:lvl2pPr>
            <a:lvl3pPr eaLnBrk="0" hangingPunct="0">
              <a:spcBef>
                <a:spcPts val="5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300">
                <a:solidFill>
                  <a:srgbClr val="000000"/>
                </a:solidFill>
                <a:latin typeface="Tw Cen MT" pitchFamily="34" charset="0"/>
                <a:ea typeface="SimSun" pitchFamily="2" charset="-122"/>
              </a:defRPr>
            </a:lvl3pPr>
            <a:lvl4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4pPr>
            <a:lvl5pPr eaLnBrk="0" hangingPunct="0">
              <a:spcBef>
                <a:spcPts val="40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5pPr>
            <a:lvl6pPr marL="25146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6pPr>
            <a:lvl7pPr marL="29718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7pPr>
            <a:lvl8pPr marL="34290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8pPr>
            <a:lvl9pPr marL="3886200" indent="-228600" defTabSz="457200" eaLnBrk="0" fontAlgn="base" hangingPunct="0">
              <a:spcBef>
                <a:spcPts val="400"/>
              </a:spcBef>
              <a:spcAft>
                <a:spcPct val="0"/>
              </a:spcAft>
              <a:buClr>
                <a:srgbClr val="000000"/>
              </a:buClr>
              <a:buSzPct val="100000"/>
              <a:buFont typeface="Times New Roman" pitchFamily="18" charset="0"/>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rgbClr val="000000"/>
                </a:solidFill>
                <a:latin typeface="Tw Cen MT" pitchFamily="34" charset="0"/>
                <a:ea typeface="SimSun" pitchFamily="2" charset="-122"/>
              </a:defRPr>
            </a:lvl9pPr>
          </a:lstStyle>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Tools: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https://results.org/volunteers/media-tools/</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Online Media Actions: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Media Report Form: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4"/>
              </a:rPr>
              <a:t>www.tinyurl.com/RESULTSMedia</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Advocacy Basics: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5"/>
              </a:rPr>
              <a:t>https://results.org/volunteers/advocacy-basics/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Staff Media Support: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Jos Linn,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6"/>
              </a:rPr>
              <a:t>jlinn@results.org</a:t>
            </a:r>
            <a:endPar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Bef>
                <a:spcPts val="0"/>
              </a:spcBef>
              <a:spcAft>
                <a:spcPts val="1200"/>
              </a:spcAft>
              <a:buFont typeface="Arial" panose="020B0604020202020204" pitchFamily="34" charset="0"/>
              <a:buChar char="•"/>
              <a:defRPr/>
            </a:pPr>
            <a:r>
              <a:rPr lang="en-US" sz="1900" b="1" dirty="0">
                <a:solidFill>
                  <a:srgbClr val="58585B"/>
                </a:solidFill>
                <a:latin typeface="Open Sans" panose="020B0606030504020204" pitchFamily="34" charset="0"/>
                <a:ea typeface="Open Sans" panose="020B0606030504020204" pitchFamily="34" charset="0"/>
                <a:cs typeface="Open Sans" panose="020B0606030504020204" pitchFamily="34" charset="0"/>
              </a:rPr>
              <a:t>RESULTS Training Resources: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hlinkClick r:id="rId7"/>
              </a:rPr>
              <a:t>https://results.org/volunteers/training-webinars/</a:t>
            </a:r>
            <a:r>
              <a:rPr lang="en-US" sz="1900" dirty="0">
                <a:solidFill>
                  <a:srgbClr val="58585B"/>
                </a:solidFill>
                <a:latin typeface="Open Sans" panose="020B0606030504020204" pitchFamily="34" charset="0"/>
                <a:ea typeface="Open Sans" panose="020B0606030504020204" pitchFamily="34" charset="0"/>
                <a:cs typeface="Open Sans" panose="020B0606030504020204" pitchFamily="34" charset="0"/>
              </a:rPr>
              <a:t>   </a:t>
            </a:r>
            <a:endParaRPr lang="en-US" sz="1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D19209E9-30E2-4884-B0CE-0CAA279CF6C8}"/>
              </a:ext>
            </a:extLst>
          </p:cNvPr>
          <p:cNvSpPr>
            <a:spLocks noChangeArrowheads="1"/>
          </p:cNvSpPr>
          <p:nvPr/>
        </p:nvSpPr>
        <p:spPr bwMode="auto">
          <a:xfrm>
            <a:off x="0" y="7802"/>
            <a:ext cx="3834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48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9732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04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847D565-0F06-4100-8F5B-53FE7C07DAF3}"/>
              </a:ext>
            </a:extLst>
          </p:cNvPr>
          <p:cNvSpPr>
            <a:spLocks noGrp="1"/>
          </p:cNvSpPr>
          <p:nvPr>
            <p:ph type="title"/>
          </p:nvPr>
        </p:nvSpPr>
        <p:spPr>
          <a:xfrm>
            <a:off x="1305147" y="157298"/>
            <a:ext cx="6231731" cy="619125"/>
          </a:xfrm>
        </p:spPr>
        <p:txBody>
          <a:bodyPr/>
          <a:lstStyle/>
          <a:p>
            <a:pPr eaLnBrk="1" hangingPunct="1"/>
            <a:r>
              <a:rPr lang="en-US" altLang="en-US" sz="3000" b="1" dirty="0">
                <a:solidFill>
                  <a:srgbClr val="D50032"/>
                </a:solidFill>
                <a:latin typeface="Open Sans" panose="020B0606030504020204" pitchFamily="34" charset="0"/>
                <a:ea typeface="Open Sans" panose="020B0606030504020204" pitchFamily="34" charset="0"/>
                <a:cs typeface="Open Sans" panose="020B0606030504020204" pitchFamily="34" charset="0"/>
              </a:rPr>
              <a:t>Why Work with the Media?</a:t>
            </a:r>
          </a:p>
        </p:txBody>
      </p:sp>
      <p:sp>
        <p:nvSpPr>
          <p:cNvPr id="13315" name="Rectangle 3">
            <a:extLst>
              <a:ext uri="{FF2B5EF4-FFF2-40B4-BE49-F238E27FC236}">
                <a16:creationId xmlns:a16="http://schemas.microsoft.com/office/drawing/2014/main" id="{28F20D5C-B014-4212-9212-7822188E721D}"/>
              </a:ext>
            </a:extLst>
          </p:cNvPr>
          <p:cNvSpPr>
            <a:spLocks noGrp="1" noChangeArrowheads="1"/>
          </p:cNvSpPr>
          <p:nvPr>
            <p:ph sz="quarter" idx="1"/>
          </p:nvPr>
        </p:nvSpPr>
        <p:spPr>
          <a:xfrm>
            <a:off x="442685" y="974465"/>
            <a:ext cx="8347354" cy="3778288"/>
          </a:xfrm>
        </p:spPr>
        <p:txBody>
          <a:bodyPr rtlCol="0">
            <a:noAutofit/>
          </a:bodyPr>
          <a:lstStyle/>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Powerful tool </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Editorial page most read section in the paper</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Best source of local information and opinions</a:t>
            </a:r>
          </a:p>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Strong media work can move decision-makers</a:t>
            </a:r>
            <a:r>
              <a:rPr lang="en-US" altLang="en-U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to alter their behavior, positions, and perceptions on an issue</a:t>
            </a:r>
          </a:p>
          <a:p>
            <a:pPr lvl="1">
              <a:lnSpc>
                <a:spcPct val="114000"/>
              </a:lnSpc>
              <a:spcBef>
                <a:spcPts val="0"/>
              </a:spcBef>
              <a:spcAft>
                <a:spcPts val="450"/>
              </a:spcAft>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Asheville Citizen-Times Circulation: 26,347 daily; 36,208 Sunday</a:t>
            </a:r>
          </a:p>
          <a:p>
            <a:pPr>
              <a:lnSpc>
                <a:spcPct val="114000"/>
              </a:lnSpc>
              <a:spcBef>
                <a:spcPts val="0"/>
              </a:spcBef>
              <a:spcAft>
                <a:spcPts val="450"/>
              </a:spcAft>
              <a:defRPr/>
            </a:pPr>
            <a:r>
              <a:rPr lang="en-US" alt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Educates the public</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Builds political will</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Reaches wide audience</a:t>
            </a:r>
          </a:p>
          <a:p>
            <a:pPr lvl="1">
              <a:lnSpc>
                <a:spcPct val="114000"/>
              </a:lnSpc>
              <a:spcBef>
                <a:spcPts val="0"/>
              </a:spcBef>
              <a:spcAft>
                <a:spcPts val="450"/>
              </a:spcAft>
              <a:buFont typeface="Arial" panose="020B0604020202020204" pitchFamily="34" charset="0"/>
              <a:buChar char="•"/>
              <a:defRPr/>
            </a:pPr>
            <a:r>
              <a:rPr lang="en-US" alt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Engages new people</a:t>
            </a:r>
          </a:p>
        </p:txBody>
      </p:sp>
      <p:sp>
        <p:nvSpPr>
          <p:cNvPr id="6" name="Rectangle 5">
            <a:extLst>
              <a:ext uri="{FF2B5EF4-FFF2-40B4-BE49-F238E27FC236}">
                <a16:creationId xmlns:a16="http://schemas.microsoft.com/office/drawing/2014/main" id="{37CE5B08-B3BA-4549-B646-932D631737D1}"/>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5</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862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979584" y="354012"/>
            <a:ext cx="6704326" cy="857250"/>
          </a:xfrm>
        </p:spPr>
        <p:txBody>
          <a:bodyPr>
            <a:normAutofit fontScale="90000"/>
          </a:bodyPr>
          <a:lstStyle/>
          <a:p>
            <a:r>
              <a:rPr lang="en-US" dirty="0"/>
              <a:t>Secret to Getting Published (</a:t>
            </a:r>
            <a:r>
              <a:rPr lang="en-US" dirty="0" err="1"/>
              <a:t>Shhhhh</a:t>
            </a:r>
            <a:r>
              <a:rPr lang="en-US" dirty="0"/>
              <a:t>…)</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2500404" y="1693737"/>
            <a:ext cx="3030280" cy="2313709"/>
          </a:xfrm>
        </p:spPr>
        <p:txBody>
          <a:bodyPr>
            <a:normAutofit/>
          </a:bodyPr>
          <a:lstStyle/>
          <a:p>
            <a:pPr marL="514350" lvl="0" indent="-514350">
              <a:buFont typeface="+mj-lt"/>
              <a:buAutoNum type="arabicPeriod"/>
            </a:pPr>
            <a:r>
              <a:rPr lang="en-US" sz="3600" dirty="0"/>
              <a:t>Write</a:t>
            </a:r>
          </a:p>
          <a:p>
            <a:pPr marL="514350" lvl="0" indent="-514350">
              <a:buFont typeface="+mj-lt"/>
              <a:buAutoNum type="arabicPeriod"/>
            </a:pPr>
            <a:r>
              <a:rPr lang="en-US" sz="3600" dirty="0"/>
              <a:t>Submit</a:t>
            </a:r>
          </a:p>
          <a:p>
            <a:pPr marL="514350" lvl="0" indent="-514350">
              <a:buFont typeface="+mj-lt"/>
              <a:buAutoNum type="arabicPeriod"/>
            </a:pPr>
            <a:r>
              <a:rPr lang="en-US" sz="3600" dirty="0"/>
              <a:t>Repeat</a:t>
            </a:r>
          </a:p>
        </p:txBody>
      </p:sp>
    </p:spTree>
    <p:extLst>
      <p:ext uri="{BB962C8B-B14F-4D97-AF65-F5344CB8AC3E}">
        <p14:creationId xmlns:p14="http://schemas.microsoft.com/office/powerpoint/2010/main" val="53234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42144871"/>
              </p:ext>
            </p:extLst>
          </p:nvPr>
        </p:nvGraphicFramePr>
        <p:xfrm>
          <a:off x="683812" y="838199"/>
          <a:ext cx="7088590" cy="3495260"/>
        </p:xfrm>
        <a:graphic>
          <a:graphicData uri="http://schemas.openxmlformats.org/drawingml/2006/table">
            <a:tbl>
              <a:tblPr firstRow="1" bandRow="1">
                <a:tableStyleId>{5C22544A-7EE6-4342-B048-85BDC9FD1C3A}</a:tableStyleId>
              </a:tblPr>
              <a:tblGrid>
                <a:gridCol w="1417718">
                  <a:extLst>
                    <a:ext uri="{9D8B030D-6E8A-4147-A177-3AD203B41FA5}">
                      <a16:colId xmlns:a16="http://schemas.microsoft.com/office/drawing/2014/main" val="20000"/>
                    </a:ext>
                  </a:extLst>
                </a:gridCol>
                <a:gridCol w="1417718">
                  <a:extLst>
                    <a:ext uri="{9D8B030D-6E8A-4147-A177-3AD203B41FA5}">
                      <a16:colId xmlns:a16="http://schemas.microsoft.com/office/drawing/2014/main" val="20001"/>
                    </a:ext>
                  </a:extLst>
                </a:gridCol>
                <a:gridCol w="1554197">
                  <a:extLst>
                    <a:ext uri="{9D8B030D-6E8A-4147-A177-3AD203B41FA5}">
                      <a16:colId xmlns:a16="http://schemas.microsoft.com/office/drawing/2014/main" val="20002"/>
                    </a:ext>
                  </a:extLst>
                </a:gridCol>
                <a:gridCol w="1281239">
                  <a:extLst>
                    <a:ext uri="{9D8B030D-6E8A-4147-A177-3AD203B41FA5}">
                      <a16:colId xmlns:a16="http://schemas.microsoft.com/office/drawing/2014/main" val="20003"/>
                    </a:ext>
                  </a:extLst>
                </a:gridCol>
                <a:gridCol w="1417718">
                  <a:extLst>
                    <a:ext uri="{9D8B030D-6E8A-4147-A177-3AD203B41FA5}">
                      <a16:colId xmlns:a16="http://schemas.microsoft.com/office/drawing/2014/main" val="20004"/>
                    </a:ext>
                  </a:extLst>
                </a:gridCol>
              </a:tblGrid>
              <a:tr h="1193178">
                <a:tc>
                  <a:txBody>
                    <a:bodyPr/>
                    <a:lstStyle/>
                    <a:p>
                      <a:endPar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News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Editorials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Letters to the Editor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Op-Eds</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1041">
                <a:tc>
                  <a:txBody>
                    <a:bodyPr/>
                    <a:lstStyle/>
                    <a:p>
                      <a:r>
                        <a:rPr lang="en-US" sz="2200" b="1">
                          <a:solidFill>
                            <a:srgbClr val="58585B"/>
                          </a:solidFill>
                          <a:latin typeface="Open Sans" panose="020B0606030504020204" pitchFamily="34" charset="0"/>
                          <a:ea typeface="Open Sans" panose="020B0606030504020204" pitchFamily="34" charset="0"/>
                          <a:cs typeface="Open Sans" panose="020B0606030504020204" pitchFamily="34" charset="0"/>
                        </a:rPr>
                        <a:t>Who writes it?</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Them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Them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Us</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51041">
                <a:tc>
                  <a:txBody>
                    <a:bodyPr/>
                    <a:lstStyle/>
                    <a:p>
                      <a:r>
                        <a:rPr lang="en-US" sz="2200" b="1">
                          <a:solidFill>
                            <a:srgbClr val="58585B"/>
                          </a:solidFill>
                          <a:latin typeface="Open Sans" panose="020B0606030504020204" pitchFamily="34" charset="0"/>
                          <a:ea typeface="Open Sans" panose="020B0606030504020204" pitchFamily="34" charset="0"/>
                          <a:cs typeface="Open Sans" panose="020B0606030504020204" pitchFamily="34" charset="0"/>
                        </a:rPr>
                        <a:t>What’s it say?</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dirty="0">
                          <a:solidFill>
                            <a:srgbClr val="58585B"/>
                          </a:solidFill>
                          <a:latin typeface="Open Sans" panose="020B0606030504020204" pitchFamily="34" charset="0"/>
                          <a:ea typeface="Open Sans" panose="020B0606030504020204" pitchFamily="34" charset="0"/>
                          <a:cs typeface="Open Sans" panose="020B0606030504020204" pitchFamily="34" charset="0"/>
                        </a:rPr>
                        <a:t>Facts &amp; Opinion</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bl>
          </a:graphicData>
        </a:graphic>
      </p:graphicFrame>
      <p:sp>
        <p:nvSpPr>
          <p:cNvPr id="3" name="Rectangle 5">
            <a:extLst>
              <a:ext uri="{FF2B5EF4-FFF2-40B4-BE49-F238E27FC236}">
                <a16:creationId xmlns:a16="http://schemas.microsoft.com/office/drawing/2014/main" id="{5DC5D1D2-A165-4C8D-9D9E-47863B479759}"/>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7</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1687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1000" y="237031"/>
            <a:ext cx="5651501" cy="553998"/>
          </a:xfrm>
          <a:prstGeom prst="rect">
            <a:avLst/>
          </a:prstGeom>
          <a:noFill/>
        </p:spPr>
        <p:txBody>
          <a:bodyPr wrap="square" rtlCol="0">
            <a:spAutoFit/>
          </a:bodyPr>
          <a:lstStyle/>
          <a:p>
            <a:pPr algn="ctr"/>
            <a:r>
              <a:rPr lang="en-US" sz="3000">
                <a:solidFill>
                  <a:srgbClr val="D50032"/>
                </a:solidFill>
                <a:latin typeface="Open Sans" panose="020B0606030504020204" pitchFamily="34" charset="0"/>
                <a:ea typeface="Open Sans" panose="020B0606030504020204" pitchFamily="34" charset="0"/>
                <a:cs typeface="Open Sans" panose="020B0606030504020204" pitchFamily="34" charset="0"/>
              </a:rPr>
              <a:t>Opinion Media </a:t>
            </a:r>
            <a:r>
              <a:rPr lang="en-US" sz="3000" err="1">
                <a:solidFill>
                  <a:srgbClr val="D50032"/>
                </a:solidFill>
                <a:latin typeface="Open Sans" panose="020B0606030504020204" pitchFamily="34" charset="0"/>
                <a:ea typeface="Open Sans" panose="020B0606030504020204" pitchFamily="34" charset="0"/>
                <a:cs typeface="Open Sans" panose="020B0606030504020204" pitchFamily="34" charset="0"/>
              </a:rPr>
              <a:t>Madlibs</a:t>
            </a:r>
            <a:endParaRPr lang="en-US" sz="3000">
              <a:solidFill>
                <a:srgbClr val="D5003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348343" y="2244272"/>
            <a:ext cx="8635999" cy="1077218"/>
          </a:xfrm>
          <a:prstGeom prst="rect">
            <a:avLst/>
          </a:prstGeom>
          <a:noFill/>
        </p:spPr>
        <p:txBody>
          <a:bodyPr wrap="square" rtlCol="0">
            <a:spAutoFit/>
          </a:bodyPr>
          <a:lstStyle/>
          <a:p>
            <a:pPr algn="ctr">
              <a:tabLst>
                <a:tab pos="688975" algn="l"/>
                <a:tab pos="3541713" algn="l"/>
              </a:tabLst>
            </a:pPr>
            <a:r>
              <a:rPr lang="en-US" sz="4000">
                <a:solidFill>
                  <a:srgbClr val="58585B"/>
                </a:solidFill>
                <a:latin typeface="Open Sans" panose="020B0606030504020204" pitchFamily="34" charset="0"/>
                <a:ea typeface="Open Sans" panose="020B0606030504020204" pitchFamily="34" charset="0"/>
                <a:cs typeface="Open Sans" panose="020B0606030504020204" pitchFamily="34" charset="0"/>
              </a:rPr>
              <a:t>_____________ should _____________.</a:t>
            </a:r>
          </a:p>
          <a:p>
            <a:pPr algn="ctr">
              <a:tabLst>
                <a:tab pos="282575" algn="l"/>
                <a:tab pos="3541713" algn="l"/>
              </a:tabLst>
            </a:pPr>
            <a:r>
              <a:rPr lang="en-US" sz="2400">
                <a:solidFill>
                  <a:srgbClr val="58585B"/>
                </a:solidFill>
                <a:latin typeface="Open Sans" panose="020B0606030504020204" pitchFamily="34" charset="0"/>
                <a:ea typeface="Open Sans" panose="020B0606030504020204" pitchFamily="34" charset="0"/>
                <a:cs typeface="Open Sans" panose="020B0606030504020204" pitchFamily="34" charset="0"/>
              </a:rPr>
              <a:t>(person)		               (action)	</a:t>
            </a:r>
          </a:p>
        </p:txBody>
      </p:sp>
      <p:sp>
        <p:nvSpPr>
          <p:cNvPr id="5" name="Rectangle 5">
            <a:extLst>
              <a:ext uri="{FF2B5EF4-FFF2-40B4-BE49-F238E27FC236}">
                <a16:creationId xmlns:a16="http://schemas.microsoft.com/office/drawing/2014/main" id="{1782B678-0F19-4E6D-9766-4D62AF8A6D97}"/>
              </a:ext>
            </a:extLst>
          </p:cNvPr>
          <p:cNvSpPr>
            <a:spLocks noChangeArrowheads="1"/>
          </p:cNvSpPr>
          <p:nvPr/>
        </p:nvSpPr>
        <p:spPr bwMode="auto">
          <a:xfrm>
            <a:off x="-53179" y="7257"/>
            <a:ext cx="28405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a:spcBef>
                <a:spcPct val="0"/>
              </a:spcBef>
              <a:buFontTx/>
              <a:buNone/>
            </a:pPr>
            <a:fld id="{95BB2D1B-881B-4C36-91A0-2138573F7DA8}" type="slidenum">
              <a:rPr lang="en-US" altLang="en-US" sz="1350">
                <a:latin typeface="Open Sans" panose="020B0606030504020204" pitchFamily="34" charset="0"/>
                <a:ea typeface="Open Sans" panose="020B0606030504020204" pitchFamily="34" charset="0"/>
                <a:cs typeface="Open Sans" panose="020B0606030504020204" pitchFamily="34" charset="0"/>
              </a:rPr>
              <a:pPr>
                <a:spcBef>
                  <a:spcPct val="0"/>
                </a:spcBef>
                <a:buFontTx/>
                <a:buNone/>
              </a:pPr>
              <a:t>8</a:t>
            </a:fld>
            <a:endParaRPr lang="en-US" altLang="en-US" sz="135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5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C11562-CB0C-4E69-9736-307B0FB00019}"/>
              </a:ext>
            </a:extLst>
          </p:cNvPr>
          <p:cNvSpPr>
            <a:spLocks noGrp="1"/>
          </p:cNvSpPr>
          <p:nvPr>
            <p:ph type="title"/>
          </p:nvPr>
        </p:nvSpPr>
        <p:spPr>
          <a:xfrm>
            <a:off x="979584" y="354012"/>
            <a:ext cx="6704326" cy="857250"/>
          </a:xfrm>
        </p:spPr>
        <p:txBody>
          <a:bodyPr>
            <a:normAutofit fontScale="90000"/>
          </a:bodyPr>
          <a:lstStyle/>
          <a:p>
            <a:r>
              <a:rPr lang="en-US" dirty="0"/>
              <a:t>What is a Letter to the Editor?</a:t>
            </a:r>
          </a:p>
        </p:txBody>
      </p:sp>
      <p:sp>
        <p:nvSpPr>
          <p:cNvPr id="8" name="Content Placeholder 7">
            <a:extLst>
              <a:ext uri="{FF2B5EF4-FFF2-40B4-BE49-F238E27FC236}">
                <a16:creationId xmlns:a16="http://schemas.microsoft.com/office/drawing/2014/main" id="{BB40F45A-62D1-41F9-84B9-B1CF603E5BC5}"/>
              </a:ext>
            </a:extLst>
          </p:cNvPr>
          <p:cNvSpPr>
            <a:spLocks noGrp="1"/>
          </p:cNvSpPr>
          <p:nvPr>
            <p:ph idx="1"/>
          </p:nvPr>
        </p:nvSpPr>
        <p:spPr>
          <a:xfrm>
            <a:off x="702527" y="1749493"/>
            <a:ext cx="7761249" cy="2313709"/>
          </a:xfrm>
        </p:spPr>
        <p:txBody>
          <a:bodyPr>
            <a:normAutofit/>
          </a:bodyPr>
          <a:lstStyle/>
          <a:p>
            <a:pPr marL="0" lvl="0" indent="0">
              <a:buNone/>
            </a:pPr>
            <a:r>
              <a:rPr lang="en-US" sz="3600" dirty="0"/>
              <a:t>It’s a contribution to a new or on-going community conversation</a:t>
            </a:r>
          </a:p>
        </p:txBody>
      </p:sp>
    </p:spTree>
    <p:extLst>
      <p:ext uri="{BB962C8B-B14F-4D97-AF65-F5344CB8AC3E}">
        <p14:creationId xmlns:p14="http://schemas.microsoft.com/office/powerpoint/2010/main" val="32528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926E41EE-B5BE-4811-A8B6-30642E62DC73}">
  <ds:schemaRefs>
    <ds:schemaRef ds:uri="f42ee926-7c83-4218-bf2b-8b85ac63f15d"/>
    <ds:schemaRef ds:uri="http://purl.org/dc/terms/"/>
    <ds:schemaRef ds:uri="655ca6b8-0f94-4989-841e-604707552b5c"/>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7CA7B68E-4896-4063-84B0-8AD1C31A7E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ca6b8-0f94-4989-841e-604707552b5c"/>
    <ds:schemaRef ds:uri="f42ee926-7c83-4218-bf2b-8b85ac63f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TotalTime>
  <Words>2770</Words>
  <Application>Microsoft Macintosh PowerPoint</Application>
  <PresentationFormat>On-screen Show (16:9)</PresentationFormat>
  <Paragraphs>326</Paragraphs>
  <Slides>49</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Courier New</vt:lpstr>
      <vt:lpstr>Helvetica</vt:lpstr>
      <vt:lpstr>Open Sans</vt:lpstr>
      <vt:lpstr>Wingdings</vt:lpstr>
      <vt:lpstr>Custom Design</vt:lpstr>
      <vt:lpstr>Office Theme</vt:lpstr>
      <vt:lpstr>PowerPoint Presentation</vt:lpstr>
      <vt:lpstr>Objectives</vt:lpstr>
      <vt:lpstr>Advocacy Works!</vt:lpstr>
      <vt:lpstr>PowerPoint Presentation</vt:lpstr>
      <vt:lpstr>Why Work with the Media?</vt:lpstr>
      <vt:lpstr>Secret to Getting Published (Shhhhh…)</vt:lpstr>
      <vt:lpstr>PowerPoint Presentation</vt:lpstr>
      <vt:lpstr>PowerPoint Presentation</vt:lpstr>
      <vt:lpstr>What is a Letter to the Editor?</vt:lpstr>
      <vt:lpstr>PowerPoint Presentation</vt:lpstr>
      <vt:lpstr>PowerPoint Presentation</vt:lpstr>
      <vt:lpstr>PowerPoint Presentation</vt:lpstr>
      <vt:lpstr>PowerPoint Presentation</vt:lpstr>
      <vt:lpstr>PowerPoint Presentation</vt:lpstr>
      <vt:lpstr>EPIC Format for Writing &amp; 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Timely Hook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Resources</vt:lpstr>
      <vt:lpstr>PowerPoint Presentation</vt:lpstr>
    </vt:vector>
  </TitlesOfParts>
  <Company>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Lash</dc:creator>
  <cp:lastModifiedBy>Ken Patterson</cp:lastModifiedBy>
  <cp:revision>16</cp:revision>
  <dcterms:created xsi:type="dcterms:W3CDTF">2019-10-01T16:09:08Z</dcterms:created>
  <dcterms:modified xsi:type="dcterms:W3CDTF">2020-09-04T13:51:15Z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839767</vt:lpwstr>
  </property>
  <property fmtid="{D5CDD505-2E9C-101B-9397-08002B2CF9AE}" pid="4" name="NXPowerLiteSettings">
    <vt:lpwstr>C7000400038000</vt:lpwstr>
  </property>
  <property fmtid="{D5CDD505-2E9C-101B-9397-08002B2CF9AE}" pid="5" name="NXPowerLiteVersion">
    <vt:lpwstr>S9.0.1</vt:lpwstr>
  </property>
</Properties>
</file>