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9" roundtripDataSignature="AMtx7micVy3AlJ97mQsm9dWngA5NMPpp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ults.org/wp-content/uploads/READ-Act-Reauthorization-Fact-Sheet.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getherwomenrise.org/programs/tomorrows-wom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fc495f4c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4fc495f4c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Leslye</a:t>
            </a:r>
            <a:endParaRPr/>
          </a:p>
        </p:txBody>
      </p:sp>
      <p:sp>
        <p:nvSpPr>
          <p:cNvPr id="168" name="Google Shape;168;g14fc495f4c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e4bf5b2f0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1e4bf5b2f0f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Link media to action alert for READ Act if we have one (or do a sample Google Doc) so it’s easy for folks to do</a:t>
            </a:r>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Write email now (make sample available: Karyne)</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Make phone call now</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Send action to friends now</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Write letter to the editor now</a:t>
            </a:r>
            <a:endParaRPr/>
          </a:p>
        </p:txBody>
      </p:sp>
      <p:sp>
        <p:nvSpPr>
          <p:cNvPr id="251" name="Google Shape;251;g1e4bf5b2f0f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dd4f1b590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dd4f1b590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br>
              <a:rPr lang="en-US">
                <a:highlight>
                  <a:srgbClr val="FFF2CC"/>
                </a:highlight>
              </a:rPr>
            </a:br>
            <a:endParaRPr>
              <a:highlight>
                <a:srgbClr val="FFFFFF"/>
              </a:highlight>
            </a:endParaRPr>
          </a:p>
        </p:txBody>
      </p:sp>
      <p:sp>
        <p:nvSpPr>
          <p:cNvPr id="263" name="Google Shape;263;g1dd4f1b590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da11d584da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lang="en-US"/>
              <a:t>Leslye</a:t>
            </a:r>
            <a:endParaRPr/>
          </a:p>
        </p:txBody>
      </p:sp>
      <p:sp>
        <p:nvSpPr>
          <p:cNvPr id="270" name="Google Shape;270;g1da11d584da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4fc29c28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14fc29c286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19d62d094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19d62d0946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Ken - 7 mins</a:t>
            </a:r>
            <a:endParaRPr/>
          </a:p>
          <a:p>
            <a:pPr indent="0" lvl="0" marL="0" rtl="0" algn="l">
              <a:lnSpc>
                <a:spcPct val="100000"/>
              </a:lnSpc>
              <a:spcBef>
                <a:spcPts val="0"/>
              </a:spcBef>
              <a:spcAft>
                <a:spcPts val="0"/>
              </a:spcAft>
              <a:buSzPts val="1400"/>
              <a:buNone/>
            </a:pPr>
            <a:r>
              <a:rPr lang="en-US"/>
              <a:t>Bills and what they do</a:t>
            </a:r>
            <a:endParaRPr/>
          </a:p>
          <a:p>
            <a:pPr indent="0" lvl="0" marL="0" rtl="0" algn="l">
              <a:lnSpc>
                <a:spcPct val="100000"/>
              </a:lnSpc>
              <a:spcBef>
                <a:spcPts val="0"/>
              </a:spcBef>
              <a:spcAft>
                <a:spcPts val="0"/>
              </a:spcAft>
              <a:buSzPts val="1400"/>
              <a:buNone/>
            </a:pPr>
            <a:r>
              <a:rPr lang="en-US"/>
              <a:t>READ Act Fact Sheet: </a:t>
            </a:r>
            <a:r>
              <a:rPr lang="en-US" u="sng">
                <a:solidFill>
                  <a:schemeClr val="hlink"/>
                </a:solidFill>
                <a:hlinkClick r:id="rId2"/>
              </a:rPr>
              <a:t>https://results.org/wp-content/uploads/READ-Act-Reauthorization-Fact-Sheet.pdf</a:t>
            </a:r>
            <a:r>
              <a:rPr lang="en-US"/>
              <a:t> </a:t>
            </a:r>
            <a:endParaRPr/>
          </a:p>
        </p:txBody>
      </p:sp>
      <p:sp>
        <p:nvSpPr>
          <p:cNvPr id="285" name="Google Shape;285;g219d62d0946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df75a25fcf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1df75a25fcf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Karyne (skip if there is no time but share the link to 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14000"/>
              </a:lnSpc>
              <a:spcBef>
                <a:spcPts val="0"/>
              </a:spcBef>
              <a:spcAft>
                <a:spcPts val="0"/>
              </a:spcAft>
              <a:buClr>
                <a:schemeClr val="dk1"/>
              </a:buClr>
              <a:buSzPts val="1100"/>
              <a:buFont typeface="Arial"/>
              <a:buNone/>
            </a:pPr>
            <a:r>
              <a:rPr b="1" lang="en-US" sz="1500">
                <a:latin typeface="Open Sans"/>
                <a:ea typeface="Open Sans"/>
                <a:cs typeface="Open Sans"/>
                <a:sym typeface="Open Sans"/>
              </a:rPr>
              <a:t>Engage: </a:t>
            </a:r>
            <a:r>
              <a:rPr lang="en-US" sz="1500">
                <a:latin typeface="Open Sans"/>
                <a:ea typeface="Open Sans"/>
                <a:cs typeface="Open Sans"/>
                <a:sym typeface="Open Sans"/>
              </a:rPr>
              <a:t>There is a phenomenon called “learning poverty,” and it targets the futures of children. Children who experience learning poverty cannot read or comprehend simple text by </a:t>
            </a:r>
            <a:endParaRPr sz="1500">
              <a:latin typeface="Open Sans"/>
              <a:ea typeface="Open Sans"/>
              <a:cs typeface="Open Sans"/>
              <a:sym typeface="Open Sans"/>
            </a:endParaRPr>
          </a:p>
          <a:p>
            <a:pPr indent="0" lvl="0" marL="0" rtl="0" algn="l">
              <a:lnSpc>
                <a:spcPct val="114000"/>
              </a:lnSpc>
              <a:spcBef>
                <a:spcPts val="0"/>
              </a:spcBef>
              <a:spcAft>
                <a:spcPts val="0"/>
              </a:spcAft>
              <a:buClr>
                <a:schemeClr val="dk1"/>
              </a:buClr>
              <a:buSzPts val="1100"/>
              <a:buFont typeface="Arial"/>
              <a:buNone/>
            </a:pPr>
            <a:r>
              <a:rPr lang="en-US" sz="1500">
                <a:latin typeface="Open Sans"/>
                <a:ea typeface="Open Sans"/>
                <a:cs typeface="Open Sans"/>
                <a:sym typeface="Open Sans"/>
              </a:rPr>
              <a:t>10 years old.</a:t>
            </a:r>
            <a:endParaRPr sz="1500">
              <a:latin typeface="Open Sans"/>
              <a:ea typeface="Open Sans"/>
              <a:cs typeface="Open Sans"/>
              <a:sym typeface="Open Sans"/>
            </a:endParaRPr>
          </a:p>
          <a:p>
            <a:pPr indent="0" lvl="0" marL="0" rtl="0" algn="l">
              <a:lnSpc>
                <a:spcPct val="114000"/>
              </a:lnSpc>
              <a:spcBef>
                <a:spcPts val="1200"/>
              </a:spcBef>
              <a:spcAft>
                <a:spcPts val="0"/>
              </a:spcAft>
              <a:buClr>
                <a:schemeClr val="dk1"/>
              </a:buClr>
              <a:buSzPts val="1100"/>
              <a:buFont typeface="Arial"/>
              <a:buNone/>
            </a:pPr>
            <a:r>
              <a:rPr b="1" lang="en-US" sz="1500">
                <a:latin typeface="Open Sans"/>
                <a:ea typeface="Open Sans"/>
                <a:cs typeface="Open Sans"/>
                <a:sym typeface="Open Sans"/>
              </a:rPr>
              <a:t>Problem: </a:t>
            </a:r>
            <a:r>
              <a:rPr lang="en-US" sz="1500">
                <a:latin typeface="Open Sans"/>
                <a:ea typeface="Open Sans"/>
                <a:cs typeface="Open Sans"/>
                <a:sym typeface="Open Sans"/>
              </a:rPr>
              <a:t>According to the World Bank, roughly 57% of children in low- and middle-income countries experienced learning poverty in 2019. Thanks in part to the COVID-19 pandemic, that rate has increased to a stunning 70%.</a:t>
            </a:r>
            <a:endParaRPr sz="1500">
              <a:latin typeface="Open Sans"/>
              <a:ea typeface="Open Sans"/>
              <a:cs typeface="Open Sans"/>
              <a:sym typeface="Open Sans"/>
            </a:endParaRPr>
          </a:p>
          <a:p>
            <a:pPr indent="0" lvl="0" marL="0" rtl="0" algn="l">
              <a:lnSpc>
                <a:spcPct val="114000"/>
              </a:lnSpc>
              <a:spcBef>
                <a:spcPts val="1200"/>
              </a:spcBef>
              <a:spcAft>
                <a:spcPts val="0"/>
              </a:spcAft>
              <a:buClr>
                <a:schemeClr val="dk1"/>
              </a:buClr>
              <a:buSzPts val="1100"/>
              <a:buFont typeface="Arial"/>
              <a:buNone/>
            </a:pPr>
            <a:r>
              <a:rPr b="1" lang="en-US" sz="1500">
                <a:latin typeface="Open Sans"/>
                <a:ea typeface="Open Sans"/>
                <a:cs typeface="Open Sans"/>
                <a:sym typeface="Open Sans"/>
              </a:rPr>
              <a:t>Inform: </a:t>
            </a:r>
            <a:r>
              <a:rPr lang="en-US" sz="1500">
                <a:latin typeface="Open Sans"/>
                <a:ea typeface="Open Sans"/>
                <a:cs typeface="Open Sans"/>
                <a:sym typeface="Open Sans"/>
              </a:rPr>
              <a:t>The READ Act of 2017 made a difference in the lives of millions of young people and needs to be reauthorized in 2023. The bill calls on the U.S. to update its foundational literacy and numeracy strategy. It also calls for robust monitoring and evaluation.</a:t>
            </a:r>
            <a:endParaRPr sz="1500">
              <a:latin typeface="Open Sans"/>
              <a:ea typeface="Open Sans"/>
              <a:cs typeface="Open Sans"/>
              <a:sym typeface="Open Sans"/>
            </a:endParaRPr>
          </a:p>
          <a:p>
            <a:pPr indent="0" lvl="0" marL="0" rtl="0" algn="l">
              <a:lnSpc>
                <a:spcPct val="114000"/>
              </a:lnSpc>
              <a:spcBef>
                <a:spcPts val="1200"/>
              </a:spcBef>
              <a:spcAft>
                <a:spcPts val="0"/>
              </a:spcAft>
              <a:buClr>
                <a:schemeClr val="dk1"/>
              </a:buClr>
              <a:buSzPts val="1100"/>
              <a:buFont typeface="Arial"/>
              <a:buNone/>
            </a:pPr>
            <a:r>
              <a:rPr b="1" lang="en-US" sz="1500">
                <a:latin typeface="Open Sans"/>
                <a:ea typeface="Open Sans"/>
                <a:cs typeface="Open Sans"/>
                <a:sym typeface="Open Sans"/>
              </a:rPr>
              <a:t>Call to Action: </a:t>
            </a:r>
            <a:r>
              <a:rPr lang="en-US" sz="1500">
                <a:latin typeface="Open Sans"/>
                <a:ea typeface="Open Sans"/>
                <a:cs typeface="Open Sans"/>
                <a:sym typeface="Open Sans"/>
              </a:rPr>
              <a:t>Children around the world need reading and numeracy skills for success and a bright future. Will you be a READ Act co-sponsor?</a:t>
            </a:r>
            <a:endParaRPr sz="1500">
              <a:latin typeface="Open Sans"/>
              <a:ea typeface="Open Sans"/>
              <a:cs typeface="Open Sans"/>
              <a:sym typeface="Open Sans"/>
            </a:endParaRPr>
          </a:p>
          <a:p>
            <a:pPr indent="0" lvl="0" marL="0" rtl="0" algn="l">
              <a:lnSpc>
                <a:spcPct val="100000"/>
              </a:lnSpc>
              <a:spcBef>
                <a:spcPts val="1200"/>
              </a:spcBef>
              <a:spcAft>
                <a:spcPts val="0"/>
              </a:spcAft>
              <a:buSzPts val="1400"/>
              <a:buNone/>
            </a:pPr>
            <a:r>
              <a:t/>
            </a:r>
            <a:endParaRPr/>
          </a:p>
        </p:txBody>
      </p:sp>
      <p:sp>
        <p:nvSpPr>
          <p:cNvPr id="294" name="Google Shape;294;g1df75a25fcf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df75a25fcf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1df75a25fcf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Karyne</a:t>
            </a:r>
            <a:endParaRPr/>
          </a:p>
        </p:txBody>
      </p:sp>
      <p:sp>
        <p:nvSpPr>
          <p:cNvPr id="306" name="Google Shape;306;g1df75a25fcf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df75a25fcf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1df75a25fcf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Karyne</a:t>
            </a:r>
            <a:endParaRPr/>
          </a:p>
        </p:txBody>
      </p:sp>
      <p:sp>
        <p:nvSpPr>
          <p:cNvPr id="318" name="Google Shape;318;g1df75a25fcf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df75a25fcf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1df75a25fcf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Karyne (skip if there is no time but share the link to it)</a:t>
            </a:r>
            <a:endParaRPr/>
          </a:p>
        </p:txBody>
      </p:sp>
      <p:sp>
        <p:nvSpPr>
          <p:cNvPr id="330" name="Google Shape;330;g1df75a25fcf_0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4fc495f4cb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4fc495f4cb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i="1"/>
          </a:p>
        </p:txBody>
      </p:sp>
      <p:sp>
        <p:nvSpPr>
          <p:cNvPr id="176" name="Google Shape;176;g14fc495f4cb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fc495f4cb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4fc495f4cb_0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i="1"/>
          </a:p>
        </p:txBody>
      </p:sp>
      <p:sp>
        <p:nvSpPr>
          <p:cNvPr id="184" name="Google Shape;184;g14fc495f4cb_0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dd29ec108d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dd29ec108d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i="1"/>
          </a:p>
        </p:txBody>
      </p:sp>
      <p:sp>
        <p:nvSpPr>
          <p:cNvPr id="192" name="Google Shape;192;g1dd29ec108d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4bf5b2f0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e4bf5b2f0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i="1"/>
          </a:p>
        </p:txBody>
      </p:sp>
      <p:sp>
        <p:nvSpPr>
          <p:cNvPr id="200" name="Google Shape;200;g1e4bf5b2f0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e1626a58c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1e1626a58cf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7 min: Grantee Story and/or Educational piece: </a:t>
            </a:r>
            <a:r>
              <a:rPr lang="en-US" sz="1100" u="sng">
                <a:solidFill>
                  <a:srgbClr val="1155CC"/>
                </a:solidFill>
                <a:latin typeface="Arial"/>
                <a:ea typeface="Arial"/>
                <a:cs typeface="Arial"/>
                <a:sym typeface="Arial"/>
                <a:hlinkClick r:id="rId2">
                  <a:extLst>
                    <a:ext uri="{A12FA001-AC4F-418D-AE19-62706E023703}">
                      <ahyp:hlinkClr val="tx"/>
                    </a:ext>
                  </a:extLst>
                </a:hlinkClick>
              </a:rPr>
              <a:t>Tomorrow’s women</a:t>
            </a:r>
            <a:r>
              <a:rPr lang="en-US" sz="1100">
                <a:latin typeface="Arial"/>
                <a:ea typeface="Arial"/>
                <a:cs typeface="Arial"/>
                <a:sym typeface="Arial"/>
              </a:rPr>
              <a:t>? (Chris and Leslye–explain about Oranim college)</a:t>
            </a:r>
            <a:endParaRPr/>
          </a:p>
        </p:txBody>
      </p:sp>
      <p:sp>
        <p:nvSpPr>
          <p:cNvPr id="209" name="Google Shape;209;g1e1626a58cf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e1626a58cf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1e1626a58cf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Ken</a:t>
            </a:r>
            <a:br>
              <a:rPr lang="en-US"/>
            </a:br>
            <a:br>
              <a:rPr lang="en-US"/>
            </a:br>
            <a:r>
              <a:rPr lang="en-US" sz="1100">
                <a:latin typeface="Arial"/>
                <a:ea typeface="Arial"/>
                <a:cs typeface="Arial"/>
                <a:sym typeface="Arial"/>
              </a:rPr>
              <a:t>15 min: Checking in on actions taken on Read Act. What have you done? How have you taken action? How many times? What are you hearing back? What is next step on what you are or are not hearing back? (Ken)</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Who are you reaching out to</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Constituents matter</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 are reviewing it.” Any sense how long that will take–when should I check back. Do you have everything you need to review this? What else can we get you?</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does it take to get the attention from offices sometimes?</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are your next steps/strategies? Email with subject line, call, get others to call, get others to write.</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August recess meeting is an opportunity: resources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19" name="Google Shape;219;g1e1626a58cf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9b0211098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d9b0211098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Ken</a:t>
            </a:r>
            <a:endParaRPr/>
          </a:p>
          <a:p>
            <a:pPr indent="0" lvl="0" marL="0" rtl="0" algn="l">
              <a:lnSpc>
                <a:spcPct val="100000"/>
              </a:lnSpc>
              <a:spcBef>
                <a:spcPts val="0"/>
              </a:spcBef>
              <a:spcAft>
                <a:spcPts val="0"/>
              </a:spcAft>
              <a:buSzPts val="1400"/>
              <a:buNone/>
            </a:pPr>
            <a:r>
              <a:t/>
            </a:r>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20 min: Take an action now as part of your plan: choose your adventure: Ken</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Write email now (make sample available: Karyne)</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Make phone call now</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Send action to friends now</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Write letter to the editor now</a:t>
            </a:r>
            <a:endParaRPr/>
          </a:p>
        </p:txBody>
      </p:sp>
      <p:sp>
        <p:nvSpPr>
          <p:cNvPr id="227" name="Google Shape;227;g1d9b0211098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e2d2c945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1e2d2c945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Karyne</a:t>
            </a:r>
            <a:endParaRPr/>
          </a:p>
        </p:txBody>
      </p:sp>
      <p:sp>
        <p:nvSpPr>
          <p:cNvPr id="240" name="Google Shape;240;g1e2d2c945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0"/>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Teal + Image 1" showMasterSp="0">
  <p:cSld name="Content Slide Teal + Image 2">
    <p:spTree>
      <p:nvGrpSpPr>
        <p:cNvPr id="59" name="Shape 59"/>
        <p:cNvGrpSpPr/>
        <p:nvPr/>
      </p:nvGrpSpPr>
      <p:grpSpPr>
        <a:xfrm>
          <a:off x="0" y="0"/>
          <a:ext cx="0" cy="0"/>
          <a:chOff x="0" y="0"/>
          <a:chExt cx="0" cy="0"/>
        </a:xfrm>
      </p:grpSpPr>
      <p:pic>
        <p:nvPicPr>
          <p:cNvPr descr="Picture 11" id="60" name="Google Shape;60;g119407a4a4b_0_208"/>
          <p:cNvPicPr preferRelativeResize="0"/>
          <p:nvPr/>
        </p:nvPicPr>
        <p:blipFill rotWithShape="1">
          <a:blip r:embed="rId2">
            <a:alphaModFix amt="10000"/>
          </a:blip>
          <a:srcRect b="0" l="0" r="0" t="0"/>
          <a:stretch/>
        </p:blipFill>
        <p:spPr>
          <a:xfrm>
            <a:off x="0" y="1298142"/>
            <a:ext cx="3851647" cy="3845358"/>
          </a:xfrm>
          <a:prstGeom prst="rect">
            <a:avLst/>
          </a:prstGeom>
          <a:noFill/>
          <a:ln>
            <a:noFill/>
          </a:ln>
        </p:spPr>
      </p:pic>
      <p:sp>
        <p:nvSpPr>
          <p:cNvPr id="61" name="Google Shape;61;g119407a4a4b_0_208"/>
          <p:cNvSpPr txBox="1"/>
          <p:nvPr>
            <p:ph type="title"/>
          </p:nvPr>
        </p:nvSpPr>
        <p:spPr>
          <a:xfrm>
            <a:off x="574157" y="273844"/>
            <a:ext cx="4840500" cy="571800"/>
          </a:xfrm>
          <a:prstGeom prst="rect">
            <a:avLst/>
          </a:prstGeom>
          <a:noFill/>
          <a:ln>
            <a:noFill/>
          </a:ln>
        </p:spPr>
        <p:txBody>
          <a:bodyPr anchorCtr="0" anchor="t" bIns="34275" lIns="34275" spcFirstLastPara="1" rIns="34275" wrap="square" tIns="34275">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p:txBody>
      </p:sp>
      <p:sp>
        <p:nvSpPr>
          <p:cNvPr id="62" name="Google Shape;62;g119407a4a4b_0_208"/>
          <p:cNvSpPr/>
          <p:nvPr/>
        </p:nvSpPr>
        <p:spPr>
          <a:xfrm>
            <a:off x="8629109" y="4748828"/>
            <a:ext cx="277200" cy="277200"/>
          </a:xfrm>
          <a:prstGeom prst="ellipse">
            <a:avLst/>
          </a:prstGeom>
          <a:solidFill>
            <a:schemeClr val="accent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63" name="Google Shape;63;g119407a4a4b_0_208"/>
          <p:cNvSpPr txBox="1"/>
          <p:nvPr>
            <p:ph idx="1" type="body"/>
          </p:nvPr>
        </p:nvSpPr>
        <p:spPr>
          <a:xfrm>
            <a:off x="574158" y="1026550"/>
            <a:ext cx="3756000" cy="3559800"/>
          </a:xfrm>
          <a:prstGeom prst="rect">
            <a:avLst/>
          </a:prstGeom>
          <a:noFill/>
          <a:ln>
            <a:noFill/>
          </a:ln>
        </p:spPr>
        <p:txBody>
          <a:bodyPr anchorCtr="0" anchor="t" bIns="34275" lIns="34275" spcFirstLastPara="1" rIns="34275" wrap="square" tIns="34275">
            <a:normAutofit/>
          </a:bodyPr>
          <a:lstStyle>
            <a:lvl1pPr indent="-317500" lvl="0" marL="457200" algn="l">
              <a:lnSpc>
                <a:spcPct val="133333"/>
              </a:lnSpc>
              <a:spcBef>
                <a:spcPts val="800"/>
              </a:spcBef>
              <a:spcAft>
                <a:spcPts val="0"/>
              </a:spcAft>
              <a:buClr>
                <a:srgbClr val="022077"/>
              </a:buClr>
              <a:buSzPts val="1400"/>
              <a:buChar char="•"/>
              <a:defRPr/>
            </a:lvl1pPr>
            <a:lvl2pPr indent="-317500" lvl="1" marL="914400" algn="l">
              <a:lnSpc>
                <a:spcPct val="133333"/>
              </a:lnSpc>
              <a:spcBef>
                <a:spcPts val="800"/>
              </a:spcBef>
              <a:spcAft>
                <a:spcPts val="0"/>
              </a:spcAft>
              <a:buClr>
                <a:srgbClr val="022077"/>
              </a:buClr>
              <a:buSzPts val="1400"/>
              <a:buChar char="o"/>
              <a:defRPr/>
            </a:lvl2pPr>
            <a:lvl3pPr indent="-317500" lvl="2" marL="1371600" algn="l">
              <a:lnSpc>
                <a:spcPct val="133333"/>
              </a:lnSpc>
              <a:spcBef>
                <a:spcPts val="800"/>
              </a:spcBef>
              <a:spcAft>
                <a:spcPts val="0"/>
              </a:spcAft>
              <a:buClr>
                <a:srgbClr val="022077"/>
              </a:buClr>
              <a:buSzPts val="1400"/>
              <a:buChar char="▪"/>
              <a:defRPr/>
            </a:lvl3pPr>
            <a:lvl4pPr indent="-317500" lvl="3" marL="1828800" algn="l">
              <a:lnSpc>
                <a:spcPct val="133333"/>
              </a:lnSpc>
              <a:spcBef>
                <a:spcPts val="800"/>
              </a:spcBef>
              <a:spcAft>
                <a:spcPts val="0"/>
              </a:spcAft>
              <a:buClr>
                <a:srgbClr val="022077"/>
              </a:buClr>
              <a:buSzPts val="1400"/>
              <a:buChar char="•"/>
              <a:defRPr/>
            </a:lvl4pPr>
            <a:lvl5pPr indent="-317500" lvl="4" marL="2286000" algn="l">
              <a:lnSpc>
                <a:spcPct val="133333"/>
              </a:lnSpc>
              <a:spcBef>
                <a:spcPts val="800"/>
              </a:spcBef>
              <a:spcAft>
                <a:spcPts val="0"/>
              </a:spcAft>
              <a:buClr>
                <a:srgbClr val="022077"/>
              </a:buClr>
              <a:buSzPts val="1400"/>
              <a:buChar char="o"/>
              <a:defRPr/>
            </a:lvl5pPr>
            <a:lvl6pPr indent="-317500" lvl="5" marL="2743200" algn="l">
              <a:lnSpc>
                <a:spcPct val="133333"/>
              </a:lnSpc>
              <a:spcBef>
                <a:spcPts val="800"/>
              </a:spcBef>
              <a:spcAft>
                <a:spcPts val="0"/>
              </a:spcAft>
              <a:buClr>
                <a:srgbClr val="022077"/>
              </a:buClr>
              <a:buSzPts val="1400"/>
              <a:buChar char="•"/>
              <a:defRPr/>
            </a:lvl6pPr>
            <a:lvl7pPr indent="-317500" lvl="6" marL="3200400" algn="l">
              <a:lnSpc>
                <a:spcPct val="133333"/>
              </a:lnSpc>
              <a:spcBef>
                <a:spcPts val="800"/>
              </a:spcBef>
              <a:spcAft>
                <a:spcPts val="0"/>
              </a:spcAft>
              <a:buClr>
                <a:srgbClr val="022077"/>
              </a:buClr>
              <a:buSzPts val="1400"/>
              <a:buChar char="•"/>
              <a:defRPr/>
            </a:lvl7pPr>
            <a:lvl8pPr indent="-317500" lvl="7" marL="3657600" algn="l">
              <a:lnSpc>
                <a:spcPct val="133333"/>
              </a:lnSpc>
              <a:spcBef>
                <a:spcPts val="800"/>
              </a:spcBef>
              <a:spcAft>
                <a:spcPts val="0"/>
              </a:spcAft>
              <a:buClr>
                <a:srgbClr val="022077"/>
              </a:buClr>
              <a:buSzPts val="1400"/>
              <a:buChar char="•"/>
              <a:defRPr/>
            </a:lvl8pPr>
            <a:lvl9pPr indent="-317500" lvl="8" marL="4114800" algn="l">
              <a:lnSpc>
                <a:spcPct val="133333"/>
              </a:lnSpc>
              <a:spcBef>
                <a:spcPts val="800"/>
              </a:spcBef>
              <a:spcAft>
                <a:spcPts val="0"/>
              </a:spcAft>
              <a:buClr>
                <a:srgbClr val="022077"/>
              </a:buClr>
              <a:buSzPts val="1400"/>
              <a:buChar char="•"/>
              <a:defRPr/>
            </a:lvl9pPr>
          </a:lstStyle>
          <a:p/>
        </p:txBody>
      </p:sp>
      <p:sp>
        <p:nvSpPr>
          <p:cNvPr id="64" name="Google Shape;64;g119407a4a4b_0_208"/>
          <p:cNvSpPr txBox="1"/>
          <p:nvPr>
            <p:ph idx="12" type="sldNum"/>
          </p:nvPr>
        </p:nvSpPr>
        <p:spPr>
          <a:xfrm>
            <a:off x="8670678" y="4795445"/>
            <a:ext cx="194700" cy="192300"/>
          </a:xfrm>
          <a:prstGeom prst="rect">
            <a:avLst/>
          </a:prstGeom>
          <a:noFill/>
          <a:ln>
            <a:noFill/>
          </a:ln>
        </p:spPr>
        <p:txBody>
          <a:bodyPr anchorCtr="0" anchor="ctr" bIns="34275" lIns="34275" spcFirstLastPara="1" rIns="34275" wrap="square" tIns="34275">
            <a:spAutoFit/>
          </a:bodyPr>
          <a:lstStyle>
            <a:lvl1pPr indent="0" lvl="0"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65" name="Shape 65"/>
        <p:cNvGrpSpPr/>
        <p:nvPr/>
      </p:nvGrpSpPr>
      <p:grpSpPr>
        <a:xfrm>
          <a:off x="0" y="0"/>
          <a:ext cx="0" cy="0"/>
          <a:chOff x="0" y="0"/>
          <a:chExt cx="0" cy="0"/>
        </a:xfrm>
      </p:grpSpPr>
      <p:sp>
        <p:nvSpPr>
          <p:cNvPr id="66" name="Google Shape;66;p33"/>
          <p:cNvSpPr txBox="1"/>
          <p:nvPr>
            <p:ph type="title"/>
          </p:nvPr>
        </p:nvSpPr>
        <p:spPr>
          <a:xfrm>
            <a:off x="722313" y="3815954"/>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0" sz="4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nvSpPr>
        <p:spPr>
          <a:xfrm>
            <a:off x="722313" y="2794398"/>
            <a:ext cx="7772400" cy="102155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 name="Shape 68"/>
        <p:cNvGrpSpPr/>
        <p:nvPr/>
      </p:nvGrpSpPr>
      <p:grpSpPr>
        <a:xfrm>
          <a:off x="0" y="0"/>
          <a:ext cx="0" cy="0"/>
          <a:chOff x="0" y="0"/>
          <a:chExt cx="0" cy="0"/>
        </a:xfrm>
      </p:grpSpPr>
      <p:sp>
        <p:nvSpPr>
          <p:cNvPr id="69" name="Google Shape;69;p34"/>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1" name="Google Shape;71;p3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o"/>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2" name="Google Shape;72;p34"/>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3" name="Google Shape;73;p34"/>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o"/>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4" name="Google Shape;74;p3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6" name="Shape 7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38"/>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1" type="body"/>
          </p:nvPr>
        </p:nvSpPr>
        <p:spPr>
          <a:xfrm>
            <a:off x="3575050" y="204788"/>
            <a:ext cx="4235450" cy="438983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o"/>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o"/>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80" name="Google Shape;80;p38"/>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1" name="Google Shape;81;p3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39"/>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9"/>
          <p:cNvSpPr/>
          <p:nvPr>
            <p:ph idx="2" type="pic"/>
          </p:nvPr>
        </p:nvSpPr>
        <p:spPr>
          <a:xfrm>
            <a:off x="1792288" y="459581"/>
            <a:ext cx="5486400" cy="3086100"/>
          </a:xfrm>
          <a:prstGeom prst="rect">
            <a:avLst/>
          </a:prstGeom>
          <a:noFill/>
          <a:ln>
            <a:noFill/>
          </a:ln>
        </p:spPr>
      </p:sp>
      <p:sp>
        <p:nvSpPr>
          <p:cNvPr id="86" name="Google Shape;86;p39"/>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7" name="Google Shape;87;p3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40"/>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0"/>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2" name="Google Shape;92;p4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41"/>
          <p:cNvSpPr txBox="1"/>
          <p:nvPr>
            <p:ph type="title"/>
          </p:nvPr>
        </p:nvSpPr>
        <p:spPr>
          <a:xfrm rot="5400000">
            <a:off x="5016557" y="1818822"/>
            <a:ext cx="4388644" cy="116295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1"/>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7" name="Google Shape;97;p4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1"/>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p4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g1dd29ec108d_0_110"/>
          <p:cNvSpPr txBox="1"/>
          <p:nvPr>
            <p:ph type="ctrTitle"/>
          </p:nvPr>
        </p:nvSpPr>
        <p:spPr>
          <a:xfrm>
            <a:off x="685800" y="1597820"/>
            <a:ext cx="77724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1dd29ec108d_0_110"/>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p:txBody>
      </p:sp>
      <p:sp>
        <p:nvSpPr>
          <p:cNvPr id="110" name="Google Shape;110;g1dd29ec108d_0_11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1dd29ec108d_0_110"/>
          <p:cNvSpPr txBox="1"/>
          <p:nvPr>
            <p:ph idx="12" type="sldNum"/>
          </p:nvPr>
        </p:nvSpPr>
        <p:spPr>
          <a:xfrm>
            <a:off x="0" y="0"/>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112" name="Shape 112"/>
        <p:cNvGrpSpPr/>
        <p:nvPr/>
      </p:nvGrpSpPr>
      <p:grpSpPr>
        <a:xfrm>
          <a:off x="0" y="0"/>
          <a:ext cx="0" cy="0"/>
          <a:chOff x="0" y="0"/>
          <a:chExt cx="0" cy="0"/>
        </a:xfrm>
      </p:grpSpPr>
      <p:sp>
        <p:nvSpPr>
          <p:cNvPr id="113" name="Google Shape;113;g1dd29ec108d_0_115"/>
          <p:cNvSpPr txBox="1"/>
          <p:nvPr>
            <p:ph type="title"/>
          </p:nvPr>
        </p:nvSpPr>
        <p:spPr>
          <a:xfrm>
            <a:off x="722313" y="3815955"/>
            <a:ext cx="77724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0" sz="4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1dd29ec108d_0_115"/>
          <p:cNvSpPr txBox="1"/>
          <p:nvPr/>
        </p:nvSpPr>
        <p:spPr>
          <a:xfrm>
            <a:off x="722313" y="2794399"/>
            <a:ext cx="7772400" cy="1021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3" name="Google Shape;23;p3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 name="Shape 115"/>
        <p:cNvGrpSpPr/>
        <p:nvPr/>
      </p:nvGrpSpPr>
      <p:grpSpPr>
        <a:xfrm>
          <a:off x="0" y="0"/>
          <a:ext cx="0" cy="0"/>
          <a:chOff x="0" y="0"/>
          <a:chExt cx="0" cy="0"/>
        </a:xfrm>
      </p:grpSpPr>
      <p:sp>
        <p:nvSpPr>
          <p:cNvPr id="116" name="Google Shape;116;g1dd29ec108d_0_118"/>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1dd29ec108d_0_118"/>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8" name="Google Shape;118;g1dd29ec108d_0_11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1dd29ec108d_0_118"/>
          <p:cNvSpPr txBox="1"/>
          <p:nvPr>
            <p:ph idx="12" type="sldNum"/>
          </p:nvPr>
        </p:nvSpPr>
        <p:spPr>
          <a:xfrm>
            <a:off x="0" y="9834"/>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g1dd29ec108d_0_123"/>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1dd29ec108d_0_123"/>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3" name="Google Shape;123;g1dd29ec108d_0_123"/>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4" name="Google Shape;124;g1dd29ec108d_0_1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1dd29ec108d_0_123"/>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 name="Shape 126"/>
        <p:cNvGrpSpPr/>
        <p:nvPr/>
      </p:nvGrpSpPr>
      <p:grpSpPr>
        <a:xfrm>
          <a:off x="0" y="0"/>
          <a:ext cx="0" cy="0"/>
          <a:chOff x="0" y="0"/>
          <a:chExt cx="0" cy="0"/>
        </a:xfrm>
      </p:grpSpPr>
      <p:sp>
        <p:nvSpPr>
          <p:cNvPr id="127" name="Google Shape;127;g1dd29ec108d_0_129"/>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1dd29ec108d_0_129"/>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9" name="Google Shape;129;g1dd29ec108d_0_12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o"/>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0" name="Google Shape;130;g1dd29ec108d_0_129"/>
          <p:cNvSpPr txBox="1"/>
          <p:nvPr>
            <p:ph idx="3" type="body"/>
          </p:nvPr>
        </p:nvSpPr>
        <p:spPr>
          <a:xfrm>
            <a:off x="4645027" y="1151335"/>
            <a:ext cx="40419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1" name="Google Shape;131;g1dd29ec108d_0_129"/>
          <p:cNvSpPr txBox="1"/>
          <p:nvPr>
            <p:ph idx="4" type="body"/>
          </p:nvPr>
        </p:nvSpPr>
        <p:spPr>
          <a:xfrm>
            <a:off x="4645027"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o"/>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2" name="Google Shape;132;g1dd29ec108d_0_1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1dd29ec108d_0_129"/>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g1dd29ec108d_0_137"/>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1dd29ec108d_0_13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1dd29ec108d_0_137"/>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g1dd29ec108d_0_14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dd29ec108d_0_141"/>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1" name="Shape 14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g1dd29ec108d_0_145"/>
          <p:cNvSpPr txBox="1"/>
          <p:nvPr>
            <p:ph type="title"/>
          </p:nvPr>
        </p:nvSpPr>
        <p:spPr>
          <a:xfrm>
            <a:off x="457202" y="204787"/>
            <a:ext cx="3008400" cy="871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dd29ec108d_0_145"/>
          <p:cNvSpPr txBox="1"/>
          <p:nvPr>
            <p:ph idx="1" type="body"/>
          </p:nvPr>
        </p:nvSpPr>
        <p:spPr>
          <a:xfrm>
            <a:off x="3575050" y="204789"/>
            <a:ext cx="4235400" cy="43899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o"/>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o"/>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45" name="Google Shape;145;g1dd29ec108d_0_145"/>
          <p:cNvSpPr txBox="1"/>
          <p:nvPr>
            <p:ph idx="2" type="body"/>
          </p:nvPr>
        </p:nvSpPr>
        <p:spPr>
          <a:xfrm>
            <a:off x="457202" y="1076327"/>
            <a:ext cx="3008400" cy="351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6" name="Google Shape;146;g1dd29ec108d_0_14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1dd29ec108d_0_145"/>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g1dd29ec108d_0_151"/>
          <p:cNvSpPr txBox="1"/>
          <p:nvPr>
            <p:ph type="title"/>
          </p:nvPr>
        </p:nvSpPr>
        <p:spPr>
          <a:xfrm>
            <a:off x="1792288" y="3600451"/>
            <a:ext cx="54864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1dd29ec108d_0_151"/>
          <p:cNvSpPr/>
          <p:nvPr>
            <p:ph idx="2" type="pic"/>
          </p:nvPr>
        </p:nvSpPr>
        <p:spPr>
          <a:xfrm>
            <a:off x="1792288" y="459581"/>
            <a:ext cx="5486400" cy="3086100"/>
          </a:xfrm>
          <a:prstGeom prst="rect">
            <a:avLst/>
          </a:prstGeom>
          <a:noFill/>
          <a:ln>
            <a:noFill/>
          </a:ln>
        </p:spPr>
      </p:sp>
      <p:sp>
        <p:nvSpPr>
          <p:cNvPr id="151" name="Google Shape;151;g1dd29ec108d_0_151"/>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2" name="Google Shape;152;g1dd29ec108d_0_15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1dd29ec108d_0_151"/>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4" name="Shape 154"/>
        <p:cNvGrpSpPr/>
        <p:nvPr/>
      </p:nvGrpSpPr>
      <p:grpSpPr>
        <a:xfrm>
          <a:off x="0" y="0"/>
          <a:ext cx="0" cy="0"/>
          <a:chOff x="0" y="0"/>
          <a:chExt cx="0" cy="0"/>
        </a:xfrm>
      </p:grpSpPr>
      <p:sp>
        <p:nvSpPr>
          <p:cNvPr id="155" name="Google Shape;155;g1dd29ec108d_0_157"/>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1dd29ec108d_0_157"/>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7" name="Google Shape;157;g1dd29ec108d_0_15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1dd29ec108d_0_157"/>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g1dd29ec108d_0_162"/>
          <p:cNvSpPr txBox="1"/>
          <p:nvPr>
            <p:ph type="title"/>
          </p:nvPr>
        </p:nvSpPr>
        <p:spPr>
          <a:xfrm rot="5400000">
            <a:off x="5016458" y="1818780"/>
            <a:ext cx="4388700" cy="11631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dd29ec108d_0_162"/>
          <p:cNvSpPr txBox="1"/>
          <p:nvPr>
            <p:ph idx="1" type="body"/>
          </p:nvPr>
        </p:nvSpPr>
        <p:spPr>
          <a:xfrm rot="5400000">
            <a:off x="1272750" y="-609570"/>
            <a:ext cx="43887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2" name="Google Shape;162;g1dd29ec108d_0_16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1dd29ec108d_0_162"/>
          <p:cNvSpPr txBox="1"/>
          <p:nvPr>
            <p:ph idx="11" type="ftr"/>
          </p:nvPr>
        </p:nvSpPr>
        <p:spPr>
          <a:xfrm>
            <a:off x="3124200" y="4767264"/>
            <a:ext cx="2895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4" name="Google Shape;164;g1dd29ec108d_0_162"/>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5"/>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3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3" name="Google Shape;33;p3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5" name="Shape 35"/>
        <p:cNvGrpSpPr/>
        <p:nvPr/>
      </p:nvGrpSpPr>
      <p:grpSpPr>
        <a:xfrm>
          <a:off x="0" y="0"/>
          <a:ext cx="0" cy="0"/>
          <a:chOff x="0" y="0"/>
          <a:chExt cx="0" cy="0"/>
        </a:xfrm>
      </p:grpSpPr>
      <p:sp>
        <p:nvSpPr>
          <p:cNvPr id="36" name="Google Shape;36;p21"/>
          <p:cNvSpPr txBox="1"/>
          <p:nvPr>
            <p:ph type="title"/>
          </p:nvPr>
        </p:nvSpPr>
        <p:spPr>
          <a:xfrm>
            <a:off x="457200" y="205978"/>
            <a:ext cx="8229600" cy="65127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1"/>
          <p:cNvSpPr txBox="1"/>
          <p:nvPr>
            <p:ph idx="1" type="body"/>
          </p:nvPr>
        </p:nvSpPr>
        <p:spPr>
          <a:xfrm>
            <a:off x="457200" y="971551"/>
            <a:ext cx="4038600" cy="362307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o"/>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o"/>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8" name="Google Shape;38;p21"/>
          <p:cNvSpPr txBox="1"/>
          <p:nvPr>
            <p:ph idx="2" type="body"/>
          </p:nvPr>
        </p:nvSpPr>
        <p:spPr>
          <a:xfrm>
            <a:off x="4648200" y="971551"/>
            <a:ext cx="4038600" cy="362307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o"/>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o"/>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9" name="Google Shape;39;p21"/>
          <p:cNvSpPr txBox="1"/>
          <p:nvPr>
            <p:ph idx="10" type="dt"/>
          </p:nvPr>
        </p:nvSpPr>
        <p:spPr>
          <a:xfrm>
            <a:off x="457200" y="4857751"/>
            <a:ext cx="2133600" cy="1833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1" type="ftr"/>
          </p:nvPr>
        </p:nvSpPr>
        <p:spPr>
          <a:xfrm>
            <a:off x="3124200" y="4857751"/>
            <a:ext cx="2895600" cy="1833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21"/>
          <p:cNvSpPr txBox="1"/>
          <p:nvPr>
            <p:ph idx="12" type="sldNum"/>
          </p:nvPr>
        </p:nvSpPr>
        <p:spPr>
          <a:xfrm>
            <a:off x="6553200" y="4857751"/>
            <a:ext cx="2133600" cy="183356"/>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3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fc51e63954_0_52"/>
          <p:cNvSpPr txBox="1"/>
          <p:nvPr>
            <p:ph idx="1" type="body"/>
          </p:nvPr>
        </p:nvSpPr>
        <p:spPr>
          <a:xfrm>
            <a:off x="311700" y="4230575"/>
            <a:ext cx="5998800" cy="6051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40"/>
              </a:spcBef>
              <a:spcAft>
                <a:spcPts val="0"/>
              </a:spcAft>
              <a:buSzPts val="3200"/>
              <a:buNone/>
              <a:defRPr/>
            </a:lvl1pPr>
          </a:lstStyle>
          <a:p/>
        </p:txBody>
      </p:sp>
      <p:sp>
        <p:nvSpPr>
          <p:cNvPr id="47" name="Google Shape;47;gfc51e63954_0_5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g10c3dc4d86b_7_57"/>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10c3dc4d86b_7_57"/>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o"/>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o"/>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51" name="Google Shape;51;g10c3dc4d86b_7_5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Teal + Image" showMasterSp="0">
  <p:cSld name="Content Slide Teal + Image">
    <p:spTree>
      <p:nvGrpSpPr>
        <p:cNvPr id="52" name="Shape 52"/>
        <p:cNvGrpSpPr/>
        <p:nvPr/>
      </p:nvGrpSpPr>
      <p:grpSpPr>
        <a:xfrm>
          <a:off x="0" y="0"/>
          <a:ext cx="0" cy="0"/>
          <a:chOff x="0" y="0"/>
          <a:chExt cx="0" cy="0"/>
        </a:xfrm>
      </p:grpSpPr>
      <p:pic>
        <p:nvPicPr>
          <p:cNvPr descr="Picture 11" id="53" name="Google Shape;53;g119407a4a4b_0_201"/>
          <p:cNvPicPr preferRelativeResize="0"/>
          <p:nvPr/>
        </p:nvPicPr>
        <p:blipFill rotWithShape="1">
          <a:blip r:embed="rId2">
            <a:alphaModFix amt="10000"/>
          </a:blip>
          <a:srcRect b="0" l="0" r="0" t="0"/>
          <a:stretch/>
        </p:blipFill>
        <p:spPr>
          <a:xfrm>
            <a:off x="0" y="1298142"/>
            <a:ext cx="3851647" cy="3845358"/>
          </a:xfrm>
          <a:prstGeom prst="rect">
            <a:avLst/>
          </a:prstGeom>
          <a:noFill/>
          <a:ln>
            <a:noFill/>
          </a:ln>
        </p:spPr>
      </p:pic>
      <p:pic>
        <p:nvPicPr>
          <p:cNvPr descr="Picture 12" id="54" name="Google Shape;54;g119407a4a4b_0_201"/>
          <p:cNvPicPr preferRelativeResize="0"/>
          <p:nvPr/>
        </p:nvPicPr>
        <p:blipFill rotWithShape="1">
          <a:blip r:embed="rId3">
            <a:alphaModFix/>
          </a:blip>
          <a:srcRect b="0" l="0" r="0" t="0"/>
          <a:stretch/>
        </p:blipFill>
        <p:spPr>
          <a:xfrm>
            <a:off x="5905500" y="4689908"/>
            <a:ext cx="2609850" cy="390526"/>
          </a:xfrm>
          <a:prstGeom prst="rect">
            <a:avLst/>
          </a:prstGeom>
          <a:noFill/>
          <a:ln>
            <a:noFill/>
          </a:ln>
        </p:spPr>
      </p:pic>
      <p:sp>
        <p:nvSpPr>
          <p:cNvPr id="55" name="Google Shape;55;g119407a4a4b_0_201"/>
          <p:cNvSpPr txBox="1"/>
          <p:nvPr>
            <p:ph type="title"/>
          </p:nvPr>
        </p:nvSpPr>
        <p:spPr>
          <a:xfrm>
            <a:off x="574157" y="273844"/>
            <a:ext cx="4840500" cy="571800"/>
          </a:xfrm>
          <a:prstGeom prst="rect">
            <a:avLst/>
          </a:prstGeom>
          <a:noFill/>
          <a:ln>
            <a:noFill/>
          </a:ln>
        </p:spPr>
        <p:txBody>
          <a:bodyPr anchorCtr="0" anchor="t" bIns="34275" lIns="34275" spcFirstLastPara="1" rIns="34275" wrap="square" tIns="34275">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7" name="Google Shape;57;g119407a4a4b_0_201"/>
          <p:cNvSpPr txBox="1"/>
          <p:nvPr>
            <p:ph idx="12" type="sldNum"/>
          </p:nvPr>
        </p:nvSpPr>
        <p:spPr>
          <a:xfrm>
            <a:off x="8670678" y="4795445"/>
            <a:ext cx="194700" cy="192300"/>
          </a:xfrm>
          <a:prstGeom prst="rect">
            <a:avLst/>
          </a:prstGeom>
          <a:noFill/>
          <a:ln>
            <a:noFill/>
          </a:ln>
        </p:spPr>
        <p:txBody>
          <a:bodyPr anchorCtr="0" anchor="ctr" bIns="34275" lIns="34275" spcFirstLastPara="1" rIns="34275" wrap="square" tIns="34275">
            <a:spAutoFit/>
          </a:bodyPr>
          <a:lstStyle>
            <a:lvl1pPr indent="0" lvl="0"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p:nvPr>
            <p:ph idx="1" type="body"/>
          </p:nvPr>
        </p:nvSpPr>
        <p:spPr>
          <a:xfrm>
            <a:off x="574158" y="1026550"/>
            <a:ext cx="3756000" cy="3559800"/>
          </a:xfrm>
          <a:prstGeom prst="rect">
            <a:avLst/>
          </a:prstGeom>
          <a:noFill/>
          <a:ln>
            <a:noFill/>
          </a:ln>
        </p:spPr>
        <p:txBody>
          <a:bodyPr anchorCtr="0" anchor="t" bIns="34275" lIns="34275" spcFirstLastPara="1" rIns="34275" wrap="square" tIns="34275">
            <a:normAutofit/>
          </a:bodyPr>
          <a:lstStyle>
            <a:lvl1pPr indent="-317500" lvl="0" marL="457200" algn="l">
              <a:lnSpc>
                <a:spcPct val="133333"/>
              </a:lnSpc>
              <a:spcBef>
                <a:spcPts val="800"/>
              </a:spcBef>
              <a:spcAft>
                <a:spcPts val="0"/>
              </a:spcAft>
              <a:buClr>
                <a:srgbClr val="022077"/>
              </a:buClr>
              <a:buSzPts val="1400"/>
              <a:buChar char="•"/>
              <a:defRPr/>
            </a:lvl1pPr>
            <a:lvl2pPr indent="-317500" lvl="1" marL="914400" algn="l">
              <a:lnSpc>
                <a:spcPct val="133333"/>
              </a:lnSpc>
              <a:spcBef>
                <a:spcPts val="800"/>
              </a:spcBef>
              <a:spcAft>
                <a:spcPts val="0"/>
              </a:spcAft>
              <a:buClr>
                <a:srgbClr val="022077"/>
              </a:buClr>
              <a:buSzPts val="1400"/>
              <a:buChar char="o"/>
              <a:defRPr/>
            </a:lvl2pPr>
            <a:lvl3pPr indent="-317500" lvl="2" marL="1371600" algn="l">
              <a:lnSpc>
                <a:spcPct val="133333"/>
              </a:lnSpc>
              <a:spcBef>
                <a:spcPts val="800"/>
              </a:spcBef>
              <a:spcAft>
                <a:spcPts val="0"/>
              </a:spcAft>
              <a:buClr>
                <a:srgbClr val="022077"/>
              </a:buClr>
              <a:buSzPts val="1400"/>
              <a:buChar char="▪"/>
              <a:defRPr/>
            </a:lvl3pPr>
            <a:lvl4pPr indent="-317500" lvl="3" marL="1828800" algn="l">
              <a:lnSpc>
                <a:spcPct val="133333"/>
              </a:lnSpc>
              <a:spcBef>
                <a:spcPts val="800"/>
              </a:spcBef>
              <a:spcAft>
                <a:spcPts val="0"/>
              </a:spcAft>
              <a:buClr>
                <a:srgbClr val="022077"/>
              </a:buClr>
              <a:buSzPts val="1400"/>
              <a:buChar char="•"/>
              <a:defRPr/>
            </a:lvl4pPr>
            <a:lvl5pPr indent="-317500" lvl="4" marL="2286000" algn="l">
              <a:lnSpc>
                <a:spcPct val="133333"/>
              </a:lnSpc>
              <a:spcBef>
                <a:spcPts val="800"/>
              </a:spcBef>
              <a:spcAft>
                <a:spcPts val="0"/>
              </a:spcAft>
              <a:buClr>
                <a:srgbClr val="022077"/>
              </a:buClr>
              <a:buSzPts val="1400"/>
              <a:buChar char="o"/>
              <a:defRPr/>
            </a:lvl5pPr>
            <a:lvl6pPr indent="-317500" lvl="5" marL="2743200" algn="l">
              <a:lnSpc>
                <a:spcPct val="133333"/>
              </a:lnSpc>
              <a:spcBef>
                <a:spcPts val="800"/>
              </a:spcBef>
              <a:spcAft>
                <a:spcPts val="0"/>
              </a:spcAft>
              <a:buClr>
                <a:srgbClr val="022077"/>
              </a:buClr>
              <a:buSzPts val="1400"/>
              <a:buChar char="•"/>
              <a:defRPr/>
            </a:lvl6pPr>
            <a:lvl7pPr indent="-317500" lvl="6" marL="3200400" algn="l">
              <a:lnSpc>
                <a:spcPct val="133333"/>
              </a:lnSpc>
              <a:spcBef>
                <a:spcPts val="800"/>
              </a:spcBef>
              <a:spcAft>
                <a:spcPts val="0"/>
              </a:spcAft>
              <a:buClr>
                <a:srgbClr val="022077"/>
              </a:buClr>
              <a:buSzPts val="1400"/>
              <a:buChar char="•"/>
              <a:defRPr/>
            </a:lvl7pPr>
            <a:lvl8pPr indent="-317500" lvl="7" marL="3657600" algn="l">
              <a:lnSpc>
                <a:spcPct val="133333"/>
              </a:lnSpc>
              <a:spcBef>
                <a:spcPts val="800"/>
              </a:spcBef>
              <a:spcAft>
                <a:spcPts val="0"/>
              </a:spcAft>
              <a:buClr>
                <a:srgbClr val="022077"/>
              </a:buClr>
              <a:buSzPts val="1400"/>
              <a:buChar char="•"/>
              <a:defRPr/>
            </a:lvl8pPr>
            <a:lvl9pPr indent="-317500" lvl="8" marL="4114800" algn="l">
              <a:lnSpc>
                <a:spcPct val="133333"/>
              </a:lnSpc>
              <a:spcBef>
                <a:spcPts val="800"/>
              </a:spcBef>
              <a:spcAft>
                <a:spcPts val="0"/>
              </a:spcAft>
              <a:buClr>
                <a:srgbClr val="022077"/>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RESULTS_logo_EN_CMYK_BIG (flat)2_RESULTS_logo_EN_CMYK_BIG.png" id="10" name="Google Shape;10;p29"/>
          <p:cNvPicPr preferRelativeResize="0"/>
          <p:nvPr/>
        </p:nvPicPr>
        <p:blipFill rotWithShape="1">
          <a:blip r:embed="rId1">
            <a:alphaModFix/>
          </a:blip>
          <a:srcRect b="0" l="0" r="0" t="0"/>
          <a:stretch/>
        </p:blipFill>
        <p:spPr>
          <a:xfrm>
            <a:off x="7858691" y="80916"/>
            <a:ext cx="1223628" cy="982313"/>
          </a:xfrm>
          <a:prstGeom prst="rect">
            <a:avLst/>
          </a:prstGeom>
          <a:noFill/>
          <a:ln>
            <a:noFill/>
          </a:ln>
        </p:spPr>
      </p:pic>
      <p:sp>
        <p:nvSpPr>
          <p:cNvPr id="11" name="Google Shape;11;p29"/>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Courier New"/>
              <a:buChar char="o"/>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Noto Sans"/>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Courier New"/>
              <a:buChar char="o"/>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pic>
        <p:nvPicPr>
          <p:cNvPr descr="RESULTS_logo_EN_CMYK_BIG (flat)2_RESULTS_logo_EN_CMYK_BIG.png" id="101" name="Google Shape;101;g1dd29ec108d_0_103"/>
          <p:cNvPicPr preferRelativeResize="0"/>
          <p:nvPr/>
        </p:nvPicPr>
        <p:blipFill rotWithShape="1">
          <a:blip r:embed="rId1">
            <a:alphaModFix/>
          </a:blip>
          <a:srcRect b="0" l="0" r="0" t="0"/>
          <a:stretch/>
        </p:blipFill>
        <p:spPr>
          <a:xfrm>
            <a:off x="7858691" y="143448"/>
            <a:ext cx="1223628" cy="982313"/>
          </a:xfrm>
          <a:prstGeom prst="rect">
            <a:avLst/>
          </a:prstGeom>
          <a:noFill/>
          <a:ln>
            <a:noFill/>
          </a:ln>
        </p:spPr>
      </p:pic>
      <p:sp>
        <p:nvSpPr>
          <p:cNvPr id="102" name="Google Shape;102;g1dd29ec108d_0_103"/>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g1dd29ec108d_0_10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499554" lvl="0" marL="457200" marR="0" rtl="0" algn="l">
              <a:lnSpc>
                <a:spcPct val="100000"/>
              </a:lnSpc>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lnSpc>
                <a:spcPct val="100000"/>
              </a:lnSpc>
              <a:spcBef>
                <a:spcPts val="747"/>
              </a:spcBef>
              <a:spcAft>
                <a:spcPts val="0"/>
              </a:spcAft>
              <a:buClr>
                <a:schemeClr val="dk1"/>
              </a:buClr>
              <a:buSzPts val="3733"/>
              <a:buFont typeface="Courier New"/>
              <a:buChar char="o"/>
              <a:defRPr b="0" i="0" sz="3733" u="none" cap="none" strike="noStrike">
                <a:solidFill>
                  <a:schemeClr val="dk1"/>
                </a:solidFill>
                <a:latin typeface="Calibri"/>
                <a:ea typeface="Calibri"/>
                <a:cs typeface="Calibri"/>
                <a:sym typeface="Calibri"/>
              </a:defRPr>
            </a:lvl2pPr>
            <a:lvl3pPr indent="-431800" lvl="2" marL="1371600" marR="0" rtl="0" algn="l">
              <a:lnSpc>
                <a:spcPct val="100000"/>
              </a:lnSpc>
              <a:spcBef>
                <a:spcPts val="640"/>
              </a:spcBef>
              <a:spcAft>
                <a:spcPts val="0"/>
              </a:spcAft>
              <a:buClr>
                <a:schemeClr val="dk1"/>
              </a:buClr>
              <a:buSzPts val="3200"/>
              <a:buFont typeface="Noto Sans Symbols"/>
              <a:buChar char="▪"/>
              <a:defRPr b="0" i="0" sz="3200" u="none" cap="none" strike="noStrike">
                <a:solidFill>
                  <a:schemeClr val="dk1"/>
                </a:solidFill>
                <a:latin typeface="Calibri"/>
                <a:ea typeface="Calibri"/>
                <a:cs typeface="Calibri"/>
                <a:sym typeface="Calibri"/>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lnSpc>
                <a:spcPct val="100000"/>
              </a:lnSpc>
              <a:spcBef>
                <a:spcPts val="533"/>
              </a:spcBef>
              <a:spcAft>
                <a:spcPts val="0"/>
              </a:spcAft>
              <a:buClr>
                <a:schemeClr val="dk1"/>
              </a:buClr>
              <a:buSzPts val="2667"/>
              <a:buFont typeface="Courier New"/>
              <a:buChar char="o"/>
              <a:defRPr b="0" i="0" sz="2667" u="none" cap="none" strike="noStrike">
                <a:solidFill>
                  <a:schemeClr val="dk1"/>
                </a:solidFill>
                <a:latin typeface="Calibri"/>
                <a:ea typeface="Calibri"/>
                <a:cs typeface="Calibri"/>
                <a:sym typeface="Calibri"/>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104" name="Google Shape;104;g1dd29ec108d_0_10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5" name="Google Shape;105;g1dd29ec108d_0_103"/>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pic>
        <p:nvPicPr>
          <p:cNvPr descr="RESULTS_logo_EN_CMYK_BIG (flat)2_RESULTS_logo_EN_CMYK_BIG.png" id="106" name="Google Shape;106;g1dd29ec108d_0_103"/>
          <p:cNvPicPr preferRelativeResize="0"/>
          <p:nvPr/>
        </p:nvPicPr>
        <p:blipFill rotWithShape="1">
          <a:blip r:embed="rId2">
            <a:alphaModFix/>
          </a:blip>
          <a:srcRect b="0" l="0" r="0" t="0"/>
          <a:stretch/>
        </p:blipFill>
        <p:spPr>
          <a:xfrm>
            <a:off x="7858691" y="139015"/>
            <a:ext cx="1223629" cy="9823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docs.google.com/document/d/1rtinr1512iHGEEjy5zrUsNcFa5mcgGYt1yD41TlC1Nk/edit?usp=sharing" TargetMode="External"/><Relationship Id="rId5" Type="http://schemas.openxmlformats.org/officeDocument/2006/relationships/hyperlink" Target="https://results.org/volunteers/action-center/action-alerts?vvsrc=%2fcampaigns%2f101585%2frespond" TargetMode="External"/><Relationship Id="rId6" Type="http://schemas.openxmlformats.org/officeDocument/2006/relationships/hyperlink" Target="https://docs.google.com/document/d/1rs1lBFb337LYUyBMHWllq9CkMV7I8exRFR3qMVshrU8/edit?usp=drive_li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spreadsheets/d/1QF2HKawtGx1kYYfYwGibPpKKnFs0jmX5-RxcpWyEpsk/edit?usp=sharing" TargetMode="External"/><Relationship Id="rId4" Type="http://schemas.openxmlformats.org/officeDocument/2006/relationships/hyperlink" Target="https://docs.google.com/spreadsheets/d/19hSWS98oYD5k5Bt-XKQZNMkISPk74HWzGWdENPuApVY/edit?usp=sharing" TargetMode="External"/><Relationship Id="rId5" Type="http://schemas.openxmlformats.org/officeDocument/2006/relationships/hyperlink" Target="https://results.org/volunteers/legislator-lookup" TargetMode="External"/><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results.salsalabs.org/diningforwomen/index.html" TargetMode="External"/><Relationship Id="rId4" Type="http://schemas.openxmlformats.org/officeDocument/2006/relationships/hyperlink" Target="https://togetherwomenrise.org/upcoming-events/" TargetMode="External"/><Relationship Id="rId5" Type="http://schemas.openxmlformats.org/officeDocument/2006/relationships/hyperlink" Target="https://results.zoom.us/meeting/register/tJ0qcuChqTkvE9Q-w6yP3TIBOM4Vodt1F8z3#/registration" TargetMode="External"/><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hyperlink" Target="https://results.org/wp-content/uploads/Spring-2023-AO-Workshop-Description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togetherwomenrise.org/programs/tomorrows-women/#:~:text=Tomorrow's%20Women%20%2D%20Together%20Women%20Rise&amp;text=Tomorrow's%20Women%20trains%20young%20women,peace%2C%20and%20justice%20for%20all."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4fc495f4cb_0_0"/>
          <p:cNvSpPr txBox="1"/>
          <p:nvPr>
            <p:ph type="title"/>
          </p:nvPr>
        </p:nvSpPr>
        <p:spPr>
          <a:xfrm>
            <a:off x="132075" y="1429650"/>
            <a:ext cx="8739900" cy="26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July Webinar</a:t>
            </a:r>
            <a:endParaRPr>
              <a:latin typeface="Open Sans"/>
              <a:ea typeface="Open Sans"/>
              <a:cs typeface="Open Sans"/>
              <a:sym typeface="Open Sans"/>
            </a:endParaRPr>
          </a:p>
        </p:txBody>
      </p:sp>
      <p:sp>
        <p:nvSpPr>
          <p:cNvPr id="171" name="Google Shape;171;g14fc495f4cb_0_0"/>
          <p:cNvSpPr txBox="1"/>
          <p:nvPr/>
        </p:nvSpPr>
        <p:spPr>
          <a:xfrm>
            <a:off x="1125415" y="4299438"/>
            <a:ext cx="6620700" cy="4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n-US" sz="2300">
                <a:solidFill>
                  <a:schemeClr val="dk1"/>
                </a:solidFill>
                <a:latin typeface="Open Sans"/>
                <a:ea typeface="Open Sans"/>
                <a:cs typeface="Open Sans"/>
                <a:sym typeface="Open Sans"/>
              </a:rPr>
              <a:t>July 18</a:t>
            </a:r>
            <a:r>
              <a:rPr b="1" i="0" lang="en-US" sz="2300" u="none" cap="none" strike="noStrike">
                <a:solidFill>
                  <a:schemeClr val="dk1"/>
                </a:solidFill>
                <a:latin typeface="Open Sans"/>
                <a:ea typeface="Open Sans"/>
                <a:cs typeface="Open Sans"/>
                <a:sym typeface="Open Sans"/>
              </a:rPr>
              <a:t>, 2023</a:t>
            </a:r>
            <a:endParaRPr b="1" i="0" sz="1900" u="none" cap="none" strike="noStrike">
              <a:solidFill>
                <a:srgbClr val="000000"/>
              </a:solidFill>
              <a:latin typeface="Open Sans"/>
              <a:ea typeface="Open Sans"/>
              <a:cs typeface="Open Sans"/>
              <a:sym typeface="Open Sans"/>
            </a:endParaRPr>
          </a:p>
        </p:txBody>
      </p:sp>
      <p:pic>
        <p:nvPicPr>
          <p:cNvPr id="172" name="Google Shape;172;g14fc495f4cb_0_0"/>
          <p:cNvPicPr preferRelativeResize="0"/>
          <p:nvPr/>
        </p:nvPicPr>
        <p:blipFill rotWithShape="1">
          <a:blip r:embed="rId3">
            <a:alphaModFix/>
          </a:blip>
          <a:srcRect b="0" l="0" r="0" t="0"/>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e4bf5b2f0f_0_11"/>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54" name="Google Shape;254;g1e4bf5b2f0f_0_11"/>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55" name="Google Shape;255;g1e4bf5b2f0f_0_11"/>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56" name="Google Shape;256;g1e4bf5b2f0f_0_11"/>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7" name="Google Shape;257;g1e4bf5b2f0f_0_11"/>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258" name="Google Shape;258;g1e4bf5b2f0f_0_11"/>
          <p:cNvSpPr txBox="1"/>
          <p:nvPr/>
        </p:nvSpPr>
        <p:spPr>
          <a:xfrm>
            <a:off x="687950" y="11770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Open Sans"/>
                <a:ea typeface="Open Sans"/>
                <a:cs typeface="Open Sans"/>
                <a:sym typeface="Open Sans"/>
              </a:rPr>
              <a:t>Follow Up Advocacy Action</a:t>
            </a:r>
            <a:br>
              <a:rPr b="1" i="0" lang="en-US" sz="3200" u="none" cap="none" strike="noStrike">
                <a:solidFill>
                  <a:schemeClr val="dk1"/>
                </a:solidFill>
                <a:latin typeface="Open Sans"/>
                <a:ea typeface="Open Sans"/>
                <a:cs typeface="Open Sans"/>
                <a:sym typeface="Open Sans"/>
              </a:rPr>
            </a:br>
            <a:br>
              <a:rPr b="1" i="0" lang="en-US" sz="3200" u="none" cap="none" strike="noStrike">
                <a:solidFill>
                  <a:schemeClr val="dk1"/>
                </a:solidFill>
                <a:latin typeface="Open Sans"/>
                <a:ea typeface="Open Sans"/>
                <a:cs typeface="Open Sans"/>
                <a:sym typeface="Open Sans"/>
              </a:rPr>
            </a:br>
            <a:endParaRPr b="0" i="0" sz="1400" u="none" cap="none" strike="noStrike">
              <a:solidFill>
                <a:schemeClr val="dk1"/>
              </a:solidFill>
              <a:latin typeface="Calibri"/>
              <a:ea typeface="Calibri"/>
              <a:cs typeface="Calibri"/>
              <a:sym typeface="Calibri"/>
            </a:endParaRPr>
          </a:p>
        </p:txBody>
      </p:sp>
      <p:sp>
        <p:nvSpPr>
          <p:cNvPr id="259" name="Google Shape;259;g1e4bf5b2f0f_0_11"/>
          <p:cNvSpPr txBox="1"/>
          <p:nvPr/>
        </p:nvSpPr>
        <p:spPr>
          <a:xfrm>
            <a:off x="489275" y="1099050"/>
            <a:ext cx="7632000" cy="2945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Write an email </a:t>
            </a:r>
            <a:r>
              <a:rPr b="1" lang="en-US" sz="2400">
                <a:solidFill>
                  <a:schemeClr val="dk1"/>
                </a:solidFill>
                <a:latin typeface="Open Sans"/>
                <a:ea typeface="Open Sans"/>
                <a:cs typeface="Open Sans"/>
                <a:sym typeface="Open Sans"/>
              </a:rPr>
              <a:t>now</a:t>
            </a:r>
            <a:r>
              <a:rPr lang="en-US" sz="2400">
                <a:solidFill>
                  <a:schemeClr val="dk1"/>
                </a:solidFill>
                <a:latin typeface="Open Sans"/>
                <a:ea typeface="Open Sans"/>
                <a:cs typeface="Open Sans"/>
                <a:sym typeface="Open Sans"/>
              </a:rPr>
              <a:t> </a:t>
            </a:r>
            <a:br>
              <a:rPr lang="en-US" sz="2400">
                <a:solidFill>
                  <a:schemeClr val="dk1"/>
                </a:solidFill>
                <a:latin typeface="Open Sans"/>
                <a:ea typeface="Open Sans"/>
                <a:cs typeface="Open Sans"/>
                <a:sym typeface="Open Sans"/>
              </a:rPr>
            </a:br>
            <a:r>
              <a:rPr lang="en-US" sz="2400">
                <a:solidFill>
                  <a:schemeClr val="dk1"/>
                </a:solidFill>
                <a:latin typeface="Open Sans"/>
                <a:ea typeface="Open Sans"/>
                <a:cs typeface="Open Sans"/>
                <a:sym typeface="Open Sans"/>
              </a:rPr>
              <a:t>(</a:t>
            </a:r>
            <a:r>
              <a:rPr lang="en-US" sz="2400" u="sng">
                <a:solidFill>
                  <a:schemeClr val="hlink"/>
                </a:solidFill>
                <a:latin typeface="Open Sans"/>
                <a:ea typeface="Open Sans"/>
                <a:cs typeface="Open Sans"/>
                <a:sym typeface="Open Sans"/>
                <a:hlinkClick r:id="rId4"/>
              </a:rPr>
              <a:t>use the sample email linked here</a:t>
            </a:r>
            <a:r>
              <a:rPr lang="en-US" sz="2400">
                <a:solidFill>
                  <a:schemeClr val="dk1"/>
                </a:solidFill>
                <a:latin typeface="Open Sans"/>
                <a:ea typeface="Open Sans"/>
                <a:cs typeface="Open Sans"/>
                <a:sym typeface="Open Sans"/>
              </a:rPr>
              <a:t>)</a:t>
            </a:r>
            <a:br>
              <a:rPr lang="en-US" sz="2400">
                <a:solidFill>
                  <a:schemeClr val="dk1"/>
                </a:solidFill>
                <a:latin typeface="Open Sans"/>
                <a:ea typeface="Open Sans"/>
                <a:cs typeface="Open Sans"/>
                <a:sym typeface="Open Sans"/>
              </a:rPr>
            </a:br>
            <a:endParaRPr sz="2400">
              <a:solidFill>
                <a:schemeClr val="dk1"/>
              </a:solidFill>
              <a:latin typeface="Open Sans"/>
              <a:ea typeface="Open Sans"/>
              <a:cs typeface="Open Sans"/>
              <a:sym typeface="Open Sans"/>
            </a:endParaRPr>
          </a:p>
          <a:p>
            <a:pPr indent="-381000" lvl="0" marL="457200" rtl="0" algn="l">
              <a:lnSpc>
                <a:spcPct val="115000"/>
              </a:lnSpc>
              <a:spcBef>
                <a:spcPts val="0"/>
              </a:spcBef>
              <a:spcAft>
                <a:spcPts val="0"/>
              </a:spcAft>
              <a:buClr>
                <a:schemeClr val="dk1"/>
              </a:buClr>
              <a:buSzPts val="2400"/>
              <a:buFont typeface="Open Sans"/>
              <a:buChar char="●"/>
            </a:pPr>
            <a:r>
              <a:rPr lang="en-US" sz="2400">
                <a:solidFill>
                  <a:schemeClr val="dk1"/>
                </a:solidFill>
                <a:latin typeface="Open Sans"/>
                <a:ea typeface="Open Sans"/>
                <a:cs typeface="Open Sans"/>
                <a:sym typeface="Open Sans"/>
              </a:rPr>
              <a:t>Make phone call </a:t>
            </a:r>
            <a:r>
              <a:rPr b="1" lang="en-US" sz="2400">
                <a:solidFill>
                  <a:schemeClr val="dk1"/>
                </a:solidFill>
                <a:latin typeface="Open Sans"/>
                <a:ea typeface="Open Sans"/>
                <a:cs typeface="Open Sans"/>
                <a:sym typeface="Open Sans"/>
              </a:rPr>
              <a:t>now</a:t>
            </a:r>
            <a:r>
              <a:rPr lang="en-US" sz="2400">
                <a:solidFill>
                  <a:schemeClr val="dk1"/>
                </a:solidFill>
                <a:latin typeface="Open Sans"/>
                <a:ea typeface="Open Sans"/>
                <a:cs typeface="Open Sans"/>
                <a:sym typeface="Open Sans"/>
              </a:rPr>
              <a:t>, </a:t>
            </a:r>
            <a:br>
              <a:rPr lang="en-US" sz="2400">
                <a:solidFill>
                  <a:schemeClr val="dk1"/>
                </a:solidFill>
                <a:latin typeface="Open Sans"/>
                <a:ea typeface="Open Sans"/>
                <a:cs typeface="Open Sans"/>
                <a:sym typeface="Open Sans"/>
              </a:rPr>
            </a:br>
            <a:r>
              <a:rPr lang="en-US" sz="2400">
                <a:solidFill>
                  <a:schemeClr val="dk1"/>
                </a:solidFill>
                <a:latin typeface="Open Sans"/>
                <a:ea typeface="Open Sans"/>
                <a:cs typeface="Open Sans"/>
                <a:sym typeface="Open Sans"/>
              </a:rPr>
              <a:t>Capitol Switchboard (202) 224 - 3121</a:t>
            </a:r>
            <a:br>
              <a:rPr b="1" lang="en-US" sz="2400">
                <a:solidFill>
                  <a:schemeClr val="dk1"/>
                </a:solidFill>
                <a:latin typeface="Open Sans"/>
                <a:ea typeface="Open Sans"/>
                <a:cs typeface="Open Sans"/>
                <a:sym typeface="Open Sans"/>
              </a:rPr>
            </a:br>
            <a:endParaRPr b="1" sz="2400">
              <a:solidFill>
                <a:schemeClr val="dk1"/>
              </a:solidFill>
              <a:latin typeface="Open Sans"/>
              <a:ea typeface="Open Sans"/>
              <a:cs typeface="Open Sans"/>
              <a:sym typeface="Open Sans"/>
            </a:endParaRPr>
          </a:p>
          <a:p>
            <a:pPr indent="-381000" lvl="0" marL="457200" rtl="0" algn="l">
              <a:lnSpc>
                <a:spcPct val="115000"/>
              </a:lnSpc>
              <a:spcBef>
                <a:spcPts val="0"/>
              </a:spcBef>
              <a:spcAft>
                <a:spcPts val="0"/>
              </a:spcAft>
              <a:buClr>
                <a:schemeClr val="dk1"/>
              </a:buClr>
              <a:buSzPts val="2400"/>
              <a:buFont typeface="Open Sans"/>
              <a:buChar char="●"/>
            </a:pPr>
            <a:r>
              <a:rPr lang="en-US" sz="2400" u="sng">
                <a:solidFill>
                  <a:schemeClr val="hlink"/>
                </a:solidFill>
                <a:latin typeface="Open Sans"/>
                <a:ea typeface="Open Sans"/>
                <a:cs typeface="Open Sans"/>
                <a:sym typeface="Open Sans"/>
                <a:hlinkClick r:id="rId5"/>
              </a:rPr>
              <a:t>Send this action</a:t>
            </a:r>
            <a:r>
              <a:rPr lang="en-US" sz="2400">
                <a:solidFill>
                  <a:schemeClr val="dk1"/>
                </a:solidFill>
                <a:latin typeface="Open Sans"/>
                <a:ea typeface="Open Sans"/>
                <a:cs typeface="Open Sans"/>
                <a:sym typeface="Open Sans"/>
              </a:rPr>
              <a:t> to friends </a:t>
            </a:r>
            <a:r>
              <a:rPr b="1" lang="en-US" sz="2400">
                <a:solidFill>
                  <a:schemeClr val="dk1"/>
                </a:solidFill>
                <a:latin typeface="Open Sans"/>
                <a:ea typeface="Open Sans"/>
                <a:cs typeface="Open Sans"/>
                <a:sym typeface="Open Sans"/>
              </a:rPr>
              <a:t>now</a:t>
            </a:r>
            <a:br>
              <a:rPr b="1" lang="en-US" sz="2400">
                <a:solidFill>
                  <a:schemeClr val="dk1"/>
                </a:solidFill>
                <a:latin typeface="Open Sans"/>
                <a:ea typeface="Open Sans"/>
                <a:cs typeface="Open Sans"/>
                <a:sym typeface="Open Sans"/>
              </a:rPr>
            </a:br>
            <a:endParaRPr b="1" sz="2400">
              <a:solidFill>
                <a:schemeClr val="dk1"/>
              </a:solidFill>
              <a:highlight>
                <a:srgbClr val="FFFFFF"/>
              </a:highlight>
              <a:latin typeface="Open Sans"/>
              <a:ea typeface="Open Sans"/>
              <a:cs typeface="Open Sans"/>
              <a:sym typeface="Open Sans"/>
            </a:endParaRPr>
          </a:p>
          <a:p>
            <a:pPr indent="-381000" lvl="0" marL="457200" rtl="0" algn="l">
              <a:lnSpc>
                <a:spcPct val="115000"/>
              </a:lnSpc>
              <a:spcBef>
                <a:spcPts val="0"/>
              </a:spcBef>
              <a:spcAft>
                <a:spcPts val="0"/>
              </a:spcAft>
              <a:buClr>
                <a:schemeClr val="dk1"/>
              </a:buClr>
              <a:buSzPts val="2400"/>
              <a:buFont typeface="Open Sans"/>
              <a:buChar char="●"/>
            </a:pPr>
            <a:r>
              <a:rPr lang="en-US" sz="2400" u="sng">
                <a:solidFill>
                  <a:schemeClr val="hlink"/>
                </a:solidFill>
                <a:highlight>
                  <a:srgbClr val="FFFFFF"/>
                </a:highlight>
                <a:latin typeface="Open Sans"/>
                <a:ea typeface="Open Sans"/>
                <a:cs typeface="Open Sans"/>
                <a:sym typeface="Open Sans"/>
                <a:hlinkClick r:id="rId6"/>
              </a:rPr>
              <a:t>Write letter to the editor</a:t>
            </a:r>
            <a:r>
              <a:rPr lang="en-US" sz="2400">
                <a:solidFill>
                  <a:schemeClr val="dk1"/>
                </a:solidFill>
                <a:highlight>
                  <a:srgbClr val="FFFFFF"/>
                </a:highlight>
                <a:latin typeface="Open Sans"/>
                <a:ea typeface="Open Sans"/>
                <a:cs typeface="Open Sans"/>
                <a:sym typeface="Open Sans"/>
              </a:rPr>
              <a:t> </a:t>
            </a:r>
            <a:r>
              <a:rPr b="1" lang="en-US" sz="2400">
                <a:solidFill>
                  <a:schemeClr val="dk1"/>
                </a:solidFill>
                <a:latin typeface="Open Sans"/>
                <a:ea typeface="Open Sans"/>
                <a:cs typeface="Open Sans"/>
                <a:sym typeface="Open Sans"/>
              </a:rPr>
              <a:t>now</a:t>
            </a:r>
            <a:endParaRPr b="1" sz="27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dd4f1b5906_0_6"/>
          <p:cNvSpPr txBox="1"/>
          <p:nvPr>
            <p:ph type="title"/>
          </p:nvPr>
        </p:nvSpPr>
        <p:spPr>
          <a:xfrm>
            <a:off x="235675" y="1129300"/>
            <a:ext cx="8841000" cy="3178500"/>
          </a:xfrm>
          <a:prstGeom prst="rect">
            <a:avLst/>
          </a:prstGeom>
          <a:noFill/>
          <a:ln>
            <a:noFill/>
          </a:ln>
        </p:spPr>
        <p:txBody>
          <a:bodyPr anchorCtr="0" anchor="t" bIns="45700" lIns="91425" spcFirstLastPara="1" rIns="91425" wrap="square" tIns="45700">
            <a:noAutofit/>
          </a:bodyPr>
          <a:lstStyle/>
          <a:p>
            <a:pPr indent="-107950" lvl="0" marL="0" rtl="0" algn="l">
              <a:lnSpc>
                <a:spcPct val="100000"/>
              </a:lnSpc>
              <a:spcBef>
                <a:spcPts val="0"/>
              </a:spcBef>
              <a:spcAft>
                <a:spcPts val="0"/>
              </a:spcAft>
              <a:buClr>
                <a:srgbClr val="111111"/>
              </a:buClr>
              <a:buSzPts val="1700"/>
              <a:buFont typeface="Open Sans"/>
              <a:buAutoNum type="arabicPeriod"/>
            </a:pPr>
            <a:r>
              <a:rPr lang="en-US" sz="1700">
                <a:latin typeface="Open Sans"/>
                <a:ea typeface="Open Sans"/>
                <a:cs typeface="Open Sans"/>
                <a:sym typeface="Open Sans"/>
              </a:rPr>
              <a:t> </a:t>
            </a:r>
            <a:r>
              <a:rPr lang="en-US" sz="1800" u="sng">
                <a:solidFill>
                  <a:schemeClr val="hlink"/>
                </a:solidFill>
                <a:highlight>
                  <a:srgbClr val="FFFFFF"/>
                </a:highlight>
                <a:latin typeface="Open Sans"/>
                <a:ea typeface="Open Sans"/>
                <a:cs typeface="Open Sans"/>
                <a:sym typeface="Open Sans"/>
                <a:hlinkClick r:id="rId3"/>
              </a:rPr>
              <a:t>Check here</a:t>
            </a:r>
            <a:r>
              <a:rPr lang="en-US" sz="1800">
                <a:latin typeface="Open Sans"/>
                <a:ea typeface="Open Sans"/>
                <a:cs typeface="Open Sans"/>
                <a:sym typeface="Open Sans"/>
              </a:rPr>
              <a:t> to see i</a:t>
            </a:r>
            <a:r>
              <a:rPr lang="en-US" sz="1800">
                <a:solidFill>
                  <a:srgbClr val="111111"/>
                </a:solidFill>
                <a:highlight>
                  <a:srgbClr val="FFFFFF"/>
                </a:highlight>
                <a:latin typeface="Open Sans"/>
                <a:ea typeface="Open Sans"/>
                <a:cs typeface="Open Sans"/>
                <a:sym typeface="Open Sans"/>
              </a:rPr>
              <a:t>f your Representative or Senator has co-sponsored the READ Act Reauthorization of 2023 (H.R. 681/ S.41) or will likely support it if they co-sponsored last year (</a:t>
            </a:r>
            <a:r>
              <a:rPr lang="en-US" sz="1800" u="sng">
                <a:solidFill>
                  <a:schemeClr val="hlink"/>
                </a:solidFill>
                <a:highlight>
                  <a:srgbClr val="FFFFFF"/>
                </a:highlight>
                <a:latin typeface="Open Sans"/>
                <a:ea typeface="Open Sans"/>
                <a:cs typeface="Open Sans"/>
                <a:sym typeface="Open Sans"/>
                <a:hlinkClick r:id="rId4"/>
              </a:rPr>
              <a:t>check here</a:t>
            </a:r>
            <a:r>
              <a:rPr lang="en-US" sz="1800">
                <a:latin typeface="Open Sans"/>
                <a:ea typeface="Open Sans"/>
                <a:cs typeface="Open Sans"/>
                <a:sym typeface="Open Sans"/>
              </a:rPr>
              <a:t> for past support during the 117th Congress).</a:t>
            </a:r>
            <a:br>
              <a:rPr lang="en-US" sz="1800">
                <a:latin typeface="Open Sans"/>
                <a:ea typeface="Open Sans"/>
                <a:cs typeface="Open Sans"/>
                <a:sym typeface="Open Sans"/>
              </a:rPr>
            </a:br>
            <a:endParaRPr sz="1800">
              <a:solidFill>
                <a:srgbClr val="111111"/>
              </a:solidFill>
              <a:highlight>
                <a:srgbClr val="FFFFFF"/>
              </a:highlight>
              <a:latin typeface="Open Sans"/>
              <a:ea typeface="Open Sans"/>
              <a:cs typeface="Open Sans"/>
              <a:sym typeface="Open Sans"/>
            </a:endParaRPr>
          </a:p>
          <a:p>
            <a:pPr indent="-114300" lvl="0" marL="0" rtl="0" algn="l">
              <a:lnSpc>
                <a:spcPct val="100000"/>
              </a:lnSpc>
              <a:spcBef>
                <a:spcPts val="0"/>
              </a:spcBef>
              <a:spcAft>
                <a:spcPts val="0"/>
              </a:spcAft>
              <a:buClr>
                <a:srgbClr val="111111"/>
              </a:buClr>
              <a:buSzPts val="1800"/>
              <a:buFont typeface="Open Sans"/>
              <a:buAutoNum type="arabicPeriod"/>
            </a:pPr>
            <a:r>
              <a:rPr lang="en-US" sz="1800">
                <a:solidFill>
                  <a:srgbClr val="111111"/>
                </a:solidFill>
                <a:highlight>
                  <a:srgbClr val="FFFFFF"/>
                </a:highlight>
                <a:latin typeface="Open Sans"/>
                <a:ea typeface="Open Sans"/>
                <a:cs typeface="Open Sans"/>
                <a:sym typeface="Open Sans"/>
              </a:rPr>
              <a:t>Use </a:t>
            </a:r>
            <a:r>
              <a:rPr lang="en-US" sz="1800" u="sng">
                <a:solidFill>
                  <a:schemeClr val="hlink"/>
                </a:solidFill>
                <a:highlight>
                  <a:srgbClr val="FFFFFF"/>
                </a:highlight>
                <a:latin typeface="Open Sans"/>
                <a:ea typeface="Open Sans"/>
                <a:cs typeface="Open Sans"/>
                <a:sym typeface="Open Sans"/>
                <a:hlinkClick r:id="rId5"/>
              </a:rPr>
              <a:t>Legislator Lookup</a:t>
            </a:r>
            <a:r>
              <a:rPr lang="en-US" sz="1800" u="sng">
                <a:solidFill>
                  <a:schemeClr val="hlink"/>
                </a:solidFill>
                <a:highlight>
                  <a:srgbClr val="FFFFFF"/>
                </a:highlight>
                <a:latin typeface="Open Sans"/>
                <a:ea typeface="Open Sans"/>
                <a:cs typeface="Open Sans"/>
                <a:sym typeface="Open Sans"/>
              </a:rPr>
              <a:t> </a:t>
            </a:r>
            <a:r>
              <a:rPr lang="en-US" sz="1800">
                <a:solidFill>
                  <a:srgbClr val="111111"/>
                </a:solidFill>
                <a:highlight>
                  <a:srgbClr val="FFFFFF"/>
                </a:highlight>
                <a:latin typeface="Open Sans"/>
                <a:ea typeface="Open Sans"/>
                <a:cs typeface="Open Sans"/>
                <a:sym typeface="Open Sans"/>
              </a:rPr>
              <a:t> </a:t>
            </a:r>
            <a:r>
              <a:rPr i="1" lang="en-US" sz="1800">
                <a:solidFill>
                  <a:srgbClr val="111111"/>
                </a:solidFill>
                <a:highlight>
                  <a:srgbClr val="FFFFFF"/>
                </a:highlight>
                <a:latin typeface="Open Sans"/>
                <a:ea typeface="Open Sans"/>
                <a:cs typeface="Open Sans"/>
                <a:sym typeface="Open Sans"/>
              </a:rPr>
              <a:t>if you are unsure of who to reach out to, please don’t hesitate to reach out to your Together Women Rise Advocacy Chapter Mentor for support.</a:t>
            </a:r>
            <a:br>
              <a:rPr lang="en-US" sz="1800">
                <a:solidFill>
                  <a:srgbClr val="111111"/>
                </a:solidFill>
                <a:highlight>
                  <a:srgbClr val="FFFFFF"/>
                </a:highlight>
                <a:latin typeface="Open Sans"/>
                <a:ea typeface="Open Sans"/>
                <a:cs typeface="Open Sans"/>
                <a:sym typeface="Open Sans"/>
              </a:rPr>
            </a:br>
            <a:endParaRPr sz="1800">
              <a:solidFill>
                <a:srgbClr val="111111"/>
              </a:solidFill>
              <a:highlight>
                <a:srgbClr val="FFFFFF"/>
              </a:highlight>
              <a:latin typeface="Open Sans"/>
              <a:ea typeface="Open Sans"/>
              <a:cs typeface="Open Sans"/>
              <a:sym typeface="Open Sans"/>
            </a:endParaRPr>
          </a:p>
          <a:p>
            <a:pPr indent="-114300" lvl="0" marL="0" rtl="0" algn="l">
              <a:lnSpc>
                <a:spcPct val="100000"/>
              </a:lnSpc>
              <a:spcBef>
                <a:spcPts val="0"/>
              </a:spcBef>
              <a:spcAft>
                <a:spcPts val="0"/>
              </a:spcAft>
              <a:buClr>
                <a:srgbClr val="111111"/>
              </a:buClr>
              <a:buSzPts val="1800"/>
              <a:buFont typeface="Open Sans"/>
              <a:buAutoNum type="arabicPeriod"/>
            </a:pPr>
            <a:r>
              <a:rPr lang="en-US" sz="1800">
                <a:solidFill>
                  <a:srgbClr val="111111"/>
                </a:solidFill>
                <a:highlight>
                  <a:srgbClr val="FFFFFF"/>
                </a:highlight>
                <a:latin typeface="Open Sans"/>
                <a:ea typeface="Open Sans"/>
                <a:cs typeface="Open Sans"/>
                <a:sym typeface="Open Sans"/>
              </a:rPr>
              <a:t> </a:t>
            </a:r>
            <a:r>
              <a:rPr lang="en-US" sz="1800">
                <a:solidFill>
                  <a:srgbClr val="111111"/>
                </a:solidFill>
                <a:highlight>
                  <a:schemeClr val="lt1"/>
                </a:highlight>
                <a:latin typeface="Open Sans"/>
                <a:ea typeface="Open Sans"/>
                <a:cs typeface="Open Sans"/>
                <a:sym typeface="Open Sans"/>
              </a:rPr>
              <a:t>Call the Capitol Switchboard at (202) 224 - 3121 to confirm they received your request, </a:t>
            </a:r>
            <a:r>
              <a:rPr b="1" lang="en-US" sz="1800">
                <a:solidFill>
                  <a:srgbClr val="111111"/>
                </a:solidFill>
                <a:highlight>
                  <a:schemeClr val="lt1"/>
                </a:highlight>
                <a:latin typeface="Open Sans"/>
                <a:ea typeface="Open Sans"/>
                <a:cs typeface="Open Sans"/>
                <a:sym typeface="Open Sans"/>
              </a:rPr>
              <a:t>continue to follow up until you get a “yes” or “no” response.</a:t>
            </a:r>
            <a:endParaRPr sz="3500">
              <a:latin typeface="Open Sans"/>
              <a:ea typeface="Open Sans"/>
              <a:cs typeface="Open Sans"/>
              <a:sym typeface="Open Sans"/>
            </a:endParaRPr>
          </a:p>
          <a:p>
            <a:pPr indent="0" lvl="0" marL="0" rtl="0" algn="l">
              <a:lnSpc>
                <a:spcPct val="100000"/>
              </a:lnSpc>
              <a:spcBef>
                <a:spcPts val="0"/>
              </a:spcBef>
              <a:spcAft>
                <a:spcPts val="0"/>
              </a:spcAft>
              <a:buSzPts val="1800"/>
              <a:buNone/>
            </a:pPr>
            <a:br>
              <a:rPr lang="en-US" sz="1800" u="sng">
                <a:solidFill>
                  <a:schemeClr val="hlink"/>
                </a:solidFill>
                <a:highlight>
                  <a:srgbClr val="FFFFFF"/>
                </a:highlight>
                <a:latin typeface="Open Sans"/>
                <a:ea typeface="Open Sans"/>
                <a:cs typeface="Open Sans"/>
                <a:sym typeface="Open Sans"/>
              </a:rPr>
            </a:br>
            <a:endParaRPr sz="1800" u="sng">
              <a:solidFill>
                <a:schemeClr val="hlink"/>
              </a:solidFill>
              <a:highlight>
                <a:srgbClr val="FFFFFF"/>
              </a:highlight>
              <a:latin typeface="Open Sans"/>
              <a:ea typeface="Open Sans"/>
              <a:cs typeface="Open Sans"/>
              <a:sym typeface="Open Sans"/>
            </a:endParaRPr>
          </a:p>
          <a:p>
            <a:pPr indent="0" lvl="0" marL="0" rtl="0" algn="l">
              <a:lnSpc>
                <a:spcPct val="100000"/>
              </a:lnSpc>
              <a:spcBef>
                <a:spcPts val="0"/>
              </a:spcBef>
              <a:spcAft>
                <a:spcPts val="0"/>
              </a:spcAft>
              <a:buSzPts val="1800"/>
              <a:buNone/>
            </a:pPr>
            <a:r>
              <a:t/>
            </a:r>
            <a:endParaRPr sz="3500">
              <a:latin typeface="Open Sans"/>
              <a:ea typeface="Open Sans"/>
              <a:cs typeface="Open Sans"/>
              <a:sym typeface="Open Sans"/>
            </a:endParaRPr>
          </a:p>
        </p:txBody>
      </p:sp>
      <p:pic>
        <p:nvPicPr>
          <p:cNvPr id="266" name="Google Shape;266;g1dd4f1b5906_0_6"/>
          <p:cNvPicPr preferRelativeResize="0"/>
          <p:nvPr/>
        </p:nvPicPr>
        <p:blipFill rotWithShape="1">
          <a:blip r:embed="rId6">
            <a:alphaModFix/>
          </a:blip>
          <a:srcRect b="0" l="0" r="0" t="0"/>
          <a:stretch/>
        </p:blipFill>
        <p:spPr>
          <a:xfrm>
            <a:off x="0" y="135015"/>
            <a:ext cx="2451970" cy="682957"/>
          </a:xfrm>
          <a:prstGeom prst="rect">
            <a:avLst/>
          </a:prstGeom>
          <a:noFill/>
          <a:ln>
            <a:noFill/>
          </a:ln>
        </p:spPr>
      </p:pic>
      <p:sp>
        <p:nvSpPr>
          <p:cNvPr id="267" name="Google Shape;267;g1dd4f1b5906_0_6"/>
          <p:cNvSpPr txBox="1"/>
          <p:nvPr/>
        </p:nvSpPr>
        <p:spPr>
          <a:xfrm>
            <a:off x="2398200" y="94250"/>
            <a:ext cx="5228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1" lang="en-US" sz="2800" u="none" cap="none" strike="noStrike">
                <a:solidFill>
                  <a:schemeClr val="dk1"/>
                </a:solidFill>
                <a:latin typeface="Open Sans"/>
                <a:ea typeface="Open Sans"/>
                <a:cs typeface="Open Sans"/>
                <a:sym typeface="Open Sans"/>
              </a:rPr>
              <a:t>Follow up Advocacy Action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da11d584da_0_203"/>
          <p:cNvSpPr txBox="1"/>
          <p:nvPr>
            <p:ph type="title"/>
          </p:nvPr>
        </p:nvSpPr>
        <p:spPr>
          <a:xfrm>
            <a:off x="0" y="2183525"/>
            <a:ext cx="9144000" cy="2741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6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Open Sans"/>
              <a:buChar char="●"/>
            </a:pPr>
            <a:r>
              <a:rPr lang="en-US" sz="2000">
                <a:latin typeface="Open Sans"/>
                <a:ea typeface="Open Sans"/>
                <a:cs typeface="Open Sans"/>
                <a:sym typeface="Open Sans"/>
              </a:rPr>
              <a:t>Link for folks to sign up: </a:t>
            </a:r>
            <a:r>
              <a:rPr lang="en-US" sz="2000" u="sng">
                <a:solidFill>
                  <a:srgbClr val="1155CC"/>
                </a:solidFill>
                <a:latin typeface="Open Sans"/>
                <a:ea typeface="Open Sans"/>
                <a:cs typeface="Open Sans"/>
                <a:sym typeface="Open Sans"/>
                <a:hlinkClick r:id="rId3">
                  <a:extLst>
                    <a:ext uri="{A12FA001-AC4F-418D-AE19-62706E023703}">
                      <ahyp:hlinkClr val="tx"/>
                    </a:ext>
                  </a:extLst>
                </a:hlinkClick>
              </a:rPr>
              <a:t>https://results.salsalabs.org/diningforwomen/index.html</a:t>
            </a:r>
            <a:endParaRPr sz="20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Arial"/>
              <a:buChar char="●"/>
            </a:pPr>
            <a:r>
              <a:rPr lang="en-US" sz="2000">
                <a:latin typeface="Open Sans"/>
                <a:ea typeface="Open Sans"/>
                <a:cs typeface="Open Sans"/>
                <a:sym typeface="Open Sans"/>
              </a:rPr>
              <a:t>Next webinar:</a:t>
            </a:r>
            <a:r>
              <a:rPr b="1" lang="en-US" sz="2000">
                <a:latin typeface="Open Sans"/>
                <a:ea typeface="Open Sans"/>
                <a:cs typeface="Open Sans"/>
                <a:sym typeface="Open Sans"/>
              </a:rPr>
              <a:t> Tuesday, August 15 at 8:30 PM ET</a:t>
            </a:r>
            <a:endParaRPr b="1" sz="20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Arial"/>
              <a:buChar char="●"/>
            </a:pPr>
            <a:r>
              <a:rPr lang="en-US" sz="2000">
                <a:latin typeface="Open Sans"/>
                <a:ea typeface="Open Sans"/>
                <a:cs typeface="Open Sans"/>
                <a:sym typeface="Open Sans"/>
              </a:rPr>
              <a:t>If you would like to learn more about RISE grantees, there are chapters across the US, as well as a virtual national chapter meeting with a speaker from the grantee each month on the </a:t>
            </a:r>
            <a:r>
              <a:rPr b="1" lang="en-US" sz="2000">
                <a:latin typeface="Open Sans"/>
                <a:ea typeface="Open Sans"/>
                <a:cs typeface="Open Sans"/>
                <a:sym typeface="Open Sans"/>
              </a:rPr>
              <a:t>first Thursday of the month at 8 PM ET:</a:t>
            </a:r>
            <a:r>
              <a:rPr lang="en-US" sz="2000">
                <a:latin typeface="Open Sans"/>
                <a:ea typeface="Open Sans"/>
                <a:cs typeface="Open Sans"/>
                <a:sym typeface="Open Sans"/>
              </a:rPr>
              <a:t>  </a:t>
            </a:r>
            <a:r>
              <a:rPr lang="en-US" sz="2000" u="sng">
                <a:solidFill>
                  <a:srgbClr val="1155CC"/>
                </a:solidFill>
                <a:latin typeface="Open Sans"/>
                <a:ea typeface="Open Sans"/>
                <a:cs typeface="Open Sans"/>
                <a:sym typeface="Open Sans"/>
                <a:hlinkClick r:id="rId4">
                  <a:extLst>
                    <a:ext uri="{A12FA001-AC4F-418D-AE19-62706E023703}">
                      <ahyp:hlinkClr val="tx"/>
                    </a:ext>
                  </a:extLst>
                </a:hlinkClick>
              </a:rPr>
              <a:t>https://togetherwomenrise.org/upcoming-events/</a:t>
            </a:r>
            <a:endParaRPr sz="2000">
              <a:latin typeface="Open Sans"/>
              <a:ea typeface="Open Sans"/>
              <a:cs typeface="Open Sans"/>
              <a:sym typeface="Open Sans"/>
            </a:endParaRPr>
          </a:p>
          <a:p>
            <a:pPr indent="-355600" lvl="0" marL="457200" rtl="0" algn="l">
              <a:lnSpc>
                <a:spcPct val="115000"/>
              </a:lnSpc>
              <a:spcBef>
                <a:spcPts val="0"/>
              </a:spcBef>
              <a:spcAft>
                <a:spcPts val="0"/>
              </a:spcAft>
              <a:buSzPts val="2000"/>
              <a:buFont typeface="Open Sans"/>
              <a:buChar char="●"/>
            </a:pPr>
            <a:r>
              <a:rPr lang="en-US" sz="2000">
                <a:latin typeface="Open Sans"/>
                <a:ea typeface="Open Sans"/>
                <a:cs typeface="Open Sans"/>
                <a:sym typeface="Open Sans"/>
              </a:rPr>
              <a:t>RESULTS Global Policy Forum - </a:t>
            </a:r>
            <a:r>
              <a:rPr b="1" lang="en-US" sz="2000">
                <a:latin typeface="Open Sans"/>
                <a:ea typeface="Open Sans"/>
                <a:cs typeface="Open Sans"/>
                <a:sym typeface="Open Sans"/>
              </a:rPr>
              <a:t>Thursday, August 17 at 9:00 PM</a:t>
            </a:r>
            <a:r>
              <a:rPr lang="en-US" sz="2000">
                <a:latin typeface="Open Sans"/>
                <a:ea typeface="Open Sans"/>
                <a:cs typeface="Open Sans"/>
                <a:sym typeface="Open Sans"/>
              </a:rPr>
              <a:t> ET</a:t>
            </a:r>
            <a:br>
              <a:rPr lang="en-US" sz="2000">
                <a:latin typeface="Open Sans"/>
                <a:ea typeface="Open Sans"/>
                <a:cs typeface="Open Sans"/>
                <a:sym typeface="Open Sans"/>
              </a:rPr>
            </a:br>
            <a:r>
              <a:rPr lang="en-US" sz="2000" u="sng">
                <a:solidFill>
                  <a:schemeClr val="hlink"/>
                </a:solidFill>
                <a:latin typeface="Open Sans"/>
                <a:ea typeface="Open Sans"/>
                <a:cs typeface="Open Sans"/>
                <a:sym typeface="Open Sans"/>
                <a:hlinkClick r:id="rId5"/>
              </a:rPr>
              <a:t>Register here</a:t>
            </a:r>
            <a:r>
              <a:rPr lang="en-US" sz="2000">
                <a:latin typeface="Open Sans"/>
                <a:ea typeface="Open Sans"/>
                <a:cs typeface="Open Sans"/>
                <a:sym typeface="Open Sans"/>
              </a:rPr>
              <a:t>.</a:t>
            </a:r>
            <a:endParaRPr sz="3500">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3200"/>
              <a:buFont typeface="Open Sans"/>
              <a:buNone/>
            </a:pPr>
            <a:r>
              <a:t/>
            </a:r>
            <a:endParaRPr b="1" sz="3200">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3200"/>
              <a:buFont typeface="Open Sans"/>
              <a:buNone/>
            </a:pPr>
            <a:r>
              <a:t/>
            </a:r>
            <a:endParaRPr b="1" sz="3200">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3200"/>
              <a:buFont typeface="Open Sans"/>
              <a:buNone/>
            </a:pPr>
            <a:r>
              <a:t/>
            </a:r>
            <a:endParaRPr b="1" sz="3200">
              <a:latin typeface="Open Sans"/>
              <a:ea typeface="Open Sans"/>
              <a:cs typeface="Open Sans"/>
              <a:sym typeface="Open Sans"/>
            </a:endParaRPr>
          </a:p>
        </p:txBody>
      </p:sp>
      <p:sp>
        <p:nvSpPr>
          <p:cNvPr id="273" name="Google Shape;273;g1da11d584da_0_203"/>
          <p:cNvSpPr txBox="1"/>
          <p:nvPr/>
        </p:nvSpPr>
        <p:spPr>
          <a:xfrm>
            <a:off x="2451975" y="137950"/>
            <a:ext cx="5306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200"/>
              <a:buFont typeface="Open Sans"/>
              <a:buNone/>
            </a:pPr>
            <a:r>
              <a:rPr b="1" i="0" lang="en-US" sz="3200" u="none" cap="none" strike="noStrike">
                <a:solidFill>
                  <a:schemeClr val="dk1"/>
                </a:solidFill>
                <a:latin typeface="Open Sans"/>
                <a:ea typeface="Open Sans"/>
                <a:cs typeface="Open Sans"/>
                <a:sym typeface="Open Sans"/>
              </a:rPr>
              <a:t>Closing</a:t>
            </a:r>
            <a:endParaRPr b="0" i="0" sz="1400" u="none" cap="none" strike="noStrike">
              <a:solidFill>
                <a:srgbClr val="000000"/>
              </a:solidFill>
              <a:latin typeface="Calibri"/>
              <a:ea typeface="Calibri"/>
              <a:cs typeface="Calibri"/>
              <a:sym typeface="Calibri"/>
            </a:endParaRPr>
          </a:p>
        </p:txBody>
      </p:sp>
      <p:pic>
        <p:nvPicPr>
          <p:cNvPr id="274" name="Google Shape;274;g1da11d584da_0_203"/>
          <p:cNvPicPr preferRelativeResize="0"/>
          <p:nvPr/>
        </p:nvPicPr>
        <p:blipFill rotWithShape="1">
          <a:blip r:embed="rId6">
            <a:alphaModFix/>
          </a:blip>
          <a:srcRect b="0" l="0" r="0" t="0"/>
          <a:stretch/>
        </p:blipFill>
        <p:spPr>
          <a:xfrm>
            <a:off x="0" y="135015"/>
            <a:ext cx="2451970" cy="6829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4fc29c2861_0_0"/>
          <p:cNvSpPr txBox="1"/>
          <p:nvPr>
            <p:ph idx="1" type="body"/>
          </p:nvPr>
        </p:nvSpPr>
        <p:spPr>
          <a:xfrm>
            <a:off x="0" y="1734275"/>
            <a:ext cx="9144000" cy="1364400"/>
          </a:xfrm>
          <a:prstGeom prst="rect">
            <a:avLst/>
          </a:prstGeom>
          <a:noFill/>
          <a:ln>
            <a:noFill/>
          </a:ln>
        </p:spPr>
        <p:txBody>
          <a:bodyPr anchorCtr="0" anchor="t" bIns="45700" lIns="91425" spcFirstLastPara="1" rIns="91425" wrap="square" tIns="45700">
            <a:normAutofit/>
          </a:bodyPr>
          <a:lstStyle/>
          <a:p>
            <a:pPr indent="-190500" lvl="1" marL="742950" rtl="0" algn="l">
              <a:lnSpc>
                <a:spcPct val="100000"/>
              </a:lnSpc>
              <a:spcBef>
                <a:spcPts val="300"/>
              </a:spcBef>
              <a:spcAft>
                <a:spcPts val="0"/>
              </a:spcAft>
              <a:buClr>
                <a:schemeClr val="dk1"/>
              </a:buClr>
              <a:buSzPts val="1500"/>
              <a:buNone/>
            </a:pPr>
            <a:r>
              <a:t/>
            </a:r>
            <a:endParaRPr sz="1500"/>
          </a:p>
          <a:p>
            <a:pPr indent="-190500" lvl="1" marL="742950" rtl="0" algn="l">
              <a:lnSpc>
                <a:spcPct val="100000"/>
              </a:lnSpc>
              <a:spcBef>
                <a:spcPts val="300"/>
              </a:spcBef>
              <a:spcAft>
                <a:spcPts val="0"/>
              </a:spcAft>
              <a:buClr>
                <a:schemeClr val="dk1"/>
              </a:buClr>
              <a:buSzPts val="1500"/>
              <a:buNone/>
            </a:pPr>
            <a:r>
              <a:t/>
            </a:r>
            <a:endParaRPr sz="1500"/>
          </a:p>
        </p:txBody>
      </p:sp>
      <p:sp>
        <p:nvSpPr>
          <p:cNvPr id="280" name="Google Shape;280;g14fc29c2861_0_0"/>
          <p:cNvSpPr txBox="1"/>
          <p:nvPr/>
        </p:nvSpPr>
        <p:spPr>
          <a:xfrm>
            <a:off x="1067100" y="1830250"/>
            <a:ext cx="7009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Thank you for joining us tonight!</a:t>
            </a:r>
            <a:endParaRPr b="1" i="0" sz="4800" u="none" cap="none" strike="noStrike">
              <a:solidFill>
                <a:schemeClr val="dk1"/>
              </a:solidFill>
              <a:latin typeface="Calibri"/>
              <a:ea typeface="Calibri"/>
              <a:cs typeface="Calibri"/>
              <a:sym typeface="Calibri"/>
            </a:endParaRPr>
          </a:p>
        </p:txBody>
      </p:sp>
      <p:pic>
        <p:nvPicPr>
          <p:cNvPr id="281" name="Google Shape;281;g14fc29c2861_0_0"/>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6" name="Shape 286"/>
        <p:cNvGrpSpPr/>
        <p:nvPr/>
      </p:nvGrpSpPr>
      <p:grpSpPr>
        <a:xfrm>
          <a:off x="0" y="0"/>
          <a:ext cx="0" cy="0"/>
          <a:chOff x="0" y="0"/>
          <a:chExt cx="0" cy="0"/>
        </a:xfrm>
      </p:grpSpPr>
      <p:sp>
        <p:nvSpPr>
          <p:cNvPr id="287" name="Google Shape;287;g219d62d0946_0_18"/>
          <p:cNvSpPr txBox="1"/>
          <p:nvPr>
            <p:ph idx="1" type="subTitle"/>
          </p:nvPr>
        </p:nvSpPr>
        <p:spPr>
          <a:xfrm>
            <a:off x="2717450" y="247425"/>
            <a:ext cx="4128600" cy="7254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79999"/>
              <a:buFont typeface="Arial"/>
              <a:buNone/>
            </a:pPr>
            <a:r>
              <a:rPr b="1" lang="en-US" sz="4000">
                <a:solidFill>
                  <a:schemeClr val="dk1"/>
                </a:solidFill>
              </a:rPr>
              <a:t>READ Act</a:t>
            </a:r>
            <a:endParaRPr b="1" sz="4000">
              <a:solidFill>
                <a:schemeClr val="dk1"/>
              </a:solidFill>
            </a:endParaRPr>
          </a:p>
          <a:p>
            <a:pPr indent="0" lvl="0" marL="0" rtl="0" algn="ctr">
              <a:lnSpc>
                <a:spcPct val="100000"/>
              </a:lnSpc>
              <a:spcBef>
                <a:spcPts val="0"/>
              </a:spcBef>
              <a:spcAft>
                <a:spcPts val="0"/>
              </a:spcAft>
              <a:buClr>
                <a:schemeClr val="dk1"/>
              </a:buClr>
              <a:buSzPct val="79999"/>
              <a:buFont typeface="Arial"/>
              <a:buNone/>
            </a:pPr>
            <a:r>
              <a:rPr lang="en-US" sz="4000">
                <a:solidFill>
                  <a:schemeClr val="dk1"/>
                </a:solidFill>
              </a:rPr>
              <a:t>S.41, H.R.681</a:t>
            </a:r>
            <a:endParaRPr b="1" sz="3000">
              <a:solidFill>
                <a:schemeClr val="dk1"/>
              </a:solidFill>
              <a:latin typeface="Open Sans"/>
              <a:ea typeface="Open Sans"/>
              <a:cs typeface="Open Sans"/>
              <a:sym typeface="Open Sans"/>
            </a:endParaRPr>
          </a:p>
        </p:txBody>
      </p:sp>
      <p:sp>
        <p:nvSpPr>
          <p:cNvPr id="288" name="Google Shape;288;g219d62d0946_0_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89" name="Google Shape;289;g219d62d0946_0_18"/>
          <p:cNvPicPr preferRelativeResize="0"/>
          <p:nvPr/>
        </p:nvPicPr>
        <p:blipFill rotWithShape="1">
          <a:blip r:embed="rId3">
            <a:alphaModFix/>
          </a:blip>
          <a:srcRect b="0" l="0" r="0" t="0"/>
          <a:stretch/>
        </p:blipFill>
        <p:spPr>
          <a:xfrm>
            <a:off x="85825" y="247423"/>
            <a:ext cx="1840250" cy="512550"/>
          </a:xfrm>
          <a:prstGeom prst="rect">
            <a:avLst/>
          </a:prstGeom>
          <a:noFill/>
          <a:ln>
            <a:noFill/>
          </a:ln>
        </p:spPr>
      </p:pic>
      <p:sp>
        <p:nvSpPr>
          <p:cNvPr id="290" name="Google Shape;290;g219d62d0946_0_18"/>
          <p:cNvSpPr txBox="1"/>
          <p:nvPr/>
        </p:nvSpPr>
        <p:spPr>
          <a:xfrm>
            <a:off x="204900" y="1070075"/>
            <a:ext cx="8734200" cy="366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dk1"/>
                </a:solidFill>
                <a:latin typeface="Calibri"/>
                <a:ea typeface="Calibri"/>
                <a:cs typeface="Calibri"/>
                <a:sym typeface="Calibri"/>
              </a:rPr>
              <a:t>Calls for USAID to:</a:t>
            </a:r>
            <a:endParaRPr b="0" i="1" sz="20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2000" u="none" cap="none" strike="noStrike">
                <a:solidFill>
                  <a:schemeClr val="dk1"/>
                </a:solidFill>
                <a:latin typeface="Calibri"/>
                <a:ea typeface="Calibri"/>
                <a:cs typeface="Calibri"/>
                <a:sym typeface="Calibri"/>
              </a:rPr>
              <a:t>Develop comprehensive strategy that improves educational opportunities and addresses barriers to attendance, retention, completion, especially for girls;</a:t>
            </a:r>
            <a:endParaRPr b="0" i="1" sz="20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2000" u="none" cap="none" strike="noStrike">
                <a:solidFill>
                  <a:schemeClr val="dk1"/>
                </a:solidFill>
                <a:latin typeface="Calibri"/>
                <a:ea typeface="Calibri"/>
                <a:cs typeface="Calibri"/>
                <a:sym typeface="Calibri"/>
              </a:rPr>
              <a:t>Ensure education services for children affected by conflict and other emergencies;</a:t>
            </a:r>
            <a:endParaRPr b="0" i="1" sz="20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1800" u="none" cap="none" strike="noStrike">
                <a:solidFill>
                  <a:srgbClr val="262626"/>
                </a:solidFill>
                <a:latin typeface="Calibri"/>
                <a:ea typeface="Calibri"/>
                <a:cs typeface="Calibri"/>
                <a:sym typeface="Calibri"/>
              </a:rPr>
              <a:t>Coordinate U.S. government efforts to efficiently and effectively manage resources;</a:t>
            </a:r>
            <a:endParaRPr b="0" i="1" sz="1800" u="none" cap="none" strike="noStrike">
              <a:solidFill>
                <a:srgbClr val="262626"/>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1800" u="none" cap="none" strike="noStrike">
                <a:solidFill>
                  <a:srgbClr val="262626"/>
                </a:solidFill>
                <a:latin typeface="Calibri"/>
                <a:ea typeface="Calibri"/>
                <a:cs typeface="Calibri"/>
                <a:sym typeface="Calibri"/>
              </a:rPr>
              <a:t>Work with countries to strengthen systems in order to build long-term sustainability;</a:t>
            </a:r>
            <a:endParaRPr b="0" i="1" sz="1800" u="none" cap="none" strike="noStrike">
              <a:solidFill>
                <a:srgbClr val="262626"/>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1800" u="none" cap="none" strike="noStrike">
                <a:solidFill>
                  <a:srgbClr val="262626"/>
                </a:solidFill>
                <a:latin typeface="Calibri"/>
                <a:ea typeface="Calibri"/>
                <a:cs typeface="Calibri"/>
                <a:sym typeface="Calibri"/>
              </a:rPr>
              <a:t>Engage with key partners including other donors, civil society and multilateral initiatives, including the Global Partnership for Education, for greatest impact</a:t>
            </a:r>
            <a:endParaRPr b="0" i="1" sz="1800" u="none" cap="none" strike="noStrike">
              <a:solidFill>
                <a:srgbClr val="262626"/>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1800" u="none" cap="none" strike="noStrike">
                <a:solidFill>
                  <a:srgbClr val="262626"/>
                </a:solidFill>
                <a:latin typeface="Calibri"/>
                <a:ea typeface="Calibri"/>
                <a:cs typeface="Calibri"/>
                <a:sym typeface="Calibri"/>
              </a:rPr>
              <a:t>Require specific indicators and objectives with which to measure progress;</a:t>
            </a:r>
            <a:endParaRPr b="0" i="1" sz="1800" u="none" cap="none" strike="noStrike">
              <a:solidFill>
                <a:srgbClr val="262626"/>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AutoNum type="arabicPeriod"/>
            </a:pPr>
            <a:r>
              <a:rPr b="0" i="1" lang="en-US" sz="1800" u="none" cap="none" strike="noStrike">
                <a:solidFill>
                  <a:srgbClr val="262626"/>
                </a:solidFill>
                <a:latin typeface="Calibri"/>
                <a:ea typeface="Calibri"/>
                <a:cs typeface="Calibri"/>
                <a:sym typeface="Calibri"/>
              </a:rPr>
              <a:t>Improve the transparency and accountability of our basic education programs, ensuring taxpayer dollars have the most impact for children worldwide.</a:t>
            </a:r>
            <a:endParaRPr b="1" i="0" sz="2100" u="none" cap="none" strike="noStrik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5" name="Shape 295"/>
        <p:cNvGrpSpPr/>
        <p:nvPr/>
      </p:nvGrpSpPr>
      <p:grpSpPr>
        <a:xfrm>
          <a:off x="0" y="0"/>
          <a:ext cx="0" cy="0"/>
          <a:chOff x="0" y="0"/>
          <a:chExt cx="0" cy="0"/>
        </a:xfrm>
      </p:grpSpPr>
      <p:sp>
        <p:nvSpPr>
          <p:cNvPr id="296" name="Google Shape;296;g1df75a25fcf_0_159"/>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97" name="Google Shape;297;g1df75a25fcf_0_159"/>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98" name="Google Shape;298;g1df75a25fcf_0_159"/>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99" name="Google Shape;299;g1df75a25fcf_0_159"/>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g1df75a25fcf_0_159"/>
          <p:cNvPicPr preferRelativeResize="0"/>
          <p:nvPr/>
        </p:nvPicPr>
        <p:blipFill rotWithShape="1">
          <a:blip r:embed="rId3">
            <a:alphaModFix/>
          </a:blip>
          <a:srcRect b="0" l="0" r="0" t="0"/>
          <a:stretch/>
        </p:blipFill>
        <p:spPr>
          <a:xfrm>
            <a:off x="0" y="135015"/>
            <a:ext cx="2451970" cy="682957"/>
          </a:xfrm>
          <a:prstGeom prst="rect">
            <a:avLst/>
          </a:prstGeom>
          <a:noFill/>
          <a:ln>
            <a:noFill/>
          </a:ln>
        </p:spPr>
      </p:pic>
      <p:pic>
        <p:nvPicPr>
          <p:cNvPr id="301" name="Google Shape;301;g1df75a25fcf_0_159"/>
          <p:cNvPicPr preferRelativeResize="0"/>
          <p:nvPr/>
        </p:nvPicPr>
        <p:blipFill rotWithShape="1">
          <a:blip r:embed="rId4">
            <a:alphaModFix/>
          </a:blip>
          <a:srcRect b="0" l="0" r="0" t="0"/>
          <a:stretch/>
        </p:blipFill>
        <p:spPr>
          <a:xfrm>
            <a:off x="304800" y="1296425"/>
            <a:ext cx="3276976" cy="2550649"/>
          </a:xfrm>
          <a:prstGeom prst="rect">
            <a:avLst/>
          </a:prstGeom>
          <a:noFill/>
          <a:ln>
            <a:noFill/>
          </a:ln>
        </p:spPr>
      </p:pic>
      <p:sp>
        <p:nvSpPr>
          <p:cNvPr id="302" name="Google Shape;302;g1df75a25fcf_0_159"/>
          <p:cNvSpPr txBox="1"/>
          <p:nvPr/>
        </p:nvSpPr>
        <p:spPr>
          <a:xfrm>
            <a:off x="4077950" y="1296425"/>
            <a:ext cx="4755000" cy="28395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1200"/>
              </a:spcAft>
              <a:buClr>
                <a:srgbClr val="000000"/>
              </a:buClr>
              <a:buSzPts val="2800"/>
              <a:buFont typeface="Arial"/>
              <a:buNone/>
            </a:pPr>
            <a:r>
              <a:rPr b="0" i="0" lang="en-US" sz="2200" u="none" cap="none" strike="noStrike">
                <a:solidFill>
                  <a:schemeClr val="dk1"/>
                </a:solidFill>
                <a:latin typeface="Open Sans"/>
                <a:ea typeface="Open Sans"/>
                <a:cs typeface="Open Sans"/>
                <a:sym typeface="Open Sans"/>
              </a:rPr>
              <a:t>There is a phenomenon called “learning poverty,” and it targets the futures of children. Children who experience learning poverty cannot read or comprehend simple text by </a:t>
            </a:r>
            <a:br>
              <a:rPr b="0" i="0" lang="en-US" sz="2200" u="none" cap="none" strike="noStrike">
                <a:solidFill>
                  <a:schemeClr val="dk1"/>
                </a:solidFill>
                <a:latin typeface="Open Sans"/>
                <a:ea typeface="Open Sans"/>
                <a:cs typeface="Open Sans"/>
                <a:sym typeface="Open Sans"/>
              </a:rPr>
            </a:br>
            <a:r>
              <a:rPr b="0" i="0" lang="en-US" sz="2200" u="none" cap="none" strike="noStrike">
                <a:solidFill>
                  <a:schemeClr val="dk1"/>
                </a:solidFill>
                <a:latin typeface="Open Sans"/>
                <a:ea typeface="Open Sans"/>
                <a:cs typeface="Open Sans"/>
                <a:sym typeface="Open Sans"/>
              </a:rPr>
              <a:t>10 years old.</a:t>
            </a:r>
            <a:endParaRPr b="0" i="0" sz="2200" u="none" cap="none" strike="noStrik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7" name="Shape 307"/>
        <p:cNvGrpSpPr/>
        <p:nvPr/>
      </p:nvGrpSpPr>
      <p:grpSpPr>
        <a:xfrm>
          <a:off x="0" y="0"/>
          <a:ext cx="0" cy="0"/>
          <a:chOff x="0" y="0"/>
          <a:chExt cx="0" cy="0"/>
        </a:xfrm>
      </p:grpSpPr>
      <p:sp>
        <p:nvSpPr>
          <p:cNvPr id="308" name="Google Shape;308;g1df75a25fcf_0_170"/>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09" name="Google Shape;309;g1df75a25fcf_0_17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10" name="Google Shape;310;g1df75a25fcf_0_170"/>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11" name="Google Shape;311;g1df75a25fcf_0_170"/>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g1df75a25fcf_0_170"/>
          <p:cNvPicPr preferRelativeResize="0"/>
          <p:nvPr/>
        </p:nvPicPr>
        <p:blipFill rotWithShape="1">
          <a:blip r:embed="rId3">
            <a:alphaModFix/>
          </a:blip>
          <a:srcRect b="0" l="0" r="0" t="0"/>
          <a:stretch/>
        </p:blipFill>
        <p:spPr>
          <a:xfrm>
            <a:off x="0" y="135015"/>
            <a:ext cx="2451970" cy="682957"/>
          </a:xfrm>
          <a:prstGeom prst="rect">
            <a:avLst/>
          </a:prstGeom>
          <a:noFill/>
          <a:ln>
            <a:noFill/>
          </a:ln>
        </p:spPr>
      </p:pic>
      <p:pic>
        <p:nvPicPr>
          <p:cNvPr id="313" name="Google Shape;313;g1df75a25fcf_0_170"/>
          <p:cNvPicPr preferRelativeResize="0"/>
          <p:nvPr/>
        </p:nvPicPr>
        <p:blipFill rotWithShape="1">
          <a:blip r:embed="rId4">
            <a:alphaModFix/>
          </a:blip>
          <a:srcRect b="0" l="0" r="0" t="0"/>
          <a:stretch/>
        </p:blipFill>
        <p:spPr>
          <a:xfrm>
            <a:off x="304800" y="1368324"/>
            <a:ext cx="3307125" cy="2569650"/>
          </a:xfrm>
          <a:prstGeom prst="rect">
            <a:avLst/>
          </a:prstGeom>
          <a:noFill/>
          <a:ln>
            <a:noFill/>
          </a:ln>
        </p:spPr>
      </p:pic>
      <p:sp>
        <p:nvSpPr>
          <p:cNvPr id="314" name="Google Shape;314;g1df75a25fcf_0_170"/>
          <p:cNvSpPr txBox="1"/>
          <p:nvPr/>
        </p:nvSpPr>
        <p:spPr>
          <a:xfrm>
            <a:off x="3929000" y="1267075"/>
            <a:ext cx="4931400" cy="28395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1200"/>
              </a:spcAft>
              <a:buClr>
                <a:srgbClr val="000000"/>
              </a:buClr>
              <a:buSzPts val="2200"/>
              <a:buFont typeface="Arial"/>
              <a:buNone/>
            </a:pPr>
            <a:r>
              <a:rPr b="0" i="0" lang="en-US" sz="2200" u="none" cap="none" strike="noStrike">
                <a:solidFill>
                  <a:schemeClr val="dk1"/>
                </a:solidFill>
                <a:latin typeface="Open Sans"/>
                <a:ea typeface="Open Sans"/>
                <a:cs typeface="Open Sans"/>
                <a:sym typeface="Open Sans"/>
              </a:rPr>
              <a:t>According to the World Bank, roughly 57% of children in low- and middle-income countries experienced learning poverty in 2019. Thanks in part to the COVID-19 pandemic, that rate has increased to a stunning 70%.</a:t>
            </a:r>
            <a:endParaRPr b="0" i="0" sz="2200" u="none" cap="none" strike="noStrik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9" name="Shape 319"/>
        <p:cNvGrpSpPr/>
        <p:nvPr/>
      </p:nvGrpSpPr>
      <p:grpSpPr>
        <a:xfrm>
          <a:off x="0" y="0"/>
          <a:ext cx="0" cy="0"/>
          <a:chOff x="0" y="0"/>
          <a:chExt cx="0" cy="0"/>
        </a:xfrm>
      </p:grpSpPr>
      <p:sp>
        <p:nvSpPr>
          <p:cNvPr id="320" name="Google Shape;320;g1df75a25fcf_0_191"/>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21" name="Google Shape;321;g1df75a25fcf_0_191"/>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22" name="Google Shape;322;g1df75a25fcf_0_191"/>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23" name="Google Shape;323;g1df75a25fcf_0_191"/>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g1df75a25fcf_0_191"/>
          <p:cNvPicPr preferRelativeResize="0"/>
          <p:nvPr/>
        </p:nvPicPr>
        <p:blipFill rotWithShape="1">
          <a:blip r:embed="rId3">
            <a:alphaModFix/>
          </a:blip>
          <a:srcRect b="0" l="0" r="0" t="0"/>
          <a:stretch/>
        </p:blipFill>
        <p:spPr>
          <a:xfrm>
            <a:off x="0" y="135015"/>
            <a:ext cx="2451970" cy="682957"/>
          </a:xfrm>
          <a:prstGeom prst="rect">
            <a:avLst/>
          </a:prstGeom>
          <a:noFill/>
          <a:ln>
            <a:noFill/>
          </a:ln>
        </p:spPr>
      </p:pic>
      <p:pic>
        <p:nvPicPr>
          <p:cNvPr id="325" name="Google Shape;325;g1df75a25fcf_0_191"/>
          <p:cNvPicPr preferRelativeResize="0"/>
          <p:nvPr/>
        </p:nvPicPr>
        <p:blipFill rotWithShape="1">
          <a:blip r:embed="rId4">
            <a:alphaModFix/>
          </a:blip>
          <a:srcRect b="4750" l="-1200" r="1197" t="-4750"/>
          <a:stretch/>
        </p:blipFill>
        <p:spPr>
          <a:xfrm>
            <a:off x="152400" y="1124500"/>
            <a:ext cx="3428301" cy="2668450"/>
          </a:xfrm>
          <a:prstGeom prst="rect">
            <a:avLst/>
          </a:prstGeom>
          <a:noFill/>
          <a:ln>
            <a:noFill/>
          </a:ln>
        </p:spPr>
      </p:pic>
      <p:sp>
        <p:nvSpPr>
          <p:cNvPr id="326" name="Google Shape;326;g1df75a25fcf_0_191"/>
          <p:cNvSpPr txBox="1"/>
          <p:nvPr/>
        </p:nvSpPr>
        <p:spPr>
          <a:xfrm>
            <a:off x="3956475" y="1198550"/>
            <a:ext cx="4780200" cy="32256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1200"/>
              </a:spcAft>
              <a:buClr>
                <a:srgbClr val="000000"/>
              </a:buClr>
              <a:buSzPts val="2800"/>
              <a:buFont typeface="Arial"/>
              <a:buNone/>
            </a:pPr>
            <a:r>
              <a:rPr b="0" i="0" lang="en-US" sz="2200" u="none" cap="none" strike="noStrike">
                <a:solidFill>
                  <a:schemeClr val="dk1"/>
                </a:solidFill>
                <a:latin typeface="Open Sans"/>
                <a:ea typeface="Open Sans"/>
                <a:cs typeface="Open Sans"/>
                <a:sym typeface="Open Sans"/>
              </a:rPr>
              <a:t>The READ Act of 2017 made a difference in the lives of millions of young people and needs to be reauthorized in 2023. The bill calls on the U.S. to update its foundational literacy and numeracy strategy. It also calls for robust monitoring and evaluation.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1" name="Shape 331"/>
        <p:cNvGrpSpPr/>
        <p:nvPr/>
      </p:nvGrpSpPr>
      <p:grpSpPr>
        <a:xfrm>
          <a:off x="0" y="0"/>
          <a:ext cx="0" cy="0"/>
          <a:chOff x="0" y="0"/>
          <a:chExt cx="0" cy="0"/>
        </a:xfrm>
      </p:grpSpPr>
      <p:sp>
        <p:nvSpPr>
          <p:cNvPr id="332" name="Google Shape;332;g1df75a25fcf_0_203"/>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33" name="Google Shape;333;g1df75a25fcf_0_20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34" name="Google Shape;334;g1df75a25fcf_0_203"/>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35" name="Google Shape;335;g1df75a25fcf_0_203"/>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g1df75a25fcf_0_203"/>
          <p:cNvPicPr preferRelativeResize="0"/>
          <p:nvPr/>
        </p:nvPicPr>
        <p:blipFill rotWithShape="1">
          <a:blip r:embed="rId3">
            <a:alphaModFix/>
          </a:blip>
          <a:srcRect b="0" l="0" r="0" t="0"/>
          <a:stretch/>
        </p:blipFill>
        <p:spPr>
          <a:xfrm>
            <a:off x="0" y="135015"/>
            <a:ext cx="2451970" cy="682957"/>
          </a:xfrm>
          <a:prstGeom prst="rect">
            <a:avLst/>
          </a:prstGeom>
          <a:noFill/>
          <a:ln>
            <a:noFill/>
          </a:ln>
        </p:spPr>
      </p:pic>
      <p:pic>
        <p:nvPicPr>
          <p:cNvPr id="337" name="Google Shape;337;g1df75a25fcf_0_203"/>
          <p:cNvPicPr preferRelativeResize="0"/>
          <p:nvPr/>
        </p:nvPicPr>
        <p:blipFill rotWithShape="1">
          <a:blip r:embed="rId4">
            <a:alphaModFix/>
          </a:blip>
          <a:srcRect b="0" l="0" r="0" t="0"/>
          <a:stretch/>
        </p:blipFill>
        <p:spPr>
          <a:xfrm>
            <a:off x="152400" y="1057481"/>
            <a:ext cx="3384775" cy="2629971"/>
          </a:xfrm>
          <a:prstGeom prst="rect">
            <a:avLst/>
          </a:prstGeom>
          <a:noFill/>
          <a:ln>
            <a:noFill/>
          </a:ln>
        </p:spPr>
      </p:pic>
      <p:sp>
        <p:nvSpPr>
          <p:cNvPr id="338" name="Google Shape;338;g1df75a25fcf_0_203"/>
          <p:cNvSpPr txBox="1"/>
          <p:nvPr/>
        </p:nvSpPr>
        <p:spPr>
          <a:xfrm>
            <a:off x="3758725" y="1057475"/>
            <a:ext cx="5105100" cy="2153100"/>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1200"/>
              </a:spcAft>
              <a:buClr>
                <a:srgbClr val="000000"/>
              </a:buClr>
              <a:buSzPts val="2300"/>
              <a:buFont typeface="Arial"/>
              <a:buNone/>
            </a:pPr>
            <a:r>
              <a:rPr b="0" i="0" lang="en-US" sz="2300" u="none" cap="none" strike="noStrike">
                <a:solidFill>
                  <a:schemeClr val="dk1"/>
                </a:solidFill>
                <a:latin typeface="Open Sans"/>
                <a:ea typeface="Open Sans"/>
                <a:cs typeface="Open Sans"/>
                <a:sym typeface="Open Sans"/>
              </a:rPr>
              <a:t>Children around the world need reading and numeracy skills for success and a bright future.</a:t>
            </a:r>
            <a:r>
              <a:rPr b="1" i="0" lang="en-US" sz="2300" u="none" cap="none" strike="noStrike">
                <a:solidFill>
                  <a:schemeClr val="dk1"/>
                </a:solidFill>
                <a:latin typeface="Open Sans"/>
                <a:ea typeface="Open Sans"/>
                <a:cs typeface="Open Sans"/>
                <a:sym typeface="Open Sans"/>
              </a:rPr>
              <a:t> </a:t>
            </a:r>
            <a:br>
              <a:rPr b="1" i="0" lang="en-US" sz="2300" u="none" cap="none" strike="noStrike">
                <a:solidFill>
                  <a:schemeClr val="dk1"/>
                </a:solidFill>
                <a:latin typeface="Open Sans"/>
                <a:ea typeface="Open Sans"/>
                <a:cs typeface="Open Sans"/>
                <a:sym typeface="Open Sans"/>
              </a:rPr>
            </a:br>
            <a:r>
              <a:rPr b="1" i="0" lang="en-US" sz="2300" u="none" cap="none" strike="noStrike">
                <a:solidFill>
                  <a:schemeClr val="dk1"/>
                </a:solidFill>
                <a:latin typeface="Open Sans"/>
                <a:ea typeface="Open Sans"/>
                <a:cs typeface="Open Sans"/>
                <a:sym typeface="Open Sans"/>
              </a:rPr>
              <a:t>Will you be a READ Act co-sponsor?</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4fc495f4cb_0_91"/>
          <p:cNvSpPr txBox="1"/>
          <p:nvPr>
            <p:ph type="title"/>
          </p:nvPr>
        </p:nvSpPr>
        <p:spPr>
          <a:xfrm>
            <a:off x="0" y="1136025"/>
            <a:ext cx="9144000" cy="1091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5600"/>
              <a:t>Welcome </a:t>
            </a:r>
            <a:endParaRPr b="1" sz="5600"/>
          </a:p>
        </p:txBody>
      </p:sp>
      <p:pic>
        <p:nvPicPr>
          <p:cNvPr id="179" name="Google Shape;179;g14fc495f4cb_0_91"/>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180" name="Google Shape;180;g14fc495f4cb_0_91"/>
          <p:cNvSpPr txBox="1"/>
          <p:nvPr>
            <p:ph type="title"/>
          </p:nvPr>
        </p:nvSpPr>
        <p:spPr>
          <a:xfrm>
            <a:off x="0" y="2850525"/>
            <a:ext cx="9144000" cy="1091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i="1" lang="en-US"/>
              <a:t>Please let us know in the chat where you </a:t>
            </a:r>
            <a:br>
              <a:rPr i="1" lang="en-US"/>
            </a:br>
            <a:r>
              <a:rPr i="1" lang="en-US"/>
              <a:t>are joining us from!</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4fc495f4cb_0_97"/>
          <p:cNvSpPr txBox="1"/>
          <p:nvPr>
            <p:ph type="title"/>
          </p:nvPr>
        </p:nvSpPr>
        <p:spPr>
          <a:xfrm>
            <a:off x="2340609" y="91003"/>
            <a:ext cx="5894700" cy="771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87" name="Google Shape;187;g14fc495f4cb_0_97"/>
          <p:cNvSpPr txBox="1"/>
          <p:nvPr>
            <p:ph idx="1" type="body"/>
          </p:nvPr>
        </p:nvSpPr>
        <p:spPr>
          <a:xfrm>
            <a:off x="310055" y="1209754"/>
            <a:ext cx="8523900" cy="33693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100000"/>
              <a:buNone/>
            </a:pPr>
            <a:r>
              <a:rPr b="1" lang="en-US">
                <a:latin typeface="Open Sans"/>
                <a:ea typeface="Open Sans"/>
                <a:cs typeface="Open Sans"/>
                <a:sym typeface="Open Sans"/>
              </a:rPr>
              <a:t>Together Women Rise’s Mission</a:t>
            </a:r>
            <a:endParaRPr>
              <a:latin typeface="Open Sans"/>
              <a:ea typeface="Open Sans"/>
              <a:cs typeface="Open Sans"/>
              <a:sym typeface="Open Sans"/>
            </a:endParaRPr>
          </a:p>
          <a:p>
            <a:pPr indent="0" lvl="0" marL="0" rtl="0" algn="ctr">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b="1" lang="en-US">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b="1" lang="en-US">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indent="0" lvl="0" marL="0" rtl="0" algn="ctr">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b="1" lang="en-US">
                <a:latin typeface="Open Sans"/>
                <a:ea typeface="Open Sans"/>
                <a:cs typeface="Open Sans"/>
                <a:sym typeface="Open Sans"/>
              </a:rPr>
              <a:t>OUR VISION</a:t>
            </a:r>
            <a:endParaRPr>
              <a:latin typeface="Open Sans"/>
              <a:ea typeface="Open Sans"/>
              <a:cs typeface="Open Sans"/>
              <a:sym typeface="Open Sans"/>
            </a:endParaRPr>
          </a:p>
          <a:p>
            <a:pPr indent="0" lvl="0" marL="0" rtl="0" algn="ctr">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b="1" lang="en-US">
                <a:latin typeface="Open Sans"/>
                <a:ea typeface="Open Sans"/>
                <a:cs typeface="Open Sans"/>
                <a:sym typeface="Open Sans"/>
              </a:rPr>
              <a:t>Together Women Rise envisions a world where every person</a:t>
            </a:r>
            <a:br>
              <a:rPr b="1" lang="en-US">
                <a:latin typeface="Open Sans"/>
                <a:ea typeface="Open Sans"/>
                <a:cs typeface="Open Sans"/>
                <a:sym typeface="Open Sans"/>
              </a:rPr>
            </a:br>
            <a:r>
              <a:rPr b="1" lang="en-US">
                <a:latin typeface="Open Sans"/>
                <a:ea typeface="Open Sans"/>
                <a:cs typeface="Open Sans"/>
                <a:sym typeface="Open Sans"/>
              </a:rPr>
              <a:t>has the same opportunities to thrive</a:t>
            </a:r>
            <a:br>
              <a:rPr b="1" lang="en-US">
                <a:latin typeface="Open Sans"/>
                <a:ea typeface="Open Sans"/>
                <a:cs typeface="Open Sans"/>
                <a:sym typeface="Open Sans"/>
              </a:rPr>
            </a:br>
            <a:r>
              <a:rPr b="1" lang="en-US">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88" name="Google Shape;188;g14fc495f4cb_0_97"/>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dd29ec108d_0_96"/>
          <p:cNvSpPr txBox="1"/>
          <p:nvPr>
            <p:ph type="ctrTitle"/>
          </p:nvPr>
        </p:nvSpPr>
        <p:spPr>
          <a:xfrm>
            <a:off x="416378" y="152401"/>
            <a:ext cx="7356000" cy="7062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50032"/>
              </a:buClr>
              <a:buSzPts val="2600"/>
              <a:buFont typeface="Open Sans"/>
              <a:buNone/>
            </a:pPr>
            <a:r>
              <a:rPr b="1" i="0" lang="en-US" sz="2600" u="none" cap="none" strike="noStrike">
                <a:solidFill>
                  <a:srgbClr val="D50032"/>
                </a:solidFill>
                <a:latin typeface="Open Sans"/>
                <a:ea typeface="Open Sans"/>
                <a:cs typeface="Open Sans"/>
                <a:sym typeface="Open Sans"/>
              </a:rPr>
              <a:t>Our Values &amp; Resources</a:t>
            </a:r>
            <a:endParaRPr/>
          </a:p>
        </p:txBody>
      </p:sp>
      <p:sp>
        <p:nvSpPr>
          <p:cNvPr id="195" name="Google Shape;195;g1dd29ec108d_0_96"/>
          <p:cNvSpPr txBox="1"/>
          <p:nvPr/>
        </p:nvSpPr>
        <p:spPr>
          <a:xfrm>
            <a:off x="301782" y="907042"/>
            <a:ext cx="7923000" cy="410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t>
            </a:r>
            <a:r>
              <a:rPr b="0" i="1" lang="en-US" sz="1350" u="none" cap="none" strike="noStrik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1"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0" i="1" lang="en-US" sz="1350" u="none" cap="none" strike="noStrik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dk1"/>
                </a:solidFill>
                <a:latin typeface="Open Sans"/>
                <a:ea typeface="Open Sans"/>
                <a:cs typeface="Open Sans"/>
                <a:sym typeface="Open Sans"/>
              </a:rPr>
              <a:t>Read our full anti-oppression values statement here at </a:t>
            </a:r>
            <a:r>
              <a:rPr b="1" i="0" lang="en-US" sz="1350" u="sng" cap="none" strike="noStrike">
                <a:solidFill>
                  <a:schemeClr val="dk2"/>
                </a:solidFill>
                <a:latin typeface="Open Sans"/>
                <a:ea typeface="Open Sans"/>
                <a:cs typeface="Open Sans"/>
                <a:sym typeface="Open Sans"/>
              </a:rPr>
              <a:t>results.org/values</a:t>
            </a:r>
            <a:r>
              <a:rPr b="1" i="0" lang="en-US" sz="1350" u="none" cap="none" strike="noStrike">
                <a:solidFill>
                  <a:schemeClr val="dk1"/>
                </a:solidFill>
                <a:latin typeface="Open Sans"/>
                <a:ea typeface="Open Sans"/>
                <a:cs typeface="Open Sans"/>
                <a:sym typeface="Open Sans"/>
              </a:rPr>
              <a:t>. </a:t>
            </a:r>
            <a:endParaRPr b="0" i="0" sz="13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Open Sans"/>
                <a:ea typeface="Open Sans"/>
                <a:cs typeface="Open Sans"/>
                <a:sym typeface="Open Sans"/>
              </a:rPr>
              <a:t>Check out the </a:t>
            </a:r>
            <a:r>
              <a:rPr b="0" i="0" lang="en-US" sz="1350" u="sng" cap="none" strike="noStrike">
                <a:solidFill>
                  <a:srgbClr val="D50032"/>
                </a:solidFill>
                <a:latin typeface="Open Sans"/>
                <a:ea typeface="Open Sans"/>
                <a:cs typeface="Open Sans"/>
                <a:sym typeface="Open Sans"/>
                <a:hlinkClick r:id="rId3">
                  <a:extLst>
                    <a:ext uri="{A12FA001-AC4F-418D-AE19-62706E023703}">
                      <ahyp:hlinkClr val="tx"/>
                    </a:ext>
                  </a:extLst>
                </a:hlinkClick>
              </a:rPr>
              <a:t>2023 Spring Anti-Oppression Workshop Schedule </a:t>
            </a:r>
            <a:r>
              <a:rPr b="0" i="0" lang="en-US" sz="1350" u="none" cap="none" strike="noStrike">
                <a:solidFill>
                  <a:schemeClr val="dk1"/>
                </a:solidFill>
                <a:latin typeface="Open Sans"/>
                <a:ea typeface="Open Sans"/>
                <a:cs typeface="Open Sans"/>
                <a:sym typeface="Open Sans"/>
              </a:rPr>
              <a:t>for training opportunities.</a:t>
            </a:r>
            <a:endParaRPr b="0" i="0" sz="13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dk1"/>
                </a:solidFill>
                <a:latin typeface="Open Sans"/>
                <a:ea typeface="Open Sans"/>
                <a:cs typeface="Open Sans"/>
                <a:sym typeface="Open Sans"/>
              </a:rPr>
              <a:t>Find these resources and more at results.org/volunteers/anti-oppression: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a:p>
            <a:pPr indent="-285750" lvl="1" marL="6286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Resource Guides from our Diversity &amp; Inclusion trainings, including: </a:t>
            </a:r>
            <a:endParaRPr b="0" i="0" sz="1400" u="none" cap="none" strike="noStrike">
              <a:solidFill>
                <a:srgbClr val="000000"/>
              </a:solidFill>
              <a:latin typeface="Arial"/>
              <a:ea typeface="Arial"/>
              <a:cs typeface="Arial"/>
              <a:sym typeface="Arial"/>
            </a:endParaRPr>
          </a:p>
          <a:p>
            <a:pPr indent="-285750" lvl="2" marL="9715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Interrupting Microaggressions</a:t>
            </a:r>
            <a:endParaRPr b="0" i="0" sz="1400" u="none" cap="none" strike="noStrike">
              <a:solidFill>
                <a:srgbClr val="000000"/>
              </a:solidFill>
              <a:latin typeface="Arial"/>
              <a:ea typeface="Arial"/>
              <a:cs typeface="Arial"/>
              <a:sym typeface="Arial"/>
            </a:endParaRPr>
          </a:p>
          <a:p>
            <a:pPr indent="-285750" lvl="2" marL="9715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Creating Space for Critical Conversations</a:t>
            </a:r>
            <a:endParaRPr b="0" i="0" sz="1400" u="none" cap="none" strike="noStrike">
              <a:solidFill>
                <a:srgbClr val="000000"/>
              </a:solidFill>
              <a:latin typeface="Arial"/>
              <a:ea typeface="Arial"/>
              <a:cs typeface="Arial"/>
              <a:sym typeface="Arial"/>
            </a:endParaRPr>
          </a:p>
          <a:p>
            <a:pPr indent="-285750" lvl="1" marL="6286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Information on how RESULTS responds to oppressive incidents</a:t>
            </a:r>
            <a:endParaRPr b="0" i="0" sz="1400" u="none" cap="none" strike="noStrike">
              <a:solidFill>
                <a:srgbClr val="000000"/>
              </a:solidFill>
              <a:latin typeface="Arial"/>
              <a:ea typeface="Arial"/>
              <a:cs typeface="Arial"/>
              <a:sym typeface="Arial"/>
            </a:endParaRPr>
          </a:p>
        </p:txBody>
      </p:sp>
      <p:sp>
        <p:nvSpPr>
          <p:cNvPr id="196" name="Google Shape;196;g1dd29ec108d_0_96"/>
          <p:cNvSpPr/>
          <p:nvPr/>
        </p:nvSpPr>
        <p:spPr>
          <a:xfrm>
            <a:off x="0" y="7802"/>
            <a:ext cx="237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Open Sans"/>
              <a:buNone/>
            </a:pPr>
            <a:r>
              <a:t/>
            </a:r>
            <a:endParaRPr b="0" i="0" sz="135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e4bf5b2f0f_0_1"/>
          <p:cNvSpPr txBox="1"/>
          <p:nvPr>
            <p:ph type="title"/>
          </p:nvPr>
        </p:nvSpPr>
        <p:spPr>
          <a:xfrm>
            <a:off x="4615002" y="2230200"/>
            <a:ext cx="4503900" cy="683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latin typeface="Open Sans"/>
                <a:ea typeface="Open Sans"/>
                <a:cs typeface="Open Sans"/>
                <a:sym typeface="Open Sans"/>
              </a:rPr>
              <a:t>The READ Act:</a:t>
            </a:r>
            <a:endParaRPr>
              <a:latin typeface="Open Sans"/>
              <a:ea typeface="Open Sans"/>
              <a:cs typeface="Open Sans"/>
              <a:sym typeface="Open Sans"/>
            </a:endParaRPr>
          </a:p>
          <a:p>
            <a:pPr indent="0" lvl="0" marL="0" rtl="0" algn="ctr">
              <a:lnSpc>
                <a:spcPct val="100000"/>
              </a:lnSpc>
              <a:spcBef>
                <a:spcPts val="0"/>
              </a:spcBef>
              <a:spcAft>
                <a:spcPts val="0"/>
              </a:spcAft>
              <a:buClr>
                <a:schemeClr val="dk1"/>
              </a:buClr>
              <a:buSzPct val="100000"/>
              <a:buFont typeface="Calibri"/>
              <a:buNone/>
            </a:pPr>
            <a:r>
              <a:rPr lang="en-US">
                <a:latin typeface="Open Sans"/>
                <a:ea typeface="Open Sans"/>
                <a:cs typeface="Open Sans"/>
                <a:sym typeface="Open Sans"/>
              </a:rPr>
              <a:t>Time is of the Essence!</a:t>
            </a:r>
            <a:endParaRPr>
              <a:latin typeface="Open Sans"/>
              <a:ea typeface="Open Sans"/>
              <a:cs typeface="Open Sans"/>
              <a:sym typeface="Open Sans"/>
            </a:endParaRPr>
          </a:p>
        </p:txBody>
      </p:sp>
      <p:pic>
        <p:nvPicPr>
          <p:cNvPr id="203" name="Google Shape;203;g1e4bf5b2f0f_0_1"/>
          <p:cNvPicPr preferRelativeResize="0"/>
          <p:nvPr/>
        </p:nvPicPr>
        <p:blipFill rotWithShape="1">
          <a:blip r:embed="rId3">
            <a:alphaModFix/>
          </a:blip>
          <a:srcRect b="0" l="0" r="0" t="0"/>
          <a:stretch/>
        </p:blipFill>
        <p:spPr>
          <a:xfrm>
            <a:off x="0" y="135015"/>
            <a:ext cx="2451970" cy="682957"/>
          </a:xfrm>
          <a:prstGeom prst="rect">
            <a:avLst/>
          </a:prstGeom>
          <a:noFill/>
          <a:ln>
            <a:noFill/>
          </a:ln>
        </p:spPr>
      </p:pic>
      <p:pic>
        <p:nvPicPr>
          <p:cNvPr id="204" name="Google Shape;204;g1e4bf5b2f0f_0_1"/>
          <p:cNvPicPr preferRelativeResize="0"/>
          <p:nvPr/>
        </p:nvPicPr>
        <p:blipFill>
          <a:blip r:embed="rId4">
            <a:alphaModFix/>
          </a:blip>
          <a:stretch>
            <a:fillRect/>
          </a:stretch>
        </p:blipFill>
        <p:spPr>
          <a:xfrm>
            <a:off x="109400" y="1288503"/>
            <a:ext cx="4355405" cy="2907148"/>
          </a:xfrm>
          <a:prstGeom prst="rect">
            <a:avLst/>
          </a:prstGeom>
          <a:noFill/>
          <a:ln>
            <a:noFill/>
          </a:ln>
        </p:spPr>
      </p:pic>
      <p:sp>
        <p:nvSpPr>
          <p:cNvPr id="205" name="Google Shape;205;g1e4bf5b2f0f_0_1"/>
          <p:cNvSpPr txBox="1"/>
          <p:nvPr/>
        </p:nvSpPr>
        <p:spPr>
          <a:xfrm>
            <a:off x="0" y="4810575"/>
            <a:ext cx="3789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40"/>
              </a:spcBef>
              <a:spcAft>
                <a:spcPts val="0"/>
              </a:spcAft>
              <a:buClr>
                <a:srgbClr val="000000"/>
              </a:buClr>
              <a:buSzPts val="1000"/>
              <a:buFont typeface="Arial"/>
              <a:buNone/>
            </a:pPr>
            <a:r>
              <a:rPr b="0" i="1" lang="en-US" sz="1000" u="none" cap="none" strike="noStrike">
                <a:solidFill>
                  <a:schemeClr val="dk1"/>
                </a:solidFill>
                <a:latin typeface="Open Sans"/>
                <a:ea typeface="Open Sans"/>
                <a:cs typeface="Open Sans"/>
                <a:sym typeface="Open Sans"/>
              </a:rPr>
              <a:t>Photo courtesy of </a:t>
            </a:r>
            <a:r>
              <a:rPr i="1" lang="en-US" sz="1000">
                <a:solidFill>
                  <a:schemeClr val="dk1"/>
                </a:solidFill>
                <a:latin typeface="Open Sans"/>
                <a:ea typeface="Open Sans"/>
                <a:cs typeface="Open Sans"/>
                <a:sym typeface="Open Sans"/>
              </a:rPr>
              <a:t>Emmanuel Ikwuegbu,</a:t>
            </a:r>
            <a:r>
              <a:rPr b="0" i="1" lang="en-US" sz="1000" u="none" cap="none" strike="noStrike">
                <a:solidFill>
                  <a:schemeClr val="dk1"/>
                </a:solidFill>
                <a:latin typeface="Open Sans"/>
                <a:ea typeface="Open Sans"/>
                <a:cs typeface="Open Sans"/>
                <a:sym typeface="Open Sans"/>
              </a:rPr>
              <a:t> Unsplash.com</a:t>
            </a:r>
            <a:endParaRPr b="0" i="1" sz="1000" u="none" cap="none" strike="noStrik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e1626a58cf_0_2"/>
          <p:cNvSpPr txBox="1"/>
          <p:nvPr>
            <p:ph idx="1" type="subTitle"/>
          </p:nvPr>
        </p:nvSpPr>
        <p:spPr>
          <a:xfrm>
            <a:off x="1830525" y="62600"/>
            <a:ext cx="6400800" cy="1314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640"/>
              </a:spcBef>
              <a:spcAft>
                <a:spcPts val="0"/>
              </a:spcAft>
              <a:buSzPts val="3200"/>
              <a:buNone/>
            </a:pPr>
            <a:r>
              <a:rPr b="1" lang="en-US">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212" name="Google Shape;212;g1e1626a58cf_0_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13" name="Google Shape;213;g1e1626a58cf_0_2"/>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214" name="Google Shape;214;g1e1626a58cf_0_2"/>
          <p:cNvSpPr txBox="1"/>
          <p:nvPr>
            <p:ph idx="1" type="subTitle"/>
          </p:nvPr>
        </p:nvSpPr>
        <p:spPr>
          <a:xfrm>
            <a:off x="68625" y="693800"/>
            <a:ext cx="9075300" cy="683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640"/>
              </a:spcBef>
              <a:spcAft>
                <a:spcPts val="0"/>
              </a:spcAft>
              <a:buClr>
                <a:srgbClr val="000000"/>
              </a:buClr>
              <a:buSzPts val="3200"/>
              <a:buFont typeface="Arial"/>
              <a:buNone/>
            </a:pPr>
            <a:r>
              <a:rPr b="1" lang="en-US" u="sng">
                <a:solidFill>
                  <a:schemeClr val="hlink"/>
                </a:solidFill>
                <a:latin typeface="Open Sans"/>
                <a:ea typeface="Open Sans"/>
                <a:cs typeface="Open Sans"/>
                <a:sym typeface="Open Sans"/>
                <a:hlinkClick r:id="rId4"/>
              </a:rPr>
              <a:t>Tomorrow’s Women</a:t>
            </a:r>
            <a:endParaRPr b="1">
              <a:solidFill>
                <a:schemeClr val="dk1"/>
              </a:solidFill>
              <a:latin typeface="Open Sans"/>
              <a:ea typeface="Open Sans"/>
              <a:cs typeface="Open Sans"/>
              <a:sym typeface="Open Sans"/>
            </a:endParaRPr>
          </a:p>
        </p:txBody>
      </p:sp>
      <p:pic>
        <p:nvPicPr>
          <p:cNvPr id="215" name="Google Shape;215;g1e1626a58cf_0_2"/>
          <p:cNvPicPr preferRelativeResize="0"/>
          <p:nvPr/>
        </p:nvPicPr>
        <p:blipFill>
          <a:blip r:embed="rId5">
            <a:alphaModFix/>
          </a:blip>
          <a:stretch>
            <a:fillRect/>
          </a:stretch>
        </p:blipFill>
        <p:spPr>
          <a:xfrm>
            <a:off x="2033500" y="1446775"/>
            <a:ext cx="5192699" cy="3461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e1626a58cf_0_17"/>
          <p:cNvSpPr txBox="1"/>
          <p:nvPr>
            <p:ph idx="1" type="subTitle"/>
          </p:nvPr>
        </p:nvSpPr>
        <p:spPr>
          <a:xfrm>
            <a:off x="0" y="1531550"/>
            <a:ext cx="9144000" cy="2390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640"/>
              </a:spcBef>
              <a:spcAft>
                <a:spcPts val="0"/>
              </a:spcAft>
              <a:buSzPts val="3200"/>
              <a:buNone/>
            </a:pPr>
            <a:r>
              <a:t/>
            </a:r>
            <a:endParaRPr b="1">
              <a:solidFill>
                <a:schemeClr val="dk1"/>
              </a:solidFill>
              <a:latin typeface="Open Sans"/>
              <a:ea typeface="Open Sans"/>
              <a:cs typeface="Open Sans"/>
              <a:sym typeface="Open Sans"/>
            </a:endParaRPr>
          </a:p>
          <a:p>
            <a:pPr indent="0" lvl="0" marL="0" rtl="0" algn="ctr">
              <a:lnSpc>
                <a:spcPct val="100000"/>
              </a:lnSpc>
              <a:spcBef>
                <a:spcPts val="640"/>
              </a:spcBef>
              <a:spcAft>
                <a:spcPts val="0"/>
              </a:spcAft>
              <a:buSzPts val="3200"/>
              <a:buNone/>
            </a:pPr>
            <a:r>
              <a:rPr lang="en-US" sz="2550">
                <a:solidFill>
                  <a:schemeClr val="dk1"/>
                </a:solidFill>
                <a:latin typeface="Open Sans"/>
                <a:ea typeface="Open Sans"/>
                <a:cs typeface="Open Sans"/>
                <a:sym typeface="Open Sans"/>
              </a:rPr>
              <a:t>What </a:t>
            </a:r>
            <a:r>
              <a:rPr lang="en-US" sz="2550">
                <a:solidFill>
                  <a:schemeClr val="dk1"/>
                </a:solidFill>
                <a:latin typeface="Open Sans"/>
                <a:ea typeface="Open Sans"/>
                <a:cs typeface="Open Sans"/>
                <a:sym typeface="Open Sans"/>
              </a:rPr>
              <a:t>actions have you taken on the READ Act thus far?</a:t>
            </a:r>
            <a:endParaRPr sz="2550">
              <a:solidFill>
                <a:schemeClr val="dk1"/>
              </a:solidFill>
              <a:latin typeface="Open Sans"/>
              <a:ea typeface="Open Sans"/>
              <a:cs typeface="Open Sans"/>
              <a:sym typeface="Open Sans"/>
            </a:endParaRPr>
          </a:p>
          <a:p>
            <a:pPr indent="0" lvl="0" marL="0" rtl="0" algn="ctr">
              <a:lnSpc>
                <a:spcPct val="100000"/>
              </a:lnSpc>
              <a:spcBef>
                <a:spcPts val="640"/>
              </a:spcBef>
              <a:spcAft>
                <a:spcPts val="0"/>
              </a:spcAft>
              <a:buSzPts val="3200"/>
              <a:buNone/>
            </a:pPr>
            <a:r>
              <a:t/>
            </a:r>
            <a:endParaRPr sz="2550">
              <a:solidFill>
                <a:schemeClr val="dk1"/>
              </a:solidFill>
              <a:latin typeface="Open Sans"/>
              <a:ea typeface="Open Sans"/>
              <a:cs typeface="Open Sans"/>
              <a:sym typeface="Open Sans"/>
            </a:endParaRPr>
          </a:p>
          <a:p>
            <a:pPr indent="0" lvl="0" marL="0" rtl="0" algn="ctr">
              <a:lnSpc>
                <a:spcPct val="100000"/>
              </a:lnSpc>
              <a:spcBef>
                <a:spcPts val="640"/>
              </a:spcBef>
              <a:spcAft>
                <a:spcPts val="0"/>
              </a:spcAft>
              <a:buSzPts val="3200"/>
              <a:buNone/>
            </a:pPr>
            <a:r>
              <a:rPr lang="en-US" sz="2550">
                <a:solidFill>
                  <a:schemeClr val="dk1"/>
                </a:solidFill>
                <a:latin typeface="Open Sans"/>
                <a:ea typeface="Open Sans"/>
                <a:cs typeface="Open Sans"/>
                <a:sym typeface="Open Sans"/>
              </a:rPr>
              <a:t>What does it take to get the attention from our members of Congress?</a:t>
            </a:r>
            <a:endParaRPr sz="2550">
              <a:solidFill>
                <a:schemeClr val="dk1"/>
              </a:solidFill>
              <a:latin typeface="Open Sans"/>
              <a:ea typeface="Open Sans"/>
              <a:cs typeface="Open Sans"/>
              <a:sym typeface="Open Sans"/>
            </a:endParaRPr>
          </a:p>
        </p:txBody>
      </p:sp>
      <p:pic>
        <p:nvPicPr>
          <p:cNvPr id="222" name="Google Shape;222;g1e1626a58cf_0_17"/>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223" name="Google Shape;223;g1e1626a58cf_0_17"/>
          <p:cNvSpPr txBox="1"/>
          <p:nvPr/>
        </p:nvSpPr>
        <p:spPr>
          <a:xfrm>
            <a:off x="2947700" y="94600"/>
            <a:ext cx="4947600" cy="6771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sz="3200">
                <a:solidFill>
                  <a:schemeClr val="dk1"/>
                </a:solidFill>
                <a:latin typeface="Open Sans"/>
                <a:ea typeface="Open Sans"/>
                <a:cs typeface="Open Sans"/>
                <a:sym typeface="Open Sans"/>
              </a:rPr>
              <a:t>Advocacy Action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d9b0211098_0_5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30" name="Google Shape;230;g1d9b0211098_0_5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31" name="Google Shape;231;g1d9b0211098_0_5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32" name="Google Shape;232;g1d9b0211098_0_58"/>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3" name="Google Shape;233;g1d9b0211098_0_58"/>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234" name="Google Shape;234;g1d9b0211098_0_58"/>
          <p:cNvSpPr txBox="1"/>
          <p:nvPr/>
        </p:nvSpPr>
        <p:spPr>
          <a:xfrm>
            <a:off x="2902875" y="-139825"/>
            <a:ext cx="5181300" cy="112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lang="en-US" sz="3200">
                <a:solidFill>
                  <a:schemeClr val="dk1"/>
                </a:solidFill>
                <a:latin typeface="Open Sans"/>
                <a:ea typeface="Open Sans"/>
                <a:cs typeface="Open Sans"/>
                <a:sym typeface="Open Sans"/>
              </a:rPr>
              <a:t>Next Steps:</a:t>
            </a:r>
            <a:endParaRPr b="1" sz="3200">
              <a:solidFill>
                <a:schemeClr val="dk1"/>
              </a:solidFill>
              <a:latin typeface="Open Sans"/>
              <a:ea typeface="Open Sans"/>
              <a:cs typeface="Open Sans"/>
              <a:sym typeface="Open Sans"/>
            </a:endParaRPr>
          </a:p>
          <a:p>
            <a:pPr indent="0" lvl="0" marL="0" marR="0" rtl="0" algn="ctr">
              <a:lnSpc>
                <a:spcPct val="100000"/>
              </a:lnSpc>
              <a:spcBef>
                <a:spcPts val="640"/>
              </a:spcBef>
              <a:spcAft>
                <a:spcPts val="0"/>
              </a:spcAft>
              <a:buClr>
                <a:srgbClr val="000000"/>
              </a:buClr>
              <a:buSzPts val="2400"/>
              <a:buFont typeface="Arial"/>
              <a:buNone/>
            </a:pPr>
            <a:r>
              <a:rPr lang="en-US" sz="2400">
                <a:solidFill>
                  <a:schemeClr val="dk1"/>
                </a:solidFill>
                <a:latin typeface="Open Sans"/>
                <a:ea typeface="Open Sans"/>
                <a:cs typeface="Open Sans"/>
                <a:sym typeface="Open Sans"/>
              </a:rPr>
              <a:t>Choose your own adventure…</a:t>
            </a:r>
            <a:endParaRPr sz="2400">
              <a:solidFill>
                <a:schemeClr val="dk1"/>
              </a:solidFill>
              <a:latin typeface="Open Sans"/>
              <a:ea typeface="Open Sans"/>
              <a:cs typeface="Open Sans"/>
              <a:sym typeface="Open Sans"/>
            </a:endParaRPr>
          </a:p>
        </p:txBody>
      </p:sp>
      <p:sp>
        <p:nvSpPr>
          <p:cNvPr id="235" name="Google Shape;235;g1d9b0211098_0_58"/>
          <p:cNvSpPr txBox="1"/>
          <p:nvPr/>
        </p:nvSpPr>
        <p:spPr>
          <a:xfrm>
            <a:off x="0" y="4810575"/>
            <a:ext cx="3789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40"/>
              </a:spcBef>
              <a:spcAft>
                <a:spcPts val="0"/>
              </a:spcAft>
              <a:buClr>
                <a:srgbClr val="000000"/>
              </a:buClr>
              <a:buSzPts val="1000"/>
              <a:buFont typeface="Arial"/>
              <a:buNone/>
            </a:pPr>
            <a:r>
              <a:rPr b="0" i="1" lang="en-US" sz="1000" u="none" cap="none" strike="noStrike">
                <a:solidFill>
                  <a:schemeClr val="dk1"/>
                </a:solidFill>
                <a:latin typeface="Open Sans"/>
                <a:ea typeface="Open Sans"/>
                <a:cs typeface="Open Sans"/>
                <a:sym typeface="Open Sans"/>
              </a:rPr>
              <a:t>Photo courtesy of </a:t>
            </a:r>
            <a:r>
              <a:rPr i="1" lang="en-US" sz="1000">
                <a:solidFill>
                  <a:schemeClr val="dk1"/>
                </a:solidFill>
                <a:latin typeface="Open Sans"/>
                <a:ea typeface="Open Sans"/>
                <a:cs typeface="Open Sans"/>
                <a:sym typeface="Open Sans"/>
              </a:rPr>
              <a:t>Dariusz Sankowski,</a:t>
            </a:r>
            <a:r>
              <a:rPr b="0" i="1" lang="en-US" sz="1000" u="none" cap="none" strike="noStrike">
                <a:solidFill>
                  <a:schemeClr val="dk1"/>
                </a:solidFill>
                <a:latin typeface="Open Sans"/>
                <a:ea typeface="Open Sans"/>
                <a:cs typeface="Open Sans"/>
                <a:sym typeface="Open Sans"/>
              </a:rPr>
              <a:t> Unsplash.com</a:t>
            </a:r>
            <a:endParaRPr b="0" i="1" sz="1000" u="none" cap="none" strike="noStrike">
              <a:solidFill>
                <a:schemeClr val="dk1"/>
              </a:solidFill>
              <a:latin typeface="Open Sans"/>
              <a:ea typeface="Open Sans"/>
              <a:cs typeface="Open Sans"/>
              <a:sym typeface="Open Sans"/>
            </a:endParaRPr>
          </a:p>
        </p:txBody>
      </p:sp>
      <p:pic>
        <p:nvPicPr>
          <p:cNvPr id="236" name="Google Shape;236;g1d9b0211098_0_58"/>
          <p:cNvPicPr preferRelativeResize="0"/>
          <p:nvPr/>
        </p:nvPicPr>
        <p:blipFill>
          <a:blip r:embed="rId4">
            <a:alphaModFix/>
          </a:blip>
          <a:stretch>
            <a:fillRect/>
          </a:stretch>
        </p:blipFill>
        <p:spPr>
          <a:xfrm>
            <a:off x="2391950" y="1497013"/>
            <a:ext cx="3740431" cy="2805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e2d2c94559_0_0"/>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43" name="Google Shape;243;g1e2d2c94559_0_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44" name="Google Shape;244;g1e2d2c94559_0_0"/>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45" name="Google Shape;245;g1e2d2c94559_0_0"/>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6" name="Google Shape;246;g1e2d2c94559_0_0"/>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247" name="Google Shape;247;g1e2d2c94559_0_0"/>
          <p:cNvSpPr txBox="1"/>
          <p:nvPr/>
        </p:nvSpPr>
        <p:spPr>
          <a:xfrm>
            <a:off x="0" y="1990050"/>
            <a:ext cx="91440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Open Sans"/>
                <a:ea typeface="Open Sans"/>
                <a:cs typeface="Open Sans"/>
                <a:sym typeface="Open Sans"/>
              </a:rPr>
              <a:t>Follow Up Advocacy Action</a:t>
            </a:r>
            <a:r>
              <a:rPr b="1" i="0" lang="en-US" sz="3200" u="none" cap="none" strike="noStrike">
                <a:solidFill>
                  <a:schemeClr val="dk1"/>
                </a:solidFill>
                <a:latin typeface="Open Sans"/>
                <a:ea typeface="Open Sans"/>
                <a:cs typeface="Open Sans"/>
                <a:sym typeface="Open Sans"/>
              </a:rPr>
              <a:t>:</a:t>
            </a:r>
            <a:br>
              <a:rPr b="1" i="0" lang="en-US" sz="3200" u="none" cap="none" strike="noStrike">
                <a:solidFill>
                  <a:schemeClr val="dk1"/>
                </a:solidFill>
                <a:latin typeface="Open Sans"/>
                <a:ea typeface="Open Sans"/>
                <a:cs typeface="Open Sans"/>
                <a:sym typeface="Open Sans"/>
              </a:rPr>
            </a:br>
            <a:r>
              <a:rPr b="0" i="0" lang="en-US" sz="3200" u="none" cap="none" strike="noStrike">
                <a:solidFill>
                  <a:schemeClr val="dk1"/>
                </a:solidFill>
                <a:latin typeface="Open Sans"/>
                <a:ea typeface="Open Sans"/>
                <a:cs typeface="Open Sans"/>
                <a:sym typeface="Open Sans"/>
              </a:rPr>
              <a:t>Requesting co-sponsorship of the </a:t>
            </a:r>
            <a:br>
              <a:rPr b="0" i="0" lang="en-US" sz="3200" u="none" cap="none" strike="noStrike">
                <a:solidFill>
                  <a:schemeClr val="dk1"/>
                </a:solidFill>
                <a:latin typeface="Open Sans"/>
                <a:ea typeface="Open Sans"/>
                <a:cs typeface="Open Sans"/>
                <a:sym typeface="Open Sans"/>
              </a:rPr>
            </a:br>
            <a:r>
              <a:rPr b="0" i="0" lang="en-US" sz="3200" u="none" cap="none" strike="noStrike">
                <a:solidFill>
                  <a:schemeClr val="dk1"/>
                </a:solidFill>
                <a:latin typeface="Open Sans"/>
                <a:ea typeface="Open Sans"/>
                <a:cs typeface="Open Sans"/>
                <a:sym typeface="Open Sans"/>
              </a:rPr>
              <a:t>READ Act Reauthorization (H.R. 681/ S.41)</a:t>
            </a:r>
            <a:br>
              <a:rPr b="1" i="0" lang="en-US" sz="3200" u="none" cap="none" strike="noStrike">
                <a:solidFill>
                  <a:schemeClr val="dk1"/>
                </a:solidFill>
                <a:latin typeface="Open Sans"/>
                <a:ea typeface="Open Sans"/>
                <a:cs typeface="Open Sans"/>
                <a:sym typeface="Open Sans"/>
              </a:rPr>
            </a:b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2021-04-20T20:20:28Z</dcterms:created>
  <dc:creator>Ken Patterson</dc:creator>
</cp:coreProperties>
</file>