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2"/>
  </p:notesMasterIdLst>
  <p:sldIdLst>
    <p:sldId id="256" r:id="rId3"/>
    <p:sldId id="257" r:id="rId4"/>
    <p:sldId id="258" r:id="rId5"/>
    <p:sldId id="259" r:id="rId6"/>
    <p:sldId id="273" r:id="rId7"/>
    <p:sldId id="274" r:id="rId8"/>
    <p:sldId id="260" r:id="rId9"/>
    <p:sldId id="278" r:id="rId10"/>
    <p:sldId id="279" r:id="rId11"/>
    <p:sldId id="280" r:id="rId12"/>
    <p:sldId id="275" r:id="rId13"/>
    <p:sldId id="261" r:id="rId14"/>
    <p:sldId id="262" r:id="rId15"/>
    <p:sldId id="263" r:id="rId16"/>
    <p:sldId id="276" r:id="rId17"/>
    <p:sldId id="277" r:id="rId18"/>
    <p:sldId id="266" r:id="rId19"/>
    <p:sldId id="267" r:id="rId20"/>
    <p:sldId id="268"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Noto Sans" panose="020B050204050402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EpP1ajMf9a78gSQ+aNVRfXayc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09" autoAdjust="0"/>
  </p:normalViewPr>
  <p:slideViewPr>
    <p:cSldViewPr snapToGrid="0">
      <p:cViewPr>
        <p:scale>
          <a:sx n="64" d="100"/>
          <a:sy n="64" d="100"/>
        </p:scale>
        <p:origin x="1340"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sults.org/wp-content/uploads/READ-Act-Reauthorization-Fact-Shee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168" name="Google Shape;168;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Donation link: https://give.togetherwomenrise.org/give/316803/#!/donation/checkout?c_src=homepage&amp;c_src2=June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762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e1626a58c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e1626a58c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8:45 - 9:05pm  Guest Speaker, Meg Gardinier, Manager Global Education Policy, RESULTS </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Context/current environment around international education</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FLN Meeting recap</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Updates on READ Act (if appropriate): Advancements on Senate </a:t>
            </a:r>
            <a:r>
              <a:rPr lang="en-US" sz="1800" b="0" i="0" u="none" strike="noStrike" dirty="0" err="1">
                <a:solidFill>
                  <a:srgbClr val="000000"/>
                </a:solidFill>
                <a:effectLst/>
                <a:latin typeface="Arial" panose="020B0604020202020204" pitchFamily="34" charset="0"/>
              </a:rPr>
              <a:t>hotlining</a:t>
            </a:r>
            <a:r>
              <a:rPr lang="en-US" sz="1800" b="0" i="0" u="none" strike="noStrike" dirty="0">
                <a:solidFill>
                  <a:srgbClr val="000000"/>
                </a:solidFill>
                <a:effectLst/>
                <a:latin typeface="Arial" panose="020B0604020202020204" pitchFamily="34" charset="0"/>
              </a:rPr>
              <a:t>? Where are we in the House? Where does that put the bill now? What can advocates me doing to advance the bill?</a:t>
            </a:r>
            <a:endParaRPr lang="en-US" sz="1800" b="1" i="0" u="none" strike="noStrike" dirty="0">
              <a:solidFill>
                <a:srgbClr val="000000"/>
              </a:solidFill>
              <a:effectLst/>
              <a:latin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10" name="Google Shape;210;g1e1626a58c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 (20 mins)</a:t>
            </a:r>
            <a:endParaRPr dirty="0"/>
          </a:p>
        </p:txBody>
      </p:sp>
      <p:sp>
        <p:nvSpPr>
          <p:cNvPr id="218" name="Google Shape;218;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2d2c945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e2d2c9455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31" name="Google Shape;231;g1e2d2c9455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2d2c945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e2d2c9455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31" name="Google Shape;231;g1e2d2c9455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1318834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4405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da11d584da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t>Leslye</a:t>
            </a:r>
            <a:endParaRPr/>
          </a:p>
        </p:txBody>
      </p:sp>
      <p:sp>
        <p:nvSpPr>
          <p:cNvPr id="257" name="Google Shape;257;g1da11d584da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19d62d094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19d62d094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 - 7 mins</a:t>
            </a:r>
            <a:endParaRPr/>
          </a:p>
          <a:p>
            <a:pPr marL="0" lvl="0" indent="0" algn="l" rtl="0">
              <a:lnSpc>
                <a:spcPct val="100000"/>
              </a:lnSpc>
              <a:spcBef>
                <a:spcPts val="0"/>
              </a:spcBef>
              <a:spcAft>
                <a:spcPts val="0"/>
              </a:spcAft>
              <a:buSzPts val="1400"/>
              <a:buNone/>
            </a:pPr>
            <a:r>
              <a:rPr lang="en-US"/>
              <a:t>Bills and what they do</a:t>
            </a:r>
            <a:endParaRPr/>
          </a:p>
          <a:p>
            <a:pPr marL="0" lvl="0" indent="0" algn="l" rtl="0">
              <a:lnSpc>
                <a:spcPct val="100000"/>
              </a:lnSpc>
              <a:spcBef>
                <a:spcPts val="0"/>
              </a:spcBef>
              <a:spcAft>
                <a:spcPts val="0"/>
              </a:spcAft>
              <a:buSzPts val="1400"/>
              <a:buNone/>
            </a:pPr>
            <a:r>
              <a:rPr lang="en-US"/>
              <a:t>READ Act Fact Sheet: </a:t>
            </a:r>
            <a:r>
              <a:rPr lang="en-US" u="sng">
                <a:solidFill>
                  <a:schemeClr val="hlink"/>
                </a:solidFill>
                <a:hlinkClick r:id="rId3"/>
              </a:rPr>
              <a:t>https://results.org/wp-content/uploads/READ-Act-Reauthorization-Fact-Sheet.pdf</a:t>
            </a:r>
            <a:r>
              <a:rPr lang="en-US"/>
              <a:t> </a:t>
            </a:r>
            <a:endParaRPr/>
          </a:p>
        </p:txBody>
      </p:sp>
      <p:sp>
        <p:nvSpPr>
          <p:cNvPr id="272" name="Google Shape;272;g219d62d094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76" name="Google Shape;176;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fc495f4cb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4fc495f4cb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84" name="Google Shape;184;g14fc495f4cb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Ken (5 mins)</a:t>
            </a:r>
            <a:br>
              <a:rPr lang="en-US" dirty="0"/>
            </a:br>
            <a:br>
              <a:rPr lang="en-US" dirty="0"/>
            </a:br>
            <a:r>
              <a:rPr lang="en-US" sz="1800" b="1" i="0" u="none" strike="noStrike" dirty="0">
                <a:solidFill>
                  <a:srgbClr val="000000"/>
                </a:solidFill>
                <a:effectLst/>
                <a:latin typeface="Arial" panose="020B0604020202020204" pitchFamily="34" charset="0"/>
              </a:rPr>
              <a:t>8:35 -8:40pm Focus on the why (Ken)</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Share: Reactions - you could be doing a lot of other things tonight, why are you here? What is your commitment to making an impact on girls’ education - what actions have you taken or need to follow up on?</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Where have you seen global education make the biggest impact on the life of a girl/woman? (personal or community connection)</a:t>
            </a:r>
            <a:endParaRPr lang="en-US" b="0" dirty="0">
              <a:effectLst/>
            </a:endParaRPr>
          </a:p>
          <a:p>
            <a:br>
              <a:rPr lang="en-US" b="0" dirty="0">
                <a:effectLst/>
              </a:rPr>
            </a:br>
            <a:r>
              <a:rPr lang="en-US" sz="1800" b="0" i="1" u="none" strike="noStrike" dirty="0">
                <a:solidFill>
                  <a:srgbClr val="000000"/>
                </a:solidFill>
                <a:effectLst/>
                <a:latin typeface="Arial" panose="020B0604020202020204" pitchFamily="34" charset="0"/>
              </a:rPr>
              <a:t>What is the current environment we are in that makes this issue critical to take action on right now (i.e. authoritarian govt’s limiting women’s rights to </a:t>
            </a:r>
            <a:r>
              <a:rPr lang="en-US" sz="1800" b="0" i="1" u="none" strike="noStrike" dirty="0" err="1">
                <a:solidFill>
                  <a:srgbClr val="000000"/>
                </a:solidFill>
                <a:effectLst/>
                <a:latin typeface="Arial" panose="020B0604020202020204" pitchFamily="34" charset="0"/>
              </a:rPr>
              <a:t>edu</a:t>
            </a:r>
            <a:r>
              <a:rPr lang="en-US" sz="1800" b="0" i="1" u="none" strike="noStrike" dirty="0">
                <a:solidFill>
                  <a:srgbClr val="000000"/>
                </a:solidFill>
                <a:effectLst/>
                <a:latin typeface="Arial" panose="020B0604020202020204" pitchFamily="34" charset="0"/>
              </a:rPr>
              <a:t>)</a:t>
            </a:r>
            <a:br>
              <a:rPr lang="en-US" sz="1800" b="0" i="1" u="none" strike="noStrike" dirty="0">
                <a:solidFill>
                  <a:srgbClr val="000000"/>
                </a:solidFill>
                <a:effectLst/>
                <a:latin typeface="Arial" panose="020B0604020202020204" pitchFamily="34" charset="0"/>
              </a:rPr>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540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Chris or Leslye - 5 mins</a:t>
            </a:r>
            <a:br>
              <a:rPr lang="en-US" dirty="0"/>
            </a:br>
            <a:endParaRPr dirty="0"/>
          </a:p>
        </p:txBody>
      </p:sp>
      <p:sp>
        <p:nvSpPr>
          <p:cNvPr id="200" name="Google Shape;200;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Chris or Leslye - 5 mins</a:t>
            </a:r>
            <a:br>
              <a:rPr lang="en-US" dirty="0"/>
            </a:br>
            <a:endParaRPr dirty="0"/>
          </a:p>
        </p:txBody>
      </p:sp>
      <p:sp>
        <p:nvSpPr>
          <p:cNvPr id="200" name="Google Shape;200;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63162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Chris or Leslye - 5 mins</a:t>
            </a:r>
            <a:br>
              <a:rPr lang="en-US" dirty="0"/>
            </a:br>
            <a:endParaRPr dirty="0"/>
          </a:p>
        </p:txBody>
      </p:sp>
      <p:sp>
        <p:nvSpPr>
          <p:cNvPr id="200" name="Google Shape;200;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149393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Chris or Leslye - 5 mins</a:t>
            </a:r>
            <a:br>
              <a:rPr lang="en-US" dirty="0"/>
            </a:br>
            <a:endParaRPr dirty="0"/>
          </a:p>
        </p:txBody>
      </p:sp>
      <p:sp>
        <p:nvSpPr>
          <p:cNvPr id="200" name="Google Shape;200;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67078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9"/>
        <p:cNvGrpSpPr/>
        <p:nvPr/>
      </p:nvGrpSpPr>
      <p:grpSpPr>
        <a:xfrm>
          <a:off x="0" y="0"/>
          <a:ext cx="0" cy="0"/>
          <a:chOff x="0" y="0"/>
          <a:chExt cx="0" cy="0"/>
        </a:xfrm>
      </p:grpSpPr>
      <p:pic>
        <p:nvPicPr>
          <p:cNvPr id="60" name="Google Shape;60;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61" name="Google Shape;61;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62" name="Google Shape;62;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3" name="Google Shape;63;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64" name="Google Shape;64;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4" name="Google Shape;74;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0" name="Google Shape;80;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1" name="Google Shape;81;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a:spLocks noGrp="1"/>
          </p:cNvSpPr>
          <p:nvPr>
            <p:ph type="pic" idx="2"/>
          </p:nvPr>
        </p:nvSpPr>
        <p:spPr>
          <a:xfrm>
            <a:off x="1792288" y="459581"/>
            <a:ext cx="5486400" cy="3086100"/>
          </a:xfrm>
          <a:prstGeom prst="rect">
            <a:avLst/>
          </a:prstGeom>
          <a:noFill/>
          <a:ln>
            <a:noFill/>
          </a:ln>
        </p:spPr>
      </p:sp>
      <p:sp>
        <p:nvSpPr>
          <p:cNvPr id="86" name="Google Shape;86;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7" name="Google Shape;8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110" name="Google Shape;110;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12"/>
        <p:cNvGrpSpPr/>
        <p:nvPr/>
      </p:nvGrpSpPr>
      <p:grpSpPr>
        <a:xfrm>
          <a:off x="0" y="0"/>
          <a:ext cx="0" cy="0"/>
          <a:chOff x="0" y="0"/>
          <a:chExt cx="0" cy="0"/>
        </a:xfrm>
      </p:grpSpPr>
      <p:sp>
        <p:nvSpPr>
          <p:cNvPr id="113" name="Google Shape;113;g1dd29ec108d_0_115"/>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15"/>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g1dd29ec108d_0_118"/>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1dd29ec108d_0_11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g1dd29ec108d_0_1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18"/>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3" name="Google Shape;123;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4" name="Google Shape;124;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9" name="Google Shape;129;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0" name="Google Shape;130;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1" name="Google Shape;131;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2" name="Google Shape;132;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g1dd29ec108d_0_13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dd29ec108d_0_13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3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5" name="Google Shape;145;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6" name="Google Shape;146;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1dd29ec108d_0_151"/>
          <p:cNvSpPr>
            <a:spLocks noGrp="1"/>
          </p:cNvSpPr>
          <p:nvPr>
            <p:ph type="pic" idx="2"/>
          </p:nvPr>
        </p:nvSpPr>
        <p:spPr>
          <a:xfrm>
            <a:off x="1792288" y="459581"/>
            <a:ext cx="5486400" cy="3086100"/>
          </a:xfrm>
          <a:prstGeom prst="rect">
            <a:avLst/>
          </a:prstGeom>
          <a:noFill/>
          <a:ln>
            <a:noFill/>
          </a:ln>
        </p:spPr>
      </p:sp>
      <p:sp>
        <p:nvSpPr>
          <p:cNvPr id="151" name="Google Shape;151;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2" name="Google Shape;152;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 name="Google Shape;27;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8" name="Google Shape;38;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47" name="Google Shape;47;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1" name="Google Shape;5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52"/>
        <p:cNvGrpSpPr/>
        <p:nvPr/>
      </p:nvGrpSpPr>
      <p:grpSpPr>
        <a:xfrm>
          <a:off x="0" y="0"/>
          <a:ext cx="0" cy="0"/>
          <a:chOff x="0" y="0"/>
          <a:chExt cx="0" cy="0"/>
        </a:xfrm>
      </p:grpSpPr>
      <p:pic>
        <p:nvPicPr>
          <p:cNvPr id="53" name="Google Shape;53;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4" name="Google Shape;54;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5" name="Google Shape;55;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6" name="Google Shape;56;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7" name="Google Shape;57;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8" name="Google Shape;58;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9">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g1dd29ec108d_0_103"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02" name="Google Shape;102;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04" name="Google Shape;104;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06" name="Google Shape;106;g1dd29ec108d_0_103"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togetherwomenrise.org/programs/educate2envision-internation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ive.togetherwomenrise.org/give/316803/#!/donation/checkout?c_src=E2E&amp;c_src2=over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results.salsalabs.org/diningforwomen/index.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togetherwomenrise.org/upcoming-eve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Fall-2023-AO-Workshop-Descriptions.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results.org/volunteers/anti-oppres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togetherwomenrise.org/programs/educate2envision-internation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educate2envision.org/" TargetMode="External"/><Relationship Id="rId4" Type="http://schemas.openxmlformats.org/officeDocument/2006/relationships/hyperlink" Target="https://togetherwomenrise.org/programs/educate2envision-internation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educate2envision.org/" TargetMode="External"/><Relationship Id="rId4" Type="http://schemas.openxmlformats.org/officeDocument/2006/relationships/hyperlink" Target="https://togetherwomenrise.org/programs/educate2envision-internatio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fc495f4cb_0_0"/>
          <p:cNvSpPr txBox="1">
            <a:spLocks noGrp="1"/>
          </p:cNvSpPr>
          <p:nvPr>
            <p:ph type="title"/>
          </p:nvPr>
        </p:nvSpPr>
        <p:spPr>
          <a:xfrm>
            <a:off x="132075" y="1429650"/>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latin typeface="Open Sans"/>
                <a:ea typeface="Open Sans"/>
                <a:cs typeface="Open Sans"/>
                <a:sym typeface="Open Sans"/>
              </a:rPr>
              <a:t>RISE Advocacy Chapter </a:t>
            </a:r>
            <a:br>
              <a:rPr lang="en-US" dirty="0">
                <a:latin typeface="Open Sans"/>
                <a:ea typeface="Open Sans"/>
                <a:cs typeface="Open Sans"/>
                <a:sym typeface="Open Sans"/>
              </a:rPr>
            </a:br>
            <a:r>
              <a:rPr lang="en-US" dirty="0">
                <a:latin typeface="Open Sans"/>
                <a:ea typeface="Open Sans"/>
                <a:cs typeface="Open Sans"/>
                <a:sym typeface="Open Sans"/>
              </a:rPr>
              <a:t>June Webinar</a:t>
            </a:r>
            <a:endParaRPr dirty="0">
              <a:latin typeface="Open Sans"/>
              <a:ea typeface="Open Sans"/>
              <a:cs typeface="Open Sans"/>
              <a:sym typeface="Open Sans"/>
            </a:endParaRPr>
          </a:p>
        </p:txBody>
      </p:sp>
      <p:sp>
        <p:nvSpPr>
          <p:cNvPr id="171" name="Google Shape;171;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dirty="0">
                <a:solidFill>
                  <a:schemeClr val="dk1"/>
                </a:solidFill>
                <a:latin typeface="Open Sans"/>
                <a:ea typeface="Open Sans"/>
                <a:cs typeface="Open Sans"/>
                <a:sym typeface="Open Sans"/>
              </a:rPr>
              <a:t>June 20, 2023</a:t>
            </a:r>
            <a:endParaRPr sz="1900" b="1" i="0" u="none" strike="noStrike" cap="none" dirty="0">
              <a:solidFill>
                <a:srgbClr val="000000"/>
              </a:solidFill>
              <a:latin typeface="Open Sans"/>
              <a:ea typeface="Open Sans"/>
              <a:cs typeface="Open Sans"/>
              <a:sym typeface="Open Sans"/>
            </a:endParaRPr>
          </a:p>
        </p:txBody>
      </p:sp>
      <p:pic>
        <p:nvPicPr>
          <p:cNvPr id="172" name="Google Shape;172;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g1e1626a58cf_0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04" name="Google Shape;204;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205" name="Google Shape;205;g1e1626a58cf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6" name="Google Shape;206;g1e1626a58cf_0_2"/>
          <p:cNvSpPr txBox="1">
            <a:spLocks noGrp="1"/>
          </p:cNvSpPr>
          <p:nvPr>
            <p:ph type="subTitle" idx="1"/>
          </p:nvPr>
        </p:nvSpPr>
        <p:spPr>
          <a:xfrm>
            <a:off x="68625" y="6938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dirty="0">
                <a:solidFill>
                  <a:schemeClr val="hlink"/>
                </a:solidFill>
                <a:latin typeface="Open Sans"/>
                <a:ea typeface="Open Sans"/>
                <a:cs typeface="Open Sans"/>
                <a:sym typeface="Open Sans"/>
                <a:hlinkClick r:id="rId4"/>
              </a:rPr>
              <a:t>Educate2Empower International </a:t>
            </a:r>
            <a:endParaRPr b="1" dirty="0">
              <a:solidFill>
                <a:schemeClr val="dk1"/>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6EAEBF70-5F0D-938F-5941-035CB5884C35}"/>
              </a:ext>
            </a:extLst>
          </p:cNvPr>
          <p:cNvSpPr txBox="1"/>
          <p:nvPr/>
        </p:nvSpPr>
        <p:spPr>
          <a:xfrm>
            <a:off x="187894" y="1035350"/>
            <a:ext cx="8498906" cy="4401205"/>
          </a:xfrm>
          <a:prstGeom prst="rect">
            <a:avLst/>
          </a:prstGeom>
          <a:noFill/>
        </p:spPr>
        <p:txBody>
          <a:bodyPr wrap="square">
            <a:spAutoFit/>
          </a:bodyPr>
          <a:lstStyle/>
          <a:p>
            <a:pPr algn="l" fontAlgn="base"/>
            <a:r>
              <a:rPr lang="en-US" sz="1800" b="0" i="0" u="none" strike="noStrike" dirty="0">
                <a:solidFill>
                  <a:srgbClr val="000000"/>
                </a:solidFill>
                <a:effectLst/>
                <a:latin typeface="Arial" panose="020B0604020202020204" pitchFamily="34" charset="0"/>
              </a:rPr>
              <a:t>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Project Summary</a:t>
            </a: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This project addresses the key issues preventing girls’ full participation in their rural communities, including a pervasive machismo culture, lack of female role models, and an ill-equipped education system that fails to connect girls to future income-generating opportunities.</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Why We Love This Project</a:t>
            </a: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Educate2 Envision has garnered international attention for its initiatives to address systemic problems in girls' schooling in the isolated, rural communities of Honduras. This project will improve the agency, schooling and economic independence of adolescent girls by enabling them to fully participate, engage, and be employed in the rural communities where they live.</a:t>
            </a:r>
            <a:br>
              <a:rPr lang="en-US" dirty="0"/>
            </a:br>
            <a:br>
              <a:rPr lang="en-US" dirty="0"/>
            </a:br>
            <a:endParaRPr lang="en-US" dirty="0"/>
          </a:p>
        </p:txBody>
      </p:sp>
    </p:spTree>
    <p:extLst>
      <p:ext uri="{BB962C8B-B14F-4D97-AF65-F5344CB8AC3E}">
        <p14:creationId xmlns:p14="http://schemas.microsoft.com/office/powerpoint/2010/main" val="406624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1F7D-3C72-60B5-5E9D-75AB1AC18905}"/>
              </a:ext>
            </a:extLst>
          </p:cNvPr>
          <p:cNvSpPr>
            <a:spLocks noGrp="1"/>
          </p:cNvSpPr>
          <p:nvPr>
            <p:ph type="ctrTitle"/>
          </p:nvPr>
        </p:nvSpPr>
        <p:spPr>
          <a:xfrm>
            <a:off x="1053548" y="0"/>
            <a:ext cx="7772400" cy="1102519"/>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Donate</a:t>
            </a:r>
          </a:p>
        </p:txBody>
      </p:sp>
      <p:sp>
        <p:nvSpPr>
          <p:cNvPr id="3" name="Subtitle 2">
            <a:extLst>
              <a:ext uri="{FF2B5EF4-FFF2-40B4-BE49-F238E27FC236}">
                <a16:creationId xmlns:a16="http://schemas.microsoft.com/office/drawing/2014/main" id="{39D2E16A-32E8-F2BC-2BCD-97F30231B6D0}"/>
              </a:ext>
            </a:extLst>
          </p:cNvPr>
          <p:cNvSpPr>
            <a:spLocks noGrp="1"/>
          </p:cNvSpPr>
          <p:nvPr>
            <p:ph type="subTitle" idx="1"/>
          </p:nvPr>
        </p:nvSpPr>
        <p:spPr>
          <a:xfrm>
            <a:off x="1371600" y="4162416"/>
            <a:ext cx="6400800" cy="1314450"/>
          </a:xfrm>
        </p:spPr>
        <p:txBody>
          <a:bodyPr/>
          <a:lstStyle/>
          <a:p>
            <a:r>
              <a:rPr lang="en-US" dirty="0">
                <a:solidFill>
                  <a:schemeClr val="accent1">
                    <a:lumMod val="75000"/>
                  </a:schemeClr>
                </a:solidFill>
                <a:hlinkClick r:id="rId3"/>
              </a:rPr>
              <a:t>give.togetherwomenrise.org</a:t>
            </a:r>
            <a:endParaRPr lang="en-US" dirty="0">
              <a:solidFill>
                <a:schemeClr val="accent1">
                  <a:lumMod val="75000"/>
                </a:schemeClr>
              </a:solidFill>
            </a:endParaRPr>
          </a:p>
        </p:txBody>
      </p:sp>
      <p:pic>
        <p:nvPicPr>
          <p:cNvPr id="4" name="Google Shape;205;g1e1626a58cf_0_2">
            <a:extLst>
              <a:ext uri="{FF2B5EF4-FFF2-40B4-BE49-F238E27FC236}">
                <a16:creationId xmlns:a16="http://schemas.microsoft.com/office/drawing/2014/main" id="{310A9304-79D9-8768-CC0F-6C34C3132C18}"/>
              </a:ext>
            </a:extLst>
          </p:cNvPr>
          <p:cNvPicPr preferRelativeResize="0"/>
          <p:nvPr/>
        </p:nvPicPr>
        <p:blipFill rotWithShape="1">
          <a:blip r:embed="rId4">
            <a:alphaModFix/>
          </a:blip>
          <a:srcRect/>
          <a:stretch/>
        </p:blipFill>
        <p:spPr>
          <a:xfrm>
            <a:off x="145615" y="323859"/>
            <a:ext cx="2451970" cy="682957"/>
          </a:xfrm>
          <a:prstGeom prst="rect">
            <a:avLst/>
          </a:prstGeom>
          <a:noFill/>
          <a:ln>
            <a:noFill/>
          </a:ln>
        </p:spPr>
      </p:pic>
      <p:pic>
        <p:nvPicPr>
          <p:cNvPr id="6" name="Picture 5">
            <a:extLst>
              <a:ext uri="{FF2B5EF4-FFF2-40B4-BE49-F238E27FC236}">
                <a16:creationId xmlns:a16="http://schemas.microsoft.com/office/drawing/2014/main" id="{9D8B12C9-B799-269A-28B8-035E73E6A512}"/>
              </a:ext>
            </a:extLst>
          </p:cNvPr>
          <p:cNvPicPr>
            <a:picLocks noChangeAspect="1"/>
          </p:cNvPicPr>
          <p:nvPr/>
        </p:nvPicPr>
        <p:blipFill>
          <a:blip r:embed="rId5"/>
          <a:stretch>
            <a:fillRect/>
          </a:stretch>
        </p:blipFill>
        <p:spPr>
          <a:xfrm>
            <a:off x="0" y="1256152"/>
            <a:ext cx="9144000" cy="2631196"/>
          </a:xfrm>
          <a:prstGeom prst="rect">
            <a:avLst/>
          </a:prstGeom>
        </p:spPr>
      </p:pic>
    </p:spTree>
    <p:extLst>
      <p:ext uri="{BB962C8B-B14F-4D97-AF65-F5344CB8AC3E}">
        <p14:creationId xmlns:p14="http://schemas.microsoft.com/office/powerpoint/2010/main" val="272121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e1626a58cf_0_17"/>
          <p:cNvSpPr txBox="1">
            <a:spLocks noGrp="1"/>
          </p:cNvSpPr>
          <p:nvPr>
            <p:ph type="subTitle" idx="1"/>
          </p:nvPr>
        </p:nvSpPr>
        <p:spPr>
          <a:xfrm>
            <a:off x="0" y="4144200"/>
            <a:ext cx="9144000" cy="1227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2600" b="1" dirty="0">
                <a:solidFill>
                  <a:schemeClr val="dk1"/>
                </a:solidFill>
                <a:latin typeface="Open Sans"/>
                <a:ea typeface="Open Sans"/>
                <a:cs typeface="Open Sans"/>
                <a:sym typeface="Open Sans"/>
              </a:rPr>
              <a:t>Meg Gardinier</a:t>
            </a:r>
            <a:endParaRPr sz="2600" b="1" dirty="0">
              <a:solidFill>
                <a:schemeClr val="dk1"/>
              </a:solidFill>
              <a:latin typeface="Open Sans"/>
              <a:ea typeface="Open Sans"/>
              <a:cs typeface="Open Sans"/>
              <a:sym typeface="Open Sans"/>
            </a:endParaRPr>
          </a:p>
          <a:p>
            <a:pPr marL="0" lvl="0" indent="0" algn="ctr" rtl="0">
              <a:lnSpc>
                <a:spcPct val="100000"/>
              </a:lnSpc>
              <a:spcBef>
                <a:spcPts val="640"/>
              </a:spcBef>
              <a:spcAft>
                <a:spcPts val="0"/>
              </a:spcAft>
              <a:buSzPts val="3200"/>
              <a:buNone/>
            </a:pPr>
            <a:r>
              <a:rPr lang="en-US" sz="2600" dirty="0">
                <a:solidFill>
                  <a:schemeClr val="dk1"/>
                </a:solidFill>
                <a:latin typeface="Open Sans"/>
                <a:ea typeface="Open Sans"/>
                <a:cs typeface="Open Sans"/>
                <a:sym typeface="Open Sans"/>
              </a:rPr>
              <a:t>Manager, Global Education Policy at RESULTS</a:t>
            </a:r>
            <a:endParaRPr sz="2600" dirty="0">
              <a:solidFill>
                <a:schemeClr val="dk1"/>
              </a:solidFill>
              <a:latin typeface="Open Sans"/>
              <a:ea typeface="Open Sans"/>
              <a:cs typeface="Open Sans"/>
              <a:sym typeface="Open Sans"/>
            </a:endParaRPr>
          </a:p>
        </p:txBody>
      </p:sp>
      <p:pic>
        <p:nvPicPr>
          <p:cNvPr id="213" name="Google Shape;213;g1e1626a58cf_0_17"/>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 name="Picture 2" descr="A picture containing human face, smile, person, headshot&#10;&#10;Description automatically generated">
            <a:extLst>
              <a:ext uri="{FF2B5EF4-FFF2-40B4-BE49-F238E27FC236}">
                <a16:creationId xmlns:a16="http://schemas.microsoft.com/office/drawing/2014/main" id="{63441A45-B938-CC1E-7084-0DD9D04D011E}"/>
              </a:ext>
            </a:extLst>
          </p:cNvPr>
          <p:cNvPicPr>
            <a:picLocks noChangeAspect="1"/>
          </p:cNvPicPr>
          <p:nvPr/>
        </p:nvPicPr>
        <p:blipFill>
          <a:blip r:embed="rId4"/>
          <a:stretch>
            <a:fillRect/>
          </a:stretch>
        </p:blipFill>
        <p:spPr>
          <a:xfrm>
            <a:off x="2894771" y="974035"/>
            <a:ext cx="3195430" cy="31954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1" name="Google Shape;221;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2" name="Google Shape;222;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3" name="Google Shape;223;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4" name="Google Shape;224;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6" name="Google Shape;226;g1d9b0211098_0_58"/>
          <p:cNvSpPr txBox="1"/>
          <p:nvPr/>
        </p:nvSpPr>
        <p:spPr>
          <a:xfrm>
            <a:off x="1804800" y="161037"/>
            <a:ext cx="6806400" cy="630912"/>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US" sz="2400" b="1" dirty="0">
                <a:solidFill>
                  <a:schemeClr val="dk1"/>
                </a:solidFill>
                <a:latin typeface="Open Sans"/>
                <a:ea typeface="Open Sans"/>
                <a:cs typeface="Open Sans"/>
                <a:sym typeface="Open Sans"/>
              </a:rPr>
              <a:t>Advocacy Action</a:t>
            </a:r>
            <a:endParaRPr sz="2400" b="1" dirty="0">
              <a:solidFill>
                <a:schemeClr val="dk1"/>
              </a:solidFill>
              <a:latin typeface="Open Sans"/>
              <a:ea typeface="Open Sans"/>
              <a:cs typeface="Open Sans"/>
              <a:sym typeface="Open Sans"/>
            </a:endParaRPr>
          </a:p>
        </p:txBody>
      </p:sp>
      <p:pic>
        <p:nvPicPr>
          <p:cNvPr id="4" name="Picture 3">
            <a:extLst>
              <a:ext uri="{FF2B5EF4-FFF2-40B4-BE49-F238E27FC236}">
                <a16:creationId xmlns:a16="http://schemas.microsoft.com/office/drawing/2014/main" id="{51A292FC-97CA-BCAA-2269-1876AFFBE1DF}"/>
              </a:ext>
            </a:extLst>
          </p:cNvPr>
          <p:cNvPicPr>
            <a:picLocks noChangeAspect="1"/>
          </p:cNvPicPr>
          <p:nvPr/>
        </p:nvPicPr>
        <p:blipFill>
          <a:blip r:embed="rId4"/>
          <a:stretch>
            <a:fillRect/>
          </a:stretch>
        </p:blipFill>
        <p:spPr>
          <a:xfrm>
            <a:off x="1652400" y="1053057"/>
            <a:ext cx="5854351" cy="3345344"/>
          </a:xfrm>
          <a:prstGeom prst="rect">
            <a:avLst/>
          </a:prstGeom>
        </p:spPr>
      </p:pic>
      <p:sp>
        <p:nvSpPr>
          <p:cNvPr id="6" name="TextBox 5">
            <a:extLst>
              <a:ext uri="{FF2B5EF4-FFF2-40B4-BE49-F238E27FC236}">
                <a16:creationId xmlns:a16="http://schemas.microsoft.com/office/drawing/2014/main" id="{14C9E774-1E1A-5DF8-BB64-351A14F03AD1}"/>
              </a:ext>
            </a:extLst>
          </p:cNvPr>
          <p:cNvSpPr txBox="1"/>
          <p:nvPr/>
        </p:nvSpPr>
        <p:spPr>
          <a:xfrm>
            <a:off x="-108383" y="4628520"/>
            <a:ext cx="9144000" cy="707886"/>
          </a:xfrm>
          <a:prstGeom prst="rect">
            <a:avLst/>
          </a:prstGeom>
          <a:noFill/>
        </p:spPr>
        <p:txBody>
          <a:bodyPr wrap="square">
            <a:spAutoFit/>
          </a:bodyPr>
          <a:lstStyle/>
          <a:p>
            <a:pPr algn="ctr"/>
            <a:r>
              <a:rPr lang="en-US" sz="2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Follow-up action on the READ Act Reauthorization (H.R. 681/ S.41)</a:t>
            </a:r>
            <a:br>
              <a:rPr lang="en-US" sz="2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e2d2c94559_0_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4" name="Google Shape;234;g1e2d2c94559_0_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5" name="Google Shape;235;g1e2d2c94559_0_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6" name="Google Shape;236;g1e2d2c94559_0_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7" name="Google Shape;237;g1e2d2c94559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8" name="Google Shape;238;g1e2d2c94559_0_0"/>
          <p:cNvSpPr txBox="1"/>
          <p:nvPr/>
        </p:nvSpPr>
        <p:spPr>
          <a:xfrm>
            <a:off x="-152400" y="2233211"/>
            <a:ext cx="91440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1" dirty="0">
                <a:solidFill>
                  <a:schemeClr val="dk1"/>
                </a:solidFill>
                <a:latin typeface="Open Sans"/>
                <a:ea typeface="Open Sans"/>
                <a:cs typeface="Open Sans"/>
                <a:sym typeface="Open Sans"/>
              </a:rPr>
              <a:t>We’re making phone calls!</a:t>
            </a: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e2d2c94559_0_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4" name="Google Shape;234;g1e2d2c94559_0_0"/>
          <p:cNvSpPr txBox="1"/>
          <p:nvPr/>
        </p:nvSpPr>
        <p:spPr>
          <a:xfrm>
            <a:off x="304800" y="274983"/>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5" name="Google Shape;235;g1e2d2c94559_0_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6" name="Google Shape;236;g1e2d2c94559_0_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7" name="Google Shape;237;g1e2d2c94559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8" name="Google Shape;238;g1e2d2c94559_0_0"/>
          <p:cNvSpPr txBox="1"/>
          <p:nvPr/>
        </p:nvSpPr>
        <p:spPr>
          <a:xfrm>
            <a:off x="569914" y="219309"/>
            <a:ext cx="91440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1" u="none" strike="noStrike" cap="none" dirty="0">
                <a:solidFill>
                  <a:schemeClr val="dk1"/>
                </a:solidFill>
                <a:latin typeface="Open Sans"/>
                <a:ea typeface="Open Sans"/>
                <a:cs typeface="Open Sans"/>
                <a:sym typeface="Open Sans"/>
              </a:rPr>
              <a:t>Advocacy Action</a:t>
            </a:r>
            <a:endParaRPr sz="1400" b="0" i="0" u="none" strike="noStrike" cap="none" dirty="0">
              <a:solidFill>
                <a:schemeClr val="dk1"/>
              </a:solidFill>
              <a:latin typeface="Calibri"/>
              <a:ea typeface="Calibri"/>
              <a:cs typeface="Calibri"/>
              <a:sym typeface="Calibri"/>
            </a:endParaRPr>
          </a:p>
        </p:txBody>
      </p:sp>
      <p:sp>
        <p:nvSpPr>
          <p:cNvPr id="2" name="Google Shape;289;g1df75a25fcf_0_159">
            <a:extLst>
              <a:ext uri="{FF2B5EF4-FFF2-40B4-BE49-F238E27FC236}">
                <a16:creationId xmlns:a16="http://schemas.microsoft.com/office/drawing/2014/main" id="{0D014EB9-2727-F45C-C527-00CAF3FD8983}"/>
              </a:ext>
            </a:extLst>
          </p:cNvPr>
          <p:cNvSpPr txBox="1"/>
          <p:nvPr/>
        </p:nvSpPr>
        <p:spPr>
          <a:xfrm>
            <a:off x="231725" y="2099623"/>
            <a:ext cx="8680550" cy="3102101"/>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1200"/>
              </a:spcAft>
              <a:buClr>
                <a:srgbClr val="000000"/>
              </a:buClr>
              <a:buSzPts val="2800"/>
              <a:buFont typeface="Arial"/>
              <a:buNone/>
            </a:pPr>
            <a:r>
              <a:rPr lang="en-US" dirty="0">
                <a:solidFill>
                  <a:schemeClr val="dk1"/>
                </a:solidFill>
                <a:latin typeface="Open Sans"/>
                <a:ea typeface="Open Sans"/>
                <a:cs typeface="Open Sans"/>
                <a:sym typeface="Open Sans"/>
              </a:rPr>
              <a:t>Hello! My name is </a:t>
            </a:r>
            <a:r>
              <a:rPr lang="en-US" i="1" dirty="0">
                <a:solidFill>
                  <a:schemeClr val="dk1"/>
                </a:solidFill>
                <a:highlight>
                  <a:srgbClr val="FFFF00"/>
                </a:highlight>
                <a:latin typeface="Open Sans"/>
                <a:ea typeface="Open Sans"/>
                <a:cs typeface="Open Sans"/>
                <a:sym typeface="Open Sans"/>
              </a:rPr>
              <a:t>Name</a:t>
            </a:r>
            <a:r>
              <a:rPr lang="en-US" i="1" dirty="0">
                <a:solidFill>
                  <a:schemeClr val="dk1"/>
                </a:solidFill>
                <a:latin typeface="Open Sans"/>
                <a:ea typeface="Open Sans"/>
                <a:cs typeface="Open Sans"/>
                <a:sym typeface="Open Sans"/>
              </a:rPr>
              <a:t>. </a:t>
            </a:r>
            <a:r>
              <a:rPr lang="en-US" dirty="0">
                <a:solidFill>
                  <a:schemeClr val="dk1"/>
                </a:solidFill>
                <a:latin typeface="Open Sans"/>
                <a:ea typeface="Open Sans"/>
                <a:cs typeface="Open Sans"/>
                <a:sym typeface="Open Sans"/>
              </a:rPr>
              <a:t>I am constituent living in </a:t>
            </a:r>
            <a:r>
              <a:rPr lang="en-US" i="1" dirty="0">
                <a:solidFill>
                  <a:schemeClr val="dk1"/>
                </a:solidFill>
                <a:highlight>
                  <a:srgbClr val="FFFF00"/>
                </a:highlight>
                <a:latin typeface="Open Sans"/>
                <a:ea typeface="Open Sans"/>
                <a:cs typeface="Open Sans"/>
                <a:sym typeface="Open Sans"/>
              </a:rPr>
              <a:t>city or zip code</a:t>
            </a:r>
            <a:r>
              <a:rPr lang="en-US" dirty="0">
                <a:solidFill>
                  <a:schemeClr val="dk1"/>
                </a:solidFill>
                <a:highlight>
                  <a:srgbClr val="FFFF00"/>
                </a:highlight>
                <a:latin typeface="Open Sans"/>
                <a:ea typeface="Open Sans"/>
                <a:cs typeface="Open Sans"/>
                <a:sym typeface="Open Sans"/>
              </a:rPr>
              <a:t> </a:t>
            </a:r>
            <a:r>
              <a:rPr lang="en-US" dirty="0">
                <a:solidFill>
                  <a:schemeClr val="dk1"/>
                </a:solidFill>
                <a:latin typeface="Open Sans"/>
                <a:ea typeface="Open Sans"/>
                <a:cs typeface="Open Sans"/>
                <a:sym typeface="Open Sans"/>
              </a:rPr>
              <a:t>and volunteer with Together Women Rise. I am calling this evening to share my support for H.R. 681 – The READ Act Reauthorization.</a:t>
            </a:r>
          </a:p>
          <a:p>
            <a:pPr marL="0" marR="0" lvl="0" indent="0" algn="l" rtl="0">
              <a:lnSpc>
                <a:spcPct val="114000"/>
              </a:lnSpc>
              <a:spcBef>
                <a:spcPts val="0"/>
              </a:spcBef>
              <a:spcAft>
                <a:spcPts val="1200"/>
              </a:spcAft>
              <a:buClr>
                <a:srgbClr val="000000"/>
              </a:buClr>
              <a:buSzPts val="2800"/>
              <a:buFont typeface="Arial"/>
              <a:buNone/>
            </a:pPr>
            <a:r>
              <a:rPr lang="en-US" b="0" i="0" u="none" strike="noStrike" cap="none" dirty="0">
                <a:solidFill>
                  <a:schemeClr val="dk1"/>
                </a:solidFill>
                <a:latin typeface="Open Sans"/>
                <a:ea typeface="Open Sans"/>
                <a:cs typeface="Open Sans"/>
                <a:sym typeface="Open Sans"/>
              </a:rPr>
              <a:t>The READ Act of 2017 made a difference in the lives of millions of young people and needs must be reauthorized in 2023. The bill calls on the U.S. to update its foundational literacy and numeracy strategy to ensure that children are learning. </a:t>
            </a:r>
            <a:br>
              <a:rPr lang="en-US" b="0" i="0" u="none" strike="noStrike" cap="none" dirty="0">
                <a:solidFill>
                  <a:schemeClr val="dk1"/>
                </a:solidFill>
                <a:latin typeface="Open Sans"/>
                <a:ea typeface="Open Sans"/>
                <a:cs typeface="Open Sans"/>
                <a:sym typeface="Open Sans"/>
              </a:rPr>
            </a:br>
            <a:br>
              <a:rPr lang="en-US" b="0" i="0" u="none" strike="noStrike" cap="none" dirty="0">
                <a:solidFill>
                  <a:schemeClr val="dk1"/>
                </a:solidFill>
                <a:latin typeface="Open Sans"/>
                <a:ea typeface="Open Sans"/>
                <a:cs typeface="Open Sans"/>
                <a:sym typeface="Open Sans"/>
              </a:rPr>
            </a:br>
            <a:r>
              <a:rPr lang="en-US" b="0" i="0" u="none" strike="noStrike" cap="none" dirty="0">
                <a:solidFill>
                  <a:schemeClr val="dk1"/>
                </a:solidFill>
                <a:latin typeface="Open Sans"/>
                <a:ea typeface="Open Sans"/>
                <a:cs typeface="Open Sans"/>
                <a:sym typeface="Open Sans"/>
              </a:rPr>
              <a:t>According to the World Bank, roughly 57% of children in low- and middle-income countries experienced learning poverty in 2019. Thanks in part to the pandemic, that rate has increased to 70%.</a:t>
            </a:r>
            <a:r>
              <a:rPr lang="en-US" dirty="0">
                <a:solidFill>
                  <a:schemeClr val="dk1"/>
                </a:solidFill>
                <a:latin typeface="Open Sans"/>
                <a:ea typeface="Open Sans"/>
                <a:cs typeface="Open Sans"/>
                <a:sym typeface="Open Sans"/>
              </a:rPr>
              <a:t> </a:t>
            </a:r>
            <a:r>
              <a:rPr lang="en-US" b="0" i="0" u="none" strike="noStrike" cap="none" dirty="0">
                <a:solidFill>
                  <a:schemeClr val="dk1"/>
                </a:solidFill>
                <a:latin typeface="Open Sans"/>
                <a:ea typeface="Open Sans"/>
                <a:cs typeface="Open Sans"/>
                <a:sym typeface="Open Sans"/>
              </a:rPr>
              <a:t>H.R. 681 is an accountability bill – it calls for robust monitoring and evaluation. </a:t>
            </a:r>
          </a:p>
          <a:p>
            <a:pPr marL="0" marR="0" lvl="0" indent="0" algn="l" rtl="0">
              <a:lnSpc>
                <a:spcPct val="114000"/>
              </a:lnSpc>
              <a:spcBef>
                <a:spcPts val="0"/>
              </a:spcBef>
              <a:spcAft>
                <a:spcPts val="1200"/>
              </a:spcAft>
              <a:buClr>
                <a:srgbClr val="000000"/>
              </a:buClr>
              <a:buSzPts val="2800"/>
              <a:buFont typeface="Arial"/>
              <a:buNone/>
            </a:pPr>
            <a:r>
              <a:rPr lang="en-US" b="1" i="0" u="none" strike="noStrike" cap="none" dirty="0">
                <a:solidFill>
                  <a:schemeClr val="dk1"/>
                </a:solidFill>
                <a:latin typeface="Open Sans"/>
                <a:ea typeface="Open Sans"/>
                <a:cs typeface="Open Sans"/>
                <a:sym typeface="Open Sans"/>
              </a:rPr>
              <a:t>Will Representative </a:t>
            </a:r>
            <a:r>
              <a:rPr lang="en-US" b="1" i="1" u="none" strike="noStrike" cap="none" dirty="0">
                <a:solidFill>
                  <a:schemeClr val="dk1"/>
                </a:solidFill>
                <a:highlight>
                  <a:srgbClr val="FFFF00"/>
                </a:highlight>
                <a:latin typeface="Open Sans"/>
                <a:ea typeface="Open Sans"/>
                <a:cs typeface="Open Sans"/>
                <a:sym typeface="Open Sans"/>
              </a:rPr>
              <a:t>Name</a:t>
            </a:r>
            <a:r>
              <a:rPr lang="en-US" b="1" i="1" u="none" strike="noStrike" cap="none" dirty="0">
                <a:solidFill>
                  <a:schemeClr val="dk1"/>
                </a:solidFill>
                <a:latin typeface="Open Sans"/>
                <a:ea typeface="Open Sans"/>
                <a:cs typeface="Open Sans"/>
                <a:sym typeface="Open Sans"/>
              </a:rPr>
              <a:t> </a:t>
            </a:r>
            <a:r>
              <a:rPr lang="en-US" b="1" u="none" strike="noStrike" cap="none" dirty="0">
                <a:solidFill>
                  <a:schemeClr val="dk1"/>
                </a:solidFill>
                <a:latin typeface="Open Sans"/>
                <a:ea typeface="Open Sans"/>
                <a:cs typeface="Open Sans"/>
                <a:sym typeface="Open Sans"/>
              </a:rPr>
              <a:t>please co sponsor H.R. 681? Thank you!</a:t>
            </a:r>
            <a:endParaRPr b="1" i="0" u="none" strike="noStrike" cap="none" dirty="0">
              <a:solidFill>
                <a:schemeClr val="dk1"/>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0B62EAD6-7A2B-372B-0E6C-3807036541D7}"/>
              </a:ext>
            </a:extLst>
          </p:cNvPr>
          <p:cNvSpPr txBox="1"/>
          <p:nvPr/>
        </p:nvSpPr>
        <p:spPr>
          <a:xfrm>
            <a:off x="19368" y="1060886"/>
            <a:ext cx="4865204" cy="1169551"/>
          </a:xfrm>
          <a:prstGeom prst="rect">
            <a:avLst/>
          </a:prstGeom>
          <a:noFill/>
        </p:spPr>
        <p:txBody>
          <a:bodyPr wrap="square">
            <a:spAutoFit/>
          </a:bodyPr>
          <a:lstStyle/>
          <a:p>
            <a:pPr marL="342900" indent="-342900">
              <a:buAutoNum type="arabicPeriod"/>
            </a:pPr>
            <a:r>
              <a:rPr lang="en-US" sz="1400" dirty="0">
                <a:solidFill>
                  <a:srgbClr val="111111"/>
                </a:solidFill>
                <a:highlight>
                  <a:srgbClr val="FFFFFF"/>
                </a:highlight>
                <a:latin typeface="Open Sans"/>
                <a:ea typeface="Open Sans"/>
                <a:cs typeface="Open Sans"/>
                <a:sym typeface="Open Sans"/>
              </a:rPr>
              <a:t>Call the Capitol Switchboard at (202) 224 – 3121</a:t>
            </a:r>
            <a:endParaRPr lang="en-US" dirty="0">
              <a:solidFill>
                <a:srgbClr val="111111"/>
              </a:solidFill>
              <a:highlight>
                <a:srgbClr val="FFFFFF"/>
              </a:highlight>
              <a:latin typeface="Open Sans"/>
              <a:ea typeface="Open Sans"/>
              <a:cs typeface="Open Sans"/>
              <a:sym typeface="Open Sans"/>
            </a:endParaRPr>
          </a:p>
          <a:p>
            <a:pPr marL="342900" indent="-342900">
              <a:buAutoNum type="arabicPeriod"/>
            </a:pPr>
            <a:r>
              <a:rPr lang="en-US" dirty="0">
                <a:solidFill>
                  <a:srgbClr val="111111"/>
                </a:solidFill>
                <a:highlight>
                  <a:srgbClr val="FFFFFF"/>
                </a:highlight>
                <a:latin typeface="Open Sans"/>
                <a:ea typeface="Open Sans"/>
                <a:cs typeface="Open Sans"/>
                <a:sym typeface="Open Sans"/>
              </a:rPr>
              <a:t>Ask for your Representative’s office</a:t>
            </a:r>
          </a:p>
          <a:p>
            <a:pPr marL="342900" indent="-342900">
              <a:buAutoNum type="arabicPeriod"/>
            </a:pPr>
            <a:r>
              <a:rPr lang="en-US" dirty="0">
                <a:solidFill>
                  <a:srgbClr val="111111"/>
                </a:solidFill>
                <a:highlight>
                  <a:srgbClr val="FFFFFF"/>
                </a:highlight>
                <a:latin typeface="Open Sans"/>
                <a:ea typeface="Open Sans"/>
                <a:cs typeface="Open Sans"/>
                <a:sym typeface="Open Sans"/>
              </a:rPr>
              <a:t>Leave a message (script below)</a:t>
            </a:r>
          </a:p>
          <a:p>
            <a:pPr marL="342900" indent="-342900">
              <a:buAutoNum type="arabicPeriod"/>
            </a:pPr>
            <a:r>
              <a:rPr lang="en-US" dirty="0">
                <a:solidFill>
                  <a:srgbClr val="111111"/>
                </a:solidFill>
                <a:highlight>
                  <a:srgbClr val="FFFFFF"/>
                </a:highlight>
                <a:latin typeface="Open Sans"/>
                <a:ea typeface="Open Sans"/>
                <a:cs typeface="Open Sans"/>
                <a:sym typeface="Open Sans"/>
              </a:rPr>
              <a:t>Repeat with your Senator’s office (S. 41)</a:t>
            </a:r>
            <a:br>
              <a:rPr lang="en-US" dirty="0">
                <a:solidFill>
                  <a:srgbClr val="111111"/>
                </a:solidFill>
                <a:highlight>
                  <a:srgbClr val="FFFFFF"/>
                </a:highlight>
                <a:latin typeface="Open Sans"/>
                <a:ea typeface="Open Sans"/>
                <a:cs typeface="Open Sans"/>
                <a:sym typeface="Open Sans"/>
              </a:rPr>
            </a:br>
            <a:endParaRPr lang="en-US" dirty="0"/>
          </a:p>
        </p:txBody>
      </p:sp>
    </p:spTree>
    <p:extLst>
      <p:ext uri="{BB962C8B-B14F-4D97-AF65-F5344CB8AC3E}">
        <p14:creationId xmlns:p14="http://schemas.microsoft.com/office/powerpoint/2010/main" val="189512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1D5BC7-31C8-6854-62F2-A9A5EE52C6D4}"/>
              </a:ext>
            </a:extLst>
          </p:cNvPr>
          <p:cNvSpPr>
            <a:spLocks noGrp="1"/>
          </p:cNvSpPr>
          <p:nvPr>
            <p:ph type="subTitle" idx="1"/>
          </p:nvPr>
        </p:nvSpPr>
        <p:spPr>
          <a:xfrm>
            <a:off x="79512" y="980681"/>
            <a:ext cx="8786191" cy="3886200"/>
          </a:xfrm>
        </p:spPr>
        <p:txBody>
          <a:bodyPr>
            <a:noAutofit/>
          </a:bodyPr>
          <a:lstStyle/>
          <a:p>
            <a:pPr marL="0" marR="0" lvl="0" indent="0" algn="l" rtl="0">
              <a:lnSpc>
                <a:spcPct val="114000"/>
              </a:lnSpc>
              <a:spcBef>
                <a:spcPts val="0"/>
              </a:spcBef>
              <a:spcAft>
                <a:spcPts val="1200"/>
              </a:spcAft>
              <a:buClr>
                <a:srgbClr val="000000"/>
              </a:buClr>
              <a:buSzPts val="2800"/>
              <a:buFont typeface="Arial"/>
              <a:buNone/>
            </a:pPr>
            <a:r>
              <a:rPr lang="en-US" sz="1650" dirty="0">
                <a:solidFill>
                  <a:schemeClr val="dk1"/>
                </a:solidFill>
                <a:latin typeface="Open Sans"/>
                <a:ea typeface="Open Sans"/>
                <a:cs typeface="Open Sans"/>
                <a:sym typeface="Open Sans"/>
              </a:rPr>
              <a:t>Hello! My name is </a:t>
            </a:r>
            <a:r>
              <a:rPr lang="en-US" sz="1650" i="1" dirty="0">
                <a:solidFill>
                  <a:schemeClr val="dk1"/>
                </a:solidFill>
                <a:highlight>
                  <a:srgbClr val="FFFF00"/>
                </a:highlight>
                <a:latin typeface="Open Sans"/>
                <a:ea typeface="Open Sans"/>
                <a:cs typeface="Open Sans"/>
                <a:sym typeface="Open Sans"/>
              </a:rPr>
              <a:t>Name</a:t>
            </a:r>
            <a:r>
              <a:rPr lang="en-US" sz="1650" i="1" dirty="0">
                <a:solidFill>
                  <a:schemeClr val="dk1"/>
                </a:solidFill>
                <a:latin typeface="Open Sans"/>
                <a:ea typeface="Open Sans"/>
                <a:cs typeface="Open Sans"/>
                <a:sym typeface="Open Sans"/>
              </a:rPr>
              <a:t>. </a:t>
            </a:r>
            <a:r>
              <a:rPr lang="en-US" sz="1650" dirty="0">
                <a:solidFill>
                  <a:schemeClr val="dk1"/>
                </a:solidFill>
                <a:latin typeface="Open Sans"/>
                <a:ea typeface="Open Sans"/>
                <a:cs typeface="Open Sans"/>
                <a:sym typeface="Open Sans"/>
              </a:rPr>
              <a:t>I am constituent living in </a:t>
            </a:r>
            <a:r>
              <a:rPr lang="en-US" sz="1650" i="1" dirty="0">
                <a:solidFill>
                  <a:schemeClr val="dk1"/>
                </a:solidFill>
                <a:highlight>
                  <a:srgbClr val="FFFF00"/>
                </a:highlight>
                <a:latin typeface="Open Sans"/>
                <a:ea typeface="Open Sans"/>
                <a:cs typeface="Open Sans"/>
                <a:sym typeface="Open Sans"/>
              </a:rPr>
              <a:t>city or zip code</a:t>
            </a:r>
            <a:r>
              <a:rPr lang="en-US" sz="1650" dirty="0">
                <a:solidFill>
                  <a:schemeClr val="dk1"/>
                </a:solidFill>
                <a:highlight>
                  <a:srgbClr val="FFFF00"/>
                </a:highlight>
                <a:latin typeface="Open Sans"/>
                <a:ea typeface="Open Sans"/>
                <a:cs typeface="Open Sans"/>
                <a:sym typeface="Open Sans"/>
              </a:rPr>
              <a:t> </a:t>
            </a:r>
            <a:r>
              <a:rPr lang="en-US" sz="1650" dirty="0">
                <a:solidFill>
                  <a:schemeClr val="dk1"/>
                </a:solidFill>
                <a:latin typeface="Open Sans"/>
                <a:ea typeface="Open Sans"/>
                <a:cs typeface="Open Sans"/>
                <a:sym typeface="Open Sans"/>
              </a:rPr>
              <a:t>and volunteer with Together Women Rise. I am calling this evening to share my support for H.R. 681 – The READ Act Reauthorization.</a:t>
            </a:r>
          </a:p>
          <a:p>
            <a:pPr marL="0" marR="0" lvl="0" indent="0" algn="l" rtl="0">
              <a:lnSpc>
                <a:spcPct val="114000"/>
              </a:lnSpc>
              <a:spcBef>
                <a:spcPts val="0"/>
              </a:spcBef>
              <a:spcAft>
                <a:spcPts val="1200"/>
              </a:spcAft>
              <a:buClr>
                <a:srgbClr val="000000"/>
              </a:buClr>
              <a:buSzPts val="2800"/>
              <a:buFont typeface="Arial"/>
              <a:buNone/>
            </a:pPr>
            <a:r>
              <a:rPr lang="en-US" sz="1650" b="0" i="0" u="none" strike="noStrike" cap="none" dirty="0">
                <a:solidFill>
                  <a:schemeClr val="dk1"/>
                </a:solidFill>
                <a:latin typeface="Open Sans"/>
                <a:ea typeface="Open Sans"/>
                <a:cs typeface="Open Sans"/>
                <a:sym typeface="Open Sans"/>
              </a:rPr>
              <a:t>The READ Act of 2017 made a difference in the lives of millions of young people and needs must be reauthorized in 2023. The bill calls on the U.S. to update its foundational literacy and numeracy strategy to ensure that children are learning. </a:t>
            </a:r>
            <a:br>
              <a:rPr lang="en-US" sz="1650" b="0" i="0" u="none" strike="noStrike" cap="none" dirty="0">
                <a:solidFill>
                  <a:schemeClr val="dk1"/>
                </a:solidFill>
                <a:latin typeface="Open Sans"/>
                <a:ea typeface="Open Sans"/>
                <a:cs typeface="Open Sans"/>
                <a:sym typeface="Open Sans"/>
              </a:rPr>
            </a:br>
            <a:br>
              <a:rPr lang="en-US" sz="1650" b="0" i="0" u="none" strike="noStrike" cap="none" dirty="0">
                <a:solidFill>
                  <a:schemeClr val="dk1"/>
                </a:solidFill>
                <a:latin typeface="Open Sans"/>
                <a:ea typeface="Open Sans"/>
                <a:cs typeface="Open Sans"/>
                <a:sym typeface="Open Sans"/>
              </a:rPr>
            </a:br>
            <a:r>
              <a:rPr lang="en-US" sz="1650" b="0" i="0" u="none" strike="noStrike" cap="none" dirty="0">
                <a:solidFill>
                  <a:schemeClr val="dk1"/>
                </a:solidFill>
                <a:latin typeface="Open Sans"/>
                <a:ea typeface="Open Sans"/>
                <a:cs typeface="Open Sans"/>
                <a:sym typeface="Open Sans"/>
              </a:rPr>
              <a:t>According to the World Bank, roughly 57% of children in low- and middle-income countries experienced learning poverty in 2019. Thanks in part to the pandemic, that rate has increased to 70%.</a:t>
            </a:r>
            <a:r>
              <a:rPr lang="en-US" sz="1650" dirty="0">
                <a:solidFill>
                  <a:schemeClr val="dk1"/>
                </a:solidFill>
                <a:latin typeface="Open Sans"/>
                <a:ea typeface="Open Sans"/>
                <a:cs typeface="Open Sans"/>
                <a:sym typeface="Open Sans"/>
              </a:rPr>
              <a:t> </a:t>
            </a:r>
            <a:r>
              <a:rPr lang="en-US" sz="1650" b="0" i="0" u="none" strike="noStrike" cap="none" dirty="0">
                <a:solidFill>
                  <a:schemeClr val="dk1"/>
                </a:solidFill>
                <a:latin typeface="Open Sans"/>
                <a:ea typeface="Open Sans"/>
                <a:cs typeface="Open Sans"/>
                <a:sym typeface="Open Sans"/>
              </a:rPr>
              <a:t>H.R. 681 is an accountability bill – it calls for robust monitoring and evaluation. </a:t>
            </a:r>
          </a:p>
          <a:p>
            <a:pPr marL="0" marR="0" lvl="0" indent="0" algn="l" rtl="0">
              <a:lnSpc>
                <a:spcPct val="114000"/>
              </a:lnSpc>
              <a:spcBef>
                <a:spcPts val="0"/>
              </a:spcBef>
              <a:spcAft>
                <a:spcPts val="1200"/>
              </a:spcAft>
              <a:buClr>
                <a:srgbClr val="000000"/>
              </a:buClr>
              <a:buSzPts val="2800"/>
              <a:buFont typeface="Arial"/>
              <a:buNone/>
            </a:pPr>
            <a:r>
              <a:rPr lang="en-US" sz="1650" b="1" i="0" u="none" strike="noStrike" cap="none" dirty="0">
                <a:solidFill>
                  <a:schemeClr val="dk1"/>
                </a:solidFill>
                <a:latin typeface="Open Sans"/>
                <a:ea typeface="Open Sans"/>
                <a:cs typeface="Open Sans"/>
                <a:sym typeface="Open Sans"/>
              </a:rPr>
              <a:t>Will Representative </a:t>
            </a:r>
            <a:r>
              <a:rPr lang="en-US" sz="1650" b="1" i="1" u="none" strike="noStrike" cap="none" dirty="0">
                <a:solidFill>
                  <a:schemeClr val="dk1"/>
                </a:solidFill>
                <a:highlight>
                  <a:srgbClr val="FFFF00"/>
                </a:highlight>
                <a:latin typeface="Open Sans"/>
                <a:ea typeface="Open Sans"/>
                <a:cs typeface="Open Sans"/>
                <a:sym typeface="Open Sans"/>
              </a:rPr>
              <a:t>Name</a:t>
            </a:r>
            <a:r>
              <a:rPr lang="en-US" sz="1650" b="1" i="1" u="none" strike="noStrike" cap="none" dirty="0">
                <a:solidFill>
                  <a:schemeClr val="dk1"/>
                </a:solidFill>
                <a:latin typeface="Open Sans"/>
                <a:ea typeface="Open Sans"/>
                <a:cs typeface="Open Sans"/>
                <a:sym typeface="Open Sans"/>
              </a:rPr>
              <a:t> </a:t>
            </a:r>
            <a:r>
              <a:rPr lang="en-US" sz="1650" b="1" u="none" strike="noStrike" cap="none" dirty="0">
                <a:solidFill>
                  <a:schemeClr val="dk1"/>
                </a:solidFill>
                <a:latin typeface="Open Sans"/>
                <a:ea typeface="Open Sans"/>
                <a:cs typeface="Open Sans"/>
                <a:sym typeface="Open Sans"/>
              </a:rPr>
              <a:t>please co sponsor H.R. 681? Thank you!</a:t>
            </a:r>
            <a:endParaRPr lang="en-US" sz="1650" b="1" i="0" u="none" strike="noStrike" cap="none" dirty="0">
              <a:solidFill>
                <a:schemeClr val="dk1"/>
              </a:solidFill>
              <a:latin typeface="Open Sans"/>
              <a:ea typeface="Open Sans"/>
              <a:cs typeface="Open Sans"/>
              <a:sym typeface="Open Sans"/>
            </a:endParaRPr>
          </a:p>
          <a:p>
            <a:endParaRPr lang="en-US" sz="1650" dirty="0"/>
          </a:p>
        </p:txBody>
      </p:sp>
      <p:sp>
        <p:nvSpPr>
          <p:cNvPr id="4" name="Google Shape;238;g1e2d2c94559_0_0">
            <a:extLst>
              <a:ext uri="{FF2B5EF4-FFF2-40B4-BE49-F238E27FC236}">
                <a16:creationId xmlns:a16="http://schemas.microsoft.com/office/drawing/2014/main" id="{6681F0A9-1967-E62A-3545-E89F4405D116}"/>
              </a:ext>
            </a:extLst>
          </p:cNvPr>
          <p:cNvSpPr txBox="1"/>
          <p:nvPr/>
        </p:nvSpPr>
        <p:spPr>
          <a:xfrm>
            <a:off x="569914" y="219309"/>
            <a:ext cx="91440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1" u="none" strike="noStrike" cap="none" dirty="0">
                <a:solidFill>
                  <a:schemeClr val="dk1"/>
                </a:solidFill>
                <a:latin typeface="Open Sans"/>
                <a:ea typeface="Open Sans"/>
                <a:cs typeface="Open Sans"/>
                <a:sym typeface="Open Sans"/>
              </a:rPr>
              <a:t>Script</a:t>
            </a:r>
            <a:endParaRPr sz="1400" b="0" i="0" u="none" strike="noStrike" cap="none" dirty="0">
              <a:solidFill>
                <a:schemeClr val="dk1"/>
              </a:solidFill>
              <a:latin typeface="Calibri"/>
              <a:ea typeface="Calibri"/>
              <a:cs typeface="Calibri"/>
              <a:sym typeface="Calibri"/>
            </a:endParaRPr>
          </a:p>
        </p:txBody>
      </p:sp>
      <p:pic>
        <p:nvPicPr>
          <p:cNvPr id="5" name="Google Shape;237;g1e2d2c94559_0_0">
            <a:extLst>
              <a:ext uri="{FF2B5EF4-FFF2-40B4-BE49-F238E27FC236}">
                <a16:creationId xmlns:a16="http://schemas.microsoft.com/office/drawing/2014/main" id="{1177A812-0818-02F6-7188-17611961085E}"/>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68099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da11d584da_0_203"/>
          <p:cNvSpPr txBox="1">
            <a:spLocks noGrp="1"/>
          </p:cNvSpPr>
          <p:nvPr>
            <p:ph type="title"/>
          </p:nvPr>
        </p:nvSpPr>
        <p:spPr>
          <a:xfrm>
            <a:off x="0" y="2183525"/>
            <a:ext cx="9144000" cy="2741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sz="2600" dirty="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Open Sans"/>
              <a:buChar char="●"/>
            </a:pPr>
            <a:r>
              <a:rPr lang="en-US" sz="2000" dirty="0">
                <a:latin typeface="Open Sans"/>
                <a:ea typeface="Open Sans"/>
                <a:cs typeface="Open Sans"/>
                <a:sym typeface="Open Sans"/>
              </a:rPr>
              <a:t>Link for folks to sign up: </a:t>
            </a:r>
            <a:r>
              <a:rPr lang="en-US" sz="200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https://results.salsalabs.org/diningforwomen/index.html</a:t>
            </a:r>
            <a:br>
              <a:rPr lang="en-US" sz="2000" u="sng" dirty="0">
                <a:solidFill>
                  <a:srgbClr val="1155CC"/>
                </a:solidFill>
                <a:latin typeface="Open Sans"/>
                <a:ea typeface="Open Sans"/>
                <a:cs typeface="Open Sans"/>
                <a:sym typeface="Open Sans"/>
              </a:rPr>
            </a:br>
            <a:endParaRPr sz="2000" dirty="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dirty="0">
                <a:latin typeface="Open Sans"/>
                <a:ea typeface="Open Sans"/>
                <a:cs typeface="Open Sans"/>
                <a:sym typeface="Open Sans"/>
              </a:rPr>
              <a:t>Next webinar:</a:t>
            </a:r>
            <a:r>
              <a:rPr lang="en-US" sz="2000" b="1" dirty="0">
                <a:latin typeface="Open Sans"/>
                <a:ea typeface="Open Sans"/>
                <a:cs typeface="Open Sans"/>
                <a:sym typeface="Open Sans"/>
              </a:rPr>
              <a:t> July 18 at 8:30 PM ET</a:t>
            </a:r>
            <a:br>
              <a:rPr lang="en-US" sz="2000" b="1" dirty="0">
                <a:latin typeface="Open Sans"/>
                <a:ea typeface="Open Sans"/>
                <a:cs typeface="Open Sans"/>
                <a:sym typeface="Open Sans"/>
              </a:rPr>
            </a:br>
            <a:endParaRPr sz="2000" b="1" dirty="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dirty="0">
                <a:latin typeface="Open Sans"/>
                <a:ea typeface="Open Sans"/>
                <a:cs typeface="Open Sans"/>
                <a:sym typeface="Open Sans"/>
              </a:rPr>
              <a:t>If you would like to learn more about RISE grantees, there are chapters across the US, as well as a virtual national chapter meeting with a speaker from the grantee each month on the </a:t>
            </a:r>
            <a:r>
              <a:rPr lang="en-US" sz="2000" b="1" dirty="0">
                <a:latin typeface="Open Sans"/>
                <a:ea typeface="Open Sans"/>
                <a:cs typeface="Open Sans"/>
                <a:sym typeface="Open Sans"/>
              </a:rPr>
              <a:t>first Thursday of the month at 8 PM ET:</a:t>
            </a:r>
            <a:r>
              <a:rPr lang="en-US" sz="2000" dirty="0">
                <a:latin typeface="Open Sans"/>
                <a:ea typeface="Open Sans"/>
                <a:cs typeface="Open Sans"/>
                <a:sym typeface="Open Sans"/>
              </a:rPr>
              <a:t>  </a:t>
            </a:r>
            <a:r>
              <a:rPr lang="en-US" sz="2000" u="sng" dirty="0">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https://togetherwomenrise.org/upcoming-events/</a:t>
            </a:r>
            <a:endParaRPr sz="2000"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260" name="Google Shape;260;g1da11d584da_0_203"/>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Closing</a:t>
            </a:r>
            <a:endParaRPr sz="1400" b="0" i="0" u="none" strike="noStrike" cap="none">
              <a:solidFill>
                <a:srgbClr val="000000"/>
              </a:solidFill>
              <a:latin typeface="Calibri"/>
              <a:ea typeface="Calibri"/>
              <a:cs typeface="Calibri"/>
              <a:sym typeface="Calibri"/>
            </a:endParaRPr>
          </a:p>
        </p:txBody>
      </p:sp>
      <p:pic>
        <p:nvPicPr>
          <p:cNvPr id="261" name="Google Shape;261;g1da11d584da_0_203"/>
          <p:cNvPicPr preferRelativeResize="0"/>
          <p:nvPr/>
        </p:nvPicPr>
        <p:blipFill rotWithShape="1">
          <a:blip r:embed="rId5">
            <a:alphaModFix/>
          </a:blip>
          <a:srcRect/>
          <a:stretch/>
        </p:blipFill>
        <p:spPr>
          <a:xfrm>
            <a:off x="0" y="135015"/>
            <a:ext cx="2451970" cy="6829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267" name="Google Shape;267;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Calibri"/>
                <a:ea typeface="Calibri"/>
                <a:cs typeface="Calibri"/>
                <a:sym typeface="Calibri"/>
              </a:rPr>
              <a:t>Thank you for joining us tonight!</a:t>
            </a:r>
            <a:endParaRPr sz="4800" b="1" i="0" u="none" strike="noStrike" cap="none">
              <a:solidFill>
                <a:schemeClr val="dk1"/>
              </a:solidFill>
              <a:latin typeface="Calibri"/>
              <a:ea typeface="Calibri"/>
              <a:cs typeface="Calibri"/>
              <a:sym typeface="Calibri"/>
            </a:endParaRPr>
          </a:p>
        </p:txBody>
      </p:sp>
      <p:pic>
        <p:nvPicPr>
          <p:cNvPr id="268" name="Google Shape;268;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g219d62d0946_0_18"/>
          <p:cNvSpPr txBox="1">
            <a:spLocks noGrp="1"/>
          </p:cNvSpPr>
          <p:nvPr>
            <p:ph type="subTitle" idx="1"/>
          </p:nvPr>
        </p:nvSpPr>
        <p:spPr>
          <a:xfrm>
            <a:off x="2717450" y="247425"/>
            <a:ext cx="4128600" cy="7254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79999"/>
              <a:buFont typeface="Arial"/>
              <a:buNone/>
            </a:pPr>
            <a:r>
              <a:rPr lang="en-US" sz="4000" b="1">
                <a:solidFill>
                  <a:schemeClr val="dk1"/>
                </a:solidFill>
              </a:rPr>
              <a:t>READ Act</a:t>
            </a:r>
            <a:endParaRPr sz="4000" b="1">
              <a:solidFill>
                <a:schemeClr val="dk1"/>
              </a:solidFill>
            </a:endParaRPr>
          </a:p>
          <a:p>
            <a:pPr marL="0" lvl="0" indent="0" algn="ctr" rtl="0">
              <a:lnSpc>
                <a:spcPct val="100000"/>
              </a:lnSpc>
              <a:spcBef>
                <a:spcPts val="0"/>
              </a:spcBef>
              <a:spcAft>
                <a:spcPts val="0"/>
              </a:spcAft>
              <a:buClr>
                <a:schemeClr val="dk1"/>
              </a:buClr>
              <a:buSzPct val="79999"/>
              <a:buFont typeface="Arial"/>
              <a:buNone/>
            </a:pPr>
            <a:r>
              <a:rPr lang="en-US" sz="4000">
                <a:solidFill>
                  <a:schemeClr val="dk1"/>
                </a:solidFill>
              </a:rPr>
              <a:t>S.41, H.R.681</a:t>
            </a:r>
            <a:endParaRPr sz="3000" b="1">
              <a:solidFill>
                <a:schemeClr val="dk1"/>
              </a:solidFill>
              <a:latin typeface="Open Sans"/>
              <a:ea typeface="Open Sans"/>
              <a:cs typeface="Open Sans"/>
              <a:sym typeface="Open Sans"/>
            </a:endParaRPr>
          </a:p>
        </p:txBody>
      </p:sp>
      <p:sp>
        <p:nvSpPr>
          <p:cNvPr id="275" name="Google Shape;275;g219d62d0946_0_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pic>
        <p:nvPicPr>
          <p:cNvPr id="276" name="Google Shape;276;g219d62d0946_0_18"/>
          <p:cNvPicPr preferRelativeResize="0"/>
          <p:nvPr/>
        </p:nvPicPr>
        <p:blipFill rotWithShape="1">
          <a:blip r:embed="rId3">
            <a:alphaModFix/>
          </a:blip>
          <a:srcRect/>
          <a:stretch/>
        </p:blipFill>
        <p:spPr>
          <a:xfrm>
            <a:off x="85825" y="247423"/>
            <a:ext cx="1840250" cy="512550"/>
          </a:xfrm>
          <a:prstGeom prst="rect">
            <a:avLst/>
          </a:prstGeom>
          <a:noFill/>
          <a:ln>
            <a:noFill/>
          </a:ln>
        </p:spPr>
      </p:pic>
      <p:sp>
        <p:nvSpPr>
          <p:cNvPr id="277" name="Google Shape;277;g219d62d0946_0_18"/>
          <p:cNvSpPr txBox="1"/>
          <p:nvPr/>
        </p:nvSpPr>
        <p:spPr>
          <a:xfrm>
            <a:off x="204900" y="1070075"/>
            <a:ext cx="8734200" cy="366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Calls for USAID to:</a:t>
            </a:r>
            <a:endParaRPr sz="2000" b="0" i="1"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2000" b="0" i="1" u="none" strike="noStrike" cap="none">
                <a:solidFill>
                  <a:schemeClr val="dk1"/>
                </a:solidFill>
                <a:latin typeface="Calibri"/>
                <a:ea typeface="Calibri"/>
                <a:cs typeface="Calibri"/>
                <a:sym typeface="Calibri"/>
              </a:rPr>
              <a:t>Develop comprehensive strategy that improves educational opportunities and addresses barriers to attendance, retention, completion, especially for girls;</a:t>
            </a:r>
            <a:endParaRPr sz="2000" b="0" i="1"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2000" b="0" i="1" u="none" strike="noStrike" cap="none">
                <a:solidFill>
                  <a:schemeClr val="dk1"/>
                </a:solidFill>
                <a:latin typeface="Calibri"/>
                <a:ea typeface="Calibri"/>
                <a:cs typeface="Calibri"/>
                <a:sym typeface="Calibri"/>
              </a:rPr>
              <a:t>Ensure education services for children affected by conflict and other emergencies;</a:t>
            </a:r>
            <a:endParaRPr sz="2000" b="0" i="1"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Coordinate U.S. government efforts to efficiently and effectively manage resources;</a:t>
            </a:r>
            <a:endParaRPr sz="1800" b="0" i="1" u="none" strike="noStrike" cap="none">
              <a:solidFill>
                <a:srgbClr val="26262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Work with countries to strengthen systems in order to build long-term sustainability;</a:t>
            </a:r>
            <a:endParaRPr sz="1800" b="0" i="1" u="none" strike="noStrike" cap="none">
              <a:solidFill>
                <a:srgbClr val="26262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Engage with key partners including other donors, civil society and multilateral initiatives, including the Global Partnership for Education, for greatest impact</a:t>
            </a:r>
            <a:endParaRPr sz="1800" b="0" i="1" u="none" strike="noStrike" cap="none">
              <a:solidFill>
                <a:srgbClr val="26262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Require specific indicators and objectives with which to measure progress;</a:t>
            </a:r>
            <a:endParaRPr sz="1800" b="0" i="1" u="none" strike="noStrike" cap="none">
              <a:solidFill>
                <a:srgbClr val="26262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Improve the transparency and accountability of our basic education programs, ensuring taxpayer dollars have the most impact for children worldwide.</a:t>
            </a:r>
            <a:endParaRPr sz="21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79" name="Google Shape;179;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80" name="Google Shape;180;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4fc495f4cb_0_97"/>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87" name="Google Shape;187;g14fc495f4cb_0_97"/>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88" name="Google Shape;188;g14fc495f4cb_0_97"/>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95" name="Google Shape;195;g1dd29ec108d_0_96"/>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t>
            </a:r>
            <a:r>
              <a:rPr lang="en-US" sz="135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dirty="0">
                <a:solidFill>
                  <a:schemeClr val="dk1"/>
                </a:solidFill>
                <a:latin typeface="Open Sans"/>
                <a:ea typeface="Open Sans"/>
                <a:cs typeface="Open Sans"/>
                <a:sym typeface="Open Sans"/>
              </a:rPr>
              <a:t>Read our full anti-oppression values statement here at </a:t>
            </a:r>
            <a:r>
              <a:rPr lang="en-US" sz="1350" b="1" i="0" u="sng" strike="noStrike" cap="none" dirty="0">
                <a:solidFill>
                  <a:schemeClr val="dk2"/>
                </a:solidFill>
                <a:latin typeface="Open Sans"/>
                <a:ea typeface="Open Sans"/>
                <a:cs typeface="Open Sans"/>
                <a:sym typeface="Open Sans"/>
              </a:rPr>
              <a:t>results.org/values</a:t>
            </a:r>
            <a:r>
              <a:rPr lang="en-US" sz="1350" b="1" i="0" u="none" strike="noStrike" cap="none" dirty="0">
                <a:solidFill>
                  <a:schemeClr val="dk1"/>
                </a:solidFill>
                <a:latin typeface="Open Sans"/>
                <a:ea typeface="Open Sans"/>
                <a:cs typeface="Open Sans"/>
                <a:sym typeface="Open Sans"/>
              </a:rPr>
              <a:t>. </a:t>
            </a:r>
            <a:endParaRPr sz="135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Open Sans"/>
                <a:ea typeface="Open Sans"/>
                <a:cs typeface="Open Sans"/>
                <a:sym typeface="Open Sans"/>
              </a:rPr>
              <a:t>Check out </a:t>
            </a:r>
            <a:r>
              <a:rPr lang="en-US" sz="1350" b="0" i="0" u="none" strike="noStrike" cap="none" dirty="0">
                <a:solidFill>
                  <a:schemeClr val="dk1"/>
                </a:solidFill>
                <a:latin typeface="Open Sans"/>
                <a:ea typeface="Open Sans"/>
                <a:cs typeface="Open Sans"/>
                <a:sym typeface="Open Sans"/>
                <a:hlinkClick r:id="rId3"/>
              </a:rPr>
              <a:t>the </a:t>
            </a:r>
            <a:r>
              <a:rPr lang="en-US" sz="1350" b="0" i="0" u="sng" strike="noStrike" cap="none" dirty="0">
                <a:solidFill>
                  <a:srgbClr val="D50032"/>
                </a:solidFill>
                <a:latin typeface="Open Sans"/>
                <a:ea typeface="Open Sans"/>
                <a:cs typeface="Open Sans"/>
                <a:sym typeface="Open Sans"/>
                <a:hlinkClick r:id="rId3"/>
              </a:rPr>
              <a:t>Anti-Oppression Workshop Schedule </a:t>
            </a:r>
            <a:r>
              <a:rPr lang="en-US" sz="1350" b="0" i="0" u="none" strike="noStrike" cap="none" dirty="0">
                <a:solidFill>
                  <a:schemeClr val="dk1"/>
                </a:solidFill>
                <a:latin typeface="Open Sans"/>
                <a:ea typeface="Open Sans"/>
                <a:cs typeface="Open Sans"/>
                <a:sym typeface="Open Sans"/>
              </a:rPr>
              <a:t>for training opportunities.</a:t>
            </a:r>
            <a:endParaRPr sz="135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dirty="0">
                <a:solidFill>
                  <a:schemeClr val="dk1"/>
                </a:solidFill>
                <a:latin typeface="Open Sans"/>
                <a:ea typeface="Open Sans"/>
                <a:cs typeface="Open Sans"/>
                <a:sym typeface="Open Sans"/>
              </a:rPr>
              <a:t>Find these resources and more </a:t>
            </a:r>
            <a:r>
              <a:rPr lang="en-US" sz="1350" b="1" i="0" u="none" strike="noStrike" cap="none" dirty="0">
                <a:solidFill>
                  <a:schemeClr val="dk1"/>
                </a:solidFill>
                <a:latin typeface="Open Sans"/>
                <a:ea typeface="Open Sans"/>
                <a:cs typeface="Open Sans"/>
                <a:sym typeface="Open Sans"/>
                <a:hlinkClick r:id="rId4"/>
              </a:rPr>
              <a:t>at results.org/volunteers/anti-oppression</a:t>
            </a:r>
            <a:r>
              <a:rPr lang="en-US" sz="1350" b="1" i="0" u="none" strike="noStrike" cap="none" dirty="0">
                <a:solidFill>
                  <a:schemeClr val="dk1"/>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Resource Guides from our Diversity &amp; Inclusion trainings, including: </a:t>
            </a:r>
            <a:endParaRPr sz="1400" b="0" i="0" u="none" strike="noStrike" cap="none" dirty="0">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Interrupting Microaggressions</a:t>
            </a:r>
            <a:endParaRPr sz="1400" b="0" i="0" u="none" strike="noStrike" cap="none" dirty="0">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Creating Space for Critical Conversations</a:t>
            </a:r>
            <a:endParaRPr sz="1400" b="0" i="0" u="none" strike="noStrike" cap="none" dirty="0">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Information on how RESULTS responds to oppressive incidents</a:t>
            </a:r>
            <a:endParaRPr sz="1400" b="0" i="0" u="none" strike="noStrike" cap="none" dirty="0">
              <a:solidFill>
                <a:srgbClr val="000000"/>
              </a:solidFill>
              <a:latin typeface="Arial"/>
              <a:ea typeface="Arial"/>
              <a:cs typeface="Arial"/>
              <a:sym typeface="Arial"/>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4A98-8C51-8CF1-3782-10A7C7DDBF28}"/>
              </a:ext>
            </a:extLst>
          </p:cNvPr>
          <p:cNvSpPr>
            <a:spLocks noGrp="1"/>
          </p:cNvSpPr>
          <p:nvPr>
            <p:ph type="ctrTitle"/>
          </p:nvPr>
        </p:nvSpPr>
        <p:spPr>
          <a:xfrm>
            <a:off x="685800" y="2134532"/>
            <a:ext cx="7772400" cy="1102519"/>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So, why did you join us tonight?</a:t>
            </a:r>
          </a:p>
        </p:txBody>
      </p:sp>
      <p:pic>
        <p:nvPicPr>
          <p:cNvPr id="4" name="Google Shape;205;g1e1626a58cf_0_2">
            <a:extLst>
              <a:ext uri="{FF2B5EF4-FFF2-40B4-BE49-F238E27FC236}">
                <a16:creationId xmlns:a16="http://schemas.microsoft.com/office/drawing/2014/main" id="{453C80A7-1F8A-CE3D-A0D5-FF9F2C1CFF57}"/>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7" name="Title 1">
            <a:extLst>
              <a:ext uri="{FF2B5EF4-FFF2-40B4-BE49-F238E27FC236}">
                <a16:creationId xmlns:a16="http://schemas.microsoft.com/office/drawing/2014/main" id="{BE56C15B-CE08-2F68-1716-C801D23B9384}"/>
              </a:ext>
            </a:extLst>
          </p:cNvPr>
          <p:cNvSpPr txBox="1">
            <a:spLocks/>
          </p:cNvSpPr>
          <p:nvPr/>
        </p:nvSpPr>
        <p:spPr>
          <a:xfrm>
            <a:off x="1225985" y="-74767"/>
            <a:ext cx="7772400" cy="110251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latin typeface="Open Sans" panose="020B0606030504020204" pitchFamily="34" charset="0"/>
                <a:ea typeface="Open Sans" panose="020B0606030504020204" pitchFamily="34" charset="0"/>
                <a:cs typeface="Open Sans" panose="020B0606030504020204" pitchFamily="34" charset="0"/>
              </a:rPr>
              <a:t>Discussion</a:t>
            </a:r>
          </a:p>
        </p:txBody>
      </p:sp>
    </p:spTree>
    <p:extLst>
      <p:ext uri="{BB962C8B-B14F-4D97-AF65-F5344CB8AC3E}">
        <p14:creationId xmlns:p14="http://schemas.microsoft.com/office/powerpoint/2010/main" val="134480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910E-7519-AEC0-D55A-F0DA64540AE1}"/>
              </a:ext>
            </a:extLst>
          </p:cNvPr>
          <p:cNvSpPr>
            <a:spLocks noGrp="1"/>
          </p:cNvSpPr>
          <p:nvPr>
            <p:ph type="ctrTitle"/>
          </p:nvPr>
        </p:nvSpPr>
        <p:spPr>
          <a:xfrm>
            <a:off x="1371600" y="-74767"/>
            <a:ext cx="7772400" cy="1102519"/>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Discussion</a:t>
            </a:r>
          </a:p>
        </p:txBody>
      </p:sp>
      <p:sp>
        <p:nvSpPr>
          <p:cNvPr id="3" name="Subtitle 2">
            <a:extLst>
              <a:ext uri="{FF2B5EF4-FFF2-40B4-BE49-F238E27FC236}">
                <a16:creationId xmlns:a16="http://schemas.microsoft.com/office/drawing/2014/main" id="{BAF9C9DA-E258-C943-794B-49F7A62FC365}"/>
              </a:ext>
            </a:extLst>
          </p:cNvPr>
          <p:cNvSpPr>
            <a:spLocks noGrp="1"/>
          </p:cNvSpPr>
          <p:nvPr>
            <p:ph type="subTitle" idx="1"/>
          </p:nvPr>
        </p:nvSpPr>
        <p:spPr>
          <a:xfrm>
            <a:off x="0" y="2149337"/>
            <a:ext cx="8965096" cy="1314450"/>
          </a:xfrm>
        </p:spPr>
        <p:txBody>
          <a:bodyPr>
            <a:noAutofit/>
          </a:bodyPr>
          <a:lstStyle/>
          <a:p>
            <a:pPr rtl="0">
              <a:spcBef>
                <a:spcPts val="0"/>
              </a:spcBef>
              <a:spcAft>
                <a:spcPts val="0"/>
              </a:spcAft>
            </a:pPr>
            <a:r>
              <a:rPr lang="en-US" sz="3600" b="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Try to imagine your life if you only got a primary education, where would you be? </a:t>
            </a:r>
            <a:endParaRPr lang="en-US" sz="3600" b="0" dirty="0">
              <a:effectLst/>
              <a:latin typeface="Open Sans" panose="020B0606030504020204" pitchFamily="34" charset="0"/>
              <a:ea typeface="Open Sans" panose="020B0606030504020204" pitchFamily="34" charset="0"/>
              <a:cs typeface="Open Sans" panose="020B0606030504020204" pitchFamily="34" charset="0"/>
            </a:endParaRPr>
          </a:p>
          <a:p>
            <a:br>
              <a:rPr lang="en-US" sz="3600" dirty="0">
                <a:latin typeface="Open Sans" panose="020B0606030504020204" pitchFamily="34" charset="0"/>
                <a:ea typeface="Open Sans" panose="020B0606030504020204" pitchFamily="34" charset="0"/>
                <a:cs typeface="Open Sans" panose="020B0606030504020204" pitchFamily="34" charset="0"/>
              </a:rPr>
            </a:b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188;g14fc495f4cb_0_97">
            <a:extLst>
              <a:ext uri="{FF2B5EF4-FFF2-40B4-BE49-F238E27FC236}">
                <a16:creationId xmlns:a16="http://schemas.microsoft.com/office/drawing/2014/main" id="{EC3311BD-F2F8-0C2D-B4C5-7A9A439BF89F}"/>
              </a:ext>
            </a:extLst>
          </p:cNvPr>
          <p:cNvPicPr preferRelativeResize="0"/>
          <p:nvPr/>
        </p:nvPicPr>
        <p:blipFill rotWithShape="1">
          <a:blip r:embed="rId2">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43859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g1e1626a58cf_0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04" name="Google Shape;204;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205" name="Google Shape;205;g1e1626a58cf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6" name="Google Shape;206;g1e1626a58cf_0_2"/>
          <p:cNvSpPr txBox="1">
            <a:spLocks noGrp="1"/>
          </p:cNvSpPr>
          <p:nvPr>
            <p:ph type="subTitle" idx="1"/>
          </p:nvPr>
        </p:nvSpPr>
        <p:spPr>
          <a:xfrm>
            <a:off x="68625" y="6938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dirty="0">
                <a:solidFill>
                  <a:schemeClr val="hlink"/>
                </a:solidFill>
                <a:latin typeface="Open Sans"/>
                <a:ea typeface="Open Sans"/>
                <a:cs typeface="Open Sans"/>
                <a:sym typeface="Open Sans"/>
                <a:hlinkClick r:id="rId4"/>
              </a:rPr>
              <a:t>Educate2Empower International </a:t>
            </a:r>
            <a:endParaRPr b="1" dirty="0">
              <a:solidFill>
                <a:schemeClr val="dk1"/>
              </a:solidFill>
              <a:latin typeface="Open Sans"/>
              <a:ea typeface="Open Sans"/>
              <a:cs typeface="Open Sans"/>
              <a:sym typeface="Open Sans"/>
            </a:endParaRPr>
          </a:p>
        </p:txBody>
      </p:sp>
      <p:pic>
        <p:nvPicPr>
          <p:cNvPr id="3" name="Picture 2" descr="A picture containing person, clothing, human face, learning&#10;&#10;Description automatically generated">
            <a:extLst>
              <a:ext uri="{FF2B5EF4-FFF2-40B4-BE49-F238E27FC236}">
                <a16:creationId xmlns:a16="http://schemas.microsoft.com/office/drawing/2014/main" id="{3CF56822-E0BB-E8C1-FBE9-D06D2D1E8A2E}"/>
              </a:ext>
            </a:extLst>
          </p:cNvPr>
          <p:cNvPicPr>
            <a:picLocks noChangeAspect="1"/>
          </p:cNvPicPr>
          <p:nvPr/>
        </p:nvPicPr>
        <p:blipFill>
          <a:blip r:embed="rId5"/>
          <a:stretch>
            <a:fillRect/>
          </a:stretch>
        </p:blipFill>
        <p:spPr>
          <a:xfrm>
            <a:off x="2464904" y="1366632"/>
            <a:ext cx="4860155" cy="36503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g1e1626a58cf_0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04" name="Google Shape;204;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205" name="Google Shape;205;g1e1626a58cf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6" name="Google Shape;206;g1e1626a58cf_0_2"/>
          <p:cNvSpPr txBox="1">
            <a:spLocks noGrp="1"/>
          </p:cNvSpPr>
          <p:nvPr>
            <p:ph type="subTitle" idx="1"/>
          </p:nvPr>
        </p:nvSpPr>
        <p:spPr>
          <a:xfrm>
            <a:off x="68625" y="6938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dirty="0">
                <a:solidFill>
                  <a:schemeClr val="hlink"/>
                </a:solidFill>
                <a:latin typeface="Open Sans"/>
                <a:ea typeface="Open Sans"/>
                <a:cs typeface="Open Sans"/>
                <a:sym typeface="Open Sans"/>
                <a:hlinkClick r:id="rId4"/>
              </a:rPr>
              <a:t>Educate2Empower International </a:t>
            </a:r>
            <a:endParaRPr b="1" dirty="0">
              <a:solidFill>
                <a:schemeClr val="dk1"/>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6EAEBF70-5F0D-938F-5941-035CB5884C35}"/>
              </a:ext>
            </a:extLst>
          </p:cNvPr>
          <p:cNvSpPr txBox="1"/>
          <p:nvPr/>
        </p:nvSpPr>
        <p:spPr>
          <a:xfrm>
            <a:off x="366798" y="2177010"/>
            <a:ext cx="6789375" cy="2031325"/>
          </a:xfrm>
          <a:prstGeom prst="rect">
            <a:avLst/>
          </a:prstGeom>
          <a:noFill/>
        </p:spPr>
        <p:txBody>
          <a:bodyPr wrap="square">
            <a:spAutoFit/>
          </a:bodyPr>
          <a:lstStyle/>
          <a:p>
            <a:pPr algn="l" fontAlgn="base"/>
            <a:r>
              <a:rPr lang="en-US" b="1" i="0" dirty="0">
                <a:solidFill>
                  <a:srgbClr val="000000"/>
                </a:solidFill>
                <a:effectLst/>
                <a:latin typeface="Arial" panose="020B0604020202020204" pitchFamily="34" charset="0"/>
              </a:rPr>
              <a:t>Project Title: </a:t>
            </a:r>
            <a:r>
              <a:rPr lang="en-US" b="0" i="0" dirty="0">
                <a:solidFill>
                  <a:srgbClr val="000000"/>
                </a:solidFill>
                <a:effectLst/>
                <a:latin typeface="Arial" panose="020B0604020202020204" pitchFamily="34" charset="0"/>
              </a:rPr>
              <a:t>Increasing Agency and Education Access of Rural Honduran Girls</a:t>
            </a:r>
            <a:br>
              <a:rPr lang="en-US" dirty="0"/>
            </a:br>
            <a:br>
              <a:rPr lang="en-US" dirty="0"/>
            </a:br>
            <a:r>
              <a:rPr lang="en-US" b="1" i="0" dirty="0">
                <a:solidFill>
                  <a:srgbClr val="000000"/>
                </a:solidFill>
                <a:effectLst/>
                <a:latin typeface="Arial" panose="020B0604020202020204" pitchFamily="34" charset="0"/>
              </a:rPr>
              <a:t>Location: </a:t>
            </a:r>
            <a:r>
              <a:rPr lang="en-US" b="0" i="0" dirty="0">
                <a:solidFill>
                  <a:srgbClr val="000000"/>
                </a:solidFill>
                <a:effectLst/>
                <a:latin typeface="Arial" panose="020B0604020202020204" pitchFamily="34" charset="0"/>
              </a:rPr>
              <a:t>Honduras </a:t>
            </a:r>
            <a:r>
              <a:rPr lang="en-US" b="1" i="0" dirty="0">
                <a:solidFill>
                  <a:srgbClr val="000000"/>
                </a:solidFill>
                <a:effectLst/>
                <a:latin typeface="Arial" panose="020B0604020202020204" pitchFamily="34" charset="0"/>
              </a:rPr>
              <a:t>Grant Amount: </a:t>
            </a:r>
            <a:r>
              <a:rPr lang="en-US" b="0" i="0" dirty="0">
                <a:solidFill>
                  <a:srgbClr val="000000"/>
                </a:solidFill>
                <a:effectLst/>
                <a:latin typeface="Arial" panose="020B0604020202020204" pitchFamily="34" charset="0"/>
              </a:rPr>
              <a:t>$50,000</a:t>
            </a:r>
            <a:br>
              <a:rPr lang="en-US" dirty="0"/>
            </a:br>
            <a:br>
              <a:rPr lang="en-US" dirty="0"/>
            </a:br>
            <a:r>
              <a:rPr lang="en-US" b="1" i="0" dirty="0">
                <a:solidFill>
                  <a:srgbClr val="000000"/>
                </a:solidFill>
                <a:effectLst/>
                <a:latin typeface="Arial" panose="020B0604020202020204" pitchFamily="34" charset="0"/>
              </a:rPr>
              <a:t>Grantee Website: </a:t>
            </a:r>
            <a:r>
              <a:rPr lang="en-US" b="1" i="0" u="none" strike="noStrike" dirty="0">
                <a:solidFill>
                  <a:srgbClr val="139395"/>
                </a:solidFill>
                <a:effectLst/>
                <a:latin typeface="Arial" panose="020B0604020202020204" pitchFamily="34" charset="0"/>
                <a:hlinkClick r:id="rId5"/>
              </a:rPr>
              <a:t>www.educate2envision.org/</a:t>
            </a:r>
            <a:br>
              <a:rPr lang="en-US" dirty="0"/>
            </a:br>
            <a:endParaRPr lang="en-US" b="0"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Areas of Impact: </a:t>
            </a:r>
            <a:r>
              <a:rPr lang="en-US" b="0" i="0" dirty="0">
                <a:solidFill>
                  <a:srgbClr val="000000"/>
                </a:solidFill>
                <a:effectLst/>
                <a:latin typeface="Arial" panose="020B0604020202020204" pitchFamily="34" charset="0"/>
              </a:rPr>
              <a:t>Economic Sustainability, Education &amp; Literacy</a:t>
            </a:r>
            <a:br>
              <a:rPr lang="en-US" dirty="0"/>
            </a:br>
            <a:br>
              <a:rPr lang="en-US" dirty="0"/>
            </a:br>
            <a:endParaRPr lang="en-US" dirty="0"/>
          </a:p>
        </p:txBody>
      </p:sp>
    </p:spTree>
    <p:extLst>
      <p:ext uri="{BB962C8B-B14F-4D97-AF65-F5344CB8AC3E}">
        <p14:creationId xmlns:p14="http://schemas.microsoft.com/office/powerpoint/2010/main" val="116537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g1e1626a58cf_0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04" name="Google Shape;204;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205" name="Google Shape;205;g1e1626a58cf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6" name="Google Shape;206;g1e1626a58cf_0_2"/>
          <p:cNvSpPr txBox="1">
            <a:spLocks noGrp="1"/>
          </p:cNvSpPr>
          <p:nvPr>
            <p:ph type="subTitle" idx="1"/>
          </p:nvPr>
        </p:nvSpPr>
        <p:spPr>
          <a:xfrm>
            <a:off x="68625" y="6938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dirty="0">
                <a:solidFill>
                  <a:schemeClr val="hlink"/>
                </a:solidFill>
                <a:latin typeface="Open Sans"/>
                <a:ea typeface="Open Sans"/>
                <a:cs typeface="Open Sans"/>
                <a:sym typeface="Open Sans"/>
                <a:hlinkClick r:id="rId4"/>
              </a:rPr>
              <a:t>Educate2Empower International </a:t>
            </a:r>
            <a:endParaRPr b="1" dirty="0">
              <a:solidFill>
                <a:schemeClr val="dk1"/>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6EAEBF70-5F0D-938F-5941-035CB5884C35}"/>
              </a:ext>
            </a:extLst>
          </p:cNvPr>
          <p:cNvSpPr txBox="1"/>
          <p:nvPr/>
        </p:nvSpPr>
        <p:spPr>
          <a:xfrm>
            <a:off x="148137" y="1376757"/>
            <a:ext cx="8200732" cy="4247317"/>
          </a:xfrm>
          <a:prstGeom prst="rect">
            <a:avLst/>
          </a:prstGeom>
          <a:noFill/>
        </p:spPr>
        <p:txBody>
          <a:bodyPr wrap="square">
            <a:spAutoFit/>
          </a:bodyPr>
          <a:lstStyle/>
          <a:p>
            <a:pPr algn="l" fontAlgn="base"/>
            <a:r>
              <a:rPr lang="en-US" sz="1800" b="1" i="0" dirty="0">
                <a:solidFill>
                  <a:srgbClr val="000000"/>
                </a:solidFill>
                <a:effectLst/>
                <a:latin typeface="Arial" panose="020B0604020202020204" pitchFamily="34" charset="0"/>
              </a:rPr>
              <a:t>Project Title: </a:t>
            </a:r>
            <a:r>
              <a:rPr lang="en-US" sz="1800" b="0" i="0" dirty="0">
                <a:solidFill>
                  <a:srgbClr val="000000"/>
                </a:solidFill>
                <a:effectLst/>
                <a:latin typeface="Arial" panose="020B0604020202020204" pitchFamily="34" charset="0"/>
              </a:rPr>
              <a:t>Increasing Agency and Education Access of Rural Honduran Girls</a:t>
            </a:r>
            <a:br>
              <a:rPr lang="en-US" sz="1800" dirty="0"/>
            </a:br>
            <a:br>
              <a:rPr lang="en-US" sz="1800" dirty="0"/>
            </a:br>
            <a:r>
              <a:rPr lang="en-US" sz="1800" b="1" i="0" dirty="0">
                <a:solidFill>
                  <a:srgbClr val="000000"/>
                </a:solidFill>
                <a:effectLst/>
                <a:latin typeface="Arial" panose="020B0604020202020204" pitchFamily="34" charset="0"/>
              </a:rPr>
              <a:t>Location: </a:t>
            </a:r>
            <a:r>
              <a:rPr lang="en-US" sz="1800" b="0" i="0" dirty="0">
                <a:solidFill>
                  <a:srgbClr val="000000"/>
                </a:solidFill>
                <a:effectLst/>
                <a:latin typeface="Arial" panose="020B0604020202020204" pitchFamily="34" charset="0"/>
              </a:rPr>
              <a:t>Honduras </a:t>
            </a:r>
            <a:r>
              <a:rPr lang="en-US" sz="1800" b="1" i="0" dirty="0">
                <a:solidFill>
                  <a:srgbClr val="000000"/>
                </a:solidFill>
                <a:effectLst/>
                <a:latin typeface="Arial" panose="020B0604020202020204" pitchFamily="34" charset="0"/>
              </a:rPr>
              <a:t>Grant Amount: </a:t>
            </a:r>
            <a:r>
              <a:rPr lang="en-US" sz="1800" b="0" i="0" dirty="0">
                <a:solidFill>
                  <a:srgbClr val="000000"/>
                </a:solidFill>
                <a:effectLst/>
                <a:latin typeface="Arial" panose="020B0604020202020204" pitchFamily="34" charset="0"/>
              </a:rPr>
              <a:t>$50,000</a:t>
            </a:r>
            <a:br>
              <a:rPr lang="en-US" sz="1800" dirty="0"/>
            </a:br>
            <a:br>
              <a:rPr lang="en-US" sz="1800" dirty="0"/>
            </a:br>
            <a:r>
              <a:rPr lang="en-US" sz="1800" b="1" i="0" dirty="0">
                <a:solidFill>
                  <a:srgbClr val="000000"/>
                </a:solidFill>
                <a:effectLst/>
                <a:latin typeface="Arial" panose="020B0604020202020204" pitchFamily="34" charset="0"/>
              </a:rPr>
              <a:t>Grantee Website: </a:t>
            </a:r>
            <a:r>
              <a:rPr lang="en-US" sz="1800" b="1" i="0" u="none" strike="noStrike" dirty="0">
                <a:solidFill>
                  <a:srgbClr val="139395"/>
                </a:solidFill>
                <a:effectLst/>
                <a:latin typeface="Arial" panose="020B0604020202020204" pitchFamily="34" charset="0"/>
                <a:hlinkClick r:id="rId5"/>
              </a:rPr>
              <a:t>www.educate2envision.org/</a:t>
            </a:r>
            <a:br>
              <a:rPr lang="en-US" sz="1800" dirty="0"/>
            </a:br>
            <a:endParaRPr lang="en-US" sz="1800" b="0" i="0" dirty="0">
              <a:solidFill>
                <a:srgbClr val="000000"/>
              </a:solidFill>
              <a:effectLst/>
              <a:latin typeface="Arial" panose="020B0604020202020204" pitchFamily="34" charset="0"/>
            </a:endParaRPr>
          </a:p>
          <a:p>
            <a:r>
              <a:rPr lang="en-US" sz="1800" b="1" i="0" dirty="0">
                <a:solidFill>
                  <a:srgbClr val="000000"/>
                </a:solidFill>
                <a:effectLst/>
                <a:latin typeface="Arial" panose="020B0604020202020204" pitchFamily="34" charset="0"/>
              </a:rPr>
              <a:t>Areas of Impact: </a:t>
            </a:r>
            <a:r>
              <a:rPr lang="en-US" sz="1800" b="0" i="0" dirty="0">
                <a:solidFill>
                  <a:srgbClr val="000000"/>
                </a:solidFill>
                <a:effectLst/>
                <a:latin typeface="Arial" panose="020B0604020202020204" pitchFamily="34" charset="0"/>
              </a:rPr>
              <a:t>Economic Sustainability, Education &amp; Literacy</a:t>
            </a:r>
            <a:br>
              <a:rPr lang="en-US" sz="1800" b="0" i="0" dirty="0">
                <a:solidFill>
                  <a:srgbClr val="000000"/>
                </a:solidFill>
                <a:effectLst/>
                <a:latin typeface="Arial" panose="020B0604020202020204" pitchFamily="34" charset="0"/>
              </a:rPr>
            </a:br>
            <a:endParaRPr lang="en-US" sz="1800" b="0" i="0" dirty="0">
              <a:solidFill>
                <a:srgbClr val="000000"/>
              </a:solidFill>
              <a:effectLst/>
              <a:latin typeface="Arial" panose="020B0604020202020204" pitchFamily="34" charset="0"/>
            </a:endParaRPr>
          </a:p>
          <a:p>
            <a:r>
              <a:rPr lang="en-US" sz="1800" b="1" i="0" u="none" strike="noStrike" dirty="0">
                <a:solidFill>
                  <a:srgbClr val="000000"/>
                </a:solidFill>
                <a:effectLst/>
                <a:latin typeface="Arial" panose="020B0604020202020204" pitchFamily="34" charset="0"/>
              </a:rPr>
              <a:t>Mission of Educate2Envision International</a:t>
            </a: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Educate2Envision International equips rural youth in Latin America with the secondary education, resources, and leadership skills they need to build brighter futures and healthier communities.</a:t>
            </a:r>
            <a:br>
              <a:rPr lang="en-US" sz="1800" dirty="0"/>
            </a:br>
            <a:br>
              <a:rPr lang="en-US" sz="1800" dirty="0"/>
            </a:br>
            <a:endParaRPr lang="en-US" sz="1800" dirty="0"/>
          </a:p>
        </p:txBody>
      </p:sp>
    </p:spTree>
    <p:extLst>
      <p:ext uri="{BB962C8B-B14F-4D97-AF65-F5344CB8AC3E}">
        <p14:creationId xmlns:p14="http://schemas.microsoft.com/office/powerpoint/2010/main" val="2576529894"/>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1496</Words>
  <Application>Microsoft Office PowerPoint</Application>
  <PresentationFormat>On-screen Show (16:9)</PresentationFormat>
  <Paragraphs>131</Paragraphs>
  <Slides>19</Slides>
  <Notes>18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Noto Sans</vt:lpstr>
      <vt:lpstr>Times New Roman</vt:lpstr>
      <vt:lpstr>Courier New</vt:lpstr>
      <vt:lpstr>Open Sans</vt:lpstr>
      <vt:lpstr>Arial</vt:lpstr>
      <vt:lpstr>Noto Sans Symbols</vt:lpstr>
      <vt:lpstr>Calibri</vt:lpstr>
      <vt:lpstr>Office Theme</vt:lpstr>
      <vt:lpstr>1_Office Theme</vt:lpstr>
      <vt:lpstr>RISE Advocacy Chapter  June Webinar</vt:lpstr>
      <vt:lpstr>Welcome </vt:lpstr>
      <vt:lpstr>Mission &amp; Vision</vt:lpstr>
      <vt:lpstr>Our Values &amp; Resources</vt:lpstr>
      <vt:lpstr>So, why did you join us tonight?</vt:lpstr>
      <vt:lpstr>Discussion</vt:lpstr>
      <vt:lpstr>PowerPoint Presentation</vt:lpstr>
      <vt:lpstr>PowerPoint Presentation</vt:lpstr>
      <vt:lpstr>PowerPoint Presentation</vt:lpstr>
      <vt:lpstr>PowerPoint Presentation</vt:lpstr>
      <vt:lpstr>Donate</vt:lpstr>
      <vt:lpstr>PowerPoint Presentation</vt:lpstr>
      <vt:lpstr>PowerPoint Presentation</vt:lpstr>
      <vt:lpstr>PowerPoint Presentation</vt:lpstr>
      <vt:lpstr>PowerPoint Presentation</vt:lpstr>
      <vt:lpstr>PowerPoint Presentation</vt:lpstr>
      <vt:lpstr> Link for folks to sign up: https://results.salsalabs.org/diningforwomen/index.html  Next webinar: July 18 at 8:30 PM ET  If you would like to learn more about RISE grantees, there are chapters across the US, as well as a virtual national chapter meeting with a speaker from the grantee each month on the first Thursday of the month at 8 PM ET:  https://togetherwomenrise.org/upcoming-events/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Advocacy Chapter  May Webinar</dc:title>
  <dc:creator>Ken Patterson</dc:creator>
  <cp:lastModifiedBy>Karyne Bury</cp:lastModifiedBy>
  <cp:revision>4</cp:revision>
  <dcterms:created xsi:type="dcterms:W3CDTF">2021-04-20T20:20:28Z</dcterms:created>
  <dcterms:modified xsi:type="dcterms:W3CDTF">2023-06-15T16:06:35Z</dcterms:modified>
</cp:coreProperties>
</file>