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4"/>
    <p:sldMasterId id="2147483648" r:id="rId5"/>
    <p:sldMasterId id="2147483670" r:id="rId6"/>
  </p:sldMasterIdLst>
  <p:notesMasterIdLst>
    <p:notesMasterId r:id="rId27"/>
  </p:notesMasterIdLst>
  <p:sldIdLst>
    <p:sldId id="953" r:id="rId7"/>
    <p:sldId id="1012" r:id="rId8"/>
    <p:sldId id="279" r:id="rId9"/>
    <p:sldId id="294" r:id="rId10"/>
    <p:sldId id="1006" r:id="rId11"/>
    <p:sldId id="1008" r:id="rId12"/>
    <p:sldId id="1011" r:id="rId13"/>
    <p:sldId id="1016" r:id="rId14"/>
    <p:sldId id="1007" r:id="rId15"/>
    <p:sldId id="1017" r:id="rId16"/>
    <p:sldId id="1020" r:id="rId17"/>
    <p:sldId id="1018" r:id="rId18"/>
    <p:sldId id="1015" r:id="rId19"/>
    <p:sldId id="296" r:id="rId20"/>
    <p:sldId id="263" r:id="rId21"/>
    <p:sldId id="268" r:id="rId22"/>
    <p:sldId id="1014" r:id="rId23"/>
    <p:sldId id="1021" r:id="rId24"/>
    <p:sldId id="1013" r:id="rId25"/>
    <p:sldId id="954" r:id="rId2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81C"/>
    <a:srgbClr val="29B5CF"/>
    <a:srgbClr val="D50032"/>
    <a:srgbClr val="E41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C6C623-E746-564C-9EC9-92DF7AFBC2E6}" v="33" dt="2020-05-06T21:48:26.0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45"/>
    <p:restoredTop sz="94126"/>
  </p:normalViewPr>
  <p:slideViewPr>
    <p:cSldViewPr snapToGrid="0">
      <p:cViewPr varScale="1">
        <p:scale>
          <a:sx n="137" d="100"/>
          <a:sy n="137" d="100"/>
        </p:scale>
        <p:origin x="200" y="5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30807-8F53-483E-A197-58E6C39F5B15}" type="datetimeFigureOut">
              <a:rPr lang="en-US" smtClean="0"/>
              <a:t>5/6/20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B412F-BD62-4D23-A74D-7CDB5EF178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773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expansion team has seen record-breaking interest in RESULTS and chances are people in your community are more interested than ever in doing something that will make a difference during these troubled times. This is a good time to show people what we have to offer, and do it in a way that their motivation to so something is greater than the barriers to getting involved. What are those barriers to following through to becoming an advocate?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B412F-BD62-4D23-A74D-7CDB5EF1780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852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Cultivation</a:t>
            </a:r>
            <a:r>
              <a:rPr lang="en-US" baseline="0" dirty="0"/>
              <a:t> Experience </a:t>
            </a:r>
            <a:r>
              <a:rPr lang="en-US" baseline="0" dirty="0" err="1"/>
              <a:t>vs</a:t>
            </a:r>
            <a:r>
              <a:rPr lang="en-US" baseline="0" dirty="0"/>
              <a:t> Conversion Experience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976D6-A71F-4A78-A23B-33CA9301D2F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50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Transformational: Support people to do things they would not do on their own. Challenge people to go outside their comfort zones. Really feel that are delivering on their passion to make a difference.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Transactional: Take the action you feel comfortable taking. Not pushing or supporting people to become something else. Take this action…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Best example is what staff and RCs do with groups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338948-B748-48A4-BF07-8E2A5A66AF5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63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expansion team has seen record-breaking interest in RESULTS and chances are people in your community are more interested than ever in doing something that will make a difference during these troubled times. This is a good time to show people what we have to offer, and do it in a way that their motivation to so something is greater than the barriers to getting involved. What are those barriers to following through to becoming an advocate?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B412F-BD62-4D23-A74D-7CDB5EF1780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34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B412F-BD62-4D23-A74D-7CDB5EF1780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389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B412F-BD62-4D23-A74D-7CDB5EF1780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844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B412F-BD62-4D23-A74D-7CDB5EF1780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057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B412F-BD62-4D23-A74D-7CDB5EF1780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3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B412F-BD62-4D23-A74D-7CDB5EF1780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602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B412F-BD62-4D23-A74D-7CDB5EF1780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775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EB412F-BD62-4D23-A74D-7CDB5EF1780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205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995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7961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42354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D8E9-EA14-4CC3-9901-F44DA42BF986}" type="datetime1">
              <a:rPr lang="en-US" smtClean="0"/>
              <a:t>5/6/20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2092"/>
            <a:ext cx="457200" cy="273844"/>
          </a:xfrm>
        </p:spPr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581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B8DB4-AEDE-4CB9-84D3-CC43A1B2927D}" type="datetime1">
              <a:rPr lang="en-US" smtClean="0"/>
              <a:t>5/6/20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9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41B-F5D9-44D5-9B27-26CBAACACAE0}" type="datetime1">
              <a:rPr lang="en-US" smtClean="0"/>
              <a:t>5/6/20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63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162957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7FC47-9AEE-4F6E-B06C-E4CFEAF93761}" type="datetime1">
              <a:rPr lang="en-US" smtClean="0"/>
              <a:t>5/6/20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332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9950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835014" y="3878331"/>
            <a:ext cx="2567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0" dirty="0">
                <a:solidFill>
                  <a:schemeClr val="bg1"/>
                </a:solidFill>
              </a:rPr>
              <a:t>/</a:t>
            </a:r>
            <a:r>
              <a:rPr lang="en-US" b="1" baseline="0" dirty="0">
                <a:solidFill>
                  <a:schemeClr val="bg1"/>
                </a:solidFill>
              </a:rPr>
              <a:t>RESULTSEdFund</a:t>
            </a:r>
          </a:p>
        </p:txBody>
      </p:sp>
      <p:pic>
        <p:nvPicPr>
          <p:cNvPr id="6" name="Picture 5" descr="instagram-ico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4389441"/>
            <a:ext cx="346528" cy="346528"/>
          </a:xfrm>
          <a:prstGeom prst="rect">
            <a:avLst/>
          </a:prstGeom>
        </p:spPr>
      </p:pic>
      <p:pic>
        <p:nvPicPr>
          <p:cNvPr id="7" name="Picture 6" descr="facebook_circl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3896473"/>
            <a:ext cx="346528" cy="346528"/>
          </a:xfrm>
          <a:prstGeom prst="rect">
            <a:avLst/>
          </a:prstGeom>
        </p:spPr>
      </p:pic>
      <p:pic>
        <p:nvPicPr>
          <p:cNvPr id="8" name="Picture 7" descr="twitter_circl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1" y="3402597"/>
            <a:ext cx="346528" cy="346528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835010" y="3391195"/>
            <a:ext cx="2020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aseline="0" dirty="0">
                <a:solidFill>
                  <a:schemeClr val="bg1"/>
                </a:solidFill>
              </a:rPr>
              <a:t>@</a:t>
            </a:r>
            <a:r>
              <a:rPr lang="en-US" b="1" baseline="0" dirty="0">
                <a:solidFill>
                  <a:schemeClr val="bg1"/>
                </a:solidFill>
              </a:rPr>
              <a:t>RESULTS_Tweets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829129" y="4379071"/>
            <a:ext cx="1749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0" dirty="0">
                <a:solidFill>
                  <a:schemeClr val="bg1"/>
                </a:solidFill>
              </a:rPr>
              <a:t>@</a:t>
            </a:r>
            <a:r>
              <a:rPr lang="en-US" b="1" baseline="0" dirty="0">
                <a:solidFill>
                  <a:schemeClr val="bg1"/>
                </a:solidFill>
              </a:rPr>
              <a:t>voices4results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0500" y="4178564"/>
            <a:ext cx="34199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</a:rPr>
              <a:t>www.results.org</a:t>
            </a:r>
          </a:p>
        </p:txBody>
      </p:sp>
    </p:spTree>
    <p:extLst>
      <p:ext uri="{BB962C8B-B14F-4D97-AF65-F5344CB8AC3E}">
        <p14:creationId xmlns:p14="http://schemas.microsoft.com/office/powerpoint/2010/main" val="318294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835014" y="3878331"/>
            <a:ext cx="2567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0" dirty="0">
                <a:solidFill>
                  <a:schemeClr val="bg1"/>
                </a:solidFill>
              </a:rPr>
              <a:t>/</a:t>
            </a:r>
            <a:r>
              <a:rPr lang="en-US" b="1" baseline="0" dirty="0">
                <a:solidFill>
                  <a:schemeClr val="bg1"/>
                </a:solidFill>
              </a:rPr>
              <a:t>RESULTSEdFund</a:t>
            </a:r>
          </a:p>
        </p:txBody>
      </p:sp>
      <p:pic>
        <p:nvPicPr>
          <p:cNvPr id="6" name="Picture 5" descr="instagram-icon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600" y="4389441"/>
            <a:ext cx="346528" cy="346528"/>
          </a:xfrm>
          <a:prstGeom prst="rect">
            <a:avLst/>
          </a:prstGeom>
        </p:spPr>
      </p:pic>
      <p:pic>
        <p:nvPicPr>
          <p:cNvPr id="7" name="Picture 6" descr="facebook_circle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600" y="3896473"/>
            <a:ext cx="346528" cy="346528"/>
          </a:xfrm>
          <a:prstGeom prst="rect">
            <a:avLst/>
          </a:prstGeom>
        </p:spPr>
      </p:pic>
      <p:pic>
        <p:nvPicPr>
          <p:cNvPr id="8" name="Picture 7" descr="twitter_circle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601" y="3402597"/>
            <a:ext cx="346528" cy="346528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835010" y="3391195"/>
            <a:ext cx="2020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aseline="0" dirty="0">
                <a:solidFill>
                  <a:schemeClr val="bg1"/>
                </a:solidFill>
              </a:rPr>
              <a:t>@</a:t>
            </a:r>
            <a:r>
              <a:rPr lang="en-US" b="1" baseline="0" dirty="0">
                <a:solidFill>
                  <a:schemeClr val="bg1"/>
                </a:solidFill>
              </a:rPr>
              <a:t>RESULTS_Tweets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829129" y="4379071"/>
            <a:ext cx="1749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0" dirty="0">
                <a:solidFill>
                  <a:schemeClr val="bg1"/>
                </a:solidFill>
              </a:rPr>
              <a:t>@</a:t>
            </a:r>
            <a:r>
              <a:rPr lang="en-US" b="1" baseline="0" dirty="0">
                <a:solidFill>
                  <a:schemeClr val="bg1"/>
                </a:solidFill>
              </a:rPr>
              <a:t>voices4results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0500" y="4178564"/>
            <a:ext cx="34199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</a:rPr>
              <a:t>www.results.org</a:t>
            </a:r>
          </a:p>
        </p:txBody>
      </p:sp>
    </p:spTree>
    <p:extLst>
      <p:ext uri="{BB962C8B-B14F-4D97-AF65-F5344CB8AC3E}">
        <p14:creationId xmlns:p14="http://schemas.microsoft.com/office/powerpoint/2010/main" val="318294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15954"/>
            <a:ext cx="7772400" cy="1021556"/>
          </a:xfrm>
        </p:spPr>
        <p:txBody>
          <a:bodyPr anchor="t"/>
          <a:lstStyle>
            <a:lvl1pPr algn="l">
              <a:defRPr sz="40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722313" y="2794398"/>
            <a:ext cx="7772400" cy="10215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85371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7EF0-EC59-4189-9572-B7B83B61D54B}" type="datetime1">
              <a:rPr lang="en-US" smtClean="0"/>
              <a:t>5/6/20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457200" cy="273844"/>
          </a:xfrm>
        </p:spPr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368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477D-58A2-4113-BF73-BC0AB14880B3}" type="datetime1">
              <a:rPr lang="en-US" smtClean="0"/>
              <a:t>5/6/20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9834"/>
            <a:ext cx="457200" cy="273844"/>
          </a:xfrm>
        </p:spPr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04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A7FB-9C61-4F84-9688-F121FD8A3F8D}" type="datetime1">
              <a:rPr lang="en-US" smtClean="0"/>
              <a:t>5/6/20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2092"/>
            <a:ext cx="457200" cy="273844"/>
          </a:xfrm>
        </p:spPr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373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31665-E90A-4238-B130-A43D92022056}" type="datetime1">
              <a:rPr lang="en-US" smtClean="0"/>
              <a:t>5/6/20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0" y="2092"/>
            <a:ext cx="457200" cy="273844"/>
          </a:xfrm>
        </p:spPr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367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E079-6187-4F33-8EBD-9EFC16937369}" type="datetime1">
              <a:rPr lang="en-US" smtClean="0"/>
              <a:t>5/6/20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2092"/>
            <a:ext cx="457200" cy="273844"/>
          </a:xfrm>
        </p:spPr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03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6D3E-6D9D-45CD-9472-BDD6FA740015}" type="datetime1">
              <a:rPr lang="en-US" smtClean="0"/>
              <a:t>5/6/20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2092"/>
            <a:ext cx="457200" cy="273844"/>
          </a:xfrm>
        </p:spPr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260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410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730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Asset 1@4x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02428" y="743859"/>
            <a:ext cx="2939143" cy="2342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37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8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SULTS_logo_EN_CMYK_BIG (flat)2_RESULTS_logo_EN_CMYK_BIG.png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8691" y="143447"/>
            <a:ext cx="1223628" cy="9823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0149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3FC7D-EDB8-42B6-B18C-A191D57ABB0D}" type="datetime1">
              <a:rPr lang="en-US" smtClean="0"/>
              <a:t>5/6/20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2092"/>
            <a:ext cx="457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307E6868-079E-1649-B8D1-459B42CE4DE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RESULTS_logo_EN_CMYK_BIG (flat)2_RESULTS_logo_EN_CMYK_BIG.png">
            <a:extLst>
              <a:ext uri="{FF2B5EF4-FFF2-40B4-BE49-F238E27FC236}">
                <a16:creationId xmlns:a16="http://schemas.microsoft.com/office/drawing/2014/main" id="{B48464E1-4786-0E4F-BF6E-90547C976D8B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691" y="139014"/>
            <a:ext cx="1223628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63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Courier New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Courier New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410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730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Asset 1@4x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428" y="743859"/>
            <a:ext cx="2939143" cy="2342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37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results.org/wp-content/uploads/The-RESULTS-Ladder-of-Engagement-Jan-2020.pdf" TargetMode="Externa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results.org/orientation-and-advocacy-training/" TargetMode="External"/><Relationship Id="rId2" Type="http://schemas.openxmlformats.org/officeDocument/2006/relationships/hyperlink" Target="https://results.org/volunteers/training-webinars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results.org/wp-content/uploads/The-RESULTS-Ladder-of-Engagement-Jan-2020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starkreality.ning.com/profiles/blog/list?page=2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starkreality.ning.com/profiles/blog/list?page=25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A12654-F1BE-427F-95A1-3FF78C7F75D0}"/>
              </a:ext>
            </a:extLst>
          </p:cNvPr>
          <p:cNvSpPr txBox="1"/>
          <p:nvPr/>
        </p:nvSpPr>
        <p:spPr>
          <a:xfrm>
            <a:off x="411982" y="3203145"/>
            <a:ext cx="8320035" cy="178510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Organizing Training: ”I </a:t>
            </a:r>
            <a:r>
              <a:rPr lang="en-US" sz="2800" b="1" dirty="0" err="1">
                <a:solidFill>
                  <a:schemeClr val="bg1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Gotta</a:t>
            </a:r>
            <a:r>
              <a:rPr lang="en-US" sz="2800" b="1" dirty="0">
                <a:solidFill>
                  <a:schemeClr val="bg1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 Do Something!” Engaging New Advocates in Uncertain Times</a:t>
            </a:r>
          </a:p>
          <a:p>
            <a:pPr>
              <a:spcAft>
                <a:spcPts val="1200"/>
              </a:spcAft>
            </a:pPr>
            <a:endParaRPr lang="en-US" sz="1000" b="1" dirty="0">
              <a:solidFill>
                <a:schemeClr val="bg1"/>
              </a:solidFill>
              <a:latin typeface="Open Sans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400" b="1" i="1" dirty="0">
                <a:solidFill>
                  <a:schemeClr val="bg1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May 6, 2020</a:t>
            </a:r>
          </a:p>
        </p:txBody>
      </p:sp>
    </p:spTree>
    <p:extLst>
      <p:ext uri="{BB962C8B-B14F-4D97-AF65-F5344CB8AC3E}">
        <p14:creationId xmlns:p14="http://schemas.microsoft.com/office/powerpoint/2010/main" val="1440631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8E4E46-210C-4F64-99C0-469508C68915}"/>
              </a:ext>
            </a:extLst>
          </p:cNvPr>
          <p:cNvSpPr/>
          <p:nvPr/>
        </p:nvSpPr>
        <p:spPr>
          <a:xfrm>
            <a:off x="4450813" y="238708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156D6-C0F4-4134-9598-27B575561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A06DBCD-EF0C-45F1-A8E9-A0D835097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019" y="138846"/>
            <a:ext cx="6657489" cy="85725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Open Sans" panose="020B0606030504020204"/>
              </a:rPr>
              <a:t>Based on Your Experience, How Can We Help New People Overcome Each Barrier?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65E754-4D50-594D-A81A-38239F3B50A4}"/>
              </a:ext>
            </a:extLst>
          </p:cNvPr>
          <p:cNvSpPr txBox="1"/>
          <p:nvPr/>
        </p:nvSpPr>
        <p:spPr>
          <a:xfrm>
            <a:off x="228600" y="1282794"/>
            <a:ext cx="8374743" cy="410573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lvl="0" indent="-342900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It’s overwhelming</a:t>
            </a:r>
          </a:p>
          <a:p>
            <a:pPr marL="342900" lvl="0" indent="-342900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could never be as good as “they” are at this</a:t>
            </a:r>
          </a:p>
          <a:p>
            <a:pPr marL="342900" lvl="0" indent="-342900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don’t know anything about these issues</a:t>
            </a:r>
          </a:p>
          <a:p>
            <a:pPr marL="342900" lvl="0" indent="-342900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I’ve never done advocacy—it seems hard</a:t>
            </a:r>
          </a:p>
          <a:p>
            <a:pPr marL="342900" lvl="0" indent="-342900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Nobody cares I’m around—I don’t feel welcome</a:t>
            </a:r>
          </a:p>
          <a:p>
            <a:pPr marL="342900" lvl="0" indent="-342900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Hard to get to know people—I feel like an outsider</a:t>
            </a:r>
          </a:p>
          <a:p>
            <a:pPr marL="355600" lvl="0" indent="-342900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group isn’t organized—I don’t know when they meet</a:t>
            </a:r>
          </a:p>
          <a:p>
            <a:pPr marL="404813" lvl="0" indent="-404813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There’s so much lingo</a:t>
            </a:r>
          </a:p>
          <a:p>
            <a:pPr marL="404813" lvl="0" indent="-404813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don’t think this really makes a difference</a:t>
            </a:r>
          </a:p>
        </p:txBody>
      </p:sp>
    </p:spTree>
    <p:extLst>
      <p:ext uri="{BB962C8B-B14F-4D97-AF65-F5344CB8AC3E}">
        <p14:creationId xmlns:p14="http://schemas.microsoft.com/office/powerpoint/2010/main" val="3331967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8E4E46-210C-4F64-99C0-469508C68915}"/>
              </a:ext>
            </a:extLst>
          </p:cNvPr>
          <p:cNvSpPr/>
          <p:nvPr/>
        </p:nvSpPr>
        <p:spPr>
          <a:xfrm>
            <a:off x="4450813" y="238708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156D6-C0F4-4134-9598-27B575561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A06DBCD-EF0C-45F1-A8E9-A0D835097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3015"/>
            <a:ext cx="7401491" cy="85725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Open Sans" panose="020B0606030504020204"/>
              </a:rPr>
              <a:t>Other Barriers You Came Up With</a:t>
            </a:r>
          </a:p>
        </p:txBody>
      </p:sp>
    </p:spTree>
    <p:extLst>
      <p:ext uri="{BB962C8B-B14F-4D97-AF65-F5344CB8AC3E}">
        <p14:creationId xmlns:p14="http://schemas.microsoft.com/office/powerpoint/2010/main" val="3520708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8E4E46-210C-4F64-99C0-469508C68915}"/>
              </a:ext>
            </a:extLst>
          </p:cNvPr>
          <p:cNvSpPr/>
          <p:nvPr/>
        </p:nvSpPr>
        <p:spPr>
          <a:xfrm>
            <a:off x="4450813" y="238708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156D6-C0F4-4134-9598-27B575561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A06DBCD-EF0C-45F1-A8E9-A0D835097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10" y="1835293"/>
            <a:ext cx="7567127" cy="85725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Open Sans" panose="020B0606030504020204"/>
              </a:rPr>
              <a:t>What would a first conversation with someone who is newly interested sound like?</a:t>
            </a:r>
          </a:p>
        </p:txBody>
      </p:sp>
    </p:spTree>
    <p:extLst>
      <p:ext uri="{BB962C8B-B14F-4D97-AF65-F5344CB8AC3E}">
        <p14:creationId xmlns:p14="http://schemas.microsoft.com/office/powerpoint/2010/main" val="3895264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EC11562-CB0C-4E69-9736-307B0FB00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Tools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B40F45A-62D1-41F9-84B9-B1CF603E5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Engagement Process Chart</a:t>
            </a:r>
          </a:p>
          <a:p>
            <a:r>
              <a:rPr lang="en-US" dirty="0"/>
              <a:t>“Organizing” Practices</a:t>
            </a:r>
          </a:p>
          <a:p>
            <a:r>
              <a:rPr lang="en-US" dirty="0"/>
              <a:t>Ladder of Engagement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09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>
          <a:xfrm>
            <a:off x="845133" y="316366"/>
            <a:ext cx="7066875" cy="32452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entury Gothic" charset="0"/>
              </a:rPr>
              <a:t>Engagement Process</a:t>
            </a:r>
          </a:p>
        </p:txBody>
      </p:sp>
      <p:pic>
        <p:nvPicPr>
          <p:cNvPr id="52226" name="Content Placeholder 3" descr="Picture of Activist Curve.tif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369" b="4376"/>
          <a:stretch>
            <a:fillRect/>
          </a:stretch>
        </p:blipFill>
        <p:spPr>
          <a:xfrm>
            <a:off x="87424" y="886407"/>
            <a:ext cx="8524731" cy="4068147"/>
          </a:xfrm>
        </p:spPr>
      </p:pic>
      <p:sp>
        <p:nvSpPr>
          <p:cNvPr id="52227" name="TextBox 1"/>
          <p:cNvSpPr txBox="1">
            <a:spLocks noChangeArrowheads="1"/>
          </p:cNvSpPr>
          <p:nvPr/>
        </p:nvSpPr>
        <p:spPr bwMode="auto">
          <a:xfrm>
            <a:off x="87424" y="4198553"/>
            <a:ext cx="127484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b="1" dirty="0">
                <a:solidFill>
                  <a:srgbClr val="FF0000"/>
                </a:solidFill>
              </a:rPr>
              <a:t>Don’t know if I can make a difference, but want to try</a:t>
            </a:r>
          </a:p>
        </p:txBody>
      </p:sp>
    </p:spTree>
    <p:extLst>
      <p:ext uri="{BB962C8B-B14F-4D97-AF65-F5344CB8AC3E}">
        <p14:creationId xmlns:p14="http://schemas.microsoft.com/office/powerpoint/2010/main" val="244909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205979"/>
            <a:ext cx="6172200" cy="857250"/>
          </a:xfrm>
        </p:spPr>
        <p:txBody>
          <a:bodyPr/>
          <a:lstStyle/>
          <a:p>
            <a:r>
              <a:rPr lang="en-US" b="1" dirty="0">
                <a:solidFill>
                  <a:srgbClr val="000000"/>
                </a:solidFill>
              </a:rPr>
              <a:t>Organizing vs Mobilizing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E29AE94C-2082-564E-ABE4-59C7BE3505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9812271"/>
              </p:ext>
            </p:extLst>
          </p:nvPr>
        </p:nvGraphicFramePr>
        <p:xfrm>
          <a:off x="559557" y="1239018"/>
          <a:ext cx="7970294" cy="3543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5147">
                  <a:extLst>
                    <a:ext uri="{9D8B030D-6E8A-4147-A177-3AD203B41FA5}">
                      <a16:colId xmlns:a16="http://schemas.microsoft.com/office/drawing/2014/main" val="226879816"/>
                    </a:ext>
                  </a:extLst>
                </a:gridCol>
                <a:gridCol w="3985147">
                  <a:extLst>
                    <a:ext uri="{9D8B030D-6E8A-4147-A177-3AD203B41FA5}">
                      <a16:colId xmlns:a16="http://schemas.microsoft.com/office/drawing/2014/main" val="3400532475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latin typeface="Helvetica"/>
                          <a:cs typeface="Helvetica"/>
                        </a:rPr>
                        <a:t>Organizing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latin typeface="Helvetica"/>
                          <a:cs typeface="Helvetica"/>
                        </a:rPr>
                        <a:t>Mobilizing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09463809"/>
                  </a:ext>
                </a:extLst>
              </a:tr>
              <a:tr h="166878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100" dirty="0">
                          <a:latin typeface="Helvetica"/>
                          <a:cs typeface="Helvetica"/>
                        </a:rPr>
                        <a:t>Organizing is about leadership development and growing long-term people power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100" dirty="0">
                          <a:latin typeface="Helvetica"/>
                          <a:cs typeface="Helvetica"/>
                        </a:rPr>
                        <a:t>Mobilizing is about getting the most # of people to take an action to demonstrate broad support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68569605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100" dirty="0">
                          <a:latin typeface="Helvetica"/>
                          <a:cs typeface="Helvetica"/>
                        </a:rPr>
                        <a:t>Personalized Communications (1:1s)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100" dirty="0">
                          <a:latin typeface="Helvetica"/>
                          <a:cs typeface="Helvetica"/>
                        </a:rPr>
                        <a:t>Mass Communications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94500225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100" dirty="0">
                          <a:latin typeface="Helvetica"/>
                          <a:cs typeface="Helvetica"/>
                        </a:rPr>
                        <a:t>Relationship Based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100" dirty="0">
                          <a:latin typeface="Helvetica"/>
                          <a:cs typeface="Helvetica"/>
                        </a:rPr>
                        <a:t>Not Relationship Based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0779201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100" dirty="0">
                          <a:latin typeface="Helvetica"/>
                          <a:cs typeface="Helvetica"/>
                        </a:rPr>
                        <a:t>High value for time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100" dirty="0">
                          <a:latin typeface="Helvetica"/>
                          <a:cs typeface="Helvetica"/>
                        </a:rPr>
                        <a:t>Low value for time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73621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599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</a:rPr>
              <a:t>Organizing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>
            <a:normAutofit fontScale="85000" lnSpcReduction="20000"/>
          </a:bodyPr>
          <a:lstStyle/>
          <a:p>
            <a:pPr marL="385763" indent="-385763">
              <a:buAutoNum type="arabicPeriod"/>
            </a:pPr>
            <a:r>
              <a:rPr lang="en-US" b="1" dirty="0">
                <a:solidFill>
                  <a:srgbClr val="000000"/>
                </a:solidFill>
              </a:rPr>
              <a:t>Relationship</a:t>
            </a:r>
            <a:endParaRPr lang="en-US" b="1" dirty="0"/>
          </a:p>
          <a:p>
            <a:pPr marL="685800" lvl="1" indent="-385763"/>
            <a:r>
              <a:rPr lang="en-US" dirty="0">
                <a:solidFill>
                  <a:srgbClr val="000000"/>
                </a:solidFill>
              </a:rPr>
              <a:t>Give volunteers work that bring them in contact with others </a:t>
            </a:r>
            <a:endParaRPr lang="en-US"/>
          </a:p>
          <a:p>
            <a:pPr marL="385763" indent="-385763">
              <a:buAutoNum type="arabicPeriod"/>
            </a:pPr>
            <a:r>
              <a:rPr lang="en-US" b="1" dirty="0">
                <a:solidFill>
                  <a:srgbClr val="000000"/>
                </a:solidFill>
              </a:rPr>
              <a:t>Agency</a:t>
            </a:r>
          </a:p>
          <a:p>
            <a:pPr marL="685800" lvl="1" indent="-385763"/>
            <a:r>
              <a:rPr lang="en-US" dirty="0">
                <a:solidFill>
                  <a:srgbClr val="000000"/>
                </a:solidFill>
              </a:rPr>
              <a:t>Provide strategic autonomy on how the work is done</a:t>
            </a:r>
            <a:endParaRPr lang="en-US"/>
          </a:p>
          <a:p>
            <a:pPr marL="385763" indent="-385763">
              <a:buAutoNum type="arabicPeriod"/>
            </a:pPr>
            <a:r>
              <a:rPr lang="en-US" b="1" dirty="0">
                <a:solidFill>
                  <a:srgbClr val="000000"/>
                </a:solidFill>
              </a:rPr>
              <a:t>Purpose</a:t>
            </a:r>
          </a:p>
          <a:p>
            <a:pPr marL="685800" lvl="1" indent="-385763"/>
            <a:r>
              <a:rPr lang="en-US" dirty="0">
                <a:solidFill>
                  <a:srgbClr val="000000"/>
                </a:solidFill>
              </a:rPr>
              <a:t>Show volunteers how their work fits into the bigger picture—the campaign, the change they are creating in the world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5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EC11562-CB0C-4E69-9736-307B0FB00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Ladder of Engagement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B40F45A-62D1-41F9-84B9-B1CF603E5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navigate there</a:t>
            </a:r>
          </a:p>
          <a:p>
            <a:endParaRPr lang="en-US" dirty="0"/>
          </a:p>
          <a:p>
            <a:r>
              <a:rPr lang="en-US" dirty="0"/>
              <a:t>Link: </a:t>
            </a:r>
            <a:r>
              <a:rPr lang="en-US" dirty="0">
                <a:hlinkClick r:id="rId2"/>
              </a:rPr>
              <a:t>https://results.org/wp-content/uploads/The-RESULTS-Ladder-of-Engagement-Jan-2020.pdf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720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EC11562-CB0C-4E69-9736-307B0FB00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B40F45A-62D1-41F9-84B9-B1CF603E5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Writing LTEs: Both May Action Sheets focus on media. You can do this remotely.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International Conference: have people in your network register before 5/26 to lobby.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Other ideas?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217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EC11562-CB0C-4E69-9736-307B0FB00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869" y="-83270"/>
            <a:ext cx="7401491" cy="857250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B40F45A-62D1-41F9-84B9-B1CF603E5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716" y="961053"/>
            <a:ext cx="8707272" cy="397646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b="1" dirty="0"/>
              <a:t>Where you’ll find this recording and resources: </a:t>
            </a:r>
            <a:r>
              <a:rPr lang="en-US" b="1" dirty="0">
                <a:hlinkClick r:id="rId2"/>
              </a:rPr>
              <a:t>https://results.org/volunteers/training-webinars/</a:t>
            </a:r>
            <a:endParaRPr lang="en-US" b="1" dirty="0"/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dirty="0"/>
              <a:t>Organizing: </a:t>
            </a:r>
            <a:r>
              <a:rPr lang="en-US" dirty="0">
                <a:hlinkClick r:id="rId3"/>
              </a:rPr>
              <a:t>https://results.org/orientation-and-advocacy-training/</a:t>
            </a:r>
            <a:endParaRPr lang="en-US" dirty="0"/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dirty="0"/>
              <a:t>Ladder of Engagement: </a:t>
            </a:r>
            <a:r>
              <a:rPr lang="en-US" dirty="0">
                <a:hlinkClick r:id="rId4"/>
              </a:rPr>
              <a:t>https://results.org/wp-content/uploads/The-RESULTS-Ladder-of-Engagement-Jan-2020.pdf</a:t>
            </a:r>
            <a:r>
              <a:rPr lang="en-US" dirty="0"/>
              <a:t>. In GL Training Module 2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dirty="0"/>
              <a:t>Engagement Process Chart: In these slides.</a:t>
            </a:r>
          </a:p>
        </p:txBody>
      </p:sp>
    </p:spTree>
    <p:extLst>
      <p:ext uri="{BB962C8B-B14F-4D97-AF65-F5344CB8AC3E}">
        <p14:creationId xmlns:p14="http://schemas.microsoft.com/office/powerpoint/2010/main" val="2714254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EC11562-CB0C-4E69-9736-307B0FB00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B40F45A-62D1-41F9-84B9-B1CF603E5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Identify barriers to getting involved in advocacy with RESULTS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Learn from each other how one can overcome those barriers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Review tools &amp; practices for helping new advocates overcome barriers to engagement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196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2227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EC11562-CB0C-4E69-9736-307B0FB00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Expansion #s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3C631A01-3DEF-004C-8280-869DFDBD1E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045111"/>
              </p:ext>
            </p:extLst>
          </p:nvPr>
        </p:nvGraphicFramePr>
        <p:xfrm>
          <a:off x="457200" y="1200150"/>
          <a:ext cx="82296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61586589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732366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Fall (Aug-Dec) 2019: Busy Time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Spring (Jan-April) 2020: Slower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543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Inquiries: 347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Oriented: 101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Intros to groups: 96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Inquiries: 533</a:t>
                      </a:r>
                    </a:p>
                    <a:p>
                      <a:r>
                        <a:rPr lang="en-US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Oriented: 141</a:t>
                      </a:r>
                    </a:p>
                    <a:p>
                      <a:r>
                        <a:rPr lang="en-US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 to Groups: 103</a:t>
                      </a:r>
                      <a:r>
                        <a:rPr lang="en-US" sz="3200" dirty="0">
                          <a:effectLst/>
                        </a:rPr>
                        <a:t> 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566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338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12;p33">
            <a:extLst>
              <a:ext uri="{FF2B5EF4-FFF2-40B4-BE49-F238E27FC236}">
                <a16:creationId xmlns:a16="http://schemas.microsoft.com/office/drawing/2014/main" id="{732CBF18-83CD-C64B-88DB-B02361B53464}"/>
              </a:ext>
            </a:extLst>
          </p:cNvPr>
          <p:cNvSpPr txBox="1">
            <a:spLocks/>
          </p:cNvSpPr>
          <p:nvPr/>
        </p:nvSpPr>
        <p:spPr>
          <a:xfrm>
            <a:off x="-1" y="1800524"/>
            <a:ext cx="9144001" cy="1542451"/>
          </a:xfrm>
          <a:prstGeom prst="rect">
            <a:avLst/>
          </a:prstGeom>
          <a:solidFill>
            <a:schemeClr val="accent1"/>
          </a:solidFill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8585B"/>
              </a:buClr>
              <a:buSzPts val="6200"/>
              <a:buFont typeface="Helvetica Neue"/>
              <a:buNone/>
              <a:tabLst/>
              <a:defRPr sz="6200" b="0" i="0" u="none" strike="noStrike" cap="none" spc="0" baseline="0">
                <a:ln>
                  <a:noFill/>
                </a:ln>
                <a:solidFill>
                  <a:srgbClr val="58585B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Helvetica Neue Light"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Helvetica Neue Light"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Helvetica Neue Light"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Helvetica Neue Light"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Helvetica Neue Light"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Helvetica Neue Light"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Helvetica Neue Light"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Helvetica Neue Light"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hangingPunct="1">
              <a:buClr>
                <a:srgbClr val="1C1819"/>
              </a:buClr>
              <a:buSzPts val="3160"/>
            </a:pPr>
            <a:r>
              <a:rPr lang="en-US" sz="3600" b="1" dirty="0">
                <a:solidFill>
                  <a:schemeClr val="bg1"/>
                </a:solidFill>
                <a:latin typeface="Open Sans"/>
              </a:rPr>
              <a:t>Unprecedented Interest = Opportunity</a:t>
            </a:r>
          </a:p>
          <a:p>
            <a:pPr hangingPunct="1">
              <a:buClr>
                <a:srgbClr val="1C1819"/>
              </a:buClr>
              <a:buSzPts val="3160"/>
            </a:pPr>
            <a:endParaRPr lang="en-US" sz="3600" b="1" dirty="0">
              <a:solidFill>
                <a:schemeClr val="bg1"/>
              </a:solidFill>
              <a:latin typeface="Open Sans"/>
            </a:endParaRPr>
          </a:p>
          <a:p>
            <a:pPr hangingPunct="1">
              <a:buClr>
                <a:srgbClr val="1C1819"/>
              </a:buClr>
              <a:buSzPts val="3160"/>
            </a:pPr>
            <a:r>
              <a:rPr lang="en-US" sz="3600" b="1" dirty="0">
                <a:solidFill>
                  <a:schemeClr val="bg1"/>
                </a:solidFill>
                <a:latin typeface="Open Sans"/>
              </a:rPr>
              <a:t>How do we seize it?</a:t>
            </a:r>
          </a:p>
        </p:txBody>
      </p:sp>
    </p:spTree>
    <p:extLst>
      <p:ext uri="{BB962C8B-B14F-4D97-AF65-F5344CB8AC3E}">
        <p14:creationId xmlns:p14="http://schemas.microsoft.com/office/powerpoint/2010/main" val="3561313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7CA0DAA6-33B8-4A25-810D-2F4D816FB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729445" cy="51435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A06DBCD-EF0C-45F1-A8E9-A0D835097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782" y="1182095"/>
            <a:ext cx="2818388" cy="3148641"/>
          </a:xfrm>
          <a:noFill/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 defTabSz="914400">
              <a:lnSpc>
                <a:spcPct val="90000"/>
              </a:lnSpc>
            </a:pPr>
            <a:r>
              <a:rPr lang="en-US" sz="3600" b="1" dirty="0">
                <a:solidFill>
                  <a:schemeClr val="bg1"/>
                </a:solidFill>
              </a:rPr>
              <a:t>Motivation Must Be</a:t>
            </a:r>
            <a:br>
              <a:rPr lang="en-US" sz="3600" b="1" dirty="0">
                <a:solidFill>
                  <a:schemeClr val="bg1"/>
                </a:solidFill>
              </a:rPr>
            </a:b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rgbClr val="FFB81C"/>
                </a:solidFill>
              </a:rPr>
              <a:t>Greater than </a:t>
            </a:r>
            <a:br>
              <a:rPr lang="en-US" sz="3600" b="1" dirty="0">
                <a:solidFill>
                  <a:schemeClr val="bg1"/>
                </a:solidFill>
              </a:rPr>
            </a:b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Barriers to Entry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156D6-C0F4-4134-9598-27B575561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94857" y="4767262"/>
            <a:ext cx="469082" cy="273844"/>
          </a:xfrm>
          <a:prstGeom prst="ellipse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lnSpc>
                <a:spcPct val="90000"/>
              </a:lnSpc>
              <a:spcAft>
                <a:spcPts val="600"/>
              </a:spcAft>
              <a:defRPr/>
            </a:pPr>
            <a:fld id="{307E6868-079E-1649-B8D1-459B42CE4DE3}" type="slidenum">
              <a:rPr lang="en-US" sz="700" b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pPr algn="r" defTabSz="914400">
                <a:lnSpc>
                  <a:spcPct val="90000"/>
                </a:lnSpc>
                <a:spcAft>
                  <a:spcPts val="600"/>
                </a:spcAft>
                <a:defRPr/>
              </a:pPr>
              <a:t>5</a:t>
            </a:fld>
            <a:endParaRPr lang="en-US" sz="700" b="0" dirty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8E4E46-210C-4F64-99C0-469508C68915}"/>
              </a:ext>
            </a:extLst>
          </p:cNvPr>
          <p:cNvSpPr/>
          <p:nvPr/>
        </p:nvSpPr>
        <p:spPr>
          <a:xfrm>
            <a:off x="4450813" y="238708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798DCD-4B17-894A-8A93-08FA1C53F5D9}"/>
              </a:ext>
            </a:extLst>
          </p:cNvPr>
          <p:cNvSpPr/>
          <p:nvPr/>
        </p:nvSpPr>
        <p:spPr>
          <a:xfrm>
            <a:off x="297401" y="1058900"/>
            <a:ext cx="8585342" cy="457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latin typeface="Open Sans" panose="020B0606030504020204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2" name="Picture 41" descr="A picture containing table, sitting, desk, wooden&#10;&#10;Description automatically generated">
            <a:extLst>
              <a:ext uri="{FF2B5EF4-FFF2-40B4-BE49-F238E27FC236}">
                <a16:creationId xmlns:a16="http://schemas.microsoft.com/office/drawing/2014/main" id="{1631DC66-6E65-6644-8C8D-61CCEB50C9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729445" y="0"/>
            <a:ext cx="5390103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761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7CA0DAA6-33B8-4A25-810D-2F4D816FB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729445" cy="51435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A06DBCD-EF0C-45F1-A8E9-A0D835097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480" y="1058900"/>
            <a:ext cx="2573897" cy="2020730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3600" b="1" dirty="0">
                <a:solidFill>
                  <a:schemeClr val="bg1"/>
                </a:solidFill>
              </a:rPr>
              <a:t>What are the Barriers?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156D6-C0F4-4134-9598-27B575561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94857" y="4767262"/>
            <a:ext cx="469082" cy="273844"/>
          </a:xfrm>
          <a:prstGeom prst="ellipse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lnSpc>
                <a:spcPct val="90000"/>
              </a:lnSpc>
              <a:spcAft>
                <a:spcPts val="600"/>
              </a:spcAft>
              <a:defRPr/>
            </a:pPr>
            <a:fld id="{307E6868-079E-1649-B8D1-459B42CE4DE3}" type="slidenum">
              <a:rPr lang="en-US" sz="700" b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pPr algn="r" defTabSz="914400">
                <a:lnSpc>
                  <a:spcPct val="90000"/>
                </a:lnSpc>
                <a:spcAft>
                  <a:spcPts val="600"/>
                </a:spcAft>
                <a:defRPr/>
              </a:pPr>
              <a:t>6</a:t>
            </a:fld>
            <a:endParaRPr lang="en-US" sz="700" b="0" dirty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8E4E46-210C-4F64-99C0-469508C68915}"/>
              </a:ext>
            </a:extLst>
          </p:cNvPr>
          <p:cNvSpPr/>
          <p:nvPr/>
        </p:nvSpPr>
        <p:spPr>
          <a:xfrm>
            <a:off x="4450813" y="238708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798DCD-4B17-894A-8A93-08FA1C53F5D9}"/>
              </a:ext>
            </a:extLst>
          </p:cNvPr>
          <p:cNvSpPr/>
          <p:nvPr/>
        </p:nvSpPr>
        <p:spPr>
          <a:xfrm>
            <a:off x="297401" y="1058900"/>
            <a:ext cx="8585342" cy="457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>
              <a:latin typeface="Open Sans" panose="020B0606030504020204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2" name="Picture 41" descr="A picture containing table, sitting, desk, wooden&#10;&#10;Description automatically generated">
            <a:extLst>
              <a:ext uri="{FF2B5EF4-FFF2-40B4-BE49-F238E27FC236}">
                <a16:creationId xmlns:a16="http://schemas.microsoft.com/office/drawing/2014/main" id="{1631DC66-6E65-6644-8C8D-61CCEB50C9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729445" y="0"/>
            <a:ext cx="5390103" cy="5143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04C5F1-8070-9F40-A116-A178F2765170}"/>
              </a:ext>
            </a:extLst>
          </p:cNvPr>
          <p:cNvSpPr txBox="1"/>
          <p:nvPr/>
        </p:nvSpPr>
        <p:spPr>
          <a:xfrm rot="2009699">
            <a:off x="3722461" y="1099034"/>
            <a:ext cx="1321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Don’t know the issues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CA575D-84D3-664A-B4B2-CBBE17E5B5F4}"/>
              </a:ext>
            </a:extLst>
          </p:cNvPr>
          <p:cNvSpPr txBox="1"/>
          <p:nvPr/>
        </p:nvSpPr>
        <p:spPr>
          <a:xfrm rot="21342354">
            <a:off x="6751047" y="2464664"/>
            <a:ext cx="1259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Never did this before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BE4529-8839-1341-9C66-6F49ABB28100}"/>
              </a:ext>
            </a:extLst>
          </p:cNvPr>
          <p:cNvSpPr txBox="1"/>
          <p:nvPr/>
        </p:nvSpPr>
        <p:spPr>
          <a:xfrm rot="20948605">
            <a:off x="4808018" y="1601963"/>
            <a:ext cx="1259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Feel like an outsider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852FD4-B256-9E4C-827E-DBE702E78B15}"/>
              </a:ext>
            </a:extLst>
          </p:cNvPr>
          <p:cNvSpPr txBox="1"/>
          <p:nvPr/>
        </p:nvSpPr>
        <p:spPr>
          <a:xfrm rot="3333136">
            <a:off x="7920942" y="3072055"/>
            <a:ext cx="1317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Overwhelm</a:t>
            </a:r>
          </a:p>
        </p:txBody>
      </p:sp>
    </p:spTree>
    <p:extLst>
      <p:ext uri="{BB962C8B-B14F-4D97-AF65-F5344CB8AC3E}">
        <p14:creationId xmlns:p14="http://schemas.microsoft.com/office/powerpoint/2010/main" val="2283095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8E4E46-210C-4F64-99C0-469508C68915}"/>
              </a:ext>
            </a:extLst>
          </p:cNvPr>
          <p:cNvSpPr/>
          <p:nvPr/>
        </p:nvSpPr>
        <p:spPr>
          <a:xfrm>
            <a:off x="4450813" y="238708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156D6-C0F4-4134-9598-27B575561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A06DBCD-EF0C-45F1-A8E9-A0D835097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3015"/>
            <a:ext cx="7401491" cy="85725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Open Sans" panose="020B0606030504020204"/>
              </a:rPr>
              <a:t>Exercise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65E754-4D50-594D-A81A-38239F3B50A4}"/>
              </a:ext>
            </a:extLst>
          </p:cNvPr>
          <p:cNvSpPr txBox="1"/>
          <p:nvPr/>
        </p:nvSpPr>
        <p:spPr>
          <a:xfrm>
            <a:off x="671804" y="1361459"/>
            <a:ext cx="7747577" cy="3416320"/>
          </a:xfrm>
          <a:prstGeom prst="rect">
            <a:avLst/>
          </a:prstGeom>
          <a:noFill/>
        </p:spPr>
        <p:txBody>
          <a:bodyPr wrap="square" numCol="1" rtlCol="0" anchor="t">
            <a:spAutoFit/>
          </a:bodyPr>
          <a:lstStyle/>
          <a:p>
            <a:r>
              <a:rPr lang="en-US" sz="3200" dirty="0"/>
              <a:t>Take 2 Minutes to Answer this Question:</a:t>
            </a:r>
          </a:p>
          <a:p>
            <a:endParaRPr lang="en-US" sz="2400" dirty="0">
              <a:cs typeface="Calibri"/>
            </a:endParaRPr>
          </a:p>
          <a:p>
            <a:r>
              <a:rPr lang="en-US" sz="3200" i="1" dirty="0"/>
              <a:t>Thinking about your experience of getting involved in RESULTS, what was the turning point or critical moment when you decided to become a RESULTS advocate or to stay involved with RESULTS?</a:t>
            </a:r>
            <a:endParaRPr lang="en-US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1558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8E4E46-210C-4F64-99C0-469508C68915}"/>
              </a:ext>
            </a:extLst>
          </p:cNvPr>
          <p:cNvSpPr/>
          <p:nvPr/>
        </p:nvSpPr>
        <p:spPr>
          <a:xfrm>
            <a:off x="4450813" y="238708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156D6-C0F4-4134-9598-27B575561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A06DBCD-EF0C-45F1-A8E9-A0D835097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3015"/>
            <a:ext cx="7401491" cy="85725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Open Sans" panose="020B0606030504020204"/>
              </a:rPr>
              <a:t>Exercise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65E754-4D50-594D-A81A-38239F3B50A4}"/>
              </a:ext>
            </a:extLst>
          </p:cNvPr>
          <p:cNvSpPr txBox="1"/>
          <p:nvPr/>
        </p:nvSpPr>
        <p:spPr>
          <a:xfrm>
            <a:off x="653143" y="1602254"/>
            <a:ext cx="7766238" cy="2800767"/>
          </a:xfrm>
          <a:prstGeom prst="rect">
            <a:avLst/>
          </a:prstGeom>
          <a:noFill/>
        </p:spPr>
        <p:txBody>
          <a:bodyPr wrap="square" numCol="1" rtlCol="0" anchor="t">
            <a:spAutoFit/>
          </a:bodyPr>
          <a:lstStyle/>
          <a:p>
            <a:r>
              <a:rPr lang="en-US" sz="3200" dirty="0"/>
              <a:t>Take 2 Minutes to Answer this Question:</a:t>
            </a:r>
          </a:p>
          <a:p>
            <a:endParaRPr lang="en-US" sz="2400" dirty="0">
              <a:cs typeface="Calibri"/>
            </a:endParaRPr>
          </a:p>
          <a:p>
            <a:endParaRPr lang="en-US" sz="2400" dirty="0">
              <a:cs typeface="Calibri"/>
            </a:endParaRPr>
          </a:p>
          <a:p>
            <a:r>
              <a:rPr lang="en-US" sz="3200" i="1" dirty="0"/>
              <a:t>What barriers did you overcome to get involved with RESULTS? How did you overcome them? </a:t>
            </a:r>
            <a:endParaRPr lang="en-US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0724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8E4E46-210C-4F64-99C0-469508C68915}"/>
              </a:ext>
            </a:extLst>
          </p:cNvPr>
          <p:cNvSpPr/>
          <p:nvPr/>
        </p:nvSpPr>
        <p:spPr>
          <a:xfrm>
            <a:off x="4450813" y="238708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156D6-C0F4-4134-9598-27B575561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A06DBCD-EF0C-45F1-A8E9-A0D835097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42" y="111646"/>
            <a:ext cx="7401491" cy="85725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Open Sans" panose="020B0606030504020204"/>
              </a:rPr>
              <a:t>What are the Barriers?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65E754-4D50-594D-A81A-38239F3B50A4}"/>
              </a:ext>
            </a:extLst>
          </p:cNvPr>
          <p:cNvSpPr txBox="1"/>
          <p:nvPr/>
        </p:nvSpPr>
        <p:spPr>
          <a:xfrm>
            <a:off x="228600" y="968896"/>
            <a:ext cx="8374743" cy="410573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lvl="0" indent="-342900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It’s overwhelming</a:t>
            </a:r>
          </a:p>
          <a:p>
            <a:pPr marL="342900" lvl="0" indent="-342900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could never be as good as “they” are at this</a:t>
            </a:r>
          </a:p>
          <a:p>
            <a:pPr marL="342900" lvl="0" indent="-342900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don’t know anything about these issues</a:t>
            </a:r>
          </a:p>
          <a:p>
            <a:pPr marL="342900" lvl="0" indent="-342900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I’ve never done advocacy—it seems hard</a:t>
            </a:r>
          </a:p>
          <a:p>
            <a:pPr marL="342900" lvl="0" indent="-342900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Nobody cares I’m around—I don’t feel welcome</a:t>
            </a:r>
          </a:p>
          <a:p>
            <a:pPr marL="342900" lvl="0" indent="-342900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Hard to get to know people—I feel like an outsider</a:t>
            </a:r>
          </a:p>
          <a:p>
            <a:pPr marL="355600" lvl="0" indent="-342900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group isn’t organized—I don’t know when they meet</a:t>
            </a:r>
          </a:p>
          <a:p>
            <a:pPr marL="404813" lvl="0" indent="-404813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There’s so much lingo</a:t>
            </a:r>
          </a:p>
          <a:p>
            <a:pPr marL="404813" lvl="0" indent="-404813">
              <a:lnSpc>
                <a:spcPct val="114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don’t think this really makes a difference</a:t>
            </a:r>
          </a:p>
        </p:txBody>
      </p:sp>
    </p:spTree>
    <p:extLst>
      <p:ext uri="{BB962C8B-B14F-4D97-AF65-F5344CB8AC3E}">
        <p14:creationId xmlns:p14="http://schemas.microsoft.com/office/powerpoint/2010/main" val="24611439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2020 Rebrand Colors">
      <a:dk1>
        <a:srgbClr val="000000"/>
      </a:dk1>
      <a:lt1>
        <a:sysClr val="window" lastClr="FFFFFF"/>
      </a:lt1>
      <a:dk2>
        <a:srgbClr val="E41034"/>
      </a:dk2>
      <a:lt2>
        <a:srgbClr val="F3F0E9"/>
      </a:lt2>
      <a:accent1>
        <a:srgbClr val="45AFD0"/>
      </a:accent1>
      <a:accent2>
        <a:srgbClr val="F0AA19"/>
      </a:accent2>
      <a:accent3>
        <a:srgbClr val="56AB46"/>
      </a:accent3>
      <a:accent4>
        <a:srgbClr val="886BB0"/>
      </a:accent4>
      <a:accent5>
        <a:srgbClr val="C645A4"/>
      </a:accent5>
      <a:accent6>
        <a:srgbClr val="F77024"/>
      </a:accent6>
      <a:hlink>
        <a:srgbClr val="45AFD0"/>
      </a:hlink>
      <a:folHlink>
        <a:srgbClr val="9800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7C4F8466E1834FB2722B7EC1D9E46D" ma:contentTypeVersion="6" ma:contentTypeDescription="Create a new document." ma:contentTypeScope="" ma:versionID="342715797c2ca419396fef9ad41edf69">
  <xsd:schema xmlns:xsd="http://www.w3.org/2001/XMLSchema" xmlns:xs="http://www.w3.org/2001/XMLSchema" xmlns:p="http://schemas.microsoft.com/office/2006/metadata/properties" xmlns:ns2="655ca6b8-0f94-4989-841e-604707552b5c" xmlns:ns3="f42ee926-7c83-4218-bf2b-8b85ac63f15d" targetNamespace="http://schemas.microsoft.com/office/2006/metadata/properties" ma:root="true" ma:fieldsID="b90e4ea577cc8a707d15d5029edbbbd0" ns2:_="" ns3:_="">
    <xsd:import namespace="655ca6b8-0f94-4989-841e-604707552b5c"/>
    <xsd:import namespace="f42ee926-7c83-4218-bf2b-8b85ac63f1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5ca6b8-0f94-4989-841e-604707552b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2ee926-7c83-4218-bf2b-8b85ac63f15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23E2F6-89EB-4C1A-9B95-10F660D698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8DE01F-C5E0-467C-B1C0-A672CC880A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5ca6b8-0f94-4989-841e-604707552b5c"/>
    <ds:schemaRef ds:uri="f42ee926-7c83-4218-bf2b-8b85ac63f1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959BF8-6FB4-40AF-AF38-2D057E67A497}">
  <ds:schemaRefs>
    <ds:schemaRef ds:uri="http://schemas.microsoft.com/office/2006/documentManagement/types"/>
    <ds:schemaRef ds:uri="http://purl.org/dc/dcmitype/"/>
    <ds:schemaRef ds:uri="http://purl.org/dc/terms/"/>
    <ds:schemaRef ds:uri="f42ee926-7c83-4218-bf2b-8b85ac63f15d"/>
    <ds:schemaRef ds:uri="http://schemas.microsoft.com/office/2006/metadata/properties"/>
    <ds:schemaRef ds:uri="http://purl.org/dc/elements/1.1/"/>
    <ds:schemaRef ds:uri="655ca6b8-0f94-4989-841e-604707552b5c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895</Words>
  <Application>Microsoft Macintosh PowerPoint</Application>
  <PresentationFormat>On-screen Show (16:9)</PresentationFormat>
  <Paragraphs>126</Paragraphs>
  <Slides>20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33" baseType="lpstr">
      <vt:lpstr>ＭＳ Ｐゴシック</vt:lpstr>
      <vt:lpstr>Arial</vt:lpstr>
      <vt:lpstr>Calibri</vt:lpstr>
      <vt:lpstr>Century Gothic</vt:lpstr>
      <vt:lpstr>Courier New</vt:lpstr>
      <vt:lpstr>Helvetica</vt:lpstr>
      <vt:lpstr>Helvetica Neue</vt:lpstr>
      <vt:lpstr>Open Sans</vt:lpstr>
      <vt:lpstr>Times New Roman</vt:lpstr>
      <vt:lpstr>Wingdings</vt:lpstr>
      <vt:lpstr>Custom Design</vt:lpstr>
      <vt:lpstr>Office Theme</vt:lpstr>
      <vt:lpstr>Custom Design</vt:lpstr>
      <vt:lpstr>PowerPoint Presentation</vt:lpstr>
      <vt:lpstr>Objectives</vt:lpstr>
      <vt:lpstr>Expansion #s</vt:lpstr>
      <vt:lpstr>PowerPoint Presentation</vt:lpstr>
      <vt:lpstr>Motivation Must Be  Greater than   Barriers to Entry</vt:lpstr>
      <vt:lpstr>What are the Barriers?</vt:lpstr>
      <vt:lpstr>Exercise</vt:lpstr>
      <vt:lpstr>Exercise</vt:lpstr>
      <vt:lpstr>What are the Barriers?</vt:lpstr>
      <vt:lpstr>Based on Your Experience, How Can We Help New People Overcome Each Barrier?</vt:lpstr>
      <vt:lpstr>Other Barriers You Came Up With</vt:lpstr>
      <vt:lpstr>What would a first conversation with someone who is newly interested sound like?</vt:lpstr>
      <vt:lpstr>Some Tools</vt:lpstr>
      <vt:lpstr>Engagement Process</vt:lpstr>
      <vt:lpstr>Organizing vs Mobilizing</vt:lpstr>
      <vt:lpstr>Organizing Characteristics</vt:lpstr>
      <vt:lpstr>Ladder of Engagement</vt:lpstr>
      <vt:lpstr>Opportunities</vt:lpstr>
      <vt:lpstr>Resources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Marchal</dc:creator>
  <cp:lastModifiedBy>Ken Patterson</cp:lastModifiedBy>
  <cp:revision>4</cp:revision>
  <dcterms:created xsi:type="dcterms:W3CDTF">2020-03-26T17:06:07Z</dcterms:created>
  <dcterms:modified xsi:type="dcterms:W3CDTF">2020-05-07T00:23:05Z</dcterms:modified>
</cp:coreProperties>
</file>