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Noto Sans" panose="020B0502040504020204" pitchFamily="34" charset="0"/>
      <p:regular r:id="rId25"/>
      <p:bold r:id="rId26"/>
      <p:italic r:id="rId27"/>
      <p:boldItalic r:id="rId28"/>
    </p:embeddedFont>
    <p:embeddedFont>
      <p:font typeface="Open Sans" panose="020B0606030504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EpP1ajMf9a78gSQ+aNVRfXayc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results.org/wp-content/uploads/READ-Act-Reauthorization-Fact-Sheet.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mplifygirls.org/"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togetherwomenrise.org/tag/amplify/" TargetMode="External"/><Relationship Id="rId4" Type="http://schemas.openxmlformats.org/officeDocument/2006/relationships/hyperlink" Target="https://togetherwomenrise.org/wp-content/uploads/2023/01/AMPLIFY-Girls-Together-Women-Rise-Dec.-2022-Report.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ce-us.org/who-we-ar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4fc495f4c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14fc495f4c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Leslye</a:t>
            </a:r>
            <a:endParaRPr/>
          </a:p>
        </p:txBody>
      </p:sp>
      <p:sp>
        <p:nvSpPr>
          <p:cNvPr id="168" name="Google Shape;168;g14fc495f4c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e1626a58cf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1e1626a58cf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a:p>
            <a:pPr marL="0" lvl="0" indent="0" algn="l" rtl="0">
              <a:lnSpc>
                <a:spcPct val="100000"/>
              </a:lnSpc>
              <a:spcBef>
                <a:spcPts val="0"/>
              </a:spcBef>
              <a:spcAft>
                <a:spcPts val="0"/>
              </a:spcAft>
              <a:buSzPts val="1400"/>
              <a:buNone/>
            </a:pPr>
            <a:br>
              <a:rPr lang="en-US">
                <a:highlight>
                  <a:srgbClr val="FFF2CC"/>
                </a:highlight>
              </a:rPr>
            </a:br>
            <a:endParaRPr>
              <a:highlight>
                <a:srgbClr val="FFFFFF"/>
              </a:highlight>
            </a:endParaRPr>
          </a:p>
        </p:txBody>
      </p:sp>
      <p:sp>
        <p:nvSpPr>
          <p:cNvPr id="250" name="Google Shape;250;g1e1626a58cf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da11d584da_0_2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a:t>Leslye</a:t>
            </a:r>
            <a:endParaRPr/>
          </a:p>
        </p:txBody>
      </p:sp>
      <p:sp>
        <p:nvSpPr>
          <p:cNvPr id="257" name="Google Shape;257;g1da11d584da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4fc29c28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g14fc29c28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19d62d0946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219d62d0946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Ken - 7 mins</a:t>
            </a:r>
            <a:endParaRPr/>
          </a:p>
          <a:p>
            <a:pPr marL="0" lvl="0" indent="0" algn="l" rtl="0">
              <a:lnSpc>
                <a:spcPct val="100000"/>
              </a:lnSpc>
              <a:spcBef>
                <a:spcPts val="0"/>
              </a:spcBef>
              <a:spcAft>
                <a:spcPts val="0"/>
              </a:spcAft>
              <a:buSzPts val="1400"/>
              <a:buNone/>
            </a:pPr>
            <a:r>
              <a:rPr lang="en-US"/>
              <a:t>Bills and what they do</a:t>
            </a:r>
            <a:endParaRPr/>
          </a:p>
          <a:p>
            <a:pPr marL="0" lvl="0" indent="0" algn="l" rtl="0">
              <a:lnSpc>
                <a:spcPct val="100000"/>
              </a:lnSpc>
              <a:spcBef>
                <a:spcPts val="0"/>
              </a:spcBef>
              <a:spcAft>
                <a:spcPts val="0"/>
              </a:spcAft>
              <a:buSzPts val="1400"/>
              <a:buNone/>
            </a:pPr>
            <a:r>
              <a:rPr lang="en-US"/>
              <a:t>READ Act Fact Sheet: </a:t>
            </a:r>
            <a:r>
              <a:rPr lang="en-US" u="sng">
                <a:solidFill>
                  <a:schemeClr val="hlink"/>
                </a:solidFill>
                <a:hlinkClick r:id="rId3"/>
              </a:rPr>
              <a:t>https://results.org/wp-content/uploads/READ-Act-Reauthorization-Fact-Sheet.pdf</a:t>
            </a:r>
            <a:r>
              <a:rPr lang="en-US"/>
              <a:t> </a:t>
            </a:r>
            <a:endParaRPr/>
          </a:p>
        </p:txBody>
      </p:sp>
      <p:sp>
        <p:nvSpPr>
          <p:cNvPr id="272" name="Google Shape;272;g219d62d0946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df75a25fcf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1df75a25fcf_0_1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Karyne (skip if there is no time but share the link to it)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14000"/>
              </a:lnSpc>
              <a:spcBef>
                <a:spcPts val="0"/>
              </a:spcBef>
              <a:spcAft>
                <a:spcPts val="0"/>
              </a:spcAft>
              <a:buClr>
                <a:schemeClr val="dk1"/>
              </a:buClr>
              <a:buSzPts val="1100"/>
              <a:buFont typeface="Arial"/>
              <a:buNone/>
            </a:pPr>
            <a:r>
              <a:rPr lang="en-US" sz="1500" b="1">
                <a:latin typeface="Open Sans"/>
                <a:ea typeface="Open Sans"/>
                <a:cs typeface="Open Sans"/>
                <a:sym typeface="Open Sans"/>
              </a:rPr>
              <a:t>Engage: </a:t>
            </a:r>
            <a:r>
              <a:rPr lang="en-US" sz="1500">
                <a:latin typeface="Open Sans"/>
                <a:ea typeface="Open Sans"/>
                <a:cs typeface="Open Sans"/>
                <a:sym typeface="Open Sans"/>
              </a:rPr>
              <a:t>There is a phenomenon called “learning poverty,” and it targets the futures of children. Children who experience learning poverty cannot read or comprehend simple text by </a:t>
            </a:r>
            <a:endParaRPr sz="1500">
              <a:latin typeface="Open Sans"/>
              <a:ea typeface="Open Sans"/>
              <a:cs typeface="Open Sans"/>
              <a:sym typeface="Open Sans"/>
            </a:endParaRPr>
          </a:p>
          <a:p>
            <a:pPr marL="0" lvl="0" indent="0" algn="l" rtl="0">
              <a:lnSpc>
                <a:spcPct val="114000"/>
              </a:lnSpc>
              <a:spcBef>
                <a:spcPts val="0"/>
              </a:spcBef>
              <a:spcAft>
                <a:spcPts val="0"/>
              </a:spcAft>
              <a:buClr>
                <a:schemeClr val="dk1"/>
              </a:buClr>
              <a:buSzPts val="1100"/>
              <a:buFont typeface="Arial"/>
              <a:buNone/>
            </a:pPr>
            <a:r>
              <a:rPr lang="en-US" sz="1500">
                <a:latin typeface="Open Sans"/>
                <a:ea typeface="Open Sans"/>
                <a:cs typeface="Open Sans"/>
                <a:sym typeface="Open Sans"/>
              </a:rPr>
              <a:t>10 years old.</a:t>
            </a:r>
            <a:endParaRPr sz="1500">
              <a:latin typeface="Open Sans"/>
              <a:ea typeface="Open Sans"/>
              <a:cs typeface="Open Sans"/>
              <a:sym typeface="Open Sans"/>
            </a:endParaRPr>
          </a:p>
          <a:p>
            <a:pPr marL="0" lvl="0" indent="0" algn="l" rtl="0">
              <a:lnSpc>
                <a:spcPct val="114000"/>
              </a:lnSpc>
              <a:spcBef>
                <a:spcPts val="1200"/>
              </a:spcBef>
              <a:spcAft>
                <a:spcPts val="0"/>
              </a:spcAft>
              <a:buClr>
                <a:schemeClr val="dk1"/>
              </a:buClr>
              <a:buSzPts val="1100"/>
              <a:buFont typeface="Arial"/>
              <a:buNone/>
            </a:pPr>
            <a:r>
              <a:rPr lang="en-US" sz="1500" b="1">
                <a:latin typeface="Open Sans"/>
                <a:ea typeface="Open Sans"/>
                <a:cs typeface="Open Sans"/>
                <a:sym typeface="Open Sans"/>
              </a:rPr>
              <a:t>Problem: </a:t>
            </a:r>
            <a:r>
              <a:rPr lang="en-US" sz="1500">
                <a:latin typeface="Open Sans"/>
                <a:ea typeface="Open Sans"/>
                <a:cs typeface="Open Sans"/>
                <a:sym typeface="Open Sans"/>
              </a:rPr>
              <a:t>According to the World Bank, roughly 57% of children in low- and middle-income countries experienced learning poverty in 2019. Thanks in part to the COVID-19 pandemic, that rate has increased to a stunning 70%.</a:t>
            </a:r>
            <a:endParaRPr sz="1500">
              <a:latin typeface="Open Sans"/>
              <a:ea typeface="Open Sans"/>
              <a:cs typeface="Open Sans"/>
              <a:sym typeface="Open Sans"/>
            </a:endParaRPr>
          </a:p>
          <a:p>
            <a:pPr marL="0" lvl="0" indent="0" algn="l" rtl="0">
              <a:lnSpc>
                <a:spcPct val="114000"/>
              </a:lnSpc>
              <a:spcBef>
                <a:spcPts val="1200"/>
              </a:spcBef>
              <a:spcAft>
                <a:spcPts val="0"/>
              </a:spcAft>
              <a:buClr>
                <a:schemeClr val="dk1"/>
              </a:buClr>
              <a:buSzPts val="1100"/>
              <a:buFont typeface="Arial"/>
              <a:buNone/>
            </a:pPr>
            <a:r>
              <a:rPr lang="en-US" sz="1500" b="1">
                <a:latin typeface="Open Sans"/>
                <a:ea typeface="Open Sans"/>
                <a:cs typeface="Open Sans"/>
                <a:sym typeface="Open Sans"/>
              </a:rPr>
              <a:t>Inform: </a:t>
            </a:r>
            <a:r>
              <a:rPr lang="en-US" sz="1500">
                <a:latin typeface="Open Sans"/>
                <a:ea typeface="Open Sans"/>
                <a:cs typeface="Open Sans"/>
                <a:sym typeface="Open Sans"/>
              </a:rPr>
              <a:t>The READ Act of 2017 made a difference in the lives of millions of young people and needs to be reauthorized in 2023. The bill calls on the U.S. to update its foundational literacy and numeracy strategy. It also calls for robust monitoring and evaluation.</a:t>
            </a:r>
            <a:endParaRPr sz="1500">
              <a:latin typeface="Open Sans"/>
              <a:ea typeface="Open Sans"/>
              <a:cs typeface="Open Sans"/>
              <a:sym typeface="Open Sans"/>
            </a:endParaRPr>
          </a:p>
          <a:p>
            <a:pPr marL="0" lvl="0" indent="0" algn="l" rtl="0">
              <a:lnSpc>
                <a:spcPct val="114000"/>
              </a:lnSpc>
              <a:spcBef>
                <a:spcPts val="1200"/>
              </a:spcBef>
              <a:spcAft>
                <a:spcPts val="0"/>
              </a:spcAft>
              <a:buClr>
                <a:schemeClr val="dk1"/>
              </a:buClr>
              <a:buSzPts val="1100"/>
              <a:buFont typeface="Arial"/>
              <a:buNone/>
            </a:pPr>
            <a:r>
              <a:rPr lang="en-US" sz="1500" b="1">
                <a:latin typeface="Open Sans"/>
                <a:ea typeface="Open Sans"/>
                <a:cs typeface="Open Sans"/>
                <a:sym typeface="Open Sans"/>
              </a:rPr>
              <a:t>Call to Action: </a:t>
            </a:r>
            <a:r>
              <a:rPr lang="en-US" sz="1500">
                <a:latin typeface="Open Sans"/>
                <a:ea typeface="Open Sans"/>
                <a:cs typeface="Open Sans"/>
                <a:sym typeface="Open Sans"/>
              </a:rPr>
              <a:t>Children around the world need reading and numeracy skills for success and a bright future. Will you be a READ Act co-sponsor?</a:t>
            </a:r>
            <a:endParaRPr sz="1500">
              <a:latin typeface="Open Sans"/>
              <a:ea typeface="Open Sans"/>
              <a:cs typeface="Open Sans"/>
              <a:sym typeface="Open Sans"/>
            </a:endParaRPr>
          </a:p>
          <a:p>
            <a:pPr marL="0" lvl="0" indent="0" algn="l" rtl="0">
              <a:lnSpc>
                <a:spcPct val="100000"/>
              </a:lnSpc>
              <a:spcBef>
                <a:spcPts val="1200"/>
              </a:spcBef>
              <a:spcAft>
                <a:spcPts val="0"/>
              </a:spcAft>
              <a:buSzPts val="1400"/>
              <a:buNone/>
            </a:pPr>
            <a:endParaRPr/>
          </a:p>
        </p:txBody>
      </p:sp>
      <p:sp>
        <p:nvSpPr>
          <p:cNvPr id="281" name="Google Shape;281;g1df75a25fcf_0_1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df75a25fcf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1df75a25fcf_0_1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293" name="Google Shape;293;g1df75a25fcf_0_1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df75a25fcf_0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1df75a25fcf_0_1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305" name="Google Shape;305;g1df75a25fcf_0_1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df75a25fcf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1df75a25fcf_0_2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 (skip if there is no time but share the link to it)</a:t>
            </a:r>
            <a:endParaRPr/>
          </a:p>
        </p:txBody>
      </p:sp>
      <p:sp>
        <p:nvSpPr>
          <p:cNvPr id="317" name="Google Shape;317;g1df75a25fcf_0_2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4fc495f4cb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4fc495f4cb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Leslye</a:t>
            </a:r>
            <a:endParaRPr i="1"/>
          </a:p>
        </p:txBody>
      </p:sp>
      <p:sp>
        <p:nvSpPr>
          <p:cNvPr id="176" name="Google Shape;176;g14fc495f4cb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4fc495f4cb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14fc495f4cb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Leslye</a:t>
            </a:r>
            <a:endParaRPr i="1"/>
          </a:p>
        </p:txBody>
      </p:sp>
      <p:sp>
        <p:nvSpPr>
          <p:cNvPr id="184" name="Google Shape;184;g14fc495f4cb_0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dd29ec108d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1dd29ec108d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Leslye</a:t>
            </a:r>
            <a:endParaRPr i="1"/>
          </a:p>
        </p:txBody>
      </p:sp>
      <p:sp>
        <p:nvSpPr>
          <p:cNvPr id="192" name="Google Shape;192;g1dd29ec108d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e1626a58cf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1e1626a58cf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Chris or Leslye - 5 mins</a:t>
            </a:r>
            <a:br>
              <a:rPr lang="en-US"/>
            </a:br>
            <a:r>
              <a:rPr lang="en-US" u="sng">
                <a:solidFill>
                  <a:schemeClr val="hlink"/>
                </a:solidFill>
                <a:hlinkClick r:id="rId3"/>
              </a:rPr>
              <a:t>https://www.amplifygirls.org/</a:t>
            </a:r>
            <a:r>
              <a:rPr lang="en-US"/>
              <a:t> </a:t>
            </a:r>
            <a:br>
              <a:rPr lang="en-US"/>
            </a:br>
            <a:endParaRPr/>
          </a:p>
          <a:p>
            <a:pPr marL="0" lvl="0" indent="0" algn="l" rtl="0">
              <a:lnSpc>
                <a:spcPct val="100000"/>
              </a:lnSpc>
              <a:spcBef>
                <a:spcPts val="0"/>
              </a:spcBef>
              <a:spcAft>
                <a:spcPts val="0"/>
              </a:spcAft>
              <a:buSzPts val="1400"/>
              <a:buNone/>
            </a:pPr>
            <a:r>
              <a:rPr lang="en-US" u="sng">
                <a:solidFill>
                  <a:schemeClr val="hlink"/>
                </a:solidFill>
                <a:hlinkClick r:id="rId4"/>
              </a:rPr>
              <a:t>https://togetherwomenrise.org/wp-content/uploads/2023/01/AMPLIFY-Girls-Together-Women-Rise-Dec.-2022-Report.pdf</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solidFill>
                  <a:schemeClr val="hlink"/>
                </a:solidFill>
                <a:hlinkClick r:id="rId5"/>
              </a:rPr>
              <a:t>https://togetherwomenrise.org/tag/amplify/</a:t>
            </a:r>
            <a:r>
              <a:rPr lang="en-US"/>
              <a:t> </a:t>
            </a:r>
            <a:endParaRPr/>
          </a:p>
        </p:txBody>
      </p:sp>
      <p:sp>
        <p:nvSpPr>
          <p:cNvPr id="200" name="Google Shape;200;g1e1626a58cf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e1626a58cf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1e1626a58cf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Jennifer G. Rigg  (15 mins)</a:t>
            </a:r>
            <a:endParaRPr/>
          </a:p>
          <a:p>
            <a:pPr marL="0" lvl="0" indent="0" algn="l" rtl="0">
              <a:lnSpc>
                <a:spcPct val="100000"/>
              </a:lnSpc>
              <a:spcBef>
                <a:spcPts val="0"/>
              </a:spcBef>
              <a:spcAft>
                <a:spcPts val="0"/>
              </a:spcAft>
              <a:buSzPts val="1400"/>
              <a:buNone/>
            </a:pPr>
            <a:r>
              <a:rPr lang="en-US" u="sng">
                <a:solidFill>
                  <a:schemeClr val="hlink"/>
                </a:solidFill>
                <a:hlinkClick r:id="rId3"/>
              </a:rPr>
              <a:t>https://www.gce-us.org/who-we-are/</a:t>
            </a:r>
            <a:r>
              <a:rPr lang="en-US"/>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i="1"/>
              <a:t>Karyne to introduce Jennifer - </a:t>
            </a:r>
            <a:br>
              <a:rPr lang="en-US"/>
            </a:br>
            <a:r>
              <a:rPr lang="en-US"/>
              <a:t>Jennifer Rigg (she/her) is the Executive Director of the Global Campaign for Education-US (GCE-US). GCE-US, a coalition of over 80 organizations, promotes access to quality education as a human right and mobilizes the public to create political will in the U.S. and internationally to ensure universal access to quality education worldwide. Jennifer brings over 20 years of experience, including international education and development, public policy, coalition building, strategic communications and public management. Previously, Jennifer was the Director of Policy &amp; Partnerships and Interim Executive Director at the 1,000 Days Partnership. At Save the Children, Jennifer led policy and advocacy on education, early childhood development, nutrition and food security, livelihoods, microfinance, and aid effectiveness. Jennifer has also worked with CARE, United Way Worldwide, and the Nancy Bell Evans Center on Nonprofits &amp; Philanthropy at the University of Washington. She received an MPA and graduate certificate in International and Community Development Policy and Management from the University of Washington, a certificate in Nonprofit Leadership and Management from the University of Wisconsin/Learning Institute for Nonprofits, and a BA in International Studies/Political Science from Emory University. </a:t>
            </a:r>
            <a:endParaRPr/>
          </a:p>
        </p:txBody>
      </p:sp>
      <p:sp>
        <p:nvSpPr>
          <p:cNvPr id="210" name="Google Shape;210;g1e1626a58cf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d9b0211098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1d9b0211098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 to transition to Mentimeter for word cloud</a:t>
            </a:r>
            <a:endParaRPr/>
          </a:p>
        </p:txBody>
      </p:sp>
      <p:sp>
        <p:nvSpPr>
          <p:cNvPr id="218" name="Google Shape;218;g1d9b0211098_0_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e2d2c9455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1e2d2c9455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231" name="Google Shape;231;g1e2d2c9455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dd4f1b5906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1dd4f1b5906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a:p>
            <a:pPr marL="0" lvl="0" indent="0" algn="l" rtl="0">
              <a:lnSpc>
                <a:spcPct val="100000"/>
              </a:lnSpc>
              <a:spcBef>
                <a:spcPts val="0"/>
              </a:spcBef>
              <a:spcAft>
                <a:spcPts val="0"/>
              </a:spcAft>
              <a:buSzPts val="1400"/>
              <a:buNone/>
            </a:pPr>
            <a:br>
              <a:rPr lang="en-US">
                <a:highlight>
                  <a:srgbClr val="FFF2CC"/>
                </a:highlight>
              </a:rPr>
            </a:br>
            <a:endParaRPr>
              <a:highlight>
                <a:srgbClr val="FFFFFF"/>
              </a:highlight>
            </a:endParaRPr>
          </a:p>
        </p:txBody>
      </p:sp>
      <p:sp>
        <p:nvSpPr>
          <p:cNvPr id="242" name="Google Shape;242;g1dd4f1b5906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ntent Slide Teal + Image 1">
  <p:cSld name="Content Slide Teal + Image 2">
    <p:spTree>
      <p:nvGrpSpPr>
        <p:cNvPr id="1" name="Shape 59"/>
        <p:cNvGrpSpPr/>
        <p:nvPr/>
      </p:nvGrpSpPr>
      <p:grpSpPr>
        <a:xfrm>
          <a:off x="0" y="0"/>
          <a:ext cx="0" cy="0"/>
          <a:chOff x="0" y="0"/>
          <a:chExt cx="0" cy="0"/>
        </a:xfrm>
      </p:grpSpPr>
      <p:pic>
        <p:nvPicPr>
          <p:cNvPr id="60" name="Google Shape;60;g119407a4a4b_0_208"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sp>
        <p:nvSpPr>
          <p:cNvPr id="61" name="Google Shape;61;g119407a4a4b_0_208"/>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62" name="Google Shape;62;g119407a4a4b_0_208"/>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63" name="Google Shape;63;g119407a4a4b_0_208"/>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
        <p:nvSpPr>
          <p:cNvPr id="64" name="Google Shape;64;g119407a4a4b_0_208"/>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1" name="Google Shape;71;p3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2" name="Google Shape;72;p34"/>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3" name="Google Shape;73;p34"/>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4" name="Google Shape;74;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80" name="Google Shape;80;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1" name="Google Shape;81;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9"/>
          <p:cNvSpPr>
            <a:spLocks noGrp="1"/>
          </p:cNvSpPr>
          <p:nvPr>
            <p:ph type="pic" idx="2"/>
          </p:nvPr>
        </p:nvSpPr>
        <p:spPr>
          <a:xfrm>
            <a:off x="1792288" y="459581"/>
            <a:ext cx="5486400" cy="3086100"/>
          </a:xfrm>
          <a:prstGeom prst="rect">
            <a:avLst/>
          </a:prstGeom>
          <a:noFill/>
          <a:ln>
            <a:noFill/>
          </a:ln>
        </p:spPr>
      </p:sp>
      <p:sp>
        <p:nvSpPr>
          <p:cNvPr id="86" name="Google Shape;86;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7" name="Google Shape;87;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2" name="Google Shape;92;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7" name="Google Shape;97;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g1dd29ec108d_0_110"/>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g1dd29ec108d_0_110"/>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853"/>
              </a:spcBef>
              <a:spcAft>
                <a:spcPts val="0"/>
              </a:spcAft>
              <a:buClr>
                <a:srgbClr val="888888"/>
              </a:buClr>
              <a:buSzPts val="4267"/>
              <a:buNone/>
              <a:defRPr>
                <a:solidFill>
                  <a:srgbClr val="888888"/>
                </a:solidFill>
              </a:defRPr>
            </a:lvl1pPr>
            <a:lvl2pPr lvl="1" algn="ctr">
              <a:lnSpc>
                <a:spcPct val="100000"/>
              </a:lnSpc>
              <a:spcBef>
                <a:spcPts val="747"/>
              </a:spcBef>
              <a:spcAft>
                <a:spcPts val="0"/>
              </a:spcAft>
              <a:buClr>
                <a:srgbClr val="888888"/>
              </a:buClr>
              <a:buSzPts val="3733"/>
              <a:buNone/>
              <a:defRPr>
                <a:solidFill>
                  <a:srgbClr val="888888"/>
                </a:solidFill>
              </a:defRPr>
            </a:lvl2pPr>
            <a:lvl3pPr lvl="2" algn="ctr">
              <a:lnSpc>
                <a:spcPct val="100000"/>
              </a:lnSpc>
              <a:spcBef>
                <a:spcPts val="640"/>
              </a:spcBef>
              <a:spcAft>
                <a:spcPts val="0"/>
              </a:spcAft>
              <a:buClr>
                <a:srgbClr val="888888"/>
              </a:buClr>
              <a:buSzPts val="3200"/>
              <a:buNone/>
              <a:defRPr>
                <a:solidFill>
                  <a:srgbClr val="888888"/>
                </a:solidFill>
              </a:defRPr>
            </a:lvl3pPr>
            <a:lvl4pPr lvl="3" algn="ctr">
              <a:lnSpc>
                <a:spcPct val="100000"/>
              </a:lnSpc>
              <a:spcBef>
                <a:spcPts val="533"/>
              </a:spcBef>
              <a:spcAft>
                <a:spcPts val="0"/>
              </a:spcAft>
              <a:buClr>
                <a:srgbClr val="888888"/>
              </a:buClr>
              <a:buSzPts val="2667"/>
              <a:buNone/>
              <a:defRPr>
                <a:solidFill>
                  <a:srgbClr val="888888"/>
                </a:solidFill>
              </a:defRPr>
            </a:lvl4pPr>
            <a:lvl5pPr lvl="4" algn="ctr">
              <a:lnSpc>
                <a:spcPct val="100000"/>
              </a:lnSpc>
              <a:spcBef>
                <a:spcPts val="533"/>
              </a:spcBef>
              <a:spcAft>
                <a:spcPts val="0"/>
              </a:spcAft>
              <a:buClr>
                <a:srgbClr val="888888"/>
              </a:buClr>
              <a:buSzPts val="2667"/>
              <a:buNone/>
              <a:defRPr>
                <a:solidFill>
                  <a:srgbClr val="888888"/>
                </a:solidFill>
              </a:defRPr>
            </a:lvl5pPr>
            <a:lvl6pPr lvl="5" algn="ctr">
              <a:lnSpc>
                <a:spcPct val="100000"/>
              </a:lnSpc>
              <a:spcBef>
                <a:spcPts val="533"/>
              </a:spcBef>
              <a:spcAft>
                <a:spcPts val="0"/>
              </a:spcAft>
              <a:buClr>
                <a:srgbClr val="888888"/>
              </a:buClr>
              <a:buSzPts val="2667"/>
              <a:buNone/>
              <a:defRPr>
                <a:solidFill>
                  <a:srgbClr val="888888"/>
                </a:solidFill>
              </a:defRPr>
            </a:lvl6pPr>
            <a:lvl7pPr lvl="6" algn="ctr">
              <a:lnSpc>
                <a:spcPct val="100000"/>
              </a:lnSpc>
              <a:spcBef>
                <a:spcPts val="533"/>
              </a:spcBef>
              <a:spcAft>
                <a:spcPts val="0"/>
              </a:spcAft>
              <a:buClr>
                <a:srgbClr val="888888"/>
              </a:buClr>
              <a:buSzPts val="2667"/>
              <a:buNone/>
              <a:defRPr>
                <a:solidFill>
                  <a:srgbClr val="888888"/>
                </a:solidFill>
              </a:defRPr>
            </a:lvl7pPr>
            <a:lvl8pPr lvl="7" algn="ctr">
              <a:lnSpc>
                <a:spcPct val="100000"/>
              </a:lnSpc>
              <a:spcBef>
                <a:spcPts val="533"/>
              </a:spcBef>
              <a:spcAft>
                <a:spcPts val="0"/>
              </a:spcAft>
              <a:buClr>
                <a:srgbClr val="888888"/>
              </a:buClr>
              <a:buSzPts val="2667"/>
              <a:buNone/>
              <a:defRPr>
                <a:solidFill>
                  <a:srgbClr val="888888"/>
                </a:solidFill>
              </a:defRPr>
            </a:lvl8pPr>
            <a:lvl9pPr lvl="8" algn="ctr">
              <a:lnSpc>
                <a:spcPct val="100000"/>
              </a:lnSpc>
              <a:spcBef>
                <a:spcPts val="533"/>
              </a:spcBef>
              <a:spcAft>
                <a:spcPts val="0"/>
              </a:spcAft>
              <a:buClr>
                <a:srgbClr val="888888"/>
              </a:buClr>
              <a:buSzPts val="2667"/>
              <a:buNone/>
              <a:defRPr>
                <a:solidFill>
                  <a:srgbClr val="888888"/>
                </a:solidFill>
              </a:defRPr>
            </a:lvl9pPr>
          </a:lstStyle>
          <a:p>
            <a:endParaRPr/>
          </a:p>
        </p:txBody>
      </p:sp>
      <p:sp>
        <p:nvSpPr>
          <p:cNvPr id="110" name="Google Shape;110;g1dd29ec108d_0_11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1dd29ec108d_0_110"/>
          <p:cNvSpPr txBox="1">
            <a:spLocks noGrp="1"/>
          </p:cNvSpPr>
          <p:nvPr>
            <p:ph type="sldNum" idx="12"/>
          </p:nvPr>
        </p:nvSpPr>
        <p:spPr>
          <a:xfrm>
            <a:off x="0" y="0"/>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112"/>
        <p:cNvGrpSpPr/>
        <p:nvPr/>
      </p:nvGrpSpPr>
      <p:grpSpPr>
        <a:xfrm>
          <a:off x="0" y="0"/>
          <a:ext cx="0" cy="0"/>
          <a:chOff x="0" y="0"/>
          <a:chExt cx="0" cy="0"/>
        </a:xfrm>
      </p:grpSpPr>
      <p:sp>
        <p:nvSpPr>
          <p:cNvPr id="113" name="Google Shape;113;g1dd29ec108d_0_115"/>
          <p:cNvSpPr txBox="1">
            <a:spLocks noGrp="1"/>
          </p:cNvSpPr>
          <p:nvPr>
            <p:ph type="title"/>
          </p:nvPr>
        </p:nvSpPr>
        <p:spPr>
          <a:xfrm>
            <a:off x="722313" y="3815955"/>
            <a:ext cx="7772400" cy="10215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1dd29ec108d_0_115"/>
          <p:cNvSpPr txBox="1"/>
          <p:nvPr/>
        </p:nvSpPr>
        <p:spPr>
          <a:xfrm>
            <a:off x="722313" y="2794399"/>
            <a:ext cx="7772400" cy="1021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35"/>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5"/>
        <p:cNvGrpSpPr/>
        <p:nvPr/>
      </p:nvGrpSpPr>
      <p:grpSpPr>
        <a:xfrm>
          <a:off x="0" y="0"/>
          <a:ext cx="0" cy="0"/>
          <a:chOff x="0" y="0"/>
          <a:chExt cx="0" cy="0"/>
        </a:xfrm>
      </p:grpSpPr>
      <p:sp>
        <p:nvSpPr>
          <p:cNvPr id="116" name="Google Shape;116;g1dd29ec108d_0_118"/>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g1dd29ec108d_0_118"/>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8" name="Google Shape;118;g1dd29ec108d_0_118"/>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g1dd29ec108d_0_118"/>
          <p:cNvSpPr txBox="1">
            <a:spLocks noGrp="1"/>
          </p:cNvSpPr>
          <p:nvPr>
            <p:ph type="sldNum" idx="12"/>
          </p:nvPr>
        </p:nvSpPr>
        <p:spPr>
          <a:xfrm>
            <a:off x="0" y="9834"/>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0"/>
        <p:cNvGrpSpPr/>
        <p:nvPr/>
      </p:nvGrpSpPr>
      <p:grpSpPr>
        <a:xfrm>
          <a:off x="0" y="0"/>
          <a:ext cx="0" cy="0"/>
          <a:chOff x="0" y="0"/>
          <a:chExt cx="0" cy="0"/>
        </a:xfrm>
      </p:grpSpPr>
      <p:sp>
        <p:nvSpPr>
          <p:cNvPr id="121" name="Google Shape;121;g1dd29ec108d_0_123"/>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g1dd29ec108d_0_123"/>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3" name="Google Shape;123;g1dd29ec108d_0_123"/>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4" name="Google Shape;124;g1dd29ec108d_0_12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g1dd29ec108d_0_123"/>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6"/>
        <p:cNvGrpSpPr/>
        <p:nvPr/>
      </p:nvGrpSpPr>
      <p:grpSpPr>
        <a:xfrm>
          <a:off x="0" y="0"/>
          <a:ext cx="0" cy="0"/>
          <a:chOff x="0" y="0"/>
          <a:chExt cx="0" cy="0"/>
        </a:xfrm>
      </p:grpSpPr>
      <p:sp>
        <p:nvSpPr>
          <p:cNvPr id="127" name="Google Shape;127;g1dd29ec108d_0_129"/>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5867"/>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g1dd29ec108d_0_129"/>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9" name="Google Shape;129;g1dd29ec108d_0_129"/>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30" name="Google Shape;130;g1dd29ec108d_0_129"/>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31" name="Google Shape;131;g1dd29ec108d_0_129"/>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32" name="Google Shape;132;g1dd29ec108d_0_129"/>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g1dd29ec108d_0_129"/>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4"/>
        <p:cNvGrpSpPr/>
        <p:nvPr/>
      </p:nvGrpSpPr>
      <p:grpSpPr>
        <a:xfrm>
          <a:off x="0" y="0"/>
          <a:ext cx="0" cy="0"/>
          <a:chOff x="0" y="0"/>
          <a:chExt cx="0" cy="0"/>
        </a:xfrm>
      </p:grpSpPr>
      <p:sp>
        <p:nvSpPr>
          <p:cNvPr id="135" name="Google Shape;135;g1dd29ec108d_0_137"/>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g1dd29ec108d_0_13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1dd29ec108d_0_137"/>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g1dd29ec108d_0_14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1dd29ec108d_0_141"/>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1"/>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2"/>
        <p:cNvGrpSpPr/>
        <p:nvPr/>
      </p:nvGrpSpPr>
      <p:grpSpPr>
        <a:xfrm>
          <a:off x="0" y="0"/>
          <a:ext cx="0" cy="0"/>
          <a:chOff x="0" y="0"/>
          <a:chExt cx="0" cy="0"/>
        </a:xfrm>
      </p:grpSpPr>
      <p:sp>
        <p:nvSpPr>
          <p:cNvPr id="143" name="Google Shape;143;g1dd29ec108d_0_145"/>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g1dd29ec108d_0_145"/>
          <p:cNvSpPr txBox="1">
            <a:spLocks noGrp="1"/>
          </p:cNvSpPr>
          <p:nvPr>
            <p:ph type="body" idx="1"/>
          </p:nvPr>
        </p:nvSpPr>
        <p:spPr>
          <a:xfrm>
            <a:off x="3575050" y="204789"/>
            <a:ext cx="4235400" cy="43899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45" name="Google Shape;145;g1dd29ec108d_0_145"/>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6" name="Google Shape;146;g1dd29ec108d_0_14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g1dd29ec108d_0_145"/>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8"/>
        <p:cNvGrpSpPr/>
        <p:nvPr/>
      </p:nvGrpSpPr>
      <p:grpSpPr>
        <a:xfrm>
          <a:off x="0" y="0"/>
          <a:ext cx="0" cy="0"/>
          <a:chOff x="0" y="0"/>
          <a:chExt cx="0" cy="0"/>
        </a:xfrm>
      </p:grpSpPr>
      <p:sp>
        <p:nvSpPr>
          <p:cNvPr id="149" name="Google Shape;149;g1dd29ec108d_0_151"/>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g1dd29ec108d_0_151"/>
          <p:cNvSpPr>
            <a:spLocks noGrp="1"/>
          </p:cNvSpPr>
          <p:nvPr>
            <p:ph type="pic" idx="2"/>
          </p:nvPr>
        </p:nvSpPr>
        <p:spPr>
          <a:xfrm>
            <a:off x="1792288" y="459581"/>
            <a:ext cx="5486400" cy="3086100"/>
          </a:xfrm>
          <a:prstGeom prst="rect">
            <a:avLst/>
          </a:prstGeom>
          <a:noFill/>
          <a:ln>
            <a:noFill/>
          </a:ln>
        </p:spPr>
      </p:sp>
      <p:sp>
        <p:nvSpPr>
          <p:cNvPr id="151" name="Google Shape;151;g1dd29ec108d_0_151"/>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52" name="Google Shape;152;g1dd29ec108d_0_15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g1dd29ec108d_0_151"/>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4"/>
        <p:cNvGrpSpPr/>
        <p:nvPr/>
      </p:nvGrpSpPr>
      <p:grpSpPr>
        <a:xfrm>
          <a:off x="0" y="0"/>
          <a:ext cx="0" cy="0"/>
          <a:chOff x="0" y="0"/>
          <a:chExt cx="0" cy="0"/>
        </a:xfrm>
      </p:grpSpPr>
      <p:sp>
        <p:nvSpPr>
          <p:cNvPr id="155" name="Google Shape;155;g1dd29ec108d_0_157"/>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g1dd29ec108d_0_157"/>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7" name="Google Shape;157;g1dd29ec108d_0_15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1dd29ec108d_0_157"/>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9"/>
        <p:cNvGrpSpPr/>
        <p:nvPr/>
      </p:nvGrpSpPr>
      <p:grpSpPr>
        <a:xfrm>
          <a:off x="0" y="0"/>
          <a:ext cx="0" cy="0"/>
          <a:chOff x="0" y="0"/>
          <a:chExt cx="0" cy="0"/>
        </a:xfrm>
      </p:grpSpPr>
      <p:sp>
        <p:nvSpPr>
          <p:cNvPr id="160" name="Google Shape;160;g1dd29ec108d_0_162"/>
          <p:cNvSpPr txBox="1">
            <a:spLocks noGrp="1"/>
          </p:cNvSpPr>
          <p:nvPr>
            <p:ph type="title"/>
          </p:nvPr>
        </p:nvSpPr>
        <p:spPr>
          <a:xfrm rot="5400000">
            <a:off x="5016458" y="1818780"/>
            <a:ext cx="4388700" cy="1163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g1dd29ec108d_0_162"/>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2" name="Google Shape;162;g1dd29ec108d_0_16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g1dd29ec108d_0_162"/>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g1dd29ec108d_0_162"/>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7" name="Google Shape;27;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32"/>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2"/>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32"/>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3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35"/>
        <p:cNvGrpSpPr/>
        <p:nvPr/>
      </p:nvGrpSpPr>
      <p:grpSpPr>
        <a:xfrm>
          <a:off x="0" y="0"/>
          <a:ext cx="0" cy="0"/>
          <a:chOff x="0" y="0"/>
          <a:chExt cx="0" cy="0"/>
        </a:xfrm>
      </p:grpSpPr>
      <p:sp>
        <p:nvSpPr>
          <p:cNvPr id="36" name="Google Shape;36;p21"/>
          <p:cNvSpPr txBox="1">
            <a:spLocks noGrp="1"/>
          </p:cNvSpPr>
          <p:nvPr>
            <p:ph type="title"/>
          </p:nvPr>
        </p:nvSpPr>
        <p:spPr>
          <a:xfrm>
            <a:off x="457200" y="205978"/>
            <a:ext cx="8229600" cy="651272"/>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1"/>
          <p:cNvSpPr txBox="1">
            <a:spLocks noGrp="1"/>
          </p:cNvSpPr>
          <p:nvPr>
            <p:ph type="body" idx="1"/>
          </p:nvPr>
        </p:nvSpPr>
        <p:spPr>
          <a:xfrm>
            <a:off x="457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8" name="Google Shape;38;p21"/>
          <p:cNvSpPr txBox="1">
            <a:spLocks noGrp="1"/>
          </p:cNvSpPr>
          <p:nvPr>
            <p:ph type="body" idx="2"/>
          </p:nvPr>
        </p:nvSpPr>
        <p:spPr>
          <a:xfrm>
            <a:off x="4648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9" name="Google Shape;39;p21"/>
          <p:cNvSpPr txBox="1">
            <a:spLocks noGrp="1"/>
          </p:cNvSpPr>
          <p:nvPr>
            <p:ph type="dt" idx="10"/>
          </p:nvPr>
        </p:nvSpPr>
        <p:spPr>
          <a:xfrm>
            <a:off x="457200" y="4857751"/>
            <a:ext cx="2133600" cy="1833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1"/>
          <p:cNvSpPr txBox="1">
            <a:spLocks noGrp="1"/>
          </p:cNvSpPr>
          <p:nvPr>
            <p:ph type="ftr" idx="11"/>
          </p:nvPr>
        </p:nvSpPr>
        <p:spPr>
          <a:xfrm>
            <a:off x="3124200" y="4857751"/>
            <a:ext cx="2895600" cy="1833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 name="Google Shape;41;p21"/>
          <p:cNvSpPr txBox="1">
            <a:spLocks noGrp="1"/>
          </p:cNvSpPr>
          <p:nvPr>
            <p:ph type="sldNum" idx="12"/>
          </p:nvPr>
        </p:nvSpPr>
        <p:spPr>
          <a:xfrm>
            <a:off x="6553200" y="4857751"/>
            <a:ext cx="2133600" cy="183356"/>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47" name="Google Shape;47;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8"/>
        <p:cNvGrpSpPr/>
        <p:nvPr/>
      </p:nvGrpSpPr>
      <p:grpSpPr>
        <a:xfrm>
          <a:off x="0" y="0"/>
          <a:ext cx="0" cy="0"/>
          <a:chOff x="0" y="0"/>
          <a:chExt cx="0" cy="0"/>
        </a:xfrm>
      </p:grpSpPr>
      <p:sp>
        <p:nvSpPr>
          <p:cNvPr id="49" name="Google Shape;49;g10c3dc4d86b_7_57"/>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g10c3dc4d86b_7_57"/>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51" name="Google Shape;51;g10c3dc4d86b_7_5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52"/>
        <p:cNvGrpSpPr/>
        <p:nvPr/>
      </p:nvGrpSpPr>
      <p:grpSpPr>
        <a:xfrm>
          <a:off x="0" y="0"/>
          <a:ext cx="0" cy="0"/>
          <a:chOff x="0" y="0"/>
          <a:chExt cx="0" cy="0"/>
        </a:xfrm>
      </p:grpSpPr>
      <p:pic>
        <p:nvPicPr>
          <p:cNvPr id="53" name="Google Shape;53;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54" name="Google Shape;54;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55" name="Google Shape;55;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6" name="Google Shape;56;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7" name="Google Shape;57;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8" name="Google Shape;58;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5.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9">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pic>
        <p:nvPicPr>
          <p:cNvPr id="101" name="Google Shape;101;g1dd29ec108d_0_103" descr="RESULTS_logo_EN_CMYK_BIG (flat)2_RESULTS_logo_EN_CMYK_BIG.png"/>
          <p:cNvPicPr preferRelativeResize="0"/>
          <p:nvPr/>
        </p:nvPicPr>
        <p:blipFill rotWithShape="1">
          <a:blip r:embed="rId14">
            <a:alphaModFix/>
          </a:blip>
          <a:srcRect/>
          <a:stretch/>
        </p:blipFill>
        <p:spPr>
          <a:xfrm>
            <a:off x="7858691" y="143448"/>
            <a:ext cx="1223628" cy="982313"/>
          </a:xfrm>
          <a:prstGeom prst="rect">
            <a:avLst/>
          </a:prstGeom>
          <a:noFill/>
          <a:ln>
            <a:noFill/>
          </a:ln>
        </p:spPr>
      </p:pic>
      <p:sp>
        <p:nvSpPr>
          <p:cNvPr id="102" name="Google Shape;102;g1dd29ec108d_0_103"/>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 name="Google Shape;103;g1dd29ec108d_0_103"/>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lnSpc>
                <a:spcPct val="100000"/>
              </a:lnSpc>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lnSpc>
                <a:spcPct val="100000"/>
              </a:lnSpc>
              <a:spcBef>
                <a:spcPts val="747"/>
              </a:spcBef>
              <a:spcAft>
                <a:spcPts val="0"/>
              </a:spcAft>
              <a:buClr>
                <a:schemeClr val="dk1"/>
              </a:buClr>
              <a:buSzPts val="3733"/>
              <a:buFont typeface="Courier New"/>
              <a:buChar char="o"/>
              <a:defRPr sz="3733" b="0" i="0" u="none" strike="noStrike" cap="none">
                <a:solidFill>
                  <a:schemeClr val="dk1"/>
                </a:solidFill>
                <a:latin typeface="Calibri"/>
                <a:ea typeface="Calibri"/>
                <a:cs typeface="Calibri"/>
                <a:sym typeface="Calibri"/>
              </a:defRPr>
            </a:lvl2pPr>
            <a:lvl3pPr marL="1371600" marR="0" lvl="2" indent="-431800" algn="l" rtl="0">
              <a:lnSpc>
                <a:spcPct val="100000"/>
              </a:lnSpc>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lnSpc>
                <a:spcPct val="100000"/>
              </a:lnSpc>
              <a:spcBef>
                <a:spcPts val="533"/>
              </a:spcBef>
              <a:spcAft>
                <a:spcPts val="0"/>
              </a:spcAft>
              <a:buClr>
                <a:schemeClr val="dk1"/>
              </a:buClr>
              <a:buSzPts val="2667"/>
              <a:buFont typeface="Courier New"/>
              <a:buChar char="o"/>
              <a:defRPr sz="2667" b="0" i="0" u="none" strike="noStrike" cap="none">
                <a:solidFill>
                  <a:schemeClr val="dk1"/>
                </a:solidFill>
                <a:latin typeface="Calibri"/>
                <a:ea typeface="Calibri"/>
                <a:cs typeface="Calibri"/>
                <a:sym typeface="Calibri"/>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04" name="Google Shape;104;g1dd29ec108d_0_10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g1dd29ec108d_0_103"/>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106" name="Google Shape;106;g1dd29ec108d_0_103" descr="RESULTS_logo_EN_CMYK_BIG (flat)2_RESULTS_logo_EN_CMYK_BIG.png"/>
          <p:cNvPicPr preferRelativeResize="0"/>
          <p:nvPr/>
        </p:nvPicPr>
        <p:blipFill rotWithShape="1">
          <a:blip r:embed="rId15">
            <a:alphaModFix/>
          </a:blip>
          <a:srcRect/>
          <a:stretch/>
        </p:blipFill>
        <p:spPr>
          <a:xfrm>
            <a:off x="7858691" y="139015"/>
            <a:ext cx="1223629" cy="982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document/d/1sL02ycn-oIXkPyfeiU0t6fMq8q34iwnqjo2eNPKGnYY/edit?usp=sharing"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s://results.salsalabs.org/diningforwomen/index.html"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results.org/event/global-poverty-policy-forum-4/2023-05-18" TargetMode="External"/><Relationship Id="rId4" Type="http://schemas.openxmlformats.org/officeDocument/2006/relationships/hyperlink" Target="https://togetherwomenrise.org/upcoming-even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results.org/wp-content/uploads/Spring-2023-AO-Workshop-Descriptions.pdf"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togetherwomenrise.org/tag/amplify/"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mailto:FirstName_LastName@SenatorsLastName.Senate.Gov" TargetMode="External"/><Relationship Id="rId3" Type="http://schemas.openxmlformats.org/officeDocument/2006/relationships/hyperlink" Target="https://docs.google.com/spreadsheets/d/1QF2HKawtGx1kYYfYwGibPpKKnFs0jmX5-RxcpWyEpsk/edit?usp=sharing" TargetMode="External"/><Relationship Id="rId7" Type="http://schemas.openxmlformats.org/officeDocument/2006/relationships/hyperlink" Target="mailto:FirstName.LastName@mail.house.gov"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docs.google.com/document/d/11l_rC1YqAoe_9NLIHQa4ZV1gEuFDm00paIzTNyC_ENo/edit" TargetMode="External"/><Relationship Id="rId5" Type="http://schemas.openxmlformats.org/officeDocument/2006/relationships/hyperlink" Target="https://results.org/volunteers/legislator-lookup" TargetMode="External"/><Relationship Id="rId4" Type="http://schemas.openxmlformats.org/officeDocument/2006/relationships/hyperlink" Target="https://docs.google.com/spreadsheets/d/19hSWS98oYD5k5Bt-XKQZNMkISPk74HWzGWdENPuApVY/edit?usp=sharing" TargetMode="Externa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4fc495f4cb_0_0"/>
          <p:cNvSpPr txBox="1">
            <a:spLocks noGrp="1"/>
          </p:cNvSpPr>
          <p:nvPr>
            <p:ph type="title"/>
          </p:nvPr>
        </p:nvSpPr>
        <p:spPr>
          <a:xfrm>
            <a:off x="132075" y="1429650"/>
            <a:ext cx="8739900" cy="2682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latin typeface="Open Sans"/>
                <a:ea typeface="Open Sans"/>
                <a:cs typeface="Open Sans"/>
                <a:sym typeface="Open Sans"/>
              </a:rPr>
              <a:t>RISE Advocacy Chapter </a:t>
            </a:r>
            <a:br>
              <a:rPr lang="en-US">
                <a:latin typeface="Open Sans"/>
                <a:ea typeface="Open Sans"/>
                <a:cs typeface="Open Sans"/>
                <a:sym typeface="Open Sans"/>
              </a:rPr>
            </a:br>
            <a:r>
              <a:rPr lang="en-US">
                <a:latin typeface="Open Sans"/>
                <a:ea typeface="Open Sans"/>
                <a:cs typeface="Open Sans"/>
                <a:sym typeface="Open Sans"/>
              </a:rPr>
              <a:t>May Webinar</a:t>
            </a:r>
            <a:endParaRPr>
              <a:latin typeface="Open Sans"/>
              <a:ea typeface="Open Sans"/>
              <a:cs typeface="Open Sans"/>
              <a:sym typeface="Open Sans"/>
            </a:endParaRPr>
          </a:p>
        </p:txBody>
      </p:sp>
      <p:sp>
        <p:nvSpPr>
          <p:cNvPr id="171" name="Google Shape;171;g14fc495f4cb_0_0"/>
          <p:cNvSpPr txBox="1"/>
          <p:nvPr/>
        </p:nvSpPr>
        <p:spPr>
          <a:xfrm>
            <a:off x="1125415" y="4299438"/>
            <a:ext cx="6620700" cy="446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300" b="1">
                <a:solidFill>
                  <a:schemeClr val="dk1"/>
                </a:solidFill>
                <a:latin typeface="Open Sans"/>
                <a:ea typeface="Open Sans"/>
                <a:cs typeface="Open Sans"/>
                <a:sym typeface="Open Sans"/>
              </a:rPr>
              <a:t>May 16</a:t>
            </a:r>
            <a:r>
              <a:rPr lang="en-US" sz="2300" b="1" i="0" u="none" strike="noStrike" cap="none">
                <a:solidFill>
                  <a:schemeClr val="dk1"/>
                </a:solidFill>
                <a:latin typeface="Open Sans"/>
                <a:ea typeface="Open Sans"/>
                <a:cs typeface="Open Sans"/>
                <a:sym typeface="Open Sans"/>
              </a:rPr>
              <a:t>, 2023</a:t>
            </a:r>
            <a:endParaRPr sz="1900" b="1" i="0" u="none" strike="noStrike" cap="none">
              <a:solidFill>
                <a:srgbClr val="000000"/>
              </a:solidFill>
              <a:latin typeface="Open Sans"/>
              <a:ea typeface="Open Sans"/>
              <a:cs typeface="Open Sans"/>
              <a:sym typeface="Open Sans"/>
            </a:endParaRPr>
          </a:p>
        </p:txBody>
      </p:sp>
      <p:pic>
        <p:nvPicPr>
          <p:cNvPr id="172" name="Google Shape;172;g14fc495f4cb_0_0"/>
          <p:cNvPicPr preferRelativeResize="0"/>
          <p:nvPr/>
        </p:nvPicPr>
        <p:blipFill rotWithShape="1">
          <a:blip r:embed="rId3">
            <a:alphaModFix/>
          </a:blip>
          <a:srcRect/>
          <a:stretch/>
        </p:blipFill>
        <p:spPr>
          <a:xfrm>
            <a:off x="132080" y="187403"/>
            <a:ext cx="3013528" cy="8865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e1626a58cf_0_28"/>
          <p:cNvSpPr txBox="1">
            <a:spLocks noGrp="1"/>
          </p:cNvSpPr>
          <p:nvPr>
            <p:ph type="title"/>
          </p:nvPr>
        </p:nvSpPr>
        <p:spPr>
          <a:xfrm>
            <a:off x="151500" y="1836175"/>
            <a:ext cx="8841000" cy="3178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r>
              <a:rPr lang="en-US" sz="2800">
                <a:highlight>
                  <a:srgbClr val="FFFFFF"/>
                </a:highlight>
                <a:latin typeface="Open Sans"/>
                <a:ea typeface="Open Sans"/>
                <a:cs typeface="Open Sans"/>
                <a:sym typeface="Open Sans"/>
              </a:rPr>
              <a:t>Use these steps to contact your representatives about supporting the </a:t>
            </a:r>
            <a:endParaRPr sz="2800">
              <a:highlight>
                <a:srgbClr val="FFFFFF"/>
              </a:highlight>
              <a:latin typeface="Open Sans"/>
              <a:ea typeface="Open Sans"/>
              <a:cs typeface="Open Sans"/>
              <a:sym typeface="Open Sans"/>
            </a:endParaRPr>
          </a:p>
          <a:p>
            <a:pPr marL="0" lvl="0" indent="0" algn="ctr" rtl="0">
              <a:lnSpc>
                <a:spcPct val="100000"/>
              </a:lnSpc>
              <a:spcBef>
                <a:spcPts val="0"/>
              </a:spcBef>
              <a:spcAft>
                <a:spcPts val="0"/>
              </a:spcAft>
              <a:buSzPts val="1800"/>
              <a:buNone/>
            </a:pPr>
            <a:r>
              <a:rPr lang="en-US" sz="2800" u="sng">
                <a:solidFill>
                  <a:schemeClr val="hlink"/>
                </a:solidFill>
                <a:highlight>
                  <a:srgbClr val="FFFFFF"/>
                </a:highlight>
                <a:latin typeface="Open Sans"/>
                <a:ea typeface="Open Sans"/>
                <a:cs typeface="Open Sans"/>
                <a:sym typeface="Open Sans"/>
                <a:hlinkClick r:id="rId3"/>
              </a:rPr>
              <a:t>End TB Now Act (H.R. 1776/ S. 288)</a:t>
            </a:r>
            <a:endParaRPr sz="4500">
              <a:latin typeface="Open Sans"/>
              <a:ea typeface="Open Sans"/>
              <a:cs typeface="Open Sans"/>
              <a:sym typeface="Open Sans"/>
            </a:endParaRPr>
          </a:p>
        </p:txBody>
      </p:sp>
      <p:pic>
        <p:nvPicPr>
          <p:cNvPr id="253" name="Google Shape;253;g1e1626a58cf_0_28"/>
          <p:cNvPicPr preferRelativeResize="0"/>
          <p:nvPr/>
        </p:nvPicPr>
        <p:blipFill rotWithShape="1">
          <a:blip r:embed="rId4">
            <a:alphaModFix/>
          </a:blip>
          <a:srcRect/>
          <a:stretch/>
        </p:blipFill>
        <p:spPr>
          <a:xfrm>
            <a:off x="0" y="135015"/>
            <a:ext cx="2451970" cy="682957"/>
          </a:xfrm>
          <a:prstGeom prst="rect">
            <a:avLst/>
          </a:prstGeom>
          <a:noFill/>
          <a:ln>
            <a:noFill/>
          </a:ln>
        </p:spPr>
      </p:pic>
      <p:sp>
        <p:nvSpPr>
          <p:cNvPr id="254" name="Google Shape;254;g1e1626a58cf_0_28"/>
          <p:cNvSpPr txBox="1"/>
          <p:nvPr/>
        </p:nvSpPr>
        <p:spPr>
          <a:xfrm>
            <a:off x="2398200" y="94250"/>
            <a:ext cx="52281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1" u="none" strike="noStrike" cap="none">
                <a:solidFill>
                  <a:schemeClr val="dk1"/>
                </a:solidFill>
                <a:latin typeface="Open Sans"/>
                <a:ea typeface="Open Sans"/>
                <a:cs typeface="Open Sans"/>
                <a:sym typeface="Open Sans"/>
              </a:rPr>
              <a:t>Bonus Advocacy Action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1da11d584da_0_203"/>
          <p:cNvSpPr txBox="1">
            <a:spLocks noGrp="1"/>
          </p:cNvSpPr>
          <p:nvPr>
            <p:ph type="title"/>
          </p:nvPr>
        </p:nvSpPr>
        <p:spPr>
          <a:xfrm>
            <a:off x="0" y="2183525"/>
            <a:ext cx="9144000" cy="2741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endParaRPr sz="2600">
              <a:latin typeface="Open Sans"/>
              <a:ea typeface="Open Sans"/>
              <a:cs typeface="Open Sans"/>
              <a:sym typeface="Open Sans"/>
            </a:endParaRPr>
          </a:p>
          <a:p>
            <a:pPr marL="457200" lvl="0" indent="-355600" algn="l" rtl="0">
              <a:lnSpc>
                <a:spcPct val="115000"/>
              </a:lnSpc>
              <a:spcBef>
                <a:spcPts val="0"/>
              </a:spcBef>
              <a:spcAft>
                <a:spcPts val="0"/>
              </a:spcAft>
              <a:buSzPts val="2000"/>
              <a:buFont typeface="Open Sans"/>
              <a:buChar char="●"/>
            </a:pPr>
            <a:r>
              <a:rPr lang="en-US" sz="2000">
                <a:latin typeface="Open Sans"/>
                <a:ea typeface="Open Sans"/>
                <a:cs typeface="Open Sans"/>
                <a:sym typeface="Open Sans"/>
              </a:rPr>
              <a:t>Link for folks to sign up: </a:t>
            </a:r>
            <a:r>
              <a:rPr lang="en-US" sz="2000" u="sng">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https://results.salsalabs.org/diningforwomen/index.html</a:t>
            </a:r>
            <a:endParaRPr sz="2000">
              <a:latin typeface="Open Sans"/>
              <a:ea typeface="Open Sans"/>
              <a:cs typeface="Open Sans"/>
              <a:sym typeface="Open Sans"/>
            </a:endParaRPr>
          </a:p>
          <a:p>
            <a:pPr marL="457200" lvl="0" indent="-355600" algn="l" rtl="0">
              <a:lnSpc>
                <a:spcPct val="115000"/>
              </a:lnSpc>
              <a:spcBef>
                <a:spcPts val="0"/>
              </a:spcBef>
              <a:spcAft>
                <a:spcPts val="0"/>
              </a:spcAft>
              <a:buSzPts val="2000"/>
              <a:buFont typeface="Arial"/>
              <a:buChar char="●"/>
            </a:pPr>
            <a:r>
              <a:rPr lang="en-US" sz="2000">
                <a:latin typeface="Open Sans"/>
                <a:ea typeface="Open Sans"/>
                <a:cs typeface="Open Sans"/>
                <a:sym typeface="Open Sans"/>
              </a:rPr>
              <a:t>Next webinar:</a:t>
            </a:r>
            <a:r>
              <a:rPr lang="en-US" sz="2000" b="1">
                <a:latin typeface="Open Sans"/>
                <a:ea typeface="Open Sans"/>
                <a:cs typeface="Open Sans"/>
                <a:sym typeface="Open Sans"/>
              </a:rPr>
              <a:t> June 20 at 8:30 PM ET</a:t>
            </a:r>
            <a:endParaRPr sz="2000" b="1">
              <a:latin typeface="Open Sans"/>
              <a:ea typeface="Open Sans"/>
              <a:cs typeface="Open Sans"/>
              <a:sym typeface="Open Sans"/>
            </a:endParaRPr>
          </a:p>
          <a:p>
            <a:pPr marL="457200" lvl="0" indent="-355600" algn="l" rtl="0">
              <a:lnSpc>
                <a:spcPct val="115000"/>
              </a:lnSpc>
              <a:spcBef>
                <a:spcPts val="0"/>
              </a:spcBef>
              <a:spcAft>
                <a:spcPts val="0"/>
              </a:spcAft>
              <a:buSzPts val="2000"/>
              <a:buFont typeface="Arial"/>
              <a:buChar char="●"/>
            </a:pPr>
            <a:r>
              <a:rPr lang="en-US" sz="2000">
                <a:latin typeface="Open Sans"/>
                <a:ea typeface="Open Sans"/>
                <a:cs typeface="Open Sans"/>
                <a:sym typeface="Open Sans"/>
              </a:rPr>
              <a:t>If you would like to learn more about RISE grantees, there are chapters across the US, as well as a virtual national chapter meeting with a speaker from the grantee each month on the </a:t>
            </a:r>
            <a:r>
              <a:rPr lang="en-US" sz="2000" b="1">
                <a:latin typeface="Open Sans"/>
                <a:ea typeface="Open Sans"/>
                <a:cs typeface="Open Sans"/>
                <a:sym typeface="Open Sans"/>
              </a:rPr>
              <a:t>first Thursday of the month at 8 PM ET:</a:t>
            </a:r>
            <a:r>
              <a:rPr lang="en-US" sz="2000">
                <a:latin typeface="Open Sans"/>
                <a:ea typeface="Open Sans"/>
                <a:cs typeface="Open Sans"/>
                <a:sym typeface="Open Sans"/>
              </a:rPr>
              <a:t>  </a:t>
            </a:r>
            <a:r>
              <a:rPr lang="en-US" sz="2000" u="sng">
                <a:solidFill>
                  <a:srgbClr val="1155CC"/>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https://togetherwomenrise.org/upcoming-events/</a:t>
            </a:r>
            <a:endParaRPr sz="2000">
              <a:latin typeface="Open Sans"/>
              <a:ea typeface="Open Sans"/>
              <a:cs typeface="Open Sans"/>
              <a:sym typeface="Open Sans"/>
            </a:endParaRPr>
          </a:p>
          <a:p>
            <a:pPr marL="457200" lvl="0" indent="-355600" algn="l" rtl="0">
              <a:lnSpc>
                <a:spcPct val="115000"/>
              </a:lnSpc>
              <a:spcBef>
                <a:spcPts val="0"/>
              </a:spcBef>
              <a:spcAft>
                <a:spcPts val="0"/>
              </a:spcAft>
              <a:buSzPts val="2000"/>
              <a:buFont typeface="Open Sans"/>
              <a:buChar char="●"/>
            </a:pPr>
            <a:r>
              <a:rPr lang="en-US" sz="2000">
                <a:latin typeface="Open Sans"/>
                <a:ea typeface="Open Sans"/>
                <a:cs typeface="Open Sans"/>
                <a:sym typeface="Open Sans"/>
              </a:rPr>
              <a:t>RESULTS Global Policy Forum - </a:t>
            </a:r>
            <a:r>
              <a:rPr lang="en-US" sz="2000" b="1">
                <a:latin typeface="Open Sans"/>
                <a:ea typeface="Open Sans"/>
                <a:cs typeface="Open Sans"/>
                <a:sym typeface="Open Sans"/>
              </a:rPr>
              <a:t>Thursday, May 18 at 9:00 PM</a:t>
            </a:r>
            <a:r>
              <a:rPr lang="en-US" sz="2000">
                <a:latin typeface="Open Sans"/>
                <a:ea typeface="Open Sans"/>
                <a:cs typeface="Open Sans"/>
                <a:sym typeface="Open Sans"/>
              </a:rPr>
              <a:t> ET</a:t>
            </a:r>
            <a:br>
              <a:rPr lang="en-US" sz="2000">
                <a:latin typeface="Open Sans"/>
                <a:ea typeface="Open Sans"/>
                <a:cs typeface="Open Sans"/>
                <a:sym typeface="Open Sans"/>
              </a:rPr>
            </a:br>
            <a:r>
              <a:rPr lang="en-US" sz="2000" i="1">
                <a:latin typeface="Open Sans"/>
                <a:ea typeface="Open Sans"/>
                <a:cs typeface="Open Sans"/>
                <a:sym typeface="Open Sans"/>
              </a:rPr>
              <a:t>Speaker: Selamawit Bekele, Manager, Global Health Partnerships</a:t>
            </a:r>
            <a:br>
              <a:rPr lang="en-US" sz="2000">
                <a:latin typeface="Open Sans"/>
                <a:ea typeface="Open Sans"/>
                <a:cs typeface="Open Sans"/>
                <a:sym typeface="Open Sans"/>
              </a:rPr>
            </a:br>
            <a:r>
              <a:rPr lang="en-US" sz="2000" u="sng">
                <a:solidFill>
                  <a:srgbClr val="1155CC"/>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Register here</a:t>
            </a:r>
            <a:r>
              <a:rPr lang="en-US" sz="2000">
                <a:latin typeface="Open Sans"/>
                <a:ea typeface="Open Sans"/>
                <a:cs typeface="Open Sans"/>
                <a:sym typeface="Open Sans"/>
              </a:rPr>
              <a:t>.</a:t>
            </a:r>
            <a:endParaRPr sz="3500">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3200" b="1">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3200" b="1">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3200" b="1">
              <a:latin typeface="Open Sans"/>
              <a:ea typeface="Open Sans"/>
              <a:cs typeface="Open Sans"/>
              <a:sym typeface="Open Sans"/>
            </a:endParaRPr>
          </a:p>
        </p:txBody>
      </p:sp>
      <p:sp>
        <p:nvSpPr>
          <p:cNvPr id="260" name="Google Shape;260;g1da11d584da_0_203"/>
          <p:cNvSpPr txBox="1"/>
          <p:nvPr/>
        </p:nvSpPr>
        <p:spPr>
          <a:xfrm>
            <a:off x="2451975" y="137950"/>
            <a:ext cx="53064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i="0" u="none" strike="noStrike" cap="none">
                <a:solidFill>
                  <a:schemeClr val="dk1"/>
                </a:solidFill>
                <a:latin typeface="Open Sans"/>
                <a:ea typeface="Open Sans"/>
                <a:cs typeface="Open Sans"/>
                <a:sym typeface="Open Sans"/>
              </a:rPr>
              <a:t>Closing</a:t>
            </a:r>
            <a:endParaRPr sz="1400" b="0" i="0" u="none" strike="noStrike" cap="none">
              <a:solidFill>
                <a:srgbClr val="000000"/>
              </a:solidFill>
              <a:latin typeface="Calibri"/>
              <a:ea typeface="Calibri"/>
              <a:cs typeface="Calibri"/>
              <a:sym typeface="Calibri"/>
            </a:endParaRPr>
          </a:p>
        </p:txBody>
      </p:sp>
      <p:pic>
        <p:nvPicPr>
          <p:cNvPr id="261" name="Google Shape;261;g1da11d584da_0_203"/>
          <p:cNvPicPr preferRelativeResize="0"/>
          <p:nvPr/>
        </p:nvPicPr>
        <p:blipFill rotWithShape="1">
          <a:blip r:embed="rId6">
            <a:alphaModFix/>
          </a:blip>
          <a:srcRect/>
          <a:stretch/>
        </p:blipFill>
        <p:spPr>
          <a:xfrm>
            <a:off x="0" y="135015"/>
            <a:ext cx="2451970" cy="68295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14fc29c2861_0_0"/>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sp>
        <p:nvSpPr>
          <p:cNvPr id="267" name="Google Shape;267;g14fc29c2861_0_0"/>
          <p:cNvSpPr txBox="1"/>
          <p:nvPr/>
        </p:nvSpPr>
        <p:spPr>
          <a:xfrm>
            <a:off x="1067100" y="1830250"/>
            <a:ext cx="7009800" cy="1662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dk1"/>
                </a:solidFill>
                <a:latin typeface="Calibri"/>
                <a:ea typeface="Calibri"/>
                <a:cs typeface="Calibri"/>
                <a:sym typeface="Calibri"/>
              </a:rPr>
              <a:t>Thank you for joining us tonight!</a:t>
            </a:r>
            <a:endParaRPr sz="4800" b="1" i="0" u="none" strike="noStrike" cap="none">
              <a:solidFill>
                <a:schemeClr val="dk1"/>
              </a:solidFill>
              <a:latin typeface="Calibri"/>
              <a:ea typeface="Calibri"/>
              <a:cs typeface="Calibri"/>
              <a:sym typeface="Calibri"/>
            </a:endParaRPr>
          </a:p>
        </p:txBody>
      </p:sp>
      <p:pic>
        <p:nvPicPr>
          <p:cNvPr id="268" name="Google Shape;268;g14fc29c2861_0_0"/>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273"/>
        <p:cNvGrpSpPr/>
        <p:nvPr/>
      </p:nvGrpSpPr>
      <p:grpSpPr>
        <a:xfrm>
          <a:off x="0" y="0"/>
          <a:ext cx="0" cy="0"/>
          <a:chOff x="0" y="0"/>
          <a:chExt cx="0" cy="0"/>
        </a:xfrm>
      </p:grpSpPr>
      <p:sp>
        <p:nvSpPr>
          <p:cNvPr id="274" name="Google Shape;274;g219d62d0946_0_18"/>
          <p:cNvSpPr txBox="1">
            <a:spLocks noGrp="1"/>
          </p:cNvSpPr>
          <p:nvPr>
            <p:ph type="subTitle" idx="1"/>
          </p:nvPr>
        </p:nvSpPr>
        <p:spPr>
          <a:xfrm>
            <a:off x="2717450" y="247425"/>
            <a:ext cx="4128600" cy="725400"/>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100000"/>
              </a:lnSpc>
              <a:spcBef>
                <a:spcPts val="0"/>
              </a:spcBef>
              <a:spcAft>
                <a:spcPts val="0"/>
              </a:spcAft>
              <a:buClr>
                <a:schemeClr val="dk1"/>
              </a:buClr>
              <a:buSzPct val="79999"/>
              <a:buFont typeface="Arial"/>
              <a:buNone/>
            </a:pPr>
            <a:r>
              <a:rPr lang="en-US" sz="4000" b="1">
                <a:solidFill>
                  <a:schemeClr val="dk1"/>
                </a:solidFill>
              </a:rPr>
              <a:t>READ Act</a:t>
            </a:r>
            <a:endParaRPr sz="4000" b="1">
              <a:solidFill>
                <a:schemeClr val="dk1"/>
              </a:solidFill>
            </a:endParaRPr>
          </a:p>
          <a:p>
            <a:pPr marL="0" lvl="0" indent="0" algn="ctr" rtl="0">
              <a:lnSpc>
                <a:spcPct val="100000"/>
              </a:lnSpc>
              <a:spcBef>
                <a:spcPts val="0"/>
              </a:spcBef>
              <a:spcAft>
                <a:spcPts val="0"/>
              </a:spcAft>
              <a:buClr>
                <a:schemeClr val="dk1"/>
              </a:buClr>
              <a:buSzPct val="79999"/>
              <a:buFont typeface="Arial"/>
              <a:buNone/>
            </a:pPr>
            <a:r>
              <a:rPr lang="en-US" sz="4000">
                <a:solidFill>
                  <a:schemeClr val="dk1"/>
                </a:solidFill>
              </a:rPr>
              <a:t>S.41, H.R.681</a:t>
            </a:r>
            <a:endParaRPr sz="3000" b="1">
              <a:solidFill>
                <a:schemeClr val="dk1"/>
              </a:solidFill>
              <a:latin typeface="Open Sans"/>
              <a:ea typeface="Open Sans"/>
              <a:cs typeface="Open Sans"/>
              <a:sym typeface="Open Sans"/>
            </a:endParaRPr>
          </a:p>
        </p:txBody>
      </p:sp>
      <p:sp>
        <p:nvSpPr>
          <p:cNvPr id="275" name="Google Shape;275;g219d62d0946_0_1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pic>
        <p:nvPicPr>
          <p:cNvPr id="276" name="Google Shape;276;g219d62d0946_0_18"/>
          <p:cNvPicPr preferRelativeResize="0"/>
          <p:nvPr/>
        </p:nvPicPr>
        <p:blipFill rotWithShape="1">
          <a:blip r:embed="rId3">
            <a:alphaModFix/>
          </a:blip>
          <a:srcRect/>
          <a:stretch/>
        </p:blipFill>
        <p:spPr>
          <a:xfrm>
            <a:off x="85825" y="247423"/>
            <a:ext cx="1840250" cy="512550"/>
          </a:xfrm>
          <a:prstGeom prst="rect">
            <a:avLst/>
          </a:prstGeom>
          <a:noFill/>
          <a:ln>
            <a:noFill/>
          </a:ln>
        </p:spPr>
      </p:pic>
      <p:sp>
        <p:nvSpPr>
          <p:cNvPr id="277" name="Google Shape;277;g219d62d0946_0_18"/>
          <p:cNvSpPr txBox="1"/>
          <p:nvPr/>
        </p:nvSpPr>
        <p:spPr>
          <a:xfrm>
            <a:off x="204900" y="1070075"/>
            <a:ext cx="8734200" cy="3663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Calibri"/>
                <a:ea typeface="Calibri"/>
                <a:cs typeface="Calibri"/>
                <a:sym typeface="Calibri"/>
              </a:rPr>
              <a:t>Calls for USAID to:</a:t>
            </a:r>
            <a:endParaRPr sz="2000" b="0" i="1"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arabicPeriod"/>
            </a:pPr>
            <a:r>
              <a:rPr lang="en-US" sz="2000" b="0" i="1" u="none" strike="noStrike" cap="none">
                <a:solidFill>
                  <a:schemeClr val="dk1"/>
                </a:solidFill>
                <a:latin typeface="Calibri"/>
                <a:ea typeface="Calibri"/>
                <a:cs typeface="Calibri"/>
                <a:sym typeface="Calibri"/>
              </a:rPr>
              <a:t>Develop comprehensive strategy that improves educational opportunities and addresses barriers to attendance, retention, completion, especially for girls;</a:t>
            </a:r>
            <a:endParaRPr sz="2000" b="0" i="1"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arabicPeriod"/>
            </a:pPr>
            <a:r>
              <a:rPr lang="en-US" sz="2000" b="0" i="1" u="none" strike="noStrike" cap="none">
                <a:solidFill>
                  <a:schemeClr val="dk1"/>
                </a:solidFill>
                <a:latin typeface="Calibri"/>
                <a:ea typeface="Calibri"/>
                <a:cs typeface="Calibri"/>
                <a:sym typeface="Calibri"/>
              </a:rPr>
              <a:t>Ensure education services for children affected by conflict and other emergencies;</a:t>
            </a:r>
            <a:endParaRPr sz="2000" b="0" i="1"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arabicPeriod"/>
            </a:pPr>
            <a:r>
              <a:rPr lang="en-US" sz="1800" b="0" i="1" u="none" strike="noStrike" cap="none">
                <a:solidFill>
                  <a:srgbClr val="262626"/>
                </a:solidFill>
                <a:latin typeface="Calibri"/>
                <a:ea typeface="Calibri"/>
                <a:cs typeface="Calibri"/>
                <a:sym typeface="Calibri"/>
              </a:rPr>
              <a:t>Coordinate U.S. government efforts to efficiently and effectively manage resources;</a:t>
            </a:r>
            <a:endParaRPr sz="1800" b="0" i="1" u="none" strike="noStrike" cap="none">
              <a:solidFill>
                <a:srgbClr val="262626"/>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arabicPeriod"/>
            </a:pPr>
            <a:r>
              <a:rPr lang="en-US" sz="1800" b="0" i="1" u="none" strike="noStrike" cap="none">
                <a:solidFill>
                  <a:srgbClr val="262626"/>
                </a:solidFill>
                <a:latin typeface="Calibri"/>
                <a:ea typeface="Calibri"/>
                <a:cs typeface="Calibri"/>
                <a:sym typeface="Calibri"/>
              </a:rPr>
              <a:t>Work with countries to strengthen systems in order to build long-term sustainability;</a:t>
            </a:r>
            <a:endParaRPr sz="1800" b="0" i="1" u="none" strike="noStrike" cap="none">
              <a:solidFill>
                <a:srgbClr val="262626"/>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arabicPeriod"/>
            </a:pPr>
            <a:r>
              <a:rPr lang="en-US" sz="1800" b="0" i="1" u="none" strike="noStrike" cap="none">
                <a:solidFill>
                  <a:srgbClr val="262626"/>
                </a:solidFill>
                <a:latin typeface="Calibri"/>
                <a:ea typeface="Calibri"/>
                <a:cs typeface="Calibri"/>
                <a:sym typeface="Calibri"/>
              </a:rPr>
              <a:t>Engage with key partners including other donors, civil society and multilateral initiatives, including the Global Partnership for Education, for greatest impact</a:t>
            </a:r>
            <a:endParaRPr sz="1800" b="0" i="1" u="none" strike="noStrike" cap="none">
              <a:solidFill>
                <a:srgbClr val="262626"/>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arabicPeriod"/>
            </a:pPr>
            <a:r>
              <a:rPr lang="en-US" sz="1800" b="0" i="1" u="none" strike="noStrike" cap="none">
                <a:solidFill>
                  <a:srgbClr val="262626"/>
                </a:solidFill>
                <a:latin typeface="Calibri"/>
                <a:ea typeface="Calibri"/>
                <a:cs typeface="Calibri"/>
                <a:sym typeface="Calibri"/>
              </a:rPr>
              <a:t>Require specific indicators and objectives with which to measure progress;</a:t>
            </a:r>
            <a:endParaRPr sz="1800" b="0" i="1" u="none" strike="noStrike" cap="none">
              <a:solidFill>
                <a:srgbClr val="262626"/>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arabicPeriod"/>
            </a:pPr>
            <a:r>
              <a:rPr lang="en-US" sz="1800" b="0" i="1" u="none" strike="noStrike" cap="none">
                <a:solidFill>
                  <a:srgbClr val="262626"/>
                </a:solidFill>
                <a:latin typeface="Calibri"/>
                <a:ea typeface="Calibri"/>
                <a:cs typeface="Calibri"/>
                <a:sym typeface="Calibri"/>
              </a:rPr>
              <a:t>Improve the transparency and accountability of our basic education programs, ensuring taxpayer dollars have the most impact for children worldwide.</a:t>
            </a:r>
            <a:endParaRPr sz="2100" b="1"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282"/>
        <p:cNvGrpSpPr/>
        <p:nvPr/>
      </p:nvGrpSpPr>
      <p:grpSpPr>
        <a:xfrm>
          <a:off x="0" y="0"/>
          <a:ext cx="0" cy="0"/>
          <a:chOff x="0" y="0"/>
          <a:chExt cx="0" cy="0"/>
        </a:xfrm>
      </p:grpSpPr>
      <p:sp>
        <p:nvSpPr>
          <p:cNvPr id="283" name="Google Shape;283;g1df75a25fcf_0_159"/>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84" name="Google Shape;284;g1df75a25fcf_0_159"/>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85" name="Google Shape;285;g1df75a25fcf_0_159"/>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86" name="Google Shape;286;g1df75a25fcf_0_159"/>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7" name="Google Shape;287;g1df75a25fcf_0_159"/>
          <p:cNvPicPr preferRelativeResize="0"/>
          <p:nvPr/>
        </p:nvPicPr>
        <p:blipFill rotWithShape="1">
          <a:blip r:embed="rId3">
            <a:alphaModFix/>
          </a:blip>
          <a:srcRect/>
          <a:stretch/>
        </p:blipFill>
        <p:spPr>
          <a:xfrm>
            <a:off x="0" y="135015"/>
            <a:ext cx="2451970" cy="682957"/>
          </a:xfrm>
          <a:prstGeom prst="rect">
            <a:avLst/>
          </a:prstGeom>
          <a:noFill/>
          <a:ln>
            <a:noFill/>
          </a:ln>
        </p:spPr>
      </p:pic>
      <p:pic>
        <p:nvPicPr>
          <p:cNvPr id="288" name="Google Shape;288;g1df75a25fcf_0_159"/>
          <p:cNvPicPr preferRelativeResize="0"/>
          <p:nvPr/>
        </p:nvPicPr>
        <p:blipFill rotWithShape="1">
          <a:blip r:embed="rId4">
            <a:alphaModFix/>
          </a:blip>
          <a:srcRect/>
          <a:stretch/>
        </p:blipFill>
        <p:spPr>
          <a:xfrm>
            <a:off x="304800" y="1296425"/>
            <a:ext cx="3276976" cy="2550649"/>
          </a:xfrm>
          <a:prstGeom prst="rect">
            <a:avLst/>
          </a:prstGeom>
          <a:noFill/>
          <a:ln>
            <a:noFill/>
          </a:ln>
        </p:spPr>
      </p:pic>
      <p:sp>
        <p:nvSpPr>
          <p:cNvPr id="289" name="Google Shape;289;g1df75a25fcf_0_159"/>
          <p:cNvSpPr txBox="1"/>
          <p:nvPr/>
        </p:nvSpPr>
        <p:spPr>
          <a:xfrm>
            <a:off x="4077950" y="1296425"/>
            <a:ext cx="4755000" cy="2839500"/>
          </a:xfrm>
          <a:prstGeom prst="rect">
            <a:avLst/>
          </a:prstGeom>
          <a:noFill/>
          <a:ln>
            <a:noFill/>
          </a:ln>
        </p:spPr>
        <p:txBody>
          <a:bodyPr spcFirstLastPara="1" wrap="square" lIns="91425" tIns="91425" rIns="91425" bIns="91425" anchor="t" anchorCtr="0">
            <a:spAutoFit/>
          </a:bodyPr>
          <a:lstStyle/>
          <a:p>
            <a:pPr marL="0" marR="0" lvl="0" indent="0" algn="l" rtl="0">
              <a:lnSpc>
                <a:spcPct val="114000"/>
              </a:lnSpc>
              <a:spcBef>
                <a:spcPts val="0"/>
              </a:spcBef>
              <a:spcAft>
                <a:spcPts val="1200"/>
              </a:spcAft>
              <a:buClr>
                <a:srgbClr val="000000"/>
              </a:buClr>
              <a:buSzPts val="2800"/>
              <a:buFont typeface="Arial"/>
              <a:buNone/>
            </a:pPr>
            <a:r>
              <a:rPr lang="en-US" sz="2200" b="0" i="0" u="none" strike="noStrike" cap="none">
                <a:solidFill>
                  <a:schemeClr val="dk1"/>
                </a:solidFill>
                <a:latin typeface="Open Sans"/>
                <a:ea typeface="Open Sans"/>
                <a:cs typeface="Open Sans"/>
                <a:sym typeface="Open Sans"/>
              </a:rPr>
              <a:t>There is a phenomenon called “learning poverty,” and it targets the futures of children. Children who experience learning poverty cannot read or comprehend simple text by </a:t>
            </a:r>
            <a:br>
              <a:rPr lang="en-US" sz="2200" b="0" i="0" u="none" strike="noStrike" cap="none">
                <a:solidFill>
                  <a:schemeClr val="dk1"/>
                </a:solidFill>
                <a:latin typeface="Open Sans"/>
                <a:ea typeface="Open Sans"/>
                <a:cs typeface="Open Sans"/>
                <a:sym typeface="Open Sans"/>
              </a:rPr>
            </a:br>
            <a:r>
              <a:rPr lang="en-US" sz="2200" b="0" i="0" u="none" strike="noStrike" cap="none">
                <a:solidFill>
                  <a:schemeClr val="dk1"/>
                </a:solidFill>
                <a:latin typeface="Open Sans"/>
                <a:ea typeface="Open Sans"/>
                <a:cs typeface="Open Sans"/>
                <a:sym typeface="Open Sans"/>
              </a:rPr>
              <a:t>10 years old.</a:t>
            </a:r>
            <a:endParaRPr sz="2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294"/>
        <p:cNvGrpSpPr/>
        <p:nvPr/>
      </p:nvGrpSpPr>
      <p:grpSpPr>
        <a:xfrm>
          <a:off x="0" y="0"/>
          <a:ext cx="0" cy="0"/>
          <a:chOff x="0" y="0"/>
          <a:chExt cx="0" cy="0"/>
        </a:xfrm>
      </p:grpSpPr>
      <p:sp>
        <p:nvSpPr>
          <p:cNvPr id="295" name="Google Shape;295;g1df75a25fcf_0_170"/>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96" name="Google Shape;296;g1df75a25fcf_0_170"/>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97" name="Google Shape;297;g1df75a25fcf_0_170"/>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98" name="Google Shape;298;g1df75a25fcf_0_170"/>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9" name="Google Shape;299;g1df75a25fcf_0_170"/>
          <p:cNvPicPr preferRelativeResize="0"/>
          <p:nvPr/>
        </p:nvPicPr>
        <p:blipFill rotWithShape="1">
          <a:blip r:embed="rId3">
            <a:alphaModFix/>
          </a:blip>
          <a:srcRect/>
          <a:stretch/>
        </p:blipFill>
        <p:spPr>
          <a:xfrm>
            <a:off x="0" y="135015"/>
            <a:ext cx="2451970" cy="682957"/>
          </a:xfrm>
          <a:prstGeom prst="rect">
            <a:avLst/>
          </a:prstGeom>
          <a:noFill/>
          <a:ln>
            <a:noFill/>
          </a:ln>
        </p:spPr>
      </p:pic>
      <p:pic>
        <p:nvPicPr>
          <p:cNvPr id="300" name="Google Shape;300;g1df75a25fcf_0_170"/>
          <p:cNvPicPr preferRelativeResize="0"/>
          <p:nvPr/>
        </p:nvPicPr>
        <p:blipFill rotWithShape="1">
          <a:blip r:embed="rId4">
            <a:alphaModFix/>
          </a:blip>
          <a:srcRect/>
          <a:stretch/>
        </p:blipFill>
        <p:spPr>
          <a:xfrm>
            <a:off x="304800" y="1368324"/>
            <a:ext cx="3307125" cy="2569650"/>
          </a:xfrm>
          <a:prstGeom prst="rect">
            <a:avLst/>
          </a:prstGeom>
          <a:noFill/>
          <a:ln>
            <a:noFill/>
          </a:ln>
        </p:spPr>
      </p:pic>
      <p:sp>
        <p:nvSpPr>
          <p:cNvPr id="301" name="Google Shape;301;g1df75a25fcf_0_170"/>
          <p:cNvSpPr txBox="1"/>
          <p:nvPr/>
        </p:nvSpPr>
        <p:spPr>
          <a:xfrm>
            <a:off x="3929000" y="1267075"/>
            <a:ext cx="4931400" cy="2839500"/>
          </a:xfrm>
          <a:prstGeom prst="rect">
            <a:avLst/>
          </a:prstGeom>
          <a:noFill/>
          <a:ln>
            <a:noFill/>
          </a:ln>
        </p:spPr>
        <p:txBody>
          <a:bodyPr spcFirstLastPara="1" wrap="square" lIns="91425" tIns="91425" rIns="91425" bIns="91425" anchor="t" anchorCtr="0">
            <a:spAutoFit/>
          </a:bodyPr>
          <a:lstStyle/>
          <a:p>
            <a:pPr marL="0" marR="0" lvl="0" indent="0" algn="l" rtl="0">
              <a:lnSpc>
                <a:spcPct val="114000"/>
              </a:lnSpc>
              <a:spcBef>
                <a:spcPts val="0"/>
              </a:spcBef>
              <a:spcAft>
                <a:spcPts val="1200"/>
              </a:spcAft>
              <a:buClr>
                <a:srgbClr val="000000"/>
              </a:buClr>
              <a:buSzPts val="2200"/>
              <a:buFont typeface="Arial"/>
              <a:buNone/>
            </a:pPr>
            <a:r>
              <a:rPr lang="en-US" sz="2200" b="0" i="0" u="none" strike="noStrike" cap="none">
                <a:solidFill>
                  <a:schemeClr val="dk1"/>
                </a:solidFill>
                <a:latin typeface="Open Sans"/>
                <a:ea typeface="Open Sans"/>
                <a:cs typeface="Open Sans"/>
                <a:sym typeface="Open Sans"/>
              </a:rPr>
              <a:t>According to the World Bank, roughly 57% of children in low- and middle-income countries experienced learning poverty in 2019. Thanks in part to the COVID-19 pandemic, that rate has increased to a stunning 70%.</a:t>
            </a:r>
            <a:endParaRPr sz="2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306"/>
        <p:cNvGrpSpPr/>
        <p:nvPr/>
      </p:nvGrpSpPr>
      <p:grpSpPr>
        <a:xfrm>
          <a:off x="0" y="0"/>
          <a:ext cx="0" cy="0"/>
          <a:chOff x="0" y="0"/>
          <a:chExt cx="0" cy="0"/>
        </a:xfrm>
      </p:grpSpPr>
      <p:sp>
        <p:nvSpPr>
          <p:cNvPr id="307" name="Google Shape;307;g1df75a25fcf_0_191"/>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08" name="Google Shape;308;g1df75a25fcf_0_191"/>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09" name="Google Shape;309;g1df75a25fcf_0_191"/>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10" name="Google Shape;310;g1df75a25fcf_0_191"/>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1" name="Google Shape;311;g1df75a25fcf_0_191"/>
          <p:cNvPicPr preferRelativeResize="0"/>
          <p:nvPr/>
        </p:nvPicPr>
        <p:blipFill rotWithShape="1">
          <a:blip r:embed="rId3">
            <a:alphaModFix/>
          </a:blip>
          <a:srcRect/>
          <a:stretch/>
        </p:blipFill>
        <p:spPr>
          <a:xfrm>
            <a:off x="0" y="135015"/>
            <a:ext cx="2451970" cy="682957"/>
          </a:xfrm>
          <a:prstGeom prst="rect">
            <a:avLst/>
          </a:prstGeom>
          <a:noFill/>
          <a:ln>
            <a:noFill/>
          </a:ln>
        </p:spPr>
      </p:pic>
      <p:pic>
        <p:nvPicPr>
          <p:cNvPr id="312" name="Google Shape;312;g1df75a25fcf_0_191"/>
          <p:cNvPicPr preferRelativeResize="0"/>
          <p:nvPr/>
        </p:nvPicPr>
        <p:blipFill rotWithShape="1">
          <a:blip r:embed="rId4">
            <a:alphaModFix/>
          </a:blip>
          <a:srcRect l="-1200" t="-4750" r="1198" b="4750"/>
          <a:stretch/>
        </p:blipFill>
        <p:spPr>
          <a:xfrm>
            <a:off x="152400" y="1124500"/>
            <a:ext cx="3428301" cy="2668450"/>
          </a:xfrm>
          <a:prstGeom prst="rect">
            <a:avLst/>
          </a:prstGeom>
          <a:noFill/>
          <a:ln>
            <a:noFill/>
          </a:ln>
        </p:spPr>
      </p:pic>
      <p:sp>
        <p:nvSpPr>
          <p:cNvPr id="313" name="Google Shape;313;g1df75a25fcf_0_191"/>
          <p:cNvSpPr txBox="1"/>
          <p:nvPr/>
        </p:nvSpPr>
        <p:spPr>
          <a:xfrm>
            <a:off x="3956475" y="1198550"/>
            <a:ext cx="4780200" cy="3225600"/>
          </a:xfrm>
          <a:prstGeom prst="rect">
            <a:avLst/>
          </a:prstGeom>
          <a:noFill/>
          <a:ln>
            <a:noFill/>
          </a:ln>
        </p:spPr>
        <p:txBody>
          <a:bodyPr spcFirstLastPara="1" wrap="square" lIns="91425" tIns="91425" rIns="91425" bIns="91425" anchor="t" anchorCtr="0">
            <a:spAutoFit/>
          </a:bodyPr>
          <a:lstStyle/>
          <a:p>
            <a:pPr marL="0" marR="0" lvl="0" indent="0" algn="l" rtl="0">
              <a:lnSpc>
                <a:spcPct val="114000"/>
              </a:lnSpc>
              <a:spcBef>
                <a:spcPts val="0"/>
              </a:spcBef>
              <a:spcAft>
                <a:spcPts val="1200"/>
              </a:spcAft>
              <a:buClr>
                <a:srgbClr val="000000"/>
              </a:buClr>
              <a:buSzPts val="2800"/>
              <a:buFont typeface="Arial"/>
              <a:buNone/>
            </a:pPr>
            <a:r>
              <a:rPr lang="en-US" sz="2200" b="0" i="0" u="none" strike="noStrike" cap="none">
                <a:solidFill>
                  <a:schemeClr val="dk1"/>
                </a:solidFill>
                <a:latin typeface="Open Sans"/>
                <a:ea typeface="Open Sans"/>
                <a:cs typeface="Open Sans"/>
                <a:sym typeface="Open Sans"/>
              </a:rPr>
              <a:t>The READ Act of 2017 made a difference in the lives of millions of young people and needs to be reauthorized in 2023. The bill calls on the U.S. to update its foundational literacy and numeracy strategy. It also calls for robust monitoring and evaluation. </a:t>
            </a:r>
            <a:endParaRPr sz="22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318"/>
        <p:cNvGrpSpPr/>
        <p:nvPr/>
      </p:nvGrpSpPr>
      <p:grpSpPr>
        <a:xfrm>
          <a:off x="0" y="0"/>
          <a:ext cx="0" cy="0"/>
          <a:chOff x="0" y="0"/>
          <a:chExt cx="0" cy="0"/>
        </a:xfrm>
      </p:grpSpPr>
      <p:sp>
        <p:nvSpPr>
          <p:cNvPr id="319" name="Google Shape;319;g1df75a25fcf_0_203"/>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20" name="Google Shape;320;g1df75a25fcf_0_203"/>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21" name="Google Shape;321;g1df75a25fcf_0_203"/>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22" name="Google Shape;322;g1df75a25fcf_0_203"/>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3" name="Google Shape;323;g1df75a25fcf_0_203"/>
          <p:cNvPicPr preferRelativeResize="0"/>
          <p:nvPr/>
        </p:nvPicPr>
        <p:blipFill rotWithShape="1">
          <a:blip r:embed="rId3">
            <a:alphaModFix/>
          </a:blip>
          <a:srcRect/>
          <a:stretch/>
        </p:blipFill>
        <p:spPr>
          <a:xfrm>
            <a:off x="0" y="135015"/>
            <a:ext cx="2451970" cy="682957"/>
          </a:xfrm>
          <a:prstGeom prst="rect">
            <a:avLst/>
          </a:prstGeom>
          <a:noFill/>
          <a:ln>
            <a:noFill/>
          </a:ln>
        </p:spPr>
      </p:pic>
      <p:pic>
        <p:nvPicPr>
          <p:cNvPr id="324" name="Google Shape;324;g1df75a25fcf_0_203"/>
          <p:cNvPicPr preferRelativeResize="0"/>
          <p:nvPr/>
        </p:nvPicPr>
        <p:blipFill rotWithShape="1">
          <a:blip r:embed="rId4">
            <a:alphaModFix/>
          </a:blip>
          <a:srcRect/>
          <a:stretch/>
        </p:blipFill>
        <p:spPr>
          <a:xfrm>
            <a:off x="152400" y="1057481"/>
            <a:ext cx="3384775" cy="2629971"/>
          </a:xfrm>
          <a:prstGeom prst="rect">
            <a:avLst/>
          </a:prstGeom>
          <a:noFill/>
          <a:ln>
            <a:noFill/>
          </a:ln>
        </p:spPr>
      </p:pic>
      <p:sp>
        <p:nvSpPr>
          <p:cNvPr id="325" name="Google Shape;325;g1df75a25fcf_0_203"/>
          <p:cNvSpPr txBox="1"/>
          <p:nvPr/>
        </p:nvSpPr>
        <p:spPr>
          <a:xfrm>
            <a:off x="3758725" y="1057475"/>
            <a:ext cx="5105100" cy="2153100"/>
          </a:xfrm>
          <a:prstGeom prst="rect">
            <a:avLst/>
          </a:prstGeom>
          <a:noFill/>
          <a:ln>
            <a:noFill/>
          </a:ln>
        </p:spPr>
        <p:txBody>
          <a:bodyPr spcFirstLastPara="1" wrap="square" lIns="91425" tIns="91425" rIns="91425" bIns="91425" anchor="t" anchorCtr="0">
            <a:spAutoFit/>
          </a:bodyPr>
          <a:lstStyle/>
          <a:p>
            <a:pPr marL="0" marR="0" lvl="0" indent="0" algn="l" rtl="0">
              <a:lnSpc>
                <a:spcPct val="114000"/>
              </a:lnSpc>
              <a:spcBef>
                <a:spcPts val="0"/>
              </a:spcBef>
              <a:spcAft>
                <a:spcPts val="1200"/>
              </a:spcAft>
              <a:buClr>
                <a:srgbClr val="000000"/>
              </a:buClr>
              <a:buSzPts val="2300"/>
              <a:buFont typeface="Arial"/>
              <a:buNone/>
            </a:pPr>
            <a:r>
              <a:rPr lang="en-US" sz="2300" b="0" i="0" u="none" strike="noStrike" cap="none">
                <a:solidFill>
                  <a:schemeClr val="dk1"/>
                </a:solidFill>
                <a:latin typeface="Open Sans"/>
                <a:ea typeface="Open Sans"/>
                <a:cs typeface="Open Sans"/>
                <a:sym typeface="Open Sans"/>
              </a:rPr>
              <a:t>Children around the world need reading and numeracy skills for success and a bright future.</a:t>
            </a:r>
            <a:r>
              <a:rPr lang="en-US" sz="2300" b="1" i="0" u="none" strike="noStrike" cap="none">
                <a:solidFill>
                  <a:schemeClr val="dk1"/>
                </a:solidFill>
                <a:latin typeface="Open Sans"/>
                <a:ea typeface="Open Sans"/>
                <a:cs typeface="Open Sans"/>
                <a:sym typeface="Open Sans"/>
              </a:rPr>
              <a:t> </a:t>
            </a:r>
            <a:br>
              <a:rPr lang="en-US" sz="2300" b="1" i="0" u="none" strike="noStrike" cap="none">
                <a:solidFill>
                  <a:schemeClr val="dk1"/>
                </a:solidFill>
                <a:latin typeface="Open Sans"/>
                <a:ea typeface="Open Sans"/>
                <a:cs typeface="Open Sans"/>
                <a:sym typeface="Open Sans"/>
              </a:rPr>
            </a:br>
            <a:r>
              <a:rPr lang="en-US" sz="2300" b="1" i="0" u="none" strike="noStrike" cap="none">
                <a:solidFill>
                  <a:schemeClr val="dk1"/>
                </a:solidFill>
                <a:latin typeface="Open Sans"/>
                <a:ea typeface="Open Sans"/>
                <a:cs typeface="Open Sans"/>
                <a:sym typeface="Open Sans"/>
              </a:rPr>
              <a:t>Will you be a READ Act co-sponsor?</a:t>
            </a:r>
            <a:endParaRPr sz="2200" b="1"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4fc495f4cb_0_91"/>
          <p:cNvSpPr txBox="1">
            <a:spLocks noGrp="1"/>
          </p:cNvSpPr>
          <p:nvPr>
            <p:ph type="title"/>
          </p:nvPr>
        </p:nvSpPr>
        <p:spPr>
          <a:xfrm>
            <a:off x="0" y="1136025"/>
            <a:ext cx="9144000" cy="1091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5600" b="1"/>
              <a:t>Welcome </a:t>
            </a:r>
            <a:endParaRPr sz="5600" b="1"/>
          </a:p>
        </p:txBody>
      </p:sp>
      <p:pic>
        <p:nvPicPr>
          <p:cNvPr id="179" name="Google Shape;179;g14fc495f4cb_0_9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180" name="Google Shape;180;g14fc495f4cb_0_91"/>
          <p:cNvSpPr txBox="1">
            <a:spLocks noGrp="1"/>
          </p:cNvSpPr>
          <p:nvPr>
            <p:ph type="title"/>
          </p:nvPr>
        </p:nvSpPr>
        <p:spPr>
          <a:xfrm>
            <a:off x="0" y="2850525"/>
            <a:ext cx="9144000" cy="1091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i="1"/>
              <a:t>Please let us know in the chat where you </a:t>
            </a:r>
            <a:br>
              <a:rPr lang="en-US" i="1"/>
            </a:br>
            <a:r>
              <a:rPr lang="en-US" i="1"/>
              <a:t>are joining us from!</a:t>
            </a:r>
            <a:endParaRPr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14fc495f4cb_0_97"/>
          <p:cNvSpPr txBox="1">
            <a:spLocks noGrp="1"/>
          </p:cNvSpPr>
          <p:nvPr>
            <p:ph type="title"/>
          </p:nvPr>
        </p:nvSpPr>
        <p:spPr>
          <a:xfrm>
            <a:off x="2340609" y="91003"/>
            <a:ext cx="5894700" cy="771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latin typeface="Open Sans"/>
                <a:ea typeface="Open Sans"/>
                <a:cs typeface="Open Sans"/>
                <a:sym typeface="Open Sans"/>
              </a:rPr>
              <a:t>Mission &amp; Vision</a:t>
            </a:r>
            <a:endParaRPr>
              <a:latin typeface="Open Sans"/>
              <a:ea typeface="Open Sans"/>
              <a:cs typeface="Open Sans"/>
              <a:sym typeface="Open Sans"/>
            </a:endParaRPr>
          </a:p>
        </p:txBody>
      </p:sp>
      <p:sp>
        <p:nvSpPr>
          <p:cNvPr id="187" name="Google Shape;187;g14fc495f4cb_0_97"/>
          <p:cNvSpPr txBox="1">
            <a:spLocks noGrp="1"/>
          </p:cNvSpPr>
          <p:nvPr>
            <p:ph type="body" idx="1"/>
          </p:nvPr>
        </p:nvSpPr>
        <p:spPr>
          <a:xfrm>
            <a:off x="310055" y="1209754"/>
            <a:ext cx="8523900" cy="3369300"/>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100000"/>
              </a:lnSpc>
              <a:spcBef>
                <a:spcPts val="0"/>
              </a:spcBef>
              <a:spcAft>
                <a:spcPts val="0"/>
              </a:spcAft>
              <a:buClr>
                <a:schemeClr val="dk1"/>
              </a:buClr>
              <a:buSzPct val="100000"/>
              <a:buNone/>
            </a:pPr>
            <a:r>
              <a:rPr lang="en-US" b="1">
                <a:latin typeface="Open Sans"/>
                <a:ea typeface="Open Sans"/>
                <a:cs typeface="Open Sans"/>
                <a:sym typeface="Open Sans"/>
              </a:rPr>
              <a:t>Together Women Rise’s Mission</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Together Women Rise cultivates the collective power of community </a:t>
            </a:r>
            <a:br>
              <a:rPr lang="en-US">
                <a:latin typeface="Open Sans"/>
                <a:ea typeface="Open Sans"/>
                <a:cs typeface="Open Sans"/>
                <a:sym typeface="Open Sans"/>
              </a:rPr>
            </a:br>
            <a:r>
              <a:rPr lang="en-US" b="1">
                <a:latin typeface="Open Sans"/>
                <a:ea typeface="Open Sans"/>
                <a:cs typeface="Open Sans"/>
                <a:sym typeface="Open Sans"/>
              </a:rPr>
              <a:t>to achieve global gender equality.</a:t>
            </a:r>
            <a:br>
              <a:rPr lang="en-US">
                <a:latin typeface="Open Sans"/>
                <a:ea typeface="Open Sans"/>
                <a:cs typeface="Open Sans"/>
                <a:sym typeface="Open Sans"/>
              </a:rPr>
            </a:br>
            <a:r>
              <a:rPr lang="en-US">
                <a:latin typeface="Open Sans"/>
                <a:ea typeface="Open Sans"/>
                <a:cs typeface="Open Sans"/>
                <a:sym typeface="Open Sans"/>
              </a:rPr>
              <a:t> </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OUR VISION</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Together Women Rise envisions a world where every person</a:t>
            </a:r>
            <a:br>
              <a:rPr lang="en-US" b="1">
                <a:latin typeface="Open Sans"/>
                <a:ea typeface="Open Sans"/>
                <a:cs typeface="Open Sans"/>
                <a:sym typeface="Open Sans"/>
              </a:rPr>
            </a:br>
            <a:r>
              <a:rPr lang="en-US" b="1">
                <a:latin typeface="Open Sans"/>
                <a:ea typeface="Open Sans"/>
                <a:cs typeface="Open Sans"/>
                <a:sym typeface="Open Sans"/>
              </a:rPr>
              <a:t>has the same opportunities to thrive</a:t>
            </a:r>
            <a:br>
              <a:rPr lang="en-US" b="1">
                <a:latin typeface="Open Sans"/>
                <a:ea typeface="Open Sans"/>
                <a:cs typeface="Open Sans"/>
                <a:sym typeface="Open Sans"/>
              </a:rPr>
            </a:br>
            <a:r>
              <a:rPr lang="en-US" b="1">
                <a:latin typeface="Open Sans"/>
                <a:ea typeface="Open Sans"/>
                <a:cs typeface="Open Sans"/>
                <a:sym typeface="Open Sans"/>
              </a:rPr>
              <a:t>regardless of their gender or where they live.</a:t>
            </a:r>
            <a:endParaRPr>
              <a:latin typeface="Open Sans"/>
              <a:ea typeface="Open Sans"/>
              <a:cs typeface="Open Sans"/>
              <a:sym typeface="Open Sans"/>
            </a:endParaRPr>
          </a:p>
        </p:txBody>
      </p:sp>
      <p:pic>
        <p:nvPicPr>
          <p:cNvPr id="188" name="Google Shape;188;g14fc495f4cb_0_97"/>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dd29ec108d_0_96"/>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a:p>
        </p:txBody>
      </p:sp>
      <p:sp>
        <p:nvSpPr>
          <p:cNvPr id="195" name="Google Shape;195;g1dd29ec108d_0_96"/>
          <p:cNvSpPr txBox="1"/>
          <p:nvPr/>
        </p:nvSpPr>
        <p:spPr>
          <a:xfrm>
            <a:off x="301782" y="907042"/>
            <a:ext cx="7923000" cy="410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t>
            </a:r>
            <a:r>
              <a:rPr lang="en-US" sz="1350" b="0" i="1"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1"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0" i="1"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chemeClr val="dk1"/>
                </a:solidFill>
                <a:latin typeface="Open Sans"/>
                <a:ea typeface="Open Sans"/>
                <a:cs typeface="Open Sans"/>
                <a:sym typeface="Open Sans"/>
              </a:rPr>
              <a:t>Read our full anti-oppression values statement here at </a:t>
            </a:r>
            <a:r>
              <a:rPr lang="en-US" sz="1350" b="1" i="0" u="sng" strike="noStrike" cap="none">
                <a:solidFill>
                  <a:schemeClr val="dk2"/>
                </a:solidFill>
                <a:latin typeface="Open Sans"/>
                <a:ea typeface="Open Sans"/>
                <a:cs typeface="Open Sans"/>
                <a:sym typeface="Open Sans"/>
              </a:rPr>
              <a:t>results.org/values</a:t>
            </a:r>
            <a:r>
              <a:rPr lang="en-US" sz="1350" b="1" i="0" u="none" strike="noStrike" cap="none">
                <a:solidFill>
                  <a:schemeClr val="dk1"/>
                </a:solidFill>
                <a:latin typeface="Open Sans"/>
                <a:ea typeface="Open Sans"/>
                <a:cs typeface="Open Sans"/>
                <a:sym typeface="Open Sans"/>
              </a:rPr>
              <a:t>. </a:t>
            </a:r>
            <a:endParaRPr sz="13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Open Sans"/>
                <a:ea typeface="Open Sans"/>
                <a:cs typeface="Open Sans"/>
                <a:sym typeface="Open Sans"/>
              </a:rPr>
              <a:t>Check out the </a:t>
            </a:r>
            <a:r>
              <a:rPr lang="en-US" sz="1350" b="0" i="0" u="sng" strike="noStrike" cap="none">
                <a:solidFill>
                  <a:srgbClr val="D5003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2023 Spring Anti-Oppression Workshop Schedule </a:t>
            </a:r>
            <a:r>
              <a:rPr lang="en-US" sz="1350" b="0" i="0" u="none" strike="noStrike" cap="none">
                <a:solidFill>
                  <a:schemeClr val="dk1"/>
                </a:solidFill>
                <a:latin typeface="Open Sans"/>
                <a:ea typeface="Open Sans"/>
                <a:cs typeface="Open Sans"/>
                <a:sym typeface="Open Sans"/>
              </a:rPr>
              <a:t>for training opportunities.</a:t>
            </a:r>
            <a:endParaRPr sz="13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chemeClr val="dk1"/>
                </a:solidFill>
                <a:latin typeface="Open Sans"/>
                <a:ea typeface="Open Sans"/>
                <a:cs typeface="Open Sans"/>
                <a:sym typeface="Open Sans"/>
              </a:rPr>
              <a:t>Find these resources and more at results.org/volunteers/anti-oppression: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a:p>
            <a:pPr marL="628650" marR="0" lvl="1"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Resource Guides from our Diversity &amp; Inclusion trainings, including: </a:t>
            </a:r>
            <a:endParaRPr sz="1400" b="0" i="0" u="none" strike="noStrike" cap="none">
              <a:solidFill>
                <a:srgbClr val="000000"/>
              </a:solidFill>
              <a:latin typeface="Arial"/>
              <a:ea typeface="Arial"/>
              <a:cs typeface="Arial"/>
              <a:sym typeface="Arial"/>
            </a:endParaRPr>
          </a:p>
          <a:p>
            <a:pPr marL="971550" marR="0" lvl="2"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Interrupting Microaggressions</a:t>
            </a:r>
            <a:endParaRPr sz="1400" b="0" i="0" u="none" strike="noStrike" cap="none">
              <a:solidFill>
                <a:srgbClr val="000000"/>
              </a:solidFill>
              <a:latin typeface="Arial"/>
              <a:ea typeface="Arial"/>
              <a:cs typeface="Arial"/>
              <a:sym typeface="Arial"/>
            </a:endParaRPr>
          </a:p>
          <a:p>
            <a:pPr marL="971550" marR="0" lvl="2"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Creating Space for Critical Conversations</a:t>
            </a:r>
            <a:endParaRPr sz="1400" b="0" i="0" u="none" strike="noStrike" cap="none">
              <a:solidFill>
                <a:srgbClr val="000000"/>
              </a:solidFill>
              <a:latin typeface="Arial"/>
              <a:ea typeface="Arial"/>
              <a:cs typeface="Arial"/>
              <a:sym typeface="Arial"/>
            </a:endParaRPr>
          </a:p>
          <a:p>
            <a:pPr marL="628650" marR="0" lvl="1"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Information on how RESULTS responds to oppressive incidents</a:t>
            </a:r>
            <a:endParaRPr sz="1400" b="0" i="0" u="none" strike="noStrike" cap="none">
              <a:solidFill>
                <a:srgbClr val="000000"/>
              </a:solidFill>
              <a:latin typeface="Arial"/>
              <a:ea typeface="Arial"/>
              <a:cs typeface="Arial"/>
              <a:sym typeface="Arial"/>
            </a:endParaRPr>
          </a:p>
        </p:txBody>
      </p:sp>
      <p:sp>
        <p:nvSpPr>
          <p:cNvPr id="196" name="Google Shape;196;g1dd29ec108d_0_96"/>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Open Sans"/>
              <a:buNone/>
            </a:pPr>
            <a:endParaRPr sz="135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g1e1626a58cf_0_2"/>
          <p:cNvPicPr preferRelativeResize="0"/>
          <p:nvPr/>
        </p:nvPicPr>
        <p:blipFill>
          <a:blip r:embed="rId3">
            <a:alphaModFix/>
          </a:blip>
          <a:stretch>
            <a:fillRect/>
          </a:stretch>
        </p:blipFill>
        <p:spPr>
          <a:xfrm>
            <a:off x="68613" y="1286100"/>
            <a:ext cx="9006776" cy="6741900"/>
          </a:xfrm>
          <a:prstGeom prst="rect">
            <a:avLst/>
          </a:prstGeom>
          <a:noFill/>
          <a:ln>
            <a:noFill/>
          </a:ln>
        </p:spPr>
      </p:pic>
      <p:sp>
        <p:nvSpPr>
          <p:cNvPr id="203" name="Google Shape;203;g1e1626a58cf_0_2"/>
          <p:cNvSpPr txBox="1">
            <a:spLocks noGrp="1"/>
          </p:cNvSpPr>
          <p:nvPr>
            <p:ph type="subTitle" idx="1"/>
          </p:nvPr>
        </p:nvSpPr>
        <p:spPr>
          <a:xfrm>
            <a:off x="1830525" y="62600"/>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a:solidFill>
                  <a:schemeClr val="dk1"/>
                </a:solidFill>
                <a:latin typeface="Open Sans"/>
                <a:ea typeface="Open Sans"/>
                <a:cs typeface="Open Sans"/>
                <a:sym typeface="Open Sans"/>
              </a:rPr>
              <a:t>Grantee Spotlight</a:t>
            </a:r>
            <a:endParaRPr b="1">
              <a:solidFill>
                <a:schemeClr val="dk1"/>
              </a:solidFill>
              <a:latin typeface="Open Sans"/>
              <a:ea typeface="Open Sans"/>
              <a:cs typeface="Open Sans"/>
              <a:sym typeface="Open Sans"/>
            </a:endParaRPr>
          </a:p>
        </p:txBody>
      </p:sp>
      <p:sp>
        <p:nvSpPr>
          <p:cNvPr id="204" name="Google Shape;204;g1e1626a58cf_0_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pic>
        <p:nvPicPr>
          <p:cNvPr id="205" name="Google Shape;205;g1e1626a58cf_0_2"/>
          <p:cNvPicPr preferRelativeResize="0"/>
          <p:nvPr/>
        </p:nvPicPr>
        <p:blipFill rotWithShape="1">
          <a:blip r:embed="rId4">
            <a:alphaModFix/>
          </a:blip>
          <a:srcRect/>
          <a:stretch/>
        </p:blipFill>
        <p:spPr>
          <a:xfrm>
            <a:off x="0" y="135015"/>
            <a:ext cx="2451970" cy="682957"/>
          </a:xfrm>
          <a:prstGeom prst="rect">
            <a:avLst/>
          </a:prstGeom>
          <a:noFill/>
          <a:ln>
            <a:noFill/>
          </a:ln>
        </p:spPr>
      </p:pic>
      <p:sp>
        <p:nvSpPr>
          <p:cNvPr id="206" name="Google Shape;206;g1e1626a58cf_0_2"/>
          <p:cNvSpPr txBox="1">
            <a:spLocks noGrp="1"/>
          </p:cNvSpPr>
          <p:nvPr>
            <p:ph type="subTitle" idx="1"/>
          </p:nvPr>
        </p:nvSpPr>
        <p:spPr>
          <a:xfrm>
            <a:off x="68625" y="693800"/>
            <a:ext cx="9075300" cy="6831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Clr>
                <a:srgbClr val="000000"/>
              </a:buClr>
              <a:buSzPts val="3200"/>
              <a:buFont typeface="Arial"/>
              <a:buNone/>
            </a:pPr>
            <a:r>
              <a:rPr lang="en-US" b="1" u="sng">
                <a:solidFill>
                  <a:schemeClr val="hlink"/>
                </a:solidFill>
                <a:latin typeface="Open Sans"/>
                <a:ea typeface="Open Sans"/>
                <a:cs typeface="Open Sans"/>
                <a:sym typeface="Open Sans"/>
                <a:hlinkClick r:id="rId5"/>
              </a:rPr>
              <a:t>AMPLIFY Girls</a:t>
            </a:r>
            <a:endParaRPr b="1">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1e1626a58cf_0_17"/>
          <p:cNvSpPr txBox="1">
            <a:spLocks noGrp="1"/>
          </p:cNvSpPr>
          <p:nvPr>
            <p:ph type="subTitle" idx="1"/>
          </p:nvPr>
        </p:nvSpPr>
        <p:spPr>
          <a:xfrm>
            <a:off x="0" y="4144200"/>
            <a:ext cx="9144000" cy="1227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sz="2600" b="1">
                <a:solidFill>
                  <a:schemeClr val="dk1"/>
                </a:solidFill>
                <a:latin typeface="Open Sans"/>
                <a:ea typeface="Open Sans"/>
                <a:cs typeface="Open Sans"/>
                <a:sym typeface="Open Sans"/>
              </a:rPr>
              <a:t>Jennifer G. Rigg</a:t>
            </a:r>
            <a:endParaRPr sz="2600" b="1">
              <a:solidFill>
                <a:schemeClr val="dk1"/>
              </a:solidFill>
              <a:latin typeface="Open Sans"/>
              <a:ea typeface="Open Sans"/>
              <a:cs typeface="Open Sans"/>
              <a:sym typeface="Open Sans"/>
            </a:endParaRPr>
          </a:p>
          <a:p>
            <a:pPr marL="0" lvl="0" indent="0" algn="ctr" rtl="0">
              <a:lnSpc>
                <a:spcPct val="100000"/>
              </a:lnSpc>
              <a:spcBef>
                <a:spcPts val="640"/>
              </a:spcBef>
              <a:spcAft>
                <a:spcPts val="0"/>
              </a:spcAft>
              <a:buSzPts val="3200"/>
              <a:buNone/>
            </a:pPr>
            <a:r>
              <a:rPr lang="en-US" sz="2600">
                <a:solidFill>
                  <a:schemeClr val="dk1"/>
                </a:solidFill>
                <a:latin typeface="Open Sans"/>
                <a:ea typeface="Open Sans"/>
                <a:cs typeface="Open Sans"/>
                <a:sym typeface="Open Sans"/>
              </a:rPr>
              <a:t>Executive Director, Global Campaign for Education - US</a:t>
            </a:r>
            <a:endParaRPr sz="2600">
              <a:solidFill>
                <a:schemeClr val="dk1"/>
              </a:solidFill>
              <a:latin typeface="Open Sans"/>
              <a:ea typeface="Open Sans"/>
              <a:cs typeface="Open Sans"/>
              <a:sym typeface="Open Sans"/>
            </a:endParaRPr>
          </a:p>
        </p:txBody>
      </p:sp>
      <p:pic>
        <p:nvPicPr>
          <p:cNvPr id="213" name="Google Shape;213;g1e1626a58cf_0_17"/>
          <p:cNvPicPr preferRelativeResize="0"/>
          <p:nvPr/>
        </p:nvPicPr>
        <p:blipFill rotWithShape="1">
          <a:blip r:embed="rId3">
            <a:alphaModFix/>
          </a:blip>
          <a:srcRect/>
          <a:stretch/>
        </p:blipFill>
        <p:spPr>
          <a:xfrm>
            <a:off x="0" y="135015"/>
            <a:ext cx="2451970" cy="682957"/>
          </a:xfrm>
          <a:prstGeom prst="rect">
            <a:avLst/>
          </a:prstGeom>
          <a:noFill/>
          <a:ln>
            <a:noFill/>
          </a:ln>
        </p:spPr>
      </p:pic>
      <p:pic>
        <p:nvPicPr>
          <p:cNvPr id="214" name="Google Shape;214;g1e1626a58cf_0_17"/>
          <p:cNvPicPr preferRelativeResize="0"/>
          <p:nvPr/>
        </p:nvPicPr>
        <p:blipFill>
          <a:blip r:embed="rId4">
            <a:alphaModFix/>
          </a:blip>
          <a:stretch>
            <a:fillRect/>
          </a:stretch>
        </p:blipFill>
        <p:spPr>
          <a:xfrm>
            <a:off x="2997475" y="1122772"/>
            <a:ext cx="3030899" cy="302142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1d9b0211098_0_58"/>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21" name="Google Shape;221;g1d9b0211098_0_58"/>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22" name="Google Shape;222;g1d9b0211098_0_58"/>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23" name="Google Shape;223;g1d9b0211098_0_58"/>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4" name="Google Shape;224;g1d9b0211098_0_58"/>
          <p:cNvPicPr preferRelativeResize="0"/>
          <p:nvPr/>
        </p:nvPicPr>
        <p:blipFill rotWithShape="1">
          <a:blip r:embed="rId3">
            <a:alphaModFix/>
          </a:blip>
          <a:srcRect/>
          <a:stretch/>
        </p:blipFill>
        <p:spPr>
          <a:xfrm>
            <a:off x="0" y="135015"/>
            <a:ext cx="2451970" cy="682957"/>
          </a:xfrm>
          <a:prstGeom prst="rect">
            <a:avLst/>
          </a:prstGeom>
          <a:noFill/>
          <a:ln>
            <a:noFill/>
          </a:ln>
        </p:spPr>
      </p:pic>
      <p:pic>
        <p:nvPicPr>
          <p:cNvPr id="225" name="Google Shape;225;g1d9b0211098_0_58"/>
          <p:cNvPicPr preferRelativeResize="0"/>
          <p:nvPr/>
        </p:nvPicPr>
        <p:blipFill>
          <a:blip r:embed="rId4">
            <a:alphaModFix/>
          </a:blip>
          <a:stretch>
            <a:fillRect/>
          </a:stretch>
        </p:blipFill>
        <p:spPr>
          <a:xfrm>
            <a:off x="2031800" y="1424475"/>
            <a:ext cx="5080402" cy="3386101"/>
          </a:xfrm>
          <a:prstGeom prst="rect">
            <a:avLst/>
          </a:prstGeom>
          <a:noFill/>
          <a:ln>
            <a:noFill/>
          </a:ln>
        </p:spPr>
      </p:pic>
      <p:sp>
        <p:nvSpPr>
          <p:cNvPr id="226" name="Google Shape;226;g1d9b0211098_0_58"/>
          <p:cNvSpPr txBox="1"/>
          <p:nvPr/>
        </p:nvSpPr>
        <p:spPr>
          <a:xfrm>
            <a:off x="1130350" y="904775"/>
            <a:ext cx="6806400" cy="554100"/>
          </a:xfrm>
          <a:prstGeom prst="rect">
            <a:avLst/>
          </a:prstGeom>
          <a:noFill/>
          <a:ln>
            <a:noFill/>
          </a:ln>
        </p:spPr>
        <p:txBody>
          <a:bodyPr spcFirstLastPara="1" wrap="square" lIns="91425" tIns="91425" rIns="91425" bIns="91425" anchor="t" anchorCtr="0">
            <a:spAutoFit/>
          </a:bodyPr>
          <a:lstStyle/>
          <a:p>
            <a:pPr marL="0" lvl="0" indent="0" algn="ctr" rtl="0">
              <a:spcBef>
                <a:spcPts val="640"/>
              </a:spcBef>
              <a:spcAft>
                <a:spcPts val="0"/>
              </a:spcAft>
              <a:buNone/>
            </a:pPr>
            <a:r>
              <a:rPr lang="en-US" sz="2400" b="1">
                <a:solidFill>
                  <a:schemeClr val="dk1"/>
                </a:solidFill>
                <a:latin typeface="Open Sans"/>
                <a:ea typeface="Open Sans"/>
                <a:cs typeface="Open Sans"/>
                <a:sym typeface="Open Sans"/>
              </a:rPr>
              <a:t>Sharing our thoughts on girls’ education</a:t>
            </a:r>
            <a:endParaRPr sz="2400" b="1">
              <a:solidFill>
                <a:schemeClr val="dk1"/>
              </a:solidFill>
              <a:latin typeface="Open Sans"/>
              <a:ea typeface="Open Sans"/>
              <a:cs typeface="Open Sans"/>
              <a:sym typeface="Open Sans"/>
            </a:endParaRPr>
          </a:p>
        </p:txBody>
      </p:sp>
      <p:sp>
        <p:nvSpPr>
          <p:cNvPr id="227" name="Google Shape;227;g1d9b0211098_0_58"/>
          <p:cNvSpPr txBox="1"/>
          <p:nvPr/>
        </p:nvSpPr>
        <p:spPr>
          <a:xfrm>
            <a:off x="0" y="4810575"/>
            <a:ext cx="3789600" cy="338700"/>
          </a:xfrm>
          <a:prstGeom prst="rect">
            <a:avLst/>
          </a:prstGeom>
          <a:noFill/>
          <a:ln>
            <a:noFill/>
          </a:ln>
        </p:spPr>
        <p:txBody>
          <a:bodyPr spcFirstLastPara="1" wrap="square" lIns="91425" tIns="91425" rIns="91425" bIns="91425" anchor="t" anchorCtr="0">
            <a:spAutoFit/>
          </a:bodyPr>
          <a:lstStyle/>
          <a:p>
            <a:pPr marL="0" lvl="0" indent="0" algn="l" rtl="0">
              <a:spcBef>
                <a:spcPts val="640"/>
              </a:spcBef>
              <a:spcAft>
                <a:spcPts val="0"/>
              </a:spcAft>
              <a:buNone/>
            </a:pPr>
            <a:r>
              <a:rPr lang="en-US" sz="1000" i="1">
                <a:solidFill>
                  <a:schemeClr val="dk1"/>
                </a:solidFill>
                <a:latin typeface="Open Sans"/>
                <a:ea typeface="Open Sans"/>
                <a:cs typeface="Open Sans"/>
                <a:sym typeface="Open Sans"/>
              </a:rPr>
              <a:t>Photo courtesy of Nikhita S., Bengaluru, India, Unsplash.com</a:t>
            </a:r>
            <a:endParaRPr sz="1000" i="1">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1e2d2c94559_0_0"/>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34" name="Google Shape;234;g1e2d2c94559_0_0"/>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35" name="Google Shape;235;g1e2d2c94559_0_0"/>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36" name="Google Shape;236;g1e2d2c94559_0_0"/>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7" name="Google Shape;237;g1e2d2c94559_0_0"/>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38" name="Google Shape;238;g1e2d2c94559_0_0"/>
          <p:cNvSpPr txBox="1"/>
          <p:nvPr/>
        </p:nvSpPr>
        <p:spPr>
          <a:xfrm>
            <a:off x="0" y="1990050"/>
            <a:ext cx="9144000" cy="1877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1">
                <a:solidFill>
                  <a:schemeClr val="dk1"/>
                </a:solidFill>
                <a:latin typeface="Open Sans"/>
                <a:ea typeface="Open Sans"/>
                <a:cs typeface="Open Sans"/>
                <a:sym typeface="Open Sans"/>
              </a:rPr>
              <a:t>Follow Up </a:t>
            </a:r>
            <a:r>
              <a:rPr lang="en-US" sz="3200" b="1" i="1" u="none" strike="noStrike" cap="none">
                <a:solidFill>
                  <a:schemeClr val="dk1"/>
                </a:solidFill>
                <a:latin typeface="Open Sans"/>
                <a:ea typeface="Open Sans"/>
                <a:cs typeface="Open Sans"/>
                <a:sym typeface="Open Sans"/>
              </a:rPr>
              <a:t>Advocacy Action</a:t>
            </a:r>
            <a:r>
              <a:rPr lang="en-US" sz="3200" b="1" u="none" strike="noStrike" cap="none">
                <a:solidFill>
                  <a:schemeClr val="dk1"/>
                </a:solidFill>
                <a:latin typeface="Open Sans"/>
                <a:ea typeface="Open Sans"/>
                <a:cs typeface="Open Sans"/>
                <a:sym typeface="Open Sans"/>
              </a:rPr>
              <a:t>:</a:t>
            </a:r>
            <a:br>
              <a:rPr lang="en-US" sz="3200" b="1" i="0" u="none" strike="noStrike" cap="none">
                <a:solidFill>
                  <a:schemeClr val="dk1"/>
                </a:solidFill>
                <a:latin typeface="Open Sans"/>
                <a:ea typeface="Open Sans"/>
                <a:cs typeface="Open Sans"/>
                <a:sym typeface="Open Sans"/>
              </a:rPr>
            </a:br>
            <a:r>
              <a:rPr lang="en-US" sz="3200" b="0" i="0" u="none" strike="noStrike" cap="none">
                <a:solidFill>
                  <a:schemeClr val="dk1"/>
                </a:solidFill>
                <a:latin typeface="Open Sans"/>
                <a:ea typeface="Open Sans"/>
                <a:cs typeface="Open Sans"/>
                <a:sym typeface="Open Sans"/>
              </a:rPr>
              <a:t>Requesting co-sponsorship of the </a:t>
            </a:r>
            <a:br>
              <a:rPr lang="en-US" sz="3200" b="0" i="0" u="none" strike="noStrike" cap="none">
                <a:solidFill>
                  <a:schemeClr val="dk1"/>
                </a:solidFill>
                <a:latin typeface="Open Sans"/>
                <a:ea typeface="Open Sans"/>
                <a:cs typeface="Open Sans"/>
                <a:sym typeface="Open Sans"/>
              </a:rPr>
            </a:br>
            <a:r>
              <a:rPr lang="en-US" sz="3200" b="0" i="0" u="none" strike="noStrike" cap="none">
                <a:solidFill>
                  <a:schemeClr val="dk1"/>
                </a:solidFill>
                <a:latin typeface="Open Sans"/>
                <a:ea typeface="Open Sans"/>
                <a:cs typeface="Open Sans"/>
                <a:sym typeface="Open Sans"/>
              </a:rPr>
              <a:t>READ Act Reauthorization (H.R. 681/ S.41)</a:t>
            </a:r>
            <a:br>
              <a:rPr lang="en-US" sz="3200" b="1" i="0" u="none" strike="noStrike" cap="none">
                <a:solidFill>
                  <a:schemeClr val="dk1"/>
                </a:solidFill>
                <a:latin typeface="Open Sans"/>
                <a:ea typeface="Open Sans"/>
                <a:cs typeface="Open Sans"/>
                <a:sym typeface="Open Sans"/>
              </a:rPr>
            </a:b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1dd4f1b5906_0_6"/>
          <p:cNvSpPr txBox="1">
            <a:spLocks noGrp="1"/>
          </p:cNvSpPr>
          <p:nvPr>
            <p:ph type="title"/>
          </p:nvPr>
        </p:nvSpPr>
        <p:spPr>
          <a:xfrm>
            <a:off x="77541" y="858737"/>
            <a:ext cx="8841000" cy="31785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111111"/>
              </a:buClr>
              <a:buSzPts val="1700"/>
              <a:buFont typeface="+mj-lt"/>
              <a:buAutoNum type="arabicPeriod"/>
            </a:pPr>
            <a:r>
              <a:rPr lang="en-US" sz="1700" dirty="0">
                <a:latin typeface="Open Sans"/>
                <a:ea typeface="Open Sans"/>
                <a:cs typeface="Open Sans"/>
                <a:sym typeface="Open Sans"/>
              </a:rPr>
              <a:t> </a:t>
            </a:r>
            <a:r>
              <a:rPr lang="en-US" sz="1800" u="sng" dirty="0">
                <a:solidFill>
                  <a:schemeClr val="hlink"/>
                </a:solidFill>
                <a:highlight>
                  <a:srgbClr val="FFFFFF"/>
                </a:highlight>
                <a:latin typeface="Open Sans"/>
                <a:ea typeface="Open Sans"/>
                <a:cs typeface="Open Sans"/>
                <a:sym typeface="Open Sans"/>
                <a:hlinkClick r:id="rId3"/>
              </a:rPr>
              <a:t>Check here</a:t>
            </a:r>
            <a:r>
              <a:rPr lang="en-US" sz="1800" dirty="0">
                <a:latin typeface="Open Sans"/>
                <a:ea typeface="Open Sans"/>
                <a:cs typeface="Open Sans"/>
                <a:sym typeface="Open Sans"/>
              </a:rPr>
              <a:t> to see i</a:t>
            </a:r>
            <a:r>
              <a:rPr lang="en-US" sz="1800" dirty="0">
                <a:solidFill>
                  <a:srgbClr val="111111"/>
                </a:solidFill>
                <a:highlight>
                  <a:srgbClr val="FFFFFF"/>
                </a:highlight>
                <a:latin typeface="Open Sans"/>
                <a:ea typeface="Open Sans"/>
                <a:cs typeface="Open Sans"/>
                <a:sym typeface="Open Sans"/>
              </a:rPr>
              <a:t>f your Representative or Senator has co-sponsored the READ Act Reauthorization of 2023 (H.R. 681/ S.41) or will likely support it if they co-sponsored last year (</a:t>
            </a:r>
            <a:r>
              <a:rPr lang="en-US" sz="1800" u="sng" dirty="0">
                <a:solidFill>
                  <a:schemeClr val="hlink"/>
                </a:solidFill>
                <a:highlight>
                  <a:srgbClr val="FFFFFF"/>
                </a:highlight>
                <a:latin typeface="Open Sans"/>
                <a:ea typeface="Open Sans"/>
                <a:cs typeface="Open Sans"/>
                <a:sym typeface="Open Sans"/>
                <a:hlinkClick r:id="rId4"/>
              </a:rPr>
              <a:t>check here</a:t>
            </a:r>
            <a:r>
              <a:rPr lang="en-US" sz="1800" dirty="0">
                <a:latin typeface="Open Sans"/>
                <a:ea typeface="Open Sans"/>
                <a:cs typeface="Open Sans"/>
                <a:sym typeface="Open Sans"/>
              </a:rPr>
              <a:t> for past support during the 117th Congress).</a:t>
            </a:r>
            <a:br>
              <a:rPr lang="en-US" sz="1800" dirty="0">
                <a:latin typeface="Open Sans"/>
                <a:ea typeface="Open Sans"/>
                <a:cs typeface="Open Sans"/>
                <a:sym typeface="Open Sans"/>
              </a:rPr>
            </a:br>
            <a:endParaRPr sz="1800" dirty="0">
              <a:solidFill>
                <a:srgbClr val="111111"/>
              </a:solidFill>
              <a:highlight>
                <a:srgbClr val="FFFFFF"/>
              </a:highlight>
              <a:latin typeface="Open Sans"/>
              <a:ea typeface="Open Sans"/>
              <a:cs typeface="Open Sans"/>
              <a:sym typeface="Open Sans"/>
            </a:endParaRPr>
          </a:p>
          <a:p>
            <a:pPr marL="342900" lvl="0" indent="-342900" algn="l" rtl="0">
              <a:lnSpc>
                <a:spcPct val="100000"/>
              </a:lnSpc>
              <a:spcBef>
                <a:spcPts val="0"/>
              </a:spcBef>
              <a:spcAft>
                <a:spcPts val="0"/>
              </a:spcAft>
              <a:buClr>
                <a:srgbClr val="111111"/>
              </a:buClr>
              <a:buSzPts val="1800"/>
              <a:buFont typeface="+mj-lt"/>
              <a:buAutoNum type="arabicPeriod"/>
            </a:pPr>
            <a:r>
              <a:rPr lang="en-US" sz="1800" dirty="0">
                <a:solidFill>
                  <a:srgbClr val="111111"/>
                </a:solidFill>
                <a:highlight>
                  <a:srgbClr val="FFFFFF"/>
                </a:highlight>
                <a:latin typeface="Open Sans"/>
                <a:ea typeface="Open Sans"/>
                <a:cs typeface="Open Sans"/>
                <a:sym typeface="Open Sans"/>
              </a:rPr>
              <a:t>Use </a:t>
            </a:r>
            <a:r>
              <a:rPr lang="en-US" sz="1800" u="sng" dirty="0">
                <a:solidFill>
                  <a:schemeClr val="hlink"/>
                </a:solidFill>
                <a:highlight>
                  <a:srgbClr val="FFFFFF"/>
                </a:highlight>
                <a:latin typeface="Open Sans"/>
                <a:ea typeface="Open Sans"/>
                <a:cs typeface="Open Sans"/>
                <a:sym typeface="Open Sans"/>
                <a:hlinkClick r:id="rId5"/>
              </a:rPr>
              <a:t>Legislator Lookup</a:t>
            </a:r>
            <a:r>
              <a:rPr lang="en-US" sz="1800" u="sng" dirty="0">
                <a:solidFill>
                  <a:schemeClr val="hlink"/>
                </a:solidFill>
                <a:highlight>
                  <a:srgbClr val="FFFFFF"/>
                </a:highlight>
                <a:latin typeface="Open Sans"/>
                <a:ea typeface="Open Sans"/>
                <a:cs typeface="Open Sans"/>
                <a:sym typeface="Open Sans"/>
              </a:rPr>
              <a:t> </a:t>
            </a:r>
            <a:r>
              <a:rPr lang="en-US" sz="1800" dirty="0">
                <a:solidFill>
                  <a:srgbClr val="111111"/>
                </a:solidFill>
                <a:highlight>
                  <a:srgbClr val="FFFFFF"/>
                </a:highlight>
                <a:latin typeface="Open Sans"/>
                <a:ea typeface="Open Sans"/>
                <a:cs typeface="Open Sans"/>
                <a:sym typeface="Open Sans"/>
              </a:rPr>
              <a:t> </a:t>
            </a:r>
            <a:r>
              <a:rPr lang="en-US" sz="1800" i="1" dirty="0">
                <a:solidFill>
                  <a:srgbClr val="111111"/>
                </a:solidFill>
                <a:highlight>
                  <a:srgbClr val="FFFFFF"/>
                </a:highlight>
                <a:latin typeface="Open Sans"/>
                <a:ea typeface="Open Sans"/>
                <a:cs typeface="Open Sans"/>
                <a:sym typeface="Open Sans"/>
              </a:rPr>
              <a:t>if you are unsure of who to reach out to, please don’t hesitate to reach out to your Together Women Rise Advocacy Chapter Mentor for support.</a:t>
            </a:r>
            <a:br>
              <a:rPr lang="en-US" sz="1800" i="1" dirty="0">
                <a:solidFill>
                  <a:srgbClr val="111111"/>
                </a:solidFill>
                <a:highlight>
                  <a:srgbClr val="FFFFFF"/>
                </a:highlight>
                <a:latin typeface="Open Sans"/>
                <a:ea typeface="Open Sans"/>
                <a:cs typeface="Open Sans"/>
                <a:sym typeface="Open Sans"/>
              </a:rPr>
            </a:br>
            <a:endParaRPr sz="1800" i="1" dirty="0">
              <a:solidFill>
                <a:srgbClr val="111111"/>
              </a:solidFill>
              <a:highlight>
                <a:srgbClr val="FFFFFF"/>
              </a:highlight>
              <a:latin typeface="Open Sans"/>
              <a:ea typeface="Open Sans"/>
              <a:cs typeface="Open Sans"/>
              <a:sym typeface="Open Sans"/>
            </a:endParaRPr>
          </a:p>
          <a:p>
            <a:pPr marL="342900" lvl="0" indent="-342900" algn="l" rtl="0">
              <a:lnSpc>
                <a:spcPct val="100000"/>
              </a:lnSpc>
              <a:spcBef>
                <a:spcPts val="0"/>
              </a:spcBef>
              <a:spcAft>
                <a:spcPts val="0"/>
              </a:spcAft>
              <a:buClr>
                <a:srgbClr val="111111"/>
              </a:buClr>
              <a:buSzPts val="1800"/>
              <a:buFont typeface="+mj-lt"/>
              <a:buAutoNum type="arabicPeriod"/>
            </a:pPr>
            <a:r>
              <a:rPr lang="en-US" sz="1800" dirty="0">
                <a:solidFill>
                  <a:srgbClr val="111111"/>
                </a:solidFill>
                <a:highlight>
                  <a:schemeClr val="lt1"/>
                </a:highlight>
                <a:latin typeface="Open Sans"/>
                <a:ea typeface="Open Sans"/>
                <a:cs typeface="Open Sans"/>
                <a:sym typeface="Open Sans"/>
              </a:rPr>
              <a:t>Personalize </a:t>
            </a:r>
            <a:r>
              <a:rPr lang="en-US" sz="1800" u="sng" dirty="0">
                <a:solidFill>
                  <a:schemeClr val="accent1"/>
                </a:solidFill>
                <a:highlight>
                  <a:schemeClr val="lt1"/>
                </a:highlight>
                <a:latin typeface="Open Sans"/>
                <a:ea typeface="Open Sans"/>
                <a:cs typeface="Open Sans"/>
                <a:sym typeface="Open Sans"/>
                <a:hlinkClick r:id="rId6">
                  <a:extLst>
                    <a:ext uri="{A12FA001-AC4F-418D-AE19-62706E023703}">
                      <ahyp:hlinkClr xmlns:ahyp="http://schemas.microsoft.com/office/drawing/2018/hyperlinkcolor" val="tx"/>
                    </a:ext>
                  </a:extLst>
                </a:hlinkClick>
              </a:rPr>
              <a:t>this sample email.</a:t>
            </a:r>
            <a:br>
              <a:rPr lang="en-US" sz="1800" dirty="0">
                <a:solidFill>
                  <a:srgbClr val="111111"/>
                </a:solidFill>
                <a:highlight>
                  <a:srgbClr val="FFFFFF"/>
                </a:highlight>
                <a:latin typeface="Open Sans"/>
                <a:ea typeface="Open Sans"/>
                <a:cs typeface="Open Sans"/>
                <a:sym typeface="Open Sans"/>
              </a:rPr>
            </a:br>
            <a:r>
              <a:rPr lang="en-US" sz="1800" dirty="0">
                <a:solidFill>
                  <a:srgbClr val="111111"/>
                </a:solidFill>
                <a:highlight>
                  <a:srgbClr val="FFFFFF"/>
                </a:highlight>
                <a:latin typeface="Open Sans"/>
                <a:ea typeface="Open Sans"/>
                <a:cs typeface="Open Sans"/>
                <a:sym typeface="Open Sans"/>
              </a:rPr>
              <a:t>House: </a:t>
            </a:r>
            <a:r>
              <a:rPr lang="en-US" sz="1800" u="sng" dirty="0">
                <a:solidFill>
                  <a:schemeClr val="hlink"/>
                </a:solidFill>
                <a:highlight>
                  <a:srgbClr val="FFFFFF"/>
                </a:highlight>
                <a:latin typeface="Open Sans"/>
                <a:ea typeface="Open Sans"/>
                <a:cs typeface="Open Sans"/>
                <a:sym typeface="Open Sans"/>
                <a:hlinkClick r:id="rId7"/>
              </a:rPr>
              <a:t>FirstName.LastName@mail.house.gov</a:t>
            </a:r>
            <a:r>
              <a:rPr lang="en-US" sz="1800" u="sng" dirty="0">
                <a:solidFill>
                  <a:schemeClr val="hlink"/>
                </a:solidFill>
                <a:highlight>
                  <a:srgbClr val="FFFFFF"/>
                </a:highlight>
                <a:latin typeface="Open Sans"/>
                <a:ea typeface="Open Sans"/>
                <a:cs typeface="Open Sans"/>
                <a:sym typeface="Open Sans"/>
              </a:rPr>
              <a:t> </a:t>
            </a:r>
            <a:endParaRPr sz="1800" dirty="0">
              <a:solidFill>
                <a:srgbClr val="111111"/>
              </a:solidFill>
              <a:highlight>
                <a:srgbClr val="FFFFFF"/>
              </a:highlight>
              <a:latin typeface="Open Sans"/>
              <a:ea typeface="Open Sans"/>
              <a:cs typeface="Open Sans"/>
              <a:sym typeface="Open Sans"/>
            </a:endParaRPr>
          </a:p>
          <a:p>
            <a:pPr lvl="0" algn="l" rtl="0">
              <a:lnSpc>
                <a:spcPct val="100000"/>
              </a:lnSpc>
              <a:spcBef>
                <a:spcPts val="0"/>
              </a:spcBef>
              <a:spcAft>
                <a:spcPts val="0"/>
              </a:spcAft>
              <a:buSzPts val="1800"/>
            </a:pPr>
            <a:r>
              <a:rPr lang="en-US" sz="1800" dirty="0">
                <a:solidFill>
                  <a:srgbClr val="111111"/>
                </a:solidFill>
                <a:highlight>
                  <a:srgbClr val="FFFFFF"/>
                </a:highlight>
                <a:latin typeface="Open Sans"/>
                <a:ea typeface="Open Sans"/>
                <a:cs typeface="Open Sans"/>
                <a:sym typeface="Open Sans"/>
              </a:rPr>
              <a:t>      Senate: </a:t>
            </a:r>
            <a:r>
              <a:rPr lang="en-US" sz="1800" u="sng" dirty="0" err="1">
                <a:solidFill>
                  <a:schemeClr val="hlink"/>
                </a:solidFill>
                <a:highlight>
                  <a:srgbClr val="FFFFFF"/>
                </a:highlight>
                <a:latin typeface="Open Sans"/>
                <a:ea typeface="Open Sans"/>
                <a:cs typeface="Open Sans"/>
                <a:sym typeface="Open Sans"/>
                <a:hlinkClick r:id="rId8"/>
              </a:rPr>
              <a:t>FirstName_LastName@SenatorsLastName.Senate.Gov</a:t>
            </a:r>
            <a:r>
              <a:rPr lang="en-US" sz="1800" u="sng" dirty="0">
                <a:solidFill>
                  <a:schemeClr val="hlink"/>
                </a:solidFill>
                <a:highlight>
                  <a:srgbClr val="FFFFFF"/>
                </a:highlight>
                <a:latin typeface="Open Sans"/>
                <a:ea typeface="Open Sans"/>
                <a:cs typeface="Open Sans"/>
                <a:sym typeface="Open Sans"/>
              </a:rPr>
              <a:t> </a:t>
            </a:r>
            <a:endParaRPr sz="1800" u="sng" dirty="0">
              <a:solidFill>
                <a:schemeClr val="hlink"/>
              </a:solidFill>
              <a:highlight>
                <a:srgbClr val="FFFFFF"/>
              </a:highlight>
              <a:latin typeface="Open Sans"/>
              <a:ea typeface="Open Sans"/>
              <a:cs typeface="Open Sans"/>
              <a:sym typeface="Open Sans"/>
            </a:endParaRPr>
          </a:p>
          <a:p>
            <a:pPr marL="342900" lvl="0" indent="-342900" algn="l" rtl="0">
              <a:lnSpc>
                <a:spcPct val="100000"/>
              </a:lnSpc>
              <a:spcBef>
                <a:spcPts val="0"/>
              </a:spcBef>
              <a:spcAft>
                <a:spcPts val="0"/>
              </a:spcAft>
              <a:buSzPts val="1800"/>
              <a:buFont typeface="+mj-lt"/>
              <a:buAutoNum type="arabicPeriod"/>
            </a:pPr>
            <a:endParaRPr sz="1800" u="sng" dirty="0">
              <a:solidFill>
                <a:schemeClr val="hlink"/>
              </a:solidFill>
              <a:highlight>
                <a:srgbClr val="FFFFFF"/>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111111"/>
              </a:buClr>
              <a:buSzPts val="1800"/>
              <a:buFont typeface="+mj-lt"/>
              <a:buAutoNum type="arabicPeriod" startAt="4"/>
            </a:pPr>
            <a:r>
              <a:rPr lang="en-US" sz="1800" dirty="0">
                <a:solidFill>
                  <a:srgbClr val="111111"/>
                </a:solidFill>
                <a:highlight>
                  <a:srgbClr val="FFFFFF"/>
                </a:highlight>
                <a:latin typeface="Open Sans"/>
                <a:ea typeface="Open Sans"/>
                <a:cs typeface="Open Sans"/>
                <a:sym typeface="Open Sans"/>
              </a:rPr>
              <a:t>Follow up! Call the Capitol Switchboard at (202) 224 - 3121 or email (change number of request in subject line).</a:t>
            </a:r>
            <a:endParaRPr sz="3500" dirty="0">
              <a:latin typeface="Open Sans"/>
              <a:ea typeface="Open Sans"/>
              <a:cs typeface="Open Sans"/>
              <a:sym typeface="Open Sans"/>
            </a:endParaRPr>
          </a:p>
        </p:txBody>
      </p:sp>
      <p:pic>
        <p:nvPicPr>
          <p:cNvPr id="245" name="Google Shape;245;g1dd4f1b5906_0_6"/>
          <p:cNvPicPr preferRelativeResize="0"/>
          <p:nvPr/>
        </p:nvPicPr>
        <p:blipFill rotWithShape="1">
          <a:blip r:embed="rId9">
            <a:alphaModFix/>
          </a:blip>
          <a:srcRect/>
          <a:stretch/>
        </p:blipFill>
        <p:spPr>
          <a:xfrm>
            <a:off x="0" y="135015"/>
            <a:ext cx="2451970" cy="682957"/>
          </a:xfrm>
          <a:prstGeom prst="rect">
            <a:avLst/>
          </a:prstGeom>
          <a:noFill/>
          <a:ln>
            <a:noFill/>
          </a:ln>
        </p:spPr>
      </p:pic>
      <p:sp>
        <p:nvSpPr>
          <p:cNvPr id="246" name="Google Shape;246;g1dd4f1b5906_0_6"/>
          <p:cNvSpPr txBox="1"/>
          <p:nvPr/>
        </p:nvSpPr>
        <p:spPr>
          <a:xfrm>
            <a:off x="2398200" y="94250"/>
            <a:ext cx="52281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800" b="1" i="1">
                <a:solidFill>
                  <a:schemeClr val="dk1"/>
                </a:solidFill>
                <a:latin typeface="Open Sans"/>
                <a:ea typeface="Open Sans"/>
                <a:cs typeface="Open Sans"/>
                <a:sym typeface="Open Sans"/>
              </a:rPr>
              <a:t>Follow up </a:t>
            </a:r>
            <a:r>
              <a:rPr lang="en-US" sz="2800" b="1" i="1" u="none" strike="noStrike" cap="none">
                <a:solidFill>
                  <a:schemeClr val="dk1"/>
                </a:solidFill>
                <a:latin typeface="Open Sans"/>
                <a:ea typeface="Open Sans"/>
                <a:cs typeface="Open Sans"/>
                <a:sym typeface="Open Sans"/>
              </a:rPr>
              <a:t>Advocacy Action</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1447</Words>
  <Application>Microsoft Office PowerPoint</Application>
  <PresentationFormat>On-screen Show (16:9)</PresentationFormat>
  <Paragraphs>131</Paragraphs>
  <Slides>17</Slides>
  <Notes>17</Notes>
  <HiddenSlides>5</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Times New Roman</vt:lpstr>
      <vt:lpstr>Courier New</vt:lpstr>
      <vt:lpstr>Open Sans</vt:lpstr>
      <vt:lpstr>Noto Sans</vt:lpstr>
      <vt:lpstr>Arial</vt:lpstr>
      <vt:lpstr>Calibri</vt:lpstr>
      <vt:lpstr>Noto Sans Symbols</vt:lpstr>
      <vt:lpstr>Office Theme</vt:lpstr>
      <vt:lpstr>1_Office Theme</vt:lpstr>
      <vt:lpstr>RISE Advocacy Chapter  May Webinar</vt:lpstr>
      <vt:lpstr>Welcome </vt:lpstr>
      <vt:lpstr>Mission &amp; Vision</vt:lpstr>
      <vt:lpstr>Our Values &amp; Resources</vt:lpstr>
      <vt:lpstr>PowerPoint Presentation</vt:lpstr>
      <vt:lpstr>PowerPoint Presentation</vt:lpstr>
      <vt:lpstr>PowerPoint Presentation</vt:lpstr>
      <vt:lpstr>PowerPoint Presentation</vt:lpstr>
      <vt:lpstr> Check here to see if your Representative or Senator has co-sponsored the READ Act Reauthorization of 2023 (H.R. 681/ S.41) or will likely support it if they co-sponsored last year (check here for past support during the 117th Congress).  Use Legislator Lookup  if you are unsure of who to reach out to, please don’t hesitate to reach out to your Together Women Rise Advocacy Chapter Mentor for support.  Personalize this sample email. House: FirstName.LastName@mail.house.gov        Senate: FirstName_LastName@SenatorsLastName.Senate.Gov   Follow up! Call the Capitol Switchboard at (202) 224 - 3121 or email (change number of request in subject line).</vt:lpstr>
      <vt:lpstr>Use these steps to contact your representatives about supporting the  End TB Now Act (H.R. 1776/ S. 288)</vt:lpstr>
      <vt:lpstr> Link for folks to sign up: https://results.salsalabs.org/diningforwomen/index.html Next webinar: June 20 at 8:30 PM ET If you would like to learn more about RISE grantees, there are chapters across the US, as well as a virtual national chapter meeting with a speaker from the grantee each month on the first Thursday of the month at 8 PM ET:  https://togetherwomenrise.org/upcoming-events/ RESULTS Global Policy Forum - Thursday, May 18 at 9:00 PM ET Speaker: Selamawit Bekele, Manager, Global Health Partnerships Register here.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RISE Advocacy Chapter  May Webinar</dc:title>
  <dc:creator>Ken Patterson</dc:creator>
  <cp:lastModifiedBy>Karyne Bury</cp:lastModifiedBy>
  <cp:revision>2</cp:revision>
  <dcterms:created xsi:type="dcterms:W3CDTF">2021-04-20T20:20:28Z</dcterms:created>
  <dcterms:modified xsi:type="dcterms:W3CDTF">2023-05-16T21:33:01Z</dcterms:modified>
</cp:coreProperties>
</file>