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51"/>
  </p:notesMasterIdLst>
  <p:sldIdLst>
    <p:sldId id="282" r:id="rId6"/>
    <p:sldId id="831" r:id="rId7"/>
    <p:sldId id="832" r:id="rId8"/>
    <p:sldId id="888" r:id="rId9"/>
    <p:sldId id="855" r:id="rId10"/>
    <p:sldId id="889" r:id="rId11"/>
    <p:sldId id="856" r:id="rId12"/>
    <p:sldId id="890" r:id="rId13"/>
    <p:sldId id="852" r:id="rId14"/>
    <p:sldId id="891" r:id="rId15"/>
    <p:sldId id="854" r:id="rId16"/>
    <p:sldId id="833" r:id="rId17"/>
    <p:sldId id="892" r:id="rId18"/>
    <p:sldId id="902" r:id="rId19"/>
    <p:sldId id="894" r:id="rId20"/>
    <p:sldId id="895" r:id="rId21"/>
    <p:sldId id="853" r:id="rId22"/>
    <p:sldId id="893" r:id="rId23"/>
    <p:sldId id="865" r:id="rId24"/>
    <p:sldId id="256" r:id="rId25"/>
    <p:sldId id="257" r:id="rId26"/>
    <p:sldId id="258" r:id="rId27"/>
    <p:sldId id="858" r:id="rId28"/>
    <p:sldId id="868" r:id="rId29"/>
    <p:sldId id="896" r:id="rId30"/>
    <p:sldId id="520" r:id="rId31"/>
    <p:sldId id="897" r:id="rId32"/>
    <p:sldId id="878" r:id="rId33"/>
    <p:sldId id="415" r:id="rId34"/>
    <p:sldId id="898" r:id="rId35"/>
    <p:sldId id="879" r:id="rId36"/>
    <p:sldId id="880" r:id="rId37"/>
    <p:sldId id="881" r:id="rId38"/>
    <p:sldId id="882" r:id="rId39"/>
    <p:sldId id="405" r:id="rId40"/>
    <p:sldId id="900" r:id="rId41"/>
    <p:sldId id="871" r:id="rId42"/>
    <p:sldId id="899" r:id="rId43"/>
    <p:sldId id="873" r:id="rId44"/>
    <p:sldId id="875" r:id="rId45"/>
    <p:sldId id="877" r:id="rId46"/>
    <p:sldId id="883" r:id="rId47"/>
    <p:sldId id="901" r:id="rId48"/>
    <p:sldId id="884" r:id="rId49"/>
    <p:sldId id="885"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B90DD-C98B-7C4E-BD6A-BDBB8C875679}" v="158" dt="2020-05-12T19:45:1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0"/>
    <p:restoredTop sz="90521"/>
  </p:normalViewPr>
  <p:slideViewPr>
    <p:cSldViewPr snapToGrid="0" snapToObjects="1">
      <p:cViewPr varScale="1">
        <p:scale>
          <a:sx n="125" d="100"/>
          <a:sy n="125" d="100"/>
        </p:scale>
        <p:origin x="160" y="592"/>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Patterson" userId="88e63aaa-76ae-4019-8c1c-bcddfe995a39" providerId="ADAL" clId="{E43B90DD-C98B-7C4E-BD6A-BDBB8C875679}"/>
    <pc:docChg chg="custSel addSld delSld modSld sldOrd">
      <pc:chgData name="Ken Patterson" userId="88e63aaa-76ae-4019-8c1c-bcddfe995a39" providerId="ADAL" clId="{E43B90DD-C98B-7C4E-BD6A-BDBB8C875679}" dt="2020-05-12T19:53:10.587" v="1003" actId="27636"/>
      <pc:docMkLst>
        <pc:docMk/>
      </pc:docMkLst>
      <pc:sldChg chg="addSp modSp add">
        <pc:chgData name="Ken Patterson" userId="88e63aaa-76ae-4019-8c1c-bcddfe995a39" providerId="ADAL" clId="{E43B90DD-C98B-7C4E-BD6A-BDBB8C875679}" dt="2020-05-12T19:48:30.930" v="1001" actId="14100"/>
        <pc:sldMkLst>
          <pc:docMk/>
          <pc:sldMk cId="2011585459" sldId="256"/>
        </pc:sldMkLst>
        <pc:spChg chg="mod">
          <ac:chgData name="Ken Patterson" userId="88e63aaa-76ae-4019-8c1c-bcddfe995a39" providerId="ADAL" clId="{E43B90DD-C98B-7C4E-BD6A-BDBB8C875679}" dt="2020-05-12T19:44:18.094" v="970" actId="1076"/>
          <ac:spMkLst>
            <pc:docMk/>
            <pc:sldMk cId="2011585459" sldId="256"/>
            <ac:spMk id="54" creationId="{00000000-0000-0000-0000-000000000000}"/>
          </ac:spMkLst>
        </pc:spChg>
        <pc:spChg chg="mod">
          <ac:chgData name="Ken Patterson" userId="88e63aaa-76ae-4019-8c1c-bcddfe995a39" providerId="ADAL" clId="{E43B90DD-C98B-7C4E-BD6A-BDBB8C875679}" dt="2020-05-12T19:48:30.930" v="1001" actId="14100"/>
          <ac:spMkLst>
            <pc:docMk/>
            <pc:sldMk cId="2011585459" sldId="256"/>
            <ac:spMk id="56" creationId="{00000000-0000-0000-0000-000000000000}"/>
          </ac:spMkLst>
        </pc:spChg>
        <pc:picChg chg="add">
          <ac:chgData name="Ken Patterson" userId="88e63aaa-76ae-4019-8c1c-bcddfe995a39" providerId="ADAL" clId="{E43B90DD-C98B-7C4E-BD6A-BDBB8C875679}" dt="2020-05-12T19:43:50.310" v="966"/>
          <ac:picMkLst>
            <pc:docMk/>
            <pc:sldMk cId="2011585459" sldId="256"/>
            <ac:picMk id="5" creationId="{41C55A3F-E2ED-0349-9AB9-EEF70EBB5576}"/>
          </ac:picMkLst>
        </pc:picChg>
        <pc:picChg chg="mod">
          <ac:chgData name="Ken Patterson" userId="88e63aaa-76ae-4019-8c1c-bcddfe995a39" providerId="ADAL" clId="{E43B90DD-C98B-7C4E-BD6A-BDBB8C875679}" dt="2020-05-12T19:42:57.611" v="959" actId="1076"/>
          <ac:picMkLst>
            <pc:docMk/>
            <pc:sldMk cId="2011585459" sldId="256"/>
            <ac:picMk id="55" creationId="{00000000-0000-0000-0000-000000000000}"/>
          </ac:picMkLst>
        </pc:picChg>
      </pc:sldChg>
      <pc:sldChg chg="addSp modSp add">
        <pc:chgData name="Ken Patterson" userId="88e63aaa-76ae-4019-8c1c-bcddfe995a39" providerId="ADAL" clId="{E43B90DD-C98B-7C4E-BD6A-BDBB8C875679}" dt="2020-05-12T19:48:14.744" v="1000" actId="255"/>
        <pc:sldMkLst>
          <pc:docMk/>
          <pc:sldMk cId="744282849" sldId="257"/>
        </pc:sldMkLst>
        <pc:spChg chg="mod">
          <ac:chgData name="Ken Patterson" userId="88e63aaa-76ae-4019-8c1c-bcddfe995a39" providerId="ADAL" clId="{E43B90DD-C98B-7C4E-BD6A-BDBB8C875679}" dt="2020-05-12T19:48:14.744" v="1000" actId="255"/>
          <ac:spMkLst>
            <pc:docMk/>
            <pc:sldMk cId="744282849" sldId="257"/>
            <ac:spMk id="61" creationId="{00000000-0000-0000-0000-000000000000}"/>
          </ac:spMkLst>
        </pc:spChg>
        <pc:picChg chg="add">
          <ac:chgData name="Ken Patterson" userId="88e63aaa-76ae-4019-8c1c-bcddfe995a39" providerId="ADAL" clId="{E43B90DD-C98B-7C4E-BD6A-BDBB8C875679}" dt="2020-05-12T19:45:02.471" v="977"/>
          <ac:picMkLst>
            <pc:docMk/>
            <pc:sldMk cId="744282849" sldId="257"/>
            <ac:picMk id="4" creationId="{A99660A2-C1E4-3041-A717-C2DB1309F537}"/>
          </ac:picMkLst>
        </pc:picChg>
      </pc:sldChg>
      <pc:sldChg chg="addSp modSp add">
        <pc:chgData name="Ken Patterson" userId="88e63aaa-76ae-4019-8c1c-bcddfe995a39" providerId="ADAL" clId="{E43B90DD-C98B-7C4E-BD6A-BDBB8C875679}" dt="2020-05-12T19:47:57.971" v="999" actId="1076"/>
        <pc:sldMkLst>
          <pc:docMk/>
          <pc:sldMk cId="485253805" sldId="258"/>
        </pc:sldMkLst>
        <pc:spChg chg="mod">
          <ac:chgData name="Ken Patterson" userId="88e63aaa-76ae-4019-8c1c-bcddfe995a39" providerId="ADAL" clId="{E43B90DD-C98B-7C4E-BD6A-BDBB8C875679}" dt="2020-05-12T19:47:03.202" v="998" actId="20577"/>
          <ac:spMkLst>
            <pc:docMk/>
            <pc:sldMk cId="485253805" sldId="258"/>
            <ac:spMk id="67" creationId="{00000000-0000-0000-0000-000000000000}"/>
          </ac:spMkLst>
        </pc:spChg>
        <pc:spChg chg="mod">
          <ac:chgData name="Ken Patterson" userId="88e63aaa-76ae-4019-8c1c-bcddfe995a39" providerId="ADAL" clId="{E43B90DD-C98B-7C4E-BD6A-BDBB8C875679}" dt="2020-05-12T19:46:31.684" v="988" actId="1076"/>
          <ac:spMkLst>
            <pc:docMk/>
            <pc:sldMk cId="485253805" sldId="258"/>
            <ac:spMk id="69" creationId="{00000000-0000-0000-0000-000000000000}"/>
          </ac:spMkLst>
        </pc:spChg>
        <pc:picChg chg="add mod">
          <ac:chgData name="Ken Patterson" userId="88e63aaa-76ae-4019-8c1c-bcddfe995a39" providerId="ADAL" clId="{E43B90DD-C98B-7C4E-BD6A-BDBB8C875679}" dt="2020-05-12T19:47:57.971" v="999" actId="1076"/>
          <ac:picMkLst>
            <pc:docMk/>
            <pc:sldMk cId="485253805" sldId="258"/>
            <ac:picMk id="5" creationId="{E03DEBBF-196E-D741-9FA1-99B62D4C4021}"/>
          </ac:picMkLst>
        </pc:picChg>
        <pc:picChg chg="mod">
          <ac:chgData name="Ken Patterson" userId="88e63aaa-76ae-4019-8c1c-bcddfe995a39" providerId="ADAL" clId="{E43B90DD-C98B-7C4E-BD6A-BDBB8C875679}" dt="2020-05-12T19:45:32.432" v="981" actId="1076"/>
          <ac:picMkLst>
            <pc:docMk/>
            <pc:sldMk cId="485253805" sldId="258"/>
            <ac:picMk id="68" creationId="{00000000-0000-0000-0000-000000000000}"/>
          </ac:picMkLst>
        </pc:picChg>
      </pc:sldChg>
      <pc:sldChg chg="del">
        <pc:chgData name="Ken Patterson" userId="88e63aaa-76ae-4019-8c1c-bcddfe995a39" providerId="ADAL" clId="{E43B90DD-C98B-7C4E-BD6A-BDBB8C875679}" dt="2020-05-12T19:40:43.201" v="956" actId="2696"/>
        <pc:sldMkLst>
          <pc:docMk/>
          <pc:sldMk cId="2626281221" sldId="422"/>
        </pc:sldMkLst>
      </pc:sldChg>
      <pc:sldChg chg="del">
        <pc:chgData name="Ken Patterson" userId="88e63aaa-76ae-4019-8c1c-bcddfe995a39" providerId="ADAL" clId="{E43B90DD-C98B-7C4E-BD6A-BDBB8C875679}" dt="2020-05-12T19:22:53.877" v="154" actId="2696"/>
        <pc:sldMkLst>
          <pc:docMk/>
          <pc:sldMk cId="2856598436" sldId="429"/>
        </pc:sldMkLst>
      </pc:sldChg>
      <pc:sldChg chg="del">
        <pc:chgData name="Ken Patterson" userId="88e63aaa-76ae-4019-8c1c-bcddfe995a39" providerId="ADAL" clId="{E43B90DD-C98B-7C4E-BD6A-BDBB8C875679}" dt="2020-05-12T19:22:53.884" v="156" actId="2696"/>
        <pc:sldMkLst>
          <pc:docMk/>
          <pc:sldMk cId="1316749929" sldId="795"/>
        </pc:sldMkLst>
      </pc:sldChg>
      <pc:sldChg chg="del">
        <pc:chgData name="Ken Patterson" userId="88e63aaa-76ae-4019-8c1c-bcddfe995a39" providerId="ADAL" clId="{E43B90DD-C98B-7C4E-BD6A-BDBB8C875679}" dt="2020-05-12T19:22:53.853" v="150" actId="2696"/>
        <pc:sldMkLst>
          <pc:docMk/>
          <pc:sldMk cId="3073144834" sldId="796"/>
        </pc:sldMkLst>
      </pc:sldChg>
      <pc:sldChg chg="del">
        <pc:chgData name="Ken Patterson" userId="88e63aaa-76ae-4019-8c1c-bcddfe995a39" providerId="ADAL" clId="{E43B90DD-C98B-7C4E-BD6A-BDBB8C875679}" dt="2020-05-12T19:22:53.872" v="153" actId="2696"/>
        <pc:sldMkLst>
          <pc:docMk/>
          <pc:sldMk cId="3097245110" sldId="798"/>
        </pc:sldMkLst>
      </pc:sldChg>
      <pc:sldChg chg="modSp">
        <pc:chgData name="Ken Patterson" userId="88e63aaa-76ae-4019-8c1c-bcddfe995a39" providerId="ADAL" clId="{E43B90DD-C98B-7C4E-BD6A-BDBB8C875679}" dt="2020-05-12T19:53:10.587" v="1003" actId="27636"/>
        <pc:sldMkLst>
          <pc:docMk/>
          <pc:sldMk cId="3829328076" sldId="833"/>
        </pc:sldMkLst>
        <pc:spChg chg="mod">
          <ac:chgData name="Ken Patterson" userId="88e63aaa-76ae-4019-8c1c-bcddfe995a39" providerId="ADAL" clId="{E43B90DD-C98B-7C4E-BD6A-BDBB8C875679}" dt="2020-05-12T19:53:10.587" v="1003" actId="27636"/>
          <ac:spMkLst>
            <pc:docMk/>
            <pc:sldMk cId="3829328076" sldId="833"/>
            <ac:spMk id="8" creationId="{BB40F45A-62D1-41F9-84B9-B1CF603E5BC5}"/>
          </ac:spMkLst>
        </pc:spChg>
      </pc:sldChg>
      <pc:sldChg chg="del">
        <pc:chgData name="Ken Patterson" userId="88e63aaa-76ae-4019-8c1c-bcddfe995a39" providerId="ADAL" clId="{E43B90DD-C98B-7C4E-BD6A-BDBB8C875679}" dt="2020-05-12T19:22:53.861" v="151" actId="2696"/>
        <pc:sldMkLst>
          <pc:docMk/>
          <pc:sldMk cId="1886362833" sldId="869"/>
        </pc:sldMkLst>
      </pc:sldChg>
      <pc:sldChg chg="del">
        <pc:chgData name="Ken Patterson" userId="88e63aaa-76ae-4019-8c1c-bcddfe995a39" providerId="ADAL" clId="{E43B90DD-C98B-7C4E-BD6A-BDBB8C875679}" dt="2020-05-12T19:22:53.868" v="152" actId="2696"/>
        <pc:sldMkLst>
          <pc:docMk/>
          <pc:sldMk cId="1975699689" sldId="870"/>
        </pc:sldMkLst>
      </pc:sldChg>
      <pc:sldChg chg="ord">
        <pc:chgData name="Ken Patterson" userId="88e63aaa-76ae-4019-8c1c-bcddfe995a39" providerId="ADAL" clId="{E43B90DD-C98B-7C4E-BD6A-BDBB8C875679}" dt="2020-05-12T19:23:09.968" v="157" actId="2046"/>
        <pc:sldMkLst>
          <pc:docMk/>
          <pc:sldMk cId="3897909143" sldId="871"/>
        </pc:sldMkLst>
      </pc:sldChg>
      <pc:sldChg chg="del">
        <pc:chgData name="Ken Patterson" userId="88e63aaa-76ae-4019-8c1c-bcddfe995a39" providerId="ADAL" clId="{E43B90DD-C98B-7C4E-BD6A-BDBB8C875679}" dt="2020-05-12T19:23:54.931" v="159" actId="2696"/>
        <pc:sldMkLst>
          <pc:docMk/>
          <pc:sldMk cId="3371777909" sldId="872"/>
        </pc:sldMkLst>
      </pc:sldChg>
      <pc:sldChg chg="modSp">
        <pc:chgData name="Ken Patterson" userId="88e63aaa-76ae-4019-8c1c-bcddfe995a39" providerId="ADAL" clId="{E43B90DD-C98B-7C4E-BD6A-BDBB8C875679}" dt="2020-05-12T19:24:50.647" v="209" actId="20577"/>
        <pc:sldMkLst>
          <pc:docMk/>
          <pc:sldMk cId="2633810670" sldId="873"/>
        </pc:sldMkLst>
        <pc:spChg chg="mod">
          <ac:chgData name="Ken Patterson" userId="88e63aaa-76ae-4019-8c1c-bcddfe995a39" providerId="ADAL" clId="{E43B90DD-C98B-7C4E-BD6A-BDBB8C875679}" dt="2020-05-12T19:24:50.647" v="209" actId="20577"/>
          <ac:spMkLst>
            <pc:docMk/>
            <pc:sldMk cId="2633810670" sldId="873"/>
            <ac:spMk id="8" creationId="{BB40F45A-62D1-41F9-84B9-B1CF603E5BC5}"/>
          </ac:spMkLst>
        </pc:spChg>
      </pc:sldChg>
      <pc:sldChg chg="del">
        <pc:chgData name="Ken Patterson" userId="88e63aaa-76ae-4019-8c1c-bcddfe995a39" providerId="ADAL" clId="{E43B90DD-C98B-7C4E-BD6A-BDBB8C875679}" dt="2020-05-12T19:22:53.881" v="155" actId="2696"/>
        <pc:sldMkLst>
          <pc:docMk/>
          <pc:sldMk cId="1507541413" sldId="874"/>
        </pc:sldMkLst>
      </pc:sldChg>
      <pc:sldChg chg="modSp">
        <pc:chgData name="Ken Patterson" userId="88e63aaa-76ae-4019-8c1c-bcddfe995a39" providerId="ADAL" clId="{E43B90DD-C98B-7C4E-BD6A-BDBB8C875679}" dt="2020-05-12T19:30:26.031" v="437" actId="14100"/>
        <pc:sldMkLst>
          <pc:docMk/>
          <pc:sldMk cId="3083523577" sldId="875"/>
        </pc:sldMkLst>
        <pc:spChg chg="mod">
          <ac:chgData name="Ken Patterson" userId="88e63aaa-76ae-4019-8c1c-bcddfe995a39" providerId="ADAL" clId="{E43B90DD-C98B-7C4E-BD6A-BDBB8C875679}" dt="2020-05-12T19:27:39.289" v="377" actId="1076"/>
          <ac:spMkLst>
            <pc:docMk/>
            <pc:sldMk cId="3083523577" sldId="875"/>
            <ac:spMk id="6" creationId="{BEC11562-CB0C-4E69-9736-307B0FB00019}"/>
          </ac:spMkLst>
        </pc:spChg>
        <pc:spChg chg="mod">
          <ac:chgData name="Ken Patterson" userId="88e63aaa-76ae-4019-8c1c-bcddfe995a39" providerId="ADAL" clId="{E43B90DD-C98B-7C4E-BD6A-BDBB8C875679}" dt="2020-05-12T19:30:26.031" v="437" actId="14100"/>
          <ac:spMkLst>
            <pc:docMk/>
            <pc:sldMk cId="3083523577" sldId="875"/>
            <ac:spMk id="8" creationId="{BB40F45A-62D1-41F9-84B9-B1CF603E5BC5}"/>
          </ac:spMkLst>
        </pc:spChg>
      </pc:sldChg>
      <pc:sldChg chg="del">
        <pc:chgData name="Ken Patterson" userId="88e63aaa-76ae-4019-8c1c-bcddfe995a39" providerId="ADAL" clId="{E43B90DD-C98B-7C4E-BD6A-BDBB8C875679}" dt="2020-05-12T19:23:53.051" v="158" actId="2696"/>
        <pc:sldMkLst>
          <pc:docMk/>
          <pc:sldMk cId="3362240051" sldId="876"/>
        </pc:sldMkLst>
      </pc:sldChg>
      <pc:sldChg chg="modSp">
        <pc:chgData name="Ken Patterson" userId="88e63aaa-76ae-4019-8c1c-bcddfe995a39" providerId="ADAL" clId="{E43B90DD-C98B-7C4E-BD6A-BDBB8C875679}" dt="2020-05-12T19:31:24.359" v="438" actId="114"/>
        <pc:sldMkLst>
          <pc:docMk/>
          <pc:sldMk cId="1984598394" sldId="877"/>
        </pc:sldMkLst>
        <pc:spChg chg="mod">
          <ac:chgData name="Ken Patterson" userId="88e63aaa-76ae-4019-8c1c-bcddfe995a39" providerId="ADAL" clId="{E43B90DD-C98B-7C4E-BD6A-BDBB8C875679}" dt="2020-05-12T19:31:24.359" v="438" actId="114"/>
          <ac:spMkLst>
            <pc:docMk/>
            <pc:sldMk cId="1984598394" sldId="877"/>
            <ac:spMk id="8" creationId="{BB40F45A-62D1-41F9-84B9-B1CF603E5BC5}"/>
          </ac:spMkLst>
        </pc:spChg>
      </pc:sldChg>
      <pc:sldChg chg="modSp">
        <pc:chgData name="Ken Patterson" userId="88e63aaa-76ae-4019-8c1c-bcddfe995a39" providerId="ADAL" clId="{E43B90DD-C98B-7C4E-BD6A-BDBB8C875679}" dt="2020-05-12T19:32:09.232" v="510" actId="20577"/>
        <pc:sldMkLst>
          <pc:docMk/>
          <pc:sldMk cId="563215677" sldId="883"/>
        </pc:sldMkLst>
        <pc:spChg chg="mod">
          <ac:chgData name="Ken Patterson" userId="88e63aaa-76ae-4019-8c1c-bcddfe995a39" providerId="ADAL" clId="{E43B90DD-C98B-7C4E-BD6A-BDBB8C875679}" dt="2020-05-12T19:32:09.232" v="510" actId="20577"/>
          <ac:spMkLst>
            <pc:docMk/>
            <pc:sldMk cId="563215677" sldId="883"/>
            <ac:spMk id="3" creationId="{D4921AEF-6C9D-7046-96A5-91859C399A51}"/>
          </ac:spMkLst>
        </pc:spChg>
        <pc:spChg chg="mod">
          <ac:chgData name="Ken Patterson" userId="88e63aaa-76ae-4019-8c1c-bcddfe995a39" providerId="ADAL" clId="{E43B90DD-C98B-7C4E-BD6A-BDBB8C875679}" dt="2020-05-12T19:31:51.857" v="457" actId="20577"/>
          <ac:spMkLst>
            <pc:docMk/>
            <pc:sldMk cId="563215677" sldId="883"/>
            <ac:spMk id="6" creationId="{BEC11562-CB0C-4E69-9736-307B0FB00019}"/>
          </ac:spMkLst>
        </pc:spChg>
      </pc:sldChg>
      <pc:sldChg chg="modSp">
        <pc:chgData name="Ken Patterson" userId="88e63aaa-76ae-4019-8c1c-bcddfe995a39" providerId="ADAL" clId="{E43B90DD-C98B-7C4E-BD6A-BDBB8C875679}" dt="2020-05-12T19:40:11.932" v="954" actId="20577"/>
        <pc:sldMkLst>
          <pc:docMk/>
          <pc:sldMk cId="632541119" sldId="884"/>
        </pc:sldMkLst>
        <pc:spChg chg="mod">
          <ac:chgData name="Ken Patterson" userId="88e63aaa-76ae-4019-8c1c-bcddfe995a39" providerId="ADAL" clId="{E43B90DD-C98B-7C4E-BD6A-BDBB8C875679}" dt="2020-05-12T19:40:11.932" v="954" actId="20577"/>
          <ac:spMkLst>
            <pc:docMk/>
            <pc:sldMk cId="632541119" sldId="884"/>
            <ac:spMk id="3" creationId="{D4921AEF-6C9D-7046-96A5-91859C399A51}"/>
          </ac:spMkLst>
        </pc:spChg>
      </pc:sldChg>
      <pc:sldChg chg="del">
        <pc:chgData name="Ken Patterson" userId="88e63aaa-76ae-4019-8c1c-bcddfe995a39" providerId="ADAL" clId="{E43B90DD-C98B-7C4E-BD6A-BDBB8C875679}" dt="2020-05-12T19:40:43.198" v="955" actId="2696"/>
        <pc:sldMkLst>
          <pc:docMk/>
          <pc:sldMk cId="1087148370" sldId="886"/>
        </pc:sldMkLst>
      </pc:sldChg>
      <pc:sldChg chg="del">
        <pc:chgData name="Ken Patterson" userId="88e63aaa-76ae-4019-8c1c-bcddfe995a39" providerId="ADAL" clId="{E43B90DD-C98B-7C4E-BD6A-BDBB8C875679}" dt="2020-05-12T19:40:43.204" v="957" actId="2696"/>
        <pc:sldMkLst>
          <pc:docMk/>
          <pc:sldMk cId="635931406" sldId="887"/>
        </pc:sldMkLst>
      </pc:sldChg>
      <pc:sldChg chg="modSp modAnim">
        <pc:chgData name="Ken Patterson" userId="88e63aaa-76ae-4019-8c1c-bcddfe995a39" providerId="ADAL" clId="{E43B90DD-C98B-7C4E-BD6A-BDBB8C875679}" dt="2020-05-12T19:22:04.305" v="149" actId="20577"/>
        <pc:sldMkLst>
          <pc:docMk/>
          <pc:sldMk cId="3727076494" sldId="899"/>
        </pc:sldMkLst>
        <pc:spChg chg="mod">
          <ac:chgData name="Ken Patterson" userId="88e63aaa-76ae-4019-8c1c-bcddfe995a39" providerId="ADAL" clId="{E43B90DD-C98B-7C4E-BD6A-BDBB8C875679}" dt="2020-05-12T19:22:04.305" v="149" actId="20577"/>
          <ac:spMkLst>
            <pc:docMk/>
            <pc:sldMk cId="3727076494" sldId="899"/>
            <ac:spMk id="4" creationId="{91AA66CB-4643-4D35-A165-7A6F69A5361F}"/>
          </ac:spMkLst>
        </pc:spChg>
      </pc:sldChg>
      <pc:sldChg chg="modSp add">
        <pc:chgData name="Ken Patterson" userId="88e63aaa-76ae-4019-8c1c-bcddfe995a39" providerId="ADAL" clId="{E43B90DD-C98B-7C4E-BD6A-BDBB8C875679}" dt="2020-05-12T19:36:35.536" v="688" actId="20577"/>
        <pc:sldMkLst>
          <pc:docMk/>
          <pc:sldMk cId="826016034" sldId="901"/>
        </pc:sldMkLst>
        <pc:spChg chg="mod">
          <ac:chgData name="Ken Patterson" userId="88e63aaa-76ae-4019-8c1c-bcddfe995a39" providerId="ADAL" clId="{E43B90DD-C98B-7C4E-BD6A-BDBB8C875679}" dt="2020-05-12T19:36:35.536" v="688" actId="20577"/>
          <ac:spMkLst>
            <pc:docMk/>
            <pc:sldMk cId="826016034" sldId="901"/>
            <ac:spMk id="3" creationId="{D4921AEF-6C9D-7046-96A5-91859C399A51}"/>
          </ac:spMkLst>
        </pc:spChg>
        <pc:spChg chg="mod">
          <ac:chgData name="Ken Patterson" userId="88e63aaa-76ae-4019-8c1c-bcddfe995a39" providerId="ADAL" clId="{E43B90DD-C98B-7C4E-BD6A-BDBB8C875679}" dt="2020-05-12T19:32:37.119" v="549" actId="20577"/>
          <ac:spMkLst>
            <pc:docMk/>
            <pc:sldMk cId="826016034" sldId="901"/>
            <ac:spMk id="6" creationId="{BEC11562-CB0C-4E69-9736-307B0FB0001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00:17:42.90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6327 605,'-69'-15,"11"0,4-1,18 2,-5 0,-14-6,6 3,-14-4,27 7,3 6,-1-4,7 5,-7-6,9 6,0-5,0 5,-1-5,-7 5,5-4,-14 3,7-6,-19 6,9-5,-19 4,-3-7,-3-1,-21-2,9 2,-12-2,1 0,-1 0,0 0,0 1,12 0,-9 7,21-4,-9 14,12-14,0 13,0-13,0 13,11-12,-9 5,19 0,-9 2,11 0,-10 6,8-12,-9 11,13-5,-11 7,-21 0,12 0,-22 0,27 0,-7 0,-14 0,11 0,-24 0,25 0,-24 0,11 0,-3 0,-4 0,5 0,4 0,-9 0,5 0,-3 0,-9 0,19 0,-16 0,27 0,-15 0,17 0,10 0,-1 0,-29 0,-14 0,12 0,37 0,-41 0,19 12,-14-3,24 10,-16-1,42-4,-33 3,44-6,-38 16,34-12,-26 21,-2 3,15-10,-2 4,1 2,9 8,4-14,-15 25,14-27,-16 27,17-25,-11 25,17-27,-18 28,28-26,-16 15,10 11,7 8,-11-1,16-10,1 0,-10 2,9 3,0-1,-1-5,5 8,0-14,10-5,4 26,5-27,7 9,4 2,8-1,20 24,5-1,-4-18,0-2,-4-4,-16-24,31 13,-33-22,49 20,-43-17,19-1,1 0,-25-4,47-1,-13 0,-28-11,8 3,0-1,-4-3,42 0,-49 0,55 0,-63 0,56 0,-39 0,19 0,3 0,1 0,14-2,21-1,-18 1,5 0,-26 0,9-1,-5 2,-1 0,-8 2,19-1,-22 0,3 0,-6 0,-4 0,3 0,0 0,-2 0,-8 0,6 0,40 0,-37 0,4 0,3 0,26 0,-33 0,0 0,33 0,-28-3,-1 0,6 1,-5-3,1-2,9-2,16-5,1-1,-10-4,-14 5,10-1,-11 0,5-4,-15 7,0 1,11-4,23 5,-13-6,12 6,-22 3,-7-1,10-1,-11 0,8-6,-7 5,0 1,7-6,-18 7,8-15,-10 7,0-5,0 0,0-2,-9-5,7-1,-6 2,1-9,8-4,-13-5,15-4,0-26,-5 21,-14 10,0 1,4-5,9-9,-12 13,-6 0,2 8,-10 2,4 1,-6 5,-1 1,1 4,-2 4,1 0,0-5,-6 12,0-12,-6 12,0-11,0 6,0-1,0 2,0 1,-10-2,3 5,-8-2,4 8,-4-5,-4 5,-2-8,-9 12,5-13,-37 2,36 0,-23 1,33 2,5 9,-4-4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5/13/20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newcomers and those who got started last month</a:t>
            </a:r>
          </a:p>
        </p:txBody>
      </p:sp>
      <p:sp>
        <p:nvSpPr>
          <p:cNvPr id="4" name="Slide Number Placeholder 3"/>
          <p:cNvSpPr>
            <a:spLocks noGrp="1"/>
          </p:cNvSpPr>
          <p:nvPr>
            <p:ph type="sldNum" sz="quarter" idx="5"/>
          </p:nvPr>
        </p:nvSpPr>
        <p:spPr/>
        <p:txBody>
          <a:bodyPr/>
          <a:lstStyle/>
          <a:p>
            <a:fld id="{158EA70A-BE10-40B1-A850-11121D77317B}" type="slidenum">
              <a:rPr lang="en-US" smtClean="0"/>
              <a:t>2</a:t>
            </a:fld>
            <a:endParaRPr lang="en-US"/>
          </a:p>
        </p:txBody>
      </p:sp>
    </p:spTree>
    <p:extLst>
      <p:ext uri="{BB962C8B-B14F-4D97-AF65-F5344CB8AC3E}">
        <p14:creationId xmlns:p14="http://schemas.microsoft.com/office/powerpoint/2010/main" val="77285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a:p>
        </p:txBody>
      </p:sp>
    </p:spTree>
    <p:extLst>
      <p:ext uri="{BB962C8B-B14F-4D97-AF65-F5344CB8AC3E}">
        <p14:creationId xmlns:p14="http://schemas.microsoft.com/office/powerpoint/2010/main" val="114175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a:p>
        </p:txBody>
      </p:sp>
    </p:spTree>
    <p:extLst>
      <p:ext uri="{BB962C8B-B14F-4D97-AF65-F5344CB8AC3E}">
        <p14:creationId xmlns:p14="http://schemas.microsoft.com/office/powerpoint/2010/main" val="235447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15</a:t>
            </a:fld>
            <a:endParaRPr lang="en-US"/>
          </a:p>
        </p:txBody>
      </p:sp>
    </p:spTree>
    <p:extLst>
      <p:ext uri="{BB962C8B-B14F-4D97-AF65-F5344CB8AC3E}">
        <p14:creationId xmlns:p14="http://schemas.microsoft.com/office/powerpoint/2010/main" val="105778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16</a:t>
            </a:fld>
            <a:endParaRPr lang="en-US"/>
          </a:p>
        </p:txBody>
      </p:sp>
    </p:spTree>
    <p:extLst>
      <p:ext uri="{BB962C8B-B14F-4D97-AF65-F5344CB8AC3E}">
        <p14:creationId xmlns:p14="http://schemas.microsoft.com/office/powerpoint/2010/main" val="33461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17</a:t>
            </a:fld>
            <a:endParaRPr lang="en-US"/>
          </a:p>
        </p:txBody>
      </p:sp>
    </p:spTree>
    <p:extLst>
      <p:ext uri="{BB962C8B-B14F-4D97-AF65-F5344CB8AC3E}">
        <p14:creationId xmlns:p14="http://schemas.microsoft.com/office/powerpoint/2010/main" val="89732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18</a:t>
            </a:fld>
            <a:endParaRPr lang="en-US"/>
          </a:p>
        </p:txBody>
      </p:sp>
    </p:spTree>
    <p:extLst>
      <p:ext uri="{BB962C8B-B14F-4D97-AF65-F5344CB8AC3E}">
        <p14:creationId xmlns:p14="http://schemas.microsoft.com/office/powerpoint/2010/main" val="88293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a:p>
        </p:txBody>
      </p:sp>
    </p:spTree>
    <p:extLst>
      <p:ext uri="{BB962C8B-B14F-4D97-AF65-F5344CB8AC3E}">
        <p14:creationId xmlns:p14="http://schemas.microsoft.com/office/powerpoint/2010/main" val="69381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93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0405e31b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0405e31b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40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0405e31b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0405e31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72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5</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Calibri" charset="0"/>
              </a:rPr>
              <a:t>Any move we make on the Champion</a:t>
            </a:r>
            <a:r>
              <a:rPr lang="en-US" baseline="0" dirty="0">
                <a:latin typeface="Calibri" charset="0"/>
              </a:rPr>
              <a:t> Scale is a win. If they move from Opponent to silence, there is less opposition. If we move them from a supporter to advocating with another member of Congress, it is a win. We do this through relationship building.</a:t>
            </a:r>
            <a:endParaRPr lang="en-US" dirty="0">
              <a:latin typeface="Calibri" charset="0"/>
            </a:endParaRPr>
          </a:p>
        </p:txBody>
      </p:sp>
    </p:spTree>
    <p:extLst>
      <p:ext uri="{BB962C8B-B14F-4D97-AF65-F5344CB8AC3E}">
        <p14:creationId xmlns:p14="http://schemas.microsoft.com/office/powerpoint/2010/main" val="370675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B100E610-1D84-0547-A263-D07286683FDA}" type="slidenum">
              <a:rPr lang="en-US" sz="1200">
                <a:latin typeface="Arial" charset="0"/>
              </a:rPr>
              <a:pPr eaLnBrk="1" hangingPunct="1"/>
              <a:t>23</a:t>
            </a:fld>
            <a:endParaRPr lang="en-US" sz="1200" dirty="0">
              <a:latin typeface="Arial" charset="0"/>
            </a:endParaRPr>
          </a:p>
        </p:txBody>
      </p:sp>
      <p:sp>
        <p:nvSpPr>
          <p:cNvPr id="645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594566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24</a:t>
            </a:fld>
            <a:endParaRPr lang="en-US"/>
          </a:p>
        </p:txBody>
      </p:sp>
    </p:spTree>
    <p:extLst>
      <p:ext uri="{BB962C8B-B14F-4D97-AF65-F5344CB8AC3E}">
        <p14:creationId xmlns:p14="http://schemas.microsoft.com/office/powerpoint/2010/main" val="147901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typically provide this for our advocacy efforts—no need to write</a:t>
            </a:r>
          </a:p>
        </p:txBody>
      </p:sp>
      <p:sp>
        <p:nvSpPr>
          <p:cNvPr id="4" name="Slide Number Placeholder 3"/>
          <p:cNvSpPr>
            <a:spLocks noGrp="1"/>
          </p:cNvSpPr>
          <p:nvPr>
            <p:ph type="sldNum" sz="quarter" idx="5"/>
          </p:nvPr>
        </p:nvSpPr>
        <p:spPr/>
        <p:txBody>
          <a:bodyPr/>
          <a:lstStyle/>
          <a:p>
            <a:fld id="{158EA70A-BE10-40B1-A850-11121D77317B}" type="slidenum">
              <a:rPr lang="en-US" smtClean="0"/>
              <a:t>25</a:t>
            </a:fld>
            <a:endParaRPr lang="en-US"/>
          </a:p>
        </p:txBody>
      </p:sp>
    </p:spTree>
    <p:extLst>
      <p:ext uri="{BB962C8B-B14F-4D97-AF65-F5344CB8AC3E}">
        <p14:creationId xmlns:p14="http://schemas.microsoft.com/office/powerpoint/2010/main" val="392021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typically provide this for our advocacy efforts—no need to write</a:t>
            </a:r>
          </a:p>
        </p:txBody>
      </p:sp>
      <p:sp>
        <p:nvSpPr>
          <p:cNvPr id="4" name="Slide Number Placeholder 3"/>
          <p:cNvSpPr>
            <a:spLocks noGrp="1"/>
          </p:cNvSpPr>
          <p:nvPr>
            <p:ph type="sldNum" sz="quarter" idx="5"/>
          </p:nvPr>
        </p:nvSpPr>
        <p:spPr/>
        <p:txBody>
          <a:bodyPr/>
          <a:lstStyle/>
          <a:p>
            <a:fld id="{158EA70A-BE10-40B1-A850-11121D77317B}" type="slidenum">
              <a:rPr lang="en-US" smtClean="0"/>
              <a:t>28</a:t>
            </a:fld>
            <a:endParaRPr lang="en-US"/>
          </a:p>
        </p:txBody>
      </p:sp>
    </p:spTree>
    <p:extLst>
      <p:ext uri="{BB962C8B-B14F-4D97-AF65-F5344CB8AC3E}">
        <p14:creationId xmlns:p14="http://schemas.microsoft.com/office/powerpoint/2010/main" val="187502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31</a:t>
            </a:fld>
            <a:endParaRPr lang="en-US"/>
          </a:p>
        </p:txBody>
      </p:sp>
    </p:spTree>
    <p:extLst>
      <p:ext uri="{BB962C8B-B14F-4D97-AF65-F5344CB8AC3E}">
        <p14:creationId xmlns:p14="http://schemas.microsoft.com/office/powerpoint/2010/main" val="146357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32</a:t>
            </a:fld>
            <a:endParaRPr lang="en-US"/>
          </a:p>
        </p:txBody>
      </p:sp>
    </p:spTree>
    <p:extLst>
      <p:ext uri="{BB962C8B-B14F-4D97-AF65-F5344CB8AC3E}">
        <p14:creationId xmlns:p14="http://schemas.microsoft.com/office/powerpoint/2010/main" val="281100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33</a:t>
            </a:fld>
            <a:endParaRPr lang="en-US"/>
          </a:p>
        </p:txBody>
      </p:sp>
    </p:spTree>
    <p:extLst>
      <p:ext uri="{BB962C8B-B14F-4D97-AF65-F5344CB8AC3E}">
        <p14:creationId xmlns:p14="http://schemas.microsoft.com/office/powerpoint/2010/main" val="286116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34</a:t>
            </a:fld>
            <a:endParaRPr lang="en-US"/>
          </a:p>
        </p:txBody>
      </p:sp>
    </p:spTree>
    <p:extLst>
      <p:ext uri="{BB962C8B-B14F-4D97-AF65-F5344CB8AC3E}">
        <p14:creationId xmlns:p14="http://schemas.microsoft.com/office/powerpoint/2010/main" val="274624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it is in reverse is because you know what you want your letter to do—call someone into action.</a:t>
            </a:r>
          </a:p>
          <a:p>
            <a:r>
              <a:rPr lang="en-US" dirty="0"/>
              <a:t>Your Why it Matters could be for you, or could be for different audiences who read the letter</a:t>
            </a:r>
          </a:p>
          <a:p>
            <a:r>
              <a:rPr lang="en-US" dirty="0"/>
              <a:t>The hook is about making it relevant to an on-going conversation or understanding</a:t>
            </a:r>
          </a:p>
        </p:txBody>
      </p:sp>
      <p:sp>
        <p:nvSpPr>
          <p:cNvPr id="4" name="Slide Number Placeholder 3"/>
          <p:cNvSpPr>
            <a:spLocks noGrp="1"/>
          </p:cNvSpPr>
          <p:nvPr>
            <p:ph type="sldNum" sz="quarter" idx="5"/>
          </p:nvPr>
        </p:nvSpPr>
        <p:spPr/>
        <p:txBody>
          <a:bodyPr/>
          <a:lstStyle/>
          <a:p>
            <a:fld id="{158EA70A-BE10-40B1-A850-11121D77317B}" type="slidenum">
              <a:rPr lang="en-US" smtClean="0"/>
              <a:t>35</a:t>
            </a:fld>
            <a:endParaRPr lang="en-US"/>
          </a:p>
        </p:txBody>
      </p:sp>
    </p:spTree>
    <p:extLst>
      <p:ext uri="{BB962C8B-B14F-4D97-AF65-F5344CB8AC3E}">
        <p14:creationId xmlns:p14="http://schemas.microsoft.com/office/powerpoint/2010/main" val="210432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it is in reverse is because you know what you want your letter to do—call someone into action.</a:t>
            </a:r>
          </a:p>
          <a:p>
            <a:r>
              <a:rPr lang="en-US" dirty="0"/>
              <a:t>Your Why it Matters could be for you, or could be for different audiences who read the letter</a:t>
            </a:r>
          </a:p>
          <a:p>
            <a:r>
              <a:rPr lang="en-US" dirty="0"/>
              <a:t>The hook is about making it relevant to an on-going conversation or understanding</a:t>
            </a:r>
          </a:p>
        </p:txBody>
      </p:sp>
      <p:sp>
        <p:nvSpPr>
          <p:cNvPr id="4" name="Slide Number Placeholder 3"/>
          <p:cNvSpPr>
            <a:spLocks noGrp="1"/>
          </p:cNvSpPr>
          <p:nvPr>
            <p:ph type="sldNum" sz="quarter" idx="5"/>
          </p:nvPr>
        </p:nvSpPr>
        <p:spPr/>
        <p:txBody>
          <a:bodyPr/>
          <a:lstStyle/>
          <a:p>
            <a:fld id="{158EA70A-BE10-40B1-A850-11121D77317B}" type="slidenum">
              <a:rPr lang="en-US" smtClean="0"/>
              <a:t>36</a:t>
            </a:fld>
            <a:endParaRPr lang="en-US"/>
          </a:p>
        </p:txBody>
      </p:sp>
    </p:spTree>
    <p:extLst>
      <p:ext uri="{BB962C8B-B14F-4D97-AF65-F5344CB8AC3E}">
        <p14:creationId xmlns:p14="http://schemas.microsoft.com/office/powerpoint/2010/main" val="57840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6</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Calibri" charset="0"/>
              </a:rPr>
              <a:t>Any move we make on the Champion</a:t>
            </a:r>
            <a:r>
              <a:rPr lang="en-US" baseline="0" dirty="0">
                <a:latin typeface="Calibri" charset="0"/>
              </a:rPr>
              <a:t> Scale is a win. If they move from Opponent to silence, there is less opposition. If we move them from a supporter to advocating with another member of Congress, it is a win. We do this through relationship building.</a:t>
            </a:r>
            <a:endParaRPr lang="en-US" dirty="0">
              <a:latin typeface="Calibri" charset="0"/>
            </a:endParaRPr>
          </a:p>
        </p:txBody>
      </p:sp>
    </p:spTree>
    <p:extLst>
      <p:ext uri="{BB962C8B-B14F-4D97-AF65-F5344CB8AC3E}">
        <p14:creationId xmlns:p14="http://schemas.microsoft.com/office/powerpoint/2010/main" val="1786340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37</a:t>
            </a:fld>
            <a:endParaRPr lang="en-US"/>
          </a:p>
        </p:txBody>
      </p:sp>
    </p:spTree>
    <p:extLst>
      <p:ext uri="{BB962C8B-B14F-4D97-AF65-F5344CB8AC3E}">
        <p14:creationId xmlns:p14="http://schemas.microsoft.com/office/powerpoint/2010/main" val="2767573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it is in reverse is because you know what you want your letter to do—call someone into action.</a:t>
            </a:r>
          </a:p>
          <a:p>
            <a:r>
              <a:rPr lang="en-US" dirty="0"/>
              <a:t>Your Why it Matters could be for you, or could be for different audiences who read the letter</a:t>
            </a:r>
          </a:p>
          <a:p>
            <a:r>
              <a:rPr lang="en-US" dirty="0"/>
              <a:t>The hook is about making it relevant to an on-going conversation or understanding</a:t>
            </a:r>
          </a:p>
        </p:txBody>
      </p:sp>
      <p:sp>
        <p:nvSpPr>
          <p:cNvPr id="4" name="Slide Number Placeholder 3"/>
          <p:cNvSpPr>
            <a:spLocks noGrp="1"/>
          </p:cNvSpPr>
          <p:nvPr>
            <p:ph type="sldNum" sz="quarter" idx="5"/>
          </p:nvPr>
        </p:nvSpPr>
        <p:spPr/>
        <p:txBody>
          <a:bodyPr/>
          <a:lstStyle/>
          <a:p>
            <a:fld id="{158EA70A-BE10-40B1-A850-11121D77317B}" type="slidenum">
              <a:rPr lang="en-US" smtClean="0"/>
              <a:t>38</a:t>
            </a:fld>
            <a:endParaRPr lang="en-US"/>
          </a:p>
        </p:txBody>
      </p:sp>
    </p:spTree>
    <p:extLst>
      <p:ext uri="{BB962C8B-B14F-4D97-AF65-F5344CB8AC3E}">
        <p14:creationId xmlns:p14="http://schemas.microsoft.com/office/powerpoint/2010/main" val="3487857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39</a:t>
            </a:fld>
            <a:endParaRPr lang="en-US"/>
          </a:p>
        </p:txBody>
      </p:sp>
    </p:spTree>
    <p:extLst>
      <p:ext uri="{BB962C8B-B14F-4D97-AF65-F5344CB8AC3E}">
        <p14:creationId xmlns:p14="http://schemas.microsoft.com/office/powerpoint/2010/main" val="4233517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40</a:t>
            </a:fld>
            <a:endParaRPr lang="en-US"/>
          </a:p>
        </p:txBody>
      </p:sp>
    </p:spTree>
    <p:extLst>
      <p:ext uri="{BB962C8B-B14F-4D97-AF65-F5344CB8AC3E}">
        <p14:creationId xmlns:p14="http://schemas.microsoft.com/office/powerpoint/2010/main" val="121897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41</a:t>
            </a:fld>
            <a:endParaRPr lang="en-US"/>
          </a:p>
        </p:txBody>
      </p:sp>
    </p:spTree>
    <p:extLst>
      <p:ext uri="{BB962C8B-B14F-4D97-AF65-F5344CB8AC3E}">
        <p14:creationId xmlns:p14="http://schemas.microsoft.com/office/powerpoint/2010/main" val="3077186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42</a:t>
            </a:fld>
            <a:endParaRPr lang="en-US"/>
          </a:p>
        </p:txBody>
      </p:sp>
    </p:spTree>
    <p:extLst>
      <p:ext uri="{BB962C8B-B14F-4D97-AF65-F5344CB8AC3E}">
        <p14:creationId xmlns:p14="http://schemas.microsoft.com/office/powerpoint/2010/main" val="293935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43</a:t>
            </a:fld>
            <a:endParaRPr lang="en-US"/>
          </a:p>
        </p:txBody>
      </p:sp>
    </p:spTree>
    <p:extLst>
      <p:ext uri="{BB962C8B-B14F-4D97-AF65-F5344CB8AC3E}">
        <p14:creationId xmlns:p14="http://schemas.microsoft.com/office/powerpoint/2010/main" val="2333137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44</a:t>
            </a:fld>
            <a:endParaRPr lang="en-US"/>
          </a:p>
        </p:txBody>
      </p:sp>
    </p:spTree>
    <p:extLst>
      <p:ext uri="{BB962C8B-B14F-4D97-AF65-F5344CB8AC3E}">
        <p14:creationId xmlns:p14="http://schemas.microsoft.com/office/powerpoint/2010/main" val="1793229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write and submit</a:t>
            </a:r>
          </a:p>
        </p:txBody>
      </p:sp>
      <p:sp>
        <p:nvSpPr>
          <p:cNvPr id="4" name="Slide Number Placeholder 3"/>
          <p:cNvSpPr>
            <a:spLocks noGrp="1"/>
          </p:cNvSpPr>
          <p:nvPr>
            <p:ph type="sldNum" sz="quarter" idx="5"/>
          </p:nvPr>
        </p:nvSpPr>
        <p:spPr/>
        <p:txBody>
          <a:bodyPr/>
          <a:lstStyle/>
          <a:p>
            <a:fld id="{158EA70A-BE10-40B1-A850-11121D77317B}" type="slidenum">
              <a:rPr lang="en-US" smtClean="0"/>
              <a:t>45</a:t>
            </a:fld>
            <a:endParaRPr lang="en-US"/>
          </a:p>
        </p:txBody>
      </p:sp>
    </p:spTree>
    <p:extLst>
      <p:ext uri="{BB962C8B-B14F-4D97-AF65-F5344CB8AC3E}">
        <p14:creationId xmlns:p14="http://schemas.microsoft.com/office/powerpoint/2010/main" val="192354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B100E610-1D84-0547-A263-D07286683FDA}" type="slidenum">
              <a:rPr lang="en-US" sz="1200">
                <a:latin typeface="Arial" charset="0"/>
              </a:rPr>
              <a:pPr eaLnBrk="1" hangingPunct="1"/>
              <a:t>7</a:t>
            </a:fld>
            <a:endParaRPr lang="en-US" sz="1200" dirty="0">
              <a:latin typeface="Arial" charset="0"/>
            </a:endParaRPr>
          </a:p>
        </p:txBody>
      </p:sp>
      <p:sp>
        <p:nvSpPr>
          <p:cNvPr id="645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85947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8</a:t>
            </a:fld>
            <a:endParaRPr lang="en-US"/>
          </a:p>
        </p:txBody>
      </p:sp>
    </p:spTree>
    <p:extLst>
      <p:ext uri="{BB962C8B-B14F-4D97-AF65-F5344CB8AC3E}">
        <p14:creationId xmlns:p14="http://schemas.microsoft.com/office/powerpoint/2010/main" val="68869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97358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a:p>
        </p:txBody>
      </p:sp>
    </p:spTree>
    <p:extLst>
      <p:ext uri="{BB962C8B-B14F-4D97-AF65-F5344CB8AC3E}">
        <p14:creationId xmlns:p14="http://schemas.microsoft.com/office/powerpoint/2010/main" val="121827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focus on this tonight: COVID Response</a:t>
            </a:r>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a:p>
        </p:txBody>
      </p:sp>
    </p:spTree>
    <p:extLst>
      <p:ext uri="{BB962C8B-B14F-4D97-AF65-F5344CB8AC3E}">
        <p14:creationId xmlns:p14="http://schemas.microsoft.com/office/powerpoint/2010/main" val="24809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a:p>
        </p:txBody>
      </p:sp>
    </p:spTree>
    <p:extLst>
      <p:ext uri="{BB962C8B-B14F-4D97-AF65-F5344CB8AC3E}">
        <p14:creationId xmlns:p14="http://schemas.microsoft.com/office/powerpoint/2010/main" val="42726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5/13/20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5/13/20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5/13/20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5/13/20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025"/>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5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5/13/20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5/13/20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5/13/20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5/13/20</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5/13/20</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5/13/20</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5/13/20</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women_and_health/mortality/situation_trends_causes_death/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hyperlink" Target="https://www.thelancet.com/journals/langlo/article/PIIS2214-109X(20)30229-1/fulltex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4.tiff"/></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montgomerynews.com/timeschronicle/opinion/letter-u-s-needs-to-commit-to-developmental-investments/article_cd27ff28-b3a5-11e7-a264-a33790f5ee95.html" TargetMode="External"/><Relationship Id="rId2" Type="http://schemas.openxmlformats.org/officeDocument/2006/relationships/image" Target="../media/image16.tif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5.xml"/><Relationship Id="rId5" Type="http://schemas.openxmlformats.org/officeDocument/2006/relationships/image" Target="../media/image9.tiff"/><Relationship Id="rId4" Type="http://schemas.openxmlformats.org/officeDocument/2006/relationships/image" Target="../media/image8.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9.tiff"/></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www.google.com/alert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s://diningforwomen.org/virtual-meeting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resources/may-2020-national-webinar-covid-19s-effect-on-u-s-housing-and-the-global-fun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574159" y="1215892"/>
            <a:ext cx="8059478" cy="2514056"/>
          </a:xfrm>
        </p:spPr>
        <p:txBody>
          <a:bodyPr>
            <a:normAutofit fontScale="90000"/>
          </a:bodyPr>
          <a:lstStyle/>
          <a:p>
            <a:r>
              <a:rPr lang="en-US" dirty="0"/>
              <a:t>DFW Advocacy Chapter with RESULTS</a:t>
            </a:r>
            <a:br>
              <a:rPr lang="en-US" dirty="0"/>
            </a:br>
            <a:br>
              <a:rPr lang="en-US" dirty="0"/>
            </a:br>
            <a:r>
              <a:rPr lang="en-US" dirty="0"/>
              <a:t>May Webinar: Using Media to Support a Strong COVID-19 Response</a:t>
            </a:r>
          </a:p>
        </p:txBody>
      </p:sp>
      <p:pic>
        <p:nvPicPr>
          <p:cNvPr id="5" name="Content Placeholder 4">
            <a:extLst>
              <a:ext uri="{FF2B5EF4-FFF2-40B4-BE49-F238E27FC236}">
                <a16:creationId xmlns:a16="http://schemas.microsoft.com/office/drawing/2014/main" id="{51BD8A90-A863-2049-B6BD-2E9A9216F954}"/>
              </a:ext>
            </a:extLst>
          </p:cNvPr>
          <p:cNvPicPr>
            <a:picLocks noGrp="1" noChangeAspect="1"/>
          </p:cNvPicPr>
          <p:nvPr>
            <p:ph idx="1"/>
          </p:nvPr>
        </p:nvPicPr>
        <p:blipFill>
          <a:blip r:embed="rId2"/>
          <a:stretch>
            <a:fillRect/>
          </a:stretch>
        </p:blipFill>
        <p:spPr>
          <a:xfrm>
            <a:off x="0" y="-86497"/>
            <a:ext cx="1788513" cy="1432265"/>
          </a:xfrm>
        </p:spPr>
      </p:pic>
      <p:sp>
        <p:nvSpPr>
          <p:cNvPr id="7" name="TextBox 6">
            <a:extLst>
              <a:ext uri="{FF2B5EF4-FFF2-40B4-BE49-F238E27FC236}">
                <a16:creationId xmlns:a16="http://schemas.microsoft.com/office/drawing/2014/main" id="{717EC79D-5797-CA44-AB33-B0C1698AEECE}"/>
              </a:ext>
            </a:extLst>
          </p:cNvPr>
          <p:cNvSpPr txBox="1"/>
          <p:nvPr/>
        </p:nvSpPr>
        <p:spPr>
          <a:xfrm>
            <a:off x="1125415" y="4299438"/>
            <a:ext cx="6620608" cy="369332"/>
          </a:xfrm>
          <a:prstGeom prst="rect">
            <a:avLst/>
          </a:prstGeom>
          <a:noFill/>
        </p:spPr>
        <p:txBody>
          <a:bodyPr wrap="square" rtlCol="0">
            <a:spAutoFit/>
          </a:bodyPr>
          <a:lstStyle/>
          <a:p>
            <a:pPr algn="ctr"/>
            <a:r>
              <a:rPr lang="en-US" dirty="0"/>
              <a:t>May 13, 2020</a:t>
            </a:r>
          </a:p>
        </p:txBody>
      </p:sp>
    </p:spTree>
    <p:extLst>
      <p:ext uri="{BB962C8B-B14F-4D97-AF65-F5344CB8AC3E}">
        <p14:creationId xmlns:p14="http://schemas.microsoft.com/office/powerpoint/2010/main" val="30009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rmAutofit/>
          </a:bodyPr>
          <a:lstStyle/>
          <a:p>
            <a:r>
              <a:rPr lang="en-US" dirty="0"/>
              <a:t>2020 Campaigns Wins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204871"/>
            <a:ext cx="8229600" cy="3393830"/>
          </a:xfrm>
        </p:spPr>
        <p:txBody>
          <a:bodyPr>
            <a:normAutofit/>
          </a:bodyPr>
          <a:lstStyle/>
          <a:p>
            <a:pPr marL="514350" indent="-514350">
              <a:buFont typeface="+mj-lt"/>
              <a:buAutoNum type="arabicPeriod"/>
            </a:pPr>
            <a:r>
              <a:rPr lang="en-US" sz="2600" dirty="0"/>
              <a:t>Ensure the US is funding maternal &amp; child health, child vaccinations, and child nutrition at robust levels. (Now)</a:t>
            </a:r>
          </a:p>
          <a:p>
            <a:pPr lvl="1"/>
            <a:r>
              <a:rPr lang="en-US" sz="2600" dirty="0"/>
              <a:t>We generated more congressional support than ever for FY21 maternal and child health programs</a:t>
            </a:r>
          </a:p>
          <a:p>
            <a:pPr lvl="1"/>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graphicFrame>
        <p:nvGraphicFramePr>
          <p:cNvPr id="3" name="Table 2">
            <a:extLst>
              <a:ext uri="{FF2B5EF4-FFF2-40B4-BE49-F238E27FC236}">
                <a16:creationId xmlns:a16="http://schemas.microsoft.com/office/drawing/2014/main" id="{97EF1D03-394C-7D4F-B2E8-C7E32F7F37D0}"/>
              </a:ext>
            </a:extLst>
          </p:cNvPr>
          <p:cNvGraphicFramePr>
            <a:graphicFrameLocks noGrp="1"/>
          </p:cNvGraphicFramePr>
          <p:nvPr>
            <p:extLst>
              <p:ext uri="{D42A27DB-BD31-4B8C-83A1-F6EECF244321}">
                <p14:modId xmlns:p14="http://schemas.microsoft.com/office/powerpoint/2010/main" val="2681366072"/>
              </p:ext>
            </p:extLst>
          </p:nvPr>
        </p:nvGraphicFramePr>
        <p:xfrm>
          <a:off x="457200" y="3124983"/>
          <a:ext cx="8229600" cy="14025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211084840"/>
                    </a:ext>
                  </a:extLst>
                </a:gridCol>
                <a:gridCol w="4114800">
                  <a:extLst>
                    <a:ext uri="{9D8B030D-6E8A-4147-A177-3AD203B41FA5}">
                      <a16:colId xmlns:a16="http://schemas.microsoft.com/office/drawing/2014/main" val="1959269832"/>
                    </a:ext>
                  </a:extLst>
                </a:gridCol>
              </a:tblGrid>
              <a:tr h="467533">
                <a:tc>
                  <a:txBody>
                    <a:bodyPr/>
                    <a:lstStyle/>
                    <a:p>
                      <a:pPr algn="ctr"/>
                      <a:r>
                        <a:rPr lang="en-US" sz="2400" dirty="0"/>
                        <a:t>2019 Signers of MNCH Letters</a:t>
                      </a:r>
                    </a:p>
                  </a:txBody>
                  <a:tcPr/>
                </a:tc>
                <a:tc>
                  <a:txBody>
                    <a:bodyPr/>
                    <a:lstStyle/>
                    <a:p>
                      <a:pPr algn="ctr"/>
                      <a:r>
                        <a:rPr lang="en-US" sz="2400" dirty="0"/>
                        <a:t>2020 Signers of MNCH Letters</a:t>
                      </a:r>
                    </a:p>
                  </a:txBody>
                  <a:tcPr/>
                </a:tc>
                <a:extLst>
                  <a:ext uri="{0D108BD9-81ED-4DB2-BD59-A6C34878D82A}">
                    <a16:rowId xmlns:a16="http://schemas.microsoft.com/office/drawing/2014/main" val="3177221183"/>
                  </a:ext>
                </a:extLst>
              </a:tr>
              <a:tr h="467533">
                <a:tc>
                  <a:txBody>
                    <a:bodyPr/>
                    <a:lstStyle/>
                    <a:p>
                      <a:pPr algn="ctr"/>
                      <a:r>
                        <a:rPr lang="en-US" sz="2400" dirty="0"/>
                        <a:t>37 Senate</a:t>
                      </a:r>
                    </a:p>
                  </a:txBody>
                  <a:tcPr/>
                </a:tc>
                <a:tc>
                  <a:txBody>
                    <a:bodyPr/>
                    <a:lstStyle/>
                    <a:p>
                      <a:pPr algn="ctr"/>
                      <a:r>
                        <a:rPr lang="en-US" sz="2400" dirty="0"/>
                        <a:t>38 Senate</a:t>
                      </a:r>
                    </a:p>
                  </a:txBody>
                  <a:tcPr/>
                </a:tc>
                <a:extLst>
                  <a:ext uri="{0D108BD9-81ED-4DB2-BD59-A6C34878D82A}">
                    <a16:rowId xmlns:a16="http://schemas.microsoft.com/office/drawing/2014/main" val="2558537805"/>
                  </a:ext>
                </a:extLst>
              </a:tr>
              <a:tr h="467533">
                <a:tc>
                  <a:txBody>
                    <a:bodyPr/>
                    <a:lstStyle/>
                    <a:p>
                      <a:pPr algn="ctr"/>
                      <a:r>
                        <a:rPr lang="en-US" sz="2400" dirty="0"/>
                        <a:t>146 House</a:t>
                      </a:r>
                    </a:p>
                  </a:txBody>
                  <a:tcPr/>
                </a:tc>
                <a:tc>
                  <a:txBody>
                    <a:bodyPr/>
                    <a:lstStyle/>
                    <a:p>
                      <a:pPr algn="ctr"/>
                      <a:r>
                        <a:rPr lang="en-US" sz="2400" dirty="0"/>
                        <a:t>183 House</a:t>
                      </a:r>
                    </a:p>
                  </a:txBody>
                  <a:tcPr/>
                </a:tc>
                <a:extLst>
                  <a:ext uri="{0D108BD9-81ED-4DB2-BD59-A6C34878D82A}">
                    <a16:rowId xmlns:a16="http://schemas.microsoft.com/office/drawing/2014/main" val="1940675764"/>
                  </a:ext>
                </a:extLst>
              </a:tr>
            </a:tbl>
          </a:graphicData>
        </a:graphic>
      </p:graphicFrame>
    </p:spTree>
    <p:extLst>
      <p:ext uri="{BB962C8B-B14F-4D97-AF65-F5344CB8AC3E}">
        <p14:creationId xmlns:p14="http://schemas.microsoft.com/office/powerpoint/2010/main" val="403709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rmAutofit/>
          </a:bodyPr>
          <a:lstStyle/>
          <a:p>
            <a:r>
              <a:rPr lang="en-US" dirty="0"/>
              <a:t>2020 Campaigns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441938"/>
            <a:ext cx="8229600" cy="3393830"/>
          </a:xfrm>
        </p:spPr>
        <p:txBody>
          <a:bodyPr>
            <a:normAutofit fontScale="77500" lnSpcReduction="20000"/>
          </a:bodyPr>
          <a:lstStyle/>
          <a:p>
            <a:pPr marL="0" indent="0">
              <a:spcAft>
                <a:spcPts val="1200"/>
              </a:spcAft>
              <a:buNone/>
            </a:pPr>
            <a:r>
              <a:rPr lang="en-US" dirty="0"/>
              <a:t>Improve maternal health and child survival:</a:t>
            </a:r>
          </a:p>
          <a:p>
            <a:pPr marL="514350" indent="-514350">
              <a:buFont typeface="+mj-lt"/>
              <a:buAutoNum type="arabicPeriod"/>
            </a:pPr>
            <a:r>
              <a:rPr lang="en-US" b="1" dirty="0"/>
              <a:t>Ensure the US is funding maternal &amp; child health, child vaccinations, and child nutrition at robust levels. (Now)</a:t>
            </a:r>
          </a:p>
          <a:p>
            <a:pPr marL="514350" indent="-514350">
              <a:buFont typeface="+mj-lt"/>
              <a:buAutoNum type="arabicPeriod"/>
            </a:pPr>
            <a:r>
              <a:rPr lang="en-US" sz="3600" b="1" dirty="0">
                <a:solidFill>
                  <a:srgbClr val="FF0000"/>
                </a:solidFill>
              </a:rPr>
              <a:t>COVID-19 RESPONSE (ADDED) (Now)</a:t>
            </a:r>
          </a:p>
          <a:p>
            <a:pPr marL="514350" indent="-514350">
              <a:buFont typeface="+mj-lt"/>
              <a:buAutoNum type="arabicPeriod"/>
            </a:pPr>
            <a:r>
              <a:rPr lang="en-US" dirty="0"/>
              <a:t>Ensure the US does its part to fund Gavi, the Vaccine Alliance’s 5-year work plan. (June)</a:t>
            </a:r>
          </a:p>
          <a:p>
            <a:pPr marL="514350" indent="-514350">
              <a:buFont typeface="+mj-lt"/>
              <a:buAutoNum type="arabicPeriod"/>
            </a:pPr>
            <a:r>
              <a:rPr lang="en-US" dirty="0"/>
              <a:t>Ensure that US and world leaders make serious commitments to end child malnutrition. (Dec.)</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42817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Importance of Advocacy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63851"/>
            <a:ext cx="8229600" cy="3471917"/>
          </a:xfrm>
        </p:spPr>
        <p:txBody>
          <a:bodyPr>
            <a:normAutofit fontScale="92500" lnSpcReduction="10000"/>
          </a:bodyPr>
          <a:lstStyle/>
          <a:p>
            <a:r>
              <a:rPr lang="en-US" dirty="0"/>
              <a:t>Communities facing poverty, including women, girls, and children, face the greatest risks. </a:t>
            </a:r>
          </a:p>
          <a:p>
            <a:r>
              <a:rPr lang="en-US" dirty="0"/>
              <a:t>Unless advocates speak up, low-income nations will not receive the support they need to respond to COVID-19 and protect progress.</a:t>
            </a:r>
          </a:p>
          <a:p>
            <a:r>
              <a:rPr lang="en-US" b="1" dirty="0"/>
              <a:t>Viruses don’t discriminate, but people and policies too often do.</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82932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Importance of Advocacy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26721" y="1363851"/>
            <a:ext cx="8480212" cy="3604389"/>
          </a:xfrm>
        </p:spPr>
        <p:txBody>
          <a:bodyPr>
            <a:normAutofit fontScale="92500" lnSpcReduction="20000"/>
          </a:bodyPr>
          <a:lstStyle/>
          <a:p>
            <a:pPr marL="0" indent="0">
              <a:spcAft>
                <a:spcPts val="1200"/>
              </a:spcAft>
              <a:buNone/>
            </a:pPr>
            <a:r>
              <a:rPr lang="en-US" i="1" dirty="0"/>
              <a:t>“In low-income countries, including those in Africa, HIV/AIDS, maternal conditions and tuberculosis together account for one in every two deaths among adult women in reproductive years.” </a:t>
            </a:r>
          </a:p>
          <a:p>
            <a:pPr marL="0" indent="0" algn="r">
              <a:buNone/>
            </a:pPr>
            <a:r>
              <a:rPr lang="en-US" i="1" u="sng" dirty="0">
                <a:hlinkClick r:id="rId3"/>
              </a:rPr>
              <a:t>-WHO</a:t>
            </a:r>
            <a:r>
              <a:rPr lang="en-US" i="1" u="sng" dirty="0"/>
              <a:t> (World Health Organization)</a:t>
            </a:r>
            <a:endParaRPr lang="en-US" i="1" dirty="0"/>
          </a:p>
          <a:p>
            <a:pPr marL="0" indent="0" algn="ctr">
              <a:buNone/>
            </a:pPr>
            <a:endParaRPr lang="en-US" dirty="0"/>
          </a:p>
          <a:p>
            <a:pPr marL="0" indent="0">
              <a:buNone/>
            </a:pPr>
            <a:r>
              <a:rPr lang="en-US" sz="3500" b="1" dirty="0"/>
              <a:t>So suspending these programs will harm women and girls. But this is what we are seeing.</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05523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Importance of Advocacy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89467" y="1219199"/>
            <a:ext cx="8358293" cy="3717773"/>
          </a:xfrm>
        </p:spPr>
        <p:txBody>
          <a:bodyPr>
            <a:normAutofit fontScale="62500" lnSpcReduction="20000"/>
          </a:bodyPr>
          <a:lstStyle/>
          <a:p>
            <a:pPr>
              <a:lnSpc>
                <a:spcPct val="120000"/>
              </a:lnSpc>
              <a:spcAft>
                <a:spcPts val="1200"/>
              </a:spcAft>
            </a:pPr>
            <a:r>
              <a:rPr lang="en-US" dirty="0"/>
              <a:t>“Our least severe scenario (coverage reductions of essential maternal and child health interventions by 9.8–18.5% and wasting increase of 10%) over 6 months would result in 253,500 additional child deaths and 12,200 additional maternal deaths.”</a:t>
            </a:r>
          </a:p>
          <a:p>
            <a:pPr>
              <a:lnSpc>
                <a:spcPct val="120000"/>
              </a:lnSpc>
              <a:spcAft>
                <a:spcPts val="1200"/>
              </a:spcAft>
            </a:pPr>
            <a:r>
              <a:rPr lang="en-US" dirty="0"/>
              <a:t>“Our most severe scenario (coverage reductions of 39.3–51.9% and wasting increase of 50%) over 6 months would result in 1,157,000 additional child deaths and 56,700 additional maternal deaths.”</a:t>
            </a:r>
          </a:p>
          <a:p>
            <a:pPr marL="0" indent="0" algn="r">
              <a:lnSpc>
                <a:spcPct val="120000"/>
              </a:lnSpc>
              <a:spcAft>
                <a:spcPts val="1200"/>
              </a:spcAft>
              <a:buNone/>
            </a:pPr>
            <a:r>
              <a:rPr lang="en-US" dirty="0"/>
              <a:t>-The Lancet: </a:t>
            </a:r>
            <a:r>
              <a:rPr lang="en-US" dirty="0">
                <a:hlinkClick r:id="rId3"/>
              </a:rPr>
              <a:t>https://www.thelancet.com/journals/langlo/article/PIIS2214-109X(20)30229-1/fulltext</a:t>
            </a:r>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04323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Importance of Advocacy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89467" y="1219199"/>
            <a:ext cx="8246533" cy="3717773"/>
          </a:xfrm>
        </p:spPr>
        <p:txBody>
          <a:bodyPr>
            <a:normAutofit fontScale="70000" lnSpcReduction="20000"/>
          </a:bodyPr>
          <a:lstStyle/>
          <a:p>
            <a:pPr>
              <a:lnSpc>
                <a:spcPct val="120000"/>
              </a:lnSpc>
              <a:spcAft>
                <a:spcPts val="1200"/>
              </a:spcAft>
            </a:pPr>
            <a:r>
              <a:rPr lang="en-US" dirty="0"/>
              <a:t>Stop TB Partnership estimates an additional 6.3 million cases of TB and 1.4 million additional deaths. They say that it will set TB progress back by 5 years. </a:t>
            </a:r>
          </a:p>
          <a:p>
            <a:pPr>
              <a:lnSpc>
                <a:spcPct val="120000"/>
              </a:lnSpc>
              <a:spcAft>
                <a:spcPts val="1200"/>
              </a:spcAft>
            </a:pPr>
            <a:r>
              <a:rPr lang="en-US" dirty="0"/>
              <a:t>UNAIDS: Gains made in preventing mother-to-child transmission of HIV could be reversed, with new HIV infections among children up by as much as 104%</a:t>
            </a:r>
          </a:p>
          <a:p>
            <a:pPr>
              <a:lnSpc>
                <a:spcPct val="120000"/>
              </a:lnSpc>
              <a:spcAft>
                <a:spcPts val="1200"/>
              </a:spcAft>
            </a:pPr>
            <a:r>
              <a:rPr lang="en-US" dirty="0"/>
              <a:t>UNAIDS: A six-month disruption of antiretroviral therapy could lead to more than 500 000 extra deaths from AIDS-related illnesses, including from tuberculosis, in sub-Saharan Africa in 2020–2021.</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67015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Importance of Advocacy Now</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89467" y="1219199"/>
            <a:ext cx="8415866" cy="3924301"/>
          </a:xfrm>
        </p:spPr>
        <p:txBody>
          <a:bodyPr>
            <a:normAutofit fontScale="77500" lnSpcReduction="20000"/>
          </a:bodyPr>
          <a:lstStyle/>
          <a:p>
            <a:pPr>
              <a:lnSpc>
                <a:spcPct val="120000"/>
              </a:lnSpc>
              <a:spcBef>
                <a:spcPts val="0"/>
              </a:spcBef>
              <a:spcAft>
                <a:spcPts val="1200"/>
              </a:spcAft>
            </a:pPr>
            <a:r>
              <a:rPr lang="en-US" dirty="0"/>
              <a:t>Additional investments are needed to reduce disruptions in health services and backsliding on diseases, vaccinations, and education. In many cases, services would be taken house-to-house, which is more costly and time consuming.</a:t>
            </a:r>
          </a:p>
          <a:p>
            <a:pPr>
              <a:lnSpc>
                <a:spcPct val="120000"/>
              </a:lnSpc>
              <a:spcBef>
                <a:spcPts val="0"/>
              </a:spcBef>
              <a:spcAft>
                <a:spcPts val="1200"/>
              </a:spcAft>
            </a:pPr>
            <a:r>
              <a:rPr lang="en-US" dirty="0"/>
              <a:t>Increases in domestic violence is also a documented risk. But investments in efforts to put medical professionals in house-to-house visits may mute some of this as nearly all healthcare professionals are trained to investigate for signs of abuse.</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3793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What are We Advocating For?</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0268" y="1403704"/>
            <a:ext cx="8229600" cy="3301436"/>
          </a:xfrm>
        </p:spPr>
        <p:txBody>
          <a:bodyPr>
            <a:normAutofit fontScale="77500" lnSpcReduction="20000"/>
          </a:bodyPr>
          <a:lstStyle/>
          <a:p>
            <a:pPr>
              <a:lnSpc>
                <a:spcPct val="120000"/>
              </a:lnSpc>
              <a:spcAft>
                <a:spcPts val="1200"/>
              </a:spcAft>
            </a:pPr>
            <a:r>
              <a:rPr lang="en-US" dirty="0"/>
              <a:t>The new House bill, so far, has </a:t>
            </a:r>
            <a:r>
              <a:rPr lang="en-US" u="sng" dirty="0"/>
              <a:t>little to no </a:t>
            </a:r>
            <a:r>
              <a:rPr lang="en-US" dirty="0"/>
              <a:t>money to address the challenges just discussed!</a:t>
            </a:r>
          </a:p>
          <a:p>
            <a:r>
              <a:rPr lang="en-US" dirty="0"/>
              <a:t>We need additional investments in:</a:t>
            </a:r>
          </a:p>
          <a:p>
            <a:pPr lvl="1"/>
            <a:r>
              <a:rPr lang="en-US" dirty="0"/>
              <a:t>The Global Fund to Fight AIDS, TB, and Malaria</a:t>
            </a:r>
          </a:p>
          <a:p>
            <a:pPr lvl="1"/>
            <a:r>
              <a:rPr lang="en-US" dirty="0"/>
              <a:t>Gavi, the Vaccine Alliance</a:t>
            </a:r>
          </a:p>
          <a:p>
            <a:pPr lvl="1"/>
            <a:r>
              <a:rPr lang="en-US" dirty="0"/>
              <a:t>Bi-lateral TB programs</a:t>
            </a:r>
          </a:p>
          <a:p>
            <a:pPr lvl="1"/>
            <a:r>
              <a:rPr lang="en-US" dirty="0"/>
              <a:t>Maternal &amp; child nutrition</a:t>
            </a:r>
          </a:p>
          <a:p>
            <a:pPr lvl="1"/>
            <a:r>
              <a:rPr lang="en-US" dirty="0"/>
              <a:t>Basic Education</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54509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Actions We Need to Take</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31371" y="1403704"/>
            <a:ext cx="7881257" cy="3301436"/>
          </a:xfrm>
        </p:spPr>
        <p:txBody>
          <a:bodyPr>
            <a:normAutofit/>
          </a:bodyPr>
          <a:lstStyle/>
          <a:p>
            <a:r>
              <a:rPr lang="en-US" dirty="0"/>
              <a:t>Generate media calling on Congress to include funding to support international partners in poorer nations to address health and education challenges. DFW Priority #1</a:t>
            </a:r>
          </a:p>
          <a:p>
            <a:r>
              <a:rPr lang="en-US" dirty="0"/>
              <a:t>Contact members of Congress with the request above. RESULTS Priority #1</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76747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513039" y="1959127"/>
            <a:ext cx="5894758" cy="857250"/>
          </a:xfrm>
        </p:spPr>
        <p:txBody>
          <a:bodyPr>
            <a:normAutofit/>
          </a:bodyPr>
          <a:lstStyle/>
          <a:p>
            <a:r>
              <a:rPr lang="en-US" dirty="0"/>
              <a:t>DFW Story: Chris King</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441938"/>
            <a:ext cx="8229600" cy="3393830"/>
          </a:xfrm>
        </p:spPr>
        <p:txBody>
          <a:bodyPr>
            <a:normAutofit/>
          </a:bodyPr>
          <a:lstStyle/>
          <a:p>
            <a:endParaRPr lang="en-US" dirty="0"/>
          </a:p>
          <a:p>
            <a:pPr marL="0" indent="0">
              <a:buNone/>
            </a:pPr>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28346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1091050"/>
          </a:xfrm>
        </p:spPr>
        <p:txBody>
          <a:bodyPr>
            <a:normAutofit fontScale="90000"/>
          </a:bodyPr>
          <a:lstStyle/>
          <a:p>
            <a:r>
              <a:rPr lang="en-US" dirty="0"/>
              <a:t>Welcome!</a:t>
            </a:r>
            <a:br>
              <a:rPr lang="en-US" dirty="0"/>
            </a:br>
            <a:r>
              <a:rPr lang="en-US" dirty="0"/>
              <a:t>This Group is for Everyone</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704975"/>
            <a:ext cx="8096249" cy="3116071"/>
          </a:xfrm>
        </p:spPr>
        <p:txBody>
          <a:bodyPr>
            <a:normAutofit fontScale="92500" lnSpcReduction="20000"/>
          </a:bodyPr>
          <a:lstStyle/>
          <a:p>
            <a:pPr>
              <a:buFont typeface="Wingdings" pitchFamily="2" charset="2"/>
              <a:buChar char="ü"/>
            </a:pPr>
            <a:r>
              <a:rPr lang="en-US" dirty="0"/>
              <a:t>No advocacy experience (most people)</a:t>
            </a:r>
          </a:p>
          <a:p>
            <a:pPr>
              <a:buFont typeface="Wingdings" pitchFamily="2" charset="2"/>
              <a:buChar char="ü"/>
            </a:pPr>
            <a:r>
              <a:rPr lang="en-US" dirty="0"/>
              <a:t>Some advocacy experience</a:t>
            </a:r>
          </a:p>
          <a:p>
            <a:pPr>
              <a:buFont typeface="Wingdings" pitchFamily="2" charset="2"/>
              <a:buChar char="ü"/>
            </a:pPr>
            <a:r>
              <a:rPr lang="en-US" dirty="0"/>
              <a:t>Lots of advocacy experience (few people)</a:t>
            </a:r>
          </a:p>
          <a:p>
            <a:pPr marL="0" indent="0">
              <a:buNone/>
            </a:pPr>
            <a:endParaRPr lang="en-US" sz="1500" dirty="0"/>
          </a:p>
          <a:p>
            <a:pPr marL="0" indent="0">
              <a:buNone/>
            </a:pPr>
            <a:r>
              <a:rPr lang="en-US" dirty="0"/>
              <a:t>But it does require getting </a:t>
            </a:r>
            <a:r>
              <a:rPr lang="en-US" b="1" dirty="0"/>
              <a:t>outside your comfort zone</a:t>
            </a:r>
            <a:r>
              <a:rPr lang="en-US" dirty="0"/>
              <a:t>—that’s what it takes to make a difference.</a:t>
            </a:r>
          </a:p>
          <a:p>
            <a:pPr marL="0" indent="0">
              <a:buNone/>
            </a:pPr>
            <a:endParaRPr lang="en-US" sz="1400" dirty="0"/>
          </a:p>
          <a:p>
            <a:pPr marL="0" indent="0" algn="ctr">
              <a:buNone/>
            </a:pPr>
            <a:r>
              <a:rPr lang="en-US" b="1" dirty="0"/>
              <a:t>Let’s learn and make a difference together!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2657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1780325" y="305459"/>
            <a:ext cx="5838092" cy="605025"/>
          </a:xfrm>
          <a:prstGeom prst="rect">
            <a:avLst/>
          </a:prstGeom>
        </p:spPr>
        <p:txBody>
          <a:bodyPr spcFirstLastPara="1" vert="horz" wrap="square" lIns="68569" tIns="68569" rIns="68569" bIns="68569" rtlCol="0" anchor="ctr" anchorCtr="0">
            <a:noAutofit/>
          </a:bodyPr>
          <a:lstStyle/>
          <a:p>
            <a:pPr marL="0" indent="0"/>
            <a:r>
              <a:rPr lang="en" sz="2600" dirty="0"/>
              <a:t>May Grantee: Educate the Children, Nepal</a:t>
            </a:r>
            <a:endParaRPr sz="2600" dirty="0"/>
          </a:p>
        </p:txBody>
      </p:sp>
      <p:pic>
        <p:nvPicPr>
          <p:cNvPr id="55" name="Google Shape;55;p13"/>
          <p:cNvPicPr preferRelativeResize="0"/>
          <p:nvPr/>
        </p:nvPicPr>
        <p:blipFill>
          <a:blip r:embed="rId3">
            <a:alphaModFix/>
          </a:blip>
          <a:stretch>
            <a:fillRect/>
          </a:stretch>
        </p:blipFill>
        <p:spPr>
          <a:xfrm>
            <a:off x="752186" y="1144680"/>
            <a:ext cx="2378306" cy="3579698"/>
          </a:xfrm>
          <a:prstGeom prst="rect">
            <a:avLst/>
          </a:prstGeom>
          <a:noFill/>
          <a:ln>
            <a:noFill/>
          </a:ln>
        </p:spPr>
      </p:pic>
      <p:sp>
        <p:nvSpPr>
          <p:cNvPr id="56" name="Google Shape;56;p13"/>
          <p:cNvSpPr txBox="1"/>
          <p:nvPr/>
        </p:nvSpPr>
        <p:spPr>
          <a:xfrm>
            <a:off x="3601329" y="1061641"/>
            <a:ext cx="4790485" cy="3776400"/>
          </a:xfrm>
          <a:prstGeom prst="rect">
            <a:avLst/>
          </a:prstGeom>
          <a:noFill/>
          <a:ln>
            <a:noFill/>
          </a:ln>
        </p:spPr>
        <p:txBody>
          <a:bodyPr spcFirstLastPara="1" wrap="square" lIns="68569" tIns="68569" rIns="68569" bIns="68569" anchor="t" anchorCtr="0">
            <a:noAutofit/>
          </a:bodyPr>
          <a:lstStyle/>
          <a:p>
            <a:pPr marL="342900" indent="-238125">
              <a:buClr>
                <a:srgbClr val="222222"/>
              </a:buClr>
              <a:buSzPts val="1400"/>
              <a:buFont typeface="Calibri"/>
              <a:buChar char="●"/>
            </a:pPr>
            <a:r>
              <a:rPr lang="en" sz="1350" dirty="0">
                <a:solidFill>
                  <a:srgbClr val="222222"/>
                </a:solidFill>
                <a:highlight>
                  <a:srgbClr val="FFFFFF"/>
                </a:highlight>
                <a:latin typeface="Calibri"/>
                <a:ea typeface="Calibri"/>
                <a:cs typeface="Calibri"/>
                <a:sym typeface="Calibri"/>
              </a:rPr>
              <a:t>UN and USAID studies have shown that rural Nepalese children suffer from malnutrition resulting in wasting and stunted growth. Such children will have a very hard time learning in school. </a:t>
            </a:r>
            <a:endParaRPr sz="1350" dirty="0">
              <a:solidFill>
                <a:srgbClr val="222222"/>
              </a:solidFill>
              <a:highlight>
                <a:srgbClr val="FFFFFF"/>
              </a:highlight>
              <a:latin typeface="Calibri"/>
              <a:ea typeface="Calibri"/>
              <a:cs typeface="Calibri"/>
              <a:sym typeface="Calibri"/>
            </a:endParaRPr>
          </a:p>
          <a:p>
            <a:pPr marL="342900"/>
            <a:endParaRPr sz="1350" dirty="0">
              <a:solidFill>
                <a:srgbClr val="222222"/>
              </a:solidFill>
              <a:highlight>
                <a:srgbClr val="FFFFFF"/>
              </a:highlight>
              <a:latin typeface="Calibri"/>
              <a:ea typeface="Calibri"/>
              <a:cs typeface="Calibri"/>
              <a:sym typeface="Calibri"/>
            </a:endParaRPr>
          </a:p>
          <a:p>
            <a:pPr marL="342900" indent="-238125">
              <a:buClr>
                <a:srgbClr val="222222"/>
              </a:buClr>
              <a:buSzPts val="1400"/>
              <a:buFont typeface="Calibri"/>
              <a:buChar char="●"/>
            </a:pPr>
            <a:r>
              <a:rPr lang="en" sz="1350" dirty="0">
                <a:solidFill>
                  <a:srgbClr val="222222"/>
                </a:solidFill>
                <a:highlight>
                  <a:srgbClr val="FFFFFF"/>
                </a:highlight>
                <a:latin typeface="Calibri"/>
                <a:ea typeface="Calibri"/>
                <a:cs typeface="Calibri"/>
                <a:sym typeface="Calibri"/>
              </a:rPr>
              <a:t>Vitamin A deficiency is common in Nepal, resulting in blindness, infant mortality, complications in pregnancy, and reduced immunity.</a:t>
            </a:r>
            <a:endParaRPr sz="1350" dirty="0">
              <a:solidFill>
                <a:srgbClr val="222222"/>
              </a:solidFill>
              <a:highlight>
                <a:srgbClr val="FFFFFF"/>
              </a:highlight>
              <a:latin typeface="Calibri"/>
              <a:ea typeface="Calibri"/>
              <a:cs typeface="Calibri"/>
              <a:sym typeface="Calibri"/>
            </a:endParaRPr>
          </a:p>
          <a:p>
            <a:pPr marL="342900"/>
            <a:endParaRPr sz="1350" dirty="0">
              <a:solidFill>
                <a:srgbClr val="222222"/>
              </a:solidFill>
              <a:highlight>
                <a:srgbClr val="FFFFFF"/>
              </a:highlight>
              <a:latin typeface="Calibri"/>
              <a:ea typeface="Calibri"/>
              <a:cs typeface="Calibri"/>
              <a:sym typeface="Calibri"/>
            </a:endParaRPr>
          </a:p>
          <a:p>
            <a:pPr marL="342900" indent="-238125">
              <a:buClr>
                <a:srgbClr val="222222"/>
              </a:buClr>
              <a:buSzPts val="1400"/>
              <a:buFont typeface="Calibri"/>
              <a:buChar char="●"/>
            </a:pPr>
            <a:r>
              <a:rPr lang="en" sz="1350" dirty="0">
                <a:solidFill>
                  <a:srgbClr val="222222"/>
                </a:solidFill>
                <a:highlight>
                  <a:srgbClr val="FFFFFF"/>
                </a:highlight>
                <a:latin typeface="Calibri"/>
                <a:ea typeface="Calibri"/>
                <a:cs typeface="Calibri"/>
                <a:sym typeface="Calibri"/>
              </a:rPr>
              <a:t>Educate the Children (ETC) takes on the intertwined problems of food insecurity, malnutrition, income generation/poverty and women’s empowerment in an integrated and holistic way.</a:t>
            </a:r>
            <a:endParaRPr sz="1350" dirty="0">
              <a:solidFill>
                <a:srgbClr val="222222"/>
              </a:solidFill>
              <a:highlight>
                <a:srgbClr val="FFFFFF"/>
              </a:highlight>
              <a:latin typeface="Calibri"/>
              <a:ea typeface="Calibri"/>
              <a:cs typeface="Calibri"/>
              <a:sym typeface="Calibri"/>
            </a:endParaRPr>
          </a:p>
          <a:p>
            <a:pPr marL="342900"/>
            <a:endParaRPr sz="1350" dirty="0">
              <a:solidFill>
                <a:srgbClr val="222222"/>
              </a:solidFill>
              <a:highlight>
                <a:srgbClr val="FFFFFF"/>
              </a:highlight>
              <a:latin typeface="Calibri"/>
              <a:ea typeface="Calibri"/>
              <a:cs typeface="Calibri"/>
              <a:sym typeface="Calibri"/>
            </a:endParaRPr>
          </a:p>
          <a:p>
            <a:pPr marL="342900" indent="-238125">
              <a:buClr>
                <a:srgbClr val="222222"/>
              </a:buClr>
              <a:buSzPts val="1400"/>
              <a:buFont typeface="Calibri"/>
              <a:buChar char="●"/>
            </a:pPr>
            <a:r>
              <a:rPr lang="en" sz="1350" dirty="0">
                <a:solidFill>
                  <a:srgbClr val="222222"/>
                </a:solidFill>
                <a:highlight>
                  <a:srgbClr val="FFFFFF"/>
                </a:highlight>
                <a:latin typeface="Calibri"/>
                <a:ea typeface="Calibri"/>
                <a:cs typeface="Calibri"/>
                <a:sym typeface="Calibri"/>
              </a:rPr>
              <a:t>From an Independent Evaluation of ETC conducted two years ago, green vegetable intake has increased dramatically, resulting in a large increase in consumption of Vitamin A. </a:t>
            </a:r>
            <a:r>
              <a:rPr lang="en" sz="975" dirty="0">
                <a:solidFill>
                  <a:srgbClr val="222222"/>
                </a:solidFill>
                <a:highlight>
                  <a:srgbClr val="FFFFFF"/>
                </a:highlight>
                <a:latin typeface="Calibri"/>
                <a:ea typeface="Calibri"/>
                <a:cs typeface="Calibri"/>
                <a:sym typeface="Calibri"/>
              </a:rPr>
              <a:t> </a:t>
            </a:r>
            <a:endParaRPr sz="975" dirty="0">
              <a:solidFill>
                <a:srgbClr val="222222"/>
              </a:solidFill>
              <a:highlight>
                <a:srgbClr val="FFFFFF"/>
              </a:highlight>
              <a:latin typeface="Calibri"/>
              <a:ea typeface="Calibri"/>
              <a:cs typeface="Calibri"/>
              <a:sym typeface="Calibri"/>
            </a:endParaRPr>
          </a:p>
          <a:p>
            <a:endParaRPr sz="1350" dirty="0"/>
          </a:p>
        </p:txBody>
      </p:sp>
      <p:pic>
        <p:nvPicPr>
          <p:cNvPr id="5" name="Content Placeholder 4">
            <a:extLst>
              <a:ext uri="{FF2B5EF4-FFF2-40B4-BE49-F238E27FC236}">
                <a16:creationId xmlns:a16="http://schemas.microsoft.com/office/drawing/2014/main" id="{41C55A3F-E2ED-0349-9AB9-EEF70EBB55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01158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79827" y="3631763"/>
            <a:ext cx="8384345" cy="1217925"/>
          </a:xfrm>
          <a:prstGeom prst="rect">
            <a:avLst/>
          </a:prstGeom>
          <a:noFill/>
          <a:ln>
            <a:noFill/>
          </a:ln>
        </p:spPr>
        <p:txBody>
          <a:bodyPr spcFirstLastPara="1" wrap="square" lIns="68569" tIns="68569" rIns="68569" bIns="68569" anchor="t" anchorCtr="0">
            <a:noAutofit/>
          </a:bodyPr>
          <a:lstStyle/>
          <a:p>
            <a:r>
              <a:rPr lang="en" sz="1400" dirty="0">
                <a:solidFill>
                  <a:srgbClr val="222222"/>
                </a:solidFill>
                <a:highlight>
                  <a:srgbClr val="FFFFFF"/>
                </a:highlight>
                <a:latin typeface="Calibri"/>
                <a:ea typeface="Calibri"/>
                <a:cs typeface="Calibri"/>
                <a:sym typeface="Calibri"/>
              </a:rPr>
              <a:t>“Previously we used to have very little vegetables and mostly potatoes, radishes and green leafy vegetables. No matter how much effort you put, it was only sufficient for a few months. After receiving training, we now have varieties of vegetables including cauliflowers, cabbages, tomatoes, broccoli, turnips etc. that can be used throughout the year. Sometimes we even have some excess vegetables, which we sell.”  </a:t>
            </a:r>
            <a:endParaRPr sz="1400" dirty="0">
              <a:solidFill>
                <a:srgbClr val="222222"/>
              </a:solidFill>
              <a:highlight>
                <a:srgbClr val="FFFFFF"/>
              </a:highlight>
              <a:latin typeface="Calibri"/>
              <a:ea typeface="Calibri"/>
              <a:cs typeface="Calibri"/>
              <a:sym typeface="Calibri"/>
            </a:endParaRPr>
          </a:p>
          <a:p>
            <a:endParaRPr sz="1350" dirty="0">
              <a:solidFill>
                <a:srgbClr val="222222"/>
              </a:solidFill>
              <a:highlight>
                <a:srgbClr val="FFFFFF"/>
              </a:highlight>
              <a:latin typeface="Calibri"/>
              <a:ea typeface="Calibri"/>
              <a:cs typeface="Calibri"/>
              <a:sym typeface="Calibri"/>
            </a:endParaRPr>
          </a:p>
          <a:p>
            <a:r>
              <a:rPr lang="en" sz="1350" dirty="0" err="1">
                <a:solidFill>
                  <a:srgbClr val="222222"/>
                </a:solidFill>
                <a:highlight>
                  <a:srgbClr val="FFFFFF"/>
                </a:highlight>
                <a:latin typeface="Calibri"/>
                <a:ea typeface="Calibri"/>
                <a:cs typeface="Calibri"/>
                <a:sym typeface="Calibri"/>
              </a:rPr>
              <a:t>Indramaya</a:t>
            </a:r>
            <a:r>
              <a:rPr lang="en" sz="1350" dirty="0">
                <a:solidFill>
                  <a:srgbClr val="222222"/>
                </a:solidFill>
                <a:highlight>
                  <a:srgbClr val="FFFFFF"/>
                </a:highlight>
                <a:latin typeface="Calibri"/>
                <a:ea typeface="Calibri"/>
                <a:cs typeface="Calibri"/>
                <a:sym typeface="Calibri"/>
              </a:rPr>
              <a:t>, age 50</a:t>
            </a:r>
            <a:endParaRPr sz="1350" dirty="0">
              <a:solidFill>
                <a:srgbClr val="222222"/>
              </a:solidFill>
              <a:highlight>
                <a:srgbClr val="FFFFFF"/>
              </a:highlight>
              <a:latin typeface="Calibri"/>
              <a:ea typeface="Calibri"/>
              <a:cs typeface="Calibri"/>
              <a:sym typeface="Calibri"/>
            </a:endParaRPr>
          </a:p>
          <a:p>
            <a:endParaRPr sz="825" dirty="0">
              <a:solidFill>
                <a:srgbClr val="222222"/>
              </a:solidFill>
              <a:highlight>
                <a:srgbClr val="FFFFFF"/>
              </a:highlight>
              <a:latin typeface="Times New Roman"/>
              <a:ea typeface="Times New Roman"/>
              <a:cs typeface="Times New Roman"/>
              <a:sym typeface="Times New Roman"/>
            </a:endParaRPr>
          </a:p>
          <a:p>
            <a:endParaRPr sz="1350" dirty="0"/>
          </a:p>
        </p:txBody>
      </p:sp>
      <p:pic>
        <p:nvPicPr>
          <p:cNvPr id="62" name="Google Shape;62;p14"/>
          <p:cNvPicPr preferRelativeResize="0"/>
          <p:nvPr/>
        </p:nvPicPr>
        <p:blipFill rotWithShape="1">
          <a:blip r:embed="rId3">
            <a:alphaModFix/>
          </a:blip>
          <a:srcRect/>
          <a:stretch/>
        </p:blipFill>
        <p:spPr>
          <a:xfrm>
            <a:off x="2207964" y="85538"/>
            <a:ext cx="4728077" cy="3546225"/>
          </a:xfrm>
          <a:prstGeom prst="rect">
            <a:avLst/>
          </a:prstGeom>
          <a:noFill/>
          <a:ln>
            <a:noFill/>
          </a:ln>
        </p:spPr>
      </p:pic>
      <p:pic>
        <p:nvPicPr>
          <p:cNvPr id="4" name="Content Placeholder 4">
            <a:extLst>
              <a:ext uri="{FF2B5EF4-FFF2-40B4-BE49-F238E27FC236}">
                <a16:creationId xmlns:a16="http://schemas.microsoft.com/office/drawing/2014/main" id="{A99660A2-C1E4-3041-A717-C2DB1309F5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74428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5079944" y="1573079"/>
            <a:ext cx="3842043" cy="3351225"/>
          </a:xfrm>
          <a:prstGeom prst="rect">
            <a:avLst/>
          </a:prstGeom>
          <a:noFill/>
          <a:ln>
            <a:noFill/>
          </a:ln>
        </p:spPr>
        <p:txBody>
          <a:bodyPr spcFirstLastPara="1" wrap="square" lIns="68569" tIns="68569" rIns="68569" bIns="68569" anchor="t" anchorCtr="0">
            <a:noAutofit/>
          </a:bodyPr>
          <a:lstStyle/>
          <a:p>
            <a:r>
              <a:rPr lang="en" sz="1600" dirty="0">
                <a:solidFill>
                  <a:srgbClr val="2E1110"/>
                </a:solidFill>
                <a:highlight>
                  <a:srgbClr val="FEFBF2"/>
                </a:highlight>
                <a:latin typeface="Calibri"/>
                <a:ea typeface="Calibri"/>
                <a:cs typeface="Calibri"/>
                <a:sym typeface="Calibri"/>
              </a:rPr>
              <a:t>“Women will be the hardest hit by this pandemic, but they will also be the backbone of recovery in communities. Every policy response that recognizes this will be the more impactful for it.”</a:t>
            </a:r>
            <a:endParaRPr sz="1600" dirty="0">
              <a:solidFill>
                <a:srgbClr val="222222"/>
              </a:solidFill>
              <a:highlight>
                <a:srgbClr val="FFFFFF"/>
              </a:highlight>
              <a:latin typeface="Calibri"/>
              <a:ea typeface="Calibri"/>
              <a:cs typeface="Calibri"/>
              <a:sym typeface="Calibri"/>
            </a:endParaRPr>
          </a:p>
          <a:p>
            <a:r>
              <a:rPr lang="en" sz="1600" dirty="0">
                <a:solidFill>
                  <a:srgbClr val="222222"/>
                </a:solidFill>
                <a:highlight>
                  <a:srgbClr val="FFFFFF"/>
                </a:highlight>
                <a:latin typeface="Calibri"/>
                <a:ea typeface="Calibri"/>
                <a:cs typeface="Calibri"/>
                <a:sym typeface="Calibri"/>
              </a:rPr>
              <a:t>UN Policy Brief: The Impact of COVID-19 on Women , 9 APRIL 2020</a:t>
            </a:r>
            <a:endParaRPr sz="1600" dirty="0">
              <a:solidFill>
                <a:srgbClr val="222222"/>
              </a:solidFill>
              <a:highlight>
                <a:srgbClr val="FFFFFF"/>
              </a:highlight>
              <a:latin typeface="Calibri"/>
              <a:ea typeface="Calibri"/>
              <a:cs typeface="Calibri"/>
              <a:sym typeface="Calibri"/>
            </a:endParaRPr>
          </a:p>
          <a:p>
            <a:endParaRPr sz="1600" dirty="0">
              <a:solidFill>
                <a:srgbClr val="222222"/>
              </a:solidFill>
              <a:highlight>
                <a:srgbClr val="FFFFFF"/>
              </a:highlight>
              <a:latin typeface="Calibri"/>
              <a:ea typeface="Calibri"/>
              <a:cs typeface="Calibri"/>
              <a:sym typeface="Calibri"/>
            </a:endParaRPr>
          </a:p>
          <a:p>
            <a:endParaRPr sz="1600" dirty="0">
              <a:solidFill>
                <a:srgbClr val="222222"/>
              </a:solidFill>
              <a:highlight>
                <a:srgbClr val="FFFFFF"/>
              </a:highlight>
              <a:latin typeface="Calibri"/>
              <a:ea typeface="Calibri"/>
              <a:cs typeface="Calibri"/>
              <a:sym typeface="Calibri"/>
            </a:endParaRPr>
          </a:p>
          <a:p>
            <a:r>
              <a:rPr lang="en" sz="1600" dirty="0">
                <a:solidFill>
                  <a:srgbClr val="454545"/>
                </a:solidFill>
                <a:highlight>
                  <a:srgbClr val="FFFFFF"/>
                </a:highlight>
                <a:latin typeface="Calibri"/>
                <a:ea typeface="Calibri"/>
                <a:cs typeface="Calibri"/>
                <a:sym typeface="Calibri"/>
              </a:rPr>
              <a:t>“I urge governments to put women and girls at the </a:t>
            </a:r>
            <a:r>
              <a:rPr lang="en" sz="1600" dirty="0" err="1">
                <a:solidFill>
                  <a:srgbClr val="454545"/>
                </a:solidFill>
                <a:highlight>
                  <a:srgbClr val="FFFFFF"/>
                </a:highlight>
                <a:latin typeface="Calibri"/>
                <a:ea typeface="Calibri"/>
                <a:cs typeface="Calibri"/>
                <a:sym typeface="Calibri"/>
              </a:rPr>
              <a:t>centre</a:t>
            </a:r>
            <a:r>
              <a:rPr lang="en" sz="1600" dirty="0">
                <a:solidFill>
                  <a:srgbClr val="454545"/>
                </a:solidFill>
                <a:highlight>
                  <a:srgbClr val="FFFFFF"/>
                </a:highlight>
                <a:latin typeface="Calibri"/>
                <a:ea typeface="Calibri"/>
                <a:cs typeface="Calibri"/>
                <a:sym typeface="Calibri"/>
              </a:rPr>
              <a:t> of their efforts to recover from COVID-19.”</a:t>
            </a:r>
            <a:endParaRPr sz="1600" dirty="0">
              <a:solidFill>
                <a:srgbClr val="454545"/>
              </a:solidFill>
              <a:highlight>
                <a:srgbClr val="FFFFFF"/>
              </a:highlight>
              <a:latin typeface="Calibri"/>
              <a:ea typeface="Calibri"/>
              <a:cs typeface="Calibri"/>
              <a:sym typeface="Calibri"/>
            </a:endParaRPr>
          </a:p>
          <a:p>
            <a:r>
              <a:rPr lang="en" sz="1600" dirty="0">
                <a:solidFill>
                  <a:srgbClr val="454545"/>
                </a:solidFill>
                <a:highlight>
                  <a:srgbClr val="FFFFFF"/>
                </a:highlight>
                <a:latin typeface="Calibri"/>
                <a:ea typeface="Calibri"/>
                <a:cs typeface="Calibri"/>
                <a:sym typeface="Calibri"/>
              </a:rPr>
              <a:t>António Guterres, UN Secretary-General</a:t>
            </a:r>
            <a:endParaRPr sz="1600" dirty="0"/>
          </a:p>
        </p:txBody>
      </p:sp>
      <p:pic>
        <p:nvPicPr>
          <p:cNvPr id="68" name="Google Shape;68;p15"/>
          <p:cNvPicPr preferRelativeResize="0"/>
          <p:nvPr/>
        </p:nvPicPr>
        <p:blipFill>
          <a:blip r:embed="rId3">
            <a:alphaModFix/>
          </a:blip>
          <a:stretch>
            <a:fillRect/>
          </a:stretch>
        </p:blipFill>
        <p:spPr>
          <a:xfrm>
            <a:off x="1516238" y="219196"/>
            <a:ext cx="3124537" cy="4705108"/>
          </a:xfrm>
          <a:prstGeom prst="rect">
            <a:avLst/>
          </a:prstGeom>
          <a:noFill/>
          <a:ln>
            <a:noFill/>
          </a:ln>
        </p:spPr>
      </p:pic>
      <p:sp>
        <p:nvSpPr>
          <p:cNvPr id="69" name="Google Shape;69;p15"/>
          <p:cNvSpPr txBox="1"/>
          <p:nvPr/>
        </p:nvSpPr>
        <p:spPr>
          <a:xfrm>
            <a:off x="5105007" y="1063229"/>
            <a:ext cx="3391877" cy="509850"/>
          </a:xfrm>
          <a:prstGeom prst="rect">
            <a:avLst/>
          </a:prstGeom>
          <a:noFill/>
          <a:ln>
            <a:noFill/>
          </a:ln>
        </p:spPr>
        <p:txBody>
          <a:bodyPr spcFirstLastPara="1" wrap="square" lIns="68569" tIns="68569" rIns="68569" bIns="68569" anchor="t" anchorCtr="0">
            <a:noAutofit/>
          </a:bodyPr>
          <a:lstStyle/>
          <a:p>
            <a:pPr algn="ctr">
              <a:buClr>
                <a:schemeClr val="dk1"/>
              </a:buClr>
              <a:buSzPts val="1100"/>
            </a:pPr>
            <a:r>
              <a:rPr lang="en" sz="2000" dirty="0">
                <a:solidFill>
                  <a:srgbClr val="2E1110"/>
                </a:solidFill>
                <a:highlight>
                  <a:srgbClr val="FEFBF2"/>
                </a:highlight>
              </a:rPr>
              <a:t>How this connects to COVID-19</a:t>
            </a:r>
            <a:endParaRPr sz="2000" dirty="0"/>
          </a:p>
        </p:txBody>
      </p:sp>
      <p:pic>
        <p:nvPicPr>
          <p:cNvPr id="5" name="Content Placeholder 4">
            <a:extLst>
              <a:ext uri="{FF2B5EF4-FFF2-40B4-BE49-F238E27FC236}">
                <a16:creationId xmlns:a16="http://schemas.microsoft.com/office/drawing/2014/main" id="{E03DEBBF-196E-D741-9FA1-99B62D4C40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9196"/>
            <a:ext cx="1327687" cy="1063229"/>
          </a:xfrm>
          <a:prstGeom prst="rect">
            <a:avLst/>
          </a:prstGeom>
        </p:spPr>
      </p:pic>
    </p:spTree>
    <p:extLst>
      <p:ext uri="{BB962C8B-B14F-4D97-AF65-F5344CB8AC3E}">
        <p14:creationId xmlns:p14="http://schemas.microsoft.com/office/powerpoint/2010/main" val="48525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705708" y="486966"/>
            <a:ext cx="6066692" cy="560784"/>
          </a:xfrm>
        </p:spPr>
        <p:txBody>
          <a:bodyPr>
            <a:noAutofit/>
          </a:bodyPr>
          <a:lstStyle/>
          <a:p>
            <a:r>
              <a:rPr lang="en-US" sz="3600" dirty="0">
                <a:latin typeface="Arial" charset="0"/>
              </a:rPr>
              <a:t>Ways to Reach Congress</a:t>
            </a:r>
          </a:p>
        </p:txBody>
      </p:sp>
      <p:sp>
        <p:nvSpPr>
          <p:cNvPr id="39940" name="Rectangle 3"/>
          <p:cNvSpPr>
            <a:spLocks noGrp="1" noChangeArrowheads="1"/>
          </p:cNvSpPr>
          <p:nvPr>
            <p:ph type="body" idx="1"/>
          </p:nvPr>
        </p:nvSpPr>
        <p:spPr>
          <a:xfrm>
            <a:off x="971931" y="1264442"/>
            <a:ext cx="7033084" cy="3581400"/>
          </a:xfrm>
        </p:spPr>
        <p:txBody>
          <a:bodyPr>
            <a:normAutofit fontScale="70000" lnSpcReduction="20000"/>
          </a:bodyPr>
          <a:lstStyle/>
          <a:p>
            <a:pPr marL="0" indent="0">
              <a:lnSpc>
                <a:spcPct val="140000"/>
              </a:lnSpc>
              <a:buNone/>
            </a:pPr>
            <a:r>
              <a:rPr lang="en-US" dirty="0">
                <a:latin typeface="Arial" charset="0"/>
              </a:rPr>
              <a:t>Constituents</a:t>
            </a:r>
          </a:p>
          <a:p>
            <a:pPr marL="0" indent="0">
              <a:lnSpc>
                <a:spcPct val="140000"/>
              </a:lnSpc>
              <a:buNone/>
            </a:pPr>
            <a:r>
              <a:rPr lang="en-US" dirty="0">
                <a:latin typeface="Arial" charset="0"/>
              </a:rPr>
              <a:t>Staff</a:t>
            </a:r>
          </a:p>
          <a:p>
            <a:pPr marL="0" indent="0">
              <a:lnSpc>
                <a:spcPct val="140000"/>
              </a:lnSpc>
              <a:buNone/>
            </a:pPr>
            <a:r>
              <a:rPr lang="en-US" dirty="0">
                <a:latin typeface="Arial" charset="0"/>
              </a:rPr>
              <a:t>Colleagues</a:t>
            </a:r>
          </a:p>
          <a:p>
            <a:pPr marL="0" indent="0">
              <a:lnSpc>
                <a:spcPct val="140000"/>
              </a:lnSpc>
              <a:buNone/>
            </a:pPr>
            <a:r>
              <a:rPr lang="en-US" dirty="0">
                <a:latin typeface="Arial" charset="0"/>
              </a:rPr>
              <a:t>Media</a:t>
            </a:r>
          </a:p>
          <a:p>
            <a:pPr marL="0" indent="0">
              <a:lnSpc>
                <a:spcPct val="140000"/>
              </a:lnSpc>
              <a:buNone/>
            </a:pPr>
            <a:r>
              <a:rPr lang="en-US" dirty="0">
                <a:latin typeface="Arial" charset="0"/>
              </a:rPr>
              <a:t>Paid Lobbyists</a:t>
            </a:r>
          </a:p>
          <a:p>
            <a:pPr marL="0" indent="0">
              <a:lnSpc>
                <a:spcPct val="140000"/>
              </a:lnSpc>
              <a:buNone/>
            </a:pPr>
            <a:r>
              <a:rPr lang="en-US" dirty="0">
                <a:latin typeface="Arial" charset="0"/>
              </a:rPr>
              <a:t>Experts</a:t>
            </a:r>
          </a:p>
          <a:p>
            <a:pPr marL="0" indent="0">
              <a:lnSpc>
                <a:spcPct val="140000"/>
              </a:lnSpc>
              <a:buNone/>
            </a:pPr>
            <a:r>
              <a:rPr lang="en-US" dirty="0">
                <a:latin typeface="Arial" charset="0"/>
              </a:rPr>
              <a:t>Personal History</a:t>
            </a:r>
          </a:p>
        </p:txBody>
      </p:sp>
      <p:pic>
        <p:nvPicPr>
          <p:cNvPr id="3994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0015" y="1654078"/>
            <a:ext cx="1413315" cy="223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Line 5"/>
          <p:cNvSpPr>
            <a:spLocks noChangeShapeType="1"/>
          </p:cNvSpPr>
          <p:nvPr/>
        </p:nvSpPr>
        <p:spPr bwMode="auto">
          <a:xfrm>
            <a:off x="2703235" y="1608361"/>
            <a:ext cx="4006780" cy="495300"/>
          </a:xfrm>
          <a:prstGeom prst="line">
            <a:avLst/>
          </a:prstGeom>
          <a:noFill/>
          <a:ln w="38100" cmpd="sng">
            <a:solidFill>
              <a:srgbClr val="99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6" name="Line 6"/>
          <p:cNvSpPr>
            <a:spLocks noChangeShapeType="1"/>
          </p:cNvSpPr>
          <p:nvPr/>
        </p:nvSpPr>
        <p:spPr bwMode="auto">
          <a:xfrm>
            <a:off x="1705708" y="2016747"/>
            <a:ext cx="4793063" cy="3692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7" name="Line 7"/>
          <p:cNvSpPr>
            <a:spLocks noChangeShapeType="1"/>
          </p:cNvSpPr>
          <p:nvPr/>
        </p:nvSpPr>
        <p:spPr bwMode="auto">
          <a:xfrm>
            <a:off x="2578658" y="2473436"/>
            <a:ext cx="3735056" cy="1435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8" name="Line 8"/>
          <p:cNvSpPr>
            <a:spLocks noChangeShapeType="1"/>
          </p:cNvSpPr>
          <p:nvPr/>
        </p:nvSpPr>
        <p:spPr bwMode="auto">
          <a:xfrm flipV="1">
            <a:off x="1992086" y="2772791"/>
            <a:ext cx="4506685" cy="185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9" name="Line 9"/>
          <p:cNvSpPr>
            <a:spLocks noChangeShapeType="1"/>
          </p:cNvSpPr>
          <p:nvPr/>
        </p:nvSpPr>
        <p:spPr bwMode="auto">
          <a:xfrm flipV="1">
            <a:off x="2950029" y="2958529"/>
            <a:ext cx="3635409" cy="465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10" name="Line 10"/>
          <p:cNvSpPr>
            <a:spLocks noChangeShapeType="1"/>
          </p:cNvSpPr>
          <p:nvPr/>
        </p:nvSpPr>
        <p:spPr bwMode="auto">
          <a:xfrm flipV="1">
            <a:off x="2166257" y="3240879"/>
            <a:ext cx="4419181" cy="6470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11" name="Line 11"/>
          <p:cNvSpPr>
            <a:spLocks noChangeShapeType="1"/>
          </p:cNvSpPr>
          <p:nvPr/>
        </p:nvSpPr>
        <p:spPr bwMode="auto">
          <a:xfrm flipV="1">
            <a:off x="3167743" y="3429000"/>
            <a:ext cx="3417695" cy="9797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pic>
        <p:nvPicPr>
          <p:cNvPr id="12" name="Content Placeholder 4">
            <a:extLst>
              <a:ext uri="{FF2B5EF4-FFF2-40B4-BE49-F238E27FC236}">
                <a16:creationId xmlns:a16="http://schemas.microsoft.com/office/drawing/2014/main" id="{AA1B2263-7F19-1742-A2C9-E89C67520F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013" y="79131"/>
            <a:ext cx="1327687" cy="106322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4351B5F8-05C1-2C47-A295-9F092E39D31F}"/>
                  </a:ext>
                </a:extLst>
              </p14:cNvPr>
              <p14:cNvContentPartPr/>
              <p14:nvPr/>
            </p14:nvContentPartPr>
            <p14:xfrm>
              <a:off x="402993" y="2475273"/>
              <a:ext cx="2337480" cy="779040"/>
            </p14:xfrm>
          </p:contentPart>
        </mc:Choice>
        <mc:Fallback xmlns="">
          <p:pic>
            <p:nvPicPr>
              <p:cNvPr id="2" name="Ink 1">
                <a:extLst>
                  <a:ext uri="{FF2B5EF4-FFF2-40B4-BE49-F238E27FC236}">
                    <a16:creationId xmlns:a16="http://schemas.microsoft.com/office/drawing/2014/main" id="{4351B5F8-05C1-2C47-A295-9F092E39D31F}"/>
                  </a:ext>
                </a:extLst>
              </p:cNvPr>
              <p:cNvPicPr/>
              <p:nvPr/>
            </p:nvPicPr>
            <p:blipFill>
              <a:blip r:embed="rId6"/>
              <a:stretch>
                <a:fillRect/>
              </a:stretch>
            </p:blipFill>
            <p:spPr>
              <a:xfrm>
                <a:off x="349353" y="2367273"/>
                <a:ext cx="2445120" cy="994680"/>
              </a:xfrm>
              <a:prstGeom prst="rect">
                <a:avLst/>
              </a:prstGeom>
            </p:spPr>
          </p:pic>
        </mc:Fallback>
      </mc:AlternateContent>
    </p:spTree>
    <p:extLst>
      <p:ext uri="{BB962C8B-B14F-4D97-AF65-F5344CB8AC3E}">
        <p14:creationId xmlns:p14="http://schemas.microsoft.com/office/powerpoint/2010/main" val="236086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Autofit/>
          </a:bodyPr>
          <a:lstStyle/>
          <a:p>
            <a:r>
              <a:rPr lang="en-US" sz="3400" dirty="0"/>
              <a:t>Tactics that work</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5" name="Content Placeholder 4">
            <a:extLst>
              <a:ext uri="{FF2B5EF4-FFF2-40B4-BE49-F238E27FC236}">
                <a16:creationId xmlns:a16="http://schemas.microsoft.com/office/drawing/2014/main" id="{1408533B-9B10-3B45-B5F8-FFA76AEADA0A}"/>
              </a:ext>
            </a:extLst>
          </p:cNvPr>
          <p:cNvPicPr>
            <a:picLocks noGrp="1" noChangeAspect="1"/>
          </p:cNvPicPr>
          <p:nvPr>
            <p:ph idx="1"/>
          </p:nvPr>
        </p:nvPicPr>
        <p:blipFill>
          <a:blip r:embed="rId4"/>
          <a:stretch>
            <a:fillRect/>
          </a:stretch>
        </p:blipFill>
        <p:spPr>
          <a:xfrm>
            <a:off x="443620" y="1063229"/>
            <a:ext cx="8193385" cy="3961444"/>
          </a:xfrm>
          <a:prstGeom prst="rect">
            <a:avLst/>
          </a:prstGeom>
        </p:spPr>
      </p:pic>
      <p:sp>
        <p:nvSpPr>
          <p:cNvPr id="3" name="Freeform 2">
            <a:extLst>
              <a:ext uri="{FF2B5EF4-FFF2-40B4-BE49-F238E27FC236}">
                <a16:creationId xmlns:a16="http://schemas.microsoft.com/office/drawing/2014/main" id="{62876AFF-20EF-8E41-84D6-0006591773EE}"/>
              </a:ext>
            </a:extLst>
          </p:cNvPr>
          <p:cNvSpPr/>
          <p:nvPr/>
        </p:nvSpPr>
        <p:spPr>
          <a:xfrm>
            <a:off x="363349" y="2743200"/>
            <a:ext cx="3367403" cy="420624"/>
          </a:xfrm>
          <a:custGeom>
            <a:avLst/>
            <a:gdLst>
              <a:gd name="connsiteX0" fmla="*/ 3294251 w 3367403"/>
              <a:gd name="connsiteY0" fmla="*/ 137160 h 420624"/>
              <a:gd name="connsiteX1" fmla="*/ 3239387 w 3367403"/>
              <a:gd name="connsiteY1" fmla="*/ 146304 h 420624"/>
              <a:gd name="connsiteX2" fmla="*/ 3211955 w 3367403"/>
              <a:gd name="connsiteY2" fmla="*/ 137160 h 420624"/>
              <a:gd name="connsiteX3" fmla="*/ 3129659 w 3367403"/>
              <a:gd name="connsiteY3" fmla="*/ 128016 h 420624"/>
              <a:gd name="connsiteX4" fmla="*/ 3065651 w 3367403"/>
              <a:gd name="connsiteY4" fmla="*/ 118872 h 420624"/>
              <a:gd name="connsiteX5" fmla="*/ 2992499 w 3367403"/>
              <a:gd name="connsiteY5" fmla="*/ 109728 h 420624"/>
              <a:gd name="connsiteX6" fmla="*/ 2928491 w 3367403"/>
              <a:gd name="connsiteY6" fmla="*/ 100584 h 420624"/>
              <a:gd name="connsiteX7" fmla="*/ 2681603 w 3367403"/>
              <a:gd name="connsiteY7" fmla="*/ 82296 h 420624"/>
              <a:gd name="connsiteX8" fmla="*/ 2315843 w 3367403"/>
              <a:gd name="connsiteY8" fmla="*/ 73152 h 420624"/>
              <a:gd name="connsiteX9" fmla="*/ 1977515 w 3367403"/>
              <a:gd name="connsiteY9" fmla="*/ 54864 h 420624"/>
              <a:gd name="connsiteX10" fmla="*/ 1867787 w 3367403"/>
              <a:gd name="connsiteY10" fmla="*/ 27432 h 420624"/>
              <a:gd name="connsiteX11" fmla="*/ 1657475 w 3367403"/>
              <a:gd name="connsiteY11" fmla="*/ 0 h 420624"/>
              <a:gd name="connsiteX12" fmla="*/ 889379 w 3367403"/>
              <a:gd name="connsiteY12" fmla="*/ 9144 h 420624"/>
              <a:gd name="connsiteX13" fmla="*/ 761363 w 3367403"/>
              <a:gd name="connsiteY13" fmla="*/ 18288 h 420624"/>
              <a:gd name="connsiteX14" fmla="*/ 715643 w 3367403"/>
              <a:gd name="connsiteY14" fmla="*/ 27432 h 420624"/>
              <a:gd name="connsiteX15" fmla="*/ 496187 w 3367403"/>
              <a:gd name="connsiteY15" fmla="*/ 36576 h 420624"/>
              <a:gd name="connsiteX16" fmla="*/ 413891 w 3367403"/>
              <a:gd name="connsiteY16" fmla="*/ 45720 h 420624"/>
              <a:gd name="connsiteX17" fmla="*/ 340739 w 3367403"/>
              <a:gd name="connsiteY17" fmla="*/ 73152 h 420624"/>
              <a:gd name="connsiteX18" fmla="*/ 285875 w 3367403"/>
              <a:gd name="connsiteY18" fmla="*/ 82296 h 420624"/>
              <a:gd name="connsiteX19" fmla="*/ 203579 w 3367403"/>
              <a:gd name="connsiteY19" fmla="*/ 118872 h 420624"/>
              <a:gd name="connsiteX20" fmla="*/ 148715 w 3367403"/>
              <a:gd name="connsiteY20" fmla="*/ 137160 h 420624"/>
              <a:gd name="connsiteX21" fmla="*/ 75563 w 3367403"/>
              <a:gd name="connsiteY21" fmla="*/ 155448 h 420624"/>
              <a:gd name="connsiteX22" fmla="*/ 48131 w 3367403"/>
              <a:gd name="connsiteY22" fmla="*/ 173736 h 420624"/>
              <a:gd name="connsiteX23" fmla="*/ 29843 w 3367403"/>
              <a:gd name="connsiteY23" fmla="*/ 201168 h 420624"/>
              <a:gd name="connsiteX24" fmla="*/ 2411 w 3367403"/>
              <a:gd name="connsiteY24" fmla="*/ 210312 h 420624"/>
              <a:gd name="connsiteX25" fmla="*/ 11555 w 3367403"/>
              <a:gd name="connsiteY25" fmla="*/ 347472 h 420624"/>
              <a:gd name="connsiteX26" fmla="*/ 66419 w 3367403"/>
              <a:gd name="connsiteY26" fmla="*/ 384048 h 420624"/>
              <a:gd name="connsiteX27" fmla="*/ 102995 w 3367403"/>
              <a:gd name="connsiteY27" fmla="*/ 402336 h 420624"/>
              <a:gd name="connsiteX28" fmla="*/ 185291 w 3367403"/>
              <a:gd name="connsiteY28" fmla="*/ 420624 h 420624"/>
              <a:gd name="connsiteX29" fmla="*/ 916811 w 3367403"/>
              <a:gd name="connsiteY29" fmla="*/ 384048 h 420624"/>
              <a:gd name="connsiteX30" fmla="*/ 1063115 w 3367403"/>
              <a:gd name="connsiteY30" fmla="*/ 365760 h 420624"/>
              <a:gd name="connsiteX31" fmla="*/ 1108835 w 3367403"/>
              <a:gd name="connsiteY31" fmla="*/ 347472 h 420624"/>
              <a:gd name="connsiteX32" fmla="*/ 1291715 w 3367403"/>
              <a:gd name="connsiteY32" fmla="*/ 329184 h 420624"/>
              <a:gd name="connsiteX33" fmla="*/ 1812923 w 3367403"/>
              <a:gd name="connsiteY33" fmla="*/ 338328 h 420624"/>
              <a:gd name="connsiteX34" fmla="*/ 1867787 w 3367403"/>
              <a:gd name="connsiteY34" fmla="*/ 347472 h 420624"/>
              <a:gd name="connsiteX35" fmla="*/ 1995803 w 3367403"/>
              <a:gd name="connsiteY35" fmla="*/ 356616 h 420624"/>
              <a:gd name="connsiteX36" fmla="*/ 2023235 w 3367403"/>
              <a:gd name="connsiteY36" fmla="*/ 365760 h 420624"/>
              <a:gd name="connsiteX37" fmla="*/ 2078099 w 3367403"/>
              <a:gd name="connsiteY37" fmla="*/ 374904 h 420624"/>
              <a:gd name="connsiteX38" fmla="*/ 2151251 w 3367403"/>
              <a:gd name="connsiteY38" fmla="*/ 402336 h 420624"/>
              <a:gd name="connsiteX39" fmla="*/ 2288411 w 3367403"/>
              <a:gd name="connsiteY39" fmla="*/ 411480 h 420624"/>
              <a:gd name="connsiteX40" fmla="*/ 2773043 w 3367403"/>
              <a:gd name="connsiteY40" fmla="*/ 384048 h 420624"/>
              <a:gd name="connsiteX41" fmla="*/ 2827907 w 3367403"/>
              <a:gd name="connsiteY41" fmla="*/ 374904 h 420624"/>
              <a:gd name="connsiteX42" fmla="*/ 2910203 w 3367403"/>
              <a:gd name="connsiteY42" fmla="*/ 365760 h 420624"/>
              <a:gd name="connsiteX43" fmla="*/ 3010787 w 3367403"/>
              <a:gd name="connsiteY43" fmla="*/ 338328 h 420624"/>
              <a:gd name="connsiteX44" fmla="*/ 3056507 w 3367403"/>
              <a:gd name="connsiteY44" fmla="*/ 320040 h 420624"/>
              <a:gd name="connsiteX45" fmla="*/ 3147947 w 3367403"/>
              <a:gd name="connsiteY45" fmla="*/ 301752 h 420624"/>
              <a:gd name="connsiteX46" fmla="*/ 3248531 w 3367403"/>
              <a:gd name="connsiteY46" fmla="*/ 283464 h 420624"/>
              <a:gd name="connsiteX47" fmla="*/ 3275963 w 3367403"/>
              <a:gd name="connsiteY47" fmla="*/ 265176 h 420624"/>
              <a:gd name="connsiteX48" fmla="*/ 3321683 w 3367403"/>
              <a:gd name="connsiteY48" fmla="*/ 256032 h 420624"/>
              <a:gd name="connsiteX49" fmla="*/ 3367403 w 3367403"/>
              <a:gd name="connsiteY49" fmla="*/ 201168 h 420624"/>
              <a:gd name="connsiteX50" fmla="*/ 3221099 w 3367403"/>
              <a:gd name="connsiteY50" fmla="*/ 164592 h 4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67403" h="420624">
                <a:moveTo>
                  <a:pt x="3294251" y="137160"/>
                </a:moveTo>
                <a:cubicBezTo>
                  <a:pt x="3275963" y="140208"/>
                  <a:pt x="3257927" y="146304"/>
                  <a:pt x="3239387" y="146304"/>
                </a:cubicBezTo>
                <a:cubicBezTo>
                  <a:pt x="3229748" y="146304"/>
                  <a:pt x="3221462" y="138745"/>
                  <a:pt x="3211955" y="137160"/>
                </a:cubicBezTo>
                <a:cubicBezTo>
                  <a:pt x="3184730" y="132622"/>
                  <a:pt x="3157047" y="131439"/>
                  <a:pt x="3129659" y="128016"/>
                </a:cubicBezTo>
                <a:cubicBezTo>
                  <a:pt x="3108273" y="125343"/>
                  <a:pt x="3087015" y="121720"/>
                  <a:pt x="3065651" y="118872"/>
                </a:cubicBezTo>
                <a:lnTo>
                  <a:pt x="2992499" y="109728"/>
                </a:lnTo>
                <a:lnTo>
                  <a:pt x="2928491" y="100584"/>
                </a:lnTo>
                <a:cubicBezTo>
                  <a:pt x="2835059" y="88905"/>
                  <a:pt x="2787198" y="85937"/>
                  <a:pt x="2681603" y="82296"/>
                </a:cubicBezTo>
                <a:lnTo>
                  <a:pt x="2315843" y="73152"/>
                </a:lnTo>
                <a:lnTo>
                  <a:pt x="1977515" y="54864"/>
                </a:lnTo>
                <a:cubicBezTo>
                  <a:pt x="1887263" y="48567"/>
                  <a:pt x="1957263" y="45327"/>
                  <a:pt x="1867787" y="27432"/>
                </a:cubicBezTo>
                <a:cubicBezTo>
                  <a:pt x="1812309" y="16336"/>
                  <a:pt x="1718670" y="6799"/>
                  <a:pt x="1657475" y="0"/>
                </a:cubicBezTo>
                <a:lnTo>
                  <a:pt x="889379" y="9144"/>
                </a:lnTo>
                <a:cubicBezTo>
                  <a:pt x="846607" y="10017"/>
                  <a:pt x="803909" y="13810"/>
                  <a:pt x="761363" y="18288"/>
                </a:cubicBezTo>
                <a:cubicBezTo>
                  <a:pt x="745907" y="19915"/>
                  <a:pt x="731148" y="26363"/>
                  <a:pt x="715643" y="27432"/>
                </a:cubicBezTo>
                <a:cubicBezTo>
                  <a:pt x="642601" y="32469"/>
                  <a:pt x="569339" y="33528"/>
                  <a:pt x="496187" y="36576"/>
                </a:cubicBezTo>
                <a:cubicBezTo>
                  <a:pt x="468755" y="39624"/>
                  <a:pt x="441116" y="41182"/>
                  <a:pt x="413891" y="45720"/>
                </a:cubicBezTo>
                <a:cubicBezTo>
                  <a:pt x="399941" y="48045"/>
                  <a:pt x="345931" y="71736"/>
                  <a:pt x="340739" y="73152"/>
                </a:cubicBezTo>
                <a:cubicBezTo>
                  <a:pt x="322852" y="78030"/>
                  <a:pt x="304163" y="79248"/>
                  <a:pt x="285875" y="82296"/>
                </a:cubicBezTo>
                <a:cubicBezTo>
                  <a:pt x="242403" y="111277"/>
                  <a:pt x="268869" y="97109"/>
                  <a:pt x="203579" y="118872"/>
                </a:cubicBezTo>
                <a:cubicBezTo>
                  <a:pt x="185291" y="124968"/>
                  <a:pt x="167618" y="133379"/>
                  <a:pt x="148715" y="137160"/>
                </a:cubicBezTo>
                <a:cubicBezTo>
                  <a:pt x="131325" y="140638"/>
                  <a:pt x="94308" y="146075"/>
                  <a:pt x="75563" y="155448"/>
                </a:cubicBezTo>
                <a:cubicBezTo>
                  <a:pt x="65733" y="160363"/>
                  <a:pt x="57275" y="167640"/>
                  <a:pt x="48131" y="173736"/>
                </a:cubicBezTo>
                <a:cubicBezTo>
                  <a:pt x="42035" y="182880"/>
                  <a:pt x="38425" y="194303"/>
                  <a:pt x="29843" y="201168"/>
                </a:cubicBezTo>
                <a:cubicBezTo>
                  <a:pt x="22317" y="207189"/>
                  <a:pt x="3607" y="200748"/>
                  <a:pt x="2411" y="210312"/>
                </a:cubicBezTo>
                <a:cubicBezTo>
                  <a:pt x="-3272" y="255780"/>
                  <a:pt x="1615" y="302742"/>
                  <a:pt x="11555" y="347472"/>
                </a:cubicBezTo>
                <a:cubicBezTo>
                  <a:pt x="17608" y="374709"/>
                  <a:pt x="47734" y="376040"/>
                  <a:pt x="66419" y="384048"/>
                </a:cubicBezTo>
                <a:cubicBezTo>
                  <a:pt x="78948" y="389418"/>
                  <a:pt x="90466" y="396966"/>
                  <a:pt x="102995" y="402336"/>
                </a:cubicBezTo>
                <a:cubicBezTo>
                  <a:pt x="131645" y="414614"/>
                  <a:pt x="152410" y="415144"/>
                  <a:pt x="185291" y="420624"/>
                </a:cubicBezTo>
                <a:cubicBezTo>
                  <a:pt x="831532" y="391249"/>
                  <a:pt x="587931" y="407539"/>
                  <a:pt x="916811" y="384048"/>
                </a:cubicBezTo>
                <a:cubicBezTo>
                  <a:pt x="1042016" y="352747"/>
                  <a:pt x="786011" y="414661"/>
                  <a:pt x="1063115" y="365760"/>
                </a:cubicBezTo>
                <a:cubicBezTo>
                  <a:pt x="1079279" y="362907"/>
                  <a:pt x="1092627" y="350065"/>
                  <a:pt x="1108835" y="347472"/>
                </a:cubicBezTo>
                <a:cubicBezTo>
                  <a:pt x="1169330" y="337793"/>
                  <a:pt x="1230755" y="335280"/>
                  <a:pt x="1291715" y="329184"/>
                </a:cubicBezTo>
                <a:lnTo>
                  <a:pt x="1812923" y="338328"/>
                </a:lnTo>
                <a:cubicBezTo>
                  <a:pt x="1831454" y="338916"/>
                  <a:pt x="1849339" y="345627"/>
                  <a:pt x="1867787" y="347472"/>
                </a:cubicBezTo>
                <a:cubicBezTo>
                  <a:pt x="1910355" y="351729"/>
                  <a:pt x="1953131" y="353568"/>
                  <a:pt x="1995803" y="356616"/>
                </a:cubicBezTo>
                <a:cubicBezTo>
                  <a:pt x="2004947" y="359664"/>
                  <a:pt x="2013826" y="363669"/>
                  <a:pt x="2023235" y="365760"/>
                </a:cubicBezTo>
                <a:cubicBezTo>
                  <a:pt x="2041334" y="369782"/>
                  <a:pt x="2060510" y="369041"/>
                  <a:pt x="2078099" y="374904"/>
                </a:cubicBezTo>
                <a:cubicBezTo>
                  <a:pt x="2159004" y="401872"/>
                  <a:pt x="2037421" y="390953"/>
                  <a:pt x="2151251" y="402336"/>
                </a:cubicBezTo>
                <a:cubicBezTo>
                  <a:pt x="2196845" y="406895"/>
                  <a:pt x="2242691" y="408432"/>
                  <a:pt x="2288411" y="411480"/>
                </a:cubicBezTo>
                <a:cubicBezTo>
                  <a:pt x="2343857" y="408775"/>
                  <a:pt x="2643097" y="398486"/>
                  <a:pt x="2773043" y="384048"/>
                </a:cubicBezTo>
                <a:cubicBezTo>
                  <a:pt x="2791470" y="382001"/>
                  <a:pt x="2809529" y="377354"/>
                  <a:pt x="2827907" y="374904"/>
                </a:cubicBezTo>
                <a:cubicBezTo>
                  <a:pt x="2855266" y="371256"/>
                  <a:pt x="2882771" y="368808"/>
                  <a:pt x="2910203" y="365760"/>
                </a:cubicBezTo>
                <a:cubicBezTo>
                  <a:pt x="2967203" y="327760"/>
                  <a:pt x="2906334" y="362433"/>
                  <a:pt x="3010787" y="338328"/>
                </a:cubicBezTo>
                <a:cubicBezTo>
                  <a:pt x="3026781" y="334637"/>
                  <a:pt x="3040647" y="324269"/>
                  <a:pt x="3056507" y="320040"/>
                </a:cubicBezTo>
                <a:cubicBezTo>
                  <a:pt x="3086541" y="312031"/>
                  <a:pt x="3117791" y="309291"/>
                  <a:pt x="3147947" y="301752"/>
                </a:cubicBezTo>
                <a:cubicBezTo>
                  <a:pt x="3205432" y="287381"/>
                  <a:pt x="3172082" y="294385"/>
                  <a:pt x="3248531" y="283464"/>
                </a:cubicBezTo>
                <a:cubicBezTo>
                  <a:pt x="3257675" y="277368"/>
                  <a:pt x="3265673" y="269035"/>
                  <a:pt x="3275963" y="265176"/>
                </a:cubicBezTo>
                <a:cubicBezTo>
                  <a:pt x="3290515" y="259719"/>
                  <a:pt x="3307782" y="262983"/>
                  <a:pt x="3321683" y="256032"/>
                </a:cubicBezTo>
                <a:cubicBezTo>
                  <a:pt x="3339284" y="247231"/>
                  <a:pt x="3356900" y="216922"/>
                  <a:pt x="3367403" y="201168"/>
                </a:cubicBezTo>
                <a:cubicBezTo>
                  <a:pt x="3347170" y="120237"/>
                  <a:pt x="3370826" y="164592"/>
                  <a:pt x="3221099" y="164592"/>
                </a:cubicBezTo>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27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513039" y="927744"/>
            <a:ext cx="6071921" cy="857250"/>
          </a:xfrm>
        </p:spPr>
        <p:txBody>
          <a:bodyPr>
            <a:normAutofit/>
          </a:bodyPr>
          <a:lstStyle/>
          <a:p>
            <a:r>
              <a:rPr lang="en-US" dirty="0"/>
              <a:t>Media Matters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1513039" y="2217409"/>
            <a:ext cx="6175648" cy="2313709"/>
          </a:xfrm>
        </p:spPr>
        <p:txBody>
          <a:bodyPr>
            <a:normAutofit/>
          </a:bodyPr>
          <a:lstStyle/>
          <a:p>
            <a:pPr marL="514350" lvl="0" indent="-514350">
              <a:buFont typeface="+mj-lt"/>
              <a:buAutoNum type="arabicPeriod"/>
            </a:pPr>
            <a:r>
              <a:rPr lang="en-US" dirty="0"/>
              <a:t>Grace Liu</a:t>
            </a:r>
          </a:p>
          <a:p>
            <a:pPr marL="514350" lvl="0" indent="-514350">
              <a:buFont typeface="+mj-lt"/>
              <a:buAutoNum type="arabicPeriod"/>
            </a:pPr>
            <a:r>
              <a:rPr lang="en-US" dirty="0"/>
              <a:t>Garret Wilkinson</a:t>
            </a:r>
          </a:p>
          <a:p>
            <a:pPr marL="514350" lvl="0" indent="-514350">
              <a:buFont typeface="+mj-lt"/>
              <a:buAutoNum type="arabicPeriod"/>
            </a:pPr>
            <a:r>
              <a:rPr lang="en-US" dirty="0"/>
              <a:t>David </a:t>
            </a:r>
            <a:r>
              <a:rPr lang="en-US" dirty="0" err="1"/>
              <a:t>Ehrenkrantz</a:t>
            </a:r>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6974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 from Rep Cohen-Grace Liu.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8315" b="5289"/>
          <a:stretch/>
        </p:blipFill>
        <p:spPr>
          <a:xfrm>
            <a:off x="0" y="1"/>
            <a:ext cx="7942039" cy="5143500"/>
          </a:xfrm>
        </p:spPr>
      </p:pic>
    </p:spTree>
    <p:extLst>
      <p:ext uri="{BB962C8B-B14F-4D97-AF65-F5344CB8AC3E}">
        <p14:creationId xmlns:p14="http://schemas.microsoft.com/office/powerpoint/2010/main" val="357493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C6463-59C2-8048-B1ED-9DB407190D39}"/>
              </a:ext>
            </a:extLst>
          </p:cNvPr>
          <p:cNvPicPr/>
          <p:nvPr/>
        </p:nvPicPr>
        <p:blipFill>
          <a:blip r:embed="rId2"/>
          <a:stretch>
            <a:fillRect/>
          </a:stretch>
        </p:blipFill>
        <p:spPr>
          <a:xfrm>
            <a:off x="1355144" y="0"/>
            <a:ext cx="5892800" cy="1270000"/>
          </a:xfrm>
          <a:prstGeom prst="rect">
            <a:avLst/>
          </a:prstGeom>
        </p:spPr>
      </p:pic>
      <p:sp>
        <p:nvSpPr>
          <p:cNvPr id="6" name="Content Placeholder 5">
            <a:extLst>
              <a:ext uri="{FF2B5EF4-FFF2-40B4-BE49-F238E27FC236}">
                <a16:creationId xmlns:a16="http://schemas.microsoft.com/office/drawing/2014/main" id="{513645DA-5488-A748-825C-7586FF81C747}"/>
              </a:ext>
            </a:extLst>
          </p:cNvPr>
          <p:cNvSpPr>
            <a:spLocks noGrp="1"/>
          </p:cNvSpPr>
          <p:nvPr>
            <p:ph idx="1"/>
          </p:nvPr>
        </p:nvSpPr>
        <p:spPr>
          <a:xfrm>
            <a:off x="627844" y="1362662"/>
            <a:ext cx="7888311" cy="3632020"/>
          </a:xfrm>
        </p:spPr>
        <p:txBody>
          <a:bodyPr>
            <a:normAutofit fontScale="47500" lnSpcReduction="20000"/>
          </a:bodyPr>
          <a:lstStyle/>
          <a:p>
            <a:pPr marL="0" indent="0">
              <a:buNone/>
            </a:pPr>
            <a:r>
              <a:rPr lang="en-US" dirty="0"/>
              <a:t>LETTER: Boyle responds to letter, supports education initiatives</a:t>
            </a:r>
          </a:p>
          <a:p>
            <a:pPr marL="0" indent="0">
              <a:buNone/>
            </a:pPr>
            <a:r>
              <a:rPr lang="en-US" dirty="0"/>
              <a:t> </a:t>
            </a:r>
          </a:p>
          <a:p>
            <a:pPr marL="0" indent="0">
              <a:buNone/>
            </a:pPr>
            <a:r>
              <a:rPr lang="en-US" dirty="0"/>
              <a:t>Nov 19, 2017</a:t>
            </a:r>
          </a:p>
          <a:p>
            <a:pPr marL="0" indent="0">
              <a:buNone/>
            </a:pPr>
            <a:r>
              <a:rPr lang="en-US" dirty="0"/>
              <a:t> </a:t>
            </a:r>
          </a:p>
          <a:p>
            <a:pPr marL="0" indent="0">
              <a:buNone/>
            </a:pPr>
            <a:r>
              <a:rPr lang="en-US" dirty="0"/>
              <a:t>To the Editor:</a:t>
            </a:r>
          </a:p>
          <a:p>
            <a:pPr marL="0" indent="0">
              <a:buNone/>
            </a:pPr>
            <a:endParaRPr lang="en-US" dirty="0"/>
          </a:p>
          <a:p>
            <a:pPr marL="0" indent="0">
              <a:buNone/>
            </a:pPr>
            <a:r>
              <a:rPr lang="en-US" dirty="0"/>
              <a:t>Dear Mr. </a:t>
            </a:r>
            <a:r>
              <a:rPr lang="en-US" dirty="0" err="1"/>
              <a:t>Ehrenkrantz</a:t>
            </a:r>
            <a:r>
              <a:rPr lang="en-US" dirty="0"/>
              <a:t>:</a:t>
            </a:r>
          </a:p>
          <a:p>
            <a:pPr marL="0" indent="0">
              <a:buNone/>
            </a:pPr>
            <a:r>
              <a:rPr lang="en-US" dirty="0"/>
              <a:t>Thank you for taking the time to express your support for House Resolution 466, the Global Partnership for Education and U.S. funding for global health initiatives (</a:t>
            </a:r>
            <a:r>
              <a:rPr lang="en-US" dirty="0">
                <a:hlinkClick r:id="rId3"/>
              </a:rPr>
              <a:t>“U.S. needs to commit to developmental investments,” Oct. 22</a:t>
            </a:r>
            <a:r>
              <a:rPr lang="en-US" dirty="0"/>
              <a:t>). </a:t>
            </a:r>
          </a:p>
          <a:p>
            <a:pPr marL="0" indent="0">
              <a:buNone/>
            </a:pPr>
            <a:endParaRPr lang="en-US" dirty="0"/>
          </a:p>
          <a:p>
            <a:pPr marL="0" indent="0">
              <a:buNone/>
            </a:pPr>
            <a:r>
              <a:rPr lang="en-US" dirty="0"/>
              <a:t>Over 10,000 pieces of legislation were introduced during the last session of Congress alone. I highly value the input I receive from citizens like you because it directly informs my voting decisions and policy positions and helps bring legislation to my attention. This type of open dialogue is my top priority as your representative — and the foundation of a healthy democracy…</a:t>
            </a:r>
          </a:p>
          <a:p>
            <a:pPr marL="0" indent="0">
              <a:buNone/>
            </a:pPr>
            <a:endParaRPr lang="en-US" dirty="0"/>
          </a:p>
        </p:txBody>
      </p:sp>
    </p:spTree>
    <p:extLst>
      <p:ext uri="{BB962C8B-B14F-4D97-AF65-F5344CB8AC3E}">
        <p14:creationId xmlns:p14="http://schemas.microsoft.com/office/powerpoint/2010/main" val="156419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747440"/>
            <a:ext cx="6071921" cy="857250"/>
          </a:xfrm>
        </p:spPr>
        <p:txBody>
          <a:bodyPr>
            <a:normAutofit fontScale="90000"/>
          </a:bodyPr>
          <a:lstStyle/>
          <a:p>
            <a:r>
              <a:rPr lang="en-US" dirty="0"/>
              <a:t>Secret to Getting Published</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2825699" y="2217409"/>
            <a:ext cx="3030280" cy="2313709"/>
          </a:xfrm>
        </p:spPr>
        <p:txBody>
          <a:bodyPr>
            <a:normAutofit/>
          </a:bodyPr>
          <a:lstStyle/>
          <a:p>
            <a:pPr marL="514350" lvl="0" indent="-514350">
              <a:buFont typeface="+mj-lt"/>
              <a:buAutoNum type="arabicPeriod"/>
            </a:pPr>
            <a:r>
              <a:rPr lang="en-US" dirty="0"/>
              <a:t>Write</a:t>
            </a:r>
          </a:p>
          <a:p>
            <a:pPr marL="514350" lvl="0" indent="-514350">
              <a:buFont typeface="+mj-lt"/>
              <a:buAutoNum type="arabicPeriod"/>
            </a:pPr>
            <a:r>
              <a:rPr lang="en-US" dirty="0"/>
              <a:t>Submit</a:t>
            </a:r>
          </a:p>
          <a:p>
            <a:pPr marL="514350" lvl="0" indent="-514350">
              <a:buFont typeface="+mj-lt"/>
              <a:buAutoNum type="arabicPeriod"/>
            </a:pPr>
            <a:r>
              <a:rPr lang="en-US" dirty="0"/>
              <a:t>Repeat</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41038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46448"/>
            <a:ext cx="6286500"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endParaRPr lang="en-US" sz="3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724728" y="1205227"/>
            <a:ext cx="7732644" cy="2948051"/>
          </a:xfrm>
          <a:prstGeom prst="rect">
            <a:avLst/>
          </a:prstGeom>
        </p:spPr>
        <p:txBody>
          <a:bodyPr wrap="square">
            <a:spAutoFit/>
          </a:bodyPr>
          <a:lstStyle/>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150 – 200 words in community dialogue</a:t>
            </a:r>
          </a:p>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3 key parts of a letter:</a:t>
            </a:r>
          </a:p>
          <a:p>
            <a:pPr marL="857250" lvl="1" indent="-514350">
              <a:lnSpc>
                <a:spcPct val="114000"/>
              </a:lnSpc>
              <a:spcAft>
                <a:spcPts val="450"/>
              </a:spcAft>
              <a:buFont typeface="+mj-lt"/>
              <a:buAutoNum type="arabicPeriod"/>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or timely hook </a:t>
            </a:r>
          </a:p>
          <a:p>
            <a:pPr marL="857250" lvl="1" indent="-514350">
              <a:lnSpc>
                <a:spcPct val="114000"/>
              </a:lnSpc>
              <a:spcAft>
                <a:spcPts val="450"/>
              </a:spcAft>
              <a:buFont typeface="+mj-lt"/>
              <a:buAutoNum type="arabicPeriod"/>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857250" lvl="1" indent="-514350">
              <a:lnSpc>
                <a:spcPct val="114000"/>
              </a:lnSpc>
              <a:spcAft>
                <a:spcPts val="450"/>
              </a:spcAft>
              <a:buFont typeface="+mj-lt"/>
              <a:buAutoNum type="arabicPeriod"/>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p:txBody>
      </p:sp>
      <p:sp>
        <p:nvSpPr>
          <p:cNvPr id="4" name="Rectangle 5">
            <a:extLst>
              <a:ext uri="{FF2B5EF4-FFF2-40B4-BE49-F238E27FC236}">
                <a16:creationId xmlns:a16="http://schemas.microsoft.com/office/drawing/2014/main" id="{49668030-0D26-4619-B24B-7ADFCC94B37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29</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7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lstStyle/>
          <a:p>
            <a:r>
              <a:rPr lang="en-US" dirty="0"/>
              <a:t>Zoom Instructions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7515" y="1414353"/>
            <a:ext cx="7979283" cy="3219639"/>
          </a:xfrm>
        </p:spPr>
        <p:txBody>
          <a:bodyPr>
            <a:normAutofit fontScale="92500"/>
          </a:bodyPr>
          <a:lstStyle/>
          <a:p>
            <a:r>
              <a:rPr lang="en-US" dirty="0"/>
              <a:t>We want to hear from you, but please stay muted unless speaking. To unmute, click the microphone       icon, dial *6 on the phone, or raise your hand           so we can unmute you.</a:t>
            </a:r>
          </a:p>
          <a:p>
            <a:r>
              <a:rPr lang="en-US" dirty="0"/>
              <a:t>Also share comments and/or questions using the “Chat”            icon </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2" name="Picture 1">
            <a:extLst>
              <a:ext uri="{FF2B5EF4-FFF2-40B4-BE49-F238E27FC236}">
                <a16:creationId xmlns:a16="http://schemas.microsoft.com/office/drawing/2014/main" id="{C7DAF5D6-174F-6B44-9AF8-501F8FB57A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260" y="2450034"/>
            <a:ext cx="392612" cy="392612"/>
          </a:xfrm>
          <a:prstGeom prst="rect">
            <a:avLst/>
          </a:prstGeom>
        </p:spPr>
      </p:pic>
      <p:pic>
        <p:nvPicPr>
          <p:cNvPr id="3" name="Picture 2">
            <a:extLst>
              <a:ext uri="{FF2B5EF4-FFF2-40B4-BE49-F238E27FC236}">
                <a16:creationId xmlns:a16="http://schemas.microsoft.com/office/drawing/2014/main" id="{933F3E7D-C792-7E47-B394-875789E5AE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841" y="3729146"/>
            <a:ext cx="679450" cy="629876"/>
          </a:xfrm>
          <a:prstGeom prst="rect">
            <a:avLst/>
          </a:prstGeom>
        </p:spPr>
      </p:pic>
      <p:pic>
        <p:nvPicPr>
          <p:cNvPr id="5" name="Picture 4">
            <a:extLst>
              <a:ext uri="{FF2B5EF4-FFF2-40B4-BE49-F238E27FC236}">
                <a16:creationId xmlns:a16="http://schemas.microsoft.com/office/drawing/2014/main" id="{53003CAA-FA7F-AC41-B33E-C97BADED1F0F}"/>
              </a:ext>
            </a:extLst>
          </p:cNvPr>
          <p:cNvPicPr>
            <a:picLocks noChangeAspect="1"/>
          </p:cNvPicPr>
          <p:nvPr/>
        </p:nvPicPr>
        <p:blipFill>
          <a:blip r:embed="rId5"/>
          <a:stretch>
            <a:fillRect/>
          </a:stretch>
        </p:blipFill>
        <p:spPr>
          <a:xfrm>
            <a:off x="3557769" y="2771295"/>
            <a:ext cx="788476" cy="525651"/>
          </a:xfrm>
          <a:prstGeom prst="rect">
            <a:avLst/>
          </a:prstGeom>
        </p:spPr>
      </p:pic>
    </p:spTree>
    <p:extLst>
      <p:ext uri="{BB962C8B-B14F-4D97-AF65-F5344CB8AC3E}">
        <p14:creationId xmlns:p14="http://schemas.microsoft.com/office/powerpoint/2010/main" val="407038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1738" y="343891"/>
            <a:ext cx="6286500"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Makes it Easy</a:t>
            </a:r>
            <a:endParaRPr lang="en-US" sz="3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302653" y="1192349"/>
            <a:ext cx="8538693" cy="3365537"/>
          </a:xfrm>
          <a:prstGeom prst="rect">
            <a:avLst/>
          </a:prstGeom>
        </p:spPr>
        <p:txBody>
          <a:bodyPr wrap="square">
            <a:spAutoFit/>
          </a:bodyPr>
          <a:lstStyle/>
          <a:p>
            <a:pPr>
              <a:lnSpc>
                <a:spcPct val="114000"/>
              </a:lnSpc>
              <a:spcAft>
                <a:spcPts val="1050"/>
              </a:spcAft>
            </a:pPr>
            <a:r>
              <a:rPr lang="en-US" sz="2600" dirty="0">
                <a:solidFill>
                  <a:srgbClr val="58585B"/>
                </a:solidFill>
                <a:latin typeface="Open Sans" panose="020B0606030504020204" pitchFamily="34" charset="0"/>
                <a:ea typeface="Open Sans" panose="020B0606030504020204" pitchFamily="34" charset="0"/>
                <a:cs typeface="Open Sans" panose="020B0606030504020204" pitchFamily="34" charset="0"/>
              </a:rPr>
              <a:t>We’ll give you:</a:t>
            </a:r>
          </a:p>
          <a:p>
            <a:pPr marL="214313" indent="-214313">
              <a:lnSpc>
                <a:spcPct val="114000"/>
              </a:lnSpc>
              <a:spcAft>
                <a:spcPts val="1050"/>
              </a:spcAft>
              <a:buFont typeface="Arial" charset="0"/>
              <a:buChar char="•"/>
            </a:pPr>
            <a:r>
              <a:rPr lang="en-US" sz="2600" dirty="0">
                <a:solidFill>
                  <a:srgbClr val="58585B"/>
                </a:solidFill>
                <a:latin typeface="Open Sans" panose="020B0606030504020204" pitchFamily="34" charset="0"/>
                <a:ea typeface="Open Sans" panose="020B0606030504020204" pitchFamily="34" charset="0"/>
                <a:cs typeface="Open Sans" panose="020B0606030504020204" pitchFamily="34" charset="0"/>
              </a:rPr>
              <a:t> The “Call to action”</a:t>
            </a:r>
          </a:p>
          <a:p>
            <a:pPr marL="214313" indent="-214313">
              <a:lnSpc>
                <a:spcPct val="114000"/>
              </a:lnSpc>
              <a:spcAft>
                <a:spcPts val="1050"/>
              </a:spcAft>
              <a:buFont typeface="Arial" charset="0"/>
              <a:buChar char="•"/>
            </a:pPr>
            <a:r>
              <a:rPr lang="en-US" sz="2600" dirty="0">
                <a:solidFill>
                  <a:srgbClr val="58585B"/>
                </a:solidFill>
                <a:latin typeface="Open Sans" panose="020B0606030504020204" pitchFamily="34" charset="0"/>
                <a:ea typeface="Open Sans" panose="020B0606030504020204" pitchFamily="34" charset="0"/>
                <a:cs typeface="Open Sans" panose="020B0606030504020204" pitchFamily="34" charset="0"/>
              </a:rPr>
              <a:t>“Why it Matters”, though you can personalize this</a:t>
            </a:r>
          </a:p>
          <a:p>
            <a:pPr marL="214313" indent="-214313">
              <a:lnSpc>
                <a:spcPct val="114000"/>
              </a:lnSpc>
              <a:spcAft>
                <a:spcPts val="1050"/>
              </a:spcAft>
              <a:buFont typeface="Arial" charset="0"/>
              <a:buChar char="•"/>
            </a:pPr>
            <a:r>
              <a:rPr lang="en-US" sz="2600" dirty="0">
                <a:solidFill>
                  <a:srgbClr val="58585B"/>
                </a:solidFill>
                <a:latin typeface="Open Sans" panose="020B0606030504020204" pitchFamily="34" charset="0"/>
                <a:ea typeface="Open Sans" panose="020B0606030504020204" pitchFamily="34" charset="0"/>
                <a:cs typeface="Open Sans" panose="020B0606030504020204" pitchFamily="34" charset="0"/>
              </a:rPr>
              <a:t>Easy way to submit your letter to multiple papers!</a:t>
            </a:r>
          </a:p>
          <a:p>
            <a:pPr marL="214313" indent="-214313">
              <a:lnSpc>
                <a:spcPct val="114000"/>
              </a:lnSpc>
              <a:spcAft>
                <a:spcPts val="1050"/>
              </a:spcAft>
              <a:buFont typeface="Arial" charset="0"/>
              <a:buChar char="•"/>
            </a:pPr>
            <a:r>
              <a:rPr lang="en-US" sz="2600" dirty="0" err="1">
                <a:solidFill>
                  <a:srgbClr val="58585B"/>
                </a:solidFill>
                <a:latin typeface="Open Sans" panose="020B0606030504020204" pitchFamily="34" charset="0"/>
                <a:ea typeface="Open Sans" panose="020B0606030504020204" pitchFamily="34" charset="0"/>
                <a:cs typeface="Open Sans" panose="020B0606030504020204" pitchFamily="34" charset="0"/>
              </a:rPr>
              <a:t>So,you</a:t>
            </a:r>
            <a:r>
              <a:rPr lang="en-US" sz="2600" dirty="0">
                <a:solidFill>
                  <a:srgbClr val="58585B"/>
                </a:solidFill>
                <a:latin typeface="Open Sans" panose="020B0606030504020204" pitchFamily="34" charset="0"/>
                <a:ea typeface="Open Sans" panose="020B0606030504020204" pitchFamily="34" charset="0"/>
                <a:cs typeface="Open Sans" panose="020B0606030504020204" pitchFamily="34" charset="0"/>
              </a:rPr>
              <a:t> create the opening “hook” so it relates to your community—that’s all!</a:t>
            </a:r>
          </a:p>
        </p:txBody>
      </p:sp>
      <p:sp>
        <p:nvSpPr>
          <p:cNvPr id="4" name="Rectangle 5">
            <a:extLst>
              <a:ext uri="{FF2B5EF4-FFF2-40B4-BE49-F238E27FC236}">
                <a16:creationId xmlns:a16="http://schemas.microsoft.com/office/drawing/2014/main" id="{49668030-0D26-4619-B24B-7ADFCC94B37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30</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907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2" name="Content Placeholder 1">
            <a:extLst>
              <a:ext uri="{FF2B5EF4-FFF2-40B4-BE49-F238E27FC236}">
                <a16:creationId xmlns:a16="http://schemas.microsoft.com/office/drawing/2014/main" id="{1CDDB242-E8E1-7F43-A14D-9537B9BEADD6}"/>
              </a:ext>
            </a:extLst>
          </p:cNvPr>
          <p:cNvPicPr>
            <a:picLocks noGrp="1" noChangeAspect="1"/>
          </p:cNvPicPr>
          <p:nvPr>
            <p:ph idx="1"/>
          </p:nvPr>
        </p:nvPicPr>
        <p:blipFill>
          <a:blip r:embed="rId3"/>
          <a:stretch>
            <a:fillRect/>
          </a:stretch>
        </p:blipFill>
        <p:spPr>
          <a:xfrm>
            <a:off x="292057" y="1201738"/>
            <a:ext cx="8618624" cy="3827462"/>
          </a:xfrm>
          <a:prstGeom prst="rect">
            <a:avLst/>
          </a:prstGeom>
        </p:spPr>
      </p:pic>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80662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2" name="Content Placeholder 1">
            <a:extLst>
              <a:ext uri="{FF2B5EF4-FFF2-40B4-BE49-F238E27FC236}">
                <a16:creationId xmlns:a16="http://schemas.microsoft.com/office/drawing/2014/main" id="{9F9ADD50-7277-4F4D-BFDF-53F29B2323AC}"/>
              </a:ext>
            </a:extLst>
          </p:cNvPr>
          <p:cNvPicPr>
            <a:picLocks noGrp="1" noChangeAspect="1"/>
          </p:cNvPicPr>
          <p:nvPr>
            <p:ph idx="1"/>
          </p:nvPr>
        </p:nvPicPr>
        <p:blipFill>
          <a:blip r:embed="rId3"/>
          <a:stretch>
            <a:fillRect/>
          </a:stretch>
        </p:blipFill>
        <p:spPr>
          <a:xfrm>
            <a:off x="374768" y="1201738"/>
            <a:ext cx="8453202" cy="3827462"/>
          </a:xfrm>
          <a:prstGeom prst="rect">
            <a:avLst/>
          </a:prstGeom>
        </p:spPr>
      </p:pic>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678288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8" name="Content Placeholder 7">
            <a:extLst>
              <a:ext uri="{FF2B5EF4-FFF2-40B4-BE49-F238E27FC236}">
                <a16:creationId xmlns:a16="http://schemas.microsoft.com/office/drawing/2014/main" id="{A15EAB7A-717E-2745-BC5D-2D287453D4F2}"/>
              </a:ext>
            </a:extLst>
          </p:cNvPr>
          <p:cNvPicPr>
            <a:picLocks noGrp="1" noChangeAspect="1"/>
          </p:cNvPicPr>
          <p:nvPr>
            <p:ph idx="1"/>
          </p:nvPr>
        </p:nvPicPr>
        <p:blipFill>
          <a:blip r:embed="rId4"/>
          <a:stretch>
            <a:fillRect/>
          </a:stretch>
        </p:blipFill>
        <p:spPr>
          <a:xfrm>
            <a:off x="914400" y="1200150"/>
            <a:ext cx="7272670" cy="3916433"/>
          </a:xfrm>
          <a:prstGeom prst="rect">
            <a:avLst/>
          </a:prstGeom>
        </p:spPr>
      </p:pic>
    </p:spTree>
    <p:extLst>
      <p:ext uri="{BB962C8B-B14F-4D97-AF65-F5344CB8AC3E}">
        <p14:creationId xmlns:p14="http://schemas.microsoft.com/office/powerpoint/2010/main" val="275118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pic>
        <p:nvPicPr>
          <p:cNvPr id="7" name="Content Placeholder 6">
            <a:extLst>
              <a:ext uri="{FF2B5EF4-FFF2-40B4-BE49-F238E27FC236}">
                <a16:creationId xmlns:a16="http://schemas.microsoft.com/office/drawing/2014/main" id="{B59B1F71-2280-1C4B-9695-C377EA0B8824}"/>
              </a:ext>
            </a:extLst>
          </p:cNvPr>
          <p:cNvPicPr>
            <a:picLocks noGrp="1" noChangeAspect="1"/>
          </p:cNvPicPr>
          <p:nvPr>
            <p:ph idx="1"/>
          </p:nvPr>
        </p:nvPicPr>
        <p:blipFill>
          <a:blip r:embed="rId4"/>
          <a:stretch>
            <a:fillRect/>
          </a:stretch>
        </p:blipFill>
        <p:spPr>
          <a:xfrm>
            <a:off x="1945759" y="1168252"/>
            <a:ext cx="4988489" cy="3775887"/>
          </a:xfrm>
          <a:prstGeom prst="rect">
            <a:avLst/>
          </a:prstGeom>
        </p:spPr>
      </p:pic>
    </p:spTree>
    <p:extLst>
      <p:ext uri="{BB962C8B-B14F-4D97-AF65-F5344CB8AC3E}">
        <p14:creationId xmlns:p14="http://schemas.microsoft.com/office/powerpoint/2010/main" val="378679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2329" y="307339"/>
            <a:ext cx="6286500"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What You’ll Find There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056068"/>
            <a:ext cx="8771459" cy="3607372"/>
          </a:xfrm>
        </p:spPr>
        <p:txBody>
          <a:bodyPr numCol="1" spcCol="182880">
            <a:noAutofit/>
          </a:bodyPr>
          <a:lstStyle/>
          <a:p>
            <a:pPr marL="0" indent="0">
              <a:spcAft>
                <a:spcPts val="1200"/>
              </a:spcAft>
              <a:buNone/>
            </a:pPr>
            <a:r>
              <a:rPr lang="en-US" sz="1800" dirty="0"/>
              <a:t>It now falls to the Senate to make sure our country has a global response to this global pandemic, because the House left the international response out of its bill completely. </a:t>
            </a:r>
          </a:p>
          <a:p>
            <a:pPr marL="0" indent="0">
              <a:spcAft>
                <a:spcPts val="1200"/>
              </a:spcAft>
              <a:buNone/>
            </a:pPr>
            <a:r>
              <a:rPr lang="en-US" sz="1800" dirty="0"/>
              <a:t>WHY IT MATTERS: Congress should include support for lower-income countries to deal with the immediate crisis and to strengthen healthcare systems in the long run. It's the right thing to do, and the only way we get through this pandemic as a global community.</a:t>
            </a:r>
          </a:p>
          <a:p>
            <a:pPr marL="0" indent="0">
              <a:spcAft>
                <a:spcPts val="1200"/>
              </a:spcAft>
              <a:buNone/>
            </a:pPr>
            <a:r>
              <a:rPr lang="en-US" sz="1800" dirty="0"/>
              <a:t>CALL TO ACTION: Our government already supports international organizations that do this, like the Global Fund to Fight AIDS, Tuberculosis and Malaria and Gavi, the Vaccine Alliance, as well USAID's programs focused on global health. We should build on these efforts.</a:t>
            </a:r>
          </a:p>
          <a:p>
            <a:pPr marL="0" indent="0">
              <a:spcAft>
                <a:spcPts val="1200"/>
              </a:spcAft>
              <a:buNone/>
            </a:pPr>
            <a:r>
              <a:rPr lang="en-US" sz="1800" dirty="0"/>
              <a:t>This is a global pandemic, and it requires a global response.</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996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2329" y="307339"/>
            <a:ext cx="6286500"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What You’ll Find There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056068"/>
            <a:ext cx="8771459" cy="3607372"/>
          </a:xfrm>
        </p:spPr>
        <p:txBody>
          <a:bodyPr numCol="1" spcCol="182880">
            <a:noAutofit/>
          </a:bodyPr>
          <a:lstStyle/>
          <a:p>
            <a:pPr marL="0" indent="0">
              <a:spcAft>
                <a:spcPts val="1200"/>
              </a:spcAft>
              <a:buNone/>
            </a:pPr>
            <a:r>
              <a:rPr lang="en-US" sz="1900" dirty="0"/>
              <a:t>Coronavirus is a global challenge that needs a global response. But the new bill in the House of Representatives left this out, with no international focus. </a:t>
            </a:r>
          </a:p>
          <a:p>
            <a:pPr marL="0" indent="0">
              <a:spcAft>
                <a:spcPts val="1200"/>
              </a:spcAft>
              <a:buNone/>
            </a:pPr>
            <a:r>
              <a:rPr lang="en-US" sz="1900" dirty="0"/>
              <a:t>WHY IT MATTERS: Whether it's COVID-19 or other ongoing global health emergencies, we need a strong global response from Congress that honors the needs and human rights of people experiencing poverty.</a:t>
            </a:r>
          </a:p>
          <a:p>
            <a:pPr marL="0" indent="0">
              <a:spcAft>
                <a:spcPts val="1200"/>
              </a:spcAft>
              <a:buNone/>
            </a:pPr>
            <a:r>
              <a:rPr lang="en-US" sz="1900" dirty="0"/>
              <a:t>CALL TO ACTION: Organizations like the Global Fund to Fight AIDS, Tuberculosis and Malaria, Gavi, the Vaccine Alliance, and the Global Partnership for Education are responding to the emergency. We should support them. </a:t>
            </a:r>
          </a:p>
          <a:p>
            <a:pPr marL="0" indent="0">
              <a:spcAft>
                <a:spcPts val="1200"/>
              </a:spcAft>
              <a:buNone/>
            </a:pPr>
            <a:r>
              <a:rPr lang="en-US" sz="1900" dirty="0"/>
              <a:t>Global challenges aren't solved in isolation - they're solved in partnership. I'm now counting on our Senators to help fill this gaping hole in the bill moving in Washington.</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36</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266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Local, Timely Hook</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43891"/>
            <a:ext cx="8229600" cy="3491877"/>
          </a:xfrm>
        </p:spPr>
        <p:txBody>
          <a:bodyPr>
            <a:normAutofit/>
          </a:bodyPr>
          <a:lstStyle/>
          <a:p>
            <a:pPr>
              <a:lnSpc>
                <a:spcPct val="120000"/>
              </a:lnSpc>
              <a:spcBef>
                <a:spcPts val="600"/>
              </a:spcBef>
              <a:spcAft>
                <a:spcPts val="600"/>
              </a:spcAft>
            </a:pPr>
            <a:r>
              <a:rPr lang="en-US" dirty="0"/>
              <a:t>Anything in your local paper or being discussed in your community</a:t>
            </a:r>
          </a:p>
          <a:p>
            <a:pPr>
              <a:lnSpc>
                <a:spcPct val="120000"/>
              </a:lnSpc>
              <a:spcBef>
                <a:spcPts val="600"/>
              </a:spcBef>
              <a:spcAft>
                <a:spcPts val="600"/>
              </a:spcAft>
            </a:pPr>
            <a:r>
              <a:rPr lang="en-US" dirty="0"/>
              <a:t>Anything that everyone knows about. For example: upcoming elections, coronavirus, economy, jobs, social distancing</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897909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2329" y="307339"/>
            <a:ext cx="6286500"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Ideas for Hooks?</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350715" y="1383335"/>
            <a:ext cx="8442569" cy="3452826"/>
          </a:xfrm>
        </p:spPr>
        <p:txBody>
          <a:bodyPr numCol="1" spcCol="182880">
            <a:noAutofit/>
          </a:bodyPr>
          <a:lstStyle/>
          <a:p>
            <a:r>
              <a:rPr lang="en-US" sz="2600" dirty="0"/>
              <a:t>You have a connection to the COVID outbreak in your community (volunteer, healthcare or frontline worker)</a:t>
            </a:r>
          </a:p>
          <a:p>
            <a:r>
              <a:rPr lang="en-US" sz="2600" dirty="0"/>
              <a:t>You are in a local DFW chapter connection and you understand the importance of global investments</a:t>
            </a:r>
          </a:p>
          <a:p>
            <a:r>
              <a:rPr lang="en-US" sz="2600" dirty="0"/>
              <a:t>You have observations about how your community is responding to COVID</a:t>
            </a:r>
          </a:p>
          <a:p>
            <a:r>
              <a:rPr lang="en-US" sz="2600" dirty="0"/>
              <a:t>You want to provide some hope, which many people need</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38</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70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Local, Timely Hook</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43891"/>
            <a:ext cx="8229600" cy="3491877"/>
          </a:xfrm>
        </p:spPr>
        <p:txBody>
          <a:bodyPr>
            <a:normAutofit lnSpcReduction="10000"/>
          </a:bodyPr>
          <a:lstStyle/>
          <a:p>
            <a:pPr marL="0" indent="0">
              <a:lnSpc>
                <a:spcPct val="120000"/>
              </a:lnSpc>
              <a:spcBef>
                <a:spcPts val="600"/>
              </a:spcBef>
              <a:spcAft>
                <a:spcPts val="600"/>
              </a:spcAft>
              <a:buNone/>
            </a:pPr>
            <a:r>
              <a:rPr lang="en-US" dirty="0"/>
              <a:t>It brings hope to read about how our community has come together to house and feed those in need during coronavirus outbreak (cite article if possible). And just as we are struggling here, we must also remember the challenges face by nations with fewer resources.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63381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699665" y="1038727"/>
            <a:ext cx="8059478" cy="2813856"/>
          </a:xfrm>
        </p:spPr>
        <p:txBody>
          <a:bodyPr>
            <a:normAutofit fontScale="90000"/>
          </a:bodyPr>
          <a:lstStyle/>
          <a:p>
            <a:r>
              <a:rPr lang="en-US" dirty="0"/>
              <a:t>Welcome to the</a:t>
            </a:r>
            <a:br>
              <a:rPr lang="en-US" dirty="0"/>
            </a:br>
            <a:r>
              <a:rPr lang="en-US" dirty="0"/>
              <a:t>DFW Advocacy Chapter with RESULTS</a:t>
            </a:r>
            <a:br>
              <a:rPr lang="en-US" dirty="0"/>
            </a:br>
            <a:br>
              <a:rPr lang="en-US" dirty="0"/>
            </a:br>
            <a:r>
              <a:rPr lang="en-US" dirty="0"/>
              <a:t>May Webinar: Using Media to Support a Strong COVID-19 Response</a:t>
            </a:r>
          </a:p>
        </p:txBody>
      </p:sp>
      <p:pic>
        <p:nvPicPr>
          <p:cNvPr id="5" name="Content Placeholder 4">
            <a:extLst>
              <a:ext uri="{FF2B5EF4-FFF2-40B4-BE49-F238E27FC236}">
                <a16:creationId xmlns:a16="http://schemas.microsoft.com/office/drawing/2014/main" id="{51BD8A90-A863-2049-B6BD-2E9A9216F954}"/>
              </a:ext>
            </a:extLst>
          </p:cNvPr>
          <p:cNvPicPr>
            <a:picLocks noGrp="1" noChangeAspect="1"/>
          </p:cNvPicPr>
          <p:nvPr>
            <p:ph idx="1"/>
          </p:nvPr>
        </p:nvPicPr>
        <p:blipFill>
          <a:blip r:embed="rId2"/>
          <a:stretch>
            <a:fillRect/>
          </a:stretch>
        </p:blipFill>
        <p:spPr>
          <a:xfrm>
            <a:off x="0" y="-86497"/>
            <a:ext cx="1788513" cy="1432265"/>
          </a:xfrm>
        </p:spPr>
      </p:pic>
      <p:sp>
        <p:nvSpPr>
          <p:cNvPr id="7" name="TextBox 6">
            <a:extLst>
              <a:ext uri="{FF2B5EF4-FFF2-40B4-BE49-F238E27FC236}">
                <a16:creationId xmlns:a16="http://schemas.microsoft.com/office/drawing/2014/main" id="{717EC79D-5797-CA44-AB33-B0C1698AEECE}"/>
              </a:ext>
            </a:extLst>
          </p:cNvPr>
          <p:cNvSpPr txBox="1"/>
          <p:nvPr/>
        </p:nvSpPr>
        <p:spPr>
          <a:xfrm>
            <a:off x="1125415" y="4299438"/>
            <a:ext cx="6620608" cy="369332"/>
          </a:xfrm>
          <a:prstGeom prst="rect">
            <a:avLst/>
          </a:prstGeom>
          <a:noFill/>
        </p:spPr>
        <p:txBody>
          <a:bodyPr wrap="square" rtlCol="0">
            <a:spAutoFit/>
          </a:bodyPr>
          <a:lstStyle/>
          <a:p>
            <a:pPr algn="ctr"/>
            <a:r>
              <a:rPr lang="en-US" dirty="0"/>
              <a:t>May 13, 2020</a:t>
            </a:r>
          </a:p>
        </p:txBody>
      </p:sp>
    </p:spTree>
    <p:extLst>
      <p:ext uri="{BB962C8B-B14F-4D97-AF65-F5344CB8AC3E}">
        <p14:creationId xmlns:p14="http://schemas.microsoft.com/office/powerpoint/2010/main" val="295166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660732" y="497325"/>
            <a:ext cx="6071921" cy="857250"/>
          </a:xfrm>
        </p:spPr>
        <p:txBody>
          <a:bodyPr>
            <a:normAutofit fontScale="90000"/>
          </a:bodyPr>
          <a:lstStyle/>
          <a:p>
            <a:r>
              <a:rPr lang="en-US" dirty="0"/>
              <a:t>Action-Taking Exercise</a:t>
            </a:r>
            <a:br>
              <a:rPr lang="en-US" dirty="0"/>
            </a:br>
            <a:r>
              <a:rPr lang="en-US" sz="2700" dirty="0"/>
              <a:t>In Breakout Rooms of 3-4 for 12 minutes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553756" y="1661746"/>
            <a:ext cx="8285871" cy="3390314"/>
          </a:xfrm>
        </p:spPr>
        <p:txBody>
          <a:bodyPr>
            <a:normAutofit fontScale="62500" lnSpcReduction="20000"/>
          </a:bodyPr>
          <a:lstStyle/>
          <a:p>
            <a:pPr marL="0" indent="0">
              <a:lnSpc>
                <a:spcPct val="120000"/>
              </a:lnSpc>
              <a:spcBef>
                <a:spcPts val="0"/>
              </a:spcBef>
              <a:spcAft>
                <a:spcPts val="600"/>
              </a:spcAft>
              <a:buNone/>
            </a:pPr>
            <a:r>
              <a:rPr lang="en-US" dirty="0"/>
              <a:t>Take 40 seconds each (2-3 min) to introduce yourselves to each other: </a:t>
            </a:r>
          </a:p>
          <a:p>
            <a:pPr marL="457200" lvl="1" indent="0">
              <a:lnSpc>
                <a:spcPct val="120000"/>
              </a:lnSpc>
              <a:spcBef>
                <a:spcPts val="0"/>
              </a:spcBef>
              <a:spcAft>
                <a:spcPts val="600"/>
              </a:spcAft>
              <a:buNone/>
            </a:pPr>
            <a:r>
              <a:rPr lang="en-US" dirty="0"/>
              <a:t>where you are located, </a:t>
            </a:r>
          </a:p>
          <a:p>
            <a:pPr marL="457200" lvl="1" indent="0">
              <a:lnSpc>
                <a:spcPct val="120000"/>
              </a:lnSpc>
              <a:spcBef>
                <a:spcPts val="0"/>
              </a:spcBef>
              <a:spcAft>
                <a:spcPts val="600"/>
              </a:spcAft>
              <a:buNone/>
            </a:pPr>
            <a:r>
              <a:rPr lang="en-US" dirty="0"/>
              <a:t>why you’ve become an advocate,</a:t>
            </a:r>
          </a:p>
          <a:p>
            <a:pPr marL="457200" lvl="1" indent="0">
              <a:lnSpc>
                <a:spcPct val="120000"/>
              </a:lnSpc>
              <a:spcBef>
                <a:spcPts val="0"/>
              </a:spcBef>
              <a:spcAft>
                <a:spcPts val="600"/>
              </a:spcAft>
              <a:buNone/>
            </a:pPr>
            <a:r>
              <a:rPr lang="en-US" dirty="0"/>
              <a:t>hook you are thinking of using for your letter</a:t>
            </a:r>
          </a:p>
          <a:p>
            <a:pPr marL="0" indent="0">
              <a:lnSpc>
                <a:spcPct val="120000"/>
              </a:lnSpc>
              <a:spcBef>
                <a:spcPts val="0"/>
              </a:spcBef>
              <a:spcAft>
                <a:spcPts val="600"/>
              </a:spcAft>
              <a:buNone/>
            </a:pPr>
            <a:r>
              <a:rPr lang="en-US" dirty="0"/>
              <a:t>3 minutes to write the hook, or beginning of your letters</a:t>
            </a:r>
          </a:p>
          <a:p>
            <a:pPr marL="0" indent="0">
              <a:lnSpc>
                <a:spcPct val="120000"/>
              </a:lnSpc>
              <a:spcBef>
                <a:spcPts val="0"/>
              </a:spcBef>
              <a:spcAft>
                <a:spcPts val="600"/>
              </a:spcAft>
              <a:buNone/>
            </a:pPr>
            <a:r>
              <a:rPr lang="en-US" dirty="0"/>
              <a:t>2 minutes to share the hook with each other</a:t>
            </a:r>
          </a:p>
          <a:p>
            <a:pPr marL="0" indent="0">
              <a:lnSpc>
                <a:spcPct val="120000"/>
              </a:lnSpc>
              <a:spcBef>
                <a:spcPts val="0"/>
              </a:spcBef>
              <a:spcAft>
                <a:spcPts val="600"/>
              </a:spcAft>
              <a:buNone/>
            </a:pPr>
            <a:r>
              <a:rPr lang="en-US" dirty="0"/>
              <a:t>2 minutes to finalize the hook and paste into RESULTS media tool</a:t>
            </a:r>
          </a:p>
          <a:p>
            <a:pPr marL="0" indent="0">
              <a:lnSpc>
                <a:spcPct val="120000"/>
              </a:lnSpc>
              <a:spcBef>
                <a:spcPts val="0"/>
              </a:spcBef>
              <a:spcAft>
                <a:spcPts val="600"/>
              </a:spcAft>
              <a:buNone/>
            </a:pPr>
            <a:r>
              <a:rPr lang="en-US" dirty="0"/>
              <a:t>2 minutes to share contact information to support each other in finalizing letters, if they weren’t completed, or to write a second letter to the editor.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083523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Submit a Letter</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185351" y="1201479"/>
            <a:ext cx="8831057" cy="3827721"/>
          </a:xfrm>
        </p:spPr>
        <p:txBody>
          <a:bodyPr>
            <a:normAutofit fontScale="85000" lnSpcReduction="20000"/>
          </a:bodyPr>
          <a:lstStyle/>
          <a:p>
            <a:pPr>
              <a:lnSpc>
                <a:spcPct val="120000"/>
              </a:lnSpc>
              <a:spcBef>
                <a:spcPts val="600"/>
              </a:spcBef>
              <a:spcAft>
                <a:spcPts val="600"/>
              </a:spcAft>
            </a:pPr>
            <a:r>
              <a:rPr lang="en-US" dirty="0"/>
              <a:t>Write your letter</a:t>
            </a:r>
          </a:p>
          <a:p>
            <a:pPr>
              <a:lnSpc>
                <a:spcPct val="120000"/>
              </a:lnSpc>
              <a:spcBef>
                <a:spcPts val="600"/>
              </a:spcBef>
              <a:spcAft>
                <a:spcPts val="600"/>
              </a:spcAft>
            </a:pPr>
            <a:r>
              <a:rPr lang="en-US" dirty="0"/>
              <a:t>Go to </a:t>
            </a:r>
            <a:r>
              <a:rPr lang="en-US" dirty="0" err="1"/>
              <a:t>www.results.org</a:t>
            </a:r>
            <a:r>
              <a:rPr lang="en-US" dirty="0"/>
              <a:t> and click on “Current Volunteers”</a:t>
            </a:r>
          </a:p>
          <a:p>
            <a:pPr>
              <a:lnSpc>
                <a:spcPct val="120000"/>
              </a:lnSpc>
              <a:spcBef>
                <a:spcPts val="600"/>
              </a:spcBef>
              <a:spcAft>
                <a:spcPts val="600"/>
              </a:spcAft>
            </a:pPr>
            <a:r>
              <a:rPr lang="en-US" dirty="0"/>
              <a:t>Click on </a:t>
            </a:r>
            <a:r>
              <a:rPr lang="en-US" i="1" dirty="0"/>
              <a:t>“Media Action: Virus reminds us everyone needs access to healthcare”</a:t>
            </a:r>
          </a:p>
          <a:p>
            <a:pPr>
              <a:lnSpc>
                <a:spcPct val="120000"/>
              </a:lnSpc>
              <a:spcBef>
                <a:spcPts val="600"/>
              </a:spcBef>
              <a:spcAft>
                <a:spcPts val="600"/>
              </a:spcAft>
            </a:pPr>
            <a:r>
              <a:rPr lang="en-US" dirty="0"/>
              <a:t>Edit existing letter, add your address</a:t>
            </a:r>
          </a:p>
          <a:p>
            <a:pPr>
              <a:lnSpc>
                <a:spcPct val="120000"/>
              </a:lnSpc>
              <a:spcBef>
                <a:spcPts val="600"/>
              </a:spcBef>
              <a:spcAft>
                <a:spcPts val="600"/>
              </a:spcAft>
            </a:pPr>
            <a:r>
              <a:rPr lang="en-US" dirty="0"/>
              <a:t>Hit “Send Message”</a:t>
            </a:r>
          </a:p>
          <a:p>
            <a:pPr>
              <a:lnSpc>
                <a:spcPct val="120000"/>
              </a:lnSpc>
              <a:spcBef>
                <a:spcPts val="600"/>
              </a:spcBef>
              <a:spcAft>
                <a:spcPts val="600"/>
              </a:spcAft>
            </a:pPr>
            <a:r>
              <a:rPr lang="en-US" dirty="0"/>
              <a:t>Your letter will be sent to papers near you</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984598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was that?</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457200" y="1562987"/>
            <a:ext cx="8229600" cy="3031636"/>
          </a:xfrm>
        </p:spPr>
        <p:txBody>
          <a:bodyPr/>
          <a:lstStyle/>
          <a:p>
            <a:r>
              <a:rPr lang="en-US" dirty="0"/>
              <a:t>What did it feel like to take action?</a:t>
            </a:r>
          </a:p>
          <a:p>
            <a:r>
              <a:rPr lang="en-US" dirty="0"/>
              <a:t>Questions?</a:t>
            </a:r>
          </a:p>
        </p:txBody>
      </p:sp>
    </p:spTree>
    <p:extLst>
      <p:ext uri="{BB962C8B-B14F-4D97-AF65-F5344CB8AC3E}">
        <p14:creationId xmlns:p14="http://schemas.microsoft.com/office/powerpoint/2010/main" val="563215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How to Track Your Letter</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457200" y="1562987"/>
            <a:ext cx="8229600" cy="3031636"/>
          </a:xfrm>
        </p:spPr>
        <p:txBody>
          <a:bodyPr/>
          <a:lstStyle/>
          <a:p>
            <a:r>
              <a:rPr lang="en-US" dirty="0"/>
              <a:t>Go to the website of the papers your letter went to and check “letters” section</a:t>
            </a:r>
          </a:p>
          <a:p>
            <a:r>
              <a:rPr lang="en-US" dirty="0"/>
              <a:t>Set up a Google Alert with your name in it:</a:t>
            </a:r>
          </a:p>
          <a:p>
            <a:pPr lvl="1"/>
            <a:r>
              <a:rPr lang="en-US" dirty="0">
                <a:hlinkClick r:id="rId4"/>
              </a:rPr>
              <a:t>https://www.google.com/alerts</a:t>
            </a:r>
            <a:endParaRPr lang="en-US" dirty="0"/>
          </a:p>
        </p:txBody>
      </p:sp>
    </p:spTree>
    <p:extLst>
      <p:ext uri="{BB962C8B-B14F-4D97-AF65-F5344CB8AC3E}">
        <p14:creationId xmlns:p14="http://schemas.microsoft.com/office/powerpoint/2010/main" val="826016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Important Dates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457200" y="1297172"/>
            <a:ext cx="8389088" cy="3297451"/>
          </a:xfrm>
        </p:spPr>
        <p:txBody>
          <a:bodyPr>
            <a:normAutofit fontScale="92500" lnSpcReduction="10000"/>
          </a:bodyPr>
          <a:lstStyle/>
          <a:p>
            <a:pPr lvl="0"/>
            <a:r>
              <a:rPr lang="en-US" dirty="0"/>
              <a:t>June 20-21: RESULTS Virtual International Conference. Sign up by May 26 to lobby.</a:t>
            </a:r>
          </a:p>
          <a:p>
            <a:pPr lvl="1"/>
            <a:r>
              <a:rPr lang="en-US" dirty="0"/>
              <a:t>Dr. Muhammad </a:t>
            </a:r>
            <a:r>
              <a:rPr lang="en-US" dirty="0" err="1"/>
              <a:t>Yunus</a:t>
            </a:r>
            <a:r>
              <a:rPr lang="en-US" dirty="0"/>
              <a:t>, Nobel Peace Prize Winner</a:t>
            </a:r>
          </a:p>
          <a:p>
            <a:pPr lvl="1"/>
            <a:r>
              <a:rPr lang="en-US" dirty="0" err="1"/>
              <a:t>Joia</a:t>
            </a:r>
            <a:r>
              <a:rPr lang="en-US" dirty="0"/>
              <a:t> Mukherjee, Chief Medial Officer, PIH</a:t>
            </a:r>
          </a:p>
          <a:p>
            <a:pPr lvl="1"/>
            <a:r>
              <a:rPr lang="en-US" dirty="0"/>
              <a:t>Liz </a:t>
            </a:r>
            <a:r>
              <a:rPr lang="en-US" dirty="0" err="1"/>
              <a:t>Theoharris</a:t>
            </a:r>
            <a:r>
              <a:rPr lang="en-US" dirty="0"/>
              <a:t>, President Poor People’s Movement</a:t>
            </a:r>
          </a:p>
          <a:p>
            <a:pPr lvl="1"/>
            <a:r>
              <a:rPr lang="en-US" dirty="0"/>
              <a:t>Amazing workshops</a:t>
            </a:r>
          </a:p>
          <a:p>
            <a:r>
              <a:rPr lang="en-US" dirty="0"/>
              <a:t>June 17: Next DFW Advocacy Webinar, 8:30 pm ET</a:t>
            </a:r>
          </a:p>
        </p:txBody>
      </p:sp>
    </p:spTree>
    <p:extLst>
      <p:ext uri="{BB962C8B-B14F-4D97-AF65-F5344CB8AC3E}">
        <p14:creationId xmlns:p14="http://schemas.microsoft.com/office/powerpoint/2010/main" val="632541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Important Dates</a:t>
            </a:r>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D4921AEF-6C9D-7046-96A5-91859C399A51}"/>
              </a:ext>
            </a:extLst>
          </p:cNvPr>
          <p:cNvSpPr>
            <a:spLocks noGrp="1"/>
          </p:cNvSpPr>
          <p:nvPr>
            <p:ph idx="1"/>
          </p:nvPr>
        </p:nvSpPr>
        <p:spPr>
          <a:xfrm>
            <a:off x="457200" y="1297172"/>
            <a:ext cx="8389088" cy="3297451"/>
          </a:xfrm>
        </p:spPr>
        <p:txBody>
          <a:bodyPr>
            <a:normAutofit/>
          </a:bodyPr>
          <a:lstStyle/>
          <a:p>
            <a:pPr lvl="0"/>
            <a:r>
              <a:rPr lang="en-US" dirty="0"/>
              <a:t>DFW will continue to host Virtual Chapter Meetings on Thursday evenings at 7PM, this week Eastern time, next week Pacific Time and this is the link: </a:t>
            </a:r>
            <a:r>
              <a:rPr lang="en-US" dirty="0">
                <a:hlinkClick r:id="rId4"/>
              </a:rPr>
              <a:t>https://diningforwomen.org/virtual-meetings/</a:t>
            </a:r>
            <a:r>
              <a:rPr lang="en-US" dirty="0"/>
              <a:t> </a:t>
            </a:r>
          </a:p>
        </p:txBody>
      </p:sp>
    </p:spTree>
    <p:extLst>
      <p:ext uri="{BB962C8B-B14F-4D97-AF65-F5344CB8AC3E}">
        <p14:creationId xmlns:p14="http://schemas.microsoft.com/office/powerpoint/2010/main" val="128058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85900" y="205979"/>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
        <p:nvSpPr>
          <p:cNvPr id="3" name="Content Placeholder 2">
            <a:extLst>
              <a:ext uri="{FF2B5EF4-FFF2-40B4-BE49-F238E27FC236}">
                <a16:creationId xmlns:a16="http://schemas.microsoft.com/office/drawing/2014/main" id="{9695EE9A-EDB8-D045-85FB-337F318BA351}"/>
              </a:ext>
            </a:extLst>
          </p:cNvPr>
          <p:cNvSpPr>
            <a:spLocks noGrp="1"/>
          </p:cNvSpPr>
          <p:nvPr>
            <p:ph idx="1"/>
          </p:nvPr>
        </p:nvSpPr>
        <p:spPr>
          <a:xfrm>
            <a:off x="873760" y="1868020"/>
            <a:ext cx="7660640" cy="2294965"/>
          </a:xfrm>
        </p:spPr>
        <p:txBody>
          <a:bodyPr>
            <a:noAutofit/>
          </a:bodyPr>
          <a:lstStyle/>
          <a:p>
            <a:pPr marL="0" indent="0">
              <a:buNone/>
            </a:pPr>
            <a:r>
              <a:rPr lang="en-US" sz="3400" dirty="0"/>
              <a:t>Influence our decision makers in Congress, guiding them toward solutions that will positively impact the lives of women, girls, and children living in poverty.</a:t>
            </a:r>
          </a:p>
        </p:txBody>
      </p:sp>
    </p:spTree>
    <p:extLst>
      <p:ext uri="{BB962C8B-B14F-4D97-AF65-F5344CB8AC3E}">
        <p14:creationId xmlns:p14="http://schemas.microsoft.com/office/powerpoint/2010/main" val="43192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66163" y="1583531"/>
            <a:ext cx="3774763" cy="2400300"/>
          </a:xfrm>
        </p:spPr>
        <p:txBody>
          <a:bodyPr>
            <a:noAutofit/>
          </a:bodyPr>
          <a:lstStyle/>
          <a:p>
            <a:pPr>
              <a:defRPr/>
            </a:pPr>
            <a:r>
              <a:rPr lang="en-US" sz="2400" dirty="0">
                <a:solidFill>
                  <a:schemeClr val="accent2">
                    <a:lumMod val="75000"/>
                  </a:schemeClr>
                </a:solidFill>
                <a:latin typeface="Arial" charset="0"/>
              </a:rPr>
              <a:t>Assess where our members of Congress are on the Champion Scale, then move them up</a:t>
            </a:r>
          </a:p>
        </p:txBody>
      </p:sp>
      <p:sp>
        <p:nvSpPr>
          <p:cNvPr id="38916" name="Rectangle 3"/>
          <p:cNvSpPr>
            <a:spLocks noGrp="1" noChangeArrowheads="1"/>
          </p:cNvSpPr>
          <p:nvPr>
            <p:ph type="body" idx="1"/>
          </p:nvPr>
        </p:nvSpPr>
        <p:spPr>
          <a:xfrm>
            <a:off x="2804380" y="1512277"/>
            <a:ext cx="5504351" cy="3209191"/>
          </a:xfrm>
        </p:spPr>
        <p:txBody>
          <a:bodyPr>
            <a:noAutofit/>
          </a:bodyPr>
          <a:lstStyle/>
          <a:p>
            <a:pPr marL="2443163" indent="-400050">
              <a:lnSpc>
                <a:spcPct val="90000"/>
              </a:lnSpc>
              <a:spcAft>
                <a:spcPts val="1200"/>
              </a:spcAft>
              <a:buNone/>
            </a:pPr>
            <a:r>
              <a:rPr lang="en-US" sz="2000" dirty="0">
                <a:latin typeface="Arial" charset="0"/>
              </a:rPr>
              <a:t>4   Champion</a:t>
            </a:r>
          </a:p>
          <a:p>
            <a:pPr marL="2443163" indent="-400050">
              <a:lnSpc>
                <a:spcPct val="90000"/>
              </a:lnSpc>
              <a:spcAft>
                <a:spcPts val="1200"/>
              </a:spcAft>
              <a:buNone/>
            </a:pPr>
            <a:r>
              <a:rPr lang="en-US" sz="2000" dirty="0">
                <a:latin typeface="Arial" charset="0"/>
              </a:rPr>
              <a:t>3 	Leader</a:t>
            </a:r>
          </a:p>
          <a:p>
            <a:pPr marL="2443163" indent="-400050">
              <a:lnSpc>
                <a:spcPct val="90000"/>
              </a:lnSpc>
              <a:spcAft>
                <a:spcPts val="1200"/>
              </a:spcAft>
              <a:buNone/>
            </a:pPr>
            <a:r>
              <a:rPr lang="en-US" sz="2000" dirty="0">
                <a:latin typeface="Arial" charset="0"/>
              </a:rPr>
              <a:t>2 	Advocate</a:t>
            </a:r>
          </a:p>
          <a:p>
            <a:pPr marL="2443163" indent="-400050">
              <a:lnSpc>
                <a:spcPct val="90000"/>
              </a:lnSpc>
              <a:spcAft>
                <a:spcPts val="1200"/>
              </a:spcAft>
              <a:buNone/>
            </a:pPr>
            <a:r>
              <a:rPr lang="en-US" sz="2000" dirty="0">
                <a:latin typeface="Arial" charset="0"/>
              </a:rPr>
              <a:t>1 	Supporter</a:t>
            </a:r>
          </a:p>
          <a:p>
            <a:pPr marL="2443163" indent="-400050">
              <a:lnSpc>
                <a:spcPct val="90000"/>
              </a:lnSpc>
              <a:spcAft>
                <a:spcPts val="1200"/>
              </a:spcAft>
              <a:buNone/>
            </a:pPr>
            <a:r>
              <a:rPr lang="en-US" sz="2000" dirty="0">
                <a:latin typeface="Arial" charset="0"/>
              </a:rPr>
              <a:t>0 	Uninformed or Neutral</a:t>
            </a:r>
          </a:p>
          <a:p>
            <a:pPr marL="2443163" indent="-400050">
              <a:lnSpc>
                <a:spcPct val="90000"/>
              </a:lnSpc>
              <a:spcAft>
                <a:spcPts val="1200"/>
              </a:spcAft>
              <a:buNone/>
            </a:pPr>
            <a:r>
              <a:rPr lang="en-US" sz="2000" dirty="0">
                <a:latin typeface="Arial" charset="0"/>
              </a:rPr>
              <a:t>-1 	Opponent</a:t>
            </a:r>
          </a:p>
        </p:txBody>
      </p:sp>
      <p:sp>
        <p:nvSpPr>
          <p:cNvPr id="38917" name="Line 4"/>
          <p:cNvSpPr>
            <a:spLocks noChangeShapeType="1"/>
          </p:cNvSpPr>
          <p:nvPr/>
        </p:nvSpPr>
        <p:spPr bwMode="auto">
          <a:xfrm flipH="1" flipV="1">
            <a:off x="4331494" y="1724026"/>
            <a:ext cx="11906" cy="2496282"/>
          </a:xfrm>
          <a:prstGeom prst="line">
            <a:avLst/>
          </a:prstGeom>
          <a:noFill/>
          <a:ln w="101600">
            <a:solidFill>
              <a:srgbClr val="99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dirty="0"/>
          </a:p>
        </p:txBody>
      </p:sp>
      <p:sp>
        <p:nvSpPr>
          <p:cNvPr id="8" name="Title 1"/>
          <p:cNvSpPr txBox="1">
            <a:spLocks/>
          </p:cNvSpPr>
          <p:nvPr/>
        </p:nvSpPr>
        <p:spPr>
          <a:xfrm>
            <a:off x="1485900" y="205979"/>
            <a:ext cx="6172200" cy="857250"/>
          </a:xfrm>
          <a:prstGeom prst="rect">
            <a:avLst/>
          </a:prstGeom>
        </p:spPr>
        <p:txBody>
          <a:bodyPr vert="horz" lIns="68580" tIns="34290" rIns="68580" bIns="34290" rtlCol="0" anchor="ctr">
            <a:normAutofit fontScale="92500" lnSpcReduction="20000"/>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sz="3300" dirty="0"/>
              <a:t>What are We Trying to Do </a:t>
            </a:r>
          </a:p>
          <a:p>
            <a:r>
              <a:rPr lang="en-US" sz="3300" dirty="0"/>
              <a:t>as Advocates?</a:t>
            </a:r>
          </a:p>
        </p:txBody>
      </p:sp>
      <p:pic>
        <p:nvPicPr>
          <p:cNvPr id="6" name="Content Placeholder 4">
            <a:extLst>
              <a:ext uri="{FF2B5EF4-FFF2-40B4-BE49-F238E27FC236}">
                <a16:creationId xmlns:a16="http://schemas.microsoft.com/office/drawing/2014/main" id="{975FC1B2-F94D-B84B-9D2C-2BA92E20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256467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705708" y="486966"/>
            <a:ext cx="6066692" cy="560784"/>
          </a:xfrm>
        </p:spPr>
        <p:txBody>
          <a:bodyPr>
            <a:noAutofit/>
          </a:bodyPr>
          <a:lstStyle/>
          <a:p>
            <a:r>
              <a:rPr lang="en-US" sz="3600" dirty="0">
                <a:latin typeface="Arial" charset="0"/>
              </a:rPr>
              <a:t>Ways to Reach Congress</a:t>
            </a:r>
          </a:p>
        </p:txBody>
      </p:sp>
      <p:sp>
        <p:nvSpPr>
          <p:cNvPr id="39940" name="Rectangle 3"/>
          <p:cNvSpPr>
            <a:spLocks noGrp="1" noChangeArrowheads="1"/>
          </p:cNvSpPr>
          <p:nvPr>
            <p:ph type="body" idx="1"/>
          </p:nvPr>
        </p:nvSpPr>
        <p:spPr>
          <a:xfrm>
            <a:off x="971931" y="1264442"/>
            <a:ext cx="7033084" cy="3581400"/>
          </a:xfrm>
        </p:spPr>
        <p:txBody>
          <a:bodyPr>
            <a:normAutofit fontScale="70000" lnSpcReduction="20000"/>
          </a:bodyPr>
          <a:lstStyle/>
          <a:p>
            <a:pPr marL="0" indent="0">
              <a:lnSpc>
                <a:spcPct val="140000"/>
              </a:lnSpc>
              <a:buNone/>
            </a:pPr>
            <a:r>
              <a:rPr lang="en-US" dirty="0">
                <a:latin typeface="Arial" charset="0"/>
              </a:rPr>
              <a:t>Constituents</a:t>
            </a:r>
          </a:p>
          <a:p>
            <a:pPr marL="0" indent="0">
              <a:lnSpc>
                <a:spcPct val="140000"/>
              </a:lnSpc>
              <a:buNone/>
            </a:pPr>
            <a:r>
              <a:rPr lang="en-US" dirty="0">
                <a:latin typeface="Arial" charset="0"/>
              </a:rPr>
              <a:t>Staff</a:t>
            </a:r>
          </a:p>
          <a:p>
            <a:pPr marL="0" indent="0">
              <a:lnSpc>
                <a:spcPct val="140000"/>
              </a:lnSpc>
              <a:buNone/>
            </a:pPr>
            <a:r>
              <a:rPr lang="en-US" dirty="0">
                <a:latin typeface="Arial" charset="0"/>
              </a:rPr>
              <a:t>Colleagues</a:t>
            </a:r>
          </a:p>
          <a:p>
            <a:pPr marL="0" indent="0">
              <a:lnSpc>
                <a:spcPct val="140000"/>
              </a:lnSpc>
              <a:buNone/>
            </a:pPr>
            <a:r>
              <a:rPr lang="en-US" b="1" dirty="0">
                <a:latin typeface="Arial" charset="0"/>
              </a:rPr>
              <a:t>Media</a:t>
            </a:r>
          </a:p>
          <a:p>
            <a:pPr marL="0" indent="0">
              <a:lnSpc>
                <a:spcPct val="140000"/>
              </a:lnSpc>
              <a:buNone/>
            </a:pPr>
            <a:r>
              <a:rPr lang="en-US" dirty="0">
                <a:latin typeface="Arial" charset="0"/>
              </a:rPr>
              <a:t>Paid Lobbyists</a:t>
            </a:r>
          </a:p>
          <a:p>
            <a:pPr marL="0" indent="0">
              <a:lnSpc>
                <a:spcPct val="140000"/>
              </a:lnSpc>
              <a:buNone/>
            </a:pPr>
            <a:r>
              <a:rPr lang="en-US" dirty="0">
                <a:latin typeface="Arial" charset="0"/>
              </a:rPr>
              <a:t>Experts</a:t>
            </a:r>
          </a:p>
          <a:p>
            <a:pPr marL="0" indent="0">
              <a:lnSpc>
                <a:spcPct val="140000"/>
              </a:lnSpc>
              <a:buNone/>
            </a:pPr>
            <a:r>
              <a:rPr lang="en-US" dirty="0">
                <a:latin typeface="Arial" charset="0"/>
              </a:rPr>
              <a:t>Personal History</a:t>
            </a:r>
          </a:p>
        </p:txBody>
      </p:sp>
      <p:pic>
        <p:nvPicPr>
          <p:cNvPr id="3994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0015" y="1654078"/>
            <a:ext cx="1413315" cy="2233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Line 5"/>
          <p:cNvSpPr>
            <a:spLocks noChangeShapeType="1"/>
          </p:cNvSpPr>
          <p:nvPr/>
        </p:nvSpPr>
        <p:spPr bwMode="auto">
          <a:xfrm>
            <a:off x="2703235" y="1608361"/>
            <a:ext cx="4006780" cy="495300"/>
          </a:xfrm>
          <a:prstGeom prst="line">
            <a:avLst/>
          </a:prstGeom>
          <a:noFill/>
          <a:ln w="38100" cmpd="sng">
            <a:solidFill>
              <a:srgbClr val="99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6" name="Line 6"/>
          <p:cNvSpPr>
            <a:spLocks noChangeShapeType="1"/>
          </p:cNvSpPr>
          <p:nvPr/>
        </p:nvSpPr>
        <p:spPr bwMode="auto">
          <a:xfrm>
            <a:off x="1705708" y="2016747"/>
            <a:ext cx="4793063" cy="3692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7" name="Line 7"/>
          <p:cNvSpPr>
            <a:spLocks noChangeShapeType="1"/>
          </p:cNvSpPr>
          <p:nvPr/>
        </p:nvSpPr>
        <p:spPr bwMode="auto">
          <a:xfrm>
            <a:off x="2578658" y="2473436"/>
            <a:ext cx="3735056" cy="1435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8" name="Line 8"/>
          <p:cNvSpPr>
            <a:spLocks noChangeShapeType="1"/>
          </p:cNvSpPr>
          <p:nvPr/>
        </p:nvSpPr>
        <p:spPr bwMode="auto">
          <a:xfrm flipV="1">
            <a:off x="1992086" y="2772791"/>
            <a:ext cx="4506685" cy="185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09" name="Line 9"/>
          <p:cNvSpPr>
            <a:spLocks noChangeShapeType="1"/>
          </p:cNvSpPr>
          <p:nvPr/>
        </p:nvSpPr>
        <p:spPr bwMode="auto">
          <a:xfrm flipV="1">
            <a:off x="2950029" y="2958529"/>
            <a:ext cx="3635409" cy="465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10" name="Line 10"/>
          <p:cNvSpPr>
            <a:spLocks noChangeShapeType="1"/>
          </p:cNvSpPr>
          <p:nvPr/>
        </p:nvSpPr>
        <p:spPr bwMode="auto">
          <a:xfrm flipV="1">
            <a:off x="2166257" y="3240879"/>
            <a:ext cx="4419181" cy="6470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sp>
        <p:nvSpPr>
          <p:cNvPr id="51211" name="Line 11"/>
          <p:cNvSpPr>
            <a:spLocks noChangeShapeType="1"/>
          </p:cNvSpPr>
          <p:nvPr/>
        </p:nvSpPr>
        <p:spPr bwMode="auto">
          <a:xfrm flipV="1">
            <a:off x="3167743" y="3429000"/>
            <a:ext cx="3417695" cy="9797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dirty="0"/>
          </a:p>
        </p:txBody>
      </p:sp>
      <p:pic>
        <p:nvPicPr>
          <p:cNvPr id="12" name="Content Placeholder 4">
            <a:extLst>
              <a:ext uri="{FF2B5EF4-FFF2-40B4-BE49-F238E27FC236}">
                <a16:creationId xmlns:a16="http://schemas.microsoft.com/office/drawing/2014/main" id="{AA1B2263-7F19-1742-A2C9-E89C67520F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013" y="79131"/>
            <a:ext cx="1327687" cy="1063229"/>
          </a:xfrm>
          <a:prstGeom prst="rect">
            <a:avLst/>
          </a:prstGeom>
        </p:spPr>
      </p:pic>
    </p:spTree>
    <p:extLst>
      <p:ext uri="{BB962C8B-B14F-4D97-AF65-F5344CB8AC3E}">
        <p14:creationId xmlns:p14="http://schemas.microsoft.com/office/powerpoint/2010/main" val="87619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Advocacy Matters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63851"/>
            <a:ext cx="8229600" cy="3471917"/>
          </a:xfrm>
        </p:spPr>
        <p:txBody>
          <a:bodyPr>
            <a:normAutofit/>
          </a:bodyPr>
          <a:lstStyle/>
          <a:p>
            <a:pPr marL="0" lvl="0" indent="0">
              <a:buNone/>
            </a:pPr>
            <a:r>
              <a:rPr lang="en-US" dirty="0"/>
              <a:t>“We don’t talk about the issues of poverty nearly the way that we should, nearly as often as we should, and as deeply as we should. RESULTS is there at the barricades all the time.”</a:t>
            </a:r>
          </a:p>
          <a:p>
            <a:pPr marL="457200" lvl="1" indent="0" algn="r">
              <a:buNone/>
            </a:pPr>
            <a:r>
              <a:rPr lang="en-US" dirty="0"/>
              <a:t>– Sen. Sherrod Brown (D-OH) on the </a:t>
            </a:r>
            <a:r>
              <a:rPr lang="en-US" u="sng" dirty="0">
                <a:hlinkClick r:id="rId3"/>
              </a:rPr>
              <a:t>May 2020 RESULTS National Webinar</a:t>
            </a:r>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176055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5894758" cy="857250"/>
          </a:xfrm>
        </p:spPr>
        <p:txBody>
          <a:bodyPr>
            <a:normAutofit/>
          </a:bodyPr>
          <a:lstStyle/>
          <a:p>
            <a:r>
              <a:rPr lang="en-US" dirty="0"/>
              <a:t>2020 Campaigns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441938"/>
            <a:ext cx="8229600" cy="3393830"/>
          </a:xfrm>
        </p:spPr>
        <p:txBody>
          <a:bodyPr>
            <a:normAutofit fontScale="85000" lnSpcReduction="20000"/>
          </a:bodyPr>
          <a:lstStyle/>
          <a:p>
            <a:pPr marL="0" indent="0">
              <a:spcAft>
                <a:spcPts val="1200"/>
              </a:spcAft>
              <a:buNone/>
            </a:pPr>
            <a:r>
              <a:rPr lang="en-US" dirty="0"/>
              <a:t>Improve maternal health and child survival:</a:t>
            </a:r>
          </a:p>
          <a:p>
            <a:pPr marL="514350" indent="-514350">
              <a:buFont typeface="+mj-lt"/>
              <a:buAutoNum type="arabicPeriod"/>
            </a:pPr>
            <a:r>
              <a:rPr lang="en-US" b="1" dirty="0"/>
              <a:t>Ensure the US is funding maternal &amp; child health, child vaccinations, and child nutrition at robust levels for FY21 (Now)</a:t>
            </a:r>
          </a:p>
          <a:p>
            <a:pPr marL="514350" indent="-514350">
              <a:buFont typeface="+mj-lt"/>
              <a:buAutoNum type="arabicPeriod"/>
            </a:pPr>
            <a:r>
              <a:rPr lang="en-US" dirty="0"/>
              <a:t>Ensure the US does its part to fund Gavi, the Vaccine Alliance’s 5-year work plan (June)</a:t>
            </a:r>
          </a:p>
          <a:p>
            <a:pPr marL="514350" indent="-514350">
              <a:buFont typeface="+mj-lt"/>
              <a:buAutoNum type="arabicPeriod"/>
            </a:pPr>
            <a:r>
              <a:rPr lang="en-US" dirty="0"/>
              <a:t>Ensure that US and world leaders make serious commitments to end child malnutrition (Dec.)</a:t>
            </a:r>
          </a:p>
          <a:p>
            <a:endParaRPr lang="en-US" dirty="0"/>
          </a:p>
        </p:txBody>
      </p:sp>
      <p:pic>
        <p:nvPicPr>
          <p:cNvPr id="4" name="Content Placeholder 4">
            <a:extLst>
              <a:ext uri="{FF2B5EF4-FFF2-40B4-BE49-F238E27FC236}">
                <a16:creationId xmlns:a16="http://schemas.microsoft.com/office/drawing/2014/main" id="{12365D22-7FB6-DC41-A847-30C8596AD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52" y="0"/>
            <a:ext cx="1327687" cy="1063229"/>
          </a:xfrm>
          <a:prstGeom prst="rect">
            <a:avLst/>
          </a:prstGeom>
        </p:spPr>
      </p:pic>
    </p:spTree>
    <p:extLst>
      <p:ext uri="{BB962C8B-B14F-4D97-AF65-F5344CB8AC3E}">
        <p14:creationId xmlns:p14="http://schemas.microsoft.com/office/powerpoint/2010/main" val="39833994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1D465B8E88F4FAF5AAC80E25144D0" ma:contentTypeVersion="15" ma:contentTypeDescription="Create a new document." ma:contentTypeScope="" ma:versionID="8ad5ca029c59bc7b9ad1e0963f855f1c">
  <xsd:schema xmlns:xsd="http://www.w3.org/2001/XMLSchema" xmlns:xs="http://www.w3.org/2001/XMLSchema" xmlns:p="http://schemas.microsoft.com/office/2006/metadata/properties" xmlns:ns2="8ee30887-f2a8-4008-a2f9-85531acb3cd7" xmlns:ns3="876372d7-2542-4065-ad3b-22612840f7b4" targetNamespace="http://schemas.microsoft.com/office/2006/metadata/properties" ma:root="true" ma:fieldsID="a1ff32d4e553344c16fe68ea006214c4" ns2:_="" ns3:_="">
    <xsd:import namespace="8ee30887-f2a8-4008-a2f9-85531acb3cd7"/>
    <xsd:import namespace="876372d7-2542-4065-ad3b-22612840f7b4"/>
    <xsd:element name="properties">
      <xsd:complexType>
        <xsd:sequence>
          <xsd:element name="documentManagement">
            <xsd:complexType>
              <xsd:all>
                <xsd:element ref="ns2:Department" minOccurs="0"/>
                <xsd:element ref="ns3:SharedWithUsers" minOccurs="0"/>
                <xsd:element ref="ns3:SharingHintHash" minOccurs="0"/>
                <xsd:element ref="ns3:SharedWithDetails" minOccurs="0"/>
                <xsd:element ref="ns2:Presented_x0020_on"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30887-f2a8-4008-a2f9-85531acb3cd7" elementFormDefault="qualified">
    <xsd:import namespace="http://schemas.microsoft.com/office/2006/documentManagement/types"/>
    <xsd:import namespace="http://schemas.microsoft.com/office/infopath/2007/PartnerControls"/>
    <xsd:element name="Department" ma:index="8" nillable="true" ma:displayName="Department" ma:default="Accounting" ma:internalName="Department" ma:requiredMultiChoice="true">
      <xsd:complexType>
        <xsd:complexContent>
          <xsd:extension base="dms:MultiChoice">
            <xsd:sequence>
              <xsd:element name="Value" maxOccurs="unbounded" minOccurs="0" nillable="true">
                <xsd:simpleType>
                  <xsd:restriction base="dms:Choice">
                    <xsd:enumeration value="Accounting"/>
                    <xsd:enumeration value="Development"/>
                    <xsd:enumeration value="Domestic"/>
                    <xsd:enumeration value="Global"/>
                    <xsd:enumeration value="Human Resources"/>
                    <xsd:enumeration value="MCS"/>
                    <xsd:enumeration value="Operations"/>
                  </xsd:restriction>
                </xsd:simpleType>
              </xsd:element>
            </xsd:sequence>
          </xsd:extension>
        </xsd:complexContent>
      </xsd:complexType>
    </xsd:element>
    <xsd:element name="Presented_x0020_on" ma:index="12" nillable="true" ma:displayName="Presented on" ma:format="DateOnly" ma:internalName="Presented_x0020_on">
      <xsd:simpleType>
        <xsd:restriction base="dms:DateTime"/>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partment xmlns="8ee30887-f2a8-4008-a2f9-85531acb3cd7">
      <Value>Accounting</Value>
    </Department>
    <Presented_x0020_on xmlns="8ee30887-f2a8-4008-a2f9-85531acb3c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74FB8-B06E-4C25-A504-988BB21BA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30887-f2a8-4008-a2f9-85531acb3cd7"/>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59BF8-6FB4-40AF-AF38-2D057E67A497}">
  <ds:schemaRefs>
    <ds:schemaRef ds:uri="876372d7-2542-4065-ad3b-22612840f7b4"/>
    <ds:schemaRef ds:uri="http://schemas.microsoft.com/office/2006/metadata/properties"/>
    <ds:schemaRef ds:uri="http://purl.org/dc/elements/1.1/"/>
    <ds:schemaRef ds:uri="8ee30887-f2a8-4008-a2f9-85531acb3cd7"/>
    <ds:schemaRef ds:uri="http://purl.org/dc/term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0223E2F6-89EB-4C1A-9B95-10F660D69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12831</TotalTime>
  <Words>2691</Words>
  <Application>Microsoft Macintosh PowerPoint</Application>
  <PresentationFormat>On-screen Show (16:9)</PresentationFormat>
  <Paragraphs>263</Paragraphs>
  <Slides>45</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ＭＳ Ｐゴシック</vt:lpstr>
      <vt:lpstr>Arial</vt:lpstr>
      <vt:lpstr>Calibri</vt:lpstr>
      <vt:lpstr>Courier New</vt:lpstr>
      <vt:lpstr>Helvetica</vt:lpstr>
      <vt:lpstr>Open Sans</vt:lpstr>
      <vt:lpstr>Times New Roman</vt:lpstr>
      <vt:lpstr>Wingdings</vt:lpstr>
      <vt:lpstr>Custom Design</vt:lpstr>
      <vt:lpstr>Office Theme</vt:lpstr>
      <vt:lpstr>DFW Advocacy Chapter with RESULTS  May Webinar: Using Media to Support a Strong COVID-19 Response</vt:lpstr>
      <vt:lpstr>Welcome! This Group is for Everyone</vt:lpstr>
      <vt:lpstr>Zoom Instructions</vt:lpstr>
      <vt:lpstr>Welcome to the DFW Advocacy Chapter with RESULTS  May Webinar: Using Media to Support a Strong COVID-19 Response</vt:lpstr>
      <vt:lpstr>PowerPoint Presentation</vt:lpstr>
      <vt:lpstr>Assess where our members of Congress are on the Champion Scale, then move them up</vt:lpstr>
      <vt:lpstr>Ways to Reach Congress</vt:lpstr>
      <vt:lpstr>Advocacy Matters</vt:lpstr>
      <vt:lpstr>2020 Campaigns</vt:lpstr>
      <vt:lpstr>2020 Campaigns Wins</vt:lpstr>
      <vt:lpstr>2020 Campaigns</vt:lpstr>
      <vt:lpstr>Importance of Advocacy Now</vt:lpstr>
      <vt:lpstr>Importance of Advocacy Now</vt:lpstr>
      <vt:lpstr>Importance of Advocacy Now</vt:lpstr>
      <vt:lpstr>Importance of Advocacy Now</vt:lpstr>
      <vt:lpstr>Importance of Advocacy Now</vt:lpstr>
      <vt:lpstr>What are We Advocating For?</vt:lpstr>
      <vt:lpstr>Actions We Need to Take</vt:lpstr>
      <vt:lpstr>DFW Story: Chris King</vt:lpstr>
      <vt:lpstr>PowerPoint Presentation</vt:lpstr>
      <vt:lpstr>PowerPoint Presentation</vt:lpstr>
      <vt:lpstr>PowerPoint Presentation</vt:lpstr>
      <vt:lpstr>Ways to Reach Congress</vt:lpstr>
      <vt:lpstr>Tactics that work</vt:lpstr>
      <vt:lpstr>Media Matters</vt:lpstr>
      <vt:lpstr>PowerPoint Presentation</vt:lpstr>
      <vt:lpstr>PowerPoint Presentation</vt:lpstr>
      <vt:lpstr>Secret to Getting Published</vt:lpstr>
      <vt:lpstr>PowerPoint Presentation</vt:lpstr>
      <vt:lpstr>PowerPoint Presentation</vt:lpstr>
      <vt:lpstr>How to Submit a Letter</vt:lpstr>
      <vt:lpstr>How to Submit a Letter</vt:lpstr>
      <vt:lpstr>How to Submit a Letter</vt:lpstr>
      <vt:lpstr>How to Submit a Letter</vt:lpstr>
      <vt:lpstr>PowerPoint Presentation</vt:lpstr>
      <vt:lpstr>PowerPoint Presentation</vt:lpstr>
      <vt:lpstr>Local, Timely Hook</vt:lpstr>
      <vt:lpstr>PowerPoint Presentation</vt:lpstr>
      <vt:lpstr>Local, Timely Hook</vt:lpstr>
      <vt:lpstr>Action-Taking Exercise In Breakout Rooms of 3-4 for 12 minutes</vt:lpstr>
      <vt:lpstr>How to Submit a Letter</vt:lpstr>
      <vt:lpstr>How was that?</vt:lpstr>
      <vt:lpstr>How to Track Your Letter</vt:lpstr>
      <vt:lpstr>Important Dates</vt:lpstr>
      <vt:lpstr>Important Dates</vt:lpstr>
    </vt:vector>
  </TitlesOfParts>
  <Company>RESULTS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83</cp:revision>
  <dcterms:created xsi:type="dcterms:W3CDTF">2019-10-01T16:09:08Z</dcterms:created>
  <dcterms:modified xsi:type="dcterms:W3CDTF">2020-05-13T23:42:10Z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0x01010035F1D465B8E88F4FAF5AAC80E25144D0</vt:lpwstr>
  </property>
</Properties>
</file>