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Lst>
  <p:notesMasterIdLst>
    <p:notesMasterId r:id="rId56"/>
  </p:notesMasterIdLst>
  <p:sldIdLst>
    <p:sldId id="277" r:id="rId6"/>
    <p:sldId id="338" r:id="rId7"/>
    <p:sldId id="803" r:id="rId8"/>
    <p:sldId id="373" r:id="rId9"/>
    <p:sldId id="290" r:id="rId10"/>
    <p:sldId id="267" r:id="rId11"/>
    <p:sldId id="800" r:id="rId12"/>
    <p:sldId id="421" r:id="rId13"/>
    <p:sldId id="878" r:id="rId14"/>
    <p:sldId id="429" r:id="rId15"/>
    <p:sldId id="400" r:id="rId16"/>
    <p:sldId id="422" r:id="rId17"/>
    <p:sldId id="272" r:id="rId18"/>
    <p:sldId id="415" r:id="rId19"/>
    <p:sldId id="291" r:id="rId20"/>
    <p:sldId id="405" r:id="rId21"/>
    <p:sldId id="356" r:id="rId22"/>
    <p:sldId id="880" r:id="rId23"/>
    <p:sldId id="806" r:id="rId24"/>
    <p:sldId id="794" r:id="rId25"/>
    <p:sldId id="807" r:id="rId26"/>
    <p:sldId id="881" r:id="rId27"/>
    <p:sldId id="808" r:id="rId28"/>
    <p:sldId id="795" r:id="rId29"/>
    <p:sldId id="367" r:id="rId30"/>
    <p:sldId id="797" r:id="rId31"/>
    <p:sldId id="805" r:id="rId32"/>
    <p:sldId id="804" r:id="rId33"/>
    <p:sldId id="798" r:id="rId34"/>
    <p:sldId id="391" r:id="rId35"/>
    <p:sldId id="401" r:id="rId36"/>
    <p:sldId id="799" r:id="rId37"/>
    <p:sldId id="873" r:id="rId38"/>
    <p:sldId id="398" r:id="rId39"/>
    <p:sldId id="879" r:id="rId40"/>
    <p:sldId id="399" r:id="rId41"/>
    <p:sldId id="270" r:id="rId42"/>
    <p:sldId id="366" r:id="rId43"/>
    <p:sldId id="802" r:id="rId44"/>
    <p:sldId id="402" r:id="rId45"/>
    <p:sldId id="882" r:id="rId46"/>
    <p:sldId id="883" r:id="rId47"/>
    <p:sldId id="884" r:id="rId48"/>
    <p:sldId id="885" r:id="rId49"/>
    <p:sldId id="886" r:id="rId50"/>
    <p:sldId id="404" r:id="rId51"/>
    <p:sldId id="305" r:id="rId52"/>
    <p:sldId id="733" r:id="rId53"/>
    <p:sldId id="801" r:id="rId54"/>
    <p:sldId id="278" r:id="rId5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94690"/>
  </p:normalViewPr>
  <p:slideViewPr>
    <p:cSldViewPr snapToGrid="0">
      <p:cViewPr varScale="1">
        <p:scale>
          <a:sx n="176" d="100"/>
          <a:sy n="176" d="100"/>
        </p:scale>
        <p:origin x="192" y="4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79953-4106-4EC9-857F-522B78E16448}" type="datetimeFigureOut">
              <a:rPr lang="en-US" smtClean="0"/>
              <a:t>4/22/20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EA70A-BE10-40B1-A850-11121D77317B}" type="slidenum">
              <a:rPr lang="en-US" smtClean="0"/>
              <a:t>‹#›</a:t>
            </a:fld>
            <a:endParaRPr lang="en-US"/>
          </a:p>
        </p:txBody>
      </p:sp>
    </p:spTree>
    <p:extLst>
      <p:ext uri="{BB962C8B-B14F-4D97-AF65-F5344CB8AC3E}">
        <p14:creationId xmlns:p14="http://schemas.microsoft.com/office/powerpoint/2010/main" val="5977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1363" indent="-284163">
              <a:spcBef>
                <a:spcPct val="30000"/>
              </a:spcBef>
              <a:defRPr sz="1200">
                <a:solidFill>
                  <a:schemeClr val="tx1"/>
                </a:solidFill>
                <a:latin typeface="Calibri" panose="020F0502020204030204" pitchFamily="34" charset="0"/>
                <a:ea typeface="MS PGothic" panose="020B0600070205080204" pitchFamily="34" charset="-128"/>
              </a:defRPr>
            </a:lvl2pPr>
            <a:lvl3pPr marL="1141413" indent="-227013">
              <a:spcBef>
                <a:spcPct val="30000"/>
              </a:spcBef>
              <a:defRPr sz="1200">
                <a:solidFill>
                  <a:schemeClr val="tx1"/>
                </a:solidFill>
                <a:latin typeface="Calibri" panose="020F0502020204030204" pitchFamily="34" charset="0"/>
                <a:ea typeface="MS PGothic" panose="020B0600070205080204" pitchFamily="34" charset="-128"/>
              </a:defRPr>
            </a:lvl3pPr>
            <a:lvl4pPr marL="1598613" indent="-227013">
              <a:spcBef>
                <a:spcPct val="30000"/>
              </a:spcBef>
              <a:defRPr sz="1200">
                <a:solidFill>
                  <a:schemeClr val="tx1"/>
                </a:solidFill>
                <a:latin typeface="Calibri" panose="020F0502020204030204" pitchFamily="34" charset="0"/>
                <a:ea typeface="MS PGothic" panose="020B0600070205080204" pitchFamily="34" charset="-128"/>
              </a:defRPr>
            </a:lvl4pPr>
            <a:lvl5pPr marL="2055813" indent="-227013">
              <a:spcBef>
                <a:spcPct val="30000"/>
              </a:spcBef>
              <a:defRPr sz="1200">
                <a:solidFill>
                  <a:schemeClr val="tx1"/>
                </a:solidFill>
                <a:latin typeface="Calibri" panose="020F0502020204030204" pitchFamily="34" charset="0"/>
                <a:ea typeface="MS PGothic" panose="020B0600070205080204" pitchFamily="34" charset="-128"/>
              </a:defRPr>
            </a:lvl5pPr>
            <a:lvl6pPr marL="25130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02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74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46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F312B6E-0FBA-422E-90BF-1F4B623EFD6C}"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8C5FD7A-CB9C-42D9-8194-DF55914986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C96E5-8F38-4D5B-9387-D7E6E4304015}" type="slidenum">
              <a:rPr lang="en-US" altLang="en-US" smtClean="0">
                <a:latin typeface="Arial" panose="020B0604020202020204" pitchFamily="34" charset="0"/>
              </a:rPr>
              <a:pPr>
                <a:spcBef>
                  <a:spcPct val="0"/>
                </a:spcBef>
              </a:pPr>
              <a:t>37</a:t>
            </a:fld>
            <a:endParaRPr lang="en-US" altLang="en-US">
              <a:latin typeface="Arial" panose="020B0604020202020204" pitchFamily="34" charset="0"/>
            </a:endParaRPr>
          </a:p>
        </p:txBody>
      </p:sp>
      <p:sp>
        <p:nvSpPr>
          <p:cNvPr id="23555" name="Rectangle 2">
            <a:extLst>
              <a:ext uri="{FF2B5EF4-FFF2-40B4-BE49-F238E27FC236}">
                <a16:creationId xmlns:a16="http://schemas.microsoft.com/office/drawing/2014/main" id="{5615323A-0F96-46D2-AFEA-EF4892D4D0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40880D9E-7214-460F-9735-CE9DF7A71C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42</a:t>
            </a:fld>
            <a:endParaRPr lang="en-US"/>
          </a:p>
        </p:txBody>
      </p:sp>
    </p:spTree>
    <p:extLst>
      <p:ext uri="{BB962C8B-B14F-4D97-AF65-F5344CB8AC3E}">
        <p14:creationId xmlns:p14="http://schemas.microsoft.com/office/powerpoint/2010/main" val="985766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43</a:t>
            </a:fld>
            <a:endParaRPr lang="en-US"/>
          </a:p>
        </p:txBody>
      </p:sp>
    </p:spTree>
    <p:extLst>
      <p:ext uri="{BB962C8B-B14F-4D97-AF65-F5344CB8AC3E}">
        <p14:creationId xmlns:p14="http://schemas.microsoft.com/office/powerpoint/2010/main" val="217548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44</a:t>
            </a:fld>
            <a:endParaRPr lang="en-US"/>
          </a:p>
        </p:txBody>
      </p:sp>
    </p:spTree>
    <p:extLst>
      <p:ext uri="{BB962C8B-B14F-4D97-AF65-F5344CB8AC3E}">
        <p14:creationId xmlns:p14="http://schemas.microsoft.com/office/powerpoint/2010/main" val="315340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write and submit</a:t>
            </a:r>
          </a:p>
        </p:txBody>
      </p:sp>
      <p:sp>
        <p:nvSpPr>
          <p:cNvPr id="4" name="Slide Number Placeholder 3"/>
          <p:cNvSpPr>
            <a:spLocks noGrp="1"/>
          </p:cNvSpPr>
          <p:nvPr>
            <p:ph type="sldNum" sz="quarter" idx="5"/>
          </p:nvPr>
        </p:nvSpPr>
        <p:spPr/>
        <p:txBody>
          <a:bodyPr/>
          <a:lstStyle/>
          <a:p>
            <a:fld id="{158EA70A-BE10-40B1-A850-11121D77317B}" type="slidenum">
              <a:rPr lang="en-US" smtClean="0"/>
              <a:t>45</a:t>
            </a:fld>
            <a:endParaRPr lang="en-US"/>
          </a:p>
        </p:txBody>
      </p:sp>
    </p:spTree>
    <p:extLst>
      <p:ext uri="{BB962C8B-B14F-4D97-AF65-F5344CB8AC3E}">
        <p14:creationId xmlns:p14="http://schemas.microsoft.com/office/powerpoint/2010/main" val="598191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F3FBB03-9368-494F-97E1-43426E55FE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83F512-F2A6-4898-9C2E-75CEC3539081}" type="slidenum">
              <a:rPr lang="en-US" altLang="en-US" smtClean="0">
                <a:latin typeface="Arial" panose="020B0604020202020204" pitchFamily="34" charset="0"/>
              </a:rPr>
              <a:pPr>
                <a:spcBef>
                  <a:spcPct val="0"/>
                </a:spcBef>
              </a:pPr>
              <a:t>47</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5E7E8444-8744-43C4-B8A3-713E448E8D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C86169A1-9C52-4CDA-8C2A-79A75E8491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1363" indent="-284163">
              <a:spcBef>
                <a:spcPct val="30000"/>
              </a:spcBef>
              <a:defRPr sz="1200">
                <a:solidFill>
                  <a:schemeClr val="tx1"/>
                </a:solidFill>
                <a:latin typeface="Calibri" panose="020F0502020204030204" pitchFamily="34" charset="0"/>
                <a:ea typeface="MS PGothic" panose="020B0600070205080204" pitchFamily="34" charset="-128"/>
              </a:defRPr>
            </a:lvl2pPr>
            <a:lvl3pPr marL="1141413" indent="-227013">
              <a:spcBef>
                <a:spcPct val="30000"/>
              </a:spcBef>
              <a:defRPr sz="1200">
                <a:solidFill>
                  <a:schemeClr val="tx1"/>
                </a:solidFill>
                <a:latin typeface="Calibri" panose="020F0502020204030204" pitchFamily="34" charset="0"/>
                <a:ea typeface="MS PGothic" panose="020B0600070205080204" pitchFamily="34" charset="-128"/>
              </a:defRPr>
            </a:lvl3pPr>
            <a:lvl4pPr marL="1598613" indent="-227013">
              <a:spcBef>
                <a:spcPct val="30000"/>
              </a:spcBef>
              <a:defRPr sz="1200">
                <a:solidFill>
                  <a:schemeClr val="tx1"/>
                </a:solidFill>
                <a:latin typeface="Calibri" panose="020F0502020204030204" pitchFamily="34" charset="0"/>
                <a:ea typeface="MS PGothic" panose="020B0600070205080204" pitchFamily="34" charset="-128"/>
              </a:defRPr>
            </a:lvl4pPr>
            <a:lvl5pPr marL="2055813" indent="-227013">
              <a:spcBef>
                <a:spcPct val="30000"/>
              </a:spcBef>
              <a:defRPr sz="1200">
                <a:solidFill>
                  <a:schemeClr val="tx1"/>
                </a:solidFill>
                <a:latin typeface="Calibri" panose="020F0502020204030204" pitchFamily="34" charset="0"/>
                <a:ea typeface="MS PGothic" panose="020B0600070205080204" pitchFamily="34" charset="-128"/>
              </a:defRPr>
            </a:lvl5pPr>
            <a:lvl6pPr marL="25130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02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74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46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F312B6E-0FBA-422E-90BF-1F4B623EFD6C}"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21287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E1107DB-864A-4295-BF87-33DFE34B51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E9A810-C4E6-4CB4-A10C-1D5E7909CE53}" type="slidenum">
              <a:rPr lang="en-US" altLang="en-US" smtClean="0">
                <a:latin typeface="Arial" panose="020B0604020202020204" pitchFamily="34" charset="0"/>
              </a:rPr>
              <a:pPr>
                <a:spcBef>
                  <a:spcPct val="0"/>
                </a:spcBef>
              </a:pPr>
              <a:t>6</a:t>
            </a:fld>
            <a:endParaRPr lang="en-US" altLang="en-US">
              <a:latin typeface="Arial" panose="020B0604020202020204" pitchFamily="34" charset="0"/>
            </a:endParaRPr>
          </a:p>
        </p:txBody>
      </p:sp>
      <p:sp>
        <p:nvSpPr>
          <p:cNvPr id="17411" name="Rectangle 2">
            <a:extLst>
              <a:ext uri="{FF2B5EF4-FFF2-40B4-BE49-F238E27FC236}">
                <a16:creationId xmlns:a16="http://schemas.microsoft.com/office/drawing/2014/main" id="{4BB1B741-0851-43F5-AFFF-354646975C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6CC3DA58-D73B-4C98-94B2-0176E57F83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typically provide this for our advocacy efforts—no need to write</a:t>
            </a:r>
          </a:p>
        </p:txBody>
      </p:sp>
      <p:sp>
        <p:nvSpPr>
          <p:cNvPr id="4" name="Slide Number Placeholder 3"/>
          <p:cNvSpPr>
            <a:spLocks noGrp="1"/>
          </p:cNvSpPr>
          <p:nvPr>
            <p:ph type="sldNum" sz="quarter" idx="5"/>
          </p:nvPr>
        </p:nvSpPr>
        <p:spPr/>
        <p:txBody>
          <a:bodyPr/>
          <a:lstStyle/>
          <a:p>
            <a:fld id="{158EA70A-BE10-40B1-A850-11121D77317B}" type="slidenum">
              <a:rPr lang="en-US" smtClean="0"/>
              <a:t>9</a:t>
            </a:fld>
            <a:endParaRPr lang="en-US"/>
          </a:p>
        </p:txBody>
      </p:sp>
    </p:spTree>
    <p:extLst>
      <p:ext uri="{BB962C8B-B14F-4D97-AF65-F5344CB8AC3E}">
        <p14:creationId xmlns:p14="http://schemas.microsoft.com/office/powerpoint/2010/main" val="62129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6126159-CF5D-4F7B-A6AF-FFB3F46CCF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EAC89D-097E-440E-BC98-2611E2BAB2FE}"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7DFD6BB9-B1BC-4AA2-AD08-0BA34130F8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B8C6F2DB-ACF7-439C-B746-02DDB47121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Action Alerts: Doesn’t have to be so specific—it can reinforce a specific ask you make</a:t>
            </a:r>
          </a:p>
        </p:txBody>
      </p:sp>
      <p:sp>
        <p:nvSpPr>
          <p:cNvPr id="4" name="Slide Number Placeholder 3"/>
          <p:cNvSpPr>
            <a:spLocks noGrp="1"/>
          </p:cNvSpPr>
          <p:nvPr>
            <p:ph type="sldNum" sz="quarter" idx="5"/>
          </p:nvPr>
        </p:nvSpPr>
        <p:spPr/>
        <p:txBody>
          <a:bodyPr/>
          <a:lstStyle/>
          <a:p>
            <a:fld id="{158EA70A-BE10-40B1-A850-11121D77317B}" type="slidenum">
              <a:rPr lang="en-US" smtClean="0"/>
              <a:t>21</a:t>
            </a:fld>
            <a:endParaRPr lang="en-US"/>
          </a:p>
        </p:txBody>
      </p:sp>
    </p:spTree>
    <p:extLst>
      <p:ext uri="{BB962C8B-B14F-4D97-AF65-F5344CB8AC3E}">
        <p14:creationId xmlns:p14="http://schemas.microsoft.com/office/powerpoint/2010/main" val="3288781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specific ask</a:t>
            </a:r>
          </a:p>
        </p:txBody>
      </p:sp>
      <p:sp>
        <p:nvSpPr>
          <p:cNvPr id="4" name="Slide Number Placeholder 3"/>
          <p:cNvSpPr>
            <a:spLocks noGrp="1"/>
          </p:cNvSpPr>
          <p:nvPr>
            <p:ph type="sldNum" sz="quarter" idx="5"/>
          </p:nvPr>
        </p:nvSpPr>
        <p:spPr/>
        <p:txBody>
          <a:bodyPr/>
          <a:lstStyle/>
          <a:p>
            <a:fld id="{158EA70A-BE10-40B1-A850-11121D77317B}" type="slidenum">
              <a:rPr lang="en-US" smtClean="0"/>
              <a:t>23</a:t>
            </a:fld>
            <a:endParaRPr lang="en-US"/>
          </a:p>
        </p:txBody>
      </p:sp>
    </p:spTree>
    <p:extLst>
      <p:ext uri="{BB962C8B-B14F-4D97-AF65-F5344CB8AC3E}">
        <p14:creationId xmlns:p14="http://schemas.microsoft.com/office/powerpoint/2010/main" val="103259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33</a:t>
            </a:fld>
            <a:endParaRPr lang="en-US"/>
          </a:p>
        </p:txBody>
      </p:sp>
    </p:spTree>
    <p:extLst>
      <p:ext uri="{BB962C8B-B14F-4D97-AF65-F5344CB8AC3E}">
        <p14:creationId xmlns:p14="http://schemas.microsoft.com/office/powerpoint/2010/main" val="341682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Action Alerts: Doesn’t have to be so specific—it can reinforce a specific ask you make</a:t>
            </a:r>
          </a:p>
        </p:txBody>
      </p:sp>
      <p:sp>
        <p:nvSpPr>
          <p:cNvPr id="4" name="Slide Number Placeholder 3"/>
          <p:cNvSpPr>
            <a:spLocks noGrp="1"/>
          </p:cNvSpPr>
          <p:nvPr>
            <p:ph type="sldNum" sz="quarter" idx="5"/>
          </p:nvPr>
        </p:nvSpPr>
        <p:spPr/>
        <p:txBody>
          <a:bodyPr/>
          <a:lstStyle/>
          <a:p>
            <a:fld id="{158EA70A-BE10-40B1-A850-11121D77317B}" type="slidenum">
              <a:rPr lang="en-US" smtClean="0"/>
              <a:t>35</a:t>
            </a:fld>
            <a:endParaRPr lang="en-US"/>
          </a:p>
        </p:txBody>
      </p:sp>
    </p:spTree>
    <p:extLst>
      <p:ext uri="{BB962C8B-B14F-4D97-AF65-F5344CB8AC3E}">
        <p14:creationId xmlns:p14="http://schemas.microsoft.com/office/powerpoint/2010/main" val="115793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4/22/20</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4/22/20</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4/22/20</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4/22/20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51272"/>
          </a:xfrm>
        </p:spPr>
        <p:txBody>
          <a:bodyPr/>
          <a:lstStyle/>
          <a:p>
            <a:r>
              <a:rPr lang="en-US"/>
              <a:t>Click to edit Master title style</a:t>
            </a:r>
          </a:p>
        </p:txBody>
      </p:sp>
      <p:sp>
        <p:nvSpPr>
          <p:cNvPr id="3" name="Text Placeholder 2"/>
          <p:cNvSpPr>
            <a:spLocks noGrp="1"/>
          </p:cNvSpPr>
          <p:nvPr>
            <p:ph type="body" sz="half" idx="1"/>
          </p:nvPr>
        </p:nvSpPr>
        <p:spPr>
          <a:xfrm>
            <a:off x="457200" y="971551"/>
            <a:ext cx="4038600" cy="3623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1551"/>
            <a:ext cx="4038600" cy="3623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A11450-DB62-4643-80AE-92AEC0A93B26}"/>
              </a:ext>
            </a:extLst>
          </p:cNvPr>
          <p:cNvSpPr>
            <a:spLocks noGrp="1"/>
          </p:cNvSpPr>
          <p:nvPr>
            <p:ph type="dt" sz="half" idx="10"/>
          </p:nvPr>
        </p:nvSpPr>
        <p:spPr>
          <a:xfrm>
            <a:off x="457200" y="4857751"/>
            <a:ext cx="2133600" cy="183356"/>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a:extLst>
              <a:ext uri="{FF2B5EF4-FFF2-40B4-BE49-F238E27FC236}">
                <a16:creationId xmlns:a16="http://schemas.microsoft.com/office/drawing/2014/main" id="{2773DBB5-EDB3-47C3-B6B0-90E4B53B5EC3}"/>
              </a:ext>
            </a:extLst>
          </p:cNvPr>
          <p:cNvSpPr>
            <a:spLocks noGrp="1"/>
          </p:cNvSpPr>
          <p:nvPr>
            <p:ph type="ftr" sz="quarter" idx="11"/>
          </p:nvPr>
        </p:nvSpPr>
        <p:spPr>
          <a:xfrm>
            <a:off x="3124200" y="4857751"/>
            <a:ext cx="2895600" cy="183356"/>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04F882A5-27E6-412B-9055-66852ECB599D}"/>
              </a:ext>
            </a:extLst>
          </p:cNvPr>
          <p:cNvSpPr>
            <a:spLocks noGrp="1"/>
          </p:cNvSpPr>
          <p:nvPr>
            <p:ph type="sldNum" sz="quarter" idx="12"/>
          </p:nvPr>
        </p:nvSpPr>
        <p:spPr>
          <a:xfrm>
            <a:off x="6553200" y="4857751"/>
            <a:ext cx="2133600" cy="183356"/>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044CBEB-122E-4216-AE9B-82854C17FE6D}" type="slidenum">
              <a:rPr lang="en-US" altLang="en-US"/>
              <a:pPr>
                <a:defRPr/>
              </a:pPr>
              <a:t>‹#›</a:t>
            </a:fld>
            <a:endParaRPr lang="en-US" altLang="en-US"/>
          </a:p>
        </p:txBody>
      </p:sp>
    </p:spTree>
    <p:extLst>
      <p:ext uri="{BB962C8B-B14F-4D97-AF65-F5344CB8AC3E}">
        <p14:creationId xmlns:p14="http://schemas.microsoft.com/office/powerpoint/2010/main" val="236489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4/22/20</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4/22/20</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4/22/20</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4/22/20</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4/22/20</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4/22/20</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4/22/20</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70"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kansascity.com/news/politics-government/article241863561.html"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bloomberg.com/news/articles/2017-02-13/the-best-way-to-influence-congress-according-to-staffer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www.kansascity.com/news/politics-government/article241863561.html"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bloomberg.com/news/articles/2017-02-13/the-best-way-to-influence-congress-according-to-staffer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results.org/volunteers/action-center/" TargetMode="External"/><Relationship Id="rId2" Type="http://schemas.openxmlformats.org/officeDocument/2006/relationships/hyperlink" Target="mailto:letters@kcstar.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3" Type="http://schemas.openxmlformats.org/officeDocument/2006/relationships/hyperlink" Target="http://www.tinyurl.com/RESULTSMedia" TargetMode="External"/><Relationship Id="rId2" Type="http://schemas.openxmlformats.org/officeDocument/2006/relationships/hyperlink" Target="https://results.org/volunteers/action-center/" TargetMode="External"/><Relationship Id="rId1" Type="http://schemas.openxmlformats.org/officeDocument/2006/relationships/slideLayout" Target="../slideLayouts/slideLayout5.xml"/><Relationship Id="rId5" Type="http://schemas.openxmlformats.org/officeDocument/2006/relationships/hyperlink" Target="https://results.org/conference/about" TargetMode="External"/><Relationship Id="rId4" Type="http://schemas.openxmlformats.org/officeDocument/2006/relationships/hyperlink" Target="mailto:jlinn@results.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results.org/volunteers/action-center/" TargetMode="External"/><Relationship Id="rId7" Type="http://schemas.openxmlformats.org/officeDocument/2006/relationships/hyperlink" Target="https://results.org/volunteers/training-webinars/" TargetMode="External"/><Relationship Id="rId2" Type="http://schemas.openxmlformats.org/officeDocument/2006/relationships/hyperlink" Target="https://results.org/volunteers/media-tools/" TargetMode="External"/><Relationship Id="rId1" Type="http://schemas.openxmlformats.org/officeDocument/2006/relationships/slideLayout" Target="../slideLayouts/slideLayout5.xml"/><Relationship Id="rId6" Type="http://schemas.openxmlformats.org/officeDocument/2006/relationships/hyperlink" Target="mailto:jlinn@results.org" TargetMode="External"/><Relationship Id="rId5" Type="http://schemas.openxmlformats.org/officeDocument/2006/relationships/hyperlink" Target="https://results.org/volunteers/advocacy-basics/" TargetMode="External"/><Relationship Id="rId4" Type="http://schemas.openxmlformats.org/officeDocument/2006/relationships/hyperlink" Target="http://www.tinyurl.com/RESULTSMedi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CEC6F-775D-124D-9CA4-2E1433027E4B}"/>
              </a:ext>
            </a:extLst>
          </p:cNvPr>
          <p:cNvSpPr txBox="1"/>
          <p:nvPr/>
        </p:nvSpPr>
        <p:spPr>
          <a:xfrm>
            <a:off x="863600" y="3664292"/>
            <a:ext cx="7823200" cy="1384995"/>
          </a:xfrm>
          <a:prstGeom prst="rect">
            <a:avLst/>
          </a:prstGeom>
          <a:noFill/>
        </p:spPr>
        <p:txBody>
          <a:bodyPr wrap="square" rtlCol="0">
            <a:spAutoFit/>
          </a:bodyP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Making Your Voice Heard through the Media: </a:t>
            </a:r>
            <a:r>
              <a:rPr lang="en-US"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Letters to the Editor Training</a:t>
            </a:r>
          </a:p>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April 22, 2020</a:t>
            </a:r>
          </a:p>
        </p:txBody>
      </p:sp>
    </p:spTree>
    <p:extLst>
      <p:ext uri="{BB962C8B-B14F-4D97-AF65-F5344CB8AC3E}">
        <p14:creationId xmlns:p14="http://schemas.microsoft.com/office/powerpoint/2010/main" val="325922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237031"/>
            <a:ext cx="5651501" cy="553998"/>
          </a:xfrm>
          <a:prstGeom prst="rect">
            <a:avLst/>
          </a:prstGeom>
          <a:noFill/>
        </p:spPr>
        <p:txBody>
          <a:bodyPr wrap="square" rtlCol="0">
            <a:spAutoFit/>
          </a:bodyPr>
          <a:lstStyle/>
          <a:p>
            <a:pPr algn="ctr"/>
            <a:r>
              <a:rPr lang="en-US" sz="3000">
                <a:solidFill>
                  <a:srgbClr val="D50032"/>
                </a:solidFill>
                <a:latin typeface="Open Sans" panose="020B0606030504020204" pitchFamily="34" charset="0"/>
                <a:ea typeface="Open Sans" panose="020B0606030504020204" pitchFamily="34" charset="0"/>
                <a:cs typeface="Open Sans" panose="020B0606030504020204" pitchFamily="34" charset="0"/>
              </a:rPr>
              <a:t>Opinion Media </a:t>
            </a:r>
            <a:r>
              <a:rPr lang="en-US" sz="3000" err="1">
                <a:solidFill>
                  <a:srgbClr val="D50032"/>
                </a:solidFill>
                <a:latin typeface="Open Sans" panose="020B0606030504020204" pitchFamily="34" charset="0"/>
                <a:ea typeface="Open Sans" panose="020B0606030504020204" pitchFamily="34" charset="0"/>
                <a:cs typeface="Open Sans" panose="020B0606030504020204" pitchFamily="34" charset="0"/>
              </a:rPr>
              <a:t>Madlibs</a:t>
            </a:r>
            <a:endParaRPr lang="en-US" sz="30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348343" y="2244272"/>
            <a:ext cx="8635999" cy="1077218"/>
          </a:xfrm>
          <a:prstGeom prst="rect">
            <a:avLst/>
          </a:prstGeom>
          <a:noFill/>
        </p:spPr>
        <p:txBody>
          <a:bodyPr wrap="square" rtlCol="0">
            <a:spAutoFit/>
          </a:bodyPr>
          <a:lstStyle/>
          <a:p>
            <a:pPr algn="ctr">
              <a:tabLst>
                <a:tab pos="688975" algn="l"/>
                <a:tab pos="3541713" algn="l"/>
              </a:tabLst>
            </a:pPr>
            <a:r>
              <a:rPr lang="en-US" sz="4000">
                <a:solidFill>
                  <a:srgbClr val="58585B"/>
                </a:solidFill>
                <a:latin typeface="Open Sans" panose="020B0606030504020204" pitchFamily="34" charset="0"/>
                <a:ea typeface="Open Sans" panose="020B0606030504020204" pitchFamily="34" charset="0"/>
                <a:cs typeface="Open Sans" panose="020B0606030504020204" pitchFamily="34" charset="0"/>
              </a:rPr>
              <a:t>_____________ should _____________.</a:t>
            </a:r>
          </a:p>
          <a:p>
            <a:pPr algn="ctr">
              <a:tabLst>
                <a:tab pos="282575" algn="l"/>
                <a:tab pos="3541713" algn="l"/>
              </a:tabLst>
            </a:pPr>
            <a:r>
              <a:rPr lang="en-US" sz="2400">
                <a:solidFill>
                  <a:srgbClr val="58585B"/>
                </a:solidFill>
                <a:latin typeface="Open Sans" panose="020B0606030504020204" pitchFamily="34" charset="0"/>
                <a:ea typeface="Open Sans" panose="020B0606030504020204" pitchFamily="34" charset="0"/>
                <a:cs typeface="Open Sans" panose="020B0606030504020204" pitchFamily="34" charset="0"/>
              </a:rPr>
              <a:t>(person)		               (action)	</a:t>
            </a:r>
          </a:p>
        </p:txBody>
      </p:sp>
      <p:sp>
        <p:nvSpPr>
          <p:cNvPr id="5" name="Rectangle 5">
            <a:extLst>
              <a:ext uri="{FF2B5EF4-FFF2-40B4-BE49-F238E27FC236}">
                <a16:creationId xmlns:a16="http://schemas.microsoft.com/office/drawing/2014/main" id="{1782B678-0F19-4E6D-9766-4D62AF8A6D97}"/>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10</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75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9420" y="911860"/>
            <a:ext cx="5501640" cy="2677656"/>
          </a:xfrm>
          <a:prstGeom prst="rect">
            <a:avLst/>
          </a:prstGeom>
          <a:noFill/>
        </p:spPr>
        <p:txBody>
          <a:bodyPr wrap="square" rtlCol="0">
            <a:spAutoFit/>
          </a:bodyPr>
          <a:lstStyle/>
          <a:p>
            <a:pPr algn="ctr"/>
            <a:r>
              <a:rPr lang="en-US" sz="5600">
                <a:solidFill>
                  <a:srgbClr val="58585B"/>
                </a:solidFill>
                <a:latin typeface="Open Sans" panose="020B0606030504020204" pitchFamily="34" charset="0"/>
                <a:ea typeface="Open Sans" panose="020B0606030504020204" pitchFamily="34" charset="0"/>
                <a:cs typeface="Open Sans" panose="020B0606030504020204" pitchFamily="34" charset="0"/>
              </a:rPr>
              <a:t>Noble</a:t>
            </a:r>
          </a:p>
          <a:p>
            <a:pPr algn="ctr"/>
            <a:r>
              <a:rPr lang="en-US" sz="5600">
                <a:solidFill>
                  <a:srgbClr val="58585B"/>
                </a:solidFill>
                <a:latin typeface="Open Sans" panose="020B0606030504020204" pitchFamily="34" charset="0"/>
                <a:ea typeface="Open Sans" panose="020B0606030504020204" pitchFamily="34" charset="0"/>
                <a:cs typeface="Open Sans" panose="020B0606030504020204" pitchFamily="34" charset="0"/>
              </a:rPr>
              <a:t>Worthy</a:t>
            </a:r>
          </a:p>
          <a:p>
            <a:pPr algn="ctr"/>
            <a:r>
              <a:rPr lang="en-US" sz="5600">
                <a:solidFill>
                  <a:srgbClr val="58585B"/>
                </a:solidFill>
                <a:latin typeface="Open Sans" panose="020B0606030504020204" pitchFamily="34" charset="0"/>
                <a:ea typeface="Open Sans" panose="020B0606030504020204" pitchFamily="34" charset="0"/>
                <a:cs typeface="Open Sans" panose="020B0606030504020204" pitchFamily="34" charset="0"/>
              </a:rPr>
              <a:t>Consistent</a:t>
            </a:r>
          </a:p>
        </p:txBody>
      </p:sp>
      <p:sp>
        <p:nvSpPr>
          <p:cNvPr id="3" name="Rectangle 5">
            <a:extLst>
              <a:ext uri="{FF2B5EF4-FFF2-40B4-BE49-F238E27FC236}">
                <a16:creationId xmlns:a16="http://schemas.microsoft.com/office/drawing/2014/main" id="{DC5B1FB2-1E8F-4B2B-BA1C-D73943D57F8C}"/>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11</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9139F0C-EC88-4057-9C60-DB25B309641E}"/>
              </a:ext>
            </a:extLst>
          </p:cNvPr>
          <p:cNvCxnSpPr>
            <a:cxnSpLocks/>
          </p:cNvCxnSpPr>
          <p:nvPr/>
        </p:nvCxnSpPr>
        <p:spPr>
          <a:xfrm>
            <a:off x="3042459" y="1396538"/>
            <a:ext cx="2876203" cy="0"/>
          </a:xfrm>
          <a:prstGeom prst="line">
            <a:avLst/>
          </a:prstGeom>
          <a:ln w="44450">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07CD5AFE-5CF0-4852-B403-96606F8669C6}"/>
              </a:ext>
            </a:extLst>
          </p:cNvPr>
          <p:cNvCxnSpPr>
            <a:cxnSpLocks/>
          </p:cNvCxnSpPr>
          <p:nvPr/>
        </p:nvCxnSpPr>
        <p:spPr>
          <a:xfrm>
            <a:off x="2903913" y="2255520"/>
            <a:ext cx="3131127" cy="0"/>
          </a:xfrm>
          <a:prstGeom prst="line">
            <a:avLst/>
          </a:prstGeom>
          <a:ln w="44450">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2DEA4001-4494-48F4-9BB0-233FD49B040A}"/>
              </a:ext>
            </a:extLst>
          </p:cNvPr>
          <p:cNvCxnSpPr>
            <a:cxnSpLocks/>
          </p:cNvCxnSpPr>
          <p:nvPr/>
        </p:nvCxnSpPr>
        <p:spPr>
          <a:xfrm>
            <a:off x="2430088" y="3095105"/>
            <a:ext cx="4087090" cy="0"/>
          </a:xfrm>
          <a:prstGeom prst="line">
            <a:avLst/>
          </a:prstGeom>
          <a:ln w="44450">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5274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8699" y="453224"/>
            <a:ext cx="6130000" cy="4401205"/>
          </a:xfrm>
          <a:prstGeom prst="rect">
            <a:avLst/>
          </a:prstGeom>
          <a:noFill/>
        </p:spPr>
        <p:txBody>
          <a:bodyPr wrap="square" rtlCol="0">
            <a:spAutoFit/>
          </a:bodyPr>
          <a:lstStyle/>
          <a:p>
            <a:pPr marL="642938" indent="-642938">
              <a:buFont typeface="Wingdings" panose="05000000000000000000" pitchFamily="2" charset="2"/>
              <a:buChar char="ü"/>
            </a:pPr>
            <a:r>
              <a:rPr lang="en-US" sz="5600">
                <a:solidFill>
                  <a:srgbClr val="58585B"/>
                </a:solidFill>
                <a:latin typeface="Open Sans" panose="020B0606030504020204" pitchFamily="34" charset="0"/>
                <a:ea typeface="Open Sans" panose="020B0606030504020204" pitchFamily="34" charset="0"/>
                <a:cs typeface="Open Sans" panose="020B0606030504020204" pitchFamily="34" charset="0"/>
              </a:rPr>
              <a:t>New</a:t>
            </a:r>
          </a:p>
          <a:p>
            <a:pPr marL="642938" indent="-642938">
              <a:buFont typeface="Wingdings" panose="05000000000000000000" pitchFamily="2" charset="2"/>
              <a:buChar char="ü"/>
            </a:pPr>
            <a:r>
              <a:rPr lang="en-US" sz="5600">
                <a:solidFill>
                  <a:srgbClr val="58585B"/>
                </a:solidFill>
                <a:latin typeface="Open Sans" panose="020B0606030504020204" pitchFamily="34" charset="0"/>
                <a:ea typeface="Open Sans" panose="020B0606030504020204" pitchFamily="34" charset="0"/>
                <a:cs typeface="Open Sans" panose="020B0606030504020204" pitchFamily="34" charset="0"/>
              </a:rPr>
              <a:t>Unusual</a:t>
            </a:r>
          </a:p>
          <a:p>
            <a:pPr marL="642938" indent="-642938">
              <a:buFont typeface="Wingdings" panose="05000000000000000000" pitchFamily="2" charset="2"/>
              <a:buChar char="ü"/>
            </a:pPr>
            <a:r>
              <a:rPr lang="en-US" sz="5600">
                <a:solidFill>
                  <a:srgbClr val="58585B"/>
                </a:solidFill>
                <a:latin typeface="Open Sans" panose="020B0606030504020204" pitchFamily="34" charset="0"/>
                <a:ea typeface="Open Sans" panose="020B0606030504020204" pitchFamily="34" charset="0"/>
                <a:cs typeface="Open Sans" panose="020B0606030504020204" pitchFamily="34" charset="0"/>
              </a:rPr>
              <a:t>Local</a:t>
            </a:r>
          </a:p>
          <a:p>
            <a:pPr marL="642938" indent="-642938">
              <a:buFont typeface="Wingdings" panose="05000000000000000000" pitchFamily="2" charset="2"/>
              <a:buChar char="ü"/>
            </a:pPr>
            <a:r>
              <a:rPr lang="en-US" sz="5600">
                <a:solidFill>
                  <a:srgbClr val="58585B"/>
                </a:solidFill>
                <a:latin typeface="Open Sans" panose="020B0606030504020204" pitchFamily="34" charset="0"/>
                <a:ea typeface="Open Sans" panose="020B0606030504020204" pitchFamily="34" charset="0"/>
                <a:cs typeface="Open Sans" panose="020B0606030504020204" pitchFamily="34" charset="0"/>
              </a:rPr>
              <a:t>Personal</a:t>
            </a:r>
          </a:p>
          <a:p>
            <a:pPr marL="642938" indent="-642938">
              <a:buFont typeface="Wingdings" panose="05000000000000000000" pitchFamily="2" charset="2"/>
              <a:buChar char="ü"/>
            </a:pPr>
            <a:r>
              <a:rPr lang="en-US" sz="5600">
                <a:solidFill>
                  <a:srgbClr val="58585B"/>
                </a:solidFill>
                <a:latin typeface="Open Sans" panose="020B0606030504020204" pitchFamily="34" charset="0"/>
                <a:ea typeface="Open Sans" panose="020B0606030504020204" pitchFamily="34" charset="0"/>
                <a:cs typeface="Open Sans" panose="020B0606030504020204" pitchFamily="34" charset="0"/>
              </a:rPr>
              <a:t>Important</a:t>
            </a:r>
          </a:p>
        </p:txBody>
      </p:sp>
      <p:sp>
        <p:nvSpPr>
          <p:cNvPr id="3" name="Rectangle 5">
            <a:extLst>
              <a:ext uri="{FF2B5EF4-FFF2-40B4-BE49-F238E27FC236}">
                <a16:creationId xmlns:a16="http://schemas.microsoft.com/office/drawing/2014/main" id="{CFB59E69-0308-4CFD-A754-010A99037B7B}"/>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12</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349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photos-a.xx.fbcdn.net/hphotos-snc7/317657_4308305318187_353476042_n.jpg">
            <a:extLst>
              <a:ext uri="{FF2B5EF4-FFF2-40B4-BE49-F238E27FC236}">
                <a16:creationId xmlns:a16="http://schemas.microsoft.com/office/drawing/2014/main" id="{D1FCAE0B-28D8-4DB5-89A1-3D3E529BC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374" y="652463"/>
            <a:ext cx="4524167" cy="431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4">
            <a:extLst>
              <a:ext uri="{FF2B5EF4-FFF2-40B4-BE49-F238E27FC236}">
                <a16:creationId xmlns:a16="http://schemas.microsoft.com/office/drawing/2014/main" id="{00A3C981-8849-44AD-9E69-04616E6A333F}"/>
              </a:ext>
            </a:extLst>
          </p:cNvPr>
          <p:cNvSpPr txBox="1">
            <a:spLocks noChangeArrowheads="1"/>
          </p:cNvSpPr>
          <p:nvPr/>
        </p:nvSpPr>
        <p:spPr bwMode="auto">
          <a:xfrm>
            <a:off x="591458" y="99590"/>
            <a:ext cx="6858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100" i="1">
                <a:solidFill>
                  <a:srgbClr val="D50032"/>
                </a:solidFill>
                <a:latin typeface="Open Sans" panose="020B0606030504020204" pitchFamily="34" charset="0"/>
                <a:ea typeface="Open Sans" panose="020B0606030504020204" pitchFamily="34" charset="0"/>
                <a:cs typeface="Open Sans" panose="020B0606030504020204" pitchFamily="34" charset="0"/>
              </a:rPr>
              <a:t>The Des Moines Register</a:t>
            </a:r>
            <a:r>
              <a:rPr lang="en-US" altLang="en-US" sz="2100">
                <a:solidFill>
                  <a:srgbClr val="D50032"/>
                </a:solidFill>
                <a:latin typeface="Open Sans" panose="020B0606030504020204" pitchFamily="34" charset="0"/>
                <a:ea typeface="Open Sans" panose="020B0606030504020204" pitchFamily="34" charset="0"/>
                <a:cs typeface="Open Sans" panose="020B0606030504020204" pitchFamily="34" charset="0"/>
              </a:rPr>
              <a:t>, October 9, 2012</a:t>
            </a:r>
          </a:p>
        </p:txBody>
      </p:sp>
      <p:sp>
        <p:nvSpPr>
          <p:cNvPr id="6" name="Rectangle 5">
            <a:extLst>
              <a:ext uri="{FF2B5EF4-FFF2-40B4-BE49-F238E27FC236}">
                <a16:creationId xmlns:a16="http://schemas.microsoft.com/office/drawing/2014/main" id="{F9C7AD83-3CDF-4B45-B74D-20EA3C6CFC77}"/>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13</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2371" y="219019"/>
            <a:ext cx="6286500" cy="646331"/>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endPar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580572" y="1195287"/>
            <a:ext cx="7716946" cy="3474349"/>
          </a:xfrm>
          <a:prstGeom prst="rect">
            <a:avLst/>
          </a:prstGeom>
        </p:spPr>
        <p:txBody>
          <a:bodyPr wrap="square">
            <a:spAutoFit/>
          </a:bodyPr>
          <a:lstStyle/>
          <a:p>
            <a:pPr marL="214313" indent="-214313">
              <a:lnSpc>
                <a:spcPct val="114000"/>
              </a:lnSpc>
              <a:spcAft>
                <a:spcPts val="450"/>
              </a:spcAft>
              <a:buFont typeface="Arial" charset="0"/>
              <a:buChar char="•"/>
            </a:pPr>
            <a:r>
              <a:rPr lang="en-US" sz="3000" dirty="0">
                <a:solidFill>
                  <a:srgbClr val="58585B"/>
                </a:solidFill>
                <a:latin typeface="Open Sans" panose="020B0606030504020204" pitchFamily="34" charset="0"/>
                <a:ea typeface="Open Sans" panose="020B0606030504020204" pitchFamily="34" charset="0"/>
                <a:cs typeface="Open Sans" panose="020B0606030504020204" pitchFamily="34" charset="0"/>
              </a:rPr>
              <a:t>150 – 200 words (check paper’s website)</a:t>
            </a:r>
          </a:p>
          <a:p>
            <a:pPr marL="214313" indent="-214313">
              <a:lnSpc>
                <a:spcPct val="114000"/>
              </a:lnSpc>
              <a:spcAft>
                <a:spcPts val="450"/>
              </a:spcAft>
              <a:buFont typeface="Arial" charset="0"/>
              <a:buChar char="•"/>
            </a:pPr>
            <a:r>
              <a:rPr lang="en-US" sz="3000" dirty="0">
                <a:solidFill>
                  <a:srgbClr val="58585B"/>
                </a:solidFill>
                <a:latin typeface="Open Sans" panose="020B0606030504020204" pitchFamily="34" charset="0"/>
                <a:ea typeface="Open Sans" panose="020B0606030504020204" pitchFamily="34" charset="0"/>
                <a:cs typeface="Open Sans" panose="020B0606030504020204" pitchFamily="34" charset="0"/>
              </a:rPr>
              <a:t>3 key pieces:</a:t>
            </a:r>
          </a:p>
          <a:p>
            <a:pPr marL="857250" lvl="1" indent="-514350">
              <a:lnSpc>
                <a:spcPct val="114000"/>
              </a:lnSpc>
              <a:spcAft>
                <a:spcPts val="450"/>
              </a:spcAft>
              <a:buFont typeface="+mj-lt"/>
              <a:buAutoNum type="alphaLcParenR"/>
            </a:pPr>
            <a:r>
              <a:rPr lang="en-US" sz="3000" dirty="0">
                <a:solidFill>
                  <a:srgbClr val="D50032"/>
                </a:solidFill>
                <a:latin typeface="Open Sans" panose="020B0606030504020204" pitchFamily="34" charset="0"/>
                <a:ea typeface="Open Sans" panose="020B0606030504020204" pitchFamily="34" charset="0"/>
                <a:cs typeface="Open Sans" panose="020B0606030504020204" pitchFamily="34" charset="0"/>
              </a:rPr>
              <a:t>Local or timely hook (best to respond to a story)</a:t>
            </a:r>
            <a:endParaRPr lang="en-US" sz="135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a:p>
            <a:pPr marL="857250" lvl="1" indent="-514350">
              <a:lnSpc>
                <a:spcPct val="114000"/>
              </a:lnSpc>
              <a:spcAft>
                <a:spcPts val="450"/>
              </a:spcAft>
              <a:buFont typeface="+mj-lt"/>
              <a:buAutoNum type="alphaLcParenR"/>
            </a:pPr>
            <a:r>
              <a:rPr lang="en-US" sz="3000" dirty="0">
                <a:solidFill>
                  <a:srgbClr val="D50032"/>
                </a:solidFill>
                <a:latin typeface="Open Sans" panose="020B0606030504020204" pitchFamily="34" charset="0"/>
                <a:ea typeface="Open Sans" panose="020B0606030504020204" pitchFamily="34" charset="0"/>
                <a:cs typeface="Open Sans" panose="020B0606030504020204" pitchFamily="34" charset="0"/>
              </a:rPr>
              <a:t>Why it matters</a:t>
            </a:r>
          </a:p>
          <a:p>
            <a:pPr marL="857250" lvl="1" indent="-514350">
              <a:lnSpc>
                <a:spcPct val="114000"/>
              </a:lnSpc>
              <a:spcAft>
                <a:spcPts val="450"/>
              </a:spcAft>
              <a:buFont typeface="+mj-lt"/>
              <a:buAutoNum type="alphaLcParenR"/>
            </a:pPr>
            <a:r>
              <a:rPr lang="en-US" sz="3000" dirty="0">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a:t>
            </a:r>
          </a:p>
        </p:txBody>
      </p:sp>
      <p:sp>
        <p:nvSpPr>
          <p:cNvPr id="4" name="Rectangle 5">
            <a:extLst>
              <a:ext uri="{FF2B5EF4-FFF2-40B4-BE49-F238E27FC236}">
                <a16:creationId xmlns:a16="http://schemas.microsoft.com/office/drawing/2014/main" id="{49668030-0D26-4619-B24B-7ADFCC94B371}"/>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14</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7347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25" y="205979"/>
            <a:ext cx="7728155" cy="857250"/>
          </a:xfrm>
        </p:spPr>
        <p:txBody>
          <a:bodyPr>
            <a:normAutofit fontScale="90000"/>
          </a:bodyPr>
          <a:lstStyle/>
          <a:p>
            <a:r>
              <a:rPr lang="en-US" dirty="0"/>
              <a:t>EPIC Format for Writing &amp; Speaking</a:t>
            </a:r>
          </a:p>
        </p:txBody>
      </p:sp>
      <p:sp>
        <p:nvSpPr>
          <p:cNvPr id="3" name="Text Placeholder 2"/>
          <p:cNvSpPr>
            <a:spLocks noGrp="1"/>
          </p:cNvSpPr>
          <p:nvPr>
            <p:ph type="body" idx="1"/>
          </p:nvPr>
        </p:nvSpPr>
        <p:spPr>
          <a:xfrm>
            <a:off x="491857" y="1343553"/>
            <a:ext cx="5790666" cy="3408905"/>
          </a:xfrm>
        </p:spPr>
        <p:txBody>
          <a:bodyPr>
            <a:normAutofit fontScale="85000" lnSpcReduction="20000"/>
          </a:bodyPr>
          <a:lstStyle/>
          <a:p>
            <a:pPr marL="0" indent="0">
              <a:spcAft>
                <a:spcPts val="1350"/>
              </a:spcAft>
              <a:buNone/>
            </a:pPr>
            <a:r>
              <a:rPr lang="en-US" b="1" u="sng" dirty="0"/>
              <a:t>E</a:t>
            </a:r>
            <a:r>
              <a:rPr lang="en-US" b="1" dirty="0"/>
              <a:t>NGAGE</a:t>
            </a:r>
            <a:r>
              <a:rPr lang="en-US" dirty="0"/>
              <a:t>: Something to capture their attention </a:t>
            </a:r>
          </a:p>
          <a:p>
            <a:pPr marL="0" indent="0">
              <a:spcAft>
                <a:spcPts val="1350"/>
              </a:spcAft>
              <a:buNone/>
            </a:pPr>
            <a:r>
              <a:rPr lang="en-US" b="1" u="sng" dirty="0"/>
              <a:t>P</a:t>
            </a:r>
            <a:r>
              <a:rPr lang="en-US" b="1" dirty="0"/>
              <a:t>ROBLEM</a:t>
            </a:r>
            <a:r>
              <a:rPr lang="en-US" dirty="0"/>
              <a:t>: Outline the problem, paint a picture to help them understand</a:t>
            </a:r>
          </a:p>
          <a:p>
            <a:pPr marL="0" indent="0">
              <a:spcAft>
                <a:spcPts val="1350"/>
              </a:spcAft>
              <a:buNone/>
            </a:pPr>
            <a:r>
              <a:rPr lang="en-US" b="1" u="sng" dirty="0"/>
              <a:t>I</a:t>
            </a:r>
            <a:r>
              <a:rPr lang="en-US" b="1" dirty="0"/>
              <a:t>NFORM ON SOLUTION</a:t>
            </a:r>
            <a:r>
              <a:rPr lang="en-US" dirty="0"/>
              <a:t>: Explain how your solution will confront the problem</a:t>
            </a:r>
          </a:p>
          <a:p>
            <a:pPr marL="0" indent="0">
              <a:spcAft>
                <a:spcPts val="1350"/>
              </a:spcAft>
              <a:buNone/>
            </a:pPr>
            <a:r>
              <a:rPr lang="en-US" b="1" u="sng" dirty="0"/>
              <a:t>C</a:t>
            </a:r>
            <a:r>
              <a:rPr lang="en-US" b="1" dirty="0"/>
              <a:t>ALL TO ACTION</a:t>
            </a:r>
            <a:r>
              <a:rPr lang="en-US" dirty="0"/>
              <a:t>: Yes or no request</a:t>
            </a:r>
          </a:p>
        </p:txBody>
      </p:sp>
      <p:sp>
        <p:nvSpPr>
          <p:cNvPr id="4" name="Right Bracket 3">
            <a:extLst>
              <a:ext uri="{FF2B5EF4-FFF2-40B4-BE49-F238E27FC236}">
                <a16:creationId xmlns:a16="http://schemas.microsoft.com/office/drawing/2014/main" id="{E616BB71-9D88-464B-8C94-D8EDCBE1313F}"/>
              </a:ext>
            </a:extLst>
          </p:cNvPr>
          <p:cNvSpPr/>
          <p:nvPr/>
        </p:nvSpPr>
        <p:spPr>
          <a:xfrm>
            <a:off x="6454183" y="2322660"/>
            <a:ext cx="252968" cy="1550986"/>
          </a:xfrm>
          <a:prstGeom prst="rightBracket">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FF0000"/>
              </a:solidFill>
            </a:endParaRPr>
          </a:p>
        </p:txBody>
      </p:sp>
      <p:sp>
        <p:nvSpPr>
          <p:cNvPr id="5" name="TextBox 4">
            <a:extLst>
              <a:ext uri="{FF2B5EF4-FFF2-40B4-BE49-F238E27FC236}">
                <a16:creationId xmlns:a16="http://schemas.microsoft.com/office/drawing/2014/main" id="{622A392D-4367-B94D-8C3A-017CCE258EA2}"/>
              </a:ext>
            </a:extLst>
          </p:cNvPr>
          <p:cNvSpPr txBox="1"/>
          <p:nvPr/>
        </p:nvSpPr>
        <p:spPr>
          <a:xfrm>
            <a:off x="6311347" y="1248986"/>
            <a:ext cx="1785517" cy="707886"/>
          </a:xfrm>
          <a:prstGeom prst="rect">
            <a:avLst/>
          </a:prstGeom>
          <a:noFill/>
        </p:spPr>
        <p:txBody>
          <a:bodyPr wrap="square" rtlCol="0">
            <a:spAutoFit/>
          </a:bodyPr>
          <a:lstStyle/>
          <a:p>
            <a:r>
              <a:rPr lang="en-US" sz="2000" dirty="0">
                <a:solidFill>
                  <a:srgbClr val="FF0000"/>
                </a:solidFill>
              </a:rPr>
              <a:t>Local, Timely Hook</a:t>
            </a:r>
          </a:p>
        </p:txBody>
      </p:sp>
      <p:sp>
        <p:nvSpPr>
          <p:cNvPr id="6" name="TextBox 5">
            <a:extLst>
              <a:ext uri="{FF2B5EF4-FFF2-40B4-BE49-F238E27FC236}">
                <a16:creationId xmlns:a16="http://schemas.microsoft.com/office/drawing/2014/main" id="{82310F70-48A5-5846-924E-F9F8D9E66F6A}"/>
              </a:ext>
            </a:extLst>
          </p:cNvPr>
          <p:cNvSpPr txBox="1"/>
          <p:nvPr/>
        </p:nvSpPr>
        <p:spPr>
          <a:xfrm>
            <a:off x="6923407" y="2482505"/>
            <a:ext cx="1226038" cy="707886"/>
          </a:xfrm>
          <a:prstGeom prst="rect">
            <a:avLst/>
          </a:prstGeom>
          <a:noFill/>
        </p:spPr>
        <p:txBody>
          <a:bodyPr wrap="square" rtlCol="0">
            <a:spAutoFit/>
          </a:bodyPr>
          <a:lstStyle/>
          <a:p>
            <a:r>
              <a:rPr lang="en-US" sz="2000" dirty="0">
                <a:solidFill>
                  <a:srgbClr val="FF0000"/>
                </a:solidFill>
              </a:rPr>
              <a:t>Why it Matters</a:t>
            </a:r>
          </a:p>
        </p:txBody>
      </p:sp>
      <p:sp>
        <p:nvSpPr>
          <p:cNvPr id="7" name="TextBox 6">
            <a:extLst>
              <a:ext uri="{FF2B5EF4-FFF2-40B4-BE49-F238E27FC236}">
                <a16:creationId xmlns:a16="http://schemas.microsoft.com/office/drawing/2014/main" id="{DECC53F3-3141-2E4E-AAC9-C1F1A25C29F1}"/>
              </a:ext>
            </a:extLst>
          </p:cNvPr>
          <p:cNvSpPr txBox="1"/>
          <p:nvPr/>
        </p:nvSpPr>
        <p:spPr>
          <a:xfrm>
            <a:off x="6454183" y="3991796"/>
            <a:ext cx="1082243" cy="707886"/>
          </a:xfrm>
          <a:prstGeom prst="rect">
            <a:avLst/>
          </a:prstGeom>
          <a:noFill/>
        </p:spPr>
        <p:txBody>
          <a:bodyPr wrap="square" rtlCol="0">
            <a:spAutoFit/>
          </a:bodyPr>
          <a:lstStyle/>
          <a:p>
            <a:r>
              <a:rPr lang="en-US" sz="2000" dirty="0">
                <a:solidFill>
                  <a:srgbClr val="FF0000"/>
                </a:solidFill>
              </a:rPr>
              <a:t>Call to Action</a:t>
            </a:r>
          </a:p>
        </p:txBody>
      </p:sp>
    </p:spTree>
    <p:extLst>
      <p:ext uri="{BB962C8B-B14F-4D97-AF65-F5344CB8AC3E}">
        <p14:creationId xmlns:p14="http://schemas.microsoft.com/office/powerpoint/2010/main" val="327021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1200329"/>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p>
          <a:p>
            <a:pPr algn="ctr"/>
            <a:r>
              <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rPr>
              <a:t>Structure</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952644" y="1692738"/>
            <a:ext cx="7070221" cy="2230438"/>
          </a:xfrm>
        </p:spPr>
        <p:txBody>
          <a:bodyPr numCol="2" spcCol="182880">
            <a:noAutofit/>
          </a:bodyPr>
          <a:lstStyle/>
          <a:p>
            <a:pPr marL="0" indent="0">
              <a:lnSpc>
                <a:spcPct val="134000"/>
              </a:lnSpc>
              <a:spcBef>
                <a:spcPts val="0"/>
              </a:spcBef>
              <a:spcAft>
                <a:spcPts val="450"/>
              </a:spcAft>
              <a:buNone/>
            </a:pPr>
            <a:r>
              <a:rPr lang="en-US" sz="25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it appears</a:t>
            </a:r>
          </a:p>
          <a:p>
            <a:pPr marL="300038" indent="-300038">
              <a:lnSpc>
                <a:spcPct val="134000"/>
              </a:lnSpc>
              <a:spcBef>
                <a:spcPts val="0"/>
              </a:spcBef>
              <a:spcAft>
                <a:spcPts val="450"/>
              </a:spcAft>
              <a:buFont typeface="Arial"/>
              <a:buAutoNum type="arabicPeriod"/>
            </a:pPr>
            <a:r>
              <a:rPr lang="en-US" sz="22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&amp; timely hook</a:t>
            </a:r>
          </a:p>
          <a:p>
            <a:pPr marL="300038" indent="-300038">
              <a:lnSpc>
                <a:spcPct val="134000"/>
              </a:lnSpc>
              <a:spcBef>
                <a:spcPts val="0"/>
              </a:spcBef>
              <a:spcAft>
                <a:spcPts val="450"/>
              </a:spcAft>
              <a:buAutoNum type="arabicPeriod"/>
            </a:pPr>
            <a:r>
              <a:rPr lang="en-US" sz="22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it matters</a:t>
            </a:r>
          </a:p>
          <a:p>
            <a:pPr marL="300038" indent="-300038">
              <a:lnSpc>
                <a:spcPct val="134000"/>
              </a:lnSpc>
              <a:spcBef>
                <a:spcPts val="0"/>
              </a:spcBef>
              <a:spcAft>
                <a:spcPts val="450"/>
              </a:spcAft>
              <a:buFont typeface="Arial"/>
              <a:buAutoNum type="arabicPeriod"/>
            </a:pPr>
            <a:r>
              <a:rPr lang="en-US" sz="22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to action</a:t>
            </a:r>
          </a:p>
          <a:p>
            <a:pPr marL="300038" indent="-300038">
              <a:lnSpc>
                <a:spcPct val="134000"/>
              </a:lnSpc>
              <a:spcBef>
                <a:spcPts val="0"/>
              </a:spcBef>
              <a:spcAft>
                <a:spcPts val="450"/>
              </a:spcAft>
              <a:buFont typeface="Arial"/>
              <a:buAutoNum type="arabicPeriod"/>
            </a:pPr>
            <a:endParaRPr lang="en-US" sz="225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34000"/>
              </a:lnSpc>
              <a:spcBef>
                <a:spcPts val="0"/>
              </a:spcBef>
              <a:spcAft>
                <a:spcPts val="450"/>
              </a:spcAft>
              <a:buNone/>
            </a:pPr>
            <a:r>
              <a:rPr lang="en-US" sz="25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you write it</a:t>
            </a:r>
          </a:p>
          <a:p>
            <a:pPr marL="557213" indent="-300038">
              <a:lnSpc>
                <a:spcPct val="134000"/>
              </a:lnSpc>
              <a:spcBef>
                <a:spcPts val="0"/>
              </a:spcBef>
              <a:spcAft>
                <a:spcPts val="450"/>
              </a:spcAft>
              <a:buAutoNum type="arabicPeriod"/>
            </a:pPr>
            <a:r>
              <a:rPr lang="en-US" sz="22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to action</a:t>
            </a:r>
          </a:p>
          <a:p>
            <a:pPr marL="557213" indent="-300038">
              <a:lnSpc>
                <a:spcPct val="134000"/>
              </a:lnSpc>
              <a:spcBef>
                <a:spcPts val="0"/>
              </a:spcBef>
              <a:spcAft>
                <a:spcPts val="450"/>
              </a:spcAft>
              <a:buAutoNum type="arabicPeriod"/>
            </a:pPr>
            <a:r>
              <a:rPr lang="en-US" sz="22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it matters</a:t>
            </a:r>
          </a:p>
          <a:p>
            <a:pPr marL="557213" indent="-300038">
              <a:lnSpc>
                <a:spcPct val="134000"/>
              </a:lnSpc>
              <a:spcBef>
                <a:spcPts val="0"/>
              </a:spcBef>
              <a:spcAft>
                <a:spcPts val="450"/>
              </a:spcAft>
              <a:buFont typeface="Arial"/>
              <a:buAutoNum type="arabicPeriod"/>
            </a:pPr>
            <a:r>
              <a:rPr lang="en-US" sz="22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&amp; timely hook</a:t>
            </a: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16</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6750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873" y="840881"/>
            <a:ext cx="8547367" cy="3750129"/>
          </a:xfrm>
          <a:prstGeom prst="rect">
            <a:avLst/>
          </a:prstGeom>
          <a:ln>
            <a:noFill/>
          </a:ln>
        </p:spPr>
        <p:txBody>
          <a:bodyPr wrap="square">
            <a:spAutoFit/>
          </a:bodyPr>
          <a:lstStyle/>
          <a:p>
            <a:pPr>
              <a:lnSpc>
                <a:spcPct val="113000"/>
              </a:lnSpc>
              <a:spcAft>
                <a:spcPts val="450"/>
              </a:spcAft>
            </a:pPr>
            <a:r>
              <a:rPr lang="en-US" sz="1700" dirty="0">
                <a:latin typeface="Open Sans" panose="020B0606030504020204" pitchFamily="34" charset="0"/>
                <a:ea typeface="Open Sans" panose="020B0606030504020204" pitchFamily="34" charset="0"/>
                <a:cs typeface="Open Sans" panose="020B0606030504020204" pitchFamily="34" charset="0"/>
              </a:rPr>
              <a:t>In reference to your recent article, “</a:t>
            </a:r>
            <a:r>
              <a:rPr lang="en-US" sz="1700" dirty="0">
                <a:latin typeface="Open Sans" panose="020B0606030504020204" pitchFamily="34" charset="0"/>
                <a:ea typeface="Open Sans" panose="020B0606030504020204" pitchFamily="34" charset="0"/>
                <a:cs typeface="Open Sans" panose="020B0606030504020204" pitchFamily="34" charset="0"/>
                <a:hlinkClick r:id="rId2"/>
              </a:rPr>
              <a:t>Missouri lawmakers approve $6 billion COVID-19 emergency funding bill</a:t>
            </a:r>
            <a:r>
              <a:rPr lang="en-US" sz="1700" dirty="0">
                <a:latin typeface="Open Sans" panose="020B0606030504020204" pitchFamily="34" charset="0"/>
                <a:ea typeface="Open Sans" panose="020B0606030504020204" pitchFamily="34" charset="0"/>
                <a:cs typeface="Open Sans" panose="020B0606030504020204" pitchFamily="34" charset="0"/>
              </a:rPr>
              <a:t>”, I am grateful that both our state legislature and Congress have now passed emergency legislation to help people survive this crisis. </a:t>
            </a:r>
          </a:p>
          <a:p>
            <a:pPr>
              <a:lnSpc>
                <a:spcPct val="113000"/>
              </a:lnSpc>
              <a:spcAft>
                <a:spcPts val="450"/>
              </a:spcAft>
            </a:pPr>
            <a:r>
              <a:rPr lang="en-US" sz="1700" dirty="0">
                <a:latin typeface="Open Sans" panose="020B0606030504020204" pitchFamily="34" charset="0"/>
                <a:ea typeface="Open Sans" panose="020B0606030504020204" pitchFamily="34" charset="0"/>
                <a:cs typeface="Open Sans" panose="020B0606030504020204" pitchFamily="34" charset="0"/>
              </a:rPr>
              <a:t>But more is desperately needed. Thousands of laid off workers in Kansas City have no income now and no guarantee they’ll still have jobs when the crisis ends. Without help, they and their families face hunger, eviction, and possibly homelessness. We must help. In the next coronavirus response bill, Congress must prioritize housing and hunger by providing $100 billion for emergency rental assistance, passing a national moratorium on evictions, and increasing the maximum SNAP (formerly Food Stamps) benefit by 15 percent.</a:t>
            </a:r>
          </a:p>
          <a:p>
            <a:pPr>
              <a:lnSpc>
                <a:spcPct val="113000"/>
              </a:lnSpc>
              <a:spcAft>
                <a:spcPts val="450"/>
              </a:spcAft>
            </a:pPr>
            <a:r>
              <a:rPr lang="en-US" sz="1700" dirty="0">
                <a:latin typeface="Open Sans" panose="020B0606030504020204" pitchFamily="34" charset="0"/>
                <a:ea typeface="Open Sans" panose="020B0606030504020204" pitchFamily="34" charset="0"/>
                <a:cs typeface="Open Sans" panose="020B0606030504020204" pitchFamily="34" charset="0"/>
              </a:rPr>
              <a:t>I urge our Congressman Cleaver and Sens. Blunt and Hawley to help people secure stable housing and keep their families fed during this economic crisis and beyond.</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Three Parts of a LTE</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17</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Rounded Corners 1">
            <a:extLst>
              <a:ext uri="{FF2B5EF4-FFF2-40B4-BE49-F238E27FC236}">
                <a16:creationId xmlns:a16="http://schemas.microsoft.com/office/drawing/2014/main" id="{F0EAD7B4-F037-4BFC-962D-4FEEEA943536}"/>
              </a:ext>
            </a:extLst>
          </p:cNvPr>
          <p:cNvSpPr/>
          <p:nvPr/>
        </p:nvSpPr>
        <p:spPr>
          <a:xfrm>
            <a:off x="230873" y="3854990"/>
            <a:ext cx="8426396" cy="945065"/>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1">
            <a:extLst>
              <a:ext uri="{FF2B5EF4-FFF2-40B4-BE49-F238E27FC236}">
                <a16:creationId xmlns:a16="http://schemas.microsoft.com/office/drawing/2014/main" id="{C9BF8D17-82BD-B143-813F-8A9BB605E141}"/>
              </a:ext>
            </a:extLst>
          </p:cNvPr>
          <p:cNvSpPr/>
          <p:nvPr/>
        </p:nvSpPr>
        <p:spPr>
          <a:xfrm>
            <a:off x="174430" y="1785946"/>
            <a:ext cx="8539282" cy="2084110"/>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1">
            <a:extLst>
              <a:ext uri="{FF2B5EF4-FFF2-40B4-BE49-F238E27FC236}">
                <a16:creationId xmlns:a16="http://schemas.microsoft.com/office/drawing/2014/main" id="{C9EB73A2-AFE0-4E40-A2C2-A30FCC3F9BE2}"/>
              </a:ext>
            </a:extLst>
          </p:cNvPr>
          <p:cNvSpPr/>
          <p:nvPr/>
        </p:nvSpPr>
        <p:spPr>
          <a:xfrm>
            <a:off x="230873" y="833348"/>
            <a:ext cx="8426396" cy="945065"/>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57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873" y="840881"/>
            <a:ext cx="8547367" cy="3970318"/>
          </a:xfrm>
          <a:prstGeom prst="rect">
            <a:avLst/>
          </a:prstGeom>
          <a:ln>
            <a:noFill/>
          </a:ln>
        </p:spPr>
        <p:txBody>
          <a:bodyPr wrap="square">
            <a:spAutoFit/>
          </a:bodyPr>
          <a:lstStyle/>
          <a:p>
            <a:r>
              <a:rPr lang="en-US" dirty="0"/>
              <a:t>As we respond to the tragedy of this pandemic, we know it's also threatening communities facing poverty all around the world. Just as we have seen it racing through our long-term care facilities, it will race through resource poor communities, and especially, refugee camps.</a:t>
            </a:r>
          </a:p>
          <a:p>
            <a:endParaRPr lang="en-US" dirty="0"/>
          </a:p>
          <a:p>
            <a:endParaRPr lang="en-US" dirty="0"/>
          </a:p>
          <a:p>
            <a:r>
              <a:rPr lang="en-US" dirty="0"/>
              <a:t>As Congress prepares for the next stage of its coronavirus response, they should include support for lower-income countries to deal with the immediate crisis and to strengthen their health care systems in the long run.</a:t>
            </a:r>
          </a:p>
          <a:p>
            <a:endParaRPr lang="en-US" dirty="0"/>
          </a:p>
          <a:p>
            <a:r>
              <a:rPr lang="en-US" dirty="0"/>
              <a:t>Our government already supports international organizations that do this well, including the Global Fund to Fight AIDS, Tuberculosis and Malaria as well as Gavi, the Vaccine Alliance, in addition to U.S. programs focused on global health. We should build on these efforts.</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Local Timely Hook &amp; Why It Matters</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18</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98C31F5A-9260-4BC2-B1BF-5D8FBD57338A}"/>
              </a:ext>
            </a:extLst>
          </p:cNvPr>
          <p:cNvSpPr/>
          <p:nvPr/>
        </p:nvSpPr>
        <p:spPr>
          <a:xfrm>
            <a:off x="230873" y="864072"/>
            <a:ext cx="8754101" cy="1507713"/>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6">
            <a:extLst>
              <a:ext uri="{FF2B5EF4-FFF2-40B4-BE49-F238E27FC236}">
                <a16:creationId xmlns:a16="http://schemas.microsoft.com/office/drawing/2014/main" id="{27740C24-95C1-B04B-9771-BF8203DC8434}"/>
              </a:ext>
            </a:extLst>
          </p:cNvPr>
          <p:cNvSpPr/>
          <p:nvPr/>
        </p:nvSpPr>
        <p:spPr>
          <a:xfrm>
            <a:off x="227334" y="2453832"/>
            <a:ext cx="8754101" cy="2427884"/>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03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873" y="840881"/>
            <a:ext cx="8547367" cy="4093428"/>
          </a:xfrm>
          <a:prstGeom prst="rect">
            <a:avLst/>
          </a:prstGeom>
          <a:ln>
            <a:noFill/>
          </a:ln>
        </p:spPr>
        <p:txBody>
          <a:bodyPr wrap="square">
            <a:spAutoFit/>
          </a:bodyPr>
          <a:lstStyle/>
          <a:p>
            <a:r>
              <a:rPr lang="en-US" sz="2000" dirty="0"/>
              <a:t>U.S. Rep. Richard Neal, D-Springfield, and U.S. Sens. Warren and Markey, D-Mass., must ensure that, in addition to our domestic response, Phase 4 of the U.S. COVID-19 response includes support for programs on the front lines in low-income nations. Organizations like the Global Fund and Gavi have leaped into action, but will need additional support.</a:t>
            </a:r>
          </a:p>
          <a:p>
            <a:r>
              <a:rPr lang="en-US" sz="2000" dirty="0"/>
              <a:t>If this crisis has taught us anything, it's that we live in a connected world and that what happens "over there" in other nations is our concern. Let's support our neighbors everywhere.</a:t>
            </a:r>
          </a:p>
          <a:p>
            <a:r>
              <a:rPr lang="en-US" sz="2000" dirty="0"/>
              <a:t>This is a global pandemic, and it requires a global response.</a:t>
            </a:r>
          </a:p>
          <a:p>
            <a:endParaRPr lang="en-US" sz="2000" i="1" dirty="0"/>
          </a:p>
          <a:p>
            <a:r>
              <a:rPr lang="en-US" sz="2000" i="1" dirty="0" err="1"/>
              <a:t>Leslye</a:t>
            </a:r>
            <a:r>
              <a:rPr lang="en-US" sz="2000" i="1" dirty="0"/>
              <a:t> Heilig,</a:t>
            </a:r>
            <a:endParaRPr lang="en-US" sz="2000" dirty="0"/>
          </a:p>
          <a:p>
            <a:r>
              <a:rPr lang="en-US" sz="2000" dirty="0"/>
              <a:t>Great Barrington</a:t>
            </a:r>
          </a:p>
          <a:p>
            <a:r>
              <a:rPr lang="en-US" sz="2000" dirty="0"/>
              <a:t>April 20, 2020</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19</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98C31F5A-9260-4BC2-B1BF-5D8FBD57338A}"/>
              </a:ext>
            </a:extLst>
          </p:cNvPr>
          <p:cNvSpPr/>
          <p:nvPr/>
        </p:nvSpPr>
        <p:spPr>
          <a:xfrm>
            <a:off x="103239" y="631835"/>
            <a:ext cx="8881735" cy="4302473"/>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36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86757" y="157298"/>
            <a:ext cx="6172200" cy="500063"/>
          </a:xfrm>
        </p:spPr>
        <p:txBody>
          <a:bodyPr>
            <a:noAutofit/>
          </a:bodyPr>
          <a:lstStyle/>
          <a:p>
            <a:pPr>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3600" b="1" dirty="0">
                <a:solidFill>
                  <a:srgbClr val="E41034"/>
                </a:solidFill>
                <a:latin typeface="Open Sans" panose="020B0606030504020204" pitchFamily="34" charset="0"/>
                <a:ea typeface="Open Sans" panose="020B0606030504020204" pitchFamily="34" charset="0"/>
                <a:cs typeface="Open Sans" panose="020B0606030504020204" pitchFamily="34" charset="0"/>
              </a:rPr>
              <a:t>Advocacy Works!</a:t>
            </a:r>
            <a:endParaRPr lang="en-US" altLang="en-US" sz="3600" dirty="0">
              <a:solidFill>
                <a:srgbClr val="E4103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579" name="Rectangle 5"/>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pic>
        <p:nvPicPr>
          <p:cNvPr id="24580" name="Picture 2" descr="https://assets.bwbx.io/images/users/iqjWHBFdfxIU/i1ZtBnklKYw0/v1/-1x-1.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47" y="873977"/>
            <a:ext cx="8804430" cy="426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1200329"/>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p>
          <a:p>
            <a:pPr algn="ctr"/>
            <a:r>
              <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rPr>
              <a:t>Structure</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952644" y="1692738"/>
            <a:ext cx="7070221" cy="2230438"/>
          </a:xfrm>
        </p:spPr>
        <p:txBody>
          <a:bodyPr numCol="2" spcCol="182880">
            <a:noAutofit/>
          </a:bodyPr>
          <a:lstStyle/>
          <a:p>
            <a:pPr marL="0" indent="0">
              <a:lnSpc>
                <a:spcPct val="134000"/>
              </a:lnSpc>
              <a:spcBef>
                <a:spcPts val="0"/>
              </a:spcBef>
              <a:spcAft>
                <a:spcPts val="450"/>
              </a:spcAft>
              <a:buNone/>
            </a:pPr>
            <a:r>
              <a:rPr lang="en-US" sz="2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it appears</a:t>
            </a:r>
          </a:p>
          <a:p>
            <a:pPr marL="300038"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&amp; timely hook</a:t>
            </a:r>
          </a:p>
          <a:p>
            <a:pPr marL="300038" indent="-300038">
              <a:lnSpc>
                <a:spcPct val="134000"/>
              </a:lnSpc>
              <a:spcBef>
                <a:spcPts val="0"/>
              </a:spcBef>
              <a:spcAft>
                <a:spcPts val="450"/>
              </a:spcAft>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it matters</a:t>
            </a:r>
          </a:p>
          <a:p>
            <a:pPr marL="300038"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to action</a:t>
            </a:r>
          </a:p>
          <a:p>
            <a:pPr marL="300038" indent="-300038">
              <a:lnSpc>
                <a:spcPct val="134000"/>
              </a:lnSpc>
              <a:spcBef>
                <a:spcPts val="0"/>
              </a:spcBef>
              <a:spcAft>
                <a:spcPts val="450"/>
              </a:spcAft>
              <a:buFont typeface="Arial"/>
              <a:buAutoNum type="arabicPeriod"/>
            </a:pPr>
            <a:endParaRPr lang="en-US" sz="2250" b="1">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34000"/>
              </a:lnSpc>
              <a:spcBef>
                <a:spcPts val="0"/>
              </a:spcBef>
              <a:spcAft>
                <a:spcPts val="450"/>
              </a:spcAft>
              <a:buNone/>
            </a:pPr>
            <a:r>
              <a:rPr lang="en-US" sz="2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you write it</a:t>
            </a:r>
          </a:p>
          <a:p>
            <a:pPr marL="557213" indent="-300038">
              <a:lnSpc>
                <a:spcPct val="134000"/>
              </a:lnSpc>
              <a:spcBef>
                <a:spcPts val="0"/>
              </a:spcBef>
              <a:spcAft>
                <a:spcPts val="450"/>
              </a:spcAft>
              <a:buAutoNum type="arabicPeriod"/>
            </a:pPr>
            <a:r>
              <a:rPr lang="en-US" sz="2250" b="1">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a:t>
            </a:r>
          </a:p>
          <a:p>
            <a:pPr marL="557213" indent="-300038">
              <a:lnSpc>
                <a:spcPct val="134000"/>
              </a:lnSpc>
              <a:spcBef>
                <a:spcPts val="0"/>
              </a:spcBef>
              <a:spcAft>
                <a:spcPts val="450"/>
              </a:spcAft>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it matters</a:t>
            </a:r>
          </a:p>
          <a:p>
            <a:pPr marL="557213"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&amp; timely hook</a:t>
            </a: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20</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0736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873" y="146448"/>
            <a:ext cx="7512030" cy="1138773"/>
          </a:xfrm>
          <a:prstGeom prst="rect">
            <a:avLst/>
          </a:prstGeom>
        </p:spPr>
        <p:txBody>
          <a:bodyPr wrap="square">
            <a:spAutoFit/>
          </a:bodyPr>
          <a:lstStyle/>
          <a:p>
            <a:pPr algn="ctr"/>
            <a:r>
              <a:rPr lang="en-US" sz="3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 </a:t>
            </a:r>
          </a:p>
          <a:p>
            <a:pPr algn="ctr"/>
            <a:r>
              <a:rPr lang="en-US" sz="3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RESULTS Will Provide</a:t>
            </a:r>
            <a:endParaRPr lang="en-US" sz="34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230873" y="1568003"/>
            <a:ext cx="8588661" cy="3431700"/>
          </a:xfrm>
        </p:spPr>
        <p:txBody>
          <a:bodyPr numCol="2" spcCol="182880">
            <a:noAutofit/>
          </a:bodyPr>
          <a:lstStyle/>
          <a:p>
            <a:pPr marL="0" indent="0">
              <a:lnSpc>
                <a:spcPct val="134000"/>
              </a:lnSpc>
              <a:spcBef>
                <a:spcPts val="0"/>
              </a:spcBef>
              <a:spcAft>
                <a:spcPts val="450"/>
              </a:spcAft>
              <a:buNone/>
            </a:pPr>
            <a:r>
              <a:rPr lang="en-US"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Global Poverty</a:t>
            </a:r>
            <a:r>
              <a:rPr lang="en-US" sz="25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p>
          <a:p>
            <a:pPr marL="0" indent="0">
              <a:lnSpc>
                <a:spcPct val="114000"/>
              </a:lnSpc>
              <a:spcBef>
                <a:spcPts val="0"/>
              </a:spcBef>
              <a:spcAft>
                <a:spcPts val="450"/>
              </a:spcAft>
              <a:buNone/>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Congress must prioritize global health systems, alongside the domestic response, as we move forward together. People who are disenfranchised must not bear the brunt of this pandemic.</a:t>
            </a:r>
            <a:endParaRPr lang="en-US" sz="20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14000"/>
              </a:lnSpc>
              <a:spcBef>
                <a:spcPts val="0"/>
              </a:spcBef>
              <a:spcAft>
                <a:spcPts val="450"/>
              </a:spcAft>
              <a:buNone/>
            </a:pPr>
            <a:endPar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14000"/>
              </a:lnSpc>
              <a:spcBef>
                <a:spcPts val="0"/>
              </a:spcBef>
              <a:spcAft>
                <a:spcPts val="450"/>
              </a:spcAft>
              <a:buNone/>
            </a:pPr>
            <a:endPar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14000"/>
              </a:lnSpc>
              <a:spcBef>
                <a:spcPts val="0"/>
              </a:spcBef>
              <a:spcAft>
                <a:spcPts val="450"/>
              </a:spcAft>
              <a:buNone/>
            </a:pPr>
            <a:r>
              <a:rPr lang="en-US"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US Poverty</a:t>
            </a:r>
          </a:p>
          <a:p>
            <a:pPr marL="257175" indent="0">
              <a:lnSpc>
                <a:spcPct val="114000"/>
              </a:lnSpc>
              <a:spcBef>
                <a:spcPts val="0"/>
              </a:spcBef>
              <a:spcAft>
                <a:spcPts val="450"/>
              </a:spcAft>
              <a:buNone/>
            </a:pPr>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Workers and families are hurting and we can do more to help. I urge our members of Congress to pass legislation that helps Americans keep a roof over the heads and and food on the table through this economic crisis and beyond.</a:t>
            </a: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21</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94779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873" y="840881"/>
            <a:ext cx="8547367" cy="4093428"/>
          </a:xfrm>
          <a:prstGeom prst="rect">
            <a:avLst/>
          </a:prstGeom>
          <a:ln>
            <a:noFill/>
          </a:ln>
        </p:spPr>
        <p:txBody>
          <a:bodyPr wrap="square">
            <a:spAutoFit/>
          </a:bodyPr>
          <a:lstStyle/>
          <a:p>
            <a:r>
              <a:rPr lang="en-US" sz="2000" dirty="0"/>
              <a:t>U.S. Rep. Richard Neal, D-Springfield, and U.S. Sens. Warren and Markey, D-Mass., must ensure that, in addition to our domestic response, Phase 4 of the U.S. COVID-19 response includes support for programs on the front lines in low-income nations. Organizations like the Global Fund and Gavi have leaped into action, but will need additional support.</a:t>
            </a:r>
          </a:p>
          <a:p>
            <a:r>
              <a:rPr lang="en-US" sz="2000" dirty="0"/>
              <a:t>If this crisis has taught us anything, it's that we live in a connected world and that what happens "over there" in other nations is our concern. Let's support our neighbors everywhere.</a:t>
            </a:r>
          </a:p>
          <a:p>
            <a:r>
              <a:rPr lang="en-US" sz="2000" dirty="0"/>
              <a:t>This is a global pandemic, and it requires a global response.</a:t>
            </a:r>
          </a:p>
          <a:p>
            <a:endParaRPr lang="en-US" sz="2000" i="1" dirty="0"/>
          </a:p>
          <a:p>
            <a:r>
              <a:rPr lang="en-US" sz="2000" i="1" dirty="0" err="1"/>
              <a:t>Leslye</a:t>
            </a:r>
            <a:r>
              <a:rPr lang="en-US" sz="2000" i="1" dirty="0"/>
              <a:t> Heilig,</a:t>
            </a:r>
            <a:endParaRPr lang="en-US" sz="2000" dirty="0"/>
          </a:p>
          <a:p>
            <a:r>
              <a:rPr lang="en-US" sz="2000" dirty="0"/>
              <a:t>Great Barrington</a:t>
            </a:r>
          </a:p>
          <a:p>
            <a:r>
              <a:rPr lang="en-US" sz="2000" dirty="0"/>
              <a:t>April 20, 2020</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22</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98C31F5A-9260-4BC2-B1BF-5D8FBD57338A}"/>
              </a:ext>
            </a:extLst>
          </p:cNvPr>
          <p:cNvSpPr/>
          <p:nvPr/>
        </p:nvSpPr>
        <p:spPr>
          <a:xfrm>
            <a:off x="103239" y="631835"/>
            <a:ext cx="8881735" cy="4302473"/>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13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1200329"/>
          </a:xfrm>
          <a:prstGeom prst="rect">
            <a:avLst/>
          </a:prstGeom>
        </p:spPr>
        <p:txBody>
          <a:bodyPr wrap="square">
            <a:spAutoFit/>
          </a:bodyPr>
          <a:lstStyle/>
          <a:p>
            <a:pPr algn="ctr"/>
            <a:r>
              <a:rPr lang="en-US" sz="36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 RESULTS Will Provide this</a:t>
            </a:r>
            <a:endParaRPr lang="en-US" sz="36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230873" y="1346777"/>
            <a:ext cx="8588661" cy="3421626"/>
          </a:xfrm>
        </p:spPr>
        <p:txBody>
          <a:bodyPr numCol="2" spcCol="182880">
            <a:noAutofit/>
          </a:bodyPr>
          <a:lstStyle/>
          <a:p>
            <a:pPr marL="0" indent="0">
              <a:lnSpc>
                <a:spcPct val="134000"/>
              </a:lnSpc>
              <a:spcBef>
                <a:spcPts val="0"/>
              </a:spcBef>
              <a:spcAft>
                <a:spcPts val="450"/>
              </a:spcAft>
              <a:buNone/>
            </a:pPr>
            <a:r>
              <a:rPr lang="en-US"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Global Poverty</a:t>
            </a:r>
            <a:r>
              <a:rPr lang="en-US" sz="25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en-US" sz="2200" dirty="0"/>
              <a:t>Congress develops a Phase 4 COVID-19 response package it should include measures that:</a:t>
            </a:r>
          </a:p>
          <a:p>
            <a:pPr marL="457200" lvl="0" indent="-457200">
              <a:buFont typeface="+mj-lt"/>
              <a:buAutoNum type="arabicPeriod"/>
            </a:pPr>
            <a:r>
              <a:rPr lang="en-US" sz="2200" dirty="0"/>
              <a:t>Support low-income countries to respond to COVID-19, building on the progress we’ve made in global health.</a:t>
            </a:r>
          </a:p>
          <a:p>
            <a:pPr marL="457200" lvl="0" indent="-457200">
              <a:buFont typeface="+mj-lt"/>
              <a:buAutoNum type="arabicPeriod"/>
            </a:pPr>
            <a:r>
              <a:rPr lang="en-US" sz="2200" dirty="0"/>
              <a:t>Ensure other health programs that address diseases of poverty are not undermined by the COVID-19 response.</a:t>
            </a:r>
          </a:p>
          <a:p>
            <a:pPr marL="457200" indent="-457200">
              <a:buFont typeface="+mj-lt"/>
              <a:buAutoNum type="arabicPeriod"/>
            </a:pPr>
            <a:r>
              <a:rPr lang="en-US" sz="2200" dirty="0"/>
              <a:t>Address the non-health impacts of the pandemic, particularly access to quality education and other areas that disproportionately affect the poor</a:t>
            </a:r>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23</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0036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1200329"/>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p>
          <a:p>
            <a:pPr algn="ctr"/>
            <a:r>
              <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rPr>
              <a:t>Structure</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952644" y="1692738"/>
            <a:ext cx="7070221" cy="2230438"/>
          </a:xfrm>
        </p:spPr>
        <p:txBody>
          <a:bodyPr numCol="2" spcCol="182880">
            <a:noAutofit/>
          </a:bodyPr>
          <a:lstStyle/>
          <a:p>
            <a:pPr marL="0" indent="0">
              <a:lnSpc>
                <a:spcPct val="134000"/>
              </a:lnSpc>
              <a:spcBef>
                <a:spcPts val="0"/>
              </a:spcBef>
              <a:spcAft>
                <a:spcPts val="450"/>
              </a:spcAft>
              <a:buNone/>
            </a:pPr>
            <a:r>
              <a:rPr lang="en-US" sz="2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it appears</a:t>
            </a:r>
          </a:p>
          <a:p>
            <a:pPr marL="300038"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&amp; timely hook</a:t>
            </a:r>
          </a:p>
          <a:p>
            <a:pPr marL="300038" indent="-300038">
              <a:lnSpc>
                <a:spcPct val="134000"/>
              </a:lnSpc>
              <a:spcBef>
                <a:spcPts val="0"/>
              </a:spcBef>
              <a:spcAft>
                <a:spcPts val="450"/>
              </a:spcAft>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it matters</a:t>
            </a:r>
          </a:p>
          <a:p>
            <a:pPr marL="300038"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to action</a:t>
            </a:r>
          </a:p>
          <a:p>
            <a:pPr marL="300038" indent="-300038">
              <a:lnSpc>
                <a:spcPct val="134000"/>
              </a:lnSpc>
              <a:spcBef>
                <a:spcPts val="0"/>
              </a:spcBef>
              <a:spcAft>
                <a:spcPts val="450"/>
              </a:spcAft>
              <a:buFont typeface="Arial"/>
              <a:buAutoNum type="arabicPeriod"/>
            </a:pPr>
            <a:endParaRPr lang="en-US" sz="2250" b="1">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34000"/>
              </a:lnSpc>
              <a:spcBef>
                <a:spcPts val="0"/>
              </a:spcBef>
              <a:spcAft>
                <a:spcPts val="450"/>
              </a:spcAft>
              <a:buNone/>
            </a:pPr>
            <a:r>
              <a:rPr lang="en-US" sz="2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you write it</a:t>
            </a:r>
          </a:p>
          <a:p>
            <a:pPr marL="557213" indent="-300038">
              <a:lnSpc>
                <a:spcPct val="134000"/>
              </a:lnSpc>
              <a:spcBef>
                <a:spcPts val="0"/>
              </a:spcBef>
              <a:spcAft>
                <a:spcPts val="450"/>
              </a:spcAft>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to action</a:t>
            </a:r>
          </a:p>
          <a:p>
            <a:pPr marL="557213" indent="-300038">
              <a:lnSpc>
                <a:spcPct val="134000"/>
              </a:lnSpc>
              <a:spcBef>
                <a:spcPts val="0"/>
              </a:spcBef>
              <a:spcAft>
                <a:spcPts val="450"/>
              </a:spcAft>
              <a:buAutoNum type="arabicPeriod"/>
            </a:pPr>
            <a:r>
              <a:rPr lang="en-US" sz="2250" b="1">
                <a:solidFill>
                  <a:srgbClr val="D50032"/>
                </a:solidFill>
                <a:latin typeface="Open Sans" panose="020B0606030504020204" pitchFamily="34" charset="0"/>
                <a:ea typeface="Open Sans" panose="020B0606030504020204" pitchFamily="34" charset="0"/>
                <a:cs typeface="Open Sans" panose="020B0606030504020204" pitchFamily="34" charset="0"/>
              </a:rPr>
              <a:t>WHY IT MATTERS</a:t>
            </a:r>
          </a:p>
          <a:p>
            <a:pPr marL="557213"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&amp; timely hook</a:t>
            </a: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24</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4498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711" y="1049252"/>
            <a:ext cx="7776376" cy="3462486"/>
          </a:xfrm>
          <a:prstGeom prst="rect">
            <a:avLst/>
          </a:prstGeom>
        </p:spPr>
        <p:txBody>
          <a:bodyPr wrap="square">
            <a:spAutoFit/>
          </a:bodyPr>
          <a:lstStyle/>
          <a:p>
            <a:pPr algn="ctr"/>
            <a:r>
              <a:rPr lang="en-US" sz="3200">
                <a:solidFill>
                  <a:srgbClr val="58585B"/>
                </a:solidFill>
                <a:latin typeface="Open Sans" panose="020B0606030504020204" pitchFamily="34" charset="0"/>
                <a:ea typeface="Open Sans" panose="020B0606030504020204" pitchFamily="34" charset="0"/>
                <a:cs typeface="Open Sans" panose="020B0606030504020204" pitchFamily="34" charset="0"/>
              </a:rPr>
              <a:t>Why do I care about this issue?</a:t>
            </a:r>
          </a:p>
          <a:p>
            <a:pPr algn="ctr"/>
            <a:endParaRPr lang="en-US" sz="3200">
              <a:solidFill>
                <a:srgbClr val="58585B"/>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200">
                <a:solidFill>
                  <a:srgbClr val="58585B"/>
                </a:solidFill>
                <a:latin typeface="Open Sans" panose="020B0606030504020204" pitchFamily="34" charset="0"/>
                <a:ea typeface="Open Sans" panose="020B0606030504020204" pitchFamily="34" charset="0"/>
                <a:cs typeface="Open Sans" panose="020B0606030504020204" pitchFamily="34" charset="0"/>
              </a:rPr>
              <a:t>What makes this issue compelling now?</a:t>
            </a:r>
          </a:p>
          <a:p>
            <a:pPr algn="ctr"/>
            <a:endParaRPr lang="en-US" sz="3200">
              <a:solidFill>
                <a:srgbClr val="58585B"/>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200">
                <a:solidFill>
                  <a:srgbClr val="58585B"/>
                </a:solidFill>
                <a:latin typeface="Open Sans" panose="020B0606030504020204" pitchFamily="34" charset="0"/>
                <a:ea typeface="Open Sans" panose="020B0606030504020204" pitchFamily="34" charset="0"/>
                <a:cs typeface="Open Sans" panose="020B0606030504020204" pitchFamily="34" charset="0"/>
              </a:rPr>
              <a:t>Why does my member of Congress need to know about it?</a:t>
            </a:r>
          </a:p>
          <a:p>
            <a:endParaRPr lang="en-US" sz="1350">
              <a:solidFill>
                <a:srgbClr val="58585B"/>
              </a:solidFill>
              <a:latin typeface="Helvetica" panose="020B0604020202020204" pitchFamily="34" charset="0"/>
              <a:cs typeface="Helvetica" panose="020B0604020202020204" pitchFamily="34" charset="0"/>
            </a:endParaRPr>
          </a:p>
          <a:p>
            <a:endParaRPr lang="en-US" sz="1350"/>
          </a:p>
        </p:txBody>
      </p:sp>
      <p:sp>
        <p:nvSpPr>
          <p:cNvPr id="4" name="Rectangle 5">
            <a:extLst>
              <a:ext uri="{FF2B5EF4-FFF2-40B4-BE49-F238E27FC236}">
                <a16:creationId xmlns:a16="http://schemas.microsoft.com/office/drawing/2014/main" id="{F0B595B8-5ED7-4286-9373-8CCEA2FB03D1}"/>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25</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52A1EEF8-4E22-4143-8562-5209071F507A}"/>
              </a:ext>
            </a:extLst>
          </p:cNvPr>
          <p:cNvSpPr/>
          <p:nvPr/>
        </p:nvSpPr>
        <p:spPr>
          <a:xfrm>
            <a:off x="1039136" y="112838"/>
            <a:ext cx="6286500" cy="584775"/>
          </a:xfrm>
          <a:prstGeom prst="rect">
            <a:avLst/>
          </a:prstGeom>
        </p:spPr>
        <p:txBody>
          <a:bodyPr wrap="square">
            <a:spAutoFit/>
          </a:bodyPr>
          <a:lstStyle/>
          <a:p>
            <a:pPr algn="ctr"/>
            <a:r>
              <a:rPr lang="en-US" sz="3200" b="1">
                <a:solidFill>
                  <a:srgbClr val="D50032"/>
                </a:solidFill>
                <a:latin typeface="Open Sans" panose="020B0606030504020204" pitchFamily="34" charset="0"/>
                <a:ea typeface="Open Sans" panose="020B0606030504020204" pitchFamily="34" charset="0"/>
                <a:cs typeface="Open Sans" panose="020B0606030504020204" pitchFamily="34" charset="0"/>
              </a:rPr>
              <a:t>Why it matters</a:t>
            </a:r>
            <a:endParaRPr lang="en-US" sz="32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2551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873" y="840881"/>
            <a:ext cx="8547367" cy="3887474"/>
          </a:xfrm>
          <a:prstGeom prst="rect">
            <a:avLst/>
          </a:prstGeom>
          <a:ln>
            <a:noFill/>
          </a:ln>
        </p:spPr>
        <p:txBody>
          <a:bodyPr wrap="square">
            <a:spAutoFit/>
          </a:bodyPr>
          <a:lstStyle/>
          <a:p>
            <a:pPr>
              <a:lnSpc>
                <a:spcPct val="114000"/>
              </a:lnSpc>
              <a:spcAft>
                <a:spcPts val="450"/>
              </a:spcAft>
            </a:pPr>
            <a:r>
              <a:rPr lang="en-US" sz="1600" dirty="0">
                <a:latin typeface="Open Sans" panose="020B0606030504020204" pitchFamily="34" charset="0"/>
                <a:ea typeface="Open Sans" panose="020B0606030504020204" pitchFamily="34" charset="0"/>
                <a:cs typeface="Open Sans" panose="020B0606030504020204" pitchFamily="34" charset="0"/>
              </a:rPr>
              <a:t>To the editor:</a:t>
            </a:r>
          </a:p>
          <a:p>
            <a:pPr>
              <a:lnSpc>
                <a:spcPct val="113000"/>
              </a:lnSpc>
              <a:spcAft>
                <a:spcPts val="450"/>
              </a:spcAft>
            </a:pPr>
            <a:r>
              <a:rPr lang="en-US" sz="1600" dirty="0">
                <a:latin typeface="Open Sans" panose="020B0606030504020204" pitchFamily="34" charset="0"/>
                <a:ea typeface="Open Sans" panose="020B0606030504020204" pitchFamily="34" charset="0"/>
                <a:cs typeface="Open Sans" panose="020B0606030504020204" pitchFamily="34" charset="0"/>
              </a:rPr>
              <a:t>In reference to your recent article, “</a:t>
            </a:r>
            <a:r>
              <a:rPr lang="en-US" sz="1600" dirty="0">
                <a:latin typeface="Open Sans" panose="020B0606030504020204" pitchFamily="34" charset="0"/>
                <a:ea typeface="Open Sans" panose="020B0606030504020204" pitchFamily="34" charset="0"/>
                <a:cs typeface="Open Sans" panose="020B0606030504020204" pitchFamily="34" charset="0"/>
                <a:hlinkClick r:id="rId2"/>
              </a:rPr>
              <a:t>Missouri lawmakers approve $6 billion COVID-19 emergency funding bill</a:t>
            </a:r>
            <a:r>
              <a:rPr lang="en-US" sz="1600" dirty="0">
                <a:latin typeface="Open Sans" panose="020B0606030504020204" pitchFamily="34" charset="0"/>
                <a:ea typeface="Open Sans" panose="020B0606030504020204" pitchFamily="34" charset="0"/>
                <a:cs typeface="Open Sans" panose="020B0606030504020204" pitchFamily="34" charset="0"/>
              </a:rPr>
              <a:t>”, I am grateful that both our state legislature and Congress have now passed emergency legislation to help people survive this crisis. </a:t>
            </a:r>
          </a:p>
          <a:p>
            <a:pPr>
              <a:lnSpc>
                <a:spcPct val="113000"/>
              </a:lnSpc>
              <a:spcAft>
                <a:spcPts val="450"/>
              </a:spcAft>
            </a:pPr>
            <a:r>
              <a:rPr lang="en-US" sz="1600" dirty="0">
                <a:latin typeface="Open Sans" panose="020B0606030504020204" pitchFamily="34" charset="0"/>
                <a:ea typeface="Open Sans" panose="020B0606030504020204" pitchFamily="34" charset="0"/>
                <a:cs typeface="Open Sans" panose="020B0606030504020204" pitchFamily="34" charset="0"/>
              </a:rPr>
              <a:t>But more is desperately needed. Thousands of laid off workers in Kansas City have no income now and no guarantee they’ll still have jobs when the crisis ends. Without help, they and their families face hunger, eviction, and possibly homelessness. We must help. In the next coronavirus response bill, Congress must prioritize housing and hunger by providing $100 billion for emergency rental assistance, passing a national moratorium on evictions, and increasing the maximum SNAP (formerly Food Stamps) benefit by 15 percent.</a:t>
            </a:r>
          </a:p>
          <a:p>
            <a:pPr>
              <a:lnSpc>
                <a:spcPct val="113000"/>
              </a:lnSpc>
              <a:spcAft>
                <a:spcPts val="450"/>
              </a:spcAft>
            </a:pPr>
            <a:r>
              <a:rPr lang="en-US" sz="1600" dirty="0">
                <a:latin typeface="Open Sans" panose="020B0606030504020204" pitchFamily="34" charset="0"/>
                <a:ea typeface="Open Sans" panose="020B0606030504020204" pitchFamily="34" charset="0"/>
                <a:cs typeface="Open Sans" panose="020B0606030504020204" pitchFamily="34" charset="0"/>
              </a:rPr>
              <a:t>I urge our Congressman Cleaver and Sens. Blunt and Hawley to help people secure stable housing and keep their families fed during this economic crisis and beyond.</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a:solidFill>
                  <a:srgbClr val="D50032"/>
                </a:solidFill>
                <a:latin typeface="Open Sans" panose="020B0606030504020204" pitchFamily="34" charset="0"/>
                <a:ea typeface="Open Sans" panose="020B0606030504020204" pitchFamily="34" charset="0"/>
                <a:cs typeface="Open Sans" panose="020B0606030504020204" pitchFamily="34" charset="0"/>
              </a:rPr>
              <a:t>Why it matters</a:t>
            </a:r>
            <a:endParaRPr lang="en-US" sz="27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26</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98C31F5A-9260-4BC2-B1BF-5D8FBD57338A}"/>
              </a:ext>
            </a:extLst>
          </p:cNvPr>
          <p:cNvSpPr/>
          <p:nvPr/>
        </p:nvSpPr>
        <p:spPr>
          <a:xfrm>
            <a:off x="127505" y="2079524"/>
            <a:ext cx="8754101" cy="1958606"/>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23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873" y="840881"/>
            <a:ext cx="8547367" cy="3970318"/>
          </a:xfrm>
          <a:prstGeom prst="rect">
            <a:avLst/>
          </a:prstGeom>
          <a:ln>
            <a:noFill/>
          </a:ln>
        </p:spPr>
        <p:txBody>
          <a:bodyPr wrap="square">
            <a:spAutoFit/>
          </a:bodyPr>
          <a:lstStyle/>
          <a:p>
            <a:r>
              <a:rPr lang="en-US" dirty="0"/>
              <a:t>As we respond to the tragedy of this pandemic, we know it's also threatening communities facing poverty all around the world. Just as we have seen it racing through our long-term care facilities, it will race through resource poor communities, and especially, refugee camps.</a:t>
            </a:r>
          </a:p>
          <a:p>
            <a:endParaRPr lang="en-US" dirty="0"/>
          </a:p>
          <a:p>
            <a:endParaRPr lang="en-US" dirty="0"/>
          </a:p>
          <a:p>
            <a:r>
              <a:rPr lang="en-US" dirty="0"/>
              <a:t>As Congress prepares for the next stage of its coronavirus response, they should include support for lower-income countries to deal with the immediate crisis and to strengthen their health care systems in the long run.</a:t>
            </a:r>
          </a:p>
          <a:p>
            <a:endParaRPr lang="en-US" dirty="0"/>
          </a:p>
          <a:p>
            <a:r>
              <a:rPr lang="en-US" dirty="0"/>
              <a:t>Our government already supports international organizations that do this well, including the Global Fund to Fight AIDS, Tuberculosis and Malaria as well as Gavi, the Vaccine Alliance, in addition to U.S. programs focused on global health. We should build on these efforts.</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Local Timely Hook &amp; Why It Matters</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27</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98C31F5A-9260-4BC2-B1BF-5D8FBD57338A}"/>
              </a:ext>
            </a:extLst>
          </p:cNvPr>
          <p:cNvSpPr/>
          <p:nvPr/>
        </p:nvSpPr>
        <p:spPr>
          <a:xfrm>
            <a:off x="230873" y="864072"/>
            <a:ext cx="8754101" cy="1507713"/>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6">
            <a:extLst>
              <a:ext uri="{FF2B5EF4-FFF2-40B4-BE49-F238E27FC236}">
                <a16:creationId xmlns:a16="http://schemas.microsoft.com/office/drawing/2014/main" id="{27740C24-95C1-B04B-9771-BF8203DC8434}"/>
              </a:ext>
            </a:extLst>
          </p:cNvPr>
          <p:cNvSpPr/>
          <p:nvPr/>
        </p:nvSpPr>
        <p:spPr>
          <a:xfrm>
            <a:off x="227334" y="2453832"/>
            <a:ext cx="8754101" cy="2427884"/>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40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847" y="757940"/>
            <a:ext cx="8547367" cy="4385560"/>
          </a:xfrm>
          <a:prstGeom prst="rect">
            <a:avLst/>
          </a:prstGeom>
          <a:ln>
            <a:noFill/>
          </a:ln>
        </p:spPr>
        <p:txBody>
          <a:bodyPr wrap="square">
            <a:spAutoFit/>
          </a:bodyPr>
          <a:lstStyle/>
          <a:p>
            <a:r>
              <a:rPr lang="en-US" sz="2200" b="1" dirty="0">
                <a:solidFill>
                  <a:srgbClr val="FF0000"/>
                </a:solidFill>
              </a:rPr>
              <a:t>1: Hook) </a:t>
            </a:r>
            <a:r>
              <a:rPr lang="en-US" sz="2200" dirty="0"/>
              <a:t>As Congress prepares for the next stage of the coronavirus response, it should include support for poverty-stricken countries so that they can deal with the immediate crisis and strengthen their health care systems in the long run.</a:t>
            </a:r>
          </a:p>
          <a:p>
            <a:endParaRPr lang="en-US" sz="2200" dirty="0"/>
          </a:p>
          <a:p>
            <a:r>
              <a:rPr lang="en-US" sz="2200" b="1" dirty="0">
                <a:solidFill>
                  <a:srgbClr val="FF0000"/>
                </a:solidFill>
              </a:rPr>
              <a:t>3: Call to Action) </a:t>
            </a:r>
            <a:r>
              <a:rPr lang="en-US" sz="2200" dirty="0"/>
              <a:t>I call on Sens. Bob Casey, D-Pa., and Pat Toomey, R-Pa., to give their support to the Global Fund to Fight AIDS, Tuberculosis and Malaria. </a:t>
            </a:r>
            <a:r>
              <a:rPr lang="en-US" sz="2200" b="1" dirty="0">
                <a:solidFill>
                  <a:srgbClr val="FF0000"/>
                </a:solidFill>
              </a:rPr>
              <a:t>2: Why it Matters) </a:t>
            </a:r>
            <a:r>
              <a:rPr lang="en-US" sz="2200" dirty="0"/>
              <a:t>This is a global pandemic, and it requires a global response. This is a good place to start.</a:t>
            </a:r>
          </a:p>
          <a:p>
            <a:endParaRPr lang="en-US" sz="2200" b="1" dirty="0"/>
          </a:p>
          <a:p>
            <a:r>
              <a:rPr lang="en-US" sz="2200" b="1" dirty="0"/>
              <a:t>LILY CALLAWAY</a:t>
            </a:r>
            <a:br>
              <a:rPr lang="en-US" sz="2200" dirty="0"/>
            </a:br>
            <a:r>
              <a:rPr lang="en-US" sz="2200" dirty="0"/>
              <a:t>Lawrenceville, PA</a:t>
            </a:r>
          </a:p>
          <a:p>
            <a:pPr>
              <a:lnSpc>
                <a:spcPct val="114000"/>
              </a:lnSpc>
            </a:pPr>
            <a:r>
              <a:rPr lang="en-US" sz="1400" dirty="0">
                <a:latin typeface="Open Sans" panose="020B0606030504020204" pitchFamily="34" charset="0"/>
                <a:ea typeface="Open Sans" panose="020B0606030504020204" pitchFamily="34" charset="0"/>
                <a:cs typeface="Open Sans" panose="020B0606030504020204" pitchFamily="34" charset="0"/>
              </a:rPr>
              <a:t>April 20, 2020</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Short Letters Work Too</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28</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3963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1200329"/>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p>
          <a:p>
            <a:pPr algn="ctr"/>
            <a:r>
              <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rPr>
              <a:t>Structure</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545140" y="1685885"/>
            <a:ext cx="7803730" cy="2230438"/>
          </a:xfrm>
        </p:spPr>
        <p:txBody>
          <a:bodyPr numCol="2" spcCol="182880">
            <a:noAutofit/>
          </a:bodyPr>
          <a:lstStyle/>
          <a:p>
            <a:pPr marL="0" indent="0">
              <a:lnSpc>
                <a:spcPct val="134000"/>
              </a:lnSpc>
              <a:spcBef>
                <a:spcPts val="0"/>
              </a:spcBef>
              <a:spcAft>
                <a:spcPts val="450"/>
              </a:spcAft>
              <a:buNone/>
            </a:pPr>
            <a:r>
              <a:rPr lang="en-US" sz="2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it appears</a:t>
            </a:r>
          </a:p>
          <a:p>
            <a:pPr marL="300038"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&amp; timely hook</a:t>
            </a:r>
          </a:p>
          <a:p>
            <a:pPr marL="300038" indent="-300038">
              <a:lnSpc>
                <a:spcPct val="134000"/>
              </a:lnSpc>
              <a:spcBef>
                <a:spcPts val="0"/>
              </a:spcBef>
              <a:spcAft>
                <a:spcPts val="450"/>
              </a:spcAft>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it matters</a:t>
            </a:r>
          </a:p>
          <a:p>
            <a:pPr marL="300038"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to action</a:t>
            </a:r>
          </a:p>
          <a:p>
            <a:pPr marL="300038" indent="-300038">
              <a:lnSpc>
                <a:spcPct val="134000"/>
              </a:lnSpc>
              <a:spcBef>
                <a:spcPts val="0"/>
              </a:spcBef>
              <a:spcAft>
                <a:spcPts val="450"/>
              </a:spcAft>
              <a:buFont typeface="Arial"/>
              <a:buAutoNum type="arabicPeriod"/>
            </a:pPr>
            <a:endParaRPr lang="en-US" sz="2250" b="1">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34000"/>
              </a:lnSpc>
              <a:spcBef>
                <a:spcPts val="0"/>
              </a:spcBef>
              <a:spcAft>
                <a:spcPts val="450"/>
              </a:spcAft>
              <a:buNone/>
            </a:pPr>
            <a:r>
              <a:rPr lang="en-US" sz="2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you write it</a:t>
            </a:r>
          </a:p>
          <a:p>
            <a:pPr marL="557213" indent="-300038">
              <a:lnSpc>
                <a:spcPct val="134000"/>
              </a:lnSpc>
              <a:spcBef>
                <a:spcPts val="0"/>
              </a:spcBef>
              <a:spcAft>
                <a:spcPts val="450"/>
              </a:spcAft>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to action</a:t>
            </a:r>
          </a:p>
          <a:p>
            <a:pPr marL="557213" indent="-300038">
              <a:lnSpc>
                <a:spcPct val="134000"/>
              </a:lnSpc>
              <a:spcBef>
                <a:spcPts val="0"/>
              </a:spcBef>
              <a:spcAft>
                <a:spcPts val="450"/>
              </a:spcAft>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it matters</a:t>
            </a:r>
          </a:p>
          <a:p>
            <a:pPr marL="557213" indent="-300038">
              <a:lnSpc>
                <a:spcPct val="134000"/>
              </a:lnSpc>
              <a:spcBef>
                <a:spcPts val="0"/>
              </a:spcBef>
              <a:spcAft>
                <a:spcPts val="450"/>
              </a:spcAft>
              <a:buFont typeface="Arial"/>
              <a:buAutoNum type="arabicPeriod"/>
            </a:pPr>
            <a:r>
              <a:rPr lang="en-US" sz="2250" b="1">
                <a:solidFill>
                  <a:srgbClr val="D50032"/>
                </a:solidFill>
                <a:latin typeface="Open Sans" panose="020B0606030504020204" pitchFamily="34" charset="0"/>
                <a:ea typeface="Open Sans" panose="020B0606030504020204" pitchFamily="34" charset="0"/>
                <a:cs typeface="Open Sans" panose="020B0606030504020204" pitchFamily="34" charset="0"/>
              </a:rPr>
              <a:t>LOCAL &amp; TIMELY HOOK</a:t>
            </a: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29</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7205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86757" y="157298"/>
            <a:ext cx="6172200" cy="500063"/>
          </a:xfrm>
        </p:spPr>
        <p:txBody>
          <a:bodyPr>
            <a:noAutofit/>
          </a:bodyPr>
          <a:lstStyle/>
          <a:p>
            <a:pPr>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3600" b="1" dirty="0">
                <a:solidFill>
                  <a:srgbClr val="E41034"/>
                </a:solidFill>
                <a:latin typeface="Open Sans" panose="020B0606030504020204" pitchFamily="34" charset="0"/>
                <a:ea typeface="Open Sans" panose="020B0606030504020204" pitchFamily="34" charset="0"/>
                <a:cs typeface="Open Sans" panose="020B0606030504020204" pitchFamily="34" charset="0"/>
              </a:rPr>
              <a:t>Advocacy Works!</a:t>
            </a:r>
            <a:endParaRPr lang="en-US" altLang="en-US" sz="3600" dirty="0">
              <a:solidFill>
                <a:srgbClr val="E4103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579" name="Rectangle 5"/>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pic>
        <p:nvPicPr>
          <p:cNvPr id="24580" name="Picture 2" descr="https://assets.bwbx.io/images/users/iqjWHBFdfxIU/i1ZtBnklKYw0/v1/-1x-1.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47" y="873977"/>
            <a:ext cx="8804430" cy="426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88A04D7E-DC9E-4EF5-ABDE-44038BB34829}"/>
              </a:ext>
            </a:extLst>
          </p:cNvPr>
          <p:cNvSpPr/>
          <p:nvPr/>
        </p:nvSpPr>
        <p:spPr>
          <a:xfrm>
            <a:off x="-53179" y="3347884"/>
            <a:ext cx="3445308" cy="619432"/>
          </a:xfrm>
          <a:prstGeom prst="ellipse">
            <a:avLst/>
          </a:prstGeom>
          <a:noFill/>
          <a:ln w="57150" cap="flat">
            <a:solidFill>
              <a:schemeClr val="tx2">
                <a:lumMod val="7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96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iche.org/sites/default/files/styles/aiche_content/public/images/overview_page/local_sections_3128753_57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7612" y="811070"/>
            <a:ext cx="4100513" cy="2714625"/>
          </a:xfrm>
          <a:prstGeom prst="rect">
            <a:avLst/>
          </a:prstGeom>
          <a:ln w="31750">
            <a:solidFill>
              <a:srgbClr val="C00000"/>
            </a:solidFill>
          </a:ln>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a16="http://schemas.microsoft.com/office/drawing/2014/main" id="{8B6CE262-9DEF-4345-A07F-8D02B97EC338}"/>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30</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81057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656BA12-8280-4109-A876-3643B78230CE}"/>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31</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47D4BA14-6693-3B47-811D-EAC0C9FE39C8}"/>
              </a:ext>
            </a:extLst>
          </p:cNvPr>
          <p:cNvPicPr>
            <a:picLocks noChangeAspect="1"/>
          </p:cNvPicPr>
          <p:nvPr/>
        </p:nvPicPr>
        <p:blipFill>
          <a:blip r:embed="rId2"/>
          <a:stretch>
            <a:fillRect/>
          </a:stretch>
        </p:blipFill>
        <p:spPr>
          <a:xfrm>
            <a:off x="0" y="165901"/>
            <a:ext cx="9144000" cy="4811697"/>
          </a:xfrm>
          <a:prstGeom prst="rect">
            <a:avLst/>
          </a:prstGeom>
        </p:spPr>
      </p:pic>
    </p:spTree>
    <p:extLst>
      <p:ext uri="{BB962C8B-B14F-4D97-AF65-F5344CB8AC3E}">
        <p14:creationId xmlns:p14="http://schemas.microsoft.com/office/powerpoint/2010/main" val="3484712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873" y="958868"/>
            <a:ext cx="8547367" cy="3419526"/>
          </a:xfrm>
          <a:prstGeom prst="rect">
            <a:avLst/>
          </a:prstGeom>
          <a:ln>
            <a:noFill/>
          </a:ln>
        </p:spPr>
        <p:txBody>
          <a:bodyPr wrap="square">
            <a:spAutoFit/>
          </a:bodyPr>
          <a:lstStyle/>
          <a:p>
            <a:pPr>
              <a:lnSpc>
                <a:spcPct val="114000"/>
              </a:lnSpc>
              <a:spcAft>
                <a:spcPts val="450"/>
              </a:spcAft>
            </a:pPr>
            <a:r>
              <a:rPr lang="en-US" sz="1600" dirty="0">
                <a:latin typeface="Open Sans" panose="020B0606030504020204" pitchFamily="34" charset="0"/>
                <a:ea typeface="Open Sans" panose="020B0606030504020204" pitchFamily="34" charset="0"/>
                <a:cs typeface="Open Sans" panose="020B0606030504020204" pitchFamily="34" charset="0"/>
              </a:rPr>
              <a:t>Thank you for helping us stay fed during the COVID crisis (Quarantine kitchen: Chef Dero’s no-rules grilled lasagna recipe”, April 22). It’s great to have such great local food resources. </a:t>
            </a:r>
          </a:p>
          <a:p>
            <a:pPr>
              <a:lnSpc>
                <a:spcPct val="114000"/>
              </a:lnSpc>
              <a:spcAft>
                <a:spcPts val="450"/>
              </a:spcAft>
            </a:pPr>
            <a:endParaRPr lang="en-US" sz="8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450"/>
              </a:spcAft>
            </a:pPr>
            <a:r>
              <a:rPr lang="en-US" sz="1600" dirty="0">
                <a:latin typeface="Open Sans" panose="020B0606030504020204" pitchFamily="34" charset="0"/>
                <a:ea typeface="Open Sans" panose="020B0606030504020204" pitchFamily="34" charset="0"/>
                <a:cs typeface="Open Sans" panose="020B0606030504020204" pitchFamily="34" charset="0"/>
              </a:rPr>
              <a:t>But I’ve read a lot about people who are struggling to get basic sustenance. I have colleagues in Zambia and Kenya and the lock downs there have taken away the livelihood of street vendors and a source of food for people who shop there. People seeking medical treatment for AIDS, tuberculous, malaria or trying to get life-saving vaccines are turned away from overwhelmed or closed medical facilities.</a:t>
            </a:r>
          </a:p>
          <a:p>
            <a:pPr>
              <a:lnSpc>
                <a:spcPct val="114000"/>
              </a:lnSpc>
              <a:spcAft>
                <a:spcPts val="450"/>
              </a:spcAft>
            </a:pPr>
            <a:endParaRPr lang="en-US" sz="8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450"/>
              </a:spcAft>
            </a:pPr>
            <a:r>
              <a:rPr lang="en-US" sz="1600" dirty="0">
                <a:latin typeface="Open Sans" panose="020B0606030504020204" pitchFamily="34" charset="0"/>
                <a:ea typeface="Open Sans" panose="020B0606030504020204" pitchFamily="34" charset="0"/>
                <a:cs typeface="Open Sans" panose="020B0606030504020204" pitchFamily="34" charset="0"/>
              </a:rPr>
              <a:t>As we all cope with our own situations and search for solution, we must make sure that Congress doesn’t forget…</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a:solidFill>
                  <a:srgbClr val="D50032"/>
                </a:solidFill>
                <a:latin typeface="Open Sans" panose="020B0606030504020204" pitchFamily="34" charset="0"/>
                <a:ea typeface="Open Sans" panose="020B0606030504020204" pitchFamily="34" charset="0"/>
                <a:cs typeface="Open Sans" panose="020B0606030504020204" pitchFamily="34" charset="0"/>
              </a:rPr>
              <a:t>Local and timely hook</a:t>
            </a:r>
            <a:endParaRPr lang="en-US" sz="27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32</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9695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Local, Timely Hook</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343891"/>
            <a:ext cx="8229600" cy="3491877"/>
          </a:xfrm>
        </p:spPr>
        <p:txBody>
          <a:bodyPr>
            <a:normAutofit lnSpcReduction="10000"/>
          </a:bodyPr>
          <a:lstStyle/>
          <a:p>
            <a:pPr marL="0" indent="0">
              <a:lnSpc>
                <a:spcPct val="120000"/>
              </a:lnSpc>
              <a:spcBef>
                <a:spcPts val="600"/>
              </a:spcBef>
              <a:spcAft>
                <a:spcPts val="600"/>
              </a:spcAft>
              <a:buNone/>
            </a:pPr>
            <a:r>
              <a:rPr lang="en-US" dirty="0"/>
              <a:t>It brings hope to read about how our community has come together to address the coronavirus outbreak (cite article). And just as we are struggling here, we must also remember the challenges face by nations with fewer resources.</a:t>
            </a:r>
          </a:p>
        </p:txBody>
      </p:sp>
    </p:spTree>
    <p:extLst>
      <p:ext uri="{BB962C8B-B14F-4D97-AF65-F5344CB8AC3E}">
        <p14:creationId xmlns:p14="http://schemas.microsoft.com/office/powerpoint/2010/main" val="1834666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4948" y="874028"/>
            <a:ext cx="8298874" cy="5428794"/>
          </a:xfrm>
          <a:prstGeom prst="rect">
            <a:avLst/>
          </a:prstGeom>
          <a:noFill/>
        </p:spPr>
        <p:txBody>
          <a:bodyPr wrap="square" numCol="2" rtlCol="0">
            <a:spAutoFit/>
          </a:bodyPr>
          <a:lstStyle/>
          <a:p>
            <a:pPr>
              <a:lnSpc>
                <a:spcPct val="114000"/>
              </a:lnSpc>
              <a:spcAft>
                <a:spcPts val="450"/>
              </a:spcAft>
            </a:pPr>
            <a:r>
              <a:rPr lang="en-US" sz="2400">
                <a:solidFill>
                  <a:srgbClr val="D50032"/>
                </a:solidFill>
                <a:latin typeface="Helvetica" panose="020B0604020202020204" pitchFamily="34" charset="0"/>
                <a:cs typeface="Helvetica" panose="020B0604020202020204" pitchFamily="34" charset="0"/>
              </a:rPr>
              <a:t>Coronavirus</a:t>
            </a:r>
          </a:p>
          <a:p>
            <a:pPr>
              <a:lnSpc>
                <a:spcPct val="114000"/>
              </a:lnSpc>
              <a:spcAft>
                <a:spcPts val="450"/>
              </a:spcAft>
            </a:pPr>
            <a:r>
              <a:rPr lang="en-US" sz="2400">
                <a:solidFill>
                  <a:schemeClr val="tx1">
                    <a:lumMod val="75000"/>
                    <a:lumOff val="25000"/>
                  </a:schemeClr>
                </a:solidFill>
                <a:latin typeface="Helvetica" panose="020B0604020202020204" pitchFamily="34" charset="0"/>
                <a:cs typeface="Helvetica" panose="020B0604020202020204" pitchFamily="34" charset="0"/>
              </a:rPr>
              <a:t>Local election</a:t>
            </a:r>
          </a:p>
          <a:p>
            <a:pPr>
              <a:lnSpc>
                <a:spcPct val="114000"/>
              </a:lnSpc>
              <a:spcAft>
                <a:spcPts val="450"/>
              </a:spcAft>
            </a:pPr>
            <a:r>
              <a:rPr lang="en-US" sz="2400">
                <a:solidFill>
                  <a:srgbClr val="D50032"/>
                </a:solidFill>
                <a:latin typeface="Helvetica" panose="020B0604020202020204" pitchFamily="34" charset="0"/>
                <a:cs typeface="Helvetica" panose="020B0604020202020204" pitchFamily="34" charset="0"/>
              </a:rPr>
              <a:t>Poverty and homelessness</a:t>
            </a:r>
          </a:p>
          <a:p>
            <a:pPr>
              <a:lnSpc>
                <a:spcPct val="114000"/>
              </a:lnSpc>
              <a:spcAft>
                <a:spcPts val="450"/>
              </a:spcAft>
            </a:pPr>
            <a:r>
              <a:rPr lang="en-US" sz="2400">
                <a:solidFill>
                  <a:schemeClr val="tx1">
                    <a:lumMod val="75000"/>
                    <a:lumOff val="25000"/>
                  </a:schemeClr>
                </a:solidFill>
                <a:latin typeface="Helvetica" panose="020B0604020202020204" pitchFamily="34" charset="0"/>
                <a:cs typeface="Helvetica" panose="020B0604020202020204" pitchFamily="34" charset="0"/>
              </a:rPr>
              <a:t>Recession</a:t>
            </a:r>
          </a:p>
          <a:p>
            <a:pPr>
              <a:lnSpc>
                <a:spcPct val="114000"/>
              </a:lnSpc>
              <a:spcAft>
                <a:spcPts val="450"/>
              </a:spcAft>
            </a:pPr>
            <a:r>
              <a:rPr lang="en-US" sz="2400">
                <a:solidFill>
                  <a:srgbClr val="D50032"/>
                </a:solidFill>
                <a:latin typeface="Helvetica" panose="020B0604020202020204" pitchFamily="34" charset="0"/>
                <a:cs typeface="Helvetica" panose="020B0604020202020204" pitchFamily="34" charset="0"/>
              </a:rPr>
              <a:t>Public health</a:t>
            </a:r>
          </a:p>
          <a:p>
            <a:pPr>
              <a:lnSpc>
                <a:spcPct val="114000"/>
              </a:lnSpc>
              <a:spcAft>
                <a:spcPts val="450"/>
              </a:spcAft>
            </a:pPr>
            <a:r>
              <a:rPr lang="en-US" sz="2400">
                <a:solidFill>
                  <a:schemeClr val="tx1">
                    <a:lumMod val="75000"/>
                    <a:lumOff val="25000"/>
                  </a:schemeClr>
                </a:solidFill>
                <a:latin typeface="Helvetica" panose="020B0604020202020204" pitchFamily="34" charset="0"/>
                <a:cs typeface="Helvetica" panose="020B0604020202020204" pitchFamily="34" charset="0"/>
              </a:rPr>
              <a:t>Education</a:t>
            </a:r>
          </a:p>
          <a:p>
            <a:pPr>
              <a:lnSpc>
                <a:spcPct val="114000"/>
              </a:lnSpc>
              <a:spcAft>
                <a:spcPts val="450"/>
              </a:spcAft>
            </a:pPr>
            <a:r>
              <a:rPr lang="en-US" sz="2400">
                <a:solidFill>
                  <a:srgbClr val="D50032"/>
                </a:solidFill>
                <a:latin typeface="Helvetica" panose="020B0604020202020204" pitchFamily="34" charset="0"/>
                <a:cs typeface="Helvetica" panose="020B0604020202020204" pitchFamily="34" charset="0"/>
              </a:rPr>
              <a:t>New stadium spending</a:t>
            </a:r>
          </a:p>
          <a:p>
            <a:pPr>
              <a:lnSpc>
                <a:spcPct val="114000"/>
              </a:lnSpc>
              <a:spcAft>
                <a:spcPts val="450"/>
              </a:spcAft>
            </a:pPr>
            <a:r>
              <a:rPr lang="en-US" sz="2400">
                <a:solidFill>
                  <a:schemeClr val="tx1">
                    <a:lumMod val="75000"/>
                    <a:lumOff val="25000"/>
                  </a:schemeClr>
                </a:solidFill>
                <a:latin typeface="Helvetica" panose="020B0604020202020204" pitchFamily="34" charset="0"/>
                <a:cs typeface="Helvetica" panose="020B0604020202020204" pitchFamily="34" charset="0"/>
              </a:rPr>
              <a:t>Pop culture</a:t>
            </a:r>
          </a:p>
          <a:p>
            <a:pPr>
              <a:lnSpc>
                <a:spcPct val="114000"/>
              </a:lnSpc>
              <a:spcAft>
                <a:spcPts val="450"/>
              </a:spcAft>
            </a:pPr>
            <a:endParaRPr lang="en-US" sz="2400">
              <a:latin typeface="Helvetica" panose="020B0604020202020204" pitchFamily="34" charset="0"/>
              <a:cs typeface="Helvetica" panose="020B0604020202020204" pitchFamily="34" charset="0"/>
            </a:endParaRPr>
          </a:p>
          <a:p>
            <a:pPr>
              <a:lnSpc>
                <a:spcPct val="114000"/>
              </a:lnSpc>
              <a:spcAft>
                <a:spcPts val="450"/>
              </a:spcAft>
            </a:pPr>
            <a:endParaRPr lang="en-US" sz="2400">
              <a:latin typeface="Helvetica" panose="020B0604020202020204" pitchFamily="34" charset="0"/>
              <a:cs typeface="Helvetica" panose="020B0604020202020204" pitchFamily="34" charset="0"/>
            </a:endParaRPr>
          </a:p>
          <a:p>
            <a:pPr>
              <a:lnSpc>
                <a:spcPct val="114000"/>
              </a:lnSpc>
              <a:spcAft>
                <a:spcPts val="450"/>
              </a:spcAft>
            </a:pPr>
            <a:endParaRPr lang="en-US" sz="2400">
              <a:latin typeface="Helvetica" panose="020B0604020202020204" pitchFamily="34" charset="0"/>
              <a:cs typeface="Helvetica" panose="020B0604020202020204" pitchFamily="34" charset="0"/>
            </a:endParaRPr>
          </a:p>
          <a:p>
            <a:pPr>
              <a:lnSpc>
                <a:spcPct val="114000"/>
              </a:lnSpc>
              <a:spcAft>
                <a:spcPts val="450"/>
              </a:spcAft>
            </a:pPr>
            <a:r>
              <a:rPr lang="en-US" sz="2400">
                <a:solidFill>
                  <a:schemeClr val="tx1">
                    <a:lumMod val="75000"/>
                    <a:lumOff val="25000"/>
                  </a:schemeClr>
                </a:solidFill>
                <a:latin typeface="Helvetica" panose="020B0604020202020204" pitchFamily="34" charset="0"/>
                <a:cs typeface="Helvetica" panose="020B0604020202020204" pitchFamily="34" charset="0"/>
              </a:rPr>
              <a:t>2020 election coverage</a:t>
            </a:r>
          </a:p>
          <a:p>
            <a:pPr>
              <a:lnSpc>
                <a:spcPct val="114000"/>
              </a:lnSpc>
              <a:spcAft>
                <a:spcPts val="450"/>
              </a:spcAft>
            </a:pPr>
            <a:r>
              <a:rPr lang="en-US" sz="2400">
                <a:solidFill>
                  <a:srgbClr val="D50032"/>
                </a:solidFill>
                <a:latin typeface="Helvetica" panose="020B0604020202020204" pitchFamily="34" charset="0"/>
                <a:cs typeface="Helvetica" panose="020B0604020202020204" pitchFamily="34" charset="0"/>
              </a:rPr>
              <a:t>Candidate profiles</a:t>
            </a:r>
          </a:p>
          <a:p>
            <a:pPr>
              <a:lnSpc>
                <a:spcPct val="114000"/>
              </a:lnSpc>
              <a:spcAft>
                <a:spcPts val="450"/>
              </a:spcAft>
            </a:pPr>
            <a:r>
              <a:rPr lang="en-US" sz="2400">
                <a:solidFill>
                  <a:schemeClr val="tx1">
                    <a:lumMod val="75000"/>
                    <a:lumOff val="25000"/>
                  </a:schemeClr>
                </a:solidFill>
                <a:latin typeface="Helvetica" panose="020B0604020202020204" pitchFamily="34" charset="0"/>
                <a:cs typeface="Helvetica" panose="020B0604020202020204" pitchFamily="34" charset="0"/>
              </a:rPr>
              <a:t>Candidate endorsement</a:t>
            </a:r>
          </a:p>
          <a:p>
            <a:pPr>
              <a:lnSpc>
                <a:spcPct val="114000"/>
              </a:lnSpc>
              <a:spcAft>
                <a:spcPts val="450"/>
              </a:spcAft>
            </a:pPr>
            <a:r>
              <a:rPr lang="en-US" sz="2400">
                <a:solidFill>
                  <a:srgbClr val="D50032"/>
                </a:solidFill>
                <a:latin typeface="Helvetica" panose="020B0604020202020204" pitchFamily="34" charset="0"/>
                <a:cs typeface="Helvetica" panose="020B0604020202020204" pitchFamily="34" charset="0"/>
              </a:rPr>
              <a:t>Gridlock in DC</a:t>
            </a:r>
          </a:p>
          <a:p>
            <a:pPr>
              <a:lnSpc>
                <a:spcPct val="114000"/>
              </a:lnSpc>
              <a:spcAft>
                <a:spcPts val="450"/>
              </a:spcAft>
            </a:pPr>
            <a:r>
              <a:rPr lang="en-US" sz="2400">
                <a:solidFill>
                  <a:schemeClr val="tx1">
                    <a:lumMod val="75000"/>
                    <a:lumOff val="25000"/>
                  </a:schemeClr>
                </a:solidFill>
                <a:latin typeface="Helvetica" panose="020B0604020202020204" pitchFamily="34" charset="0"/>
                <a:cs typeface="Helvetica" panose="020B0604020202020204" pitchFamily="34" charset="0"/>
              </a:rPr>
              <a:t>Local or national budget cuts</a:t>
            </a:r>
          </a:p>
          <a:p>
            <a:pPr>
              <a:lnSpc>
                <a:spcPct val="114000"/>
              </a:lnSpc>
              <a:spcAft>
                <a:spcPts val="450"/>
              </a:spcAft>
            </a:pPr>
            <a:r>
              <a:rPr lang="en-US" sz="2400">
                <a:solidFill>
                  <a:srgbClr val="D50032"/>
                </a:solidFill>
                <a:latin typeface="Helvetica" panose="020B0604020202020204" pitchFamily="34" charset="0"/>
                <a:cs typeface="Helvetica" panose="020B0604020202020204" pitchFamily="34" charset="0"/>
              </a:rPr>
              <a:t>Student housing</a:t>
            </a:r>
          </a:p>
          <a:p>
            <a:pPr>
              <a:lnSpc>
                <a:spcPct val="114000"/>
              </a:lnSpc>
              <a:spcAft>
                <a:spcPts val="450"/>
              </a:spcAft>
            </a:pPr>
            <a:r>
              <a:rPr lang="en-US" sz="2400">
                <a:solidFill>
                  <a:schemeClr val="tx1">
                    <a:lumMod val="75000"/>
                    <a:lumOff val="25000"/>
                  </a:schemeClr>
                </a:solidFill>
                <a:latin typeface="Helvetica" panose="020B0604020202020204" pitchFamily="34" charset="0"/>
                <a:cs typeface="Helvetica" panose="020B0604020202020204" pitchFamily="34" charset="0"/>
              </a:rPr>
              <a:t>Tax issue</a:t>
            </a:r>
          </a:p>
          <a:p>
            <a:pPr>
              <a:lnSpc>
                <a:spcPct val="114000"/>
              </a:lnSpc>
              <a:spcAft>
                <a:spcPts val="450"/>
              </a:spcAft>
            </a:pPr>
            <a:r>
              <a:rPr lang="en-US" sz="2400">
                <a:solidFill>
                  <a:srgbClr val="D50032"/>
                </a:solidFill>
                <a:latin typeface="Helvetica" panose="020B0604020202020204" pitchFamily="34" charset="0"/>
                <a:cs typeface="Helvetica" panose="020B0604020202020204" pitchFamily="34" charset="0"/>
              </a:rPr>
              <a:t>Charity drives</a:t>
            </a:r>
            <a:endParaRPr lang="en-US" sz="2400">
              <a:solidFill>
                <a:srgbClr val="D50032"/>
              </a:solidFill>
            </a:endParaRPr>
          </a:p>
        </p:txBody>
      </p:sp>
      <p:sp>
        <p:nvSpPr>
          <p:cNvPr id="3" name="Rectangle 2">
            <a:extLst>
              <a:ext uri="{FF2B5EF4-FFF2-40B4-BE49-F238E27FC236}">
                <a16:creationId xmlns:a16="http://schemas.microsoft.com/office/drawing/2014/main" id="{422FDFF2-2E24-41AB-B8A2-82CD18AF6212}"/>
              </a:ext>
            </a:extLst>
          </p:cNvPr>
          <p:cNvSpPr/>
          <p:nvPr/>
        </p:nvSpPr>
        <p:spPr>
          <a:xfrm>
            <a:off x="1461135" y="101628"/>
            <a:ext cx="6286500" cy="507831"/>
          </a:xfrm>
          <a:prstGeom prst="rect">
            <a:avLst/>
          </a:prstGeom>
        </p:spPr>
        <p:txBody>
          <a:bodyPr wrap="square">
            <a:spAutoFit/>
          </a:bodyPr>
          <a:lstStyle/>
          <a:p>
            <a:pPr algn="ctr"/>
            <a:r>
              <a:rPr lang="en-US" sz="2700" b="1">
                <a:solidFill>
                  <a:srgbClr val="D50032"/>
                </a:solidFill>
                <a:latin typeface="Open Sans" panose="020B0606030504020204" pitchFamily="34" charset="0"/>
                <a:ea typeface="Open Sans" panose="020B0606030504020204" pitchFamily="34" charset="0"/>
                <a:cs typeface="Open Sans" panose="020B0606030504020204" pitchFamily="34" charset="0"/>
              </a:rPr>
              <a:t>Local and timely hook</a:t>
            </a:r>
            <a:endParaRPr lang="en-US" sz="27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5">
            <a:extLst>
              <a:ext uri="{FF2B5EF4-FFF2-40B4-BE49-F238E27FC236}">
                <a16:creationId xmlns:a16="http://schemas.microsoft.com/office/drawing/2014/main" id="{C29BE9A4-668C-4339-8679-A2FF4F6F222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34</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0297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873" y="146448"/>
            <a:ext cx="7512030" cy="1138773"/>
          </a:xfrm>
          <a:prstGeom prst="rect">
            <a:avLst/>
          </a:prstGeom>
        </p:spPr>
        <p:txBody>
          <a:bodyPr wrap="square">
            <a:spAutoFit/>
          </a:bodyPr>
          <a:lstStyle/>
          <a:p>
            <a:pPr algn="ctr"/>
            <a:r>
              <a:rPr lang="en-US" sz="3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 </a:t>
            </a:r>
          </a:p>
          <a:p>
            <a:pPr algn="ctr"/>
            <a:r>
              <a:rPr lang="en-US" sz="3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RESULTS Will Provide</a:t>
            </a:r>
            <a:endParaRPr lang="en-US" sz="34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230873" y="1568003"/>
            <a:ext cx="8588661" cy="3431700"/>
          </a:xfrm>
        </p:spPr>
        <p:txBody>
          <a:bodyPr numCol="2" spcCol="182880">
            <a:noAutofit/>
          </a:bodyPr>
          <a:lstStyle/>
          <a:p>
            <a:pPr marL="0" indent="0">
              <a:lnSpc>
                <a:spcPct val="134000"/>
              </a:lnSpc>
              <a:spcBef>
                <a:spcPts val="0"/>
              </a:spcBef>
              <a:spcAft>
                <a:spcPts val="450"/>
              </a:spcAft>
              <a:buNone/>
            </a:pPr>
            <a:r>
              <a:rPr lang="en-US"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Global Poverty</a:t>
            </a:r>
            <a:r>
              <a:rPr lang="en-US" sz="25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p>
          <a:p>
            <a:pPr marL="0" indent="0">
              <a:lnSpc>
                <a:spcPct val="114000"/>
              </a:lnSpc>
              <a:spcBef>
                <a:spcPts val="0"/>
              </a:spcBef>
              <a:spcAft>
                <a:spcPts val="450"/>
              </a:spcAft>
              <a:buNone/>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Congress must prioritize global health systems, alongside the domestic response, as we move forward together. People who are disenfranchised must not bear the brunt of this pandemic.</a:t>
            </a:r>
            <a:endParaRPr lang="en-US" sz="20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14000"/>
              </a:lnSpc>
              <a:spcBef>
                <a:spcPts val="0"/>
              </a:spcBef>
              <a:spcAft>
                <a:spcPts val="450"/>
              </a:spcAft>
              <a:buNone/>
            </a:pPr>
            <a:endPar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14000"/>
              </a:lnSpc>
              <a:spcBef>
                <a:spcPts val="0"/>
              </a:spcBef>
              <a:spcAft>
                <a:spcPts val="450"/>
              </a:spcAft>
              <a:buNone/>
            </a:pPr>
            <a:endPar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14000"/>
              </a:lnSpc>
              <a:spcBef>
                <a:spcPts val="0"/>
              </a:spcBef>
              <a:spcAft>
                <a:spcPts val="450"/>
              </a:spcAft>
              <a:buNone/>
            </a:pPr>
            <a:r>
              <a:rPr lang="en-US"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US Poverty</a:t>
            </a:r>
          </a:p>
          <a:p>
            <a:pPr marL="257175" indent="0">
              <a:lnSpc>
                <a:spcPct val="114000"/>
              </a:lnSpc>
              <a:spcBef>
                <a:spcPts val="0"/>
              </a:spcBef>
              <a:spcAft>
                <a:spcPts val="450"/>
              </a:spcAft>
              <a:buNone/>
            </a:pPr>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Workers and families are hurting and we can do more to help. I urge our members of Congress to pass legislation that helps Americans keep a roof over the heads and and food on the table through this economic crisis and beyond.</a:t>
            </a: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35</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175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584" y="242732"/>
            <a:ext cx="6973432" cy="465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5">
            <a:extLst>
              <a:ext uri="{FF2B5EF4-FFF2-40B4-BE49-F238E27FC236}">
                <a16:creationId xmlns:a16="http://schemas.microsoft.com/office/drawing/2014/main" id="{D13D75D6-D8D5-41ED-8DE8-D09243107D08}"/>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36</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7DE142A1-C7CD-3148-94DA-6268854E2F7C}"/>
              </a:ext>
            </a:extLst>
          </p:cNvPr>
          <p:cNvSpPr txBox="1"/>
          <p:nvPr/>
        </p:nvSpPr>
        <p:spPr>
          <a:xfrm>
            <a:off x="7435727" y="1299028"/>
            <a:ext cx="1606270" cy="2308324"/>
          </a:xfrm>
          <a:prstGeom prst="rect">
            <a:avLst/>
          </a:prstGeom>
          <a:noFill/>
        </p:spPr>
        <p:txBody>
          <a:bodyPr wrap="square" rtlCol="0">
            <a:spAutoFit/>
          </a:bodyPr>
          <a:lstStyle/>
          <a:p>
            <a:r>
              <a:rPr lang="en-US" dirty="0"/>
              <a:t>Writing Time</a:t>
            </a:r>
          </a:p>
          <a:p>
            <a:endParaRPr lang="en-US" dirty="0"/>
          </a:p>
          <a:p>
            <a:pPr marL="285750" indent="-285750">
              <a:buFont typeface="Wingdings" pitchFamily="2" charset="2"/>
              <a:buChar char="ü"/>
            </a:pPr>
            <a:r>
              <a:rPr lang="en-US" dirty="0"/>
              <a:t>Call to action</a:t>
            </a:r>
          </a:p>
          <a:p>
            <a:pPr marL="285750" indent="-285750">
              <a:buFont typeface="Wingdings" pitchFamily="2" charset="2"/>
              <a:buChar char="q"/>
            </a:pPr>
            <a:r>
              <a:rPr lang="en-US" dirty="0"/>
              <a:t>Why it matters</a:t>
            </a:r>
          </a:p>
          <a:p>
            <a:pPr marL="285750" indent="-285750">
              <a:buFont typeface="Wingdings" pitchFamily="2" charset="2"/>
              <a:buChar char="q"/>
            </a:pPr>
            <a:r>
              <a:rPr lang="en-US" dirty="0"/>
              <a:t>Local, timely hook</a:t>
            </a:r>
          </a:p>
        </p:txBody>
      </p:sp>
    </p:spTree>
    <p:extLst>
      <p:ext uri="{BB962C8B-B14F-4D97-AF65-F5344CB8AC3E}">
        <p14:creationId xmlns:p14="http://schemas.microsoft.com/office/powerpoint/2010/main" val="3055794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F37D81C4-0EA1-4D19-96F3-F725D64FA4F7}"/>
              </a:ext>
            </a:extLst>
          </p:cNvPr>
          <p:cNvSpPr>
            <a:spLocks noGrp="1" noChangeArrowheads="1"/>
          </p:cNvSpPr>
          <p:nvPr>
            <p:ph type="body" sz="half" idx="1"/>
          </p:nvPr>
        </p:nvSpPr>
        <p:spPr>
          <a:xfrm>
            <a:off x="352498" y="881035"/>
            <a:ext cx="4359105" cy="3714750"/>
          </a:xfrm>
        </p:spPr>
        <p:txBody>
          <a:bodyPr rtlCol="0">
            <a:normAutofit fontScale="92500"/>
          </a:bodyPr>
          <a:lstStyle/>
          <a:p>
            <a:pPr marL="131445" indent="-257175">
              <a:lnSpc>
                <a:spcPct val="114000"/>
              </a:lnSpc>
              <a:spcBef>
                <a:spcPts val="0"/>
              </a:spcBef>
              <a:spcAft>
                <a:spcPts val="450"/>
              </a:spcAft>
              <a:buFont typeface="Arial" panose="020B0604020202020204" pitchFamily="34" charset="0"/>
              <a:buChar char="•"/>
              <a:defRPr/>
            </a:pPr>
            <a:r>
              <a:rPr lang="en-US" sz="20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Keep at it! </a:t>
            </a:r>
          </a:p>
          <a:p>
            <a:pPr marL="257175" indent="-257175">
              <a:lnSpc>
                <a:spcPct val="114000"/>
              </a:lnSpc>
              <a:spcBef>
                <a:spcPts val="0"/>
              </a:spcBef>
              <a:spcAft>
                <a:spcPts val="450"/>
              </a:spcAft>
              <a:buFont typeface="Arial" panose="020B0604020202020204" pitchFamily="34" charset="0"/>
              <a:buChar char="•"/>
              <a:defRPr/>
            </a:pPr>
            <a:r>
              <a:rPr lang="en-US" sz="20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one paper doesn’t publish, try another</a:t>
            </a:r>
            <a:endParaRPr lang="en-US" sz="2050" i="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nSpc>
                <a:spcPct val="114000"/>
              </a:lnSpc>
              <a:spcBef>
                <a:spcPts val="0"/>
              </a:spcBef>
              <a:spcAft>
                <a:spcPts val="450"/>
              </a:spcAft>
              <a:buFont typeface="Arial" panose="020B0604020202020204" pitchFamily="34" charset="0"/>
              <a:buChar char="•"/>
              <a:defRPr/>
            </a:pPr>
            <a:r>
              <a:rPr lang="en-US" sz="20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you get rejected multiple times, contact the editor and ask what they look for in letters</a:t>
            </a:r>
          </a:p>
          <a:p>
            <a:pPr marL="257175" indent="-257175">
              <a:lnSpc>
                <a:spcPct val="114000"/>
              </a:lnSpc>
              <a:spcBef>
                <a:spcPts val="0"/>
              </a:spcBef>
              <a:spcAft>
                <a:spcPts val="450"/>
              </a:spcAft>
              <a:buFont typeface="Arial" panose="020B0604020202020204" pitchFamily="34" charset="0"/>
              <a:buChar char="•"/>
              <a:defRPr/>
            </a:pPr>
            <a:r>
              <a:rPr lang="en-US" sz="20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Work at  building relationships with editorial staff and reporters</a:t>
            </a:r>
          </a:p>
          <a:p>
            <a:pPr marL="257175" indent="-257175">
              <a:lnSpc>
                <a:spcPct val="114000"/>
              </a:lnSpc>
              <a:spcBef>
                <a:spcPts val="0"/>
              </a:spcBef>
              <a:spcAft>
                <a:spcPts val="450"/>
              </a:spcAft>
              <a:buFont typeface="Arial" panose="020B0604020202020204" pitchFamily="34" charset="0"/>
              <a:buChar char="•"/>
              <a:defRPr/>
            </a:pPr>
            <a:r>
              <a:rPr lang="en-US" sz="205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Send all you published media to your legislators</a:t>
            </a:r>
          </a:p>
        </p:txBody>
      </p:sp>
      <p:sp>
        <p:nvSpPr>
          <p:cNvPr id="8" name="Rectangle 2">
            <a:extLst>
              <a:ext uri="{FF2B5EF4-FFF2-40B4-BE49-F238E27FC236}">
                <a16:creationId xmlns:a16="http://schemas.microsoft.com/office/drawing/2014/main" id="{E17E7775-546D-4012-8A0D-3204A1BE014B}"/>
              </a:ext>
            </a:extLst>
          </p:cNvPr>
          <p:cNvSpPr txBox="1">
            <a:spLocks noChangeArrowheads="1"/>
          </p:cNvSpPr>
          <p:nvPr/>
        </p:nvSpPr>
        <p:spPr>
          <a:xfrm>
            <a:off x="1371600" y="14288"/>
            <a:ext cx="6343650" cy="651272"/>
          </a:xfrm>
          <a:prstGeom prst="rect">
            <a:avLst/>
          </a:prstGeom>
        </p:spPr>
        <p:txBody>
          <a:bodyPr anchor="ctr">
            <a:normAutofit fontScale="97500"/>
          </a:bodyPr>
          <a:lstStyle>
            <a:lvl1pPr algn="ctr" defTabSz="457200" rtl="0" eaLnBrk="1" latinLnBrk="0" hangingPunct="1">
              <a:spcBef>
                <a:spcPct val="0"/>
              </a:spcBef>
              <a:buNone/>
              <a:defRPr sz="4400" kern="1200">
                <a:solidFill>
                  <a:schemeClr val="accent4"/>
                </a:solidFill>
                <a:latin typeface="Helvetica"/>
                <a:ea typeface="+mj-ea"/>
                <a:cs typeface="+mj-cs"/>
              </a:defRPr>
            </a:lvl1pPr>
          </a:lstStyle>
          <a:p>
            <a:pPr>
              <a:defRPr/>
            </a:pPr>
            <a:r>
              <a:rPr lang="en-US" altLang="en-US" sz="3200" b="1" err="1">
                <a:solidFill>
                  <a:srgbClr val="D50032"/>
                </a:solidFill>
                <a:latin typeface="Open Sans" panose="020B0606030504020204" pitchFamily="34" charset="0"/>
                <a:ea typeface="Open Sans" panose="020B0606030504020204" pitchFamily="34" charset="0"/>
                <a:cs typeface="Open Sans" panose="020B0606030504020204" pitchFamily="34" charset="0"/>
              </a:rPr>
              <a:t>Peristence</a:t>
            </a:r>
            <a:r>
              <a:rPr lang="en-US" altLang="en-US" sz="3200" b="1">
                <a:solidFill>
                  <a:srgbClr val="D50032"/>
                </a:solidFill>
                <a:latin typeface="Open Sans" panose="020B0606030504020204" pitchFamily="34" charset="0"/>
                <a:ea typeface="Open Sans" panose="020B0606030504020204" pitchFamily="34" charset="0"/>
                <a:cs typeface="Open Sans" panose="020B0606030504020204" pitchFamily="34" charset="0"/>
              </a:rPr>
              <a:t> and Patience </a:t>
            </a:r>
          </a:p>
        </p:txBody>
      </p:sp>
      <p:sp>
        <p:nvSpPr>
          <p:cNvPr id="9" name="Rectangle 5">
            <a:extLst>
              <a:ext uri="{FF2B5EF4-FFF2-40B4-BE49-F238E27FC236}">
                <a16:creationId xmlns:a16="http://schemas.microsoft.com/office/drawing/2014/main" id="{6BA13F14-126E-435B-BA30-E2CA490FFD1E}"/>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37</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man climbing cliff beside beach">
            <a:extLst>
              <a:ext uri="{FF2B5EF4-FFF2-40B4-BE49-F238E27FC236}">
                <a16:creationId xmlns:a16="http://schemas.microsoft.com/office/drawing/2014/main" id="{DA9DB908-AAFB-4F68-B2E4-0137A8FEA4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5986" y="1346713"/>
            <a:ext cx="3855516" cy="2783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t="-6402" r="-1021"/>
          <a:stretch/>
        </p:blipFill>
        <p:spPr>
          <a:xfrm>
            <a:off x="1010377" y="0"/>
            <a:ext cx="6965879" cy="4945774"/>
          </a:xfrm>
          <a:prstGeom prst="rect">
            <a:avLst/>
          </a:prstGeom>
        </p:spPr>
      </p:pic>
      <p:sp>
        <p:nvSpPr>
          <p:cNvPr id="3" name="Rectangle 5">
            <a:extLst>
              <a:ext uri="{FF2B5EF4-FFF2-40B4-BE49-F238E27FC236}">
                <a16:creationId xmlns:a16="http://schemas.microsoft.com/office/drawing/2014/main" id="{8052378A-ABF8-4C99-8BBB-B3E4D4770A08}"/>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38</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82676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8052378A-ABF8-4C99-8BBB-B3E4D4770A08}"/>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39</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4" name="Arrow: Right 3">
            <a:extLst>
              <a:ext uri="{FF2B5EF4-FFF2-40B4-BE49-F238E27FC236}">
                <a16:creationId xmlns:a16="http://schemas.microsoft.com/office/drawing/2014/main" id="{074B6A39-FC08-4299-A3B4-F2E380410349}"/>
              </a:ext>
            </a:extLst>
          </p:cNvPr>
          <p:cNvSpPr/>
          <p:nvPr/>
        </p:nvSpPr>
        <p:spPr>
          <a:xfrm>
            <a:off x="2337936" y="181892"/>
            <a:ext cx="4463143" cy="161834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b="1">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SEND IT!</a:t>
            </a:r>
          </a:p>
        </p:txBody>
      </p:sp>
      <p:sp>
        <p:nvSpPr>
          <p:cNvPr id="2" name="TextBox 1">
            <a:extLst>
              <a:ext uri="{FF2B5EF4-FFF2-40B4-BE49-F238E27FC236}">
                <a16:creationId xmlns:a16="http://schemas.microsoft.com/office/drawing/2014/main" id="{7B37E7FC-0095-4DC8-81AD-8EF5ACD678E0}"/>
              </a:ext>
            </a:extLst>
          </p:cNvPr>
          <p:cNvSpPr txBox="1"/>
          <p:nvPr/>
        </p:nvSpPr>
        <p:spPr>
          <a:xfrm>
            <a:off x="230873" y="1929881"/>
            <a:ext cx="8677270" cy="3031727"/>
          </a:xfrm>
          <a:prstGeom prst="rect">
            <a:avLst/>
          </a:prstGeom>
          <a:noFill/>
        </p:spPr>
        <p:txBody>
          <a:bodyPr wrap="square" rtlCol="0">
            <a:spAutoFit/>
          </a:bodyPr>
          <a:lstStyle/>
          <a:p>
            <a:pPr algn="ctr">
              <a:lnSpc>
                <a:spcPct val="114000"/>
              </a:lnSpc>
              <a:spcAft>
                <a:spcPts val="600"/>
              </a:spcAft>
            </a:pPr>
            <a:r>
              <a:rPr lang="en-US" sz="24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100 percent of letters not sent never get published!</a:t>
            </a:r>
          </a:p>
          <a:p>
            <a:pPr>
              <a:lnSpc>
                <a:spcPct val="114000"/>
              </a:lnSpc>
              <a:spcBef>
                <a:spcPts val="1200"/>
              </a:spcBef>
              <a:spcAft>
                <a:spcPts val="600"/>
              </a:spcAft>
            </a:pP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Submitting your LTE:</a:t>
            </a:r>
          </a:p>
          <a:p>
            <a:pPr marL="285750" indent="-285750">
              <a:lnSpc>
                <a:spcPct val="114000"/>
              </a:lnSpc>
              <a:spcAft>
                <a:spcPts val="600"/>
              </a:spcAft>
              <a:buFont typeface="Arial" panose="020B0604020202020204" pitchFamily="34" charset="0"/>
              <a:buChar char="•"/>
            </a:pP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E-mail it directly to the paper (e.g. </a:t>
            </a: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2"/>
              </a:rPr>
              <a:t>letters@kcstar.com</a:t>
            </a: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 look on paper’s website for address)</a:t>
            </a:r>
          </a:p>
          <a:p>
            <a:pPr marL="285750" indent="-285750">
              <a:lnSpc>
                <a:spcPct val="114000"/>
              </a:lnSpc>
              <a:spcAft>
                <a:spcPts val="600"/>
              </a:spcAft>
              <a:buFont typeface="Arial" panose="020B0604020202020204" pitchFamily="34" charset="0"/>
              <a:buChar char="•"/>
            </a:pP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Submit it through your paper’s website (usually an online form)</a:t>
            </a:r>
          </a:p>
          <a:p>
            <a:pPr marL="285750" indent="-285750">
              <a:lnSpc>
                <a:spcPct val="114000"/>
              </a:lnSpc>
              <a:spcAft>
                <a:spcPts val="600"/>
              </a:spcAft>
              <a:buFont typeface="Arial" panose="020B0604020202020204" pitchFamily="34" charset="0"/>
              <a:buChar char="•"/>
            </a:pP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Submit it through the RESULTS website (</a:t>
            </a: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3"/>
              </a:rPr>
              <a:t>https://results.org/volunteers/action-center/</a:t>
            </a: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14000"/>
              </a:lnSpc>
              <a:spcAft>
                <a:spcPts val="600"/>
              </a:spcAft>
              <a:buFont typeface="Arial" panose="020B0604020202020204" pitchFamily="34" charset="0"/>
              <a:buChar char="•"/>
            </a:pP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Mailing a hard copy to your local paper (takes longer)</a:t>
            </a:r>
          </a:p>
          <a:p>
            <a:pPr>
              <a:lnSpc>
                <a:spcPct val="114000"/>
              </a:lnSpc>
              <a:spcAft>
                <a:spcPts val="600"/>
              </a:spcAft>
            </a:pPr>
            <a:r>
              <a:rPr lang="en-US" sz="1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Important! </a:t>
            </a: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Most papers require you to include your name and contact info to be published. If you are a new writer, they will sometimes contact you to verify authorship.</a:t>
            </a:r>
          </a:p>
        </p:txBody>
      </p:sp>
    </p:spTree>
    <p:extLst>
      <p:ext uri="{BB962C8B-B14F-4D97-AF65-F5344CB8AC3E}">
        <p14:creationId xmlns:p14="http://schemas.microsoft.com/office/powerpoint/2010/main" val="299702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5883" y="1409849"/>
            <a:ext cx="5763237" cy="300082"/>
          </a:xfrm>
          <a:prstGeom prst="rect">
            <a:avLst/>
          </a:prstGeom>
          <a:noFill/>
        </p:spPr>
        <p:txBody>
          <a:bodyPr wrap="square" rtlCol="0">
            <a:spAutoFit/>
          </a:bodyPr>
          <a:lstStyle/>
          <a:p>
            <a:endParaRPr lang="en-US" sz="1350">
              <a:solidFill>
                <a:prstClr val="black"/>
              </a:solidFill>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99264" y="942694"/>
            <a:ext cx="5947186" cy="396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73CE4519-843B-4C24-A0EC-F55F23FCB343}"/>
              </a:ext>
            </a:extLst>
          </p:cNvPr>
          <p:cNvSpPr>
            <a:spLocks noGrp="1"/>
          </p:cNvSpPr>
          <p:nvPr>
            <p:ph type="title"/>
          </p:nvPr>
        </p:nvSpPr>
        <p:spPr>
          <a:xfrm>
            <a:off x="1086757" y="234079"/>
            <a:ext cx="6172200" cy="500063"/>
          </a:xfrm>
        </p:spPr>
        <p:txBody>
          <a:bodyPr>
            <a:noAutofit/>
          </a:bodyPr>
          <a:lstStyle/>
          <a:p>
            <a:pPr>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2400" b="1">
                <a:solidFill>
                  <a:srgbClr val="E41034"/>
                </a:solidFill>
                <a:latin typeface="Open Sans" panose="020B0606030504020204" pitchFamily="34" charset="0"/>
                <a:ea typeface="Open Sans" panose="020B0606030504020204" pitchFamily="34" charset="0"/>
                <a:cs typeface="Open Sans" panose="020B0606030504020204" pitchFamily="34" charset="0"/>
              </a:rPr>
              <a:t>What does the media landscape feel like these days?</a:t>
            </a:r>
            <a:endParaRPr lang="en-US" altLang="en-US" sz="2400">
              <a:solidFill>
                <a:srgbClr val="E4103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9F86E7E1-DF11-450A-81E1-1925F53CF85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051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eople, Woman, Tv, Movies, Television, Female, Happy">
            <a:extLst>
              <a:ext uri="{FF2B5EF4-FFF2-40B4-BE49-F238E27FC236}">
                <a16:creationId xmlns:a16="http://schemas.microsoft.com/office/drawing/2014/main" id="{18C1C99A-FE39-4608-8106-0FA1C48AB13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23068" y="646793"/>
            <a:ext cx="2443163" cy="1628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ctor, Doctor'S Office, Practice, Waiting Room">
            <a:extLst>
              <a:ext uri="{FF2B5EF4-FFF2-40B4-BE49-F238E27FC236}">
                <a16:creationId xmlns:a16="http://schemas.microsoft.com/office/drawing/2014/main" id="{268D38F5-74A3-41B5-8A8B-E716986D1F9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8407" y="2571749"/>
            <a:ext cx="3028950" cy="22717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oney, Bills, Calculator, Save, Savings, Taxes">
            <a:extLst>
              <a:ext uri="{FF2B5EF4-FFF2-40B4-BE49-F238E27FC236}">
                <a16:creationId xmlns:a16="http://schemas.microsoft.com/office/drawing/2014/main" id="{B3622C49-34BF-4247-967E-50F637E74DC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0597" y="1446782"/>
            <a:ext cx="302895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e22ffed5-d91b-4e9c-91dd-ede359964229@namprd0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9036" y="1088741"/>
            <a:ext cx="1812131" cy="3183731"/>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1E6BE97-99F8-4F64-B5CC-BC18CFB96151}"/>
              </a:ext>
            </a:extLst>
          </p:cNvPr>
          <p:cNvSpPr/>
          <p:nvPr/>
        </p:nvSpPr>
        <p:spPr>
          <a:xfrm>
            <a:off x="800735" y="142863"/>
            <a:ext cx="6286500" cy="415498"/>
          </a:xfrm>
          <a:prstGeom prst="rect">
            <a:avLst/>
          </a:prstGeom>
        </p:spPr>
        <p:txBody>
          <a:bodyPr wrap="square">
            <a:spAutoFit/>
          </a:bodyPr>
          <a:lstStyle/>
          <a:p>
            <a:pPr algn="ctr"/>
            <a:r>
              <a:rPr lang="en-US" sz="2100">
                <a:solidFill>
                  <a:srgbClr val="D50032"/>
                </a:solidFill>
                <a:latin typeface="Open Sans" panose="020B0606030504020204" pitchFamily="34" charset="0"/>
                <a:ea typeface="Open Sans" panose="020B0606030504020204" pitchFamily="34" charset="0"/>
                <a:cs typeface="Open Sans" panose="020B0606030504020204" pitchFamily="34" charset="0"/>
              </a:rPr>
              <a:t>You Can Submit an LTE Anywhere, Anytime</a:t>
            </a:r>
          </a:p>
        </p:txBody>
      </p:sp>
      <p:sp>
        <p:nvSpPr>
          <p:cNvPr id="7" name="Rectangle 5">
            <a:extLst>
              <a:ext uri="{FF2B5EF4-FFF2-40B4-BE49-F238E27FC236}">
                <a16:creationId xmlns:a16="http://schemas.microsoft.com/office/drawing/2014/main" id="{A467C0B0-4E9D-4D60-B38A-6B4B21E98D16}"/>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40</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3978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2807" y="843058"/>
            <a:ext cx="6286500" cy="315727"/>
          </a:xfrm>
          <a:prstGeom prst="rect">
            <a:avLst/>
          </a:prstGeom>
        </p:spPr>
        <p:txBody>
          <a:bodyPr wrap="square">
            <a:spAutoFit/>
          </a:bodyPr>
          <a:lstStyle/>
          <a:p>
            <a:pPr>
              <a:lnSpc>
                <a:spcPct val="114000"/>
              </a:lnSpc>
            </a:pPr>
            <a:endParaRPr lang="en-US" sz="1350" dirty="0"/>
          </a:p>
        </p:txBody>
      </p:sp>
      <p:sp>
        <p:nvSpPr>
          <p:cNvPr id="4" name="Rectangle 5">
            <a:extLst>
              <a:ext uri="{FF2B5EF4-FFF2-40B4-BE49-F238E27FC236}">
                <a16:creationId xmlns:a16="http://schemas.microsoft.com/office/drawing/2014/main" id="{52192466-5FE1-49F8-BE66-2E35AFA24325}"/>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41</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79BE585-42D2-47C7-8FE8-0EB509728B52}"/>
              </a:ext>
            </a:extLst>
          </p:cNvPr>
          <p:cNvSpPr/>
          <p:nvPr/>
        </p:nvSpPr>
        <p:spPr>
          <a:xfrm>
            <a:off x="800735" y="142863"/>
            <a:ext cx="6286500" cy="584775"/>
          </a:xfrm>
          <a:prstGeom prst="rect">
            <a:avLst/>
          </a:prstGeom>
        </p:spPr>
        <p:txBody>
          <a:bodyPr wrap="square">
            <a:spAutoFit/>
          </a:bodyPr>
          <a:lstStyle/>
          <a:p>
            <a:pPr algn="ctr"/>
            <a:r>
              <a:rPr lang="en-US" sz="3200" dirty="0">
                <a:solidFill>
                  <a:srgbClr val="D50032"/>
                </a:solidFill>
                <a:latin typeface="Open Sans" panose="020B0606030504020204" pitchFamily="34" charset="0"/>
                <a:ea typeface="Open Sans" panose="020B0606030504020204" pitchFamily="34" charset="0"/>
                <a:cs typeface="Open Sans" panose="020B0606030504020204" pitchFamily="34" charset="0"/>
              </a:rPr>
              <a:t>RESULTS Website = Easy</a:t>
            </a:r>
          </a:p>
        </p:txBody>
      </p:sp>
    </p:spTree>
    <p:extLst>
      <p:ext uri="{BB962C8B-B14F-4D97-AF65-F5344CB8AC3E}">
        <p14:creationId xmlns:p14="http://schemas.microsoft.com/office/powerpoint/2010/main" val="4260728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How to Submit a Letter</a:t>
            </a:r>
          </a:p>
        </p:txBody>
      </p:sp>
      <p:pic>
        <p:nvPicPr>
          <p:cNvPr id="2" name="Content Placeholder 1">
            <a:extLst>
              <a:ext uri="{FF2B5EF4-FFF2-40B4-BE49-F238E27FC236}">
                <a16:creationId xmlns:a16="http://schemas.microsoft.com/office/drawing/2014/main" id="{1CDDB242-E8E1-7F43-A14D-9537B9BEADD6}"/>
              </a:ext>
            </a:extLst>
          </p:cNvPr>
          <p:cNvPicPr>
            <a:picLocks noGrp="1" noChangeAspect="1"/>
          </p:cNvPicPr>
          <p:nvPr>
            <p:ph idx="1"/>
          </p:nvPr>
        </p:nvPicPr>
        <p:blipFill>
          <a:blip r:embed="rId3"/>
          <a:stretch>
            <a:fillRect/>
          </a:stretch>
        </p:blipFill>
        <p:spPr>
          <a:xfrm>
            <a:off x="292057" y="1201738"/>
            <a:ext cx="8618624" cy="3827462"/>
          </a:xfrm>
          <a:prstGeom prst="rect">
            <a:avLst/>
          </a:prstGeom>
        </p:spPr>
      </p:pic>
    </p:spTree>
    <p:extLst>
      <p:ext uri="{BB962C8B-B14F-4D97-AF65-F5344CB8AC3E}">
        <p14:creationId xmlns:p14="http://schemas.microsoft.com/office/powerpoint/2010/main" val="4035466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How to Submit a Letter</a:t>
            </a:r>
          </a:p>
        </p:txBody>
      </p:sp>
      <p:pic>
        <p:nvPicPr>
          <p:cNvPr id="2" name="Content Placeholder 1">
            <a:extLst>
              <a:ext uri="{FF2B5EF4-FFF2-40B4-BE49-F238E27FC236}">
                <a16:creationId xmlns:a16="http://schemas.microsoft.com/office/drawing/2014/main" id="{9F9ADD50-7277-4F4D-BFDF-53F29B2323AC}"/>
              </a:ext>
            </a:extLst>
          </p:cNvPr>
          <p:cNvPicPr>
            <a:picLocks noGrp="1" noChangeAspect="1"/>
          </p:cNvPicPr>
          <p:nvPr>
            <p:ph idx="1"/>
          </p:nvPr>
        </p:nvPicPr>
        <p:blipFill>
          <a:blip r:embed="rId3"/>
          <a:stretch>
            <a:fillRect/>
          </a:stretch>
        </p:blipFill>
        <p:spPr>
          <a:xfrm>
            <a:off x="374768" y="1201738"/>
            <a:ext cx="8453202" cy="3827462"/>
          </a:xfrm>
          <a:prstGeom prst="rect">
            <a:avLst/>
          </a:prstGeom>
        </p:spPr>
      </p:pic>
    </p:spTree>
    <p:extLst>
      <p:ext uri="{BB962C8B-B14F-4D97-AF65-F5344CB8AC3E}">
        <p14:creationId xmlns:p14="http://schemas.microsoft.com/office/powerpoint/2010/main" val="917321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How to Submit a Letter</a:t>
            </a:r>
          </a:p>
        </p:txBody>
      </p:sp>
      <p:pic>
        <p:nvPicPr>
          <p:cNvPr id="8" name="Content Placeholder 7">
            <a:extLst>
              <a:ext uri="{FF2B5EF4-FFF2-40B4-BE49-F238E27FC236}">
                <a16:creationId xmlns:a16="http://schemas.microsoft.com/office/drawing/2014/main" id="{A15EAB7A-717E-2745-BC5D-2D287453D4F2}"/>
              </a:ext>
            </a:extLst>
          </p:cNvPr>
          <p:cNvPicPr>
            <a:picLocks noGrp="1" noChangeAspect="1"/>
          </p:cNvPicPr>
          <p:nvPr>
            <p:ph idx="1"/>
          </p:nvPr>
        </p:nvPicPr>
        <p:blipFill>
          <a:blip r:embed="rId3"/>
          <a:stretch>
            <a:fillRect/>
          </a:stretch>
        </p:blipFill>
        <p:spPr>
          <a:xfrm>
            <a:off x="914400" y="1200150"/>
            <a:ext cx="7272670" cy="3916433"/>
          </a:xfrm>
          <a:prstGeom prst="rect">
            <a:avLst/>
          </a:prstGeom>
        </p:spPr>
      </p:pic>
    </p:spTree>
    <p:extLst>
      <p:ext uri="{BB962C8B-B14F-4D97-AF65-F5344CB8AC3E}">
        <p14:creationId xmlns:p14="http://schemas.microsoft.com/office/powerpoint/2010/main" val="2300279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How to Submit a Letter</a:t>
            </a:r>
          </a:p>
        </p:txBody>
      </p:sp>
      <p:pic>
        <p:nvPicPr>
          <p:cNvPr id="7" name="Content Placeholder 6">
            <a:extLst>
              <a:ext uri="{FF2B5EF4-FFF2-40B4-BE49-F238E27FC236}">
                <a16:creationId xmlns:a16="http://schemas.microsoft.com/office/drawing/2014/main" id="{B59B1F71-2280-1C4B-9695-C377EA0B8824}"/>
              </a:ext>
            </a:extLst>
          </p:cNvPr>
          <p:cNvPicPr>
            <a:picLocks noGrp="1" noChangeAspect="1"/>
          </p:cNvPicPr>
          <p:nvPr>
            <p:ph idx="1"/>
          </p:nvPr>
        </p:nvPicPr>
        <p:blipFill>
          <a:blip r:embed="rId3"/>
          <a:stretch>
            <a:fillRect/>
          </a:stretch>
        </p:blipFill>
        <p:spPr>
          <a:xfrm>
            <a:off x="1945759" y="1168252"/>
            <a:ext cx="4988489" cy="3775887"/>
          </a:xfrm>
          <a:prstGeom prst="rect">
            <a:avLst/>
          </a:prstGeom>
        </p:spPr>
      </p:pic>
    </p:spTree>
    <p:extLst>
      <p:ext uri="{BB962C8B-B14F-4D97-AF65-F5344CB8AC3E}">
        <p14:creationId xmlns:p14="http://schemas.microsoft.com/office/powerpoint/2010/main" val="3332126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2807" y="843058"/>
            <a:ext cx="6286500" cy="4027193"/>
          </a:xfrm>
          <a:prstGeom prst="rect">
            <a:avLst/>
          </a:prstGeom>
        </p:spPr>
        <p:txBody>
          <a:bodyPr wrap="square">
            <a:spAutoFit/>
          </a:bodyPr>
          <a:lstStyle/>
          <a:p>
            <a:pPr marL="428625" indent="-428625">
              <a:lnSpc>
                <a:spcPct val="114000"/>
              </a:lnSpc>
              <a:buFont typeface="Wingdings" charset="2"/>
              <a:buChar char="ü"/>
            </a:pPr>
            <a:r>
              <a:rPr lang="en-US" sz="2800">
                <a:solidFill>
                  <a:srgbClr val="58585B"/>
                </a:solidFill>
                <a:latin typeface="Open Sans" panose="020B0606030504020204" pitchFamily="34" charset="0"/>
                <a:ea typeface="Open Sans" panose="020B0606030504020204" pitchFamily="34" charset="0"/>
                <a:cs typeface="Open Sans" panose="020B0606030504020204" pitchFamily="34" charset="0"/>
              </a:rPr>
              <a:t>Find a hook</a:t>
            </a:r>
          </a:p>
          <a:p>
            <a:pPr marL="428625" indent="-428625">
              <a:lnSpc>
                <a:spcPct val="114000"/>
              </a:lnSpc>
              <a:buFont typeface="Wingdings" charset="2"/>
              <a:buChar char="ü"/>
            </a:pPr>
            <a:r>
              <a:rPr lang="en-US" sz="2800">
                <a:solidFill>
                  <a:srgbClr val="58585B"/>
                </a:solidFill>
                <a:latin typeface="Open Sans" panose="020B0606030504020204" pitchFamily="34" charset="0"/>
                <a:ea typeface="Open Sans" panose="020B0606030504020204" pitchFamily="34" charset="0"/>
                <a:cs typeface="Open Sans" panose="020B0606030504020204" pitchFamily="34" charset="0"/>
              </a:rPr>
              <a:t>Edit the template</a:t>
            </a:r>
          </a:p>
          <a:p>
            <a:pPr marL="428625" indent="-428625">
              <a:lnSpc>
                <a:spcPct val="114000"/>
              </a:lnSpc>
              <a:buFont typeface="Wingdings" charset="2"/>
              <a:buChar char="ü"/>
            </a:pPr>
            <a:r>
              <a:rPr lang="en-US" sz="2800">
                <a:solidFill>
                  <a:srgbClr val="58585B"/>
                </a:solidFill>
                <a:latin typeface="Open Sans" panose="020B0606030504020204" pitchFamily="34" charset="0"/>
                <a:ea typeface="Open Sans" panose="020B0606030504020204" pitchFamily="34" charset="0"/>
                <a:cs typeface="Open Sans" panose="020B0606030504020204" pitchFamily="34" charset="0"/>
              </a:rPr>
              <a:t>Check your word count</a:t>
            </a:r>
          </a:p>
          <a:p>
            <a:pPr marL="428625" indent="-428625">
              <a:lnSpc>
                <a:spcPct val="114000"/>
              </a:lnSpc>
              <a:buFont typeface="Wingdings" charset="2"/>
              <a:buChar char="ü"/>
            </a:pPr>
            <a:r>
              <a:rPr lang="en-US" sz="2800">
                <a:solidFill>
                  <a:srgbClr val="58585B"/>
                </a:solidFill>
                <a:latin typeface="Open Sans" panose="020B0606030504020204" pitchFamily="34" charset="0"/>
                <a:ea typeface="Open Sans" panose="020B0606030504020204" pitchFamily="34" charset="0"/>
                <a:cs typeface="Open Sans" panose="020B0606030504020204" pitchFamily="34" charset="0"/>
              </a:rPr>
              <a:t>Check for 3 key pieces</a:t>
            </a:r>
          </a:p>
          <a:p>
            <a:pPr marL="428625" indent="-428625">
              <a:lnSpc>
                <a:spcPct val="114000"/>
              </a:lnSpc>
              <a:buFont typeface="Wingdings" charset="2"/>
              <a:buChar char="ü"/>
            </a:pPr>
            <a:r>
              <a:rPr lang="en-US" sz="2800">
                <a:solidFill>
                  <a:srgbClr val="58585B"/>
                </a:solidFill>
                <a:latin typeface="Open Sans" panose="020B0606030504020204" pitchFamily="34" charset="0"/>
                <a:ea typeface="Open Sans" panose="020B0606030504020204" pitchFamily="34" charset="0"/>
                <a:cs typeface="Open Sans" panose="020B0606030504020204" pitchFamily="34" charset="0"/>
              </a:rPr>
              <a:t>Hit “send”!</a:t>
            </a:r>
          </a:p>
          <a:p>
            <a:pPr marL="428625" indent="-428625">
              <a:lnSpc>
                <a:spcPct val="114000"/>
              </a:lnSpc>
              <a:buFont typeface="Wingdings" charset="2"/>
              <a:buChar char="ü"/>
            </a:pPr>
            <a:r>
              <a:rPr lang="en-US" sz="2800">
                <a:solidFill>
                  <a:schemeClr val="tx2"/>
                </a:solidFill>
                <a:latin typeface="Open Sans" panose="020B0606030504020204" pitchFamily="34" charset="0"/>
                <a:ea typeface="Open Sans" panose="020B0606030504020204" pitchFamily="34" charset="0"/>
                <a:cs typeface="Open Sans" panose="020B0606030504020204" pitchFamily="34" charset="0"/>
              </a:rPr>
              <a:t>Send it to Congress</a:t>
            </a:r>
          </a:p>
          <a:p>
            <a:pPr marL="428625" indent="-428625">
              <a:lnSpc>
                <a:spcPct val="114000"/>
              </a:lnSpc>
              <a:buFont typeface="Wingdings" charset="2"/>
              <a:buChar char="ü"/>
            </a:pPr>
            <a:r>
              <a:rPr lang="en-US" sz="2800">
                <a:solidFill>
                  <a:schemeClr val="tx2"/>
                </a:solidFill>
                <a:latin typeface="Open Sans" panose="020B0606030504020204" pitchFamily="34" charset="0"/>
                <a:ea typeface="Open Sans" panose="020B0606030504020204" pitchFamily="34" charset="0"/>
                <a:cs typeface="Open Sans" panose="020B0606030504020204" pitchFamily="34" charset="0"/>
              </a:rPr>
              <a:t>Send it to RESULTS </a:t>
            </a:r>
          </a:p>
          <a:p>
            <a:pPr marL="428625" indent="-428625">
              <a:lnSpc>
                <a:spcPct val="114000"/>
              </a:lnSpc>
              <a:buFont typeface="Wingdings" charset="2"/>
              <a:buChar char="ü"/>
            </a:pPr>
            <a:r>
              <a:rPr lang="en-US" sz="2800">
                <a:solidFill>
                  <a:schemeClr val="accent2"/>
                </a:solidFill>
                <a:latin typeface="Open Sans" panose="020B0606030504020204" pitchFamily="34" charset="0"/>
                <a:ea typeface="Open Sans" panose="020B0606030504020204" pitchFamily="34" charset="0"/>
                <a:cs typeface="Open Sans" panose="020B0606030504020204" pitchFamily="34" charset="0"/>
              </a:rPr>
              <a:t>Repeat</a:t>
            </a:r>
            <a:r>
              <a:rPr lang="en-US" sz="3000"/>
              <a:t>		</a:t>
            </a:r>
            <a:endParaRPr lang="en-US" sz="1350"/>
          </a:p>
        </p:txBody>
      </p:sp>
      <p:sp>
        <p:nvSpPr>
          <p:cNvPr id="4" name="Rectangle 5">
            <a:extLst>
              <a:ext uri="{FF2B5EF4-FFF2-40B4-BE49-F238E27FC236}">
                <a16:creationId xmlns:a16="http://schemas.microsoft.com/office/drawing/2014/main" id="{52192466-5FE1-49F8-BE66-2E35AFA24325}"/>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46</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79BE585-42D2-47C7-8FE8-0EB509728B52}"/>
              </a:ext>
            </a:extLst>
          </p:cNvPr>
          <p:cNvSpPr/>
          <p:nvPr/>
        </p:nvSpPr>
        <p:spPr>
          <a:xfrm>
            <a:off x="800735" y="142863"/>
            <a:ext cx="6286500" cy="584775"/>
          </a:xfrm>
          <a:prstGeom prst="rect">
            <a:avLst/>
          </a:prstGeom>
        </p:spPr>
        <p:txBody>
          <a:bodyPr wrap="square">
            <a:spAutoFit/>
          </a:bodyPr>
          <a:lstStyle/>
          <a:p>
            <a:pPr algn="ctr"/>
            <a:r>
              <a:rPr lang="en-US" sz="3200">
                <a:solidFill>
                  <a:srgbClr val="D50032"/>
                </a:solidFill>
                <a:latin typeface="Open Sans" panose="020B0606030504020204" pitchFamily="34" charset="0"/>
                <a:ea typeface="Open Sans" panose="020B0606030504020204" pitchFamily="34" charset="0"/>
                <a:cs typeface="Open Sans" panose="020B0606030504020204" pitchFamily="34" charset="0"/>
              </a:rPr>
              <a:t>Media Success Checklist </a:t>
            </a:r>
          </a:p>
        </p:txBody>
      </p:sp>
    </p:spTree>
    <p:extLst>
      <p:ext uri="{BB962C8B-B14F-4D97-AF65-F5344CB8AC3E}">
        <p14:creationId xmlns:p14="http://schemas.microsoft.com/office/powerpoint/2010/main" val="4087233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C:\Users\Jos\Pictures\RESULTS DM Editorial.jpg">
            <a:extLst>
              <a:ext uri="{FF2B5EF4-FFF2-40B4-BE49-F238E27FC236}">
                <a16:creationId xmlns:a16="http://schemas.microsoft.com/office/drawing/2014/main" id="{3CB35396-6C55-48F3-BC00-1E06441ADC6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59200" y="1173161"/>
            <a:ext cx="5049490" cy="330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5B50A7C1-D08D-46C2-A6A9-570F4A4809AF}"/>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47</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0D43995-2560-444E-85A9-78ECD5B237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843" y="885371"/>
            <a:ext cx="2958593" cy="3882571"/>
          </a:xfrm>
          <a:prstGeom prst="rect">
            <a:avLst/>
          </a:prstGeom>
        </p:spPr>
      </p:pic>
      <p:sp>
        <p:nvSpPr>
          <p:cNvPr id="7" name="Rectangle 6">
            <a:extLst>
              <a:ext uri="{FF2B5EF4-FFF2-40B4-BE49-F238E27FC236}">
                <a16:creationId xmlns:a16="http://schemas.microsoft.com/office/drawing/2014/main" id="{DB1CD9FB-730D-4F03-955F-9B51A7D58325}"/>
              </a:ext>
            </a:extLst>
          </p:cNvPr>
          <p:cNvSpPr/>
          <p:nvPr/>
        </p:nvSpPr>
        <p:spPr>
          <a:xfrm>
            <a:off x="938621" y="34006"/>
            <a:ext cx="6286500" cy="584775"/>
          </a:xfrm>
          <a:prstGeom prst="rect">
            <a:avLst/>
          </a:prstGeom>
        </p:spPr>
        <p:txBody>
          <a:bodyPr wrap="square">
            <a:spAutoFit/>
          </a:bodyPr>
          <a:lstStyle/>
          <a:p>
            <a:pPr algn="ctr"/>
            <a:r>
              <a:rPr lang="en-US" sz="3200">
                <a:solidFill>
                  <a:srgbClr val="D50032"/>
                </a:solidFill>
                <a:latin typeface="Open Sans" panose="020B0606030504020204" pitchFamily="34" charset="0"/>
                <a:ea typeface="Open Sans" panose="020B0606030504020204" pitchFamily="34" charset="0"/>
                <a:cs typeface="Open Sans" panose="020B0606030504020204" pitchFamily="34" charset="0"/>
              </a:rPr>
              <a:t>Take it to the Next Level?</a:t>
            </a:r>
          </a:p>
        </p:txBody>
      </p:sp>
      <p:sp>
        <p:nvSpPr>
          <p:cNvPr id="8" name="Rectangle 7">
            <a:extLst>
              <a:ext uri="{FF2B5EF4-FFF2-40B4-BE49-F238E27FC236}">
                <a16:creationId xmlns:a16="http://schemas.microsoft.com/office/drawing/2014/main" id="{6A4D9815-AF9D-4C4A-9001-BE7041F0BFEA}"/>
              </a:ext>
            </a:extLst>
          </p:cNvPr>
          <p:cNvSpPr/>
          <p:nvPr/>
        </p:nvSpPr>
        <p:spPr>
          <a:xfrm>
            <a:off x="-1175111" y="4644842"/>
            <a:ext cx="6286500" cy="400110"/>
          </a:xfrm>
          <a:prstGeom prst="rect">
            <a:avLst/>
          </a:prstGeom>
        </p:spPr>
        <p:txBody>
          <a:bodyPr wrap="square">
            <a:spAutoFit/>
          </a:bodyPr>
          <a:lstStyle/>
          <a:p>
            <a:pPr algn="ctr"/>
            <a:r>
              <a:rPr lang="en-US" sz="2000">
                <a:solidFill>
                  <a:srgbClr val="D50032"/>
                </a:solidFill>
                <a:latin typeface="Open Sans" panose="020B0606030504020204" pitchFamily="34" charset="0"/>
                <a:ea typeface="Open Sans" panose="020B0606030504020204" pitchFamily="34" charset="0"/>
                <a:cs typeface="Open Sans" panose="020B0606030504020204" pitchFamily="34" charset="0"/>
              </a:rPr>
              <a:t>Op-ed</a:t>
            </a:r>
          </a:p>
        </p:txBody>
      </p:sp>
      <p:sp>
        <p:nvSpPr>
          <p:cNvPr id="6" name="Rectangle 5">
            <a:extLst>
              <a:ext uri="{FF2B5EF4-FFF2-40B4-BE49-F238E27FC236}">
                <a16:creationId xmlns:a16="http://schemas.microsoft.com/office/drawing/2014/main" id="{BBD13314-D6C4-4820-BA79-5DDBDC9BE3D2}"/>
              </a:ext>
            </a:extLst>
          </p:cNvPr>
          <p:cNvSpPr/>
          <p:nvPr/>
        </p:nvSpPr>
        <p:spPr>
          <a:xfrm>
            <a:off x="6000678" y="4471973"/>
            <a:ext cx="1071127" cy="369332"/>
          </a:xfrm>
          <a:prstGeom prst="rect">
            <a:avLst/>
          </a:prstGeom>
        </p:spPr>
        <p:txBody>
          <a:bodyPr wrap="none">
            <a:spAutoFit/>
          </a:bodyPr>
          <a:lstStyle/>
          <a:p>
            <a:pPr algn="ctr"/>
            <a:r>
              <a:rPr lang="en-US">
                <a:solidFill>
                  <a:srgbClr val="D50032"/>
                </a:solidFill>
                <a:latin typeface="Open Sans" panose="020B0606030504020204" pitchFamily="34" charset="0"/>
                <a:ea typeface="Open Sans" panose="020B0606030504020204" pitchFamily="34" charset="0"/>
                <a:cs typeface="Open Sans" panose="020B0606030504020204" pitchFamily="34" charset="0"/>
              </a:rPr>
              <a:t>Editorial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485900" y="101204"/>
            <a:ext cx="6172200" cy="464016"/>
          </a:xfrm>
        </p:spPr>
        <p:txBody>
          <a:bodyPr>
            <a:noAutofit/>
          </a:bodyPr>
          <a:lstStyle/>
          <a:p>
            <a:pPr>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3000" b="1">
                <a:solidFill>
                  <a:srgbClr val="D50032"/>
                </a:solidFill>
                <a:latin typeface="Open Sans" panose="020B0606030504020204" pitchFamily="34" charset="0"/>
                <a:ea typeface="Open Sans" panose="020B0606030504020204" pitchFamily="34" charset="0"/>
                <a:cs typeface="Open Sans" panose="020B0606030504020204" pitchFamily="34" charset="0"/>
              </a:rPr>
              <a:t>Next Steps</a:t>
            </a:r>
            <a:endParaRPr lang="en-US" altLang="en-US" sz="30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 Box 1"/>
          <p:cNvSpPr txBox="1">
            <a:spLocks noChangeArrowheads="1"/>
          </p:cNvSpPr>
          <p:nvPr/>
        </p:nvSpPr>
        <p:spPr bwMode="auto">
          <a:xfrm>
            <a:off x="290286" y="882176"/>
            <a:ext cx="7801428" cy="3762395"/>
          </a:xfrm>
          <a:prstGeom prst="rect">
            <a:avLst/>
          </a:prstGeom>
          <a:noFill/>
          <a:ln>
            <a:noFill/>
          </a:ln>
          <a:extLst>
            <a:ext uri="{909E8E84-426E-40dd-AFC4-6F175D3DCCD1}"/>
            <a:ext uri="{91240B29-F687-4f45-9708-019B960494DF}"/>
          </a:extLst>
        </p:spPr>
        <p:txBody>
          <a:bodyPr lIns="67500" tIns="35100" rIns="67500" bIns="35100"/>
          <a:lstStyle>
            <a:lvl1pPr marL="341313" indent="-341313" eaLnBrk="0" hangingPunct="0">
              <a:spcBef>
                <a:spcPts val="7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900">
                <a:solidFill>
                  <a:srgbClr val="000000"/>
                </a:solidFill>
                <a:latin typeface="Tw Cen MT" pitchFamily="34" charset="0"/>
                <a:ea typeface="SimSun" pitchFamily="2" charset="-122"/>
              </a:defRPr>
            </a:lvl1pPr>
            <a:lvl2pPr eaLnBrk="0" hangingPunct="0">
              <a:spcBef>
                <a:spcPts val="55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600">
                <a:solidFill>
                  <a:srgbClr val="000000"/>
                </a:solidFill>
                <a:latin typeface="Tw Cen MT" pitchFamily="34" charset="0"/>
                <a:ea typeface="SimSun" pitchFamily="2" charset="-122"/>
              </a:defRPr>
            </a:lvl2pPr>
            <a:lvl3pPr eaLnBrk="0" hangingPunct="0">
              <a:spcBef>
                <a:spcPts val="5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300">
                <a:solidFill>
                  <a:srgbClr val="000000"/>
                </a:solidFill>
                <a:latin typeface="Tw Cen MT" pitchFamily="34" charset="0"/>
                <a:ea typeface="SimSun" pitchFamily="2" charset="-122"/>
              </a:defRPr>
            </a:lvl3pPr>
            <a:lvl4pPr eaLnBrk="0" hangingPunct="0">
              <a:spcBef>
                <a:spcPts val="4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4pPr>
            <a:lvl5pPr eaLnBrk="0" hangingPunct="0">
              <a:spcBef>
                <a:spcPts val="4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5pPr>
            <a:lvl6pPr marL="25146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6pPr>
            <a:lvl7pPr marL="29718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7pPr>
            <a:lvl8pPr marL="34290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8pPr>
            <a:lvl9pPr marL="38862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9pPr>
          </a:lstStyle>
          <a:p>
            <a:pPr marL="342900" indent="-342900">
              <a:lnSpc>
                <a:spcPct val="114000"/>
              </a:lnSpc>
              <a:spcBef>
                <a:spcPts val="0"/>
              </a:spcBef>
              <a:spcAft>
                <a:spcPts val="600"/>
              </a:spcAft>
              <a:buFont typeface="+mj-lt"/>
              <a:buAutoNum type="arabicPeriod"/>
              <a:defRPr/>
            </a:pPr>
            <a:r>
              <a:rPr lang="en-US" sz="18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Send in a letter to the editor </a:t>
            </a:r>
            <a:r>
              <a:rPr lang="en-US" sz="1800" dirty="0">
                <a:solidFill>
                  <a:srgbClr val="58585B"/>
                </a:solidFill>
                <a:latin typeface="Open Sans" panose="020B0606030504020204" pitchFamily="34" charset="0"/>
                <a:ea typeface="Open Sans" panose="020B0606030504020204" pitchFamily="34" charset="0"/>
                <a:cs typeface="Open Sans" panose="020B0606030504020204" pitchFamily="34" charset="0"/>
              </a:rPr>
              <a:t>on housing and/or global health</a:t>
            </a:r>
          </a:p>
          <a:p>
            <a:pPr marL="739775" lvl="2" indent="-341313">
              <a:lnSpc>
                <a:spcPct val="114000"/>
              </a:lnSpc>
              <a:spcBef>
                <a:spcPts val="0"/>
              </a:spcBef>
              <a:spcAft>
                <a:spcPts val="600"/>
              </a:spcAft>
              <a:buFont typeface="Arial" panose="020B0604020202020204" pitchFamily="34" charset="0"/>
              <a:buChar char="•"/>
              <a:defRPr/>
            </a:pPr>
            <a:r>
              <a:rPr lang="en-US" sz="1600" dirty="0">
                <a:solidFill>
                  <a:srgbClr val="58585B"/>
                </a:solidFill>
                <a:latin typeface="Open Sans" panose="020B0606030504020204" pitchFamily="34" charset="0"/>
                <a:ea typeface="Open Sans" panose="020B0606030504020204" pitchFamily="34" charset="0"/>
                <a:cs typeface="Open Sans" panose="020B0606030504020204" pitchFamily="34" charset="0"/>
              </a:rPr>
              <a:t>Find online actions at: </a:t>
            </a:r>
            <a:r>
              <a:rPr lang="en-US" sz="16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2"/>
              </a:rPr>
              <a:t>https://results.org/volunteers/action-center/</a:t>
            </a:r>
            <a:r>
              <a:rPr lang="en-US" sz="16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p>
          <a:p>
            <a:pPr marL="739775" lvl="2" indent="-341313">
              <a:lnSpc>
                <a:spcPct val="114000"/>
              </a:lnSpc>
              <a:spcBef>
                <a:spcPts val="0"/>
              </a:spcBef>
              <a:spcAft>
                <a:spcPts val="600"/>
              </a:spcAft>
              <a:buFont typeface="Arial" panose="020B0604020202020204" pitchFamily="34" charset="0"/>
              <a:buChar char="•"/>
              <a:defRPr/>
            </a:pPr>
            <a:r>
              <a:rPr lang="en-US" sz="1600" dirty="0">
                <a:solidFill>
                  <a:srgbClr val="58585B"/>
                </a:solidFill>
                <a:latin typeface="Open Sans" panose="020B0606030504020204" pitchFamily="34" charset="0"/>
                <a:ea typeface="Open Sans" panose="020B0606030504020204" pitchFamily="34" charset="0"/>
                <a:cs typeface="Open Sans" panose="020B0606030504020204" pitchFamily="34" charset="0"/>
              </a:rPr>
              <a:t>Let us know when you get published at </a:t>
            </a:r>
            <a:r>
              <a:rPr lang="en-US" sz="16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3"/>
              </a:rPr>
              <a:t>www.tinyurl.com/RESULTSMedia</a:t>
            </a:r>
            <a:r>
              <a:rPr lang="en-US" sz="16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endParaRPr lang="en-US"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385763" indent="-385763">
              <a:lnSpc>
                <a:spcPct val="114000"/>
              </a:lnSpc>
              <a:spcBef>
                <a:spcPts val="0"/>
              </a:spcBef>
              <a:spcAft>
                <a:spcPts val="600"/>
              </a:spcAft>
              <a:buFont typeface="+mj-lt"/>
              <a:buAutoNum type="arabicPeriod"/>
              <a:defRPr/>
            </a:pPr>
            <a:r>
              <a:rPr lang="en-US" sz="1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Send published letters to key aides and deliver them in lobby meeting</a:t>
            </a:r>
            <a:endParaRPr lang="en-US"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385763" indent="-385763">
              <a:lnSpc>
                <a:spcPct val="114000"/>
              </a:lnSpc>
              <a:spcBef>
                <a:spcPts val="0"/>
              </a:spcBef>
              <a:spcAft>
                <a:spcPts val="600"/>
              </a:spcAft>
              <a:buFont typeface="+mj-lt"/>
              <a:buAutoNum type="arabicPeriod"/>
              <a:defRPr/>
            </a:pPr>
            <a:r>
              <a:rPr lang="en-US" sz="1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Invite others </a:t>
            </a:r>
            <a:r>
              <a:rPr lang="en-US"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you know to write letters too</a:t>
            </a:r>
          </a:p>
          <a:p>
            <a:pPr marL="385763" indent="-385763">
              <a:lnSpc>
                <a:spcPct val="114000"/>
              </a:lnSpc>
              <a:spcBef>
                <a:spcPts val="0"/>
              </a:spcBef>
              <a:spcAft>
                <a:spcPts val="600"/>
              </a:spcAft>
              <a:buFont typeface="+mj-lt"/>
              <a:buAutoNum type="arabicPeriod"/>
              <a:defRPr/>
            </a:pPr>
            <a:r>
              <a:rPr lang="en-US"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If you are an LTE pro, </a:t>
            </a:r>
            <a:r>
              <a:rPr lang="en-US" sz="1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consider an op-ed or editorial</a:t>
            </a:r>
          </a:p>
          <a:p>
            <a:pPr marL="739775" lvl="1" indent="-341313">
              <a:lnSpc>
                <a:spcPct val="114000"/>
              </a:lnSpc>
              <a:spcBef>
                <a:spcPts val="0"/>
              </a:spcBef>
              <a:spcAft>
                <a:spcPts val="600"/>
              </a:spcAft>
              <a:buFont typeface="Arial" panose="020B0604020202020204" pitchFamily="34" charset="0"/>
              <a:buChar char="•"/>
              <a:defRPr/>
            </a:pPr>
            <a:r>
              <a:rPr lang="en-US" sz="15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Contact Jos Linn for help (</a:t>
            </a:r>
            <a:r>
              <a:rPr lang="en-US" sz="15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hlinkClick r:id="rId4"/>
              </a:rPr>
              <a:t>jlinn@results.org</a:t>
            </a:r>
            <a:r>
              <a:rPr lang="en-US" sz="15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p>
          <a:p>
            <a:pPr marL="385763" indent="-385763">
              <a:lnSpc>
                <a:spcPct val="114000"/>
              </a:lnSpc>
              <a:spcBef>
                <a:spcPts val="0"/>
              </a:spcBef>
              <a:spcAft>
                <a:spcPts val="600"/>
              </a:spcAft>
              <a:buFont typeface="+mj-lt"/>
              <a:buAutoNum type="arabicPeriod"/>
              <a:defRPr/>
            </a:pPr>
            <a:r>
              <a:rPr lang="en-US" sz="1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Attend the Virtual RESULTS International Conference </a:t>
            </a:r>
            <a:r>
              <a:rPr lang="en-US"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(June 20-21)</a:t>
            </a:r>
          </a:p>
          <a:p>
            <a:pPr marL="739775" lvl="2" indent="-341313">
              <a:lnSpc>
                <a:spcPct val="114000"/>
              </a:lnSpc>
              <a:spcBef>
                <a:spcPts val="0"/>
              </a:spcBef>
              <a:spcAft>
                <a:spcPts val="600"/>
              </a:spcAft>
              <a:buFont typeface="Arial" panose="020B0604020202020204" pitchFamily="34" charset="0"/>
              <a:buChar char="•"/>
              <a:defRPr/>
            </a:pP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Stay tuned for more details at: </a:t>
            </a: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hlinkClick r:id="rId5"/>
              </a:rPr>
              <a:t>https://results.org/conference/about</a:t>
            </a: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1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5">
            <a:extLst>
              <a:ext uri="{FF2B5EF4-FFF2-40B4-BE49-F238E27FC236}">
                <a16:creationId xmlns:a16="http://schemas.microsoft.com/office/drawing/2014/main" id="{D19209E9-30E2-4884-B0CE-0CAA279CF6C8}"/>
              </a:ext>
            </a:extLst>
          </p:cNvPr>
          <p:cNvSpPr>
            <a:spLocks noChangeArrowheads="1"/>
          </p:cNvSpPr>
          <p:nvPr/>
        </p:nvSpPr>
        <p:spPr bwMode="auto">
          <a:xfrm>
            <a:off x="0" y="7802"/>
            <a:ext cx="3834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48</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6679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83557" y="157843"/>
            <a:ext cx="6172200" cy="464016"/>
          </a:xfrm>
        </p:spPr>
        <p:txBody>
          <a:bodyPr>
            <a:noAutofit/>
          </a:bodyPr>
          <a:lstStyle/>
          <a:p>
            <a:pPr>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3000">
                <a:solidFill>
                  <a:srgbClr val="D50032"/>
                </a:solidFill>
                <a:latin typeface="Open Sans" panose="020B0606030504020204" pitchFamily="34" charset="0"/>
                <a:ea typeface="Open Sans" panose="020B0606030504020204" pitchFamily="34" charset="0"/>
                <a:cs typeface="Open Sans" panose="020B0606030504020204" pitchFamily="34" charset="0"/>
              </a:rPr>
              <a:t>Resources</a:t>
            </a:r>
          </a:p>
        </p:txBody>
      </p:sp>
      <p:sp>
        <p:nvSpPr>
          <p:cNvPr id="6" name="Text Box 1"/>
          <p:cNvSpPr txBox="1">
            <a:spLocks noChangeArrowheads="1"/>
          </p:cNvSpPr>
          <p:nvPr/>
        </p:nvSpPr>
        <p:spPr bwMode="auto">
          <a:xfrm>
            <a:off x="290286" y="690552"/>
            <a:ext cx="7554686" cy="3762395"/>
          </a:xfrm>
          <a:prstGeom prst="rect">
            <a:avLst/>
          </a:prstGeom>
          <a:noFill/>
          <a:ln>
            <a:noFill/>
          </a:ln>
          <a:extLst>
            <a:ext uri="{909E8E84-426E-40dd-AFC4-6F175D3DCCD1}"/>
            <a:ext uri="{91240B29-F687-4f45-9708-019B960494DF}"/>
          </a:extLst>
        </p:spPr>
        <p:txBody>
          <a:bodyPr lIns="67500" tIns="35100" rIns="67500" bIns="35100"/>
          <a:lstStyle>
            <a:lvl1pPr marL="341313" indent="-341313" eaLnBrk="0" hangingPunct="0">
              <a:spcBef>
                <a:spcPts val="7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900">
                <a:solidFill>
                  <a:srgbClr val="000000"/>
                </a:solidFill>
                <a:latin typeface="Tw Cen MT" pitchFamily="34" charset="0"/>
                <a:ea typeface="SimSun" pitchFamily="2" charset="-122"/>
              </a:defRPr>
            </a:lvl1pPr>
            <a:lvl2pPr eaLnBrk="0" hangingPunct="0">
              <a:spcBef>
                <a:spcPts val="55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600">
                <a:solidFill>
                  <a:srgbClr val="000000"/>
                </a:solidFill>
                <a:latin typeface="Tw Cen MT" pitchFamily="34" charset="0"/>
                <a:ea typeface="SimSun" pitchFamily="2" charset="-122"/>
              </a:defRPr>
            </a:lvl2pPr>
            <a:lvl3pPr eaLnBrk="0" hangingPunct="0">
              <a:spcBef>
                <a:spcPts val="5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300">
                <a:solidFill>
                  <a:srgbClr val="000000"/>
                </a:solidFill>
                <a:latin typeface="Tw Cen MT" pitchFamily="34" charset="0"/>
                <a:ea typeface="SimSun" pitchFamily="2" charset="-122"/>
              </a:defRPr>
            </a:lvl3pPr>
            <a:lvl4pPr eaLnBrk="0" hangingPunct="0">
              <a:spcBef>
                <a:spcPts val="4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4pPr>
            <a:lvl5pPr eaLnBrk="0" hangingPunct="0">
              <a:spcBef>
                <a:spcPts val="4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5pPr>
            <a:lvl6pPr marL="25146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6pPr>
            <a:lvl7pPr marL="29718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7pPr>
            <a:lvl8pPr marL="34290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8pPr>
            <a:lvl9pPr marL="38862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9pPr>
          </a:lstStyle>
          <a:p>
            <a:pPr marL="342900" indent="-342900">
              <a:lnSpc>
                <a:spcPct val="114000"/>
              </a:lnSpc>
              <a:spcBef>
                <a:spcPts val="0"/>
              </a:spcBef>
              <a:spcAft>
                <a:spcPts val="1200"/>
              </a:spcAft>
              <a:buFont typeface="Arial" panose="020B0604020202020204" pitchFamily="34" charset="0"/>
              <a:buChar char="•"/>
              <a:defRPr/>
            </a:pPr>
            <a:r>
              <a:rPr lang="en-US" sz="19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Media Tools: </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2"/>
              </a:rPr>
              <a:t>https://results.org/volunteers/media-tools/</a:t>
            </a:r>
            <a:endPar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Bef>
                <a:spcPts val="0"/>
              </a:spcBef>
              <a:spcAft>
                <a:spcPts val="1200"/>
              </a:spcAft>
              <a:buFont typeface="Arial" panose="020B0604020202020204" pitchFamily="34" charset="0"/>
              <a:buChar char="•"/>
              <a:defRPr/>
            </a:pPr>
            <a:r>
              <a:rPr lang="en-US" sz="19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Online Media Actions:</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3"/>
              </a:rPr>
              <a:t>https://results.org/volunteers/action-center/</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14000"/>
              </a:lnSpc>
              <a:spcBef>
                <a:spcPts val="0"/>
              </a:spcBef>
              <a:spcAft>
                <a:spcPts val="1200"/>
              </a:spcAft>
              <a:buFont typeface="Arial" panose="020B0604020202020204" pitchFamily="34" charset="0"/>
              <a:buChar char="•"/>
              <a:defRPr/>
            </a:pPr>
            <a:r>
              <a:rPr lang="en-US" sz="19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Media Report Form: </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4"/>
              </a:rPr>
              <a:t>www.tinyurl.com/RESULTSMedia</a:t>
            </a:r>
            <a:endPar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Bef>
                <a:spcPts val="0"/>
              </a:spcBef>
              <a:spcAft>
                <a:spcPts val="1200"/>
              </a:spcAft>
              <a:buFont typeface="Arial" panose="020B0604020202020204" pitchFamily="34" charset="0"/>
              <a:buChar char="•"/>
              <a:defRPr/>
            </a:pPr>
            <a:r>
              <a:rPr lang="en-US" sz="19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Advocacy Basics: </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5"/>
              </a:rPr>
              <a:t>https://results.org/volunteers/advocacy-basics/</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14000"/>
              </a:lnSpc>
              <a:spcBef>
                <a:spcPts val="0"/>
              </a:spcBef>
              <a:spcAft>
                <a:spcPts val="1200"/>
              </a:spcAft>
              <a:buFont typeface="Arial" panose="020B0604020202020204" pitchFamily="34" charset="0"/>
              <a:buChar char="•"/>
              <a:defRPr/>
            </a:pPr>
            <a:r>
              <a:rPr lang="en-US" sz="19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Staff Media Support: </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rPr>
              <a:t>Jos Linn, </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6"/>
              </a:rPr>
              <a:t>jlinn@results.org</a:t>
            </a:r>
            <a:endPar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Bef>
                <a:spcPts val="0"/>
              </a:spcBef>
              <a:spcAft>
                <a:spcPts val="1200"/>
              </a:spcAft>
              <a:buFont typeface="Arial" panose="020B0604020202020204" pitchFamily="34" charset="0"/>
              <a:buChar char="•"/>
              <a:defRPr/>
            </a:pPr>
            <a:r>
              <a:rPr lang="en-US" sz="19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Training Resources:</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7"/>
              </a:rPr>
              <a:t>https://results.org/volunteers/training-webinars/</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endParaRPr lang="en-US" sz="1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5">
            <a:extLst>
              <a:ext uri="{FF2B5EF4-FFF2-40B4-BE49-F238E27FC236}">
                <a16:creationId xmlns:a16="http://schemas.microsoft.com/office/drawing/2014/main" id="{D19209E9-30E2-4884-B0CE-0CAA279CF6C8}"/>
              </a:ext>
            </a:extLst>
          </p:cNvPr>
          <p:cNvSpPr>
            <a:spLocks noChangeArrowheads="1"/>
          </p:cNvSpPr>
          <p:nvPr/>
        </p:nvSpPr>
        <p:spPr bwMode="auto">
          <a:xfrm>
            <a:off x="0" y="7802"/>
            <a:ext cx="3834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49</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973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873" y="307339"/>
            <a:ext cx="7364546" cy="4633529"/>
          </a:xfrm>
          <a:prstGeom prst="rect">
            <a:avLst/>
          </a:prstGeom>
        </p:spPr>
      </p:pic>
      <p:sp>
        <p:nvSpPr>
          <p:cNvPr id="4" name="Rectangle 5">
            <a:extLst>
              <a:ext uri="{FF2B5EF4-FFF2-40B4-BE49-F238E27FC236}">
                <a16:creationId xmlns:a16="http://schemas.microsoft.com/office/drawing/2014/main" id="{3C11EBC1-F6BA-4A55-8D87-DE38C7883DB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5</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9582C92-20DE-E942-8599-5601305347BF}"/>
              </a:ext>
            </a:extLst>
          </p:cNvPr>
          <p:cNvSpPr txBox="1"/>
          <p:nvPr/>
        </p:nvSpPr>
        <p:spPr>
          <a:xfrm>
            <a:off x="4876800" y="465825"/>
            <a:ext cx="2507452" cy="2677656"/>
          </a:xfrm>
          <a:prstGeom prst="rect">
            <a:avLst/>
          </a:prstGeom>
          <a:noFill/>
        </p:spPr>
        <p:txBody>
          <a:bodyPr wrap="square" rtlCol="0">
            <a:spAutoFit/>
          </a:bodyPr>
          <a:lstStyle/>
          <a:p>
            <a:r>
              <a:rPr lang="en-US" sz="2400" dirty="0"/>
              <a:t>Local Media is still the best way to get information and opinions about the community one lives in</a:t>
            </a:r>
          </a:p>
        </p:txBody>
      </p:sp>
    </p:spTree>
    <p:extLst>
      <p:ext uri="{BB962C8B-B14F-4D97-AF65-F5344CB8AC3E}">
        <p14:creationId xmlns:p14="http://schemas.microsoft.com/office/powerpoint/2010/main" val="2871559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04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847D565-0F06-4100-8F5B-53FE7C07DAF3}"/>
              </a:ext>
            </a:extLst>
          </p:cNvPr>
          <p:cNvSpPr>
            <a:spLocks noGrp="1"/>
          </p:cNvSpPr>
          <p:nvPr>
            <p:ph type="title"/>
          </p:nvPr>
        </p:nvSpPr>
        <p:spPr>
          <a:xfrm>
            <a:off x="1305147" y="157298"/>
            <a:ext cx="6231731" cy="619125"/>
          </a:xfrm>
        </p:spPr>
        <p:txBody>
          <a:bodyPr/>
          <a:lstStyle/>
          <a:p>
            <a:pPr eaLnBrk="1" hangingPunct="1"/>
            <a:r>
              <a:rPr lang="en-US" alt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Why Work with the Media?</a:t>
            </a:r>
          </a:p>
        </p:txBody>
      </p:sp>
      <p:sp>
        <p:nvSpPr>
          <p:cNvPr id="13315" name="Rectangle 3">
            <a:extLst>
              <a:ext uri="{FF2B5EF4-FFF2-40B4-BE49-F238E27FC236}">
                <a16:creationId xmlns:a16="http://schemas.microsoft.com/office/drawing/2014/main" id="{28F20D5C-B014-4212-9212-7822188E721D}"/>
              </a:ext>
            </a:extLst>
          </p:cNvPr>
          <p:cNvSpPr>
            <a:spLocks noGrp="1" noChangeArrowheads="1"/>
          </p:cNvSpPr>
          <p:nvPr>
            <p:ph sz="quarter" idx="1"/>
          </p:nvPr>
        </p:nvSpPr>
        <p:spPr>
          <a:xfrm>
            <a:off x="442685" y="974465"/>
            <a:ext cx="8347354" cy="3778288"/>
          </a:xfrm>
        </p:spPr>
        <p:txBody>
          <a:bodyPr rtlCol="0">
            <a:noAutofit/>
          </a:bodyPr>
          <a:lstStyle/>
          <a:p>
            <a:pPr>
              <a:lnSpc>
                <a:spcPct val="114000"/>
              </a:lnSpc>
              <a:spcBef>
                <a:spcPts val="0"/>
              </a:spcBef>
              <a:spcAft>
                <a:spcPts val="450"/>
              </a:spcAft>
              <a:defRPr/>
            </a:pPr>
            <a:r>
              <a:rPr lang="en-US" alt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Powerful tool </a:t>
            </a:r>
          </a:p>
          <a:p>
            <a:pPr lvl="1">
              <a:lnSpc>
                <a:spcPct val="114000"/>
              </a:lnSpc>
              <a:spcBef>
                <a:spcPts val="0"/>
              </a:spcBef>
              <a:spcAft>
                <a:spcPts val="450"/>
              </a:spcAft>
              <a:defRPr/>
            </a:pPr>
            <a:r>
              <a:rPr lang="en-US"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Editorial page most read section in the paper</a:t>
            </a:r>
          </a:p>
          <a:p>
            <a:pPr lvl="1">
              <a:lnSpc>
                <a:spcPct val="114000"/>
              </a:lnSpc>
              <a:spcBef>
                <a:spcPts val="0"/>
              </a:spcBef>
              <a:spcAft>
                <a:spcPts val="450"/>
              </a:spcAft>
              <a:defRPr/>
            </a:pPr>
            <a:r>
              <a:rPr lang="en-US"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Best source of local information and opinions</a:t>
            </a:r>
          </a:p>
          <a:p>
            <a:pPr>
              <a:lnSpc>
                <a:spcPct val="114000"/>
              </a:lnSpc>
              <a:spcBef>
                <a:spcPts val="0"/>
              </a:spcBef>
              <a:spcAft>
                <a:spcPts val="450"/>
              </a:spcAft>
              <a:defRPr/>
            </a:pPr>
            <a:r>
              <a:rPr lang="en-US" alt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Strong media work can move decision-makers</a:t>
            </a:r>
            <a:r>
              <a:rPr lang="en-US" alt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to alter their behavior, positions, and perceptions on an issue</a:t>
            </a:r>
          </a:p>
          <a:p>
            <a:pPr lvl="1">
              <a:lnSpc>
                <a:spcPct val="114000"/>
              </a:lnSpc>
              <a:spcBef>
                <a:spcPts val="0"/>
              </a:spcBef>
              <a:spcAft>
                <a:spcPts val="450"/>
              </a:spcAft>
              <a:defRPr/>
            </a:pPr>
            <a:r>
              <a:rPr lang="en-US"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Asheville Citizen-Times Circulation: 26,347 daily; 36,208 Sunday</a:t>
            </a:r>
          </a:p>
          <a:p>
            <a:pPr>
              <a:lnSpc>
                <a:spcPct val="114000"/>
              </a:lnSpc>
              <a:spcBef>
                <a:spcPts val="0"/>
              </a:spcBef>
              <a:spcAft>
                <a:spcPts val="450"/>
              </a:spcAft>
              <a:defRPr/>
            </a:pPr>
            <a:r>
              <a:rPr lang="en-US" alt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Educates the public</a:t>
            </a:r>
          </a:p>
          <a:p>
            <a:pPr lvl="1">
              <a:lnSpc>
                <a:spcPct val="114000"/>
              </a:lnSpc>
              <a:spcBef>
                <a:spcPts val="0"/>
              </a:spcBef>
              <a:spcAft>
                <a:spcPts val="450"/>
              </a:spcAft>
              <a:buFont typeface="Arial" panose="020B0604020202020204" pitchFamily="34" charset="0"/>
              <a:buChar char="•"/>
              <a:defRPr/>
            </a:pPr>
            <a:r>
              <a:rPr lang="en-US"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Builds political will</a:t>
            </a:r>
          </a:p>
          <a:p>
            <a:pPr lvl="1">
              <a:lnSpc>
                <a:spcPct val="114000"/>
              </a:lnSpc>
              <a:spcBef>
                <a:spcPts val="0"/>
              </a:spcBef>
              <a:spcAft>
                <a:spcPts val="450"/>
              </a:spcAft>
              <a:buFont typeface="Arial" panose="020B0604020202020204" pitchFamily="34" charset="0"/>
              <a:buChar char="•"/>
              <a:defRPr/>
            </a:pPr>
            <a:r>
              <a:rPr lang="en-US"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Reaches wide audience</a:t>
            </a:r>
          </a:p>
          <a:p>
            <a:pPr lvl="1">
              <a:lnSpc>
                <a:spcPct val="114000"/>
              </a:lnSpc>
              <a:spcBef>
                <a:spcPts val="0"/>
              </a:spcBef>
              <a:spcAft>
                <a:spcPts val="450"/>
              </a:spcAft>
              <a:buFont typeface="Arial" panose="020B0604020202020204" pitchFamily="34" charset="0"/>
              <a:buChar char="•"/>
              <a:defRPr/>
            </a:pPr>
            <a:r>
              <a:rPr lang="en-US"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Engages new people</a:t>
            </a:r>
          </a:p>
        </p:txBody>
      </p:sp>
      <p:sp>
        <p:nvSpPr>
          <p:cNvPr id="6" name="Rectangle 5">
            <a:extLst>
              <a:ext uri="{FF2B5EF4-FFF2-40B4-BE49-F238E27FC236}">
                <a16:creationId xmlns:a16="http://schemas.microsoft.com/office/drawing/2014/main" id="{37CE5B08-B3BA-4549-B646-932D631737D1}"/>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6</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873" y="993109"/>
            <a:ext cx="8374978" cy="3668825"/>
          </a:xfrm>
          <a:prstGeom prst="rect">
            <a:avLst/>
          </a:prstGeom>
        </p:spPr>
        <p:txBody>
          <a:bodyPr wrap="square">
            <a:spAutoFit/>
          </a:bodyPr>
          <a:lstStyle/>
          <a:p>
            <a:pPr marL="457200" indent="-457200">
              <a:lnSpc>
                <a:spcPct val="114000"/>
              </a:lnSpc>
              <a:spcAft>
                <a:spcPts val="6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Getting published is </a:t>
            </a: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empowering and fun</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Fast and visible</a:t>
            </a:r>
          </a:p>
          <a:p>
            <a:pPr marL="457200" indent="-457200">
              <a:lnSpc>
                <a:spcPct val="114000"/>
              </a:lnSpc>
              <a:spcAft>
                <a:spcPts val="6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Media actions a great way to </a:t>
            </a: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get people interested in advocacy</a:t>
            </a:r>
          </a:p>
          <a:p>
            <a:pPr marL="457200" indent="-457200">
              <a:lnSpc>
                <a:spcPct val="114000"/>
              </a:lnSpc>
              <a:spcAft>
                <a:spcPts val="600"/>
              </a:spcAft>
              <a:buFont typeface="Arial" panose="020B0604020202020204" pitchFamily="34" charset="0"/>
              <a:buChar char="•"/>
            </a:pP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Invite others </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to write letters with you</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a friend and ask him/her to write an LTE (support)</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Collaborate on writing an op-ed</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Hold an online training (use this PPT – it’s easy!)</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Make it a game – who can get published first?</a:t>
            </a:r>
          </a:p>
          <a:p>
            <a:pPr marL="457200" indent="-457200">
              <a:lnSpc>
                <a:spcPct val="114000"/>
              </a:lnSpc>
              <a:spcAft>
                <a:spcPts val="600"/>
              </a:spcAft>
              <a:buFont typeface="Arial" panose="020B0604020202020204" pitchFamily="34" charset="0"/>
              <a:buChar char="•"/>
            </a:pP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Always follow up </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after to celebrate success/try again</a:t>
            </a:r>
          </a:p>
        </p:txBody>
      </p:sp>
      <p:sp>
        <p:nvSpPr>
          <p:cNvPr id="4" name="Rectangle 5">
            <a:extLst>
              <a:ext uri="{FF2B5EF4-FFF2-40B4-BE49-F238E27FC236}">
                <a16:creationId xmlns:a16="http://schemas.microsoft.com/office/drawing/2014/main" id="{52192466-5FE1-49F8-BE66-2E35AFA24325}"/>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7</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79BE585-42D2-47C7-8FE8-0EB509728B52}"/>
              </a:ext>
            </a:extLst>
          </p:cNvPr>
          <p:cNvSpPr/>
          <p:nvPr/>
        </p:nvSpPr>
        <p:spPr>
          <a:xfrm>
            <a:off x="800735" y="142863"/>
            <a:ext cx="6718572" cy="584775"/>
          </a:xfrm>
          <a:prstGeom prst="rect">
            <a:avLst/>
          </a:prstGeom>
        </p:spPr>
        <p:txBody>
          <a:bodyPr wrap="square">
            <a:spAutoFit/>
          </a:bodyPr>
          <a:lstStyle/>
          <a:p>
            <a:pPr algn="ctr"/>
            <a:r>
              <a:rPr lang="en-US" sz="3200">
                <a:solidFill>
                  <a:srgbClr val="D50032"/>
                </a:solidFill>
                <a:latin typeface="Open Sans" panose="020B0606030504020204" pitchFamily="34" charset="0"/>
                <a:ea typeface="Open Sans" panose="020B0606030504020204" pitchFamily="34" charset="0"/>
                <a:cs typeface="Open Sans" panose="020B0606030504020204" pitchFamily="34" charset="0"/>
              </a:rPr>
              <a:t>Share your skills with others</a:t>
            </a:r>
          </a:p>
        </p:txBody>
      </p:sp>
    </p:spTree>
    <p:extLst>
      <p:ext uri="{BB962C8B-B14F-4D97-AF65-F5344CB8AC3E}">
        <p14:creationId xmlns:p14="http://schemas.microsoft.com/office/powerpoint/2010/main" val="166617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42144871"/>
              </p:ext>
            </p:extLst>
          </p:nvPr>
        </p:nvGraphicFramePr>
        <p:xfrm>
          <a:off x="683812" y="838199"/>
          <a:ext cx="7088590" cy="3495260"/>
        </p:xfrm>
        <a:graphic>
          <a:graphicData uri="http://schemas.openxmlformats.org/drawingml/2006/table">
            <a:tbl>
              <a:tblPr firstRow="1" bandRow="1">
                <a:tableStyleId>{5C22544A-7EE6-4342-B048-85BDC9FD1C3A}</a:tableStyleId>
              </a:tblPr>
              <a:tblGrid>
                <a:gridCol w="1417718">
                  <a:extLst>
                    <a:ext uri="{9D8B030D-6E8A-4147-A177-3AD203B41FA5}">
                      <a16:colId xmlns:a16="http://schemas.microsoft.com/office/drawing/2014/main" val="20000"/>
                    </a:ext>
                  </a:extLst>
                </a:gridCol>
                <a:gridCol w="1417718">
                  <a:extLst>
                    <a:ext uri="{9D8B030D-6E8A-4147-A177-3AD203B41FA5}">
                      <a16:colId xmlns:a16="http://schemas.microsoft.com/office/drawing/2014/main" val="20001"/>
                    </a:ext>
                  </a:extLst>
                </a:gridCol>
                <a:gridCol w="1554197">
                  <a:extLst>
                    <a:ext uri="{9D8B030D-6E8A-4147-A177-3AD203B41FA5}">
                      <a16:colId xmlns:a16="http://schemas.microsoft.com/office/drawing/2014/main" val="20002"/>
                    </a:ext>
                  </a:extLst>
                </a:gridCol>
                <a:gridCol w="1281239">
                  <a:extLst>
                    <a:ext uri="{9D8B030D-6E8A-4147-A177-3AD203B41FA5}">
                      <a16:colId xmlns:a16="http://schemas.microsoft.com/office/drawing/2014/main" val="20003"/>
                    </a:ext>
                  </a:extLst>
                </a:gridCol>
                <a:gridCol w="1417718">
                  <a:extLst>
                    <a:ext uri="{9D8B030D-6E8A-4147-A177-3AD203B41FA5}">
                      <a16:colId xmlns:a16="http://schemas.microsoft.com/office/drawing/2014/main" val="20004"/>
                    </a:ext>
                  </a:extLst>
                </a:gridCol>
              </a:tblGrid>
              <a:tr h="1193178">
                <a:tc>
                  <a:txBody>
                    <a:bodyPr/>
                    <a:lstStyle/>
                    <a:p>
                      <a:endPar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News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Editorials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Letters to the Editor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Op-Eds</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51041">
                <a:tc>
                  <a:txBody>
                    <a:bodyPr/>
                    <a:lstStyle/>
                    <a:p>
                      <a:r>
                        <a:rPr lang="en-US" sz="2200" b="1">
                          <a:solidFill>
                            <a:srgbClr val="58585B"/>
                          </a:solidFill>
                          <a:latin typeface="Open Sans" panose="020B0606030504020204" pitchFamily="34" charset="0"/>
                          <a:ea typeface="Open Sans" panose="020B0606030504020204" pitchFamily="34" charset="0"/>
                          <a:cs typeface="Open Sans" panose="020B0606030504020204" pitchFamily="34" charset="0"/>
                        </a:rPr>
                        <a:t>Who writes it?</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Them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Them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Us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Us</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51041">
                <a:tc>
                  <a:txBody>
                    <a:bodyPr/>
                    <a:lstStyle/>
                    <a:p>
                      <a:r>
                        <a:rPr lang="en-US" sz="2200" b="1">
                          <a:solidFill>
                            <a:srgbClr val="58585B"/>
                          </a:solidFill>
                          <a:latin typeface="Open Sans" panose="020B0606030504020204" pitchFamily="34" charset="0"/>
                          <a:ea typeface="Open Sans" panose="020B0606030504020204" pitchFamily="34" charset="0"/>
                          <a:cs typeface="Open Sans" panose="020B0606030504020204" pitchFamily="34" charset="0"/>
                        </a:rPr>
                        <a:t>What’s it say?</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Facts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Facts &amp; Opinion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Facts &amp; Opinion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2200" dirty="0">
                          <a:solidFill>
                            <a:srgbClr val="58585B"/>
                          </a:solidFill>
                          <a:latin typeface="Open Sans" panose="020B0606030504020204" pitchFamily="34" charset="0"/>
                          <a:ea typeface="Open Sans" panose="020B0606030504020204" pitchFamily="34" charset="0"/>
                          <a:cs typeface="Open Sans" panose="020B0606030504020204" pitchFamily="34" charset="0"/>
                        </a:rPr>
                        <a:t>Facts &amp; Opinion</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bl>
          </a:graphicData>
        </a:graphic>
      </p:graphicFrame>
      <p:sp>
        <p:nvSpPr>
          <p:cNvPr id="3" name="Rectangle 5">
            <a:extLst>
              <a:ext uri="{FF2B5EF4-FFF2-40B4-BE49-F238E27FC236}">
                <a16:creationId xmlns:a16="http://schemas.microsoft.com/office/drawing/2014/main" id="{5DC5D1D2-A165-4C8D-9D9E-47863B47975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8</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1687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979584" y="354012"/>
            <a:ext cx="6704326" cy="857250"/>
          </a:xfrm>
        </p:spPr>
        <p:txBody>
          <a:bodyPr>
            <a:normAutofit fontScale="90000"/>
          </a:bodyPr>
          <a:lstStyle/>
          <a:p>
            <a:r>
              <a:rPr lang="en-US" dirty="0"/>
              <a:t>Secret to Getting Published (</a:t>
            </a:r>
            <a:r>
              <a:rPr lang="en-US" dirty="0" err="1"/>
              <a:t>Shhhhh</a:t>
            </a:r>
            <a:r>
              <a:rPr lang="en-US" dirty="0"/>
              <a:t>…)</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2500404" y="1693737"/>
            <a:ext cx="3030280" cy="2313709"/>
          </a:xfrm>
        </p:spPr>
        <p:txBody>
          <a:bodyPr>
            <a:normAutofit/>
          </a:bodyPr>
          <a:lstStyle/>
          <a:p>
            <a:pPr marL="514350" lvl="0" indent="-514350">
              <a:buFont typeface="+mj-lt"/>
              <a:buAutoNum type="arabicPeriod"/>
            </a:pPr>
            <a:r>
              <a:rPr lang="en-US" sz="3600" dirty="0"/>
              <a:t>Write</a:t>
            </a:r>
          </a:p>
          <a:p>
            <a:pPr marL="514350" lvl="0" indent="-514350">
              <a:buFont typeface="+mj-lt"/>
              <a:buAutoNum type="arabicPeriod"/>
            </a:pPr>
            <a:r>
              <a:rPr lang="en-US" sz="3600" dirty="0"/>
              <a:t>Submit</a:t>
            </a:r>
          </a:p>
          <a:p>
            <a:pPr marL="514350" lvl="0" indent="-514350">
              <a:buFont typeface="+mj-lt"/>
              <a:buAutoNum type="arabicPeriod"/>
            </a:pPr>
            <a:r>
              <a:rPr lang="en-US" sz="3600" dirty="0"/>
              <a:t>Repeat</a:t>
            </a:r>
          </a:p>
        </p:txBody>
      </p:sp>
    </p:spTree>
    <p:extLst>
      <p:ext uri="{BB962C8B-B14F-4D97-AF65-F5344CB8AC3E}">
        <p14:creationId xmlns:p14="http://schemas.microsoft.com/office/powerpoint/2010/main" val="53234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6" ma:contentTypeDescription="Create a new document." ma:contentTypeScope="" ma:versionID="342715797c2ca419396fef9ad41edf69">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b90e4ea577cc8a707d15d5029edbbbd0"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A7B68E-4896-4063-84B0-8AD1C31A7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ca6b8-0f94-4989-841e-604707552b5c"/>
    <ds:schemaRef ds:uri="f42ee926-7c83-4218-bf2b-8b85ac63f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3.xml><?xml version="1.0" encoding="utf-8"?>
<ds:datastoreItem xmlns:ds="http://schemas.openxmlformats.org/officeDocument/2006/customXml" ds:itemID="{926E41EE-B5BE-4811-A8B6-30642E62DC7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409</TotalTime>
  <Words>2588</Words>
  <Application>Microsoft Macintosh PowerPoint</Application>
  <PresentationFormat>On-screen Show (16:9)</PresentationFormat>
  <Paragraphs>331</Paragraphs>
  <Slides>50</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MS PGothic</vt:lpstr>
      <vt:lpstr>Arial</vt:lpstr>
      <vt:lpstr>Calibri</vt:lpstr>
      <vt:lpstr>Courier New</vt:lpstr>
      <vt:lpstr>Helvetica</vt:lpstr>
      <vt:lpstr>Open Sans</vt:lpstr>
      <vt:lpstr>Wingdings</vt:lpstr>
      <vt:lpstr>Custom Design</vt:lpstr>
      <vt:lpstr>Office Theme</vt:lpstr>
      <vt:lpstr>PowerPoint Presentation</vt:lpstr>
      <vt:lpstr>Advocacy Works!</vt:lpstr>
      <vt:lpstr>Advocacy Works!</vt:lpstr>
      <vt:lpstr>What does the media landscape feel like these days?</vt:lpstr>
      <vt:lpstr>PowerPoint Presentation</vt:lpstr>
      <vt:lpstr>Why Work with the Media?</vt:lpstr>
      <vt:lpstr>PowerPoint Presentation</vt:lpstr>
      <vt:lpstr>PowerPoint Presentation</vt:lpstr>
      <vt:lpstr>Secret to Getting Published (Shhhhh…)</vt:lpstr>
      <vt:lpstr>PowerPoint Presentation</vt:lpstr>
      <vt:lpstr>PowerPoint Presentation</vt:lpstr>
      <vt:lpstr>PowerPoint Presentation</vt:lpstr>
      <vt:lpstr>PowerPoint Presentation</vt:lpstr>
      <vt:lpstr>PowerPoint Presentation</vt:lpstr>
      <vt:lpstr>EPIC Format for Writing &amp; Speaking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Timely Hook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Submit a Letter</vt:lpstr>
      <vt:lpstr>How to Submit a Letter</vt:lpstr>
      <vt:lpstr>How to Submit a Letter</vt:lpstr>
      <vt:lpstr>How to Submit a Letter</vt:lpstr>
      <vt:lpstr>PowerPoint Presentation</vt:lpstr>
      <vt:lpstr>PowerPoint Presentation</vt:lpstr>
      <vt:lpstr>Next Steps</vt:lpstr>
      <vt:lpstr>Resources</vt:lpstr>
      <vt:lpstr>PowerPoint Presentation</vt:lpstr>
    </vt:vector>
  </TitlesOfParts>
  <Company>RESULTS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Lash</dc:creator>
  <cp:lastModifiedBy>Ken Patterson</cp:lastModifiedBy>
  <cp:revision>14</cp:revision>
  <dcterms:created xsi:type="dcterms:W3CDTF">2019-10-01T16:09:08Z</dcterms:created>
  <dcterms:modified xsi:type="dcterms:W3CDTF">2020-04-22T16:55:46Z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NXPowerLiteLastOptimized">
    <vt:lpwstr>839767</vt:lpwstr>
  </property>
  <property fmtid="{D5CDD505-2E9C-101B-9397-08002B2CF9AE}" pid="4" name="NXPowerLiteSettings">
    <vt:lpwstr>C7000400038000</vt:lpwstr>
  </property>
  <property fmtid="{D5CDD505-2E9C-101B-9397-08002B2CF9AE}" pid="5" name="NXPowerLiteVersion">
    <vt:lpwstr>S9.0.1</vt:lpwstr>
  </property>
</Properties>
</file>