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Noto Sans" panose="020B0502040504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n3mT28SdqoHOHe8m9HPPQALv0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65" autoAdjust="0"/>
  </p:normalViewPr>
  <p:slideViewPr>
    <p:cSldViewPr snapToGrid="0">
      <p:cViewPr varScale="1">
        <p:scale>
          <a:sx n="64" d="100"/>
          <a:sy n="64" d="100"/>
        </p:scale>
        <p:origin x="524" y="36"/>
      </p:cViewPr>
      <p:guideLst>
        <p:guide orient="horz" pos="1620"/>
        <p:guide pos="2880"/>
      </p:guideLst>
    </p:cSldViewPr>
  </p:slideViewPr>
  <p:notesTextViewPr>
    <p:cViewPr>
      <p:scale>
        <a:sx n="1" d="1"/>
        <a:sy n="1" d="1"/>
      </p:scale>
      <p:origin x="0" y="-102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customschemas.google.com/relationships/presentationmetadata" Target="meta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optb.org/advocate-to-endtb/world-tb-da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google.com/document/d/1sXAmw5bE2_Q6Kci-ABCrOtPSHW9fgA-bx7cNOSTzdYQ/edi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google.com/spreadsheets/d/1Sh6MZbZBH9Eo0ZsSaMKzJu690xkraCeTEmbDFbzWZvw/edit#gid=1236095635"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esults.org/wp-content/uploads/FY24-House-Global-Tuberculosis-Dear-Colleague.pdf"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quill.senate.gov/letters/letter/9043/opt-in/view/292e2f57-55d9-49d4-ac02-afe7c6ab0fb3/" TargetMode="External"/><Relationship Id="rId5" Type="http://schemas.openxmlformats.org/officeDocument/2006/relationships/hyperlink" Target="https://results.org/wp-content/uploads/FY24-House-MCH-Gavi-and-Nutrition-Dear-Colleague.pdf" TargetMode="External"/><Relationship Id="rId4" Type="http://schemas.openxmlformats.org/officeDocument/2006/relationships/hyperlink" Target="https://quill.senate.gov/letters/letter/8441/opt-in/view/93895a9b-810d-452f-8f0c-f32810745172/"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ooyoungtowed.org/main/inde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ooyoungtowed.org/main/inde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168" name="Google Shape;168;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da11d584da_2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da11d584da_2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248" name="Google Shape;248;g1da11d584da_2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1cc74d4a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21cc74d4ae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257" name="Google Shape;257;g221cc74d4ae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dd29ec108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dd29ec108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266" name="Google Shape;266;g1dd29ec108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df75a25fc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df75a25fc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275" name="Google Shape;275;g1df75a25fc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df75a25fcf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df75a25fcf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https://www.stoptb.org/advocate-to-endtb/world-tb-day</a:t>
            </a:r>
            <a:r>
              <a:rPr lang="en-US"/>
              <a:t> </a:t>
            </a:r>
            <a:endParaRPr/>
          </a:p>
        </p:txBody>
      </p:sp>
      <p:sp>
        <p:nvSpPr>
          <p:cNvPr id="284" name="Google Shape;284;g1df75a25fcf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92" name="Google Shape;292;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than HIV and malaria combined.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the committee that funds foreign aid.  </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03" name="Google Shape;303;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15" name="Google Shape;315;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27" name="Google Shape;327;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9" name="Google Shape;339;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df75a25fcf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1df75a25fcf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51" name="Google Shape;351;g1df75a25fcf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df75a25fcf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df75a25fcf_0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SzPts val="1100"/>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a:t>
            </a:r>
            <a:r>
              <a:rPr lang="en-US" sz="1500" b="1">
                <a:latin typeface="Open Sans"/>
                <a:ea typeface="Open Sans"/>
                <a:cs typeface="Open Sans"/>
                <a:sym typeface="Open Sans"/>
              </a:rPr>
              <a:t>than HIV and malaria combined</a:t>
            </a:r>
            <a:r>
              <a:rPr lang="en-US" sz="1500">
                <a:latin typeface="Open Sans"/>
                <a:ea typeface="Open Sans"/>
                <a:cs typeface="Open Sans"/>
                <a:sym typeface="Open Sans"/>
              </a:rPr>
              <a:t>.</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63" name="Google Shape;363;g1df75a25fcf_0_2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df75a25fcf_0_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df75a25fcf_0_2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SzPts val="1100"/>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a:t>
            </a:r>
            <a:r>
              <a:rPr lang="en-US" sz="1500" b="1">
                <a:latin typeface="Open Sans"/>
                <a:ea typeface="Open Sans"/>
                <a:cs typeface="Open Sans"/>
                <a:sym typeface="Open Sans"/>
              </a:rPr>
              <a:t>than HIV and malaria combined</a:t>
            </a:r>
            <a:r>
              <a:rPr lang="en-US" sz="1500">
                <a:latin typeface="Open Sans"/>
                <a:ea typeface="Open Sans"/>
                <a:cs typeface="Open Sans"/>
                <a:sym typeface="Open Sans"/>
              </a:rPr>
              <a:t>.</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75" name="Google Shape;375;g1df75a25fcf_0_2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df75a25fcf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1df75a25fcf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br>
              <a:rPr lang="en-US"/>
            </a:br>
            <a:br>
              <a:rPr lang="en-US"/>
            </a:b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a:t>
            </a:r>
            <a:r>
              <a:rPr lang="en-US" sz="1500" b="1">
                <a:latin typeface="Open Sans"/>
                <a:ea typeface="Open Sans"/>
                <a:cs typeface="Open Sans"/>
                <a:sym typeface="Open Sans"/>
              </a:rPr>
              <a:t>vulnerable populations</a:t>
            </a:r>
            <a:r>
              <a:rPr lang="en-US" sz="1500">
                <a:latin typeface="Open Sans"/>
                <a:ea typeface="Open Sans"/>
                <a:cs typeface="Open Sans"/>
                <a:sym typeface="Open Sans"/>
              </a:rPr>
              <a:t>. Alarmingly, TB cases increased in both 2020 and 2021. In 2021,</a:t>
            </a:r>
            <a:r>
              <a:rPr lang="en-US" sz="1500" b="1">
                <a:latin typeface="Open Sans"/>
                <a:ea typeface="Open Sans"/>
                <a:cs typeface="Open Sans"/>
                <a:sym typeface="Open Sans"/>
              </a:rPr>
              <a:t> 1.6 million people worldwide died</a:t>
            </a:r>
            <a:r>
              <a:rPr lang="en-US" sz="1500">
                <a:latin typeface="Open Sans"/>
                <a:ea typeface="Open Sans"/>
                <a:cs typeface="Open Sans"/>
                <a:sym typeface="Open Sans"/>
              </a:rPr>
              <a:t> from this often-curable disease.</a:t>
            </a:r>
            <a:endParaRPr sz="15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387" name="Google Shape;387;g1df75a25fcf_0_2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df75a25fcf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1df75a25fcf_0_3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br>
              <a:rPr lang="en-US"/>
            </a:br>
            <a:br>
              <a:rPr lang="en-US"/>
            </a:b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a:t>
            </a:r>
            <a:r>
              <a:rPr lang="en-US" sz="1500" b="1">
                <a:latin typeface="Open Sans"/>
                <a:ea typeface="Open Sans"/>
                <a:cs typeface="Open Sans"/>
                <a:sym typeface="Open Sans"/>
              </a:rPr>
              <a:t>vulnerable populations</a:t>
            </a:r>
            <a:r>
              <a:rPr lang="en-US" sz="1500">
                <a:latin typeface="Open Sans"/>
                <a:ea typeface="Open Sans"/>
                <a:cs typeface="Open Sans"/>
                <a:sym typeface="Open Sans"/>
              </a:rPr>
              <a:t>. Alarmingly, TB cases increased in both 2020 and 2021. In 2021,</a:t>
            </a:r>
            <a:r>
              <a:rPr lang="en-US" sz="1500" b="1">
                <a:latin typeface="Open Sans"/>
                <a:ea typeface="Open Sans"/>
                <a:cs typeface="Open Sans"/>
                <a:sym typeface="Open Sans"/>
              </a:rPr>
              <a:t> 1.6 million people worldwide died</a:t>
            </a:r>
            <a:r>
              <a:rPr lang="en-US" sz="1500">
                <a:latin typeface="Open Sans"/>
                <a:ea typeface="Open Sans"/>
                <a:cs typeface="Open Sans"/>
                <a:sym typeface="Open Sans"/>
              </a:rPr>
              <a:t> from this often-curable disease.</a:t>
            </a:r>
            <a:endParaRPr sz="15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399" name="Google Shape;399;g1df75a25fcf_0_3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df75a25fcf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1df75a25fcf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a:t>
            </a:r>
            <a:r>
              <a:rPr lang="en-US" sz="1500" b="1">
                <a:latin typeface="Open Sans"/>
                <a:ea typeface="Open Sans"/>
                <a:cs typeface="Open Sans"/>
                <a:sym typeface="Open Sans"/>
              </a:rPr>
              <a:t>the committee that funds foreign aid</a:t>
            </a:r>
            <a:r>
              <a:rPr lang="en-US" sz="1500">
                <a:latin typeface="Open Sans"/>
                <a:ea typeface="Open Sans"/>
                <a:cs typeface="Open Sans"/>
                <a:sym typeface="Open Sans"/>
              </a:rPr>
              <a:t>.  </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411" name="Google Shape;411;g1df75a25fcf_0_2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df75a25fcf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1df75a25fcf_0_3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SzPts val="1100"/>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a:t>
            </a:r>
            <a:r>
              <a:rPr lang="en-US" sz="1500" b="1">
                <a:latin typeface="Open Sans"/>
                <a:ea typeface="Open Sans"/>
                <a:cs typeface="Open Sans"/>
                <a:sym typeface="Open Sans"/>
              </a:rPr>
              <a:t>the committee that funds foreign aid</a:t>
            </a:r>
            <a:r>
              <a:rPr lang="en-US" sz="1500">
                <a:latin typeface="Open Sans"/>
                <a:ea typeface="Open Sans"/>
                <a:cs typeface="Open Sans"/>
                <a:sym typeface="Open Sans"/>
              </a:rPr>
              <a:t>.  </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423" name="Google Shape;423;g1df75a25fcf_0_3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df75a25fcf_0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1df75a25fcf_0_2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br>
              <a:rPr lang="en-US"/>
            </a:br>
            <a:br>
              <a:rPr lang="en-US"/>
            </a:b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a:t>
            </a:r>
            <a:r>
              <a:rPr lang="en-US" sz="1500" b="1">
                <a:latin typeface="Open Sans"/>
                <a:ea typeface="Open Sans"/>
                <a:cs typeface="Open Sans"/>
                <a:sym typeface="Open Sans"/>
              </a:rPr>
              <a:t>State and Foreign Operations Subcommittee of Appropriations</a:t>
            </a:r>
            <a:r>
              <a:rPr lang="en-US" sz="1500">
                <a:latin typeface="Open Sans"/>
                <a:ea typeface="Open Sans"/>
                <a:cs typeface="Open Sans"/>
                <a:sym typeface="Open Sans"/>
              </a:rPr>
              <a:t> and ask that they include at least </a:t>
            </a:r>
            <a:r>
              <a:rPr lang="en-US" sz="1500" b="1">
                <a:latin typeface="Open Sans"/>
                <a:ea typeface="Open Sans"/>
                <a:cs typeface="Open Sans"/>
                <a:sym typeface="Open Sans"/>
              </a:rPr>
              <a:t>$1 billion</a:t>
            </a:r>
            <a:r>
              <a:rPr lang="en-US" sz="1500">
                <a:latin typeface="Open Sans"/>
                <a:ea typeface="Open Sans"/>
                <a:cs typeface="Open Sans"/>
                <a:sym typeface="Open Sans"/>
              </a:rPr>
              <a:t> for USAID bilateral tuberculosis funding in the FY24 spending bill?  Will you also ask for at least </a:t>
            </a:r>
            <a:r>
              <a:rPr lang="en-US" sz="1500" b="1">
                <a:latin typeface="Open Sans"/>
                <a:ea typeface="Open Sans"/>
                <a:cs typeface="Open Sans"/>
                <a:sym typeface="Open Sans"/>
              </a:rPr>
              <a:t>$2 billion</a:t>
            </a:r>
            <a:r>
              <a:rPr lang="en-US" sz="1500">
                <a:latin typeface="Open Sans"/>
                <a:ea typeface="Open Sans"/>
                <a:cs typeface="Open Sans"/>
                <a:sym typeface="Open Sans"/>
              </a:rPr>
              <a:t> for the Global Fund to Fight AIDS, TB and Malaria?</a:t>
            </a:r>
            <a:endParaRPr sz="15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435" name="Google Shape;435;g1df75a25fcf_0_2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df75a25fcf_0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1df75a25fcf_0_3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br>
              <a:rPr lang="en-US"/>
            </a:br>
            <a:br>
              <a:rPr lang="en-US"/>
            </a:b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a:t>
            </a:r>
            <a:r>
              <a:rPr lang="en-US" sz="1500" b="1">
                <a:latin typeface="Open Sans"/>
                <a:ea typeface="Open Sans"/>
                <a:cs typeface="Open Sans"/>
                <a:sym typeface="Open Sans"/>
              </a:rPr>
              <a:t>State and Foreign Operations Subcommittee of Appropriations</a:t>
            </a:r>
            <a:r>
              <a:rPr lang="en-US" sz="1500">
                <a:latin typeface="Open Sans"/>
                <a:ea typeface="Open Sans"/>
                <a:cs typeface="Open Sans"/>
                <a:sym typeface="Open Sans"/>
              </a:rPr>
              <a:t> and ask that they include at least </a:t>
            </a:r>
            <a:r>
              <a:rPr lang="en-US" sz="1500" b="1">
                <a:latin typeface="Open Sans"/>
                <a:ea typeface="Open Sans"/>
                <a:cs typeface="Open Sans"/>
                <a:sym typeface="Open Sans"/>
              </a:rPr>
              <a:t>$1 billion</a:t>
            </a:r>
            <a:r>
              <a:rPr lang="en-US" sz="1500">
                <a:latin typeface="Open Sans"/>
                <a:ea typeface="Open Sans"/>
                <a:cs typeface="Open Sans"/>
                <a:sym typeface="Open Sans"/>
              </a:rPr>
              <a:t> for USAID bilateral tuberculosis funding in the FY24 spending bill?  Will you also ask for at least </a:t>
            </a:r>
            <a:r>
              <a:rPr lang="en-US" sz="1500" b="1">
                <a:latin typeface="Open Sans"/>
                <a:ea typeface="Open Sans"/>
                <a:cs typeface="Open Sans"/>
                <a:sym typeface="Open Sans"/>
              </a:rPr>
              <a:t>$2 billion</a:t>
            </a:r>
            <a:r>
              <a:rPr lang="en-US" sz="1500">
                <a:latin typeface="Open Sans"/>
                <a:ea typeface="Open Sans"/>
                <a:cs typeface="Open Sans"/>
                <a:sym typeface="Open Sans"/>
              </a:rPr>
              <a:t> for the Global Fund to Fight AIDS, TB and Malaria?</a:t>
            </a:r>
            <a:endParaRPr sz="15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447" name="Google Shape;447;g1df75a25fcf_0_3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df75a25fcf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df75a25fcf_0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1df75a25fcf_0_2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fc495f4cb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4fc495f4cb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184" name="Google Shape;184;g14fc495f4cb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df75a25fcf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df75a25fcf_0_3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Karyne - volunteer to deliver the laser talk for FY24 appropriations for TB</a:t>
            </a:r>
            <a:endParaRPr/>
          </a:p>
        </p:txBody>
      </p:sp>
      <p:sp>
        <p:nvSpPr>
          <p:cNvPr id="471" name="Google Shape;471;g1df75a25fcf_0_3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df75a25fcf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1df75a25fcf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484" name="Google Shape;484;g1df75a25fcf_0_2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df75a25fcf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df75a25fcf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495" name="Google Shape;495;g1df75a25fcf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df75a25fcf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1df75a25fcf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r>
              <a:rPr lang="en-US"/>
              <a:t>Sample email request:</a:t>
            </a:r>
            <a:endParaRPr/>
          </a:p>
          <a:p>
            <a:pPr marL="0" lvl="0" indent="0" algn="l" rtl="0">
              <a:lnSpc>
                <a:spcPct val="100000"/>
              </a:lnSpc>
              <a:spcBef>
                <a:spcPts val="0"/>
              </a:spcBef>
              <a:spcAft>
                <a:spcPts val="0"/>
              </a:spcAft>
              <a:buSzPts val="1400"/>
              <a:buNone/>
            </a:pPr>
            <a:r>
              <a:rPr lang="en-US" u="sng">
                <a:solidFill>
                  <a:schemeClr val="hlink"/>
                </a:solidFill>
                <a:hlinkClick r:id="rId3"/>
              </a:rPr>
              <a:t>https://docs.google.com/document/d/1sXAmw5bE2_Q6Kci-ABCrOtPSHW9fgA-bx7cNOSTzdYQ/edit</a:t>
            </a:r>
            <a:r>
              <a:rPr lang="en-US"/>
              <a:t> </a:t>
            </a:r>
            <a:endParaRPr/>
          </a:p>
        </p:txBody>
      </p:sp>
      <p:sp>
        <p:nvSpPr>
          <p:cNvPr id="506" name="Google Shape;506;g1df75a25fcf_0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dd4f1b590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1dd4f1b590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endParaRPr dirty="0"/>
          </a:p>
          <a:p>
            <a:pPr rtl="0">
              <a:spcBef>
                <a:spcPts val="0"/>
              </a:spcBef>
              <a:spcAft>
                <a:spcPts val="0"/>
              </a:spcAft>
            </a:pPr>
            <a:br>
              <a:rPr lang="en-US" dirty="0">
                <a:highlight>
                  <a:srgbClr val="FFF2CC"/>
                </a:highlight>
              </a:rPr>
            </a:br>
            <a:r>
              <a:rPr lang="en-US" sz="1800" b="1" i="0" u="sng" dirty="0">
                <a:solidFill>
                  <a:srgbClr val="111111"/>
                </a:solidFill>
                <a:effectLst/>
                <a:latin typeface="Arial" panose="020B0604020202020204" pitchFamily="34" charset="0"/>
              </a:rPr>
              <a:t>Instructions</a:t>
            </a:r>
            <a:endParaRPr lang="en-US" b="0" dirty="0">
              <a:effectLst/>
            </a:endParaRPr>
          </a:p>
          <a:p>
            <a:pPr rtl="0" fontAlgn="base">
              <a:spcBef>
                <a:spcPts val="0"/>
              </a:spcBef>
              <a:spcAft>
                <a:spcPts val="0"/>
              </a:spcAft>
              <a:buFont typeface="+mj-lt"/>
              <a:buAutoNum type="arabicPeriod"/>
            </a:pPr>
            <a:r>
              <a:rPr lang="en-US" sz="1800" b="0" i="0" u="none" strike="noStrike" dirty="0">
                <a:solidFill>
                  <a:srgbClr val="111111"/>
                </a:solidFill>
                <a:effectLst/>
                <a:latin typeface="Arial" panose="020B0604020202020204" pitchFamily="34" charset="0"/>
              </a:rPr>
              <a:t>Check if your Senator has signed the FY24 Dear Colleague Letter for Maternal and Child Nutrition </a:t>
            </a:r>
            <a:r>
              <a:rPr lang="en-US" sz="1800" b="0" i="0" u="sng" strike="noStrike" dirty="0">
                <a:solidFill>
                  <a:srgbClr val="1155CC"/>
                </a:solidFill>
                <a:effectLst/>
                <a:latin typeface="Arial" panose="020B0604020202020204" pitchFamily="34" charset="0"/>
                <a:hlinkClick r:id="rId3"/>
              </a:rPr>
              <a:t>here</a:t>
            </a:r>
            <a:r>
              <a:rPr lang="en-US" sz="1800" b="0" i="0" u="none" strike="noStrike" dirty="0">
                <a:solidFill>
                  <a:srgbClr val="111111"/>
                </a:solidFill>
                <a:effectLst/>
                <a:latin typeface="Arial" panose="020B0604020202020204" pitchFamily="34" charset="0"/>
              </a:rPr>
              <a:t>. If not, send the request to their office. </a:t>
            </a:r>
            <a:br>
              <a:rPr lang="en-US" sz="1800" b="0" i="0" u="none" strike="noStrike" dirty="0">
                <a:solidFill>
                  <a:srgbClr val="111111"/>
                </a:solidFill>
                <a:effectLst/>
                <a:latin typeface="Arial" panose="020B0604020202020204" pitchFamily="34" charset="0"/>
              </a:rPr>
            </a:br>
            <a:br>
              <a:rPr lang="en-US" sz="1800" b="0" i="0" u="none" strike="noStrike" dirty="0">
                <a:solidFill>
                  <a:srgbClr val="111111"/>
                </a:solidFill>
                <a:effectLst/>
                <a:latin typeface="Arial" panose="020B0604020202020204" pitchFamily="34" charset="0"/>
              </a:rPr>
            </a:br>
            <a:endParaRPr lang="en-US" sz="1800" b="0" i="0" u="none" strike="noStrike" dirty="0">
              <a:solidFill>
                <a:srgbClr val="111111"/>
              </a:solidFill>
              <a:effectLst/>
              <a:latin typeface="Arial" panose="020B0604020202020204" pitchFamily="34" charset="0"/>
            </a:endParaRPr>
          </a:p>
          <a:p>
            <a:pPr rtl="0" fontAlgn="base">
              <a:spcBef>
                <a:spcPts val="0"/>
              </a:spcBef>
              <a:spcAft>
                <a:spcPts val="0"/>
              </a:spcAft>
              <a:buFont typeface="+mj-lt"/>
              <a:buAutoNum type="arabicPeriod"/>
            </a:pPr>
            <a:r>
              <a:rPr lang="en-US" sz="1800" b="0" i="0" u="none" strike="noStrike" dirty="0">
                <a:solidFill>
                  <a:srgbClr val="111111"/>
                </a:solidFill>
                <a:effectLst/>
                <a:latin typeface="Arial" panose="020B0604020202020204" pitchFamily="34" charset="0"/>
              </a:rPr>
              <a:t>Use </a:t>
            </a:r>
            <a:r>
              <a:rPr lang="en-US" sz="1800" b="0" i="0" u="sng" strike="noStrike" dirty="0">
                <a:solidFill>
                  <a:srgbClr val="1155CC"/>
                </a:solidFill>
                <a:effectLst/>
                <a:latin typeface="Arial" panose="020B0604020202020204" pitchFamily="34" charset="0"/>
                <a:hlinkClick r:id="rId4"/>
              </a:rPr>
              <a:t>Legislator Lookup</a:t>
            </a:r>
            <a:r>
              <a:rPr lang="en-US" sz="1800" b="0" i="0" u="none" strike="noStrike" dirty="0">
                <a:solidFill>
                  <a:srgbClr val="111111"/>
                </a:solidFill>
                <a:effectLst/>
                <a:latin typeface="Arial" panose="020B0604020202020204" pitchFamily="34" charset="0"/>
              </a:rPr>
              <a:t> to find your Senator’s foreign policy aide, </a:t>
            </a:r>
            <a:r>
              <a:rPr lang="en-US" sz="1800" b="0" i="1" u="none" strike="noStrike" dirty="0">
                <a:solidFill>
                  <a:srgbClr val="111111"/>
                </a:solidFill>
                <a:effectLst/>
                <a:latin typeface="Arial" panose="020B0604020202020204" pitchFamily="34" charset="0"/>
              </a:rPr>
              <a:t>if you are unsure of who to reach out to, please don’t hesitate to reach out to your Together Women Rise Advocacy Chapter Mentor for support.</a:t>
            </a:r>
            <a:br>
              <a:rPr lang="en-US" sz="1800" b="0" i="1" u="none" strike="noStrike" dirty="0">
                <a:solidFill>
                  <a:srgbClr val="111111"/>
                </a:solidFill>
                <a:effectLst/>
                <a:latin typeface="Arial" panose="020B0604020202020204" pitchFamily="34" charset="0"/>
              </a:rPr>
            </a:br>
            <a:br>
              <a:rPr lang="en-US" sz="1800" b="0" i="1" u="none" strike="noStrike" dirty="0">
                <a:solidFill>
                  <a:srgbClr val="111111"/>
                </a:solidFill>
                <a:effectLst/>
                <a:latin typeface="Arial" panose="020B0604020202020204" pitchFamily="34" charset="0"/>
              </a:rPr>
            </a:br>
            <a:endParaRPr lang="en-US" sz="1800" b="0" i="0" u="none" strike="noStrike" dirty="0">
              <a:solidFill>
                <a:srgbClr val="111111"/>
              </a:solidFill>
              <a:effectLst/>
              <a:latin typeface="Arial" panose="020B0604020202020204" pitchFamily="34" charset="0"/>
            </a:endParaRPr>
          </a:p>
          <a:p>
            <a:pPr rtl="0" fontAlgn="base">
              <a:spcBef>
                <a:spcPts val="0"/>
              </a:spcBef>
              <a:spcAft>
                <a:spcPts val="0"/>
              </a:spcAft>
              <a:buFont typeface="+mj-lt"/>
              <a:buAutoNum type="arabicPeriod"/>
            </a:pPr>
            <a:r>
              <a:rPr lang="en-US" sz="1800" b="0" i="0" u="none" strike="noStrike" dirty="0">
                <a:solidFill>
                  <a:srgbClr val="111111"/>
                </a:solidFill>
                <a:effectLst/>
                <a:latin typeface="Arial" panose="020B0604020202020204" pitchFamily="34" charset="0"/>
              </a:rPr>
              <a:t>Email convention: </a:t>
            </a:r>
            <a:r>
              <a:rPr lang="en-US" sz="1800" b="0" i="0" u="sng" strike="noStrike" dirty="0" err="1">
                <a:solidFill>
                  <a:srgbClr val="1155CC"/>
                </a:solidFill>
                <a:effectLst/>
                <a:latin typeface="Arial" panose="020B0604020202020204" pitchFamily="34" charset="0"/>
                <a:hlinkClick r:id="rId5"/>
              </a:rPr>
              <a:t>FirstName_LastName@SenatorsLastName.Senate.Gov</a:t>
            </a:r>
            <a:r>
              <a:rPr lang="en-US" sz="1800" b="0" i="0" u="none" strike="noStrike" dirty="0">
                <a:solidFill>
                  <a:srgbClr val="111111"/>
                </a:solidFill>
                <a:effectLst/>
                <a:latin typeface="Arial" panose="020B0604020202020204" pitchFamily="34" charset="0"/>
              </a:rPr>
              <a:t> </a:t>
            </a:r>
            <a:br>
              <a:rPr lang="en-US" sz="1800" b="0" i="0" u="none" strike="noStrike" dirty="0">
                <a:solidFill>
                  <a:srgbClr val="111111"/>
                </a:solidFill>
                <a:effectLst/>
                <a:latin typeface="Arial" panose="020B0604020202020204" pitchFamily="34" charset="0"/>
              </a:rPr>
            </a:br>
            <a:br>
              <a:rPr lang="en-US" sz="1800" b="0" i="0" u="none" strike="noStrike" dirty="0">
                <a:solidFill>
                  <a:srgbClr val="111111"/>
                </a:solidFill>
                <a:effectLst/>
                <a:latin typeface="Arial" panose="020B0604020202020204" pitchFamily="34" charset="0"/>
              </a:rPr>
            </a:br>
            <a:endParaRPr lang="en-US" sz="1800" b="0" i="0" u="none" strike="noStrike" dirty="0">
              <a:solidFill>
                <a:srgbClr val="111111"/>
              </a:solidFill>
              <a:effectLst/>
              <a:latin typeface="Arial" panose="020B0604020202020204" pitchFamily="34" charset="0"/>
            </a:endParaRPr>
          </a:p>
          <a:p>
            <a:pPr rtl="0" fontAlgn="base">
              <a:spcBef>
                <a:spcPts val="0"/>
              </a:spcBef>
              <a:spcAft>
                <a:spcPts val="0"/>
              </a:spcAft>
              <a:buFont typeface="+mj-lt"/>
              <a:buAutoNum type="arabicPeriod"/>
            </a:pPr>
            <a:r>
              <a:rPr lang="en-US" sz="1800" b="0" i="0" u="none" strike="noStrike" dirty="0">
                <a:solidFill>
                  <a:srgbClr val="111111"/>
                </a:solidFill>
                <a:effectLst/>
                <a:latin typeface="Arial" panose="020B0604020202020204" pitchFamily="34" charset="0"/>
              </a:rPr>
              <a:t>Personalize the sample email below and hit send</a:t>
            </a:r>
            <a:br>
              <a:rPr lang="en-US" sz="1800" b="0" i="0" u="none" strike="noStrike" dirty="0">
                <a:solidFill>
                  <a:srgbClr val="111111"/>
                </a:solidFill>
                <a:effectLst/>
                <a:latin typeface="Arial" panose="020B0604020202020204" pitchFamily="34" charset="0"/>
              </a:rPr>
            </a:br>
            <a:br>
              <a:rPr lang="en-US" sz="1800" b="0" i="0" u="none" strike="noStrike" dirty="0">
                <a:solidFill>
                  <a:srgbClr val="111111"/>
                </a:solidFill>
                <a:effectLst/>
                <a:latin typeface="Arial" panose="020B0604020202020204" pitchFamily="34" charset="0"/>
              </a:rPr>
            </a:br>
            <a:endParaRPr lang="en-US" sz="1800" b="0" i="0" u="none" strike="noStrike" dirty="0">
              <a:solidFill>
                <a:srgbClr val="111111"/>
              </a:solidFill>
              <a:effectLst/>
              <a:latin typeface="Arial" panose="020B0604020202020204" pitchFamily="34" charset="0"/>
            </a:endParaRPr>
          </a:p>
          <a:p>
            <a:pPr rtl="0" fontAlgn="base">
              <a:spcBef>
                <a:spcPts val="0"/>
              </a:spcBef>
              <a:spcAft>
                <a:spcPts val="0"/>
              </a:spcAft>
              <a:buFont typeface="+mj-lt"/>
              <a:buAutoNum type="arabicPeriod"/>
            </a:pPr>
            <a:r>
              <a:rPr lang="en-US" sz="1800" b="0" i="0" u="none" strike="noStrike" dirty="0">
                <a:solidFill>
                  <a:srgbClr val="111111"/>
                </a:solidFill>
                <a:effectLst/>
                <a:latin typeface="Arial" panose="020B0604020202020204" pitchFamily="34" charset="0"/>
              </a:rPr>
              <a:t>Follow up!</a:t>
            </a:r>
          </a:p>
          <a:p>
            <a:pPr marL="0" lvl="0" indent="0" algn="l" rtl="0">
              <a:lnSpc>
                <a:spcPct val="100000"/>
              </a:lnSpc>
              <a:spcBef>
                <a:spcPts val="0"/>
              </a:spcBef>
              <a:spcAft>
                <a:spcPts val="0"/>
              </a:spcAft>
              <a:buSzPts val="1400"/>
              <a:buNone/>
            </a:pPr>
            <a:endParaRPr dirty="0">
              <a:highlight>
                <a:srgbClr val="FFFFFF"/>
              </a:highlight>
            </a:endParaRPr>
          </a:p>
        </p:txBody>
      </p:sp>
      <p:sp>
        <p:nvSpPr>
          <p:cNvPr id="518" name="Google Shape;518;g1dd4f1b590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df75a25fcf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1df75a25fcf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endParaRPr dirty="0"/>
          </a:p>
          <a:p>
            <a:pPr marL="0" lvl="0" indent="0" algn="l" rtl="0">
              <a:lnSpc>
                <a:spcPct val="100000"/>
              </a:lnSpc>
              <a:spcBef>
                <a:spcPts val="0"/>
              </a:spcBef>
              <a:spcAft>
                <a:spcPts val="0"/>
              </a:spcAft>
              <a:buSzPts val="1400"/>
              <a:buNone/>
            </a:pPr>
            <a:br>
              <a:rPr lang="en-US" dirty="0">
                <a:highlight>
                  <a:srgbClr val="FFF2CC"/>
                </a:highlight>
              </a:rPr>
            </a:br>
            <a:r>
              <a:rPr lang="en-US" sz="1100" b="1" u="sng" dirty="0">
                <a:solidFill>
                  <a:schemeClr val="hlink"/>
                </a:solidFill>
                <a:latin typeface="Arial"/>
                <a:ea typeface="Arial"/>
                <a:cs typeface="Arial"/>
                <a:sym typeface="Arial"/>
                <a:hlinkClick r:id="rId3"/>
              </a:rPr>
              <a:t>FY24 House Global Tuberculosis Dear Colleague Letter</a:t>
            </a:r>
            <a:endParaRPr sz="1100" b="1" u="sng" dirty="0">
              <a:solidFill>
                <a:schemeClr val="hlink"/>
              </a:solidFill>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b="1" dirty="0">
                <a:solidFill>
                  <a:srgbClr val="FF0000"/>
                </a:solidFill>
                <a:latin typeface="Arial"/>
                <a:ea typeface="Arial"/>
                <a:cs typeface="Arial"/>
                <a:sym typeface="Arial"/>
              </a:rPr>
              <a:t>Deadline: March 22, 2023</a:t>
            </a:r>
            <a:endParaRPr sz="1100" b="1" dirty="0">
              <a:solidFill>
                <a:srgbClr val="FF0000"/>
              </a:solidFill>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Bipartisan letter led by Reps. Ami Bera (D-CA) and Ann Wagner (R-MO)</a:t>
            </a:r>
            <a:endParaRPr sz="1100" dirty="0">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Asks appropriators for $1 billion for bilateral TB programs at USAID</a:t>
            </a:r>
            <a:endParaRPr sz="1100" dirty="0">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solidFill>
                  <a:srgbClr val="212529"/>
                </a:solidFill>
                <a:latin typeface="Arial"/>
                <a:ea typeface="Arial"/>
                <a:cs typeface="Arial"/>
                <a:sym typeface="Arial"/>
              </a:rPr>
              <a:t>·</a:t>
            </a:r>
            <a:r>
              <a:rPr lang="en-US" sz="700" dirty="0">
                <a:solidFill>
                  <a:srgbClr val="212529"/>
                </a:solidFill>
                <a:latin typeface="Times New Roman"/>
                <a:ea typeface="Times New Roman"/>
                <a:cs typeface="Times New Roman"/>
                <a:sym typeface="Times New Roman"/>
              </a:rPr>
              <a:t>       </a:t>
            </a:r>
            <a:r>
              <a:rPr lang="en-US" sz="1100" dirty="0">
                <a:solidFill>
                  <a:srgbClr val="212529"/>
                </a:solidFill>
                <a:latin typeface="Arial"/>
                <a:ea typeface="Arial"/>
                <a:cs typeface="Arial"/>
                <a:sym typeface="Arial"/>
              </a:rPr>
              <a:t>Sign on</a:t>
            </a:r>
            <a:r>
              <a:rPr lang="en-US" sz="1100" u="sng" dirty="0">
                <a:solidFill>
                  <a:schemeClr val="hlink"/>
                </a:solidFill>
                <a:latin typeface="Arial"/>
                <a:ea typeface="Arial"/>
                <a:cs typeface="Arial"/>
                <a:sym typeface="Arial"/>
                <a:hlinkClick r:id="rId4"/>
              </a:rPr>
              <a:t> here via Quill</a:t>
            </a:r>
            <a:r>
              <a:rPr lang="en-US" sz="1100" dirty="0">
                <a:solidFill>
                  <a:srgbClr val="212529"/>
                </a:solidFill>
                <a:latin typeface="Arial"/>
                <a:ea typeface="Arial"/>
                <a:cs typeface="Arial"/>
                <a:sym typeface="Arial"/>
              </a:rPr>
              <a:t> and contact Emma.Bruce@mail.house.gov (Bera) or Molly.Joseph@mail.house.gov (Wagner) with additional questions.</a:t>
            </a:r>
            <a:endParaRPr sz="1100" dirty="0">
              <a:solidFill>
                <a:srgbClr val="212529"/>
              </a:solidFill>
              <a:latin typeface="Arial"/>
              <a:ea typeface="Arial"/>
              <a:cs typeface="Arial"/>
              <a:sym typeface="Arial"/>
            </a:endParaRPr>
          </a:p>
          <a:p>
            <a:pPr marL="228600" lvl="0" indent="0" algn="l" rtl="0">
              <a:lnSpc>
                <a:spcPct val="115000"/>
              </a:lnSpc>
              <a:spcBef>
                <a:spcPts val="1200"/>
              </a:spcBef>
              <a:spcAft>
                <a:spcPts val="0"/>
              </a:spcAft>
              <a:buClr>
                <a:schemeClr val="dk1"/>
              </a:buClr>
              <a:buSzPts val="1100"/>
              <a:buFont typeface="Arial"/>
              <a:buNone/>
            </a:pPr>
            <a:r>
              <a:rPr lang="en-US" sz="1100" b="1" u="sng" dirty="0">
                <a:solidFill>
                  <a:schemeClr val="hlink"/>
                </a:solidFill>
                <a:latin typeface="Arial"/>
                <a:ea typeface="Arial"/>
                <a:cs typeface="Arial"/>
                <a:sym typeface="Arial"/>
                <a:hlinkClick r:id="rId5"/>
              </a:rPr>
              <a:t>FY24 House Maternal and Child Health and Nutrition Dear Colleague Letter</a:t>
            </a:r>
            <a:endParaRPr sz="1100" b="1" u="sng" dirty="0">
              <a:solidFill>
                <a:schemeClr val="hlink"/>
              </a:solidFill>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Bipartisan letter led by Reps. Brian Fitzpatrick (R-PA), Sara Jacobs (D-CA), Maria Elvira Salazar (R-FL), and Jim McGovern (D-MA)</a:t>
            </a:r>
            <a:endParaRPr sz="1100" dirty="0">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Asks appropriators for $300 million for USAID Nutrition and $1.15 billion for USAID Maternal and Child Health, including $340 million for Gavi, the Vaccine Alliance</a:t>
            </a:r>
            <a:endParaRPr sz="1100" dirty="0">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solidFill>
                  <a:srgbClr val="212529"/>
                </a:solidFill>
                <a:latin typeface="Arial"/>
                <a:ea typeface="Arial"/>
                <a:cs typeface="Arial"/>
                <a:sym typeface="Arial"/>
              </a:rPr>
              <a:t>·</a:t>
            </a:r>
            <a:r>
              <a:rPr lang="en-US" sz="700" dirty="0">
                <a:solidFill>
                  <a:srgbClr val="212529"/>
                </a:solidFill>
                <a:latin typeface="Times New Roman"/>
                <a:ea typeface="Times New Roman"/>
                <a:cs typeface="Times New Roman"/>
                <a:sym typeface="Times New Roman"/>
              </a:rPr>
              <a:t>       </a:t>
            </a:r>
            <a:r>
              <a:rPr lang="en-US" sz="1100" dirty="0">
                <a:latin typeface="Arial"/>
                <a:ea typeface="Arial"/>
                <a:cs typeface="Arial"/>
                <a:sym typeface="Arial"/>
              </a:rPr>
              <a:t>Deadline </a:t>
            </a:r>
            <a:r>
              <a:rPr lang="en-US" sz="1100" dirty="0">
                <a:solidFill>
                  <a:srgbClr val="212529"/>
                </a:solidFill>
                <a:latin typeface="Arial"/>
                <a:ea typeface="Arial"/>
                <a:cs typeface="Arial"/>
                <a:sym typeface="Arial"/>
              </a:rPr>
              <a:t>to sign on - </a:t>
            </a:r>
            <a:r>
              <a:rPr lang="en-US" sz="1100" b="1" dirty="0">
                <a:solidFill>
                  <a:srgbClr val="212529"/>
                </a:solidFill>
                <a:latin typeface="Arial"/>
                <a:ea typeface="Arial"/>
                <a:cs typeface="Arial"/>
                <a:sym typeface="Arial"/>
              </a:rPr>
              <a:t>March 22</a:t>
            </a:r>
            <a:endParaRPr sz="1100" b="1" dirty="0">
              <a:solidFill>
                <a:srgbClr val="212529"/>
              </a:solidFill>
              <a:latin typeface="Arial"/>
              <a:ea typeface="Arial"/>
              <a:cs typeface="Arial"/>
              <a:sym typeface="Arial"/>
            </a:endParaRPr>
          </a:p>
          <a:p>
            <a:pPr marL="685800" lvl="0" indent="0" algn="l" rtl="0">
              <a:lnSpc>
                <a:spcPct val="115000"/>
              </a:lnSpc>
              <a:spcBef>
                <a:spcPts val="1200"/>
              </a:spcBef>
              <a:spcAft>
                <a:spcPts val="0"/>
              </a:spcAft>
              <a:buClr>
                <a:schemeClr val="dk1"/>
              </a:buClr>
              <a:buSzPts val="1100"/>
              <a:buFont typeface="Arial"/>
              <a:buNone/>
            </a:pPr>
            <a:r>
              <a:rPr lang="en-US" sz="10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solidFill>
                  <a:srgbClr val="212529"/>
                </a:solidFill>
                <a:latin typeface="Arial"/>
                <a:ea typeface="Arial"/>
                <a:cs typeface="Arial"/>
                <a:sym typeface="Arial"/>
              </a:rPr>
              <a:t>Sign on</a:t>
            </a:r>
            <a:r>
              <a:rPr lang="en-US" sz="1100" u="sng" dirty="0">
                <a:solidFill>
                  <a:schemeClr val="hlink"/>
                </a:solidFill>
                <a:latin typeface="Arial"/>
                <a:ea typeface="Arial"/>
                <a:cs typeface="Arial"/>
                <a:sym typeface="Arial"/>
                <a:hlinkClick r:id="rId6"/>
              </a:rPr>
              <a:t> here via Quill</a:t>
            </a:r>
            <a:r>
              <a:rPr lang="en-US" sz="1100" dirty="0">
                <a:solidFill>
                  <a:srgbClr val="212529"/>
                </a:solidFill>
                <a:latin typeface="Arial"/>
                <a:ea typeface="Arial"/>
                <a:cs typeface="Arial"/>
                <a:sym typeface="Arial"/>
              </a:rPr>
              <a:t> and contact</a:t>
            </a:r>
            <a:r>
              <a:rPr lang="en-US" sz="1100" dirty="0">
                <a:latin typeface="Arial"/>
                <a:ea typeface="Arial"/>
                <a:cs typeface="Arial"/>
                <a:sym typeface="Arial"/>
              </a:rPr>
              <a:t> </a:t>
            </a:r>
            <a:r>
              <a:rPr lang="en-US" sz="1100" dirty="0">
                <a:solidFill>
                  <a:srgbClr val="212529"/>
                </a:solidFill>
                <a:latin typeface="Arial"/>
                <a:ea typeface="Arial"/>
                <a:cs typeface="Arial"/>
                <a:sym typeface="Arial"/>
              </a:rPr>
              <a:t>matthew.clarkin@mail.house.gov</a:t>
            </a:r>
            <a:r>
              <a:rPr lang="en-US" sz="1100" dirty="0">
                <a:latin typeface="Arial"/>
                <a:ea typeface="Arial"/>
                <a:cs typeface="Arial"/>
                <a:sym typeface="Arial"/>
              </a:rPr>
              <a:t> (Fitzpatrick) with </a:t>
            </a:r>
            <a:r>
              <a:rPr lang="en-US" sz="1100" dirty="0">
                <a:solidFill>
                  <a:srgbClr val="212529"/>
                </a:solidFill>
                <a:latin typeface="Arial"/>
                <a:ea typeface="Arial"/>
                <a:cs typeface="Arial"/>
                <a:sym typeface="Arial"/>
              </a:rPr>
              <a:t>additional questions.</a:t>
            </a:r>
            <a:endParaRPr sz="1100" dirty="0">
              <a:solidFill>
                <a:srgbClr val="212529"/>
              </a:solidFill>
              <a:latin typeface="Arial"/>
              <a:ea typeface="Arial"/>
              <a:cs typeface="Arial"/>
              <a:sym typeface="Arial"/>
            </a:endParaRPr>
          </a:p>
          <a:p>
            <a:pPr marL="0" lvl="0" indent="0" algn="l" rtl="0">
              <a:lnSpc>
                <a:spcPct val="100000"/>
              </a:lnSpc>
              <a:spcBef>
                <a:spcPts val="1200"/>
              </a:spcBef>
              <a:spcAft>
                <a:spcPts val="0"/>
              </a:spcAft>
              <a:buSzPts val="1400"/>
              <a:buNone/>
            </a:pPr>
            <a:endParaRPr dirty="0">
              <a:highlight>
                <a:srgbClr val="FFF2CC"/>
              </a:highlight>
            </a:endParaRPr>
          </a:p>
        </p:txBody>
      </p:sp>
      <p:sp>
        <p:nvSpPr>
          <p:cNvPr id="527" name="Google Shape;527;g1df75a25fcf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da11d584da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t>Leslye</a:t>
            </a:r>
            <a:endParaRPr/>
          </a:p>
        </p:txBody>
      </p:sp>
      <p:sp>
        <p:nvSpPr>
          <p:cNvPr id="535" name="Google Shape;535;g1da11d584da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d9b021109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d9b021109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a:t>
            </a:r>
            <a:br>
              <a:rPr lang="en-US"/>
            </a:br>
            <a:endParaRPr/>
          </a:p>
        </p:txBody>
      </p:sp>
      <p:sp>
        <p:nvSpPr>
          <p:cNvPr id="200" name="Google Shape;200;g1d9b021109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dd29ec108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dd29ec108d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Clr>
                <a:schemeClr val="dk1"/>
              </a:buClr>
              <a:buSzPts val="1520"/>
              <a:buFont typeface="Arial"/>
              <a:buNone/>
            </a:pPr>
            <a:endParaRPr sz="200"/>
          </a:p>
          <a:p>
            <a:pPr marL="0" lvl="0" indent="0" algn="l" rtl="0">
              <a:lnSpc>
                <a:spcPct val="100000"/>
              </a:lnSpc>
              <a:spcBef>
                <a:spcPts val="640"/>
              </a:spcBef>
              <a:spcAft>
                <a:spcPts val="0"/>
              </a:spcAft>
              <a:buClr>
                <a:schemeClr val="dk1"/>
              </a:buClr>
              <a:buSzPts val="1520"/>
              <a:buFont typeface="Arial"/>
              <a:buNone/>
            </a:pPr>
            <a:endParaRPr sz="200"/>
          </a:p>
          <a:p>
            <a:pPr marL="0" lvl="0" indent="0" algn="l" rtl="0">
              <a:lnSpc>
                <a:spcPct val="100000"/>
              </a:lnSpc>
              <a:spcBef>
                <a:spcPts val="640"/>
              </a:spcBef>
              <a:spcAft>
                <a:spcPts val="0"/>
              </a:spcAft>
              <a:buClr>
                <a:schemeClr val="dk1"/>
              </a:buClr>
              <a:buSzPts val="1100"/>
              <a:buFont typeface="Arial"/>
              <a:buNone/>
            </a:pPr>
            <a:r>
              <a:rPr lang="en-US" b="1">
                <a:latin typeface="Arial"/>
                <a:ea typeface="Arial"/>
                <a:cs typeface="Arial"/>
                <a:sym typeface="Arial"/>
              </a:rPr>
              <a:t>Project Title: </a:t>
            </a:r>
            <a:r>
              <a:rPr lang="en-US" sz="1150">
                <a:highlight>
                  <a:srgbClr val="FFFFFF"/>
                </a:highlight>
                <a:latin typeface="Arial"/>
                <a:ea typeface="Arial"/>
                <a:cs typeface="Arial"/>
                <a:sym typeface="Arial"/>
              </a:rPr>
              <a:t>The Butterfly Project: Bringing the Bedrocks of Lasting Change to Northern Pastoralist Kenya’s Most Excluded Girls</a:t>
            </a:r>
            <a:endParaRPr sz="1150">
              <a:highlight>
                <a:srgbClr val="FFFFFF"/>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r>
              <a:rPr lang="en-US" b="1">
                <a:latin typeface="Arial"/>
                <a:ea typeface="Arial"/>
                <a:cs typeface="Arial"/>
                <a:sym typeface="Arial"/>
              </a:rPr>
              <a:t>Location: </a:t>
            </a:r>
            <a:r>
              <a:rPr lang="en-US" sz="1150">
                <a:highlight>
                  <a:srgbClr val="FFFFFF"/>
                </a:highlight>
                <a:latin typeface="Arial"/>
                <a:ea typeface="Arial"/>
                <a:cs typeface="Arial"/>
                <a:sym typeface="Arial"/>
              </a:rPr>
              <a:t>Kenya</a:t>
            </a:r>
            <a:endParaRPr sz="1150">
              <a:highlight>
                <a:srgbClr val="FFFFFF"/>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r>
              <a:rPr lang="en-US" b="1">
                <a:latin typeface="Arial"/>
                <a:ea typeface="Arial"/>
                <a:cs typeface="Arial"/>
                <a:sym typeface="Arial"/>
              </a:rPr>
              <a:t>Grant Amount: </a:t>
            </a:r>
            <a:r>
              <a:rPr lang="en-US" sz="1150">
                <a:highlight>
                  <a:srgbClr val="FFFFFF"/>
                </a:highlight>
                <a:latin typeface="Arial"/>
                <a:ea typeface="Arial"/>
                <a:cs typeface="Arial"/>
                <a:sym typeface="Arial"/>
              </a:rPr>
              <a:t>$50,000</a:t>
            </a:r>
            <a:endParaRPr sz="1150">
              <a:highlight>
                <a:srgbClr val="FFFFFF"/>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Grantee Website: </a:t>
            </a:r>
            <a:r>
              <a:rPr lang="en-US" sz="1150" b="1">
                <a:solidFill>
                  <a:srgbClr val="13939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www.tooyoungtowed.org/main/index</a:t>
            </a:r>
            <a:endParaRPr sz="1150" b="1">
              <a:solidFill>
                <a:srgbClr val="13939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Areas of Impact: </a:t>
            </a:r>
            <a:r>
              <a:rPr lang="en-US" sz="1150">
                <a:highlight>
                  <a:srgbClr val="FFFFFF"/>
                </a:highlight>
                <a:latin typeface="Arial"/>
                <a:ea typeface="Arial"/>
                <a:cs typeface="Arial"/>
                <a:sym typeface="Arial"/>
              </a:rPr>
              <a:t>Economic Sustainability, Education, Environmental Sustainability, Gender Equality, Health</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Mission of Too Young To Wed</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Too Young to Wed’s mission is to empower girls and end child marriage globally.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Project Summary</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By informing girls and families of their rights, providing access to education, financial inclusion, and mentorship, this project will reduce the occurrence of child marriage and Female Genital Mutilation/Cutting (FGM/C) while increasing school attendance and literacy.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Why We Love This Project</a:t>
            </a:r>
            <a:endParaRPr b="1">
              <a:latin typeface="Arial"/>
              <a:ea typeface="Arial"/>
              <a:cs typeface="Arial"/>
              <a:sym typeface="Arial"/>
            </a:endParaRPr>
          </a:p>
          <a:p>
            <a:pPr marL="0" lvl="0" indent="0" algn="l" rtl="0">
              <a:lnSpc>
                <a:spcPct val="100000"/>
              </a:lnSpc>
              <a:spcBef>
                <a:spcPts val="640"/>
              </a:spcBef>
              <a:spcAft>
                <a:spcPts val="0"/>
              </a:spcAft>
              <a:buClr>
                <a:schemeClr val="dk1"/>
              </a:buClr>
              <a:buSzPts val="1520"/>
              <a:buFont typeface="Arial"/>
              <a:buNone/>
            </a:pPr>
            <a:r>
              <a:rPr lang="en-US" sz="1150">
                <a:highlight>
                  <a:srgbClr val="FFFFFF"/>
                </a:highlight>
                <a:latin typeface="Arial"/>
                <a:ea typeface="Arial"/>
                <a:cs typeface="Arial"/>
                <a:sym typeface="Arial"/>
              </a:rPr>
              <a:t>Too Young to Wed’s Butterfly Project focuses on reducing gender disparity among historically excluded girls who are at risk of child marriage, FGM/C and other harmful practices. They achieve this by increasing school attendance and literacy, delaying marriage, informing girls and families of their rights, and providing support and access to education, financial inclusion, safe spaces, mentors, and leadership opportunities.</a:t>
            </a:r>
            <a:endParaRPr sz="200"/>
          </a:p>
        </p:txBody>
      </p:sp>
      <p:sp>
        <p:nvSpPr>
          <p:cNvPr id="210" name="Google Shape;210;g1dd29ec108d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df75a25fc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df75a25fc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Clr>
                <a:schemeClr val="dk1"/>
              </a:buClr>
              <a:buSzPts val="1520"/>
              <a:buFont typeface="Arial"/>
              <a:buNone/>
            </a:pPr>
            <a:endParaRPr sz="200"/>
          </a:p>
          <a:p>
            <a:pPr marL="0" lvl="0" indent="0" algn="l" rtl="0">
              <a:lnSpc>
                <a:spcPct val="100000"/>
              </a:lnSpc>
              <a:spcBef>
                <a:spcPts val="640"/>
              </a:spcBef>
              <a:spcAft>
                <a:spcPts val="0"/>
              </a:spcAft>
              <a:buClr>
                <a:schemeClr val="dk1"/>
              </a:buClr>
              <a:buSzPts val="1520"/>
              <a:buFont typeface="Arial"/>
              <a:buNone/>
            </a:pPr>
            <a:endParaRPr sz="200"/>
          </a:p>
          <a:p>
            <a:pPr marL="0" lvl="0" indent="0" algn="l" rtl="0">
              <a:lnSpc>
                <a:spcPct val="100000"/>
              </a:lnSpc>
              <a:spcBef>
                <a:spcPts val="640"/>
              </a:spcBef>
              <a:spcAft>
                <a:spcPts val="0"/>
              </a:spcAft>
              <a:buClr>
                <a:schemeClr val="dk1"/>
              </a:buClr>
              <a:buSzPts val="1100"/>
              <a:buFont typeface="Arial"/>
              <a:buNone/>
            </a:pPr>
            <a:r>
              <a:rPr lang="en-US" b="1">
                <a:latin typeface="Arial"/>
                <a:ea typeface="Arial"/>
                <a:cs typeface="Arial"/>
                <a:sym typeface="Arial"/>
              </a:rPr>
              <a:t>Project Title: </a:t>
            </a:r>
            <a:r>
              <a:rPr lang="en-US" sz="1150">
                <a:highlight>
                  <a:srgbClr val="FFFFFF"/>
                </a:highlight>
                <a:latin typeface="Arial"/>
                <a:ea typeface="Arial"/>
                <a:cs typeface="Arial"/>
                <a:sym typeface="Arial"/>
              </a:rPr>
              <a:t>The Butterfly Project: Bringing the Bedrocks of Lasting Change to Northern Pastoralist Kenya’s Most Excluded Girls</a:t>
            </a:r>
            <a:endParaRPr sz="1150">
              <a:highlight>
                <a:srgbClr val="FFFFFF"/>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r>
              <a:rPr lang="en-US" b="1">
                <a:latin typeface="Arial"/>
                <a:ea typeface="Arial"/>
                <a:cs typeface="Arial"/>
                <a:sym typeface="Arial"/>
              </a:rPr>
              <a:t>Location: </a:t>
            </a:r>
            <a:r>
              <a:rPr lang="en-US" sz="1150">
                <a:highlight>
                  <a:srgbClr val="FFFFFF"/>
                </a:highlight>
                <a:latin typeface="Arial"/>
                <a:ea typeface="Arial"/>
                <a:cs typeface="Arial"/>
                <a:sym typeface="Arial"/>
              </a:rPr>
              <a:t>Kenya</a:t>
            </a:r>
            <a:endParaRPr sz="1150">
              <a:highlight>
                <a:srgbClr val="FFFFFF"/>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r>
              <a:rPr lang="en-US" b="1">
                <a:latin typeface="Arial"/>
                <a:ea typeface="Arial"/>
                <a:cs typeface="Arial"/>
                <a:sym typeface="Arial"/>
              </a:rPr>
              <a:t>Grant Amount: </a:t>
            </a:r>
            <a:r>
              <a:rPr lang="en-US" sz="1150">
                <a:highlight>
                  <a:srgbClr val="FFFFFF"/>
                </a:highlight>
                <a:latin typeface="Arial"/>
                <a:ea typeface="Arial"/>
                <a:cs typeface="Arial"/>
                <a:sym typeface="Arial"/>
              </a:rPr>
              <a:t>$50,000</a:t>
            </a:r>
            <a:endParaRPr sz="1150">
              <a:highlight>
                <a:srgbClr val="FFFFFF"/>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Grantee Website: </a:t>
            </a:r>
            <a:r>
              <a:rPr lang="en-US" sz="1150" b="1">
                <a:solidFill>
                  <a:srgbClr val="13939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www.tooyoungtowed.org/main/index</a:t>
            </a:r>
            <a:endParaRPr sz="1150" b="1">
              <a:solidFill>
                <a:srgbClr val="13939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Areas of Impact: </a:t>
            </a:r>
            <a:r>
              <a:rPr lang="en-US" sz="1150">
                <a:highlight>
                  <a:srgbClr val="FFFFFF"/>
                </a:highlight>
                <a:latin typeface="Arial"/>
                <a:ea typeface="Arial"/>
                <a:cs typeface="Arial"/>
                <a:sym typeface="Arial"/>
              </a:rPr>
              <a:t>Economic Sustainability, Education, Environmental Sustainability, Gender Equality, Health</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Mission of Too Young To Wed</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Too Young to Wed’s mission is to empower girls and end child marriage globally.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Project Summary</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By informing girls and families of their rights, providing access to education, financial inclusion, and mentorship, this project will reduce the occurrence of child marriage and Female Genital Mutilation/Cutting (FGM/C) while increasing school attendance and literacy.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Why We Love This Project</a:t>
            </a:r>
            <a:endParaRPr b="1">
              <a:latin typeface="Arial"/>
              <a:ea typeface="Arial"/>
              <a:cs typeface="Arial"/>
              <a:sym typeface="Arial"/>
            </a:endParaRPr>
          </a:p>
          <a:p>
            <a:pPr marL="0" lvl="0" indent="0" algn="l" rtl="0">
              <a:lnSpc>
                <a:spcPct val="100000"/>
              </a:lnSpc>
              <a:spcBef>
                <a:spcPts val="640"/>
              </a:spcBef>
              <a:spcAft>
                <a:spcPts val="0"/>
              </a:spcAft>
              <a:buClr>
                <a:schemeClr val="dk1"/>
              </a:buClr>
              <a:buSzPts val="1520"/>
              <a:buFont typeface="Arial"/>
              <a:buNone/>
            </a:pPr>
            <a:r>
              <a:rPr lang="en-US" sz="1150">
                <a:highlight>
                  <a:srgbClr val="FFFFFF"/>
                </a:highlight>
                <a:latin typeface="Arial"/>
                <a:ea typeface="Arial"/>
                <a:cs typeface="Arial"/>
                <a:sym typeface="Arial"/>
              </a:rPr>
              <a:t>Too Young to Wed’s Butterfly Project focuses on reducing gender disparity among historically excluded girls who are at risk of child marriage, FGM/C and other harmful practices. They achieve this by increasing school attendance and literacy, delaying marriage, informing girls and families of their rights, and providing support and access to education, financial inclusion, safe spaces, mentors, and leadership opportunities.</a:t>
            </a:r>
            <a:endParaRPr sz="200"/>
          </a:p>
        </p:txBody>
      </p:sp>
      <p:sp>
        <p:nvSpPr>
          <p:cNvPr id="220" name="Google Shape;220;g1df75a25fc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df75a25fc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df75a25fc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a:t>
            </a:r>
            <a:br>
              <a:rPr lang="en-US"/>
            </a:br>
            <a:endParaRPr/>
          </a:p>
        </p:txBody>
      </p:sp>
      <p:sp>
        <p:nvSpPr>
          <p:cNvPr id="229" name="Google Shape;229;g1df75a25fc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d9b0211098_0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Ken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Campaign Updates (Set the Agenda)</a:t>
            </a:r>
            <a:endParaRPr/>
          </a:p>
        </p:txBody>
      </p:sp>
      <p:sp>
        <p:nvSpPr>
          <p:cNvPr id="238" name="Google Shape;238;g1d9b0211098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9"/>
        <p:cNvGrpSpPr/>
        <p:nvPr/>
      </p:nvGrpSpPr>
      <p:grpSpPr>
        <a:xfrm>
          <a:off x="0" y="0"/>
          <a:ext cx="0" cy="0"/>
          <a:chOff x="0" y="0"/>
          <a:chExt cx="0" cy="0"/>
        </a:xfrm>
      </p:grpSpPr>
      <p:pic>
        <p:nvPicPr>
          <p:cNvPr id="60" name="Google Shape;60;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61" name="Google Shape;61;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62" name="Google Shape;62;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3" name="Google Shape;63;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64" name="Google Shape;64;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4" name="Google Shape;74;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0" name="Google Shape;80;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1" name="Google Shape;8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a:spLocks noGrp="1"/>
          </p:cNvSpPr>
          <p:nvPr>
            <p:ph type="pic" idx="2"/>
          </p:nvPr>
        </p:nvSpPr>
        <p:spPr>
          <a:xfrm>
            <a:off x="1792288" y="459581"/>
            <a:ext cx="5486400" cy="3086100"/>
          </a:xfrm>
          <a:prstGeom prst="rect">
            <a:avLst/>
          </a:prstGeom>
          <a:noFill/>
          <a:ln>
            <a:noFill/>
          </a:ln>
        </p:spPr>
      </p:sp>
      <p:sp>
        <p:nvSpPr>
          <p:cNvPr id="86" name="Google Shape;86;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7" name="Google Shape;8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110" name="Google Shape;110;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12"/>
        <p:cNvGrpSpPr/>
        <p:nvPr/>
      </p:nvGrpSpPr>
      <p:grpSpPr>
        <a:xfrm>
          <a:off x="0" y="0"/>
          <a:ext cx="0" cy="0"/>
          <a:chOff x="0" y="0"/>
          <a:chExt cx="0" cy="0"/>
        </a:xfrm>
      </p:grpSpPr>
      <p:sp>
        <p:nvSpPr>
          <p:cNvPr id="113" name="Google Shape;113;g1dd29ec108d_0_115"/>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15"/>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3" name="Google Shape;123;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4" name="Google Shape;124;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9" name="Google Shape;129;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0" name="Google Shape;130;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1" name="Google Shape;131;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2" name="Google Shape;132;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5" name="Google Shape;145;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1dd29ec108d_0_151"/>
          <p:cNvSpPr>
            <a:spLocks noGrp="1"/>
          </p:cNvSpPr>
          <p:nvPr>
            <p:ph type="pic" idx="2"/>
          </p:nvPr>
        </p:nvSpPr>
        <p:spPr>
          <a:xfrm>
            <a:off x="1792288" y="459581"/>
            <a:ext cx="5486400" cy="3086100"/>
          </a:xfrm>
          <a:prstGeom prst="rect">
            <a:avLst/>
          </a:prstGeom>
          <a:noFill/>
          <a:ln>
            <a:noFill/>
          </a:ln>
        </p:spPr>
      </p:sp>
      <p:sp>
        <p:nvSpPr>
          <p:cNvPr id="151" name="Google Shape;151;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2" name="Google Shape;152;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47" name="Google Shape;47;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1" name="Google Shape;5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52"/>
        <p:cNvGrpSpPr/>
        <p:nvPr/>
      </p:nvGrpSpPr>
      <p:grpSpPr>
        <a:xfrm>
          <a:off x="0" y="0"/>
          <a:ext cx="0" cy="0"/>
          <a:chOff x="0" y="0"/>
          <a:chExt cx="0" cy="0"/>
        </a:xfrm>
      </p:grpSpPr>
      <p:pic>
        <p:nvPicPr>
          <p:cNvPr id="53" name="Google Shape;53;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4" name="Google Shape;54;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5" name="Google Shape;55;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7" name="Google Shape;57;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9">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g1dd29ec108d_0_103"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02" name="Google Shape;102;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4" name="Google Shape;104;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06" name="Google Shape;106;g1dd29ec108d_0_103"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results.org/blog/everything-you-need-to-know-to-maximize-your-impact-on-march-24s-world-tb-day-and-beyond" TargetMode="External"/><Relationship Id="rId5" Type="http://schemas.openxmlformats.org/officeDocument/2006/relationships/hyperlink" Target="https://results.org/wp-content/uploads/ChampionScale.pdf" TargetMode="External"/><Relationship Id="rId4" Type="http://schemas.openxmlformats.org/officeDocument/2006/relationships/hyperlink" Target="https://results.org/volunteers/lobby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results.org/wp-content/uploads/FY24-Senate-MCH-Gavi-and-Nutrition-Dear-Colleague.pdf" TargetMode="External"/><Relationship Id="rId5" Type="http://schemas.openxmlformats.org/officeDocument/2006/relationships/hyperlink" Target="https://www.congress.gov/bill/118th-congress/senate-bill/288?q=%7B%22search%22%3A%5B%22S+288%22%5D%7D&amp;s=1&amp;r=3" TargetMode="External"/><Relationship Id="rId4" Type="http://schemas.openxmlformats.org/officeDocument/2006/relationships/hyperlink" Target="https://www.congress.gov/bill/118th-congress/senate-bill/41?s=1&amp;r=2&amp;q=%7B%22search%22%3A%5B%22S+41%22%5D%7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Sh6MZbZBH9Eo0ZsSaMKzJu690xkraCeTEmbDFbzWZvw/edit#gid=1236095635" TargetMode="External"/><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docs.google.com/document/d/1sXAmw5bE2_Q6Kci-ABCrOtPSHW9fgA-bx7cNOSTzdYQ/edit"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results.org/wp-content/uploads/FY24-House-Global-Tuberculosis-Dear-Colleague.pdf"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results.org/wp-content/uploads/FY24-House-MCH-Gavi-and-Nutrition-Dear-Colleague.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results.salsalabs.org/diningforwomen/index.html"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togetherwomenrise.org/upcoming-event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tooyoungtowed.org/main/inde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ooyoungtowed.org/main/inde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tooyoungtowed.org/main/inde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www.youtube.com/watch?v=6ZU8Gc5A8MM" TargetMode="External"/><Relationship Id="rId4" Type="http://schemas.openxmlformats.org/officeDocument/2006/relationships/hyperlink" Target="https://www.youtube.com/watch?v=6ZU8Gc5A8MM&amp;t=1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fc495f4cb_0_0"/>
          <p:cNvSpPr txBox="1">
            <a:spLocks noGrp="1"/>
          </p:cNvSpPr>
          <p:nvPr>
            <p:ph type="title"/>
          </p:nvPr>
        </p:nvSpPr>
        <p:spPr>
          <a:xfrm>
            <a:off x="132075" y="1429650"/>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March Webinar</a:t>
            </a:r>
            <a:endParaRPr>
              <a:latin typeface="Open Sans"/>
              <a:ea typeface="Open Sans"/>
              <a:cs typeface="Open Sans"/>
              <a:sym typeface="Open Sans"/>
            </a:endParaRPr>
          </a:p>
        </p:txBody>
      </p:sp>
      <p:sp>
        <p:nvSpPr>
          <p:cNvPr id="171" name="Google Shape;171;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a:solidFill>
                  <a:schemeClr val="dk1"/>
                </a:solidFill>
                <a:latin typeface="Open Sans"/>
                <a:ea typeface="Open Sans"/>
                <a:cs typeface="Open Sans"/>
                <a:sym typeface="Open Sans"/>
              </a:rPr>
              <a:t>March</a:t>
            </a:r>
            <a:r>
              <a:rPr lang="en-US" sz="2300" b="1" i="0" u="none" strike="noStrike" cap="none">
                <a:solidFill>
                  <a:schemeClr val="dk1"/>
                </a:solidFill>
                <a:latin typeface="Open Sans"/>
                <a:ea typeface="Open Sans"/>
                <a:cs typeface="Open Sans"/>
                <a:sym typeface="Open Sans"/>
              </a:rPr>
              <a:t> 21, 2023</a:t>
            </a:r>
            <a:endParaRPr sz="1900" b="1" i="0" u="none" strike="noStrike" cap="none">
              <a:solidFill>
                <a:srgbClr val="000000"/>
              </a:solidFill>
              <a:latin typeface="Open Sans"/>
              <a:ea typeface="Open Sans"/>
              <a:cs typeface="Open Sans"/>
              <a:sym typeface="Open Sans"/>
            </a:endParaRPr>
          </a:p>
        </p:txBody>
      </p:sp>
      <p:pic>
        <p:nvPicPr>
          <p:cNvPr id="172" name="Google Shape;172;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da11d584da_2_198"/>
          <p:cNvSpPr txBox="1">
            <a:spLocks noGrp="1"/>
          </p:cNvSpPr>
          <p:nvPr>
            <p:ph type="subTitle" idx="1"/>
          </p:nvPr>
        </p:nvSpPr>
        <p:spPr>
          <a:xfrm>
            <a:off x="2717450" y="247425"/>
            <a:ext cx="4128600" cy="7254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dk1"/>
              </a:buClr>
              <a:buSzPct val="106666"/>
              <a:buFont typeface="Arial"/>
              <a:buNone/>
            </a:pPr>
            <a:r>
              <a:rPr lang="en-US" sz="3000" b="1">
                <a:solidFill>
                  <a:schemeClr val="dk1"/>
                </a:solidFill>
                <a:latin typeface="Open Sans"/>
                <a:ea typeface="Open Sans"/>
                <a:cs typeface="Open Sans"/>
                <a:sym typeface="Open Sans"/>
              </a:rPr>
              <a:t>2023 Global Policy Priorities</a:t>
            </a:r>
            <a:endParaRPr sz="3000" b="1">
              <a:solidFill>
                <a:schemeClr val="dk1"/>
              </a:solidFill>
              <a:latin typeface="Open Sans"/>
              <a:ea typeface="Open Sans"/>
              <a:cs typeface="Open Sans"/>
              <a:sym typeface="Open Sans"/>
            </a:endParaRPr>
          </a:p>
        </p:txBody>
      </p:sp>
      <p:sp>
        <p:nvSpPr>
          <p:cNvPr id="251" name="Google Shape;251;g1da11d584da_2_1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252" name="Google Shape;252;g1da11d584da_2_198"/>
          <p:cNvPicPr preferRelativeResize="0"/>
          <p:nvPr/>
        </p:nvPicPr>
        <p:blipFill rotWithShape="1">
          <a:blip r:embed="rId3">
            <a:alphaModFix/>
          </a:blip>
          <a:srcRect/>
          <a:stretch/>
        </p:blipFill>
        <p:spPr>
          <a:xfrm>
            <a:off x="85825" y="247423"/>
            <a:ext cx="1840250" cy="512550"/>
          </a:xfrm>
          <a:prstGeom prst="rect">
            <a:avLst/>
          </a:prstGeom>
          <a:noFill/>
          <a:ln>
            <a:noFill/>
          </a:ln>
        </p:spPr>
      </p:pic>
      <p:sp>
        <p:nvSpPr>
          <p:cNvPr id="253" name="Google Shape;253;g1da11d584da_2_198"/>
          <p:cNvSpPr txBox="1"/>
          <p:nvPr/>
        </p:nvSpPr>
        <p:spPr>
          <a:xfrm>
            <a:off x="204900" y="1172400"/>
            <a:ext cx="8734200" cy="397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40"/>
              </a:spcBef>
              <a:spcAft>
                <a:spcPts val="0"/>
              </a:spcAft>
              <a:buClr>
                <a:srgbClr val="000000"/>
              </a:buClr>
              <a:buSzPts val="2100"/>
              <a:buFont typeface="Arial"/>
              <a:buNone/>
            </a:pPr>
            <a:r>
              <a:rPr lang="en-US" sz="2100" b="1" i="0" u="none" strike="noStrike" cap="none">
                <a:solidFill>
                  <a:schemeClr val="dk1"/>
                </a:solidFill>
                <a:latin typeface="Open Sans"/>
                <a:ea typeface="Open Sans"/>
                <a:cs typeface="Open Sans"/>
                <a:sym typeface="Open Sans"/>
              </a:rPr>
              <a:t>Now - </a:t>
            </a:r>
            <a:r>
              <a:rPr lang="en-US" sz="2100" b="1">
                <a:solidFill>
                  <a:schemeClr val="dk1"/>
                </a:solidFill>
                <a:latin typeface="Open Sans"/>
                <a:ea typeface="Open Sans"/>
                <a:cs typeface="Open Sans"/>
                <a:sym typeface="Open Sans"/>
              </a:rPr>
              <a:t>April</a:t>
            </a:r>
            <a:r>
              <a:rPr lang="en-US" sz="2100" b="1" i="0" u="none" strike="noStrike" cap="none">
                <a:solidFill>
                  <a:schemeClr val="dk1"/>
                </a:solidFill>
                <a:latin typeface="Open Sans"/>
                <a:ea typeface="Open Sans"/>
                <a:cs typeface="Open Sans"/>
                <a:sym typeface="Open Sans"/>
              </a:rPr>
              <a:t>:  Funding/Appropriations</a:t>
            </a:r>
            <a:r>
              <a:rPr lang="en-US" sz="2100" b="1">
                <a:solidFill>
                  <a:schemeClr val="dk1"/>
                </a:solidFill>
                <a:latin typeface="Open Sans"/>
                <a:ea typeface="Open Sans"/>
                <a:cs typeface="Open Sans"/>
                <a:sym typeface="Open Sans"/>
              </a:rPr>
              <a:t> &amp; MoC Meetings</a:t>
            </a:r>
            <a:endParaRPr sz="2100" b="1">
              <a:solidFill>
                <a:schemeClr val="dk1"/>
              </a:solidFill>
              <a:latin typeface="Open Sans"/>
              <a:ea typeface="Open Sans"/>
              <a:cs typeface="Open Sans"/>
              <a:sym typeface="Open Sans"/>
            </a:endParaRPr>
          </a:p>
          <a:p>
            <a:pPr marL="457200" marR="0" lvl="0" indent="-361950" algn="l" rtl="0">
              <a:lnSpc>
                <a:spcPct val="100000"/>
              </a:lnSpc>
              <a:spcBef>
                <a:spcPts val="640"/>
              </a:spcBef>
              <a:spcAft>
                <a:spcPts val="0"/>
              </a:spcAft>
              <a:buClr>
                <a:schemeClr val="dk1"/>
              </a:buClr>
              <a:buSzPts val="2100"/>
              <a:buFont typeface="Open Sans"/>
              <a:buAutoNum type="arabicPeriod"/>
            </a:pPr>
            <a:r>
              <a:rPr lang="en-US" sz="2100" b="1">
                <a:solidFill>
                  <a:schemeClr val="dk1"/>
                </a:solidFill>
                <a:latin typeface="Open Sans"/>
                <a:ea typeface="Open Sans"/>
                <a:cs typeface="Open Sans"/>
                <a:sym typeface="Open Sans"/>
              </a:rPr>
              <a:t>Today: Make final requests on House Dear Colleague letters</a:t>
            </a:r>
            <a:endParaRPr sz="2100" b="1">
              <a:solidFill>
                <a:schemeClr val="dk1"/>
              </a:solidFill>
              <a:latin typeface="Open Sans"/>
              <a:ea typeface="Open Sans"/>
              <a:cs typeface="Open Sans"/>
              <a:sym typeface="Open Sans"/>
            </a:endParaRPr>
          </a:p>
          <a:p>
            <a:pPr marL="457200" marR="0" lvl="0" indent="-361950" algn="l" rtl="0">
              <a:lnSpc>
                <a:spcPct val="100000"/>
              </a:lnSpc>
              <a:spcBef>
                <a:spcPts val="640"/>
              </a:spcBef>
              <a:spcAft>
                <a:spcPts val="0"/>
              </a:spcAft>
              <a:buClr>
                <a:schemeClr val="dk1"/>
              </a:buClr>
              <a:buSzPts val="2100"/>
              <a:buFont typeface="Open Sans"/>
              <a:buAutoNum type="arabicPeriod"/>
            </a:pPr>
            <a:r>
              <a:rPr lang="en-US" sz="2100" b="1">
                <a:solidFill>
                  <a:schemeClr val="dk1"/>
                </a:solidFill>
                <a:latin typeface="Open Sans"/>
                <a:ea typeface="Open Sans"/>
                <a:cs typeface="Open Sans"/>
                <a:sym typeface="Open Sans"/>
              </a:rPr>
              <a:t>Today, tomorrow, and next couple of weeks: Make Senate appropriations requests and Dear Colleague letter requests</a:t>
            </a:r>
            <a:endParaRPr sz="2100" b="1">
              <a:solidFill>
                <a:schemeClr val="dk1"/>
              </a:solidFill>
              <a:latin typeface="Open Sans"/>
              <a:ea typeface="Open Sans"/>
              <a:cs typeface="Open Sans"/>
              <a:sym typeface="Open Sans"/>
            </a:endParaRPr>
          </a:p>
          <a:p>
            <a:pPr marL="457200" marR="0" lvl="0" indent="-361950" algn="l" rtl="0">
              <a:lnSpc>
                <a:spcPct val="100000"/>
              </a:lnSpc>
              <a:spcBef>
                <a:spcPts val="640"/>
              </a:spcBef>
              <a:spcAft>
                <a:spcPts val="0"/>
              </a:spcAft>
              <a:buClr>
                <a:schemeClr val="dk1"/>
              </a:buClr>
              <a:buSzPts val="2100"/>
              <a:buFont typeface="Open Sans"/>
              <a:buAutoNum type="arabicPeriod"/>
            </a:pPr>
            <a:r>
              <a:rPr lang="en-US" sz="2100" b="1">
                <a:solidFill>
                  <a:schemeClr val="dk1"/>
                </a:solidFill>
                <a:latin typeface="Open Sans"/>
                <a:ea typeface="Open Sans"/>
                <a:cs typeface="Open Sans"/>
                <a:sym typeface="Open Sans"/>
              </a:rPr>
              <a:t>Meet with Senators and Representatives</a:t>
            </a:r>
            <a:endParaRPr sz="2100" b="1">
              <a:solidFill>
                <a:schemeClr val="dk1"/>
              </a:solidFill>
              <a:latin typeface="Open Sans"/>
              <a:ea typeface="Open Sans"/>
              <a:cs typeface="Open Sans"/>
              <a:sym typeface="Open Sans"/>
            </a:endParaRPr>
          </a:p>
          <a:p>
            <a:pPr marL="0" marR="0" lvl="0" indent="0" algn="l" rtl="0">
              <a:lnSpc>
                <a:spcPct val="100000"/>
              </a:lnSpc>
              <a:spcBef>
                <a:spcPts val="640"/>
              </a:spcBef>
              <a:spcAft>
                <a:spcPts val="0"/>
              </a:spcAft>
              <a:buNone/>
            </a:pPr>
            <a:endParaRPr sz="400" b="1">
              <a:solidFill>
                <a:schemeClr val="dk1"/>
              </a:solidFill>
              <a:latin typeface="Open Sans"/>
              <a:ea typeface="Open Sans"/>
              <a:cs typeface="Open Sans"/>
              <a:sym typeface="Open Sans"/>
            </a:endParaRPr>
          </a:p>
          <a:p>
            <a:pPr marL="0" marR="0" lvl="0" indent="0" algn="l" rtl="0">
              <a:lnSpc>
                <a:spcPct val="100000"/>
              </a:lnSpc>
              <a:spcBef>
                <a:spcPts val="640"/>
              </a:spcBef>
              <a:spcAft>
                <a:spcPts val="0"/>
              </a:spcAft>
              <a:buNone/>
            </a:pPr>
            <a:r>
              <a:rPr lang="en-US" sz="2100" b="1">
                <a:solidFill>
                  <a:schemeClr val="dk1"/>
                </a:solidFill>
                <a:latin typeface="Open Sans"/>
                <a:ea typeface="Open Sans"/>
                <a:cs typeface="Open Sans"/>
                <a:sym typeface="Open Sans"/>
              </a:rPr>
              <a:t>Funding Requests</a:t>
            </a:r>
            <a:endParaRPr sz="2100" b="1">
              <a:solidFill>
                <a:schemeClr val="dk1"/>
              </a:solidFill>
              <a:latin typeface="Open Sans"/>
              <a:ea typeface="Open Sans"/>
              <a:cs typeface="Open Sans"/>
              <a:sym typeface="Open Sans"/>
            </a:endParaRPr>
          </a:p>
          <a:p>
            <a:pPr marL="914400" marR="0" lvl="1" indent="-361950" algn="l" rtl="0">
              <a:lnSpc>
                <a:spcPct val="100000"/>
              </a:lnSpc>
              <a:spcBef>
                <a:spcPts val="640"/>
              </a:spcBef>
              <a:spcAft>
                <a:spcPts val="0"/>
              </a:spcAft>
              <a:buClr>
                <a:schemeClr val="dk1"/>
              </a:buClr>
              <a:buSzPts val="2100"/>
              <a:buFont typeface="Open Sans"/>
              <a:buChar char="○"/>
            </a:pPr>
            <a:r>
              <a:rPr lang="en-US" sz="2100" b="1" i="0" u="none" strike="noStrike" cap="none">
                <a:solidFill>
                  <a:schemeClr val="dk1"/>
                </a:solidFill>
                <a:latin typeface="Open Sans"/>
                <a:ea typeface="Open Sans"/>
                <a:cs typeface="Open Sans"/>
                <a:sym typeface="Open Sans"/>
              </a:rPr>
              <a:t>Maternal </a:t>
            </a:r>
            <a:r>
              <a:rPr lang="en-US" sz="2100" b="1">
                <a:solidFill>
                  <a:schemeClr val="dk1"/>
                </a:solidFill>
                <a:latin typeface="Open Sans"/>
                <a:ea typeface="Open Sans"/>
                <a:cs typeface="Open Sans"/>
                <a:sym typeface="Open Sans"/>
              </a:rPr>
              <a:t>&amp;</a:t>
            </a:r>
            <a:r>
              <a:rPr lang="en-US" sz="2100" b="1" i="0" u="none" strike="noStrike" cap="none">
                <a:solidFill>
                  <a:schemeClr val="dk1"/>
                </a:solidFill>
                <a:latin typeface="Open Sans"/>
                <a:ea typeface="Open Sans"/>
                <a:cs typeface="Open Sans"/>
                <a:sym typeface="Open Sans"/>
              </a:rPr>
              <a:t> child health, nutrition, vaccinations</a:t>
            </a:r>
            <a:endParaRPr sz="2100" b="1" i="0" u="none" strike="noStrike" cap="none">
              <a:solidFill>
                <a:schemeClr val="dk1"/>
              </a:solidFill>
              <a:latin typeface="Open Sans"/>
              <a:ea typeface="Open Sans"/>
              <a:cs typeface="Open Sans"/>
              <a:sym typeface="Open Sans"/>
            </a:endParaRPr>
          </a:p>
          <a:p>
            <a:pPr marL="914400" marR="0" lvl="1" indent="-361950" algn="l" rtl="0">
              <a:lnSpc>
                <a:spcPct val="100000"/>
              </a:lnSpc>
              <a:spcBef>
                <a:spcPts val="0"/>
              </a:spcBef>
              <a:spcAft>
                <a:spcPts val="0"/>
              </a:spcAft>
              <a:buClr>
                <a:schemeClr val="dk1"/>
              </a:buClr>
              <a:buSzPts val="2100"/>
              <a:buFont typeface="Open Sans"/>
              <a:buChar char="○"/>
            </a:pPr>
            <a:r>
              <a:rPr lang="en-US" sz="2100" b="1">
                <a:solidFill>
                  <a:schemeClr val="dk1"/>
                </a:solidFill>
                <a:latin typeface="Open Sans"/>
                <a:ea typeface="Open Sans"/>
                <a:cs typeface="Open Sans"/>
                <a:sym typeface="Open Sans"/>
              </a:rPr>
              <a:t>Global Fund to Fight </a:t>
            </a:r>
            <a:r>
              <a:rPr lang="en-US" sz="2100" b="1" i="0" u="none" strike="noStrike" cap="none">
                <a:solidFill>
                  <a:schemeClr val="dk1"/>
                </a:solidFill>
                <a:latin typeface="Open Sans"/>
                <a:ea typeface="Open Sans"/>
                <a:cs typeface="Open Sans"/>
                <a:sym typeface="Open Sans"/>
              </a:rPr>
              <a:t>AIDS, TB, malaria</a:t>
            </a:r>
            <a:endParaRPr sz="2100" b="1" i="0" u="none" strike="noStrike" cap="none">
              <a:solidFill>
                <a:schemeClr val="dk1"/>
              </a:solidFill>
              <a:latin typeface="Open Sans"/>
              <a:ea typeface="Open Sans"/>
              <a:cs typeface="Open Sans"/>
              <a:sym typeface="Open Sans"/>
            </a:endParaRPr>
          </a:p>
          <a:p>
            <a:pPr marL="914400" marR="0" lvl="1" indent="-361950" algn="l" rtl="0">
              <a:lnSpc>
                <a:spcPct val="100000"/>
              </a:lnSpc>
              <a:spcBef>
                <a:spcPts val="0"/>
              </a:spcBef>
              <a:spcAft>
                <a:spcPts val="0"/>
              </a:spcAft>
              <a:buClr>
                <a:schemeClr val="dk1"/>
              </a:buClr>
              <a:buSzPts val="2100"/>
              <a:buFont typeface="Open Sans"/>
              <a:buChar char="○"/>
            </a:pPr>
            <a:r>
              <a:rPr lang="en-US" sz="2100" b="1" i="0" u="none" strike="noStrike" cap="none">
                <a:solidFill>
                  <a:schemeClr val="dk1"/>
                </a:solidFill>
                <a:latin typeface="Open Sans"/>
                <a:ea typeface="Open Sans"/>
                <a:cs typeface="Open Sans"/>
                <a:sym typeface="Open Sans"/>
              </a:rPr>
              <a:t>Education</a:t>
            </a:r>
            <a:endParaRPr sz="2100" b="1" i="0" u="none" strike="noStrike" cap="none">
              <a:solidFill>
                <a:schemeClr val="dk1"/>
              </a:solidFill>
              <a:latin typeface="Open Sans"/>
              <a:ea typeface="Open Sans"/>
              <a:cs typeface="Open Sans"/>
              <a:sym typeface="Open Sans"/>
            </a:endParaRPr>
          </a:p>
          <a:p>
            <a:pPr marL="914400" marR="0" lvl="1" indent="-361950" algn="l" rtl="0">
              <a:lnSpc>
                <a:spcPct val="100000"/>
              </a:lnSpc>
              <a:spcBef>
                <a:spcPts val="0"/>
              </a:spcBef>
              <a:spcAft>
                <a:spcPts val="0"/>
              </a:spcAft>
              <a:buClr>
                <a:schemeClr val="dk1"/>
              </a:buClr>
              <a:buSzPts val="2100"/>
              <a:buFont typeface="Open Sans"/>
              <a:buChar char="○"/>
            </a:pPr>
            <a:r>
              <a:rPr lang="en-US" sz="2100" b="1">
                <a:solidFill>
                  <a:schemeClr val="dk1"/>
                </a:solidFill>
                <a:latin typeface="Open Sans"/>
                <a:ea typeface="Open Sans"/>
                <a:cs typeface="Open Sans"/>
                <a:sym typeface="Open Sans"/>
              </a:rPr>
              <a:t>Bilateral TB</a:t>
            </a:r>
            <a:endParaRPr sz="21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21cc74d4ae_0_8"/>
          <p:cNvSpPr txBox="1">
            <a:spLocks noGrp="1"/>
          </p:cNvSpPr>
          <p:nvPr>
            <p:ph type="subTitle" idx="1"/>
          </p:nvPr>
        </p:nvSpPr>
        <p:spPr>
          <a:xfrm>
            <a:off x="2717450" y="247425"/>
            <a:ext cx="4128600" cy="7254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dk1"/>
              </a:buClr>
              <a:buSzPct val="106666"/>
              <a:buFont typeface="Arial"/>
              <a:buNone/>
            </a:pPr>
            <a:r>
              <a:rPr lang="en-US" sz="3000" b="1">
                <a:solidFill>
                  <a:schemeClr val="dk1"/>
                </a:solidFill>
                <a:latin typeface="Open Sans"/>
                <a:ea typeface="Open Sans"/>
                <a:cs typeface="Open Sans"/>
                <a:sym typeface="Open Sans"/>
              </a:rPr>
              <a:t>2023 Global Policy Priorities</a:t>
            </a:r>
            <a:endParaRPr sz="3000" b="1">
              <a:solidFill>
                <a:schemeClr val="dk1"/>
              </a:solidFill>
              <a:latin typeface="Open Sans"/>
              <a:ea typeface="Open Sans"/>
              <a:cs typeface="Open Sans"/>
              <a:sym typeface="Open Sans"/>
            </a:endParaRPr>
          </a:p>
        </p:txBody>
      </p:sp>
      <p:sp>
        <p:nvSpPr>
          <p:cNvPr id="260" name="Google Shape;260;g221cc74d4ae_0_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261" name="Google Shape;261;g221cc74d4ae_0_8"/>
          <p:cNvPicPr preferRelativeResize="0"/>
          <p:nvPr/>
        </p:nvPicPr>
        <p:blipFill rotWithShape="1">
          <a:blip r:embed="rId3">
            <a:alphaModFix/>
          </a:blip>
          <a:srcRect/>
          <a:stretch/>
        </p:blipFill>
        <p:spPr>
          <a:xfrm>
            <a:off x="85825" y="247423"/>
            <a:ext cx="1840250" cy="512550"/>
          </a:xfrm>
          <a:prstGeom prst="rect">
            <a:avLst/>
          </a:prstGeom>
          <a:noFill/>
          <a:ln>
            <a:noFill/>
          </a:ln>
        </p:spPr>
      </p:pic>
      <p:sp>
        <p:nvSpPr>
          <p:cNvPr id="262" name="Google Shape;262;g221cc74d4ae_0_8"/>
          <p:cNvSpPr txBox="1"/>
          <p:nvPr/>
        </p:nvSpPr>
        <p:spPr>
          <a:xfrm>
            <a:off x="252250" y="1201400"/>
            <a:ext cx="8734200" cy="36735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endParaRPr sz="2100" b="1">
              <a:solidFill>
                <a:schemeClr val="dk1"/>
              </a:solidFill>
              <a:latin typeface="Open Sans"/>
              <a:ea typeface="Open Sans"/>
              <a:cs typeface="Open Sans"/>
              <a:sym typeface="Open Sans"/>
            </a:endParaRPr>
          </a:p>
          <a:p>
            <a:pPr marL="0" lvl="0" indent="0" algn="l" rtl="0">
              <a:spcBef>
                <a:spcPts val="1000"/>
              </a:spcBef>
              <a:spcAft>
                <a:spcPts val="0"/>
              </a:spcAft>
              <a:buNone/>
            </a:pPr>
            <a:r>
              <a:rPr lang="en-US" sz="2100" b="1">
                <a:solidFill>
                  <a:schemeClr val="dk1"/>
                </a:solidFill>
                <a:latin typeface="Open Sans"/>
                <a:ea typeface="Open Sans"/>
                <a:cs typeface="Open Sans"/>
                <a:sym typeface="Open Sans"/>
              </a:rPr>
              <a:t>April - December: Legislation</a:t>
            </a:r>
            <a:endParaRPr sz="2100" b="1">
              <a:solidFill>
                <a:schemeClr val="dk1"/>
              </a:solidFill>
              <a:latin typeface="Open Sans"/>
              <a:ea typeface="Open Sans"/>
              <a:cs typeface="Open Sans"/>
              <a:sym typeface="Open Sans"/>
            </a:endParaRPr>
          </a:p>
          <a:p>
            <a:pPr marL="457200" lvl="0" indent="-361950" algn="l" rtl="0">
              <a:spcBef>
                <a:spcPts val="1000"/>
              </a:spcBef>
              <a:spcAft>
                <a:spcPts val="0"/>
              </a:spcAft>
              <a:buClr>
                <a:schemeClr val="dk1"/>
              </a:buClr>
              <a:buSzPts val="2100"/>
              <a:buFont typeface="Open Sans"/>
              <a:buChar char="●"/>
            </a:pPr>
            <a:r>
              <a:rPr lang="en-US" sz="2100" b="1">
                <a:solidFill>
                  <a:schemeClr val="dk1"/>
                </a:solidFill>
                <a:latin typeface="Open Sans"/>
                <a:ea typeface="Open Sans"/>
                <a:cs typeface="Open Sans"/>
                <a:sym typeface="Open Sans"/>
              </a:rPr>
              <a:t>Gather cosponsors for the End TB Now Act: (S.288, H.R. ??)</a:t>
            </a:r>
            <a:endParaRPr sz="2100" b="1">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US" sz="2100" b="1">
                <a:solidFill>
                  <a:schemeClr val="dk1"/>
                </a:solidFill>
                <a:latin typeface="Open Sans"/>
                <a:ea typeface="Open Sans"/>
                <a:cs typeface="Open Sans"/>
                <a:sym typeface="Open Sans"/>
              </a:rPr>
              <a:t>Gather cosponsors for READ Act, global education bill (S.41, H.R.681)</a:t>
            </a:r>
            <a:endParaRPr sz="2100" b="1">
              <a:solidFill>
                <a:schemeClr val="dk1"/>
              </a:solidFill>
              <a:latin typeface="Open Sans"/>
              <a:ea typeface="Open Sans"/>
              <a:cs typeface="Open Sans"/>
              <a:sym typeface="Open Sans"/>
            </a:endParaRPr>
          </a:p>
          <a:p>
            <a:pPr marL="0" lvl="0" indent="0" algn="l" rtl="0">
              <a:spcBef>
                <a:spcPts val="0"/>
              </a:spcBef>
              <a:spcAft>
                <a:spcPts val="0"/>
              </a:spcAft>
              <a:buNone/>
            </a:pPr>
            <a:endParaRPr sz="2100" b="1">
              <a:solidFill>
                <a:schemeClr val="dk1"/>
              </a:solidFill>
              <a:latin typeface="Open Sans"/>
              <a:ea typeface="Open Sans"/>
              <a:cs typeface="Open Sans"/>
              <a:sym typeface="Open Sans"/>
            </a:endParaRPr>
          </a:p>
          <a:p>
            <a:pPr marL="0" lvl="0" indent="0" algn="l" rtl="0">
              <a:spcBef>
                <a:spcPts val="0"/>
              </a:spcBef>
              <a:spcAft>
                <a:spcPts val="0"/>
              </a:spcAft>
              <a:buNone/>
            </a:pPr>
            <a:r>
              <a:rPr lang="en-US" sz="2100" b="1">
                <a:solidFill>
                  <a:schemeClr val="dk1"/>
                </a:solidFill>
                <a:latin typeface="Open Sans"/>
                <a:ea typeface="Open Sans"/>
                <a:cs typeface="Open Sans"/>
                <a:sym typeface="Open Sans"/>
              </a:rPr>
              <a:t>July/August: Global TB Actions</a:t>
            </a:r>
            <a:endParaRPr sz="2100" b="1">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US" sz="2100" b="1">
                <a:solidFill>
                  <a:schemeClr val="dk1"/>
                </a:solidFill>
                <a:latin typeface="Open Sans"/>
                <a:ea typeface="Open Sans"/>
                <a:cs typeface="Open Sans"/>
                <a:sym typeface="Open Sans"/>
              </a:rPr>
              <a:t>Generate media and sign on letter to Administration on UN High-Level meeting on TB (9/22/2023)</a:t>
            </a:r>
            <a:endParaRPr sz="21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1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dd29ec108d_0_14"/>
          <p:cNvSpPr txBox="1">
            <a:spLocks noGrp="1"/>
          </p:cNvSpPr>
          <p:nvPr>
            <p:ph type="subTitle" idx="1"/>
          </p:nvPr>
        </p:nvSpPr>
        <p:spPr>
          <a:xfrm>
            <a:off x="1984375" y="135025"/>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Campaign Updates</a:t>
            </a:r>
            <a:endParaRPr b="1">
              <a:solidFill>
                <a:schemeClr val="dk1"/>
              </a:solidFill>
              <a:latin typeface="Open Sans"/>
              <a:ea typeface="Open Sans"/>
              <a:cs typeface="Open Sans"/>
              <a:sym typeface="Open Sans"/>
            </a:endParaRPr>
          </a:p>
        </p:txBody>
      </p:sp>
      <p:sp>
        <p:nvSpPr>
          <p:cNvPr id="269" name="Google Shape;269;g1dd29ec108d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270" name="Google Shape;270;g1dd29ec108d_0_1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71" name="Google Shape;271;g1dd29ec108d_0_14"/>
          <p:cNvSpPr txBox="1"/>
          <p:nvPr/>
        </p:nvSpPr>
        <p:spPr>
          <a:xfrm>
            <a:off x="146975" y="1058625"/>
            <a:ext cx="8539800" cy="3199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700"/>
              <a:buFont typeface="Arial"/>
              <a:buNone/>
            </a:pPr>
            <a:r>
              <a:rPr lang="en-US" sz="3200" b="1" i="1" u="none" strike="noStrike" cap="none">
                <a:solidFill>
                  <a:schemeClr val="dk1"/>
                </a:solidFill>
                <a:latin typeface="Open Sans"/>
                <a:ea typeface="Open Sans"/>
                <a:cs typeface="Open Sans"/>
                <a:sym typeface="Open Sans"/>
              </a:rPr>
              <a:t>Set the Agenda page: Resources for Now</a:t>
            </a:r>
            <a:endParaRPr sz="3200" b="1"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700"/>
              <a:buFont typeface="Arial"/>
              <a:buNone/>
            </a:pPr>
            <a:endParaRPr sz="1900">
              <a:solidFill>
                <a:schemeClr val="dk1"/>
              </a:solidFill>
              <a:latin typeface="Open Sans"/>
              <a:ea typeface="Open Sans"/>
              <a:cs typeface="Open Sans"/>
              <a:sym typeface="Open Sans"/>
            </a:endParaRPr>
          </a:p>
          <a:p>
            <a:pPr marL="457200" marR="0" lvl="0" indent="-384175" algn="l" rtl="0">
              <a:lnSpc>
                <a:spcPct val="115000"/>
              </a:lnSpc>
              <a:spcBef>
                <a:spcPts val="0"/>
              </a:spcBef>
              <a:spcAft>
                <a:spcPts val="0"/>
              </a:spcAft>
              <a:buClr>
                <a:schemeClr val="dk1"/>
              </a:buClr>
              <a:buSzPts val="2450"/>
              <a:buFont typeface="Open Sans"/>
              <a:buChar char="●"/>
            </a:pPr>
            <a:r>
              <a:rPr lang="en-US" sz="2450">
                <a:solidFill>
                  <a:schemeClr val="dk1"/>
                </a:solidFill>
                <a:latin typeface="Open Sans"/>
                <a:ea typeface="Open Sans"/>
                <a:cs typeface="Open Sans"/>
                <a:sym typeface="Open Sans"/>
              </a:rPr>
              <a:t>Resources for setting up meetings with Congress</a:t>
            </a:r>
            <a:endParaRPr sz="2450">
              <a:solidFill>
                <a:schemeClr val="dk1"/>
              </a:solidFill>
              <a:latin typeface="Open Sans"/>
              <a:ea typeface="Open Sans"/>
              <a:cs typeface="Open Sans"/>
              <a:sym typeface="Open Sans"/>
            </a:endParaRPr>
          </a:p>
          <a:p>
            <a:pPr marL="457200" marR="0" lvl="0" indent="-384175" algn="l" rtl="0">
              <a:lnSpc>
                <a:spcPct val="115000"/>
              </a:lnSpc>
              <a:spcBef>
                <a:spcPts val="0"/>
              </a:spcBef>
              <a:spcAft>
                <a:spcPts val="0"/>
              </a:spcAft>
              <a:buClr>
                <a:schemeClr val="dk1"/>
              </a:buClr>
              <a:buSzPts val="2450"/>
              <a:buFont typeface="Open Sans"/>
              <a:buChar char="●"/>
            </a:pPr>
            <a:r>
              <a:rPr lang="en-US" sz="2450">
                <a:solidFill>
                  <a:schemeClr val="dk1"/>
                </a:solidFill>
                <a:latin typeface="Open Sans"/>
                <a:ea typeface="Open Sans"/>
                <a:cs typeface="Open Sans"/>
                <a:sym typeface="Open Sans"/>
              </a:rPr>
              <a:t>Resources for having meetings with your member of Congress, including, scorecards.</a:t>
            </a:r>
            <a:endParaRPr sz="2450">
              <a:solidFill>
                <a:schemeClr val="dk1"/>
              </a:solidFill>
              <a:latin typeface="Open Sans"/>
              <a:ea typeface="Open Sans"/>
              <a:cs typeface="Open Sans"/>
              <a:sym typeface="Open Sans"/>
            </a:endParaRPr>
          </a:p>
          <a:p>
            <a:pPr marL="457200" marR="0" lvl="0" indent="-384175" algn="l" rtl="0">
              <a:lnSpc>
                <a:spcPct val="115000"/>
              </a:lnSpc>
              <a:spcBef>
                <a:spcPts val="0"/>
              </a:spcBef>
              <a:spcAft>
                <a:spcPts val="0"/>
              </a:spcAft>
              <a:buClr>
                <a:schemeClr val="dk1"/>
              </a:buClr>
              <a:buSzPts val="2450"/>
              <a:buFont typeface="Open Sans"/>
              <a:buChar char="●"/>
            </a:pPr>
            <a:r>
              <a:rPr lang="en-US" sz="2450">
                <a:solidFill>
                  <a:schemeClr val="dk1"/>
                </a:solidFill>
                <a:latin typeface="Open Sans"/>
                <a:ea typeface="Open Sans"/>
                <a:cs typeface="Open Sans"/>
                <a:sym typeface="Open Sans"/>
              </a:rPr>
              <a:t>Resources to learn about the issues</a:t>
            </a:r>
            <a:endParaRPr sz="2450">
              <a:solidFill>
                <a:schemeClr val="dk1"/>
              </a:solidFill>
              <a:latin typeface="Open Sans"/>
              <a:ea typeface="Open Sans"/>
              <a:cs typeface="Open Sans"/>
              <a:sym typeface="Open Sans"/>
            </a:endParaRPr>
          </a:p>
          <a:p>
            <a:pPr marL="457200" marR="0" lvl="0" indent="-384175" algn="l" rtl="0">
              <a:lnSpc>
                <a:spcPct val="115000"/>
              </a:lnSpc>
              <a:spcBef>
                <a:spcPts val="0"/>
              </a:spcBef>
              <a:spcAft>
                <a:spcPts val="0"/>
              </a:spcAft>
              <a:buClr>
                <a:schemeClr val="dk1"/>
              </a:buClr>
              <a:buSzPts val="2450"/>
              <a:buFont typeface="Open Sans"/>
              <a:buChar char="●"/>
            </a:pPr>
            <a:r>
              <a:rPr lang="en-US" sz="2450">
                <a:solidFill>
                  <a:schemeClr val="dk1"/>
                </a:solidFill>
                <a:latin typeface="Open Sans"/>
                <a:ea typeface="Open Sans"/>
                <a:cs typeface="Open Sans"/>
                <a:sym typeface="Open Sans"/>
              </a:rPr>
              <a:t>Resources to send to your members of Congress</a:t>
            </a:r>
            <a:endParaRPr sz="245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df75a25fcf_0_24"/>
          <p:cNvSpPr txBox="1">
            <a:spLocks noGrp="1"/>
          </p:cNvSpPr>
          <p:nvPr>
            <p:ph type="subTitle" idx="1"/>
          </p:nvPr>
        </p:nvSpPr>
        <p:spPr>
          <a:xfrm>
            <a:off x="1984375" y="135025"/>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Campaign Updates</a:t>
            </a:r>
            <a:endParaRPr b="1">
              <a:solidFill>
                <a:schemeClr val="dk1"/>
              </a:solidFill>
              <a:latin typeface="Open Sans"/>
              <a:ea typeface="Open Sans"/>
              <a:cs typeface="Open Sans"/>
              <a:sym typeface="Open Sans"/>
            </a:endParaRPr>
          </a:p>
        </p:txBody>
      </p:sp>
      <p:sp>
        <p:nvSpPr>
          <p:cNvPr id="278" name="Google Shape;278;g1df75a25fcf_0_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279" name="Google Shape;279;g1df75a25fcf_0_2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80" name="Google Shape;280;g1df75a25fcf_0_24"/>
          <p:cNvSpPr txBox="1"/>
          <p:nvPr/>
        </p:nvSpPr>
        <p:spPr>
          <a:xfrm>
            <a:off x="146975" y="1058625"/>
            <a:ext cx="8019600" cy="242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700"/>
              <a:buFont typeface="Arial"/>
              <a:buNone/>
            </a:pPr>
            <a:r>
              <a:rPr lang="en-US" sz="3200" b="1" i="1" u="none" strike="noStrike" cap="none">
                <a:solidFill>
                  <a:schemeClr val="dk1"/>
                </a:solidFill>
                <a:latin typeface="Open Sans"/>
                <a:ea typeface="Open Sans"/>
                <a:cs typeface="Open Sans"/>
                <a:sym typeface="Open Sans"/>
              </a:rPr>
              <a:t>Set the Agenda page:</a:t>
            </a:r>
            <a:endParaRPr sz="3200" b="1" i="1" u="none" strike="noStrike" cap="none">
              <a:solidFill>
                <a:schemeClr val="dk1"/>
              </a:solidFill>
              <a:latin typeface="Open Sans"/>
              <a:ea typeface="Open Sans"/>
              <a:cs typeface="Open Sans"/>
              <a:sym typeface="Open Sans"/>
            </a:endParaRPr>
          </a:p>
          <a:p>
            <a:pPr marL="457200" marR="0" lvl="0" indent="-384175" algn="l" rtl="0">
              <a:lnSpc>
                <a:spcPct val="115000"/>
              </a:lnSpc>
              <a:spcBef>
                <a:spcPts val="0"/>
              </a:spcBef>
              <a:spcAft>
                <a:spcPts val="0"/>
              </a:spcAft>
              <a:buClr>
                <a:schemeClr val="dk1"/>
              </a:buClr>
              <a:buSzPts val="2450"/>
              <a:buFont typeface="Open Sans"/>
              <a:buChar char="●"/>
            </a:pPr>
            <a:r>
              <a:rPr lang="en-US" sz="2450" u="sng">
                <a:solidFill>
                  <a:schemeClr val="hlink"/>
                </a:solidFill>
                <a:latin typeface="Open Sans"/>
                <a:ea typeface="Open Sans"/>
                <a:cs typeface="Open Sans"/>
                <a:sym typeface="Open Sans"/>
                <a:hlinkClick r:id="rId4"/>
              </a:rPr>
              <a:t>Advocacy Resources</a:t>
            </a:r>
            <a:endParaRPr sz="2450" i="0" u="none" strike="noStrike" cap="none">
              <a:solidFill>
                <a:schemeClr val="dk1"/>
              </a:solidFill>
              <a:latin typeface="Open Sans"/>
              <a:ea typeface="Open Sans"/>
              <a:cs typeface="Open Sans"/>
              <a:sym typeface="Open Sans"/>
            </a:endParaRPr>
          </a:p>
          <a:p>
            <a:pPr marL="457200" marR="0" lvl="0" indent="-384175" algn="l" rtl="0">
              <a:lnSpc>
                <a:spcPct val="115000"/>
              </a:lnSpc>
              <a:spcBef>
                <a:spcPts val="0"/>
              </a:spcBef>
              <a:spcAft>
                <a:spcPts val="0"/>
              </a:spcAft>
              <a:buClr>
                <a:schemeClr val="dk1"/>
              </a:buClr>
              <a:buSzPts val="2450"/>
              <a:buFont typeface="Open Sans"/>
              <a:buChar char="●"/>
            </a:pPr>
            <a:r>
              <a:rPr lang="en-US" sz="2450">
                <a:solidFill>
                  <a:schemeClr val="dk1"/>
                </a:solidFill>
                <a:latin typeface="Open Sans"/>
                <a:ea typeface="Open Sans"/>
                <a:cs typeface="Open Sans"/>
                <a:sym typeface="Open Sans"/>
              </a:rPr>
              <a:t>Prioritizing your asks using the </a:t>
            </a:r>
            <a:r>
              <a:rPr lang="en-US" sz="2450" u="sng">
                <a:solidFill>
                  <a:schemeClr val="hlink"/>
                </a:solidFill>
                <a:latin typeface="Open Sans"/>
                <a:ea typeface="Open Sans"/>
                <a:cs typeface="Open Sans"/>
                <a:sym typeface="Open Sans"/>
                <a:hlinkClick r:id="rId5"/>
              </a:rPr>
              <a:t>Champion Scale</a:t>
            </a:r>
            <a:endParaRPr sz="2450" i="0" u="none" strike="noStrike" cap="none">
              <a:solidFill>
                <a:schemeClr val="dk1"/>
              </a:solidFill>
              <a:latin typeface="Open Sans"/>
              <a:ea typeface="Open Sans"/>
              <a:cs typeface="Open Sans"/>
              <a:sym typeface="Open Sans"/>
            </a:endParaRPr>
          </a:p>
          <a:p>
            <a:pPr marL="457200" marR="0" lvl="0" indent="-384175" algn="l" rtl="0">
              <a:lnSpc>
                <a:spcPct val="115000"/>
              </a:lnSpc>
              <a:spcBef>
                <a:spcPts val="0"/>
              </a:spcBef>
              <a:spcAft>
                <a:spcPts val="0"/>
              </a:spcAft>
              <a:buClr>
                <a:schemeClr val="dk1"/>
              </a:buClr>
              <a:buSzPts val="2450"/>
              <a:buFont typeface="Open Sans"/>
              <a:buChar char="●"/>
            </a:pPr>
            <a:r>
              <a:rPr lang="en-US" sz="2450">
                <a:solidFill>
                  <a:schemeClr val="dk1"/>
                </a:solidFill>
                <a:latin typeface="Open Sans"/>
                <a:ea typeface="Open Sans"/>
                <a:cs typeface="Open Sans"/>
                <a:sym typeface="Open Sans"/>
              </a:rPr>
              <a:t>Maximize advocacy efforts on World TB Day with </a:t>
            </a:r>
            <a:r>
              <a:rPr lang="en-US" sz="2450" u="sng">
                <a:solidFill>
                  <a:schemeClr val="hlink"/>
                </a:solidFill>
                <a:latin typeface="Open Sans"/>
                <a:ea typeface="Open Sans"/>
                <a:cs typeface="Open Sans"/>
                <a:sym typeface="Open Sans"/>
                <a:hlinkClick r:id="rId6"/>
              </a:rPr>
              <a:t>these resources</a:t>
            </a:r>
            <a:endParaRPr sz="245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df75a25fcf_0_32"/>
          <p:cNvSpPr txBox="1">
            <a:spLocks noGrp="1"/>
          </p:cNvSpPr>
          <p:nvPr>
            <p:ph type="body" idx="1"/>
          </p:nvPr>
        </p:nvSpPr>
        <p:spPr>
          <a:xfrm>
            <a:off x="771200" y="4511701"/>
            <a:ext cx="8229600" cy="339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b="1">
                <a:latin typeface="Open Sans"/>
                <a:ea typeface="Open Sans"/>
                <a:cs typeface="Open Sans"/>
                <a:sym typeface="Open Sans"/>
              </a:rPr>
              <a:t>Friday, March 24, 2023</a:t>
            </a:r>
            <a:endParaRPr b="1">
              <a:latin typeface="Open Sans"/>
              <a:ea typeface="Open Sans"/>
              <a:cs typeface="Open Sans"/>
              <a:sym typeface="Open Sans"/>
            </a:endParaRPr>
          </a:p>
        </p:txBody>
      </p:sp>
      <p:pic>
        <p:nvPicPr>
          <p:cNvPr id="287" name="Google Shape;287;g1df75a25fcf_0_32"/>
          <p:cNvPicPr preferRelativeResize="0"/>
          <p:nvPr/>
        </p:nvPicPr>
        <p:blipFill rotWithShape="1">
          <a:blip r:embed="rId3">
            <a:alphaModFix/>
          </a:blip>
          <a:srcRect/>
          <a:stretch/>
        </p:blipFill>
        <p:spPr>
          <a:xfrm>
            <a:off x="1790424" y="864475"/>
            <a:ext cx="6001200" cy="3600725"/>
          </a:xfrm>
          <a:prstGeom prst="rect">
            <a:avLst/>
          </a:prstGeom>
          <a:noFill/>
          <a:ln>
            <a:noFill/>
          </a:ln>
        </p:spPr>
      </p:pic>
      <p:pic>
        <p:nvPicPr>
          <p:cNvPr id="288" name="Google Shape;288;g1df75a25fcf_0_32"/>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5" name="Google Shape;295;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6" name="Google Shape;296;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7" name="Google Shape;297;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8" name="Google Shape;298;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99" name="Google Shape;299;g1d9b0211098_0_58"/>
          <p:cNvSpPr txBox="1"/>
          <p:nvPr/>
        </p:nvSpPr>
        <p:spPr>
          <a:xfrm>
            <a:off x="0" y="199005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u="none" strike="noStrike" cap="none">
                <a:solidFill>
                  <a:schemeClr val="dk1"/>
                </a:solidFill>
                <a:latin typeface="Open Sans"/>
                <a:ea typeface="Open Sans"/>
                <a:cs typeface="Open Sans"/>
                <a:sym typeface="Open Sans"/>
              </a:rPr>
              <a:t>Advocacy Action</a:t>
            </a:r>
            <a:br>
              <a:rPr lang="en-US" sz="3200" b="1" i="0" u="none" strike="noStrike" cap="none">
                <a:solidFill>
                  <a:schemeClr val="dk1"/>
                </a:solidFill>
                <a:latin typeface="Open Sans"/>
                <a:ea typeface="Open Sans"/>
                <a:cs typeface="Open Sans"/>
                <a:sym typeface="Open Sans"/>
              </a:rPr>
            </a:br>
            <a:r>
              <a:rPr lang="en-US" sz="3200" b="1" i="0" u="none" strike="noStrike" cap="none">
                <a:solidFill>
                  <a:schemeClr val="dk1"/>
                </a:solidFill>
                <a:latin typeface="Open Sans"/>
                <a:ea typeface="Open Sans"/>
                <a:cs typeface="Open Sans"/>
                <a:sym typeface="Open Sans"/>
              </a:rPr>
              <a:t>P</a:t>
            </a:r>
            <a:r>
              <a:rPr lang="en-US" sz="3200" b="1">
                <a:solidFill>
                  <a:schemeClr val="dk1"/>
                </a:solidFill>
                <a:latin typeface="Open Sans"/>
                <a:ea typeface="Open Sans"/>
                <a:cs typeface="Open Sans"/>
                <a:sym typeface="Open Sans"/>
              </a:rPr>
              <a:t>art 1: Speaking powerfully on appropriations for TB</a:t>
            </a:r>
            <a:br>
              <a:rPr lang="en-US" sz="3200" b="1">
                <a:solidFill>
                  <a:schemeClr val="dk1"/>
                </a:solidFill>
                <a:latin typeface="Open Sans"/>
                <a:ea typeface="Open Sans"/>
                <a:cs typeface="Open Sans"/>
                <a:sym typeface="Open Sans"/>
              </a:rPr>
            </a:b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g1df75a25fcf_0_159"/>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10" name="Google Shape;310;g1df75a25fcf_0_159"/>
          <p:cNvPicPr preferRelativeResize="0"/>
          <p:nvPr/>
        </p:nvPicPr>
        <p:blipFill>
          <a:blip r:embed="rId4">
            <a:alphaModFix/>
          </a:blip>
          <a:stretch>
            <a:fillRect/>
          </a:stretch>
        </p:blipFill>
        <p:spPr>
          <a:xfrm>
            <a:off x="304800" y="1296425"/>
            <a:ext cx="3276976" cy="2550649"/>
          </a:xfrm>
          <a:prstGeom prst="rect">
            <a:avLst/>
          </a:prstGeom>
          <a:noFill/>
          <a:ln>
            <a:noFill/>
          </a:ln>
        </p:spPr>
      </p:pic>
      <p:sp>
        <p:nvSpPr>
          <p:cNvPr id="311" name="Google Shape;311;g1df75a25fcf_0_159"/>
          <p:cNvSpPr txBox="1"/>
          <p:nvPr/>
        </p:nvSpPr>
        <p:spPr>
          <a:xfrm>
            <a:off x="4165475" y="1296425"/>
            <a:ext cx="4755000" cy="20895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800">
                <a:solidFill>
                  <a:schemeClr val="dk1"/>
                </a:solidFill>
                <a:latin typeface="Open Sans"/>
                <a:ea typeface="Open Sans"/>
                <a:cs typeface="Open Sans"/>
                <a:sym typeface="Open Sans"/>
              </a:rPr>
              <a:t>Tuberculosis - an airborne bacteria - now kills more people each year than HIV and malaria combined.</a:t>
            </a:r>
            <a:endParaRPr sz="28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9" name="Google Shape;319;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g1df75a25fcf_0_170"/>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22" name="Google Shape;322;g1df75a25fcf_0_170"/>
          <p:cNvPicPr preferRelativeResize="0"/>
          <p:nvPr/>
        </p:nvPicPr>
        <p:blipFill>
          <a:blip r:embed="rId4">
            <a:alphaModFix/>
          </a:blip>
          <a:stretch>
            <a:fillRect/>
          </a:stretch>
        </p:blipFill>
        <p:spPr>
          <a:xfrm>
            <a:off x="304800" y="1368324"/>
            <a:ext cx="3307125" cy="2569650"/>
          </a:xfrm>
          <a:prstGeom prst="rect">
            <a:avLst/>
          </a:prstGeom>
          <a:noFill/>
          <a:ln>
            <a:noFill/>
          </a:ln>
        </p:spPr>
      </p:pic>
      <p:sp>
        <p:nvSpPr>
          <p:cNvPr id="323" name="Google Shape;323;g1df75a25fcf_0_170"/>
          <p:cNvSpPr txBox="1"/>
          <p:nvPr/>
        </p:nvSpPr>
        <p:spPr>
          <a:xfrm>
            <a:off x="4003025" y="1141500"/>
            <a:ext cx="4931400" cy="39978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a:solidFill>
                  <a:schemeClr val="dk1"/>
                </a:solidFill>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220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1" name="Google Shape;331;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2" name="Google Shape;332;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 name="Google Shape;333;g1df75a25fcf_0_191"/>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34" name="Google Shape;334;g1df75a25fcf_0_191"/>
          <p:cNvPicPr preferRelativeResize="0"/>
          <p:nvPr/>
        </p:nvPicPr>
        <p:blipFill>
          <a:blip r:embed="rId4">
            <a:alphaModFix/>
          </a:blip>
          <a:stretch>
            <a:fillRect/>
          </a:stretch>
        </p:blipFill>
        <p:spPr>
          <a:xfrm>
            <a:off x="152400" y="1124500"/>
            <a:ext cx="3428301" cy="2668450"/>
          </a:xfrm>
          <a:prstGeom prst="rect">
            <a:avLst/>
          </a:prstGeom>
          <a:noFill/>
          <a:ln>
            <a:noFill/>
          </a:ln>
        </p:spPr>
      </p:pic>
      <p:sp>
        <p:nvSpPr>
          <p:cNvPr id="335" name="Google Shape;335;g1df75a25fcf_0_191"/>
          <p:cNvSpPr txBox="1"/>
          <p:nvPr/>
        </p:nvSpPr>
        <p:spPr>
          <a:xfrm>
            <a:off x="4097850" y="1124500"/>
            <a:ext cx="4780200" cy="30723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800">
                <a:solidFill>
                  <a:schemeClr val="dk1"/>
                </a:solidFill>
                <a:latin typeface="Open Sans"/>
                <a:ea typeface="Open Sans"/>
                <a:cs typeface="Open Sans"/>
                <a:sym typeface="Open Sans"/>
              </a:rPr>
              <a:t>The U.S. has been a leader in the fight against TB, and fiscal year 2024 decisions will soon be made in Congress by the committee that funds foreign aid.  </a:t>
            </a:r>
            <a:endParaRPr sz="2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5" name="Google Shape;345;g1df75a25fcf_0_203"/>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46" name="Google Shape;346;g1df75a25fcf_0_203"/>
          <p:cNvPicPr preferRelativeResize="0"/>
          <p:nvPr/>
        </p:nvPicPr>
        <p:blipFill>
          <a:blip r:embed="rId4">
            <a:alphaModFix/>
          </a:blip>
          <a:stretch>
            <a:fillRect/>
          </a:stretch>
        </p:blipFill>
        <p:spPr>
          <a:xfrm>
            <a:off x="152400" y="1057481"/>
            <a:ext cx="3384775" cy="2629971"/>
          </a:xfrm>
          <a:prstGeom prst="rect">
            <a:avLst/>
          </a:prstGeom>
          <a:noFill/>
          <a:ln>
            <a:noFill/>
          </a:ln>
        </p:spPr>
      </p:pic>
      <p:sp>
        <p:nvSpPr>
          <p:cNvPr id="347" name="Google Shape;347;g1df75a25fcf_0_203"/>
          <p:cNvSpPr txBox="1"/>
          <p:nvPr/>
        </p:nvSpPr>
        <p:spPr>
          <a:xfrm>
            <a:off x="3758725" y="1057475"/>
            <a:ext cx="5105100" cy="41709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a:solidFill>
                  <a:schemeClr val="dk1"/>
                </a:solidFill>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79" name="Google Shape;179;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80" name="Google Shape;180;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1df75a25fcf_0_14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54" name="Google Shape;354;g1df75a25fcf_0_14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55" name="Google Shape;355;g1df75a25fcf_0_14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56" name="Google Shape;356;g1df75a25fcf_0_14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g1df75a25fcf_0_149"/>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58" name="Google Shape;358;g1df75a25fcf_0_149"/>
          <p:cNvSpPr txBox="1"/>
          <p:nvPr/>
        </p:nvSpPr>
        <p:spPr>
          <a:xfrm>
            <a:off x="0" y="1976825"/>
            <a:ext cx="91440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chemeClr val="dk1"/>
                </a:solidFill>
                <a:latin typeface="Open Sans"/>
                <a:ea typeface="Open Sans"/>
                <a:cs typeface="Open Sans"/>
                <a:sym typeface="Open Sans"/>
              </a:rPr>
              <a:t>Let’s go over it again, this time unmute and shout out the missing information</a:t>
            </a:r>
            <a:endParaRPr sz="1400" b="0" i="0" u="none" strike="noStrike" cap="none">
              <a:solidFill>
                <a:schemeClr val="dk1"/>
              </a:solidFill>
              <a:latin typeface="Calibri"/>
              <a:ea typeface="Calibri"/>
              <a:cs typeface="Calibri"/>
              <a:sym typeface="Calibri"/>
            </a:endParaRPr>
          </a:p>
        </p:txBody>
      </p:sp>
      <p:sp>
        <p:nvSpPr>
          <p:cNvPr id="359" name="Google Shape;359;g1df75a25fcf_0_149"/>
          <p:cNvSpPr txBox="1"/>
          <p:nvPr/>
        </p:nvSpPr>
        <p:spPr>
          <a:xfrm>
            <a:off x="2451975" y="0"/>
            <a:ext cx="55911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i="1">
                <a:solidFill>
                  <a:schemeClr val="dk1"/>
                </a:solidFill>
                <a:latin typeface="Open Sans"/>
                <a:ea typeface="Open Sans"/>
                <a:cs typeface="Open Sans"/>
                <a:sym typeface="Open Sans"/>
              </a:rPr>
              <a:t>Advocacy Action</a:t>
            </a:r>
            <a:br>
              <a:rPr lang="en-US" sz="3200" b="1">
                <a:solidFill>
                  <a:schemeClr val="dk1"/>
                </a:solidFill>
                <a:latin typeface="Open Sans"/>
                <a:ea typeface="Open Sans"/>
                <a:cs typeface="Open Sans"/>
                <a:sym typeface="Open Sans"/>
              </a:rPr>
            </a:br>
            <a:r>
              <a:rPr lang="en-US" sz="3200" b="1">
                <a:solidFill>
                  <a:schemeClr val="dk1"/>
                </a:solidFill>
                <a:latin typeface="Open Sans"/>
                <a:ea typeface="Open Sans"/>
                <a:cs typeface="Open Sans"/>
                <a:sym typeface="Open Sans"/>
              </a:rPr>
              <a:t>Part 1</a:t>
            </a:r>
            <a:br>
              <a:rPr lang="en-US" sz="3200" b="1">
                <a:solidFill>
                  <a:schemeClr val="dk1"/>
                </a:solidFill>
                <a:latin typeface="Open Sans"/>
                <a:ea typeface="Open Sans"/>
                <a:cs typeface="Open Sans"/>
                <a:sym typeface="Open Sans"/>
              </a:rPr>
            </a:br>
            <a:endParaRPr>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df75a25fcf_0_242"/>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66" name="Google Shape;366;g1df75a25fcf_0_24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67" name="Google Shape;367;g1df75a25fcf_0_242"/>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68" name="Google Shape;368;g1df75a25fcf_0_242"/>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9" name="Google Shape;369;g1df75a25fcf_0_242"/>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70" name="Google Shape;370;g1df75a25fcf_0_242"/>
          <p:cNvPicPr preferRelativeResize="0"/>
          <p:nvPr/>
        </p:nvPicPr>
        <p:blipFill>
          <a:blip r:embed="rId4">
            <a:alphaModFix/>
          </a:blip>
          <a:stretch>
            <a:fillRect/>
          </a:stretch>
        </p:blipFill>
        <p:spPr>
          <a:xfrm>
            <a:off x="304800" y="1296425"/>
            <a:ext cx="3276976" cy="2550649"/>
          </a:xfrm>
          <a:prstGeom prst="rect">
            <a:avLst/>
          </a:prstGeom>
          <a:noFill/>
          <a:ln>
            <a:noFill/>
          </a:ln>
        </p:spPr>
      </p:pic>
      <p:sp>
        <p:nvSpPr>
          <p:cNvPr id="371" name="Google Shape;371;g1df75a25fcf_0_242"/>
          <p:cNvSpPr txBox="1"/>
          <p:nvPr/>
        </p:nvSpPr>
        <p:spPr>
          <a:xfrm>
            <a:off x="4165475" y="1296425"/>
            <a:ext cx="4755000" cy="20895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800">
                <a:solidFill>
                  <a:schemeClr val="dk1"/>
                </a:solidFill>
                <a:latin typeface="Open Sans"/>
                <a:ea typeface="Open Sans"/>
                <a:cs typeface="Open Sans"/>
                <a:sym typeface="Open Sans"/>
              </a:rPr>
              <a:t>Tuberculosis - an airborne bacteria - now kills more people each year than </a:t>
            </a:r>
            <a:r>
              <a:rPr lang="en-US" sz="2800">
                <a:solidFill>
                  <a:schemeClr val="dk1"/>
                </a:solidFill>
                <a:highlight>
                  <a:srgbClr val="000000"/>
                </a:highlight>
                <a:latin typeface="Open Sans"/>
                <a:ea typeface="Open Sans"/>
                <a:cs typeface="Open Sans"/>
                <a:sym typeface="Open Sans"/>
              </a:rPr>
              <a:t>HIV and malaria combined.</a:t>
            </a:r>
            <a:endParaRPr sz="2800">
              <a:solidFill>
                <a:schemeClr val="dk1"/>
              </a:solidFill>
              <a:highlight>
                <a:srgbClr val="000000"/>
              </a:highlight>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df75a25fcf_0_29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78" name="Google Shape;378;g1df75a25fcf_0_29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79" name="Google Shape;379;g1df75a25fcf_0_29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80" name="Google Shape;380;g1df75a25fcf_0_29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 name="Google Shape;381;g1df75a25fcf_0_295"/>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82" name="Google Shape;382;g1df75a25fcf_0_295"/>
          <p:cNvPicPr preferRelativeResize="0"/>
          <p:nvPr/>
        </p:nvPicPr>
        <p:blipFill>
          <a:blip r:embed="rId4">
            <a:alphaModFix/>
          </a:blip>
          <a:stretch>
            <a:fillRect/>
          </a:stretch>
        </p:blipFill>
        <p:spPr>
          <a:xfrm>
            <a:off x="304800" y="1296425"/>
            <a:ext cx="3276976" cy="2550649"/>
          </a:xfrm>
          <a:prstGeom prst="rect">
            <a:avLst/>
          </a:prstGeom>
          <a:noFill/>
          <a:ln>
            <a:noFill/>
          </a:ln>
        </p:spPr>
      </p:pic>
      <p:sp>
        <p:nvSpPr>
          <p:cNvPr id="383" name="Google Shape;383;g1df75a25fcf_0_295"/>
          <p:cNvSpPr txBox="1"/>
          <p:nvPr/>
        </p:nvSpPr>
        <p:spPr>
          <a:xfrm>
            <a:off x="4165475" y="1296425"/>
            <a:ext cx="4755000" cy="20895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800">
                <a:solidFill>
                  <a:schemeClr val="dk1"/>
                </a:solidFill>
                <a:latin typeface="Open Sans"/>
                <a:ea typeface="Open Sans"/>
                <a:cs typeface="Open Sans"/>
                <a:sym typeface="Open Sans"/>
              </a:rPr>
              <a:t>Tuberculosis - an airborne bacteria - now kills more people each year than </a:t>
            </a:r>
            <a:r>
              <a:rPr lang="en-US" sz="2800" b="1">
                <a:solidFill>
                  <a:schemeClr val="dk1"/>
                </a:solidFill>
                <a:latin typeface="Open Sans"/>
                <a:ea typeface="Open Sans"/>
                <a:cs typeface="Open Sans"/>
                <a:sym typeface="Open Sans"/>
              </a:rPr>
              <a:t>HIV and malaria combined.</a:t>
            </a:r>
            <a:endParaRPr sz="2800" b="1">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df75a25fcf_0_25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90" name="Google Shape;390;g1df75a25fcf_0_25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91" name="Google Shape;391;g1df75a25fcf_0_25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92" name="Google Shape;392;g1df75a25fcf_0_25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3" name="Google Shape;393;g1df75a25fcf_0_253"/>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94" name="Google Shape;394;g1df75a25fcf_0_253"/>
          <p:cNvPicPr preferRelativeResize="0"/>
          <p:nvPr/>
        </p:nvPicPr>
        <p:blipFill>
          <a:blip r:embed="rId4">
            <a:alphaModFix/>
          </a:blip>
          <a:stretch>
            <a:fillRect/>
          </a:stretch>
        </p:blipFill>
        <p:spPr>
          <a:xfrm>
            <a:off x="304800" y="1368324"/>
            <a:ext cx="3307125" cy="2569650"/>
          </a:xfrm>
          <a:prstGeom prst="rect">
            <a:avLst/>
          </a:prstGeom>
          <a:noFill/>
          <a:ln>
            <a:noFill/>
          </a:ln>
        </p:spPr>
      </p:pic>
      <p:sp>
        <p:nvSpPr>
          <p:cNvPr id="395" name="Google Shape;395;g1df75a25fcf_0_253"/>
          <p:cNvSpPr txBox="1"/>
          <p:nvPr/>
        </p:nvSpPr>
        <p:spPr>
          <a:xfrm>
            <a:off x="4003025" y="1141500"/>
            <a:ext cx="4931400" cy="39978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a:solidFill>
                  <a:schemeClr val="dk1"/>
                </a:solidFill>
                <a:latin typeface="Open Sans"/>
                <a:ea typeface="Open Sans"/>
                <a:cs typeface="Open Sans"/>
                <a:sym typeface="Open Sans"/>
              </a:rPr>
              <a:t>COVID, conflict, and other crises have specifically taken a toll on the fight against tuberculosis. This disease drives and exacerbates global poverty, and it targets </a:t>
            </a:r>
            <a:r>
              <a:rPr lang="en-US" sz="2200">
                <a:solidFill>
                  <a:schemeClr val="dk1"/>
                </a:solidFill>
                <a:highlight>
                  <a:srgbClr val="000000"/>
                </a:highlight>
                <a:latin typeface="Open Sans"/>
                <a:ea typeface="Open Sans"/>
                <a:cs typeface="Open Sans"/>
                <a:sym typeface="Open Sans"/>
              </a:rPr>
              <a:t>vulnerable populations</a:t>
            </a:r>
            <a:r>
              <a:rPr lang="en-US" sz="2200">
                <a:solidFill>
                  <a:schemeClr val="dk1"/>
                </a:solidFill>
                <a:latin typeface="Open Sans"/>
                <a:ea typeface="Open Sans"/>
                <a:cs typeface="Open Sans"/>
                <a:sym typeface="Open Sans"/>
              </a:rPr>
              <a:t>. Alarmingly, TB cases increased in both 2020 and 2021. In 2021, </a:t>
            </a:r>
            <a:r>
              <a:rPr lang="en-US" sz="2200">
                <a:solidFill>
                  <a:schemeClr val="dk1"/>
                </a:solidFill>
                <a:highlight>
                  <a:srgbClr val="000000"/>
                </a:highlight>
                <a:latin typeface="Open Sans"/>
                <a:ea typeface="Open Sans"/>
                <a:cs typeface="Open Sans"/>
                <a:sym typeface="Open Sans"/>
              </a:rPr>
              <a:t>1.6 million people worldwide died</a:t>
            </a:r>
            <a:r>
              <a:rPr lang="en-US" sz="2200">
                <a:solidFill>
                  <a:schemeClr val="dk1"/>
                </a:solidFill>
                <a:latin typeface="Open Sans"/>
                <a:ea typeface="Open Sans"/>
                <a:cs typeface="Open Sans"/>
                <a:sym typeface="Open Sans"/>
              </a:rPr>
              <a:t> from this often-curable disease.</a:t>
            </a:r>
            <a:endParaRPr sz="2200">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1df75a25fcf_0_30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02" name="Google Shape;402;g1df75a25fcf_0_30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03" name="Google Shape;403;g1df75a25fcf_0_30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04" name="Google Shape;404;g1df75a25fcf_0_306"/>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5" name="Google Shape;405;g1df75a25fcf_0_306"/>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406" name="Google Shape;406;g1df75a25fcf_0_306"/>
          <p:cNvPicPr preferRelativeResize="0"/>
          <p:nvPr/>
        </p:nvPicPr>
        <p:blipFill>
          <a:blip r:embed="rId4">
            <a:alphaModFix/>
          </a:blip>
          <a:stretch>
            <a:fillRect/>
          </a:stretch>
        </p:blipFill>
        <p:spPr>
          <a:xfrm>
            <a:off x="304800" y="1368324"/>
            <a:ext cx="3307125" cy="2569650"/>
          </a:xfrm>
          <a:prstGeom prst="rect">
            <a:avLst/>
          </a:prstGeom>
          <a:noFill/>
          <a:ln>
            <a:noFill/>
          </a:ln>
        </p:spPr>
      </p:pic>
      <p:sp>
        <p:nvSpPr>
          <p:cNvPr id="407" name="Google Shape;407;g1df75a25fcf_0_306"/>
          <p:cNvSpPr txBox="1"/>
          <p:nvPr/>
        </p:nvSpPr>
        <p:spPr>
          <a:xfrm>
            <a:off x="4003025" y="1141500"/>
            <a:ext cx="4931400" cy="39978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a:solidFill>
                  <a:schemeClr val="dk1"/>
                </a:solidFill>
                <a:latin typeface="Open Sans"/>
                <a:ea typeface="Open Sans"/>
                <a:cs typeface="Open Sans"/>
                <a:sym typeface="Open Sans"/>
              </a:rPr>
              <a:t>COVID, conflict, and other crises have specifically taken a toll on the fight against tuberculosis. This disease drives and exacerbates global poverty, and it targets </a:t>
            </a:r>
            <a:r>
              <a:rPr lang="en-US" sz="2200" b="1">
                <a:solidFill>
                  <a:schemeClr val="dk1"/>
                </a:solidFill>
                <a:latin typeface="Open Sans"/>
                <a:ea typeface="Open Sans"/>
                <a:cs typeface="Open Sans"/>
                <a:sym typeface="Open Sans"/>
              </a:rPr>
              <a:t>vulnerable populations. </a:t>
            </a:r>
            <a:r>
              <a:rPr lang="en-US" sz="2200">
                <a:solidFill>
                  <a:schemeClr val="dk1"/>
                </a:solidFill>
                <a:latin typeface="Open Sans"/>
                <a:ea typeface="Open Sans"/>
                <a:cs typeface="Open Sans"/>
                <a:sym typeface="Open Sans"/>
              </a:rPr>
              <a:t>Alarmingly, TB cases increased in both 2020 and 2021. In 2021,</a:t>
            </a:r>
            <a:r>
              <a:rPr lang="en-US" sz="2200" b="1">
                <a:solidFill>
                  <a:schemeClr val="dk1"/>
                </a:solidFill>
                <a:latin typeface="Open Sans"/>
                <a:ea typeface="Open Sans"/>
                <a:cs typeface="Open Sans"/>
                <a:sym typeface="Open Sans"/>
              </a:rPr>
              <a:t> 1.6 million people worldwide died </a:t>
            </a:r>
            <a:r>
              <a:rPr lang="en-US" sz="2200">
                <a:solidFill>
                  <a:schemeClr val="dk1"/>
                </a:solidFill>
                <a:latin typeface="Open Sans"/>
                <a:ea typeface="Open Sans"/>
                <a:cs typeface="Open Sans"/>
                <a:sym typeface="Open Sans"/>
              </a:rPr>
              <a:t>from this often-curable disease.</a:t>
            </a:r>
            <a:endParaRPr sz="22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df75a25fcf_0_26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14" name="Google Shape;414;g1df75a25fcf_0_26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15" name="Google Shape;415;g1df75a25fcf_0_26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16" name="Google Shape;416;g1df75a25fcf_0_26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7" name="Google Shape;417;g1df75a25fcf_0_264"/>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418" name="Google Shape;418;g1df75a25fcf_0_264"/>
          <p:cNvPicPr preferRelativeResize="0"/>
          <p:nvPr/>
        </p:nvPicPr>
        <p:blipFill>
          <a:blip r:embed="rId4">
            <a:alphaModFix/>
          </a:blip>
          <a:stretch>
            <a:fillRect/>
          </a:stretch>
        </p:blipFill>
        <p:spPr>
          <a:xfrm>
            <a:off x="152400" y="1124500"/>
            <a:ext cx="3428301" cy="2668450"/>
          </a:xfrm>
          <a:prstGeom prst="rect">
            <a:avLst/>
          </a:prstGeom>
          <a:noFill/>
          <a:ln>
            <a:noFill/>
          </a:ln>
        </p:spPr>
      </p:pic>
      <p:sp>
        <p:nvSpPr>
          <p:cNvPr id="419" name="Google Shape;419;g1df75a25fcf_0_264"/>
          <p:cNvSpPr txBox="1"/>
          <p:nvPr/>
        </p:nvSpPr>
        <p:spPr>
          <a:xfrm>
            <a:off x="4097850" y="1124500"/>
            <a:ext cx="4780200" cy="30723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800">
                <a:solidFill>
                  <a:schemeClr val="dk1"/>
                </a:solidFill>
                <a:latin typeface="Open Sans"/>
                <a:ea typeface="Open Sans"/>
                <a:cs typeface="Open Sans"/>
                <a:sym typeface="Open Sans"/>
              </a:rPr>
              <a:t>The U.S. has been a leader in the fight against TB, and fiscal year 2024 decisions will soon be made in Congress by </a:t>
            </a:r>
            <a:r>
              <a:rPr lang="en-US" sz="2800">
                <a:solidFill>
                  <a:schemeClr val="dk1"/>
                </a:solidFill>
                <a:highlight>
                  <a:schemeClr val="dk1"/>
                </a:highlight>
                <a:latin typeface="Open Sans"/>
                <a:ea typeface="Open Sans"/>
                <a:cs typeface="Open Sans"/>
                <a:sym typeface="Open Sans"/>
              </a:rPr>
              <a:t>the committee that funds foreign aid</a:t>
            </a:r>
            <a:r>
              <a:rPr lang="en-US" sz="2800">
                <a:solidFill>
                  <a:schemeClr val="dk1"/>
                </a:solidFill>
                <a:latin typeface="Open Sans"/>
                <a:ea typeface="Open Sans"/>
                <a:cs typeface="Open Sans"/>
                <a:sym typeface="Open Sans"/>
              </a:rPr>
              <a:t>.  </a:t>
            </a:r>
            <a:endParaRPr sz="2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1df75a25fcf_0_317"/>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26" name="Google Shape;426;g1df75a25fcf_0_31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27" name="Google Shape;427;g1df75a25fcf_0_317"/>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28" name="Google Shape;428;g1df75a25fcf_0_317"/>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9" name="Google Shape;429;g1df75a25fcf_0_317"/>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430" name="Google Shape;430;g1df75a25fcf_0_317"/>
          <p:cNvPicPr preferRelativeResize="0"/>
          <p:nvPr/>
        </p:nvPicPr>
        <p:blipFill>
          <a:blip r:embed="rId4">
            <a:alphaModFix/>
          </a:blip>
          <a:stretch>
            <a:fillRect/>
          </a:stretch>
        </p:blipFill>
        <p:spPr>
          <a:xfrm>
            <a:off x="152400" y="1124500"/>
            <a:ext cx="3428301" cy="2668450"/>
          </a:xfrm>
          <a:prstGeom prst="rect">
            <a:avLst/>
          </a:prstGeom>
          <a:noFill/>
          <a:ln>
            <a:noFill/>
          </a:ln>
        </p:spPr>
      </p:pic>
      <p:sp>
        <p:nvSpPr>
          <p:cNvPr id="431" name="Google Shape;431;g1df75a25fcf_0_317"/>
          <p:cNvSpPr txBox="1"/>
          <p:nvPr/>
        </p:nvSpPr>
        <p:spPr>
          <a:xfrm>
            <a:off x="4097850" y="1124500"/>
            <a:ext cx="4780200" cy="35637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800">
                <a:solidFill>
                  <a:schemeClr val="dk1"/>
                </a:solidFill>
                <a:latin typeface="Open Sans"/>
                <a:ea typeface="Open Sans"/>
                <a:cs typeface="Open Sans"/>
                <a:sym typeface="Open Sans"/>
              </a:rPr>
              <a:t>The U.S. has been a leader in the fight against TB, and fiscal year 2024 decisions will soon be made in Congress by</a:t>
            </a:r>
            <a:r>
              <a:rPr lang="en-US" sz="2800" b="1">
                <a:solidFill>
                  <a:schemeClr val="dk1"/>
                </a:solidFill>
                <a:latin typeface="Open Sans"/>
                <a:ea typeface="Open Sans"/>
                <a:cs typeface="Open Sans"/>
                <a:sym typeface="Open Sans"/>
              </a:rPr>
              <a:t> the committee that funds foreign aid</a:t>
            </a:r>
            <a:r>
              <a:rPr lang="en-US" sz="2800">
                <a:solidFill>
                  <a:schemeClr val="dk1"/>
                </a:solidFill>
                <a:latin typeface="Open Sans"/>
                <a:ea typeface="Open Sans"/>
                <a:cs typeface="Open Sans"/>
                <a:sym typeface="Open Sans"/>
              </a:rPr>
              <a:t>.  </a:t>
            </a:r>
            <a:endParaRPr sz="2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1df75a25fcf_0_27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38" name="Google Shape;438;g1df75a25fcf_0_27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39" name="Google Shape;439;g1df75a25fcf_0_27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40" name="Google Shape;440;g1df75a25fcf_0_27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1" name="Google Shape;441;g1df75a25fcf_0_275"/>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442" name="Google Shape;442;g1df75a25fcf_0_275"/>
          <p:cNvPicPr preferRelativeResize="0"/>
          <p:nvPr/>
        </p:nvPicPr>
        <p:blipFill>
          <a:blip r:embed="rId4">
            <a:alphaModFix/>
          </a:blip>
          <a:stretch>
            <a:fillRect/>
          </a:stretch>
        </p:blipFill>
        <p:spPr>
          <a:xfrm>
            <a:off x="152400" y="1057481"/>
            <a:ext cx="3384775" cy="2629971"/>
          </a:xfrm>
          <a:prstGeom prst="rect">
            <a:avLst/>
          </a:prstGeom>
          <a:noFill/>
          <a:ln>
            <a:noFill/>
          </a:ln>
        </p:spPr>
      </p:pic>
      <p:sp>
        <p:nvSpPr>
          <p:cNvPr id="443" name="Google Shape;443;g1df75a25fcf_0_275"/>
          <p:cNvSpPr txBox="1"/>
          <p:nvPr/>
        </p:nvSpPr>
        <p:spPr>
          <a:xfrm>
            <a:off x="3758725" y="1057475"/>
            <a:ext cx="5105100" cy="41709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a:solidFill>
                  <a:schemeClr val="dk1"/>
                </a:solidFill>
                <a:latin typeface="Open Sans"/>
                <a:ea typeface="Open Sans"/>
                <a:cs typeface="Open Sans"/>
                <a:sym typeface="Open Sans"/>
              </a:rPr>
              <a:t>Will you write and speak to the leadership of the </a:t>
            </a:r>
            <a:r>
              <a:rPr lang="en-US" sz="2300">
                <a:solidFill>
                  <a:schemeClr val="dk1"/>
                </a:solidFill>
                <a:highlight>
                  <a:srgbClr val="000000"/>
                </a:highlight>
                <a:latin typeface="Open Sans"/>
                <a:ea typeface="Open Sans"/>
                <a:cs typeface="Open Sans"/>
                <a:sym typeface="Open Sans"/>
              </a:rPr>
              <a:t>State and Foreign Operations Subcommittee of Appropriations</a:t>
            </a:r>
            <a:r>
              <a:rPr lang="en-US" sz="2300">
                <a:solidFill>
                  <a:schemeClr val="dk1"/>
                </a:solidFill>
                <a:latin typeface="Open Sans"/>
                <a:ea typeface="Open Sans"/>
                <a:cs typeface="Open Sans"/>
                <a:sym typeface="Open Sans"/>
              </a:rPr>
              <a:t> and ask that they include at least </a:t>
            </a:r>
            <a:r>
              <a:rPr lang="en-US" sz="2300">
                <a:solidFill>
                  <a:schemeClr val="dk1"/>
                </a:solidFill>
                <a:highlight>
                  <a:srgbClr val="000000"/>
                </a:highlight>
                <a:latin typeface="Open Sans"/>
                <a:ea typeface="Open Sans"/>
                <a:cs typeface="Open Sans"/>
                <a:sym typeface="Open Sans"/>
              </a:rPr>
              <a:t>$1 billion</a:t>
            </a:r>
            <a:r>
              <a:rPr lang="en-US" sz="2300">
                <a:solidFill>
                  <a:schemeClr val="dk1"/>
                </a:solidFill>
                <a:latin typeface="Open Sans"/>
                <a:ea typeface="Open Sans"/>
                <a:cs typeface="Open Sans"/>
                <a:sym typeface="Open Sans"/>
              </a:rPr>
              <a:t> for USAID bilateral tuberculosis funding in the FY24 spending bill?  Will you also ask for at least </a:t>
            </a:r>
            <a:r>
              <a:rPr lang="en-US" sz="2300">
                <a:solidFill>
                  <a:schemeClr val="dk1"/>
                </a:solidFill>
                <a:highlight>
                  <a:srgbClr val="000000"/>
                </a:highlight>
                <a:latin typeface="Open Sans"/>
                <a:ea typeface="Open Sans"/>
                <a:cs typeface="Open Sans"/>
                <a:sym typeface="Open Sans"/>
              </a:rPr>
              <a:t>$2 billion</a:t>
            </a:r>
            <a:r>
              <a:rPr lang="en-US" sz="2300">
                <a:solidFill>
                  <a:schemeClr val="dk1"/>
                </a:solidFill>
                <a:latin typeface="Open Sans"/>
                <a:ea typeface="Open Sans"/>
                <a:cs typeface="Open Sans"/>
                <a:sym typeface="Open Sans"/>
              </a:rPr>
              <a:t> for the Global Fund to Fight AIDS, TB and Malaria?</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df75a25fcf_0_32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50" name="Google Shape;450;g1df75a25fcf_0_32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51" name="Google Shape;451;g1df75a25fcf_0_32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52" name="Google Shape;452;g1df75a25fcf_0_32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3" name="Google Shape;453;g1df75a25fcf_0_328"/>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454" name="Google Shape;454;g1df75a25fcf_0_328"/>
          <p:cNvPicPr preferRelativeResize="0"/>
          <p:nvPr/>
        </p:nvPicPr>
        <p:blipFill>
          <a:blip r:embed="rId4">
            <a:alphaModFix/>
          </a:blip>
          <a:stretch>
            <a:fillRect/>
          </a:stretch>
        </p:blipFill>
        <p:spPr>
          <a:xfrm>
            <a:off x="152400" y="1057481"/>
            <a:ext cx="3384775" cy="2629971"/>
          </a:xfrm>
          <a:prstGeom prst="rect">
            <a:avLst/>
          </a:prstGeom>
          <a:noFill/>
          <a:ln>
            <a:noFill/>
          </a:ln>
        </p:spPr>
      </p:pic>
      <p:sp>
        <p:nvSpPr>
          <p:cNvPr id="455" name="Google Shape;455;g1df75a25fcf_0_328"/>
          <p:cNvSpPr txBox="1"/>
          <p:nvPr/>
        </p:nvSpPr>
        <p:spPr>
          <a:xfrm>
            <a:off x="3758725" y="1057475"/>
            <a:ext cx="5105100" cy="41709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a:solidFill>
                  <a:schemeClr val="dk1"/>
                </a:solidFill>
                <a:latin typeface="Open Sans"/>
                <a:ea typeface="Open Sans"/>
                <a:cs typeface="Open Sans"/>
                <a:sym typeface="Open Sans"/>
              </a:rPr>
              <a:t>Will you write and speak to the leadership of the </a:t>
            </a:r>
            <a:r>
              <a:rPr lang="en-US" sz="2300" b="1">
                <a:solidFill>
                  <a:schemeClr val="dk1"/>
                </a:solidFill>
                <a:latin typeface="Open Sans"/>
                <a:ea typeface="Open Sans"/>
                <a:cs typeface="Open Sans"/>
                <a:sym typeface="Open Sans"/>
              </a:rPr>
              <a:t>State and Foreign Operations Subcommittee of Appropriations </a:t>
            </a:r>
            <a:r>
              <a:rPr lang="en-US" sz="2300">
                <a:solidFill>
                  <a:schemeClr val="dk1"/>
                </a:solidFill>
                <a:latin typeface="Open Sans"/>
                <a:ea typeface="Open Sans"/>
                <a:cs typeface="Open Sans"/>
                <a:sym typeface="Open Sans"/>
              </a:rPr>
              <a:t>and ask that they include at least </a:t>
            </a:r>
            <a:r>
              <a:rPr lang="en-US" sz="2300" b="1">
                <a:solidFill>
                  <a:schemeClr val="dk1"/>
                </a:solidFill>
                <a:latin typeface="Open Sans"/>
                <a:ea typeface="Open Sans"/>
                <a:cs typeface="Open Sans"/>
                <a:sym typeface="Open Sans"/>
              </a:rPr>
              <a:t>$1 billion </a:t>
            </a:r>
            <a:r>
              <a:rPr lang="en-US" sz="2300">
                <a:solidFill>
                  <a:schemeClr val="dk1"/>
                </a:solidFill>
                <a:latin typeface="Open Sans"/>
                <a:ea typeface="Open Sans"/>
                <a:cs typeface="Open Sans"/>
                <a:sym typeface="Open Sans"/>
              </a:rPr>
              <a:t>for USAID bilateral tuberculosis funding in the FY24 spending bill?  Will you also ask for at least </a:t>
            </a:r>
            <a:r>
              <a:rPr lang="en-US" sz="2300" b="1">
                <a:solidFill>
                  <a:schemeClr val="dk1"/>
                </a:solidFill>
                <a:latin typeface="Open Sans"/>
                <a:ea typeface="Open Sans"/>
                <a:cs typeface="Open Sans"/>
                <a:sym typeface="Open Sans"/>
              </a:rPr>
              <a:t>$2 billion</a:t>
            </a:r>
            <a:r>
              <a:rPr lang="en-US" sz="2300">
                <a:solidFill>
                  <a:schemeClr val="dk1"/>
                </a:solidFill>
                <a:latin typeface="Open Sans"/>
                <a:ea typeface="Open Sans"/>
                <a:cs typeface="Open Sans"/>
                <a:sym typeface="Open Sans"/>
              </a:rPr>
              <a:t> for the Global Fund to Fight AIDS, TB and Malaria?</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df75a25fcf_0_23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62" name="Google Shape;462;g1df75a25fcf_0_2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63" name="Google Shape;463;g1df75a25fcf_0_23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64" name="Google Shape;464;g1df75a25fcf_0_236"/>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g1df75a25fcf_0_236"/>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66" name="Google Shape;466;g1df75a25fcf_0_236"/>
          <p:cNvSpPr txBox="1"/>
          <p:nvPr/>
        </p:nvSpPr>
        <p:spPr>
          <a:xfrm>
            <a:off x="0" y="1976825"/>
            <a:ext cx="91440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chemeClr val="dk1"/>
                </a:solidFill>
                <a:latin typeface="Open Sans"/>
                <a:ea typeface="Open Sans"/>
                <a:cs typeface="Open Sans"/>
                <a:sym typeface="Open Sans"/>
              </a:rPr>
              <a:t>Let’s go over it again, this time think about the missing information</a:t>
            </a:r>
            <a:endParaRPr sz="1400" b="0" i="0" u="none" strike="noStrike" cap="none">
              <a:solidFill>
                <a:schemeClr val="dk1"/>
              </a:solidFill>
              <a:latin typeface="Calibri"/>
              <a:ea typeface="Calibri"/>
              <a:cs typeface="Calibri"/>
              <a:sym typeface="Calibri"/>
            </a:endParaRPr>
          </a:p>
        </p:txBody>
      </p:sp>
      <p:sp>
        <p:nvSpPr>
          <p:cNvPr id="467" name="Google Shape;467;g1df75a25fcf_0_236"/>
          <p:cNvSpPr txBox="1"/>
          <p:nvPr/>
        </p:nvSpPr>
        <p:spPr>
          <a:xfrm>
            <a:off x="2451975" y="0"/>
            <a:ext cx="55911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i="1">
                <a:solidFill>
                  <a:schemeClr val="dk1"/>
                </a:solidFill>
                <a:latin typeface="Open Sans"/>
                <a:ea typeface="Open Sans"/>
                <a:cs typeface="Open Sans"/>
                <a:sym typeface="Open Sans"/>
              </a:rPr>
              <a:t>Advocacy Action</a:t>
            </a:r>
            <a:br>
              <a:rPr lang="en-US" sz="3200" b="1">
                <a:solidFill>
                  <a:schemeClr val="dk1"/>
                </a:solidFill>
                <a:latin typeface="Open Sans"/>
                <a:ea typeface="Open Sans"/>
                <a:cs typeface="Open Sans"/>
                <a:sym typeface="Open Sans"/>
              </a:rPr>
            </a:br>
            <a:r>
              <a:rPr lang="en-US" sz="3200" b="1">
                <a:solidFill>
                  <a:schemeClr val="dk1"/>
                </a:solidFill>
                <a:latin typeface="Open Sans"/>
                <a:ea typeface="Open Sans"/>
                <a:cs typeface="Open Sans"/>
                <a:sym typeface="Open Sans"/>
              </a:rPr>
              <a:t>Part 1</a:t>
            </a:r>
            <a:br>
              <a:rPr lang="en-US" sz="3200" b="1">
                <a:solidFill>
                  <a:schemeClr val="dk1"/>
                </a:solidFill>
                <a:latin typeface="Open Sans"/>
                <a:ea typeface="Open Sans"/>
                <a:cs typeface="Open Sans"/>
                <a:sym typeface="Open Sans"/>
              </a:rPr>
            </a:br>
            <a:endParaRPr>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4fc495f4cb_0_97"/>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87" name="Google Shape;187;g14fc495f4cb_0_97"/>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88" name="Google Shape;188;g14fc495f4cb_0_97"/>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df75a25fcf_0_33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74" name="Google Shape;474;g1df75a25fcf_0_33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75" name="Google Shape;475;g1df75a25fcf_0_33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76" name="Google Shape;476;g1df75a25fcf_0_33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g1df75a25fcf_0_339"/>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78" name="Google Shape;478;g1df75a25fcf_0_339"/>
          <p:cNvSpPr txBox="1"/>
          <p:nvPr/>
        </p:nvSpPr>
        <p:spPr>
          <a:xfrm>
            <a:off x="3378150" y="1691900"/>
            <a:ext cx="5526000" cy="264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a:solidFill>
                  <a:schemeClr val="dk1"/>
                </a:solidFill>
                <a:latin typeface="Open Sans"/>
                <a:ea typeface="Open Sans"/>
                <a:cs typeface="Open Sans"/>
                <a:sym typeface="Open Sans"/>
              </a:rPr>
              <a:t>You’re making a call to your Representative, </a:t>
            </a:r>
            <a:r>
              <a:rPr lang="en-US" sz="3200" b="1">
                <a:solidFill>
                  <a:schemeClr val="dk1"/>
                </a:solidFill>
                <a:latin typeface="Open Sans"/>
                <a:ea typeface="Open Sans"/>
                <a:cs typeface="Open Sans"/>
                <a:sym typeface="Open Sans"/>
              </a:rPr>
              <a:t>can you make the FY24 appropriations request for bilateral TB funding</a:t>
            </a:r>
            <a:r>
              <a:rPr lang="en-US" sz="3200">
                <a:solidFill>
                  <a:schemeClr val="dk1"/>
                </a:solidFill>
                <a:latin typeface="Open Sans"/>
                <a:ea typeface="Open Sans"/>
                <a:cs typeface="Open Sans"/>
                <a:sym typeface="Open Sans"/>
              </a:rPr>
              <a:t>?</a:t>
            </a:r>
            <a:endParaRPr sz="1400" b="0" i="0" u="none" strike="noStrike" cap="none">
              <a:solidFill>
                <a:schemeClr val="dk1"/>
              </a:solidFill>
              <a:latin typeface="Calibri"/>
              <a:ea typeface="Calibri"/>
              <a:cs typeface="Calibri"/>
              <a:sym typeface="Calibri"/>
            </a:endParaRPr>
          </a:p>
        </p:txBody>
      </p:sp>
      <p:sp>
        <p:nvSpPr>
          <p:cNvPr id="479" name="Google Shape;479;g1df75a25fcf_0_339"/>
          <p:cNvSpPr txBox="1"/>
          <p:nvPr/>
        </p:nvSpPr>
        <p:spPr>
          <a:xfrm>
            <a:off x="2451975" y="0"/>
            <a:ext cx="55911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i="1">
                <a:solidFill>
                  <a:schemeClr val="dk1"/>
                </a:solidFill>
                <a:latin typeface="Open Sans"/>
                <a:ea typeface="Open Sans"/>
                <a:cs typeface="Open Sans"/>
                <a:sym typeface="Open Sans"/>
              </a:rPr>
              <a:t>Advocacy Action</a:t>
            </a:r>
            <a:br>
              <a:rPr lang="en-US" sz="3200" b="1">
                <a:solidFill>
                  <a:schemeClr val="dk1"/>
                </a:solidFill>
                <a:latin typeface="Open Sans"/>
                <a:ea typeface="Open Sans"/>
                <a:cs typeface="Open Sans"/>
                <a:sym typeface="Open Sans"/>
              </a:rPr>
            </a:br>
            <a:r>
              <a:rPr lang="en-US" sz="3200" b="1">
                <a:solidFill>
                  <a:schemeClr val="dk1"/>
                </a:solidFill>
                <a:latin typeface="Open Sans"/>
                <a:ea typeface="Open Sans"/>
                <a:cs typeface="Open Sans"/>
                <a:sym typeface="Open Sans"/>
              </a:rPr>
              <a:t>Part 1</a:t>
            </a:r>
            <a:br>
              <a:rPr lang="en-US" sz="3200" b="1">
                <a:solidFill>
                  <a:schemeClr val="dk1"/>
                </a:solidFill>
                <a:latin typeface="Open Sans"/>
                <a:ea typeface="Open Sans"/>
                <a:cs typeface="Open Sans"/>
                <a:sym typeface="Open Sans"/>
              </a:rPr>
            </a:br>
            <a:endParaRPr>
              <a:solidFill>
                <a:schemeClr val="dk1"/>
              </a:solidFill>
              <a:latin typeface="Calibri"/>
              <a:ea typeface="Calibri"/>
              <a:cs typeface="Calibri"/>
              <a:sym typeface="Calibri"/>
            </a:endParaRPr>
          </a:p>
        </p:txBody>
      </p:sp>
      <p:pic>
        <p:nvPicPr>
          <p:cNvPr id="480" name="Google Shape;480;g1df75a25fcf_0_339"/>
          <p:cNvPicPr preferRelativeResize="0"/>
          <p:nvPr/>
        </p:nvPicPr>
        <p:blipFill>
          <a:blip r:embed="rId4">
            <a:alphaModFix/>
          </a:blip>
          <a:stretch>
            <a:fillRect/>
          </a:stretch>
        </p:blipFill>
        <p:spPr>
          <a:xfrm>
            <a:off x="799577" y="1105701"/>
            <a:ext cx="2451973" cy="36788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df75a25fcf_0_22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87" name="Google Shape;487;g1df75a25fcf_0_22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88" name="Google Shape;488;g1df75a25fcf_0_226"/>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89" name="Google Shape;489;g1df75a25fcf_0_226"/>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0" name="Google Shape;490;g1df75a25fcf_0_226"/>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91" name="Google Shape;491;g1df75a25fcf_0_226"/>
          <p:cNvSpPr txBox="1"/>
          <p:nvPr/>
        </p:nvSpPr>
        <p:spPr>
          <a:xfrm>
            <a:off x="0" y="1990050"/>
            <a:ext cx="91440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u="none" strike="noStrike" cap="none">
                <a:solidFill>
                  <a:schemeClr val="dk1"/>
                </a:solidFill>
                <a:latin typeface="Open Sans"/>
                <a:ea typeface="Open Sans"/>
                <a:cs typeface="Open Sans"/>
                <a:sym typeface="Open Sans"/>
              </a:rPr>
              <a:t>Advocacy Action</a:t>
            </a:r>
            <a:br>
              <a:rPr lang="en-US" sz="3200" b="1" i="0" u="none" strike="noStrike" cap="none">
                <a:solidFill>
                  <a:schemeClr val="dk1"/>
                </a:solidFill>
                <a:latin typeface="Open Sans"/>
                <a:ea typeface="Open Sans"/>
                <a:cs typeface="Open Sans"/>
                <a:sym typeface="Open Sans"/>
              </a:rPr>
            </a:br>
            <a:r>
              <a:rPr lang="en-US" sz="3200" b="1" i="0" u="none" strike="noStrike" cap="none">
                <a:solidFill>
                  <a:schemeClr val="dk1"/>
                </a:solidFill>
                <a:latin typeface="Open Sans"/>
                <a:ea typeface="Open Sans"/>
                <a:cs typeface="Open Sans"/>
                <a:sym typeface="Open Sans"/>
              </a:rPr>
              <a:t>P</a:t>
            </a:r>
            <a:r>
              <a:rPr lang="en-US" sz="3200" b="1">
                <a:solidFill>
                  <a:schemeClr val="dk1"/>
                </a:solidFill>
                <a:latin typeface="Open Sans"/>
                <a:ea typeface="Open Sans"/>
                <a:cs typeface="Open Sans"/>
                <a:sym typeface="Open Sans"/>
              </a:rPr>
              <a:t>art 2: Requests to Senators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df75a25fcf_0_12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98" name="Google Shape;498;g1df75a25fcf_0_12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99" name="Google Shape;499;g1df75a25fcf_0_12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500" name="Google Shape;500;g1df75a25fcf_0_12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1" name="Google Shape;501;g1df75a25fcf_0_12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502" name="Google Shape;502;g1df75a25fcf_0_125"/>
          <p:cNvSpPr txBox="1"/>
          <p:nvPr/>
        </p:nvSpPr>
        <p:spPr>
          <a:xfrm>
            <a:off x="0" y="1990050"/>
            <a:ext cx="91440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dirty="0">
                <a:solidFill>
                  <a:schemeClr val="dk1"/>
                </a:solidFill>
                <a:latin typeface="Open Sans"/>
                <a:ea typeface="Open Sans"/>
                <a:cs typeface="Open Sans"/>
                <a:sym typeface="Open Sans"/>
              </a:rPr>
              <a:t>Appropriations forms, Dear Colleague Letters, co-sponsorship…oh my!</a:t>
            </a: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1df75a25fcf_0_1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509" name="Google Shape;509;g1df75a25fcf_0_1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510" name="Google Shape;510;g1df75a25fcf_0_135"/>
          <p:cNvSpPr txBox="1"/>
          <p:nvPr/>
        </p:nvSpPr>
        <p:spPr>
          <a:xfrm>
            <a:off x="152400" y="-252025"/>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511" name="Google Shape;511;g1df75a25fcf_0_1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2" name="Google Shape;512;g1df75a25fcf_0_13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513" name="Google Shape;513;g1df75a25fcf_0_135"/>
          <p:cNvSpPr txBox="1">
            <a:spLocks noGrp="1"/>
          </p:cNvSpPr>
          <p:nvPr>
            <p:ph type="title" idx="4294967295"/>
          </p:nvPr>
        </p:nvSpPr>
        <p:spPr>
          <a:xfrm>
            <a:off x="0" y="1434200"/>
            <a:ext cx="9144000" cy="3178500"/>
          </a:xfrm>
          <a:prstGeom prst="rect">
            <a:avLst/>
          </a:prstGeom>
          <a:noFill/>
          <a:ln>
            <a:noFill/>
          </a:ln>
        </p:spPr>
        <p:txBody>
          <a:bodyPr spcFirstLastPara="1" wrap="square" lIns="91425" tIns="45700" rIns="91425" bIns="45700" anchor="t" anchorCtr="0">
            <a:normAutofit fontScale="90000"/>
          </a:bodyPr>
          <a:lstStyle/>
          <a:p>
            <a:pPr marL="457200" lvl="0" indent="-388620" algn="l" rtl="0">
              <a:lnSpc>
                <a:spcPct val="100000"/>
              </a:lnSpc>
              <a:spcBef>
                <a:spcPts val="1000"/>
              </a:spcBef>
              <a:spcAft>
                <a:spcPts val="0"/>
              </a:spcAft>
              <a:buSzPct val="100000"/>
              <a:buFont typeface="Open Sans"/>
              <a:buChar char="●"/>
            </a:pPr>
            <a:r>
              <a:rPr lang="en-US" sz="2800" b="1">
                <a:latin typeface="Open Sans"/>
                <a:ea typeface="Open Sans"/>
                <a:cs typeface="Open Sans"/>
                <a:sym typeface="Open Sans"/>
              </a:rPr>
              <a:t>Appropriations request forms</a:t>
            </a:r>
            <a:endParaRPr sz="2800" b="1">
              <a:latin typeface="Open Sans"/>
              <a:ea typeface="Open Sans"/>
              <a:cs typeface="Open Sans"/>
              <a:sym typeface="Open Sans"/>
            </a:endParaRPr>
          </a:p>
          <a:p>
            <a:pPr marL="457200" lvl="0" indent="-388620" algn="l" rtl="0">
              <a:lnSpc>
                <a:spcPct val="100000"/>
              </a:lnSpc>
              <a:spcBef>
                <a:spcPts val="1000"/>
              </a:spcBef>
              <a:spcAft>
                <a:spcPts val="0"/>
              </a:spcAft>
              <a:buSzPct val="100000"/>
              <a:buFont typeface="Open Sans"/>
              <a:buChar char="●"/>
            </a:pPr>
            <a:r>
              <a:rPr lang="en-US" sz="2800" b="1">
                <a:latin typeface="Open Sans"/>
                <a:ea typeface="Open Sans"/>
                <a:cs typeface="Open Sans"/>
                <a:sym typeface="Open Sans"/>
              </a:rPr>
              <a:t>Co-sponsorship of Senate bills:</a:t>
            </a:r>
            <a:br>
              <a:rPr lang="en-US" sz="2800">
                <a:latin typeface="Open Sans"/>
                <a:ea typeface="Open Sans"/>
                <a:cs typeface="Open Sans"/>
                <a:sym typeface="Open Sans"/>
              </a:rPr>
            </a:br>
            <a:r>
              <a:rPr lang="en-US" sz="2800">
                <a:latin typeface="Open Sans"/>
                <a:ea typeface="Open Sans"/>
                <a:cs typeface="Open Sans"/>
                <a:sym typeface="Open Sans"/>
              </a:rPr>
              <a:t> -  </a:t>
            </a:r>
            <a:r>
              <a:rPr lang="en-US" sz="2800" u="sng">
                <a:solidFill>
                  <a:schemeClr val="hlink"/>
                </a:solidFill>
                <a:latin typeface="Open Sans"/>
                <a:ea typeface="Open Sans"/>
                <a:cs typeface="Open Sans"/>
                <a:sym typeface="Open Sans"/>
                <a:hlinkClick r:id="rId4"/>
              </a:rPr>
              <a:t>The R.E.A.D. Act Reauthorization (S. 41)</a:t>
            </a:r>
            <a:endParaRPr sz="2800">
              <a:latin typeface="Open Sans"/>
              <a:ea typeface="Open Sans"/>
              <a:cs typeface="Open Sans"/>
              <a:sym typeface="Open Sans"/>
            </a:endParaRPr>
          </a:p>
          <a:p>
            <a:pPr marL="914400" lvl="0" indent="-388619" algn="l" rtl="0">
              <a:lnSpc>
                <a:spcPct val="100000"/>
              </a:lnSpc>
              <a:spcBef>
                <a:spcPts val="0"/>
              </a:spcBef>
              <a:spcAft>
                <a:spcPts val="0"/>
              </a:spcAft>
              <a:buSzPct val="100000"/>
              <a:buFont typeface="Open Sans"/>
              <a:buChar char="-"/>
            </a:pPr>
            <a:r>
              <a:rPr lang="en-US" sz="2800" u="sng">
                <a:solidFill>
                  <a:schemeClr val="hlink"/>
                </a:solidFill>
                <a:latin typeface="Open Sans"/>
                <a:ea typeface="Open Sans"/>
                <a:cs typeface="Open Sans"/>
                <a:sym typeface="Open Sans"/>
                <a:hlinkClick r:id="rId5"/>
              </a:rPr>
              <a:t>The End TB Now Act (S. 288)</a:t>
            </a:r>
            <a:endParaRPr sz="2800">
              <a:latin typeface="Open Sans"/>
              <a:ea typeface="Open Sans"/>
              <a:cs typeface="Open Sans"/>
              <a:sym typeface="Open Sans"/>
            </a:endParaRPr>
          </a:p>
          <a:p>
            <a:pPr marL="457200" lvl="0" indent="-388620" algn="l" rtl="0">
              <a:lnSpc>
                <a:spcPct val="100000"/>
              </a:lnSpc>
              <a:spcBef>
                <a:spcPts val="1000"/>
              </a:spcBef>
              <a:spcAft>
                <a:spcPts val="0"/>
              </a:spcAft>
              <a:buSzPct val="100000"/>
              <a:buFont typeface="Open Sans"/>
              <a:buChar char="●"/>
            </a:pPr>
            <a:r>
              <a:rPr lang="en-US" sz="2800" b="1">
                <a:latin typeface="Open Sans"/>
                <a:ea typeface="Open Sans"/>
                <a:cs typeface="Open Sans"/>
                <a:sym typeface="Open Sans"/>
              </a:rPr>
              <a:t>Dear Colleague Letter</a:t>
            </a:r>
            <a:endParaRPr sz="2800" b="1" i="1">
              <a:latin typeface="Open Sans"/>
              <a:ea typeface="Open Sans"/>
              <a:cs typeface="Open Sans"/>
              <a:sym typeface="Open Sans"/>
            </a:endParaRPr>
          </a:p>
          <a:p>
            <a:pPr marL="914400" lvl="0" indent="-388619" algn="l" rtl="0">
              <a:lnSpc>
                <a:spcPct val="100000"/>
              </a:lnSpc>
              <a:spcBef>
                <a:spcPts val="0"/>
              </a:spcBef>
              <a:spcAft>
                <a:spcPts val="0"/>
              </a:spcAft>
              <a:buSzPct val="100000"/>
              <a:buFont typeface="Open Sans"/>
              <a:buChar char="-"/>
            </a:pPr>
            <a:r>
              <a:rPr lang="en-US" sz="2800" u="sng">
                <a:solidFill>
                  <a:schemeClr val="hlink"/>
                </a:solidFill>
                <a:latin typeface="Open Sans"/>
                <a:ea typeface="Open Sans"/>
                <a:cs typeface="Open Sans"/>
                <a:sym typeface="Open Sans"/>
                <a:hlinkClick r:id="rId6"/>
              </a:rPr>
              <a:t>FY24 Maternal &amp; Child Health and Nutrition </a:t>
            </a:r>
            <a:br>
              <a:rPr lang="en-US" sz="2800">
                <a:latin typeface="Open Sans"/>
                <a:ea typeface="Open Sans"/>
                <a:cs typeface="Open Sans"/>
                <a:sym typeface="Open Sans"/>
              </a:rPr>
            </a:br>
            <a:r>
              <a:rPr lang="en-US" sz="2800" b="1">
                <a:latin typeface="Open Sans"/>
                <a:ea typeface="Open Sans"/>
                <a:cs typeface="Open Sans"/>
                <a:sym typeface="Open Sans"/>
              </a:rPr>
              <a:t>(April 7 deadline)</a:t>
            </a:r>
            <a:endParaRPr sz="2800" b="1">
              <a:latin typeface="Open Sans"/>
              <a:ea typeface="Open Sans"/>
              <a:cs typeface="Open Sans"/>
              <a:sym typeface="Open Sans"/>
            </a:endParaRPr>
          </a:p>
        </p:txBody>
      </p:sp>
      <p:sp>
        <p:nvSpPr>
          <p:cNvPr id="514" name="Google Shape;514;g1df75a25fcf_0_135"/>
          <p:cNvSpPr txBox="1"/>
          <p:nvPr/>
        </p:nvSpPr>
        <p:spPr>
          <a:xfrm>
            <a:off x="2378000" y="0"/>
            <a:ext cx="52281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i="1">
                <a:solidFill>
                  <a:schemeClr val="dk1"/>
                </a:solidFill>
                <a:latin typeface="Open Sans"/>
                <a:ea typeface="Open Sans"/>
                <a:cs typeface="Open Sans"/>
                <a:sym typeface="Open Sans"/>
              </a:rPr>
              <a:t>Advocacy Action</a:t>
            </a:r>
            <a:br>
              <a:rPr lang="en-US" sz="3200" b="1">
                <a:solidFill>
                  <a:schemeClr val="dk1"/>
                </a:solidFill>
                <a:latin typeface="Open Sans"/>
                <a:ea typeface="Open Sans"/>
                <a:cs typeface="Open Sans"/>
                <a:sym typeface="Open Sans"/>
              </a:rPr>
            </a:br>
            <a:r>
              <a:rPr lang="en-US" sz="3200" b="1">
                <a:solidFill>
                  <a:schemeClr val="dk1"/>
                </a:solidFill>
                <a:latin typeface="Open Sans"/>
                <a:ea typeface="Open Sans"/>
                <a:cs typeface="Open Sans"/>
                <a:sym typeface="Open Sans"/>
              </a:rPr>
              <a:t>Part 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1dd4f1b5906_0_6"/>
          <p:cNvSpPr txBox="1">
            <a:spLocks noGrp="1"/>
          </p:cNvSpPr>
          <p:nvPr>
            <p:ph type="title"/>
          </p:nvPr>
        </p:nvSpPr>
        <p:spPr>
          <a:xfrm>
            <a:off x="151500" y="1800900"/>
            <a:ext cx="8841000" cy="3178500"/>
          </a:xfrm>
          <a:prstGeom prst="rect">
            <a:avLst/>
          </a:prstGeom>
          <a:noFill/>
          <a:ln>
            <a:noFill/>
          </a:ln>
        </p:spPr>
        <p:txBody>
          <a:bodyPr spcFirstLastPara="1" wrap="square" lIns="91425" tIns="45700" rIns="91425" bIns="45700" anchor="t" anchorCtr="0">
            <a:normAutofit fontScale="90000"/>
          </a:bodyPr>
          <a:lstStyle/>
          <a:p>
            <a:pPr marL="50800" lvl="0" algn="l" rtl="0">
              <a:lnSpc>
                <a:spcPct val="100000"/>
              </a:lnSpc>
              <a:spcBef>
                <a:spcPts val="1000"/>
              </a:spcBef>
              <a:spcAft>
                <a:spcPts val="0"/>
              </a:spcAft>
              <a:buSzPts val="2800"/>
            </a:pPr>
            <a:r>
              <a:rPr lang="en-US" sz="2800" dirty="0">
                <a:latin typeface="Open Sans"/>
                <a:ea typeface="Open Sans"/>
                <a:cs typeface="Open Sans"/>
                <a:sym typeface="Open Sans"/>
              </a:rPr>
              <a:t>1. </a:t>
            </a:r>
            <a:r>
              <a:rPr lang="en-US" sz="2800" dirty="0">
                <a:latin typeface="Open Sans"/>
                <a:ea typeface="Open Sans"/>
                <a:cs typeface="Open Sans"/>
                <a:sym typeface="Open Sans"/>
                <a:hlinkClick r:id="rId3"/>
              </a:rPr>
              <a:t>Check</a:t>
            </a:r>
            <a:r>
              <a:rPr lang="en-US" sz="2800" dirty="0">
                <a:latin typeface="Open Sans"/>
                <a:ea typeface="Open Sans"/>
                <a:cs typeface="Open Sans"/>
                <a:sym typeface="Open Sans"/>
              </a:rPr>
              <a:t> if your Senator is on the Dear Colleague Letter </a:t>
            </a:r>
            <a:br>
              <a:rPr lang="en-US" sz="2800" dirty="0">
                <a:latin typeface="Open Sans"/>
                <a:ea typeface="Open Sans"/>
                <a:cs typeface="Open Sans"/>
                <a:sym typeface="Open Sans"/>
              </a:rPr>
            </a:br>
            <a:r>
              <a:rPr lang="en-US" sz="2800" dirty="0">
                <a:latin typeface="Open Sans"/>
                <a:ea typeface="Open Sans"/>
                <a:cs typeface="Open Sans"/>
                <a:sym typeface="Open Sans"/>
              </a:rPr>
              <a:t>2. Find them in </a:t>
            </a:r>
            <a:r>
              <a:rPr lang="en-US" sz="2800" u="sng" dirty="0">
                <a:solidFill>
                  <a:schemeClr val="hlink"/>
                </a:solidFill>
                <a:latin typeface="Open Sans"/>
                <a:ea typeface="Open Sans"/>
                <a:cs typeface="Open Sans"/>
                <a:sym typeface="Open Sans"/>
                <a:hlinkClick r:id="rId4"/>
              </a:rPr>
              <a:t>Legislator  Lookup</a:t>
            </a:r>
            <a:r>
              <a:rPr lang="en-US" sz="2800" dirty="0">
                <a:latin typeface="Open Sans"/>
                <a:ea typeface="Open Sans"/>
                <a:cs typeface="Open Sans"/>
                <a:sym typeface="Open Sans"/>
              </a:rPr>
              <a:t> (look for the name of their “foreign policy staff”) </a:t>
            </a:r>
            <a:br>
              <a:rPr lang="en-US" sz="2800" dirty="0">
                <a:latin typeface="Open Sans"/>
                <a:ea typeface="Open Sans"/>
                <a:cs typeface="Open Sans"/>
                <a:sym typeface="Open Sans"/>
              </a:rPr>
            </a:br>
            <a:r>
              <a:rPr lang="en-US" sz="2800" dirty="0">
                <a:latin typeface="Open Sans"/>
                <a:ea typeface="Open Sans"/>
                <a:cs typeface="Open Sans"/>
                <a:sym typeface="Open Sans"/>
              </a:rPr>
              <a:t>3. </a:t>
            </a:r>
            <a:r>
              <a:rPr lang="en-US" sz="2800" b="0" i="0" u="none" strike="noStrike" dirty="0">
                <a:solidFill>
                  <a:srgbClr val="111111"/>
                </a:solidFill>
                <a:effectLst/>
                <a:latin typeface="Arial" panose="020B0604020202020204" pitchFamily="34" charset="0"/>
              </a:rPr>
              <a:t>Email convention: </a:t>
            </a:r>
            <a:r>
              <a:rPr lang="en-US" sz="2800" b="0" i="0" u="sng" strike="noStrike" dirty="0" err="1">
                <a:solidFill>
                  <a:srgbClr val="1155CC"/>
                </a:solidFill>
                <a:effectLst/>
                <a:latin typeface="Arial" panose="020B0604020202020204" pitchFamily="34" charset="0"/>
                <a:hlinkClick r:id="rId5"/>
              </a:rPr>
              <a:t>FirstName_LastName@SenatorsLastName.Senate.Gov</a:t>
            </a:r>
            <a:r>
              <a:rPr lang="en-US" sz="2800" b="0" i="0" u="none" strike="noStrike" dirty="0">
                <a:solidFill>
                  <a:srgbClr val="111111"/>
                </a:solidFill>
                <a:effectLst/>
                <a:latin typeface="Arial" panose="020B0604020202020204" pitchFamily="34" charset="0"/>
              </a:rPr>
              <a:t> </a:t>
            </a:r>
            <a:br>
              <a:rPr lang="en-US" sz="2800" dirty="0">
                <a:latin typeface="Open Sans"/>
                <a:ea typeface="Open Sans"/>
                <a:cs typeface="Open Sans"/>
                <a:sym typeface="Open Sans"/>
              </a:rPr>
            </a:br>
            <a:r>
              <a:rPr lang="en-US" sz="2800" dirty="0">
                <a:latin typeface="Open Sans"/>
                <a:ea typeface="Open Sans"/>
                <a:cs typeface="Open Sans"/>
                <a:sym typeface="Open Sans"/>
              </a:rPr>
              <a:t>4. Personalize </a:t>
            </a:r>
            <a:r>
              <a:rPr lang="en-US" sz="2800" u="sng" dirty="0">
                <a:solidFill>
                  <a:schemeClr val="hlink"/>
                </a:solidFill>
                <a:latin typeface="Open Sans"/>
                <a:ea typeface="Open Sans"/>
                <a:cs typeface="Open Sans"/>
                <a:sym typeface="Open Sans"/>
                <a:hlinkClick r:id="rId6"/>
              </a:rPr>
              <a:t>this request letter</a:t>
            </a:r>
            <a:r>
              <a:rPr lang="en-US" sz="2800" dirty="0">
                <a:latin typeface="Open Sans"/>
                <a:ea typeface="Open Sans"/>
                <a:cs typeface="Open Sans"/>
                <a:sym typeface="Open Sans"/>
              </a:rPr>
              <a:t> and hit send </a:t>
            </a:r>
            <a:br>
              <a:rPr lang="en-US" sz="2800" dirty="0">
                <a:latin typeface="Open Sans"/>
                <a:ea typeface="Open Sans"/>
                <a:cs typeface="Open Sans"/>
                <a:sym typeface="Open Sans"/>
              </a:rPr>
            </a:br>
            <a:r>
              <a:rPr lang="en-US" sz="2800" dirty="0">
                <a:latin typeface="Open Sans"/>
                <a:ea typeface="Open Sans"/>
                <a:cs typeface="Open Sans"/>
                <a:sym typeface="Open Sans"/>
              </a:rPr>
              <a:t>5. </a:t>
            </a:r>
            <a:r>
              <a:rPr lang="en-US" sz="2800" b="1" dirty="0">
                <a:latin typeface="Open Sans"/>
                <a:ea typeface="Open Sans"/>
                <a:cs typeface="Open Sans"/>
                <a:sym typeface="Open Sans"/>
              </a:rPr>
              <a:t>Follow up, Follow up, Follow up</a:t>
            </a:r>
            <a:endParaRPr sz="2800" b="1" dirty="0">
              <a:latin typeface="Open Sans"/>
              <a:ea typeface="Open Sans"/>
              <a:cs typeface="Open Sans"/>
              <a:sym typeface="Open Sans"/>
            </a:endParaRPr>
          </a:p>
        </p:txBody>
      </p:sp>
      <p:sp>
        <p:nvSpPr>
          <p:cNvPr id="521" name="Google Shape;521;g1dd4f1b5906_0_6"/>
          <p:cNvSpPr txBox="1"/>
          <p:nvPr/>
        </p:nvSpPr>
        <p:spPr>
          <a:xfrm>
            <a:off x="76200" y="1169700"/>
            <a:ext cx="91440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200"/>
              <a:buFont typeface="Open Sans"/>
              <a:buNone/>
            </a:pPr>
            <a:r>
              <a:rPr lang="en-US" sz="2900" b="1" dirty="0">
                <a:solidFill>
                  <a:schemeClr val="dk1"/>
                </a:solidFill>
                <a:latin typeface="Open Sans"/>
                <a:ea typeface="Open Sans"/>
                <a:cs typeface="Open Sans"/>
                <a:sym typeface="Open Sans"/>
              </a:rPr>
              <a:t> Steps to make these requests to your Senator:</a:t>
            </a:r>
            <a:endParaRPr sz="1100" b="0" i="0" u="none" strike="noStrike" cap="none" dirty="0">
              <a:solidFill>
                <a:srgbClr val="000000"/>
              </a:solidFill>
              <a:latin typeface="Calibri"/>
              <a:ea typeface="Calibri"/>
              <a:cs typeface="Calibri"/>
              <a:sym typeface="Calibri"/>
            </a:endParaRPr>
          </a:p>
        </p:txBody>
      </p:sp>
      <p:pic>
        <p:nvPicPr>
          <p:cNvPr id="522" name="Google Shape;522;g1dd4f1b5906_0_6"/>
          <p:cNvPicPr preferRelativeResize="0"/>
          <p:nvPr/>
        </p:nvPicPr>
        <p:blipFill rotWithShape="1">
          <a:blip r:embed="rId7">
            <a:alphaModFix/>
          </a:blip>
          <a:srcRect/>
          <a:stretch/>
        </p:blipFill>
        <p:spPr>
          <a:xfrm>
            <a:off x="0" y="135015"/>
            <a:ext cx="2451970" cy="682957"/>
          </a:xfrm>
          <a:prstGeom prst="rect">
            <a:avLst/>
          </a:prstGeom>
          <a:noFill/>
          <a:ln>
            <a:noFill/>
          </a:ln>
        </p:spPr>
      </p:pic>
      <p:sp>
        <p:nvSpPr>
          <p:cNvPr id="523" name="Google Shape;523;g1dd4f1b5906_0_6"/>
          <p:cNvSpPr txBox="1"/>
          <p:nvPr/>
        </p:nvSpPr>
        <p:spPr>
          <a:xfrm>
            <a:off x="2378000" y="0"/>
            <a:ext cx="52281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i="1">
                <a:solidFill>
                  <a:schemeClr val="dk1"/>
                </a:solidFill>
                <a:latin typeface="Open Sans"/>
                <a:ea typeface="Open Sans"/>
                <a:cs typeface="Open Sans"/>
                <a:sym typeface="Open Sans"/>
              </a:rPr>
              <a:t>Advocacy Action</a:t>
            </a:r>
            <a:br>
              <a:rPr lang="en-US" sz="3200" b="1">
                <a:solidFill>
                  <a:schemeClr val="dk1"/>
                </a:solidFill>
                <a:latin typeface="Open Sans"/>
                <a:ea typeface="Open Sans"/>
                <a:cs typeface="Open Sans"/>
                <a:sym typeface="Open Sans"/>
              </a:rPr>
            </a:br>
            <a:r>
              <a:rPr lang="en-US" sz="3200" b="1">
                <a:solidFill>
                  <a:schemeClr val="dk1"/>
                </a:solidFill>
                <a:latin typeface="Open Sans"/>
                <a:ea typeface="Open Sans"/>
                <a:cs typeface="Open Sans"/>
                <a:sym typeface="Open Sans"/>
              </a:rPr>
              <a:t>Part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df75a25fcf_0_350"/>
          <p:cNvSpPr txBox="1">
            <a:spLocks noGrp="1"/>
          </p:cNvSpPr>
          <p:nvPr>
            <p:ph type="title"/>
          </p:nvPr>
        </p:nvSpPr>
        <p:spPr>
          <a:xfrm>
            <a:off x="0" y="2435700"/>
            <a:ext cx="9067800" cy="27078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SzPts val="2800"/>
              <a:buFont typeface="Open Sans"/>
              <a:buChar char="●"/>
            </a:pPr>
            <a:r>
              <a:rPr lang="en-US" sz="2800" b="1" u="sng" dirty="0">
                <a:solidFill>
                  <a:schemeClr val="hlink"/>
                </a:solidFill>
                <a:latin typeface="Open Sans"/>
                <a:ea typeface="Open Sans"/>
                <a:cs typeface="Open Sans"/>
                <a:sym typeface="Open Sans"/>
                <a:hlinkClick r:id="rId3"/>
              </a:rPr>
              <a:t>FY24 House Global Tuberculosis Dear Colleague Letter</a:t>
            </a:r>
            <a:endParaRPr sz="2800" b="1" dirty="0">
              <a:latin typeface="Open Sans"/>
              <a:ea typeface="Open Sans"/>
              <a:cs typeface="Open Sans"/>
              <a:sym typeface="Open Sans"/>
            </a:endParaRPr>
          </a:p>
          <a:p>
            <a:pPr marL="457200" lvl="0" indent="-406400" algn="l" rtl="0">
              <a:lnSpc>
                <a:spcPct val="100000"/>
              </a:lnSpc>
              <a:spcBef>
                <a:spcPts val="1000"/>
              </a:spcBef>
              <a:spcAft>
                <a:spcPts val="0"/>
              </a:spcAft>
              <a:buSzPts val="2800"/>
              <a:buFont typeface="Open Sans"/>
              <a:buChar char="●"/>
            </a:pPr>
            <a:r>
              <a:rPr lang="en-US" sz="2800" b="1" u="sng" dirty="0">
                <a:solidFill>
                  <a:schemeClr val="hlink"/>
                </a:solidFill>
                <a:latin typeface="Open Sans"/>
                <a:ea typeface="Open Sans"/>
                <a:cs typeface="Open Sans"/>
                <a:sym typeface="Open Sans"/>
                <a:hlinkClick r:id="rId4"/>
              </a:rPr>
              <a:t>FY24 House Maternal and Child Health and Nutrition Dear Colleague Letter</a:t>
            </a:r>
            <a:endParaRPr sz="2800" b="1" dirty="0">
              <a:latin typeface="Open Sans"/>
              <a:ea typeface="Open Sans"/>
              <a:cs typeface="Open Sans"/>
              <a:sym typeface="Open Sans"/>
            </a:endParaRPr>
          </a:p>
          <a:p>
            <a:pPr marL="0" lvl="0" indent="0" algn="l" rtl="0">
              <a:lnSpc>
                <a:spcPct val="100000"/>
              </a:lnSpc>
              <a:spcBef>
                <a:spcPts val="1000"/>
              </a:spcBef>
              <a:spcAft>
                <a:spcPts val="1000"/>
              </a:spcAft>
              <a:buNone/>
            </a:pPr>
            <a:endParaRPr sz="2800" b="1" dirty="0">
              <a:latin typeface="Open Sans"/>
              <a:ea typeface="Open Sans"/>
              <a:cs typeface="Open Sans"/>
              <a:sym typeface="Open Sans"/>
            </a:endParaRPr>
          </a:p>
        </p:txBody>
      </p:sp>
      <p:sp>
        <p:nvSpPr>
          <p:cNvPr id="530" name="Google Shape;530;g1df75a25fcf_0_350"/>
          <p:cNvSpPr txBox="1"/>
          <p:nvPr/>
        </p:nvSpPr>
        <p:spPr>
          <a:xfrm>
            <a:off x="0" y="1405600"/>
            <a:ext cx="9144000" cy="107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200"/>
              <a:buFont typeface="Open Sans"/>
              <a:buNone/>
            </a:pPr>
            <a:r>
              <a:rPr lang="en-US" sz="2900" b="1">
                <a:solidFill>
                  <a:schemeClr val="dk1"/>
                </a:solidFill>
                <a:latin typeface="Open Sans"/>
                <a:ea typeface="Open Sans"/>
                <a:cs typeface="Open Sans"/>
                <a:sym typeface="Open Sans"/>
              </a:rPr>
              <a:t> Bonus Action: 2 House Dear Colleague Letters closing tomorrow!</a:t>
            </a:r>
            <a:endParaRPr sz="1100" b="0" i="0" u="none" strike="noStrike" cap="none">
              <a:solidFill>
                <a:srgbClr val="000000"/>
              </a:solidFill>
              <a:latin typeface="Calibri"/>
              <a:ea typeface="Calibri"/>
              <a:cs typeface="Calibri"/>
              <a:sym typeface="Calibri"/>
            </a:endParaRPr>
          </a:p>
        </p:txBody>
      </p:sp>
      <p:pic>
        <p:nvPicPr>
          <p:cNvPr id="531" name="Google Shape;531;g1df75a25fcf_0_350"/>
          <p:cNvPicPr preferRelativeResize="0"/>
          <p:nvPr/>
        </p:nvPicPr>
        <p:blipFill rotWithShape="1">
          <a:blip r:embed="rId5">
            <a:alphaModFix/>
          </a:blip>
          <a:srcRect/>
          <a:stretch/>
        </p:blipFill>
        <p:spPr>
          <a:xfrm>
            <a:off x="0" y="135015"/>
            <a:ext cx="2451970" cy="682957"/>
          </a:xfrm>
          <a:prstGeom prst="rect">
            <a:avLst/>
          </a:prstGeom>
          <a:noFill/>
          <a:ln>
            <a:noFill/>
          </a:ln>
        </p:spPr>
      </p:pic>
      <p:sp>
        <p:nvSpPr>
          <p:cNvPr id="532" name="Google Shape;532;g1df75a25fcf_0_350"/>
          <p:cNvSpPr txBox="1"/>
          <p:nvPr/>
        </p:nvSpPr>
        <p:spPr>
          <a:xfrm>
            <a:off x="2378000" y="0"/>
            <a:ext cx="52281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i="1">
                <a:solidFill>
                  <a:schemeClr val="dk1"/>
                </a:solidFill>
                <a:latin typeface="Open Sans"/>
                <a:ea typeface="Open Sans"/>
                <a:cs typeface="Open Sans"/>
                <a:sym typeface="Open Sans"/>
              </a:rPr>
              <a:t>Advocacy Action</a:t>
            </a:r>
            <a:br>
              <a:rPr lang="en-US" sz="3200" b="1">
                <a:solidFill>
                  <a:schemeClr val="dk1"/>
                </a:solidFill>
                <a:latin typeface="Open Sans"/>
                <a:ea typeface="Open Sans"/>
                <a:cs typeface="Open Sans"/>
                <a:sym typeface="Open Sans"/>
              </a:rPr>
            </a:br>
            <a:r>
              <a:rPr lang="en-US" sz="3200" b="1">
                <a:solidFill>
                  <a:schemeClr val="dk1"/>
                </a:solidFill>
                <a:latin typeface="Open Sans"/>
                <a:ea typeface="Open Sans"/>
                <a:cs typeface="Open Sans"/>
                <a:sym typeface="Open Sans"/>
              </a:rPr>
              <a:t>Part 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1da11d584da_0_203"/>
          <p:cNvSpPr txBox="1">
            <a:spLocks noGrp="1"/>
          </p:cNvSpPr>
          <p:nvPr>
            <p:ph type="title"/>
          </p:nvPr>
        </p:nvSpPr>
        <p:spPr>
          <a:xfrm>
            <a:off x="0" y="2183525"/>
            <a:ext cx="9144000" cy="219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sz="26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Open Sans"/>
              <a:buChar char="●"/>
            </a:pPr>
            <a:r>
              <a:rPr lang="en-US" sz="2000">
                <a:latin typeface="Open Sans"/>
                <a:ea typeface="Open Sans"/>
                <a:cs typeface="Open Sans"/>
                <a:sym typeface="Open Sans"/>
              </a:rPr>
              <a:t>Link for folks to sign up: </a:t>
            </a:r>
            <a:r>
              <a:rPr lang="en-US" sz="20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https://results.salsalabs.org/diningforwomen/index.html</a:t>
            </a:r>
            <a:endParaRPr sz="20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Next webinar:</a:t>
            </a:r>
            <a:r>
              <a:rPr lang="en-US" sz="2000" b="1">
                <a:latin typeface="Open Sans"/>
                <a:ea typeface="Open Sans"/>
                <a:cs typeface="Open Sans"/>
                <a:sym typeface="Open Sans"/>
              </a:rPr>
              <a:t> April 18 at 8:30 PM ET</a:t>
            </a:r>
            <a:endParaRPr sz="2000" b="1">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If you would like to learn more about RISE grantees, there are chapters across the US, as well as a virtual national chapter meeting with a speaker from the grantee each month on the </a:t>
            </a:r>
            <a:r>
              <a:rPr lang="en-US" sz="2000" b="1">
                <a:latin typeface="Open Sans"/>
                <a:ea typeface="Open Sans"/>
                <a:cs typeface="Open Sans"/>
                <a:sym typeface="Open Sans"/>
              </a:rPr>
              <a:t>first Thursday of the month at 8 PM ET:</a:t>
            </a:r>
            <a:r>
              <a:rPr lang="en-US" sz="2000">
                <a:latin typeface="Open Sans"/>
                <a:ea typeface="Open Sans"/>
                <a:cs typeface="Open Sans"/>
                <a:sym typeface="Open Sans"/>
              </a:rPr>
              <a:t>  </a:t>
            </a:r>
            <a:r>
              <a:rPr lang="en-US" sz="2000"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https://togetherwomenrise.org/upcoming-events/</a:t>
            </a:r>
            <a:endParaRPr sz="20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Open Sans"/>
              <a:buChar char="●"/>
            </a:pPr>
            <a:r>
              <a:rPr lang="en-US" sz="2000">
                <a:latin typeface="Open Sans"/>
                <a:ea typeface="Open Sans"/>
                <a:cs typeface="Open Sans"/>
                <a:sym typeface="Open Sans"/>
              </a:rPr>
              <a:t>If you are interested in working on advocacy at a committee level at Together Women Rise, please let me know.</a:t>
            </a:r>
            <a:endParaRPr sz="350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538" name="Google Shape;538;g1da11d584da_0_203"/>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Closing</a:t>
            </a:r>
            <a:endParaRPr sz="1400" b="0" i="0" u="none" strike="noStrike" cap="none">
              <a:solidFill>
                <a:srgbClr val="000000"/>
              </a:solidFill>
              <a:latin typeface="Calibri"/>
              <a:ea typeface="Calibri"/>
              <a:cs typeface="Calibri"/>
              <a:sym typeface="Calibri"/>
            </a:endParaRPr>
          </a:p>
        </p:txBody>
      </p:sp>
      <p:pic>
        <p:nvPicPr>
          <p:cNvPr id="539" name="Google Shape;539;g1da11d584da_0_203"/>
          <p:cNvPicPr preferRelativeResize="0"/>
          <p:nvPr/>
        </p:nvPicPr>
        <p:blipFill rotWithShape="1">
          <a:blip r:embed="rId5">
            <a:alphaModFix/>
          </a:blip>
          <a:srcRect/>
          <a:stretch/>
        </p:blipFill>
        <p:spPr>
          <a:xfrm>
            <a:off x="0" y="135015"/>
            <a:ext cx="2451970" cy="68295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545" name="Google Shape;545;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Calibri"/>
                <a:ea typeface="Calibri"/>
                <a:cs typeface="Calibri"/>
                <a:sym typeface="Calibri"/>
              </a:rPr>
              <a:t>Thank you for joining us tonight!</a:t>
            </a:r>
            <a:endParaRPr sz="4800" b="1" i="0" u="none" strike="noStrike" cap="none">
              <a:solidFill>
                <a:schemeClr val="dk1"/>
              </a:solidFill>
              <a:latin typeface="Calibri"/>
              <a:ea typeface="Calibri"/>
              <a:cs typeface="Calibri"/>
              <a:sym typeface="Calibri"/>
            </a:endParaRPr>
          </a:p>
        </p:txBody>
      </p:sp>
      <p:pic>
        <p:nvPicPr>
          <p:cNvPr id="546" name="Google Shape;546;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95" name="Google Shape;195;g1dd29ec108d_0_96"/>
          <p:cNvSpPr txBox="1"/>
          <p:nvPr/>
        </p:nvSpPr>
        <p:spPr>
          <a:xfrm>
            <a:off x="301782" y="907042"/>
            <a:ext cx="79230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2023 Spring 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d9b0211098_0_1"/>
          <p:cNvSpPr txBox="1">
            <a:spLocks noGrp="1"/>
          </p:cNvSpPr>
          <p:nvPr>
            <p:ph type="subTitle" idx="1"/>
          </p:nvPr>
        </p:nvSpPr>
        <p:spPr>
          <a:xfrm>
            <a:off x="1456450" y="135025"/>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03" name="Google Shape;203;g1d9b0211098_0_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204" name="Google Shape;204;g1d9b0211098_0_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5" name="Google Shape;205;g1d9b0211098_0_1"/>
          <p:cNvSpPr txBox="1">
            <a:spLocks noGrp="1"/>
          </p:cNvSpPr>
          <p:nvPr>
            <p:ph type="subTitle" idx="1"/>
          </p:nvPr>
        </p:nvSpPr>
        <p:spPr>
          <a:xfrm>
            <a:off x="1575" y="4315500"/>
            <a:ext cx="91440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hlinkClick r:id="rId4"/>
              </a:rPr>
              <a:t>T</a:t>
            </a:r>
            <a:r>
              <a:rPr lang="en-US" b="1" u="sng">
                <a:solidFill>
                  <a:schemeClr val="hlink"/>
                </a:solidFill>
                <a:latin typeface="Open Sans"/>
                <a:ea typeface="Open Sans"/>
                <a:cs typeface="Open Sans"/>
                <a:sym typeface="Open Sans"/>
                <a:hlinkClick r:id="rId4"/>
              </a:rPr>
              <a:t>oo Young to Wed</a:t>
            </a:r>
            <a:endParaRPr b="1">
              <a:solidFill>
                <a:schemeClr val="dk1"/>
              </a:solidFill>
              <a:latin typeface="Open Sans"/>
              <a:ea typeface="Open Sans"/>
              <a:cs typeface="Open Sans"/>
              <a:sym typeface="Open Sans"/>
            </a:endParaRPr>
          </a:p>
        </p:txBody>
      </p:sp>
      <p:pic>
        <p:nvPicPr>
          <p:cNvPr id="206" name="Google Shape;206;g1d9b0211098_0_1"/>
          <p:cNvPicPr preferRelativeResize="0"/>
          <p:nvPr/>
        </p:nvPicPr>
        <p:blipFill>
          <a:blip r:embed="rId5">
            <a:alphaModFix/>
          </a:blip>
          <a:stretch>
            <a:fillRect/>
          </a:stretch>
        </p:blipFill>
        <p:spPr>
          <a:xfrm>
            <a:off x="2054562" y="863213"/>
            <a:ext cx="5204576" cy="340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dd29ec108d_0_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213" name="Google Shape;213;g1dd29ec108d_0_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14" name="Google Shape;214;g1dd29ec108d_0_3"/>
          <p:cNvSpPr txBox="1">
            <a:spLocks noGrp="1"/>
          </p:cNvSpPr>
          <p:nvPr>
            <p:ph type="subTitle" idx="1"/>
          </p:nvPr>
        </p:nvSpPr>
        <p:spPr>
          <a:xfrm>
            <a:off x="84850" y="1137088"/>
            <a:ext cx="9144000" cy="68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40"/>
              </a:spcBef>
              <a:spcAft>
                <a:spcPts val="0"/>
              </a:spcAft>
              <a:buClr>
                <a:srgbClr val="000000"/>
              </a:buClr>
              <a:buSzPts val="3200"/>
              <a:buFont typeface="Arial"/>
              <a:buNone/>
            </a:pPr>
            <a:r>
              <a:rPr lang="en-US" i="1">
                <a:solidFill>
                  <a:schemeClr val="dk1"/>
                </a:solidFill>
                <a:latin typeface="Open Sans"/>
                <a:ea typeface="Open Sans"/>
                <a:cs typeface="Open Sans"/>
                <a:sym typeface="Open Sans"/>
              </a:rPr>
              <a:t>About </a:t>
            </a:r>
            <a:r>
              <a:rPr lang="en-US" i="1" u="sng">
                <a:solidFill>
                  <a:schemeClr val="hlink"/>
                </a:solidFill>
                <a:latin typeface="Open Sans"/>
                <a:ea typeface="Open Sans"/>
                <a:cs typeface="Open Sans"/>
                <a:sym typeface="Open Sans"/>
                <a:hlinkClick r:id="rId4"/>
              </a:rPr>
              <a:t>Too Young to Wed</a:t>
            </a:r>
            <a:endParaRPr i="1">
              <a:solidFill>
                <a:schemeClr val="dk1"/>
              </a:solidFill>
              <a:latin typeface="Open Sans"/>
              <a:ea typeface="Open Sans"/>
              <a:cs typeface="Open Sans"/>
              <a:sym typeface="Open Sans"/>
            </a:endParaRPr>
          </a:p>
        </p:txBody>
      </p:sp>
      <p:sp>
        <p:nvSpPr>
          <p:cNvPr id="215" name="Google Shape;215;g1dd29ec108d_0_3"/>
          <p:cNvSpPr txBox="1">
            <a:spLocks noGrp="1"/>
          </p:cNvSpPr>
          <p:nvPr>
            <p:ph type="subTitle" idx="1"/>
          </p:nvPr>
        </p:nvSpPr>
        <p:spPr>
          <a:xfrm>
            <a:off x="0" y="1820200"/>
            <a:ext cx="9144000" cy="683100"/>
          </a:xfrm>
          <a:prstGeom prst="rect">
            <a:avLst/>
          </a:prstGeom>
          <a:noFill/>
          <a:ln>
            <a:noFill/>
          </a:ln>
        </p:spPr>
        <p:txBody>
          <a:bodyPr spcFirstLastPara="1" wrap="square" lIns="91425" tIns="45700" rIns="91425" bIns="45700" anchor="t" anchorCtr="0">
            <a:noAutofit/>
          </a:bodyPr>
          <a:lstStyle/>
          <a:p>
            <a:pPr marL="457200" lvl="0" indent="-386556" algn="l" rtl="0">
              <a:lnSpc>
                <a:spcPct val="100000"/>
              </a:lnSpc>
              <a:spcBef>
                <a:spcPts val="640"/>
              </a:spcBef>
              <a:spcAft>
                <a:spcPts val="0"/>
              </a:spcAft>
              <a:buClr>
                <a:schemeClr val="dk1"/>
              </a:buClr>
              <a:buSzPts val="2488"/>
              <a:buFont typeface="Open Sans"/>
              <a:buChar char="●"/>
            </a:pPr>
            <a:r>
              <a:rPr lang="en-US" sz="2487" b="1">
                <a:solidFill>
                  <a:schemeClr val="dk1"/>
                </a:solidFill>
                <a:latin typeface="Open Sans"/>
                <a:ea typeface="Open Sans"/>
                <a:cs typeface="Open Sans"/>
                <a:sym typeface="Open Sans"/>
              </a:rPr>
              <a:t>Too Young to Wed’s mission is to empower girls and end child marriage globally.</a:t>
            </a:r>
            <a:endParaRPr sz="2487" b="1">
              <a:solidFill>
                <a:schemeClr val="dk1"/>
              </a:solidFill>
              <a:latin typeface="Open Sans"/>
              <a:ea typeface="Open Sans"/>
              <a:cs typeface="Open Sans"/>
              <a:sym typeface="Open Sans"/>
            </a:endParaRPr>
          </a:p>
          <a:p>
            <a:pPr marL="457200" lvl="0" indent="-386556" algn="l" rtl="0">
              <a:lnSpc>
                <a:spcPct val="100000"/>
              </a:lnSpc>
              <a:spcBef>
                <a:spcPts val="640"/>
              </a:spcBef>
              <a:spcAft>
                <a:spcPts val="0"/>
              </a:spcAft>
              <a:buClr>
                <a:schemeClr val="dk1"/>
              </a:buClr>
              <a:buSzPts val="2488"/>
              <a:buFont typeface="Open Sans"/>
              <a:buChar char="●"/>
            </a:pPr>
            <a:r>
              <a:rPr lang="en-US" sz="2487" b="1">
                <a:solidFill>
                  <a:schemeClr val="dk1"/>
                </a:solidFill>
                <a:latin typeface="Open Sans"/>
                <a:ea typeface="Open Sans"/>
                <a:cs typeface="Open Sans"/>
                <a:sym typeface="Open Sans"/>
              </a:rPr>
              <a:t>Areas of Impact:</a:t>
            </a:r>
            <a:r>
              <a:rPr lang="en-US" sz="2487">
                <a:solidFill>
                  <a:schemeClr val="dk1"/>
                </a:solidFill>
                <a:latin typeface="Open Sans"/>
                <a:ea typeface="Open Sans"/>
                <a:cs typeface="Open Sans"/>
                <a:sym typeface="Open Sans"/>
              </a:rPr>
              <a:t> Economic Sustainability, Education, Environmental Sustainability, Gender Equality, Health</a:t>
            </a:r>
            <a:endParaRPr sz="2487">
              <a:solidFill>
                <a:schemeClr val="dk1"/>
              </a:solidFill>
              <a:latin typeface="Open Sans"/>
              <a:ea typeface="Open Sans"/>
              <a:cs typeface="Open Sans"/>
              <a:sym typeface="Open Sans"/>
            </a:endParaRPr>
          </a:p>
          <a:p>
            <a:pPr marL="457200" lvl="0" indent="-386492" algn="l" rtl="0">
              <a:lnSpc>
                <a:spcPct val="100000"/>
              </a:lnSpc>
              <a:spcBef>
                <a:spcPts val="640"/>
              </a:spcBef>
              <a:spcAft>
                <a:spcPts val="0"/>
              </a:spcAft>
              <a:buClr>
                <a:schemeClr val="dk1"/>
              </a:buClr>
              <a:buSzPts val="2487"/>
              <a:buFont typeface="Open Sans"/>
              <a:buChar char="●"/>
            </a:pPr>
            <a:r>
              <a:rPr lang="en-US" sz="2487" b="1">
                <a:solidFill>
                  <a:schemeClr val="dk1"/>
                </a:solidFill>
                <a:latin typeface="Open Sans"/>
                <a:ea typeface="Open Sans"/>
                <a:cs typeface="Open Sans"/>
                <a:sym typeface="Open Sans"/>
              </a:rPr>
              <a:t>Project Title: </a:t>
            </a:r>
            <a:r>
              <a:rPr lang="en-US" sz="2487">
                <a:solidFill>
                  <a:schemeClr val="dk1"/>
                </a:solidFill>
                <a:latin typeface="Open Sans"/>
                <a:ea typeface="Open Sans"/>
                <a:cs typeface="Open Sans"/>
                <a:sym typeface="Open Sans"/>
              </a:rPr>
              <a:t>The Butterfly Project-  $50,000 Grant (March 2023)</a:t>
            </a:r>
            <a:endParaRPr sz="2487">
              <a:solidFill>
                <a:schemeClr val="dk1"/>
              </a:solidFill>
              <a:latin typeface="Open Sans"/>
              <a:ea typeface="Open Sans"/>
              <a:cs typeface="Open Sans"/>
              <a:sym typeface="Open Sans"/>
            </a:endParaRPr>
          </a:p>
          <a:p>
            <a:pPr marL="457200" lvl="0" indent="0" algn="l" rtl="0">
              <a:lnSpc>
                <a:spcPct val="100000"/>
              </a:lnSpc>
              <a:spcBef>
                <a:spcPts val="640"/>
              </a:spcBef>
              <a:spcAft>
                <a:spcPts val="0"/>
              </a:spcAft>
              <a:buNone/>
            </a:pPr>
            <a:endParaRPr sz="2487">
              <a:solidFill>
                <a:schemeClr val="dk1"/>
              </a:solidFill>
              <a:latin typeface="Open Sans"/>
              <a:ea typeface="Open Sans"/>
              <a:cs typeface="Open Sans"/>
              <a:sym typeface="Open Sans"/>
            </a:endParaRPr>
          </a:p>
        </p:txBody>
      </p:sp>
      <p:sp>
        <p:nvSpPr>
          <p:cNvPr id="216" name="Google Shape;216;g1dd29ec108d_0_3"/>
          <p:cNvSpPr txBox="1">
            <a:spLocks noGrp="1"/>
          </p:cNvSpPr>
          <p:nvPr>
            <p:ph type="subTitle" idx="1"/>
          </p:nvPr>
        </p:nvSpPr>
        <p:spPr>
          <a:xfrm>
            <a:off x="1456450" y="135025"/>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df75a25fcf_0_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223" name="Google Shape;223;g1df75a25fcf_0_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4" name="Google Shape;224;g1df75a25fcf_0_4"/>
          <p:cNvSpPr txBox="1">
            <a:spLocks noGrp="1"/>
          </p:cNvSpPr>
          <p:nvPr>
            <p:ph type="subTitle" idx="1"/>
          </p:nvPr>
        </p:nvSpPr>
        <p:spPr>
          <a:xfrm>
            <a:off x="0" y="1136025"/>
            <a:ext cx="9144000" cy="68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40"/>
              </a:spcBef>
              <a:spcAft>
                <a:spcPts val="0"/>
              </a:spcAft>
              <a:buSzPts val="3200"/>
              <a:buNone/>
            </a:pPr>
            <a:r>
              <a:rPr lang="en-US" i="1">
                <a:solidFill>
                  <a:schemeClr val="dk1"/>
                </a:solidFill>
                <a:latin typeface="Open Sans"/>
                <a:ea typeface="Open Sans"/>
                <a:cs typeface="Open Sans"/>
                <a:sym typeface="Open Sans"/>
              </a:rPr>
              <a:t>About </a:t>
            </a:r>
            <a:r>
              <a:rPr lang="en-US" i="1" u="sng">
                <a:solidFill>
                  <a:schemeClr val="hlink"/>
                </a:solidFill>
                <a:latin typeface="Open Sans"/>
                <a:ea typeface="Open Sans"/>
                <a:cs typeface="Open Sans"/>
                <a:sym typeface="Open Sans"/>
                <a:hlinkClick r:id="rId4"/>
              </a:rPr>
              <a:t>The Butterfly Project</a:t>
            </a:r>
            <a:endParaRPr i="1">
              <a:solidFill>
                <a:schemeClr val="dk1"/>
              </a:solidFill>
              <a:latin typeface="Open Sans"/>
              <a:ea typeface="Open Sans"/>
              <a:cs typeface="Open Sans"/>
              <a:sym typeface="Open Sans"/>
            </a:endParaRPr>
          </a:p>
        </p:txBody>
      </p:sp>
      <p:sp>
        <p:nvSpPr>
          <p:cNvPr id="225" name="Google Shape;225;g1df75a25fcf_0_4"/>
          <p:cNvSpPr txBox="1">
            <a:spLocks noGrp="1"/>
          </p:cNvSpPr>
          <p:nvPr>
            <p:ph type="subTitle" idx="1"/>
          </p:nvPr>
        </p:nvSpPr>
        <p:spPr>
          <a:xfrm>
            <a:off x="0" y="1660850"/>
            <a:ext cx="9144000" cy="683100"/>
          </a:xfrm>
          <a:prstGeom prst="rect">
            <a:avLst/>
          </a:prstGeom>
          <a:noFill/>
          <a:ln>
            <a:noFill/>
          </a:ln>
        </p:spPr>
        <p:txBody>
          <a:bodyPr spcFirstLastPara="1" wrap="square" lIns="91425" tIns="45700" rIns="91425" bIns="45700" anchor="t" anchorCtr="0">
            <a:noAutofit/>
          </a:bodyPr>
          <a:lstStyle/>
          <a:p>
            <a:pPr marL="457200" lvl="0" indent="-386492" algn="l" rtl="0">
              <a:lnSpc>
                <a:spcPct val="100000"/>
              </a:lnSpc>
              <a:spcBef>
                <a:spcPts val="640"/>
              </a:spcBef>
              <a:spcAft>
                <a:spcPts val="0"/>
              </a:spcAft>
              <a:buClr>
                <a:schemeClr val="dk1"/>
              </a:buClr>
              <a:buSzPts val="2487"/>
              <a:buFont typeface="Open Sans"/>
              <a:buChar char="●"/>
            </a:pPr>
            <a:r>
              <a:rPr lang="en-US" sz="2487">
                <a:solidFill>
                  <a:schemeClr val="dk1"/>
                </a:solidFill>
                <a:latin typeface="Open Sans"/>
                <a:ea typeface="Open Sans"/>
                <a:cs typeface="Open Sans"/>
                <a:sym typeface="Open Sans"/>
              </a:rPr>
              <a:t>Bringing the Bedrocks of Lasting Change to Northern Pastoralist Kenya’s Most Excluded Girls </a:t>
            </a:r>
            <a:endParaRPr sz="2487">
              <a:solidFill>
                <a:schemeClr val="dk1"/>
              </a:solidFill>
              <a:latin typeface="Open Sans"/>
              <a:ea typeface="Open Sans"/>
              <a:cs typeface="Open Sans"/>
              <a:sym typeface="Open Sans"/>
            </a:endParaRPr>
          </a:p>
          <a:p>
            <a:pPr marL="457200" lvl="0" indent="-386492" algn="l" rtl="0">
              <a:lnSpc>
                <a:spcPct val="100000"/>
              </a:lnSpc>
              <a:spcBef>
                <a:spcPts val="640"/>
              </a:spcBef>
              <a:spcAft>
                <a:spcPts val="0"/>
              </a:spcAft>
              <a:buClr>
                <a:schemeClr val="dk1"/>
              </a:buClr>
              <a:buSzPts val="2487"/>
              <a:buFont typeface="Open Sans"/>
              <a:buChar char="●"/>
            </a:pPr>
            <a:r>
              <a:rPr lang="en-US" sz="2487">
                <a:solidFill>
                  <a:schemeClr val="dk1"/>
                </a:solidFill>
                <a:latin typeface="Open Sans"/>
                <a:ea typeface="Open Sans"/>
                <a:cs typeface="Open Sans"/>
                <a:sym typeface="Open Sans"/>
              </a:rPr>
              <a:t>By informing girls and families of their rights, providing access to education, financial inclusion, and mentorship, this project will reduce the occurrence of child marriage and Female Genital Mutilation/Cutting (FGM/C) while increasing school attendance and literacy.</a:t>
            </a:r>
            <a:endParaRPr sz="2487">
              <a:solidFill>
                <a:schemeClr val="dk1"/>
              </a:solidFill>
              <a:latin typeface="Open Sans"/>
              <a:ea typeface="Open Sans"/>
              <a:cs typeface="Open Sans"/>
              <a:sym typeface="Open Sans"/>
            </a:endParaRPr>
          </a:p>
          <a:p>
            <a:pPr marL="457200" lvl="0" indent="0" algn="l" rtl="0">
              <a:lnSpc>
                <a:spcPct val="100000"/>
              </a:lnSpc>
              <a:spcBef>
                <a:spcPts val="640"/>
              </a:spcBef>
              <a:spcAft>
                <a:spcPts val="0"/>
              </a:spcAft>
              <a:buNone/>
            </a:pPr>
            <a:endParaRPr sz="2487">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df75a25fcf_0_13"/>
          <p:cNvSpPr txBox="1">
            <a:spLocks noGrp="1"/>
          </p:cNvSpPr>
          <p:nvPr>
            <p:ph type="subTitle" idx="1"/>
          </p:nvPr>
        </p:nvSpPr>
        <p:spPr>
          <a:xfrm>
            <a:off x="1456450" y="135025"/>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32" name="Google Shape;232;g1df75a25fcf_0_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233" name="Google Shape;233;g1df75a25fcf_0_1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4" name="Google Shape;234;g1df75a25fcf_0_13"/>
          <p:cNvSpPr txBox="1">
            <a:spLocks noGrp="1"/>
          </p:cNvSpPr>
          <p:nvPr>
            <p:ph type="subTitle" idx="1"/>
          </p:nvPr>
        </p:nvSpPr>
        <p:spPr>
          <a:xfrm>
            <a:off x="1575" y="4315500"/>
            <a:ext cx="91440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hlinkClick r:id="rId4"/>
              </a:rPr>
              <a:t>Too Young to Wed</a:t>
            </a:r>
            <a:endParaRPr b="1">
              <a:solidFill>
                <a:schemeClr val="dk1"/>
              </a:solidFill>
              <a:latin typeface="Open Sans"/>
              <a:ea typeface="Open Sans"/>
              <a:cs typeface="Open Sans"/>
              <a:sym typeface="Open Sans"/>
            </a:endParaRPr>
          </a:p>
        </p:txBody>
      </p:sp>
      <p:pic>
        <p:nvPicPr>
          <p:cNvPr id="235" name="Google Shape;235;g1df75a25fcf_0_13" descr="The mission of our March Grantee, Too Young to Wed, is to empower girls and end child marriage globally. By informing girls and families of their rights, providing access to education, financial inclusion, and mentorship, this project will reduce the occurrence of child marriage and Female Genital Mutilation/Cutting (FGM/C) while increasing school attendance and literacy. &#10; &#10;Learn More: https://togetherwomenrise.org/programs/too-young-to-wed/ &#10; &#10;Donate: https://www.classy.org/give/316803/#!/donation/checkout?c_src=TYTW&amp;c_src2=video &#10; &#10;Home Office Video Links &#10;20th Anniversay: https://togetherwomenrise.org/20th-anniversary/ &#10;Upcoming Events: https://togetherwomenrise.org/upcoming-events/ &#10;Pop-up Shop Coming Soon!  Keep an eye on our website (https://togetherwomenrise.org/) for details. &#10; &#10;For Mimi by Twin Musicom is licensed under a Creative Commons Attribution 4.0 license. https://creativecommons.org/licenses/by/4.0/ &#10;Artist: http://www.twinmusicom.org/" title="March 2023 Monthly Chapter Video">
            <a:hlinkClick r:id="rId5"/>
          </p:cNvPr>
          <p:cNvPicPr preferRelativeResize="0"/>
          <p:nvPr/>
        </p:nvPicPr>
        <p:blipFill>
          <a:blip r:embed="rId6">
            <a:alphaModFix/>
          </a:blip>
          <a:stretch>
            <a:fillRect/>
          </a:stretch>
        </p:blipFill>
        <p:spPr>
          <a:xfrm>
            <a:off x="1809950" y="1079875"/>
            <a:ext cx="5286625" cy="297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d9b0211098_0_252"/>
          <p:cNvSpPr txBox="1">
            <a:spLocks noGrp="1"/>
          </p:cNvSpPr>
          <p:nvPr>
            <p:ph type="title"/>
          </p:nvPr>
        </p:nvSpPr>
        <p:spPr>
          <a:xfrm>
            <a:off x="1285210" y="118029"/>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4000" b="1">
                <a:latin typeface="Open Sans"/>
                <a:ea typeface="Open Sans"/>
                <a:cs typeface="Open Sans"/>
                <a:sym typeface="Open Sans"/>
              </a:rPr>
              <a:t>Campaign Updates</a:t>
            </a:r>
            <a:endParaRPr sz="4000" b="1">
              <a:solidFill>
                <a:schemeClr val="dk1"/>
              </a:solidFill>
              <a:latin typeface="Open Sans"/>
              <a:ea typeface="Open Sans"/>
              <a:cs typeface="Open Sans"/>
              <a:sym typeface="Open Sans"/>
            </a:endParaRPr>
          </a:p>
        </p:txBody>
      </p:sp>
      <p:sp>
        <p:nvSpPr>
          <p:cNvPr id="241" name="Google Shape;241;g1d9b0211098_0_2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242" name="Google Shape;242;g1d9b0211098_0_252"/>
          <p:cNvSpPr txBox="1"/>
          <p:nvPr/>
        </p:nvSpPr>
        <p:spPr>
          <a:xfrm>
            <a:off x="908907" y="4344087"/>
            <a:ext cx="73152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Open Sans"/>
                <a:ea typeface="Open Sans"/>
                <a:cs typeface="Open Sans"/>
                <a:sym typeface="Open Sans"/>
              </a:rPr>
              <a:t> results.org/set-the-agenda</a:t>
            </a:r>
            <a:endParaRPr sz="1400" b="1" i="0" u="none" strike="noStrike" cap="none">
              <a:solidFill>
                <a:srgbClr val="000000"/>
              </a:solidFill>
              <a:latin typeface="Arial"/>
              <a:ea typeface="Arial"/>
              <a:cs typeface="Arial"/>
              <a:sym typeface="Arial"/>
            </a:endParaRPr>
          </a:p>
        </p:txBody>
      </p:sp>
      <p:pic>
        <p:nvPicPr>
          <p:cNvPr id="243" name="Google Shape;243;g1d9b0211098_0_252"/>
          <p:cNvPicPr preferRelativeResize="0"/>
          <p:nvPr/>
        </p:nvPicPr>
        <p:blipFill rotWithShape="1">
          <a:blip r:embed="rId3">
            <a:alphaModFix/>
          </a:blip>
          <a:srcRect t="12844" r="-118" b="173"/>
          <a:stretch/>
        </p:blipFill>
        <p:spPr>
          <a:xfrm>
            <a:off x="2189284" y="1283675"/>
            <a:ext cx="4759940" cy="2752138"/>
          </a:xfrm>
          <a:prstGeom prst="rect">
            <a:avLst/>
          </a:prstGeom>
          <a:noFill/>
          <a:ln>
            <a:noFill/>
          </a:ln>
        </p:spPr>
      </p:pic>
      <p:pic>
        <p:nvPicPr>
          <p:cNvPr id="244" name="Google Shape;244;g1d9b0211098_0_252"/>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2927</Words>
  <Application>Microsoft Office PowerPoint</Application>
  <PresentationFormat>On-screen Show (16:9)</PresentationFormat>
  <Paragraphs>315</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Calibri</vt:lpstr>
      <vt:lpstr>Times New Roman</vt:lpstr>
      <vt:lpstr>Noto Sans</vt:lpstr>
      <vt:lpstr>Open Sans</vt:lpstr>
      <vt:lpstr>Noto Sans Symbols</vt:lpstr>
      <vt:lpstr>Arial</vt:lpstr>
      <vt:lpstr>Courier New</vt:lpstr>
      <vt:lpstr>Office Theme</vt:lpstr>
      <vt:lpstr>1_Office Theme</vt:lpstr>
      <vt:lpstr>RISE Advocacy Chapter  March Webinar</vt:lpstr>
      <vt:lpstr>Welcome </vt:lpstr>
      <vt:lpstr>Mission &amp; Vision</vt:lpstr>
      <vt:lpstr>Our Values &amp; Resources</vt:lpstr>
      <vt:lpstr>PowerPoint Presentation</vt:lpstr>
      <vt:lpstr>PowerPoint Presentation</vt:lpstr>
      <vt:lpstr>PowerPoint Presentation</vt:lpstr>
      <vt:lpstr>PowerPoint Presentation</vt:lpstr>
      <vt:lpstr>Campaign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Appropriations request forms Co-sponsorship of Senate bills:  -  The R.E.A.D. Act Reauthorization (S. 41) The End TB Now Act (S. 288) Dear Colleague Letter FY24 Maternal &amp; Child Health and Nutrition  (April 7 deadline)</vt:lpstr>
      <vt:lpstr>1. Check if your Senator is on the Dear Colleague Letter  2. Find them in Legislator  Lookup (look for the name of their “foreign policy staff”)  3. Email convention: FirstName_LastName@SenatorsLastName.Senate.Gov  4. Personalize this request letter and hit send  5. Follow up, Follow up, Follow up</vt:lpstr>
      <vt:lpstr>FY24 House Global Tuberculosis Dear Colleague Letter FY24 House Maternal and Child Health and Nutrition Dear Colleague Letter </vt:lpstr>
      <vt:lpstr> Link for folks to sign up: https://results.salsalabs.org/diningforwomen/index.html Next webinar: April 18 at 8:30 PM ET If you would like to learn more about RISE grantees, there are chapters across the US, as well as a virtual national chapter meeting with a speaker from the grantee each month on the first Thursday of the month at 8 PM ET:  https://togetherwomenrise.org/upcoming-events/ If you are interested in working on advocacy at a committee level at Together Women Rise, please let me know.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March Webinar</dc:title>
  <dc:creator>Ken Patterson</dc:creator>
  <cp:lastModifiedBy>Karyne Bury</cp:lastModifiedBy>
  <cp:revision>3</cp:revision>
  <dcterms:created xsi:type="dcterms:W3CDTF">2021-04-20T20:20:28Z</dcterms:created>
  <dcterms:modified xsi:type="dcterms:W3CDTF">2023-03-21T23:18:45Z</dcterms:modified>
</cp:coreProperties>
</file>