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Lst>
  <p:notesMasterIdLst>
    <p:notesMasterId r:id="rId27"/>
  </p:notesMasterIdLst>
  <p:sldIdLst>
    <p:sldId id="282" r:id="rId6"/>
    <p:sldId id="1223" r:id="rId7"/>
    <p:sldId id="831" r:id="rId8"/>
    <p:sldId id="1224" r:id="rId9"/>
    <p:sldId id="1226" r:id="rId10"/>
    <p:sldId id="288" r:id="rId11"/>
    <p:sldId id="1225" r:id="rId12"/>
    <p:sldId id="1227" r:id="rId13"/>
    <p:sldId id="365" r:id="rId14"/>
    <p:sldId id="1228" r:id="rId15"/>
    <p:sldId id="1230" r:id="rId16"/>
    <p:sldId id="1229" r:id="rId17"/>
    <p:sldId id="1231" r:id="rId18"/>
    <p:sldId id="1232" r:id="rId19"/>
    <p:sldId id="978" r:id="rId20"/>
    <p:sldId id="1183" r:id="rId21"/>
    <p:sldId id="954" r:id="rId22"/>
    <p:sldId id="1219" r:id="rId23"/>
    <p:sldId id="1146" r:id="rId24"/>
    <p:sldId id="1154" r:id="rId25"/>
    <p:sldId id="1180"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8A6C5-88B6-E64C-A9B9-A4B8F038AAE9}" v="61" dt="2021-03-16T18:20:01.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59"/>
    <p:restoredTop sz="77898"/>
  </p:normalViewPr>
  <p:slideViewPr>
    <p:cSldViewPr snapToGrid="0" snapToObjects="1">
      <p:cViewPr varScale="1">
        <p:scale>
          <a:sx n="90" d="100"/>
          <a:sy n="90" d="100"/>
        </p:scale>
        <p:origin x="728" y="192"/>
      </p:cViewPr>
      <p:guideLst>
        <p:guide orient="horz" pos="162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4FC79-0641-1046-9675-F19E600B8478}" type="doc">
      <dgm:prSet loTypeId="urn:microsoft.com/office/officeart/2005/8/layout/hProcess9" loCatId="" qsTypeId="urn:microsoft.com/office/officeart/2005/8/quickstyle/simple1" qsCatId="simple" csTypeId="urn:microsoft.com/office/officeart/2005/8/colors/accent1_2" csCatId="accent1" phldr="1"/>
      <dgm:spPr/>
      <dgm:t>
        <a:bodyPr/>
        <a:lstStyle/>
        <a:p>
          <a:endParaRPr lang="en-US"/>
        </a:p>
      </dgm:t>
    </dgm:pt>
    <dgm:pt modelId="{83040715-318D-3449-89BF-F24120056764}">
      <dgm:prSet phldrT="[Text]" phldr="0"/>
      <dgm:spPr/>
      <dgm:t>
        <a:bodyPr/>
        <a:lstStyle/>
        <a:p>
          <a:r>
            <a:rPr lang="en-US" dirty="0"/>
            <a:t>FY22 Appropriations</a:t>
          </a:r>
        </a:p>
      </dgm:t>
    </dgm:pt>
    <dgm:pt modelId="{9CE14DEE-E8B6-6947-86DF-E88A5A7770C7}" type="parTrans" cxnId="{743844F8-F453-0849-9D0D-1BB7D26DBAC2}">
      <dgm:prSet/>
      <dgm:spPr/>
      <dgm:t>
        <a:bodyPr/>
        <a:lstStyle/>
        <a:p>
          <a:endParaRPr lang="en-US"/>
        </a:p>
      </dgm:t>
    </dgm:pt>
    <dgm:pt modelId="{D576DFB0-4DD8-4244-B525-57DFF25627AE}" type="sibTrans" cxnId="{743844F8-F453-0849-9D0D-1BB7D26DBAC2}">
      <dgm:prSet/>
      <dgm:spPr/>
      <dgm:t>
        <a:bodyPr/>
        <a:lstStyle/>
        <a:p>
          <a:endParaRPr lang="en-US"/>
        </a:p>
      </dgm:t>
    </dgm:pt>
    <dgm:pt modelId="{A421998E-259D-124F-8F5E-55ADB784A640}">
      <dgm:prSet phldrT="[Text]" phldr="0"/>
      <dgm:spPr/>
      <dgm:t>
        <a:bodyPr/>
        <a:lstStyle/>
        <a:p>
          <a:r>
            <a:rPr lang="en-US" dirty="0"/>
            <a:t>GPE Resolution, Media, Sign-On Letter</a:t>
          </a:r>
        </a:p>
      </dgm:t>
    </dgm:pt>
    <dgm:pt modelId="{9486B94A-4B6E-2C48-B4D2-0C23DB306C04}" type="parTrans" cxnId="{0110E94D-D540-D64B-9AED-2B06F28C9358}">
      <dgm:prSet/>
      <dgm:spPr/>
      <dgm:t>
        <a:bodyPr/>
        <a:lstStyle/>
        <a:p>
          <a:endParaRPr lang="en-US"/>
        </a:p>
      </dgm:t>
    </dgm:pt>
    <dgm:pt modelId="{AAE819DF-40A1-1E4A-9919-90C3023BA7D2}" type="sibTrans" cxnId="{0110E94D-D540-D64B-9AED-2B06F28C9358}">
      <dgm:prSet/>
      <dgm:spPr/>
      <dgm:t>
        <a:bodyPr/>
        <a:lstStyle/>
        <a:p>
          <a:endParaRPr lang="en-US"/>
        </a:p>
      </dgm:t>
    </dgm:pt>
    <dgm:pt modelId="{8E085B26-98EE-F341-A1BB-C096EE3780CC}">
      <dgm:prSet phldrT="[Text]" phldr="0"/>
      <dgm:spPr/>
      <dgm:t>
        <a:bodyPr/>
        <a:lstStyle/>
        <a:p>
          <a:r>
            <a:rPr lang="en-US" dirty="0"/>
            <a:t>GPE Pledging Conference, July 2021</a:t>
          </a:r>
        </a:p>
      </dgm:t>
    </dgm:pt>
    <dgm:pt modelId="{96949D40-7662-A249-8198-56DF5DF5B664}" type="parTrans" cxnId="{5B5E6EC6-2E41-534C-9666-314304BC0CF2}">
      <dgm:prSet/>
      <dgm:spPr/>
      <dgm:t>
        <a:bodyPr/>
        <a:lstStyle/>
        <a:p>
          <a:endParaRPr lang="en-US"/>
        </a:p>
      </dgm:t>
    </dgm:pt>
    <dgm:pt modelId="{90C1562A-FF8C-4444-BC56-2A164CBCF78A}" type="sibTrans" cxnId="{5B5E6EC6-2E41-534C-9666-314304BC0CF2}">
      <dgm:prSet/>
      <dgm:spPr/>
      <dgm:t>
        <a:bodyPr/>
        <a:lstStyle/>
        <a:p>
          <a:endParaRPr lang="en-US"/>
        </a:p>
      </dgm:t>
    </dgm:pt>
    <dgm:pt modelId="{521AD3AC-5B22-A14F-AB23-A755204F97EB}" type="pres">
      <dgm:prSet presAssocID="{E0C4FC79-0641-1046-9675-F19E600B8478}" presName="CompostProcess" presStyleCnt="0">
        <dgm:presLayoutVars>
          <dgm:dir/>
          <dgm:resizeHandles val="exact"/>
        </dgm:presLayoutVars>
      </dgm:prSet>
      <dgm:spPr/>
    </dgm:pt>
    <dgm:pt modelId="{62A6BE6A-7E4B-B347-86F3-588A30EDA391}" type="pres">
      <dgm:prSet presAssocID="{E0C4FC79-0641-1046-9675-F19E600B8478}" presName="arrow" presStyleLbl="bgShp" presStyleIdx="0" presStyleCnt="1"/>
      <dgm:spPr/>
    </dgm:pt>
    <dgm:pt modelId="{C5ED1158-4A57-0A40-BEBB-00E932E71DD6}" type="pres">
      <dgm:prSet presAssocID="{E0C4FC79-0641-1046-9675-F19E600B8478}" presName="linearProcess" presStyleCnt="0"/>
      <dgm:spPr/>
    </dgm:pt>
    <dgm:pt modelId="{ED631B74-D577-654B-AA33-02D83BB2AD62}" type="pres">
      <dgm:prSet presAssocID="{83040715-318D-3449-89BF-F24120056764}" presName="textNode" presStyleLbl="node1" presStyleIdx="0" presStyleCnt="3">
        <dgm:presLayoutVars>
          <dgm:bulletEnabled val="1"/>
        </dgm:presLayoutVars>
      </dgm:prSet>
      <dgm:spPr/>
    </dgm:pt>
    <dgm:pt modelId="{BACBD5B8-B7DB-094F-ADF4-7786A63842CA}" type="pres">
      <dgm:prSet presAssocID="{D576DFB0-4DD8-4244-B525-57DFF25627AE}" presName="sibTrans" presStyleCnt="0"/>
      <dgm:spPr/>
    </dgm:pt>
    <dgm:pt modelId="{67F29D2A-6E5B-924B-98E1-317B7F895920}" type="pres">
      <dgm:prSet presAssocID="{A421998E-259D-124F-8F5E-55ADB784A640}" presName="textNode" presStyleLbl="node1" presStyleIdx="1" presStyleCnt="3">
        <dgm:presLayoutVars>
          <dgm:bulletEnabled val="1"/>
        </dgm:presLayoutVars>
      </dgm:prSet>
      <dgm:spPr/>
    </dgm:pt>
    <dgm:pt modelId="{1F0F29A4-5FFD-C847-A6B3-CC5ADDAF8BFA}" type="pres">
      <dgm:prSet presAssocID="{AAE819DF-40A1-1E4A-9919-90C3023BA7D2}" presName="sibTrans" presStyleCnt="0"/>
      <dgm:spPr/>
    </dgm:pt>
    <dgm:pt modelId="{1E3E6214-1801-7E43-9A0F-5D8076141C14}" type="pres">
      <dgm:prSet presAssocID="{8E085B26-98EE-F341-A1BB-C096EE3780CC}" presName="textNode" presStyleLbl="node1" presStyleIdx="2" presStyleCnt="3">
        <dgm:presLayoutVars>
          <dgm:bulletEnabled val="1"/>
        </dgm:presLayoutVars>
      </dgm:prSet>
      <dgm:spPr/>
    </dgm:pt>
  </dgm:ptLst>
  <dgm:cxnLst>
    <dgm:cxn modelId="{0110E94D-D540-D64B-9AED-2B06F28C9358}" srcId="{E0C4FC79-0641-1046-9675-F19E600B8478}" destId="{A421998E-259D-124F-8F5E-55ADB784A640}" srcOrd="1" destOrd="0" parTransId="{9486B94A-4B6E-2C48-B4D2-0C23DB306C04}" sibTransId="{AAE819DF-40A1-1E4A-9919-90C3023BA7D2}"/>
    <dgm:cxn modelId="{6DBA4A52-2AF6-3C4B-AEBA-00D39AD3D1D6}" type="presOf" srcId="{A421998E-259D-124F-8F5E-55ADB784A640}" destId="{67F29D2A-6E5B-924B-98E1-317B7F895920}" srcOrd="0" destOrd="0" presId="urn:microsoft.com/office/officeart/2005/8/layout/hProcess9"/>
    <dgm:cxn modelId="{083CEC91-1C08-024A-882C-38B90B28D63C}" type="presOf" srcId="{8E085B26-98EE-F341-A1BB-C096EE3780CC}" destId="{1E3E6214-1801-7E43-9A0F-5D8076141C14}" srcOrd="0" destOrd="0" presId="urn:microsoft.com/office/officeart/2005/8/layout/hProcess9"/>
    <dgm:cxn modelId="{A961A8BF-70F3-154C-8400-78C4DE4B1C04}" type="presOf" srcId="{E0C4FC79-0641-1046-9675-F19E600B8478}" destId="{521AD3AC-5B22-A14F-AB23-A755204F97EB}" srcOrd="0" destOrd="0" presId="urn:microsoft.com/office/officeart/2005/8/layout/hProcess9"/>
    <dgm:cxn modelId="{2E573EC2-6A4D-C348-95B7-08E94755F938}" type="presOf" srcId="{83040715-318D-3449-89BF-F24120056764}" destId="{ED631B74-D577-654B-AA33-02D83BB2AD62}" srcOrd="0" destOrd="0" presId="urn:microsoft.com/office/officeart/2005/8/layout/hProcess9"/>
    <dgm:cxn modelId="{5B5E6EC6-2E41-534C-9666-314304BC0CF2}" srcId="{E0C4FC79-0641-1046-9675-F19E600B8478}" destId="{8E085B26-98EE-F341-A1BB-C096EE3780CC}" srcOrd="2" destOrd="0" parTransId="{96949D40-7662-A249-8198-56DF5DF5B664}" sibTransId="{90C1562A-FF8C-4444-BC56-2A164CBCF78A}"/>
    <dgm:cxn modelId="{743844F8-F453-0849-9D0D-1BB7D26DBAC2}" srcId="{E0C4FC79-0641-1046-9675-F19E600B8478}" destId="{83040715-318D-3449-89BF-F24120056764}" srcOrd="0" destOrd="0" parTransId="{9CE14DEE-E8B6-6947-86DF-E88A5A7770C7}" sibTransId="{D576DFB0-4DD8-4244-B525-57DFF25627AE}"/>
    <dgm:cxn modelId="{A7D3A0C4-1F37-A648-AB85-B16817BD74AE}" type="presParOf" srcId="{521AD3AC-5B22-A14F-AB23-A755204F97EB}" destId="{62A6BE6A-7E4B-B347-86F3-588A30EDA391}" srcOrd="0" destOrd="0" presId="urn:microsoft.com/office/officeart/2005/8/layout/hProcess9"/>
    <dgm:cxn modelId="{DEEBB7F2-3CBA-4E47-A084-6C2330F49053}" type="presParOf" srcId="{521AD3AC-5B22-A14F-AB23-A755204F97EB}" destId="{C5ED1158-4A57-0A40-BEBB-00E932E71DD6}" srcOrd="1" destOrd="0" presId="urn:microsoft.com/office/officeart/2005/8/layout/hProcess9"/>
    <dgm:cxn modelId="{F65D8E44-528E-4E4E-80F9-B7F5868A5223}" type="presParOf" srcId="{C5ED1158-4A57-0A40-BEBB-00E932E71DD6}" destId="{ED631B74-D577-654B-AA33-02D83BB2AD62}" srcOrd="0" destOrd="0" presId="urn:microsoft.com/office/officeart/2005/8/layout/hProcess9"/>
    <dgm:cxn modelId="{F770E35C-8749-F547-9A29-90DD2DDE02C1}" type="presParOf" srcId="{C5ED1158-4A57-0A40-BEBB-00E932E71DD6}" destId="{BACBD5B8-B7DB-094F-ADF4-7786A63842CA}" srcOrd="1" destOrd="0" presId="urn:microsoft.com/office/officeart/2005/8/layout/hProcess9"/>
    <dgm:cxn modelId="{8053C47B-AC7E-7F4F-83AD-465BEA9E6DF1}" type="presParOf" srcId="{C5ED1158-4A57-0A40-BEBB-00E932E71DD6}" destId="{67F29D2A-6E5B-924B-98E1-317B7F895920}" srcOrd="2" destOrd="0" presId="urn:microsoft.com/office/officeart/2005/8/layout/hProcess9"/>
    <dgm:cxn modelId="{7583A8F1-D1AE-8549-8D5E-4258534CE8B8}" type="presParOf" srcId="{C5ED1158-4A57-0A40-BEBB-00E932E71DD6}" destId="{1F0F29A4-5FFD-C847-A6B3-CC5ADDAF8BFA}" srcOrd="3" destOrd="0" presId="urn:microsoft.com/office/officeart/2005/8/layout/hProcess9"/>
    <dgm:cxn modelId="{227B6423-C255-2447-A571-C3121CEAD33B}" type="presParOf" srcId="{C5ED1158-4A57-0A40-BEBB-00E932E71DD6}" destId="{1E3E6214-1801-7E43-9A0F-5D8076141C1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4FC79-0641-1046-9675-F19E600B8478}" type="doc">
      <dgm:prSet loTypeId="urn:microsoft.com/office/officeart/2005/8/layout/hProcess9" loCatId="" qsTypeId="urn:microsoft.com/office/officeart/2005/8/quickstyle/simple1" qsCatId="simple" csTypeId="urn:microsoft.com/office/officeart/2005/8/colors/accent1_2" csCatId="accent1" phldr="1"/>
      <dgm:spPr/>
      <dgm:t>
        <a:bodyPr/>
        <a:lstStyle/>
        <a:p>
          <a:endParaRPr lang="en-US"/>
        </a:p>
      </dgm:t>
    </dgm:pt>
    <dgm:pt modelId="{83040715-318D-3449-89BF-F24120056764}">
      <dgm:prSet phldrT="[Text]" phldr="0"/>
      <dgm:spPr/>
      <dgm:t>
        <a:bodyPr/>
        <a:lstStyle/>
        <a:p>
          <a:r>
            <a:rPr lang="en-US" dirty="0"/>
            <a:t>FY22 Appropriations</a:t>
          </a:r>
        </a:p>
      </dgm:t>
    </dgm:pt>
    <dgm:pt modelId="{9CE14DEE-E8B6-6947-86DF-E88A5A7770C7}" type="parTrans" cxnId="{743844F8-F453-0849-9D0D-1BB7D26DBAC2}">
      <dgm:prSet/>
      <dgm:spPr/>
      <dgm:t>
        <a:bodyPr/>
        <a:lstStyle/>
        <a:p>
          <a:endParaRPr lang="en-US"/>
        </a:p>
      </dgm:t>
    </dgm:pt>
    <dgm:pt modelId="{D576DFB0-4DD8-4244-B525-57DFF25627AE}" type="sibTrans" cxnId="{743844F8-F453-0849-9D0D-1BB7D26DBAC2}">
      <dgm:prSet/>
      <dgm:spPr/>
      <dgm:t>
        <a:bodyPr/>
        <a:lstStyle/>
        <a:p>
          <a:endParaRPr lang="en-US"/>
        </a:p>
      </dgm:t>
    </dgm:pt>
    <dgm:pt modelId="{A421998E-259D-124F-8F5E-55ADB784A640}">
      <dgm:prSet phldrT="[Text]" phldr="0"/>
      <dgm:spPr/>
      <dgm:t>
        <a:bodyPr/>
        <a:lstStyle/>
        <a:p>
          <a:r>
            <a:rPr lang="en-US" dirty="0"/>
            <a:t>Nutrition Legislation, Media, Sign-On Letter</a:t>
          </a:r>
        </a:p>
      </dgm:t>
    </dgm:pt>
    <dgm:pt modelId="{9486B94A-4B6E-2C48-B4D2-0C23DB306C04}" type="parTrans" cxnId="{0110E94D-D540-D64B-9AED-2B06F28C9358}">
      <dgm:prSet/>
      <dgm:spPr/>
      <dgm:t>
        <a:bodyPr/>
        <a:lstStyle/>
        <a:p>
          <a:endParaRPr lang="en-US"/>
        </a:p>
      </dgm:t>
    </dgm:pt>
    <dgm:pt modelId="{AAE819DF-40A1-1E4A-9919-90C3023BA7D2}" type="sibTrans" cxnId="{0110E94D-D540-D64B-9AED-2B06F28C9358}">
      <dgm:prSet/>
      <dgm:spPr/>
      <dgm:t>
        <a:bodyPr/>
        <a:lstStyle/>
        <a:p>
          <a:endParaRPr lang="en-US"/>
        </a:p>
      </dgm:t>
    </dgm:pt>
    <dgm:pt modelId="{8E085B26-98EE-F341-A1BB-C096EE3780CC}">
      <dgm:prSet phldrT="[Text]" phldr="0"/>
      <dgm:spPr/>
      <dgm:t>
        <a:bodyPr/>
        <a:lstStyle/>
        <a:p>
          <a:r>
            <a:rPr lang="en-US" dirty="0"/>
            <a:t>Nutrition for Growth Conference, December 2021</a:t>
          </a:r>
        </a:p>
      </dgm:t>
    </dgm:pt>
    <dgm:pt modelId="{96949D40-7662-A249-8198-56DF5DF5B664}" type="parTrans" cxnId="{5B5E6EC6-2E41-534C-9666-314304BC0CF2}">
      <dgm:prSet/>
      <dgm:spPr/>
      <dgm:t>
        <a:bodyPr/>
        <a:lstStyle/>
        <a:p>
          <a:endParaRPr lang="en-US"/>
        </a:p>
      </dgm:t>
    </dgm:pt>
    <dgm:pt modelId="{90C1562A-FF8C-4444-BC56-2A164CBCF78A}" type="sibTrans" cxnId="{5B5E6EC6-2E41-534C-9666-314304BC0CF2}">
      <dgm:prSet/>
      <dgm:spPr/>
      <dgm:t>
        <a:bodyPr/>
        <a:lstStyle/>
        <a:p>
          <a:endParaRPr lang="en-US"/>
        </a:p>
      </dgm:t>
    </dgm:pt>
    <dgm:pt modelId="{521AD3AC-5B22-A14F-AB23-A755204F97EB}" type="pres">
      <dgm:prSet presAssocID="{E0C4FC79-0641-1046-9675-F19E600B8478}" presName="CompostProcess" presStyleCnt="0">
        <dgm:presLayoutVars>
          <dgm:dir/>
          <dgm:resizeHandles val="exact"/>
        </dgm:presLayoutVars>
      </dgm:prSet>
      <dgm:spPr/>
    </dgm:pt>
    <dgm:pt modelId="{62A6BE6A-7E4B-B347-86F3-588A30EDA391}" type="pres">
      <dgm:prSet presAssocID="{E0C4FC79-0641-1046-9675-F19E600B8478}" presName="arrow" presStyleLbl="bgShp" presStyleIdx="0" presStyleCnt="1"/>
      <dgm:spPr/>
    </dgm:pt>
    <dgm:pt modelId="{C5ED1158-4A57-0A40-BEBB-00E932E71DD6}" type="pres">
      <dgm:prSet presAssocID="{E0C4FC79-0641-1046-9675-F19E600B8478}" presName="linearProcess" presStyleCnt="0"/>
      <dgm:spPr/>
    </dgm:pt>
    <dgm:pt modelId="{ED631B74-D577-654B-AA33-02D83BB2AD62}" type="pres">
      <dgm:prSet presAssocID="{83040715-318D-3449-89BF-F24120056764}" presName="textNode" presStyleLbl="node1" presStyleIdx="0" presStyleCnt="3">
        <dgm:presLayoutVars>
          <dgm:bulletEnabled val="1"/>
        </dgm:presLayoutVars>
      </dgm:prSet>
      <dgm:spPr/>
    </dgm:pt>
    <dgm:pt modelId="{BACBD5B8-B7DB-094F-ADF4-7786A63842CA}" type="pres">
      <dgm:prSet presAssocID="{D576DFB0-4DD8-4244-B525-57DFF25627AE}" presName="sibTrans" presStyleCnt="0"/>
      <dgm:spPr/>
    </dgm:pt>
    <dgm:pt modelId="{67F29D2A-6E5B-924B-98E1-317B7F895920}" type="pres">
      <dgm:prSet presAssocID="{A421998E-259D-124F-8F5E-55ADB784A640}" presName="textNode" presStyleLbl="node1" presStyleIdx="1" presStyleCnt="3">
        <dgm:presLayoutVars>
          <dgm:bulletEnabled val="1"/>
        </dgm:presLayoutVars>
      </dgm:prSet>
      <dgm:spPr/>
    </dgm:pt>
    <dgm:pt modelId="{1F0F29A4-5FFD-C847-A6B3-CC5ADDAF8BFA}" type="pres">
      <dgm:prSet presAssocID="{AAE819DF-40A1-1E4A-9919-90C3023BA7D2}" presName="sibTrans" presStyleCnt="0"/>
      <dgm:spPr/>
    </dgm:pt>
    <dgm:pt modelId="{1E3E6214-1801-7E43-9A0F-5D8076141C14}" type="pres">
      <dgm:prSet presAssocID="{8E085B26-98EE-F341-A1BB-C096EE3780CC}" presName="textNode" presStyleLbl="node1" presStyleIdx="2" presStyleCnt="3">
        <dgm:presLayoutVars>
          <dgm:bulletEnabled val="1"/>
        </dgm:presLayoutVars>
      </dgm:prSet>
      <dgm:spPr/>
    </dgm:pt>
  </dgm:ptLst>
  <dgm:cxnLst>
    <dgm:cxn modelId="{0110E94D-D540-D64B-9AED-2B06F28C9358}" srcId="{E0C4FC79-0641-1046-9675-F19E600B8478}" destId="{A421998E-259D-124F-8F5E-55ADB784A640}" srcOrd="1" destOrd="0" parTransId="{9486B94A-4B6E-2C48-B4D2-0C23DB306C04}" sibTransId="{AAE819DF-40A1-1E4A-9919-90C3023BA7D2}"/>
    <dgm:cxn modelId="{6DBA4A52-2AF6-3C4B-AEBA-00D39AD3D1D6}" type="presOf" srcId="{A421998E-259D-124F-8F5E-55ADB784A640}" destId="{67F29D2A-6E5B-924B-98E1-317B7F895920}" srcOrd="0" destOrd="0" presId="urn:microsoft.com/office/officeart/2005/8/layout/hProcess9"/>
    <dgm:cxn modelId="{083CEC91-1C08-024A-882C-38B90B28D63C}" type="presOf" srcId="{8E085B26-98EE-F341-A1BB-C096EE3780CC}" destId="{1E3E6214-1801-7E43-9A0F-5D8076141C14}" srcOrd="0" destOrd="0" presId="urn:microsoft.com/office/officeart/2005/8/layout/hProcess9"/>
    <dgm:cxn modelId="{A961A8BF-70F3-154C-8400-78C4DE4B1C04}" type="presOf" srcId="{E0C4FC79-0641-1046-9675-F19E600B8478}" destId="{521AD3AC-5B22-A14F-AB23-A755204F97EB}" srcOrd="0" destOrd="0" presId="urn:microsoft.com/office/officeart/2005/8/layout/hProcess9"/>
    <dgm:cxn modelId="{2E573EC2-6A4D-C348-95B7-08E94755F938}" type="presOf" srcId="{83040715-318D-3449-89BF-F24120056764}" destId="{ED631B74-D577-654B-AA33-02D83BB2AD62}" srcOrd="0" destOrd="0" presId="urn:microsoft.com/office/officeart/2005/8/layout/hProcess9"/>
    <dgm:cxn modelId="{5B5E6EC6-2E41-534C-9666-314304BC0CF2}" srcId="{E0C4FC79-0641-1046-9675-F19E600B8478}" destId="{8E085B26-98EE-F341-A1BB-C096EE3780CC}" srcOrd="2" destOrd="0" parTransId="{96949D40-7662-A249-8198-56DF5DF5B664}" sibTransId="{90C1562A-FF8C-4444-BC56-2A164CBCF78A}"/>
    <dgm:cxn modelId="{743844F8-F453-0849-9D0D-1BB7D26DBAC2}" srcId="{E0C4FC79-0641-1046-9675-F19E600B8478}" destId="{83040715-318D-3449-89BF-F24120056764}" srcOrd="0" destOrd="0" parTransId="{9CE14DEE-E8B6-6947-86DF-E88A5A7770C7}" sibTransId="{D576DFB0-4DD8-4244-B525-57DFF25627AE}"/>
    <dgm:cxn modelId="{A7D3A0C4-1F37-A648-AB85-B16817BD74AE}" type="presParOf" srcId="{521AD3AC-5B22-A14F-AB23-A755204F97EB}" destId="{62A6BE6A-7E4B-B347-86F3-588A30EDA391}" srcOrd="0" destOrd="0" presId="urn:microsoft.com/office/officeart/2005/8/layout/hProcess9"/>
    <dgm:cxn modelId="{DEEBB7F2-3CBA-4E47-A084-6C2330F49053}" type="presParOf" srcId="{521AD3AC-5B22-A14F-AB23-A755204F97EB}" destId="{C5ED1158-4A57-0A40-BEBB-00E932E71DD6}" srcOrd="1" destOrd="0" presId="urn:microsoft.com/office/officeart/2005/8/layout/hProcess9"/>
    <dgm:cxn modelId="{F65D8E44-528E-4E4E-80F9-B7F5868A5223}" type="presParOf" srcId="{C5ED1158-4A57-0A40-BEBB-00E932E71DD6}" destId="{ED631B74-D577-654B-AA33-02D83BB2AD62}" srcOrd="0" destOrd="0" presId="urn:microsoft.com/office/officeart/2005/8/layout/hProcess9"/>
    <dgm:cxn modelId="{F770E35C-8749-F547-9A29-90DD2DDE02C1}" type="presParOf" srcId="{C5ED1158-4A57-0A40-BEBB-00E932E71DD6}" destId="{BACBD5B8-B7DB-094F-ADF4-7786A63842CA}" srcOrd="1" destOrd="0" presId="urn:microsoft.com/office/officeart/2005/8/layout/hProcess9"/>
    <dgm:cxn modelId="{8053C47B-AC7E-7F4F-83AD-465BEA9E6DF1}" type="presParOf" srcId="{C5ED1158-4A57-0A40-BEBB-00E932E71DD6}" destId="{67F29D2A-6E5B-924B-98E1-317B7F895920}" srcOrd="2" destOrd="0" presId="urn:microsoft.com/office/officeart/2005/8/layout/hProcess9"/>
    <dgm:cxn modelId="{7583A8F1-D1AE-8549-8D5E-4258534CE8B8}" type="presParOf" srcId="{C5ED1158-4A57-0A40-BEBB-00E932E71DD6}" destId="{1F0F29A4-5FFD-C847-A6B3-CC5ADDAF8BFA}" srcOrd="3" destOrd="0" presId="urn:microsoft.com/office/officeart/2005/8/layout/hProcess9"/>
    <dgm:cxn modelId="{227B6423-C255-2447-A571-C3121CEAD33B}" type="presParOf" srcId="{C5ED1158-4A57-0A40-BEBB-00E932E71DD6}" destId="{1E3E6214-1801-7E43-9A0F-5D8076141C1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99FA59-6F3F-1E47-B109-33D36D0BD0AC}"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9140EE28-1E00-5040-8A9D-1B59F93E9480}">
      <dgm:prSet phldrT="[Text]" phldr="0" custT="1"/>
      <dgm:spPr/>
      <dgm:t>
        <a:bodyPr/>
        <a:lstStyle/>
        <a:p>
          <a:r>
            <a:rPr lang="en-US" sz="2000" dirty="0"/>
            <a:t>President’s Budget</a:t>
          </a:r>
        </a:p>
      </dgm:t>
    </dgm:pt>
    <dgm:pt modelId="{1CB513C4-0070-8048-A80F-7B9AFECE79AA}" type="parTrans" cxnId="{95957408-55E3-F44F-861B-E8AA2AFB5F26}">
      <dgm:prSet/>
      <dgm:spPr/>
      <dgm:t>
        <a:bodyPr/>
        <a:lstStyle/>
        <a:p>
          <a:endParaRPr lang="en-US"/>
        </a:p>
      </dgm:t>
    </dgm:pt>
    <dgm:pt modelId="{E8CF5F76-3968-0A45-835B-3633059CB9CB}" type="sibTrans" cxnId="{95957408-55E3-F44F-861B-E8AA2AFB5F26}">
      <dgm:prSet/>
      <dgm:spPr/>
      <dgm:t>
        <a:bodyPr/>
        <a:lstStyle/>
        <a:p>
          <a:endParaRPr lang="en-US"/>
        </a:p>
      </dgm:t>
    </dgm:pt>
    <dgm:pt modelId="{7A56FBA2-CA78-1D4C-B9B0-CDE612C84BAF}">
      <dgm:prSet phldrT="[Text]" phldr="0" custT="1"/>
      <dgm:spPr/>
      <dgm:t>
        <a:bodyPr/>
        <a:lstStyle/>
        <a:p>
          <a:r>
            <a:rPr lang="en-US" sz="2000" dirty="0"/>
            <a:t>Congress Budget Resolution</a:t>
          </a:r>
        </a:p>
      </dgm:t>
    </dgm:pt>
    <dgm:pt modelId="{01AAB0A8-AFB1-7B43-BDB7-07CE5428D42A}" type="parTrans" cxnId="{869C2D80-B350-B847-B92A-B4A8D5DCED20}">
      <dgm:prSet/>
      <dgm:spPr/>
      <dgm:t>
        <a:bodyPr/>
        <a:lstStyle/>
        <a:p>
          <a:endParaRPr lang="en-US"/>
        </a:p>
      </dgm:t>
    </dgm:pt>
    <dgm:pt modelId="{2BB21A39-149A-4E4F-B4D9-D5D01A655FF4}" type="sibTrans" cxnId="{869C2D80-B350-B847-B92A-B4A8D5DCED20}">
      <dgm:prSet/>
      <dgm:spPr/>
      <dgm:t>
        <a:bodyPr/>
        <a:lstStyle/>
        <a:p>
          <a:endParaRPr lang="en-US"/>
        </a:p>
      </dgm:t>
    </dgm:pt>
    <dgm:pt modelId="{DF723C87-C330-F941-B699-6C5CD231D80F}">
      <dgm:prSet phldrT="[Text]" phldr="0" custT="1"/>
      <dgm:spPr/>
      <dgm:t>
        <a:bodyPr/>
        <a:lstStyle/>
        <a:p>
          <a:r>
            <a:rPr lang="en-US" sz="1800" dirty="0"/>
            <a:t>Appropriations Committee Gets Spending Ceiling</a:t>
          </a:r>
        </a:p>
      </dgm:t>
    </dgm:pt>
    <dgm:pt modelId="{18A3D5C3-8D93-7149-91CB-6F9D5115C954}" type="parTrans" cxnId="{7C05D2C4-FC76-FA47-B8DE-CA2F3AB1A43E}">
      <dgm:prSet/>
      <dgm:spPr/>
      <dgm:t>
        <a:bodyPr/>
        <a:lstStyle/>
        <a:p>
          <a:endParaRPr lang="en-US"/>
        </a:p>
      </dgm:t>
    </dgm:pt>
    <dgm:pt modelId="{8FB7C21E-6A59-BC45-AF81-A55F10A78342}" type="sibTrans" cxnId="{7C05D2C4-FC76-FA47-B8DE-CA2F3AB1A43E}">
      <dgm:prSet/>
      <dgm:spPr/>
      <dgm:t>
        <a:bodyPr/>
        <a:lstStyle/>
        <a:p>
          <a:endParaRPr lang="en-US"/>
        </a:p>
      </dgm:t>
    </dgm:pt>
    <dgm:pt modelId="{8A586A2C-73BE-C348-9F4F-FE3E95C9A76B}">
      <dgm:prSet/>
      <dgm:spPr/>
      <dgm:t>
        <a:bodyPr/>
        <a:lstStyle/>
        <a:p>
          <a:r>
            <a:rPr lang="en-US" dirty="0"/>
            <a:t>12 Sub-Committees Decide How  Money is Spent</a:t>
          </a:r>
        </a:p>
      </dgm:t>
    </dgm:pt>
    <dgm:pt modelId="{6CC55C94-04B0-1949-818E-4AEA3FC54427}" type="parTrans" cxnId="{EAEEBC0D-6AB9-E545-87AD-3E0F772B7CA1}">
      <dgm:prSet/>
      <dgm:spPr/>
      <dgm:t>
        <a:bodyPr/>
        <a:lstStyle/>
        <a:p>
          <a:endParaRPr lang="en-US"/>
        </a:p>
      </dgm:t>
    </dgm:pt>
    <dgm:pt modelId="{1CA141CB-08BC-E84A-9AD3-438612829475}" type="sibTrans" cxnId="{EAEEBC0D-6AB9-E545-87AD-3E0F772B7CA1}">
      <dgm:prSet/>
      <dgm:spPr/>
      <dgm:t>
        <a:bodyPr/>
        <a:lstStyle/>
        <a:p>
          <a:endParaRPr lang="en-US"/>
        </a:p>
      </dgm:t>
    </dgm:pt>
    <dgm:pt modelId="{578DB7F5-1A02-7346-A604-5056058FDCE2}" type="pres">
      <dgm:prSet presAssocID="{1499FA59-6F3F-1E47-B109-33D36D0BD0AC}" presName="Name0" presStyleCnt="0">
        <dgm:presLayoutVars>
          <dgm:dir/>
          <dgm:resizeHandles val="exact"/>
        </dgm:presLayoutVars>
      </dgm:prSet>
      <dgm:spPr/>
    </dgm:pt>
    <dgm:pt modelId="{F8AA1013-5FA7-324B-AA8A-194539DC733D}" type="pres">
      <dgm:prSet presAssocID="{9140EE28-1E00-5040-8A9D-1B59F93E9480}" presName="node" presStyleLbl="node1" presStyleIdx="0" presStyleCnt="4" custScaleY="150369">
        <dgm:presLayoutVars>
          <dgm:bulletEnabled val="1"/>
        </dgm:presLayoutVars>
      </dgm:prSet>
      <dgm:spPr/>
    </dgm:pt>
    <dgm:pt modelId="{936A3C75-D12A-2040-9E77-8102C475CE3C}" type="pres">
      <dgm:prSet presAssocID="{E8CF5F76-3968-0A45-835B-3633059CB9CB}" presName="sibTrans" presStyleLbl="sibTrans2D1" presStyleIdx="0" presStyleCnt="3"/>
      <dgm:spPr/>
    </dgm:pt>
    <dgm:pt modelId="{A5752F51-CB0C-9048-AB67-AABA7CB8FF52}" type="pres">
      <dgm:prSet presAssocID="{E8CF5F76-3968-0A45-835B-3633059CB9CB}" presName="connectorText" presStyleLbl="sibTrans2D1" presStyleIdx="0" presStyleCnt="3"/>
      <dgm:spPr/>
    </dgm:pt>
    <dgm:pt modelId="{8FB964E3-A30D-834F-B6F3-C363F026311B}" type="pres">
      <dgm:prSet presAssocID="{7A56FBA2-CA78-1D4C-B9B0-CDE612C84BAF}" presName="node" presStyleLbl="node1" presStyleIdx="1" presStyleCnt="4" custScaleY="150369">
        <dgm:presLayoutVars>
          <dgm:bulletEnabled val="1"/>
        </dgm:presLayoutVars>
      </dgm:prSet>
      <dgm:spPr/>
    </dgm:pt>
    <dgm:pt modelId="{7AAE5D47-E98F-034F-A7D2-BDE73514FDE7}" type="pres">
      <dgm:prSet presAssocID="{2BB21A39-149A-4E4F-B4D9-D5D01A655FF4}" presName="sibTrans" presStyleLbl="sibTrans2D1" presStyleIdx="1" presStyleCnt="3"/>
      <dgm:spPr/>
    </dgm:pt>
    <dgm:pt modelId="{F1251498-939D-7A41-B41F-1CEE046FFD13}" type="pres">
      <dgm:prSet presAssocID="{2BB21A39-149A-4E4F-B4D9-D5D01A655FF4}" presName="connectorText" presStyleLbl="sibTrans2D1" presStyleIdx="1" presStyleCnt="3"/>
      <dgm:spPr/>
    </dgm:pt>
    <dgm:pt modelId="{2677003F-B2F0-BE4C-8EAC-B765A63B8D39}" type="pres">
      <dgm:prSet presAssocID="{DF723C87-C330-F941-B699-6C5CD231D80F}" presName="node" presStyleLbl="node1" presStyleIdx="2" presStyleCnt="4" custScaleX="106828" custScaleY="150369">
        <dgm:presLayoutVars>
          <dgm:bulletEnabled val="1"/>
        </dgm:presLayoutVars>
      </dgm:prSet>
      <dgm:spPr/>
    </dgm:pt>
    <dgm:pt modelId="{591B4687-9E36-1340-9300-EF804BA1BEE6}" type="pres">
      <dgm:prSet presAssocID="{8FB7C21E-6A59-BC45-AF81-A55F10A78342}" presName="sibTrans" presStyleLbl="sibTrans2D1" presStyleIdx="2" presStyleCnt="3"/>
      <dgm:spPr/>
    </dgm:pt>
    <dgm:pt modelId="{24D02238-3373-F642-9054-07AA9AD35842}" type="pres">
      <dgm:prSet presAssocID="{8FB7C21E-6A59-BC45-AF81-A55F10A78342}" presName="connectorText" presStyleLbl="sibTrans2D1" presStyleIdx="2" presStyleCnt="3"/>
      <dgm:spPr/>
    </dgm:pt>
    <dgm:pt modelId="{560D8B7F-9D05-464D-9039-FC4659E383C0}" type="pres">
      <dgm:prSet presAssocID="{8A586A2C-73BE-C348-9F4F-FE3E95C9A76B}" presName="node" presStyleLbl="node1" presStyleIdx="3" presStyleCnt="4" custScaleY="150369">
        <dgm:presLayoutVars>
          <dgm:bulletEnabled val="1"/>
        </dgm:presLayoutVars>
      </dgm:prSet>
      <dgm:spPr/>
    </dgm:pt>
  </dgm:ptLst>
  <dgm:cxnLst>
    <dgm:cxn modelId="{95957408-55E3-F44F-861B-E8AA2AFB5F26}" srcId="{1499FA59-6F3F-1E47-B109-33D36D0BD0AC}" destId="{9140EE28-1E00-5040-8A9D-1B59F93E9480}" srcOrd="0" destOrd="0" parTransId="{1CB513C4-0070-8048-A80F-7B9AFECE79AA}" sibTransId="{E8CF5F76-3968-0A45-835B-3633059CB9CB}"/>
    <dgm:cxn modelId="{2473ED09-48AD-B543-87F5-9B93506542BB}" type="presOf" srcId="{8A586A2C-73BE-C348-9F4F-FE3E95C9A76B}" destId="{560D8B7F-9D05-464D-9039-FC4659E383C0}" srcOrd="0" destOrd="0" presId="urn:microsoft.com/office/officeart/2005/8/layout/process1"/>
    <dgm:cxn modelId="{EAEEBC0D-6AB9-E545-87AD-3E0F772B7CA1}" srcId="{1499FA59-6F3F-1E47-B109-33D36D0BD0AC}" destId="{8A586A2C-73BE-C348-9F4F-FE3E95C9A76B}" srcOrd="3" destOrd="0" parTransId="{6CC55C94-04B0-1949-818E-4AEA3FC54427}" sibTransId="{1CA141CB-08BC-E84A-9AD3-438612829475}"/>
    <dgm:cxn modelId="{6FA17015-85DD-0B47-8141-64004016A66C}" type="presOf" srcId="{7A56FBA2-CA78-1D4C-B9B0-CDE612C84BAF}" destId="{8FB964E3-A30D-834F-B6F3-C363F026311B}" srcOrd="0" destOrd="0" presId="urn:microsoft.com/office/officeart/2005/8/layout/process1"/>
    <dgm:cxn modelId="{3F4B121D-3013-CC4B-8DB6-422DD8B60D65}" type="presOf" srcId="{9140EE28-1E00-5040-8A9D-1B59F93E9480}" destId="{F8AA1013-5FA7-324B-AA8A-194539DC733D}" srcOrd="0" destOrd="0" presId="urn:microsoft.com/office/officeart/2005/8/layout/process1"/>
    <dgm:cxn modelId="{9291AE26-5893-224C-874F-CFD1777436C5}" type="presOf" srcId="{1499FA59-6F3F-1E47-B109-33D36D0BD0AC}" destId="{578DB7F5-1A02-7346-A604-5056058FDCE2}" srcOrd="0" destOrd="0" presId="urn:microsoft.com/office/officeart/2005/8/layout/process1"/>
    <dgm:cxn modelId="{9C14502A-CBC2-FC4B-A789-0836AA351EFA}" type="presOf" srcId="{2BB21A39-149A-4E4F-B4D9-D5D01A655FF4}" destId="{F1251498-939D-7A41-B41F-1CEE046FFD13}" srcOrd="1" destOrd="0" presId="urn:microsoft.com/office/officeart/2005/8/layout/process1"/>
    <dgm:cxn modelId="{7AF9382C-B96A-BE4A-AC9F-A4EF87D7D022}" type="presOf" srcId="{8FB7C21E-6A59-BC45-AF81-A55F10A78342}" destId="{591B4687-9E36-1340-9300-EF804BA1BEE6}" srcOrd="0" destOrd="0" presId="urn:microsoft.com/office/officeart/2005/8/layout/process1"/>
    <dgm:cxn modelId="{9B809F35-CA1D-D343-8405-20438DF3DDF5}" type="presOf" srcId="{2BB21A39-149A-4E4F-B4D9-D5D01A655FF4}" destId="{7AAE5D47-E98F-034F-A7D2-BDE73514FDE7}" srcOrd="0" destOrd="0" presId="urn:microsoft.com/office/officeart/2005/8/layout/process1"/>
    <dgm:cxn modelId="{B87A7736-3062-6542-86E6-ADA44AB0468A}" type="presOf" srcId="{E8CF5F76-3968-0A45-835B-3633059CB9CB}" destId="{936A3C75-D12A-2040-9E77-8102C475CE3C}" srcOrd="0" destOrd="0" presId="urn:microsoft.com/office/officeart/2005/8/layout/process1"/>
    <dgm:cxn modelId="{869C2D80-B350-B847-B92A-B4A8D5DCED20}" srcId="{1499FA59-6F3F-1E47-B109-33D36D0BD0AC}" destId="{7A56FBA2-CA78-1D4C-B9B0-CDE612C84BAF}" srcOrd="1" destOrd="0" parTransId="{01AAB0A8-AFB1-7B43-BDB7-07CE5428D42A}" sibTransId="{2BB21A39-149A-4E4F-B4D9-D5D01A655FF4}"/>
    <dgm:cxn modelId="{43A2D185-974A-0D46-AE24-7E4DC5C8E2A9}" type="presOf" srcId="{E8CF5F76-3968-0A45-835B-3633059CB9CB}" destId="{A5752F51-CB0C-9048-AB67-AABA7CB8FF52}" srcOrd="1" destOrd="0" presId="urn:microsoft.com/office/officeart/2005/8/layout/process1"/>
    <dgm:cxn modelId="{344FA7BA-8CED-BF41-80B9-BB6C430E2E33}" type="presOf" srcId="{DF723C87-C330-F941-B699-6C5CD231D80F}" destId="{2677003F-B2F0-BE4C-8EAC-B765A63B8D39}" srcOrd="0" destOrd="0" presId="urn:microsoft.com/office/officeart/2005/8/layout/process1"/>
    <dgm:cxn modelId="{7C05D2C4-FC76-FA47-B8DE-CA2F3AB1A43E}" srcId="{1499FA59-6F3F-1E47-B109-33D36D0BD0AC}" destId="{DF723C87-C330-F941-B699-6C5CD231D80F}" srcOrd="2" destOrd="0" parTransId="{18A3D5C3-8D93-7149-91CB-6F9D5115C954}" sibTransId="{8FB7C21E-6A59-BC45-AF81-A55F10A78342}"/>
    <dgm:cxn modelId="{5838E9E7-4910-9642-A4CD-CEA3BD7176F8}" type="presOf" srcId="{8FB7C21E-6A59-BC45-AF81-A55F10A78342}" destId="{24D02238-3373-F642-9054-07AA9AD35842}" srcOrd="1" destOrd="0" presId="urn:microsoft.com/office/officeart/2005/8/layout/process1"/>
    <dgm:cxn modelId="{27C20C93-CFF1-C845-B590-52DDF09DBA38}" type="presParOf" srcId="{578DB7F5-1A02-7346-A604-5056058FDCE2}" destId="{F8AA1013-5FA7-324B-AA8A-194539DC733D}" srcOrd="0" destOrd="0" presId="urn:microsoft.com/office/officeart/2005/8/layout/process1"/>
    <dgm:cxn modelId="{BA155E07-C8F9-CE4E-AA3E-34A829F241E1}" type="presParOf" srcId="{578DB7F5-1A02-7346-A604-5056058FDCE2}" destId="{936A3C75-D12A-2040-9E77-8102C475CE3C}" srcOrd="1" destOrd="0" presId="urn:microsoft.com/office/officeart/2005/8/layout/process1"/>
    <dgm:cxn modelId="{1C386C61-7CC7-C048-97D8-14D9C25ED2A7}" type="presParOf" srcId="{936A3C75-D12A-2040-9E77-8102C475CE3C}" destId="{A5752F51-CB0C-9048-AB67-AABA7CB8FF52}" srcOrd="0" destOrd="0" presId="urn:microsoft.com/office/officeart/2005/8/layout/process1"/>
    <dgm:cxn modelId="{37BBB328-8312-4044-84DE-1B6153027A81}" type="presParOf" srcId="{578DB7F5-1A02-7346-A604-5056058FDCE2}" destId="{8FB964E3-A30D-834F-B6F3-C363F026311B}" srcOrd="2" destOrd="0" presId="urn:microsoft.com/office/officeart/2005/8/layout/process1"/>
    <dgm:cxn modelId="{91D29741-114A-8842-A040-DA2E93DA8E60}" type="presParOf" srcId="{578DB7F5-1A02-7346-A604-5056058FDCE2}" destId="{7AAE5D47-E98F-034F-A7D2-BDE73514FDE7}" srcOrd="3" destOrd="0" presId="urn:microsoft.com/office/officeart/2005/8/layout/process1"/>
    <dgm:cxn modelId="{9AAD659F-E3DA-9346-84B7-5B3D79B9D5DF}" type="presParOf" srcId="{7AAE5D47-E98F-034F-A7D2-BDE73514FDE7}" destId="{F1251498-939D-7A41-B41F-1CEE046FFD13}" srcOrd="0" destOrd="0" presId="urn:microsoft.com/office/officeart/2005/8/layout/process1"/>
    <dgm:cxn modelId="{BF362471-98F5-4C47-9A58-977A64A5CF0B}" type="presParOf" srcId="{578DB7F5-1A02-7346-A604-5056058FDCE2}" destId="{2677003F-B2F0-BE4C-8EAC-B765A63B8D39}" srcOrd="4" destOrd="0" presId="urn:microsoft.com/office/officeart/2005/8/layout/process1"/>
    <dgm:cxn modelId="{6D6036B9-F76A-FD4D-82A1-C771D73D83E5}" type="presParOf" srcId="{578DB7F5-1A02-7346-A604-5056058FDCE2}" destId="{591B4687-9E36-1340-9300-EF804BA1BEE6}" srcOrd="5" destOrd="0" presId="urn:microsoft.com/office/officeart/2005/8/layout/process1"/>
    <dgm:cxn modelId="{07D6C418-AECE-714D-A787-101C2F44736F}" type="presParOf" srcId="{591B4687-9E36-1340-9300-EF804BA1BEE6}" destId="{24D02238-3373-F642-9054-07AA9AD35842}" srcOrd="0" destOrd="0" presId="urn:microsoft.com/office/officeart/2005/8/layout/process1"/>
    <dgm:cxn modelId="{9DE726E8-47CD-724D-AD38-382D557C5486}" type="presParOf" srcId="{578DB7F5-1A02-7346-A604-5056058FDCE2}" destId="{560D8B7F-9D05-464D-9039-FC4659E383C0}"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8267EE-0836-484D-8811-40AA3332E1F7}"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US"/>
        </a:p>
      </dgm:t>
    </dgm:pt>
    <dgm:pt modelId="{F3E933A3-BCD2-9044-BECC-8AB32F835D33}">
      <dgm:prSet phldrT="[Text]" phldr="0" custT="1"/>
      <dgm:spPr/>
      <dgm:t>
        <a:bodyPr/>
        <a:lstStyle/>
        <a:p>
          <a:r>
            <a:rPr lang="en-US" sz="2400" dirty="0"/>
            <a:t>Other Reps.</a:t>
          </a:r>
        </a:p>
      </dgm:t>
    </dgm:pt>
    <dgm:pt modelId="{7A0326C4-DB57-EC40-8FE5-E019719CA406}" type="parTrans" cxnId="{ED88D64F-BC64-3B44-BAF3-F7826934B5E3}">
      <dgm:prSet/>
      <dgm:spPr/>
      <dgm:t>
        <a:bodyPr/>
        <a:lstStyle/>
        <a:p>
          <a:endParaRPr lang="en-US"/>
        </a:p>
      </dgm:t>
    </dgm:pt>
    <dgm:pt modelId="{503799BC-D894-184B-9629-026465AC7980}" type="sibTrans" cxnId="{ED88D64F-BC64-3B44-BAF3-F7826934B5E3}">
      <dgm:prSet/>
      <dgm:spPr/>
      <dgm:t>
        <a:bodyPr/>
        <a:lstStyle/>
        <a:p>
          <a:endParaRPr lang="en-US"/>
        </a:p>
      </dgm:t>
    </dgm:pt>
    <dgm:pt modelId="{27EC0570-9FC2-6747-A11B-B71ECD20F3B6}">
      <dgm:prSet phldrT="[Text]" phldr="0" custT="1"/>
      <dgm:spPr/>
      <dgm:t>
        <a:bodyPr/>
        <a:lstStyle/>
        <a:p>
          <a:r>
            <a:rPr lang="en-US" sz="2400" dirty="0"/>
            <a:t>Sign-on letters</a:t>
          </a:r>
        </a:p>
      </dgm:t>
    </dgm:pt>
    <dgm:pt modelId="{5C6383C4-939B-E045-8325-4636ACBA0FAC}" type="parTrans" cxnId="{DD40956F-5301-FF48-BC34-42F1B564D1BB}">
      <dgm:prSet/>
      <dgm:spPr/>
      <dgm:t>
        <a:bodyPr/>
        <a:lstStyle/>
        <a:p>
          <a:endParaRPr lang="en-US"/>
        </a:p>
      </dgm:t>
    </dgm:pt>
    <dgm:pt modelId="{DBB5EA4E-76C0-2E4B-B431-311ED61F33C0}" type="sibTrans" cxnId="{DD40956F-5301-FF48-BC34-42F1B564D1BB}">
      <dgm:prSet/>
      <dgm:spPr/>
      <dgm:t>
        <a:bodyPr/>
        <a:lstStyle/>
        <a:p>
          <a:endParaRPr lang="en-US"/>
        </a:p>
      </dgm:t>
    </dgm:pt>
    <dgm:pt modelId="{3176E5C3-4C4F-F54B-AEC0-A436A9E60176}">
      <dgm:prSet phldrT="[Text]" phldr="0" custT="1"/>
      <dgm:spPr/>
      <dgm:t>
        <a:bodyPr/>
        <a:lstStyle/>
        <a:p>
          <a:r>
            <a:rPr lang="en-US" sz="2200" dirty="0"/>
            <a:t>SFOPS Members</a:t>
          </a:r>
        </a:p>
      </dgm:t>
    </dgm:pt>
    <dgm:pt modelId="{6463A7C4-852D-E242-9064-E8C0BF704B7D}" type="parTrans" cxnId="{110B7B8E-20C7-464E-8B05-448B45027801}">
      <dgm:prSet/>
      <dgm:spPr/>
      <dgm:t>
        <a:bodyPr/>
        <a:lstStyle/>
        <a:p>
          <a:endParaRPr lang="en-US"/>
        </a:p>
      </dgm:t>
    </dgm:pt>
    <dgm:pt modelId="{F6D233F5-57C8-494E-B5FD-8659D442BD07}" type="sibTrans" cxnId="{110B7B8E-20C7-464E-8B05-448B45027801}">
      <dgm:prSet/>
      <dgm:spPr/>
      <dgm:t>
        <a:bodyPr/>
        <a:lstStyle/>
        <a:p>
          <a:endParaRPr lang="en-US"/>
        </a:p>
      </dgm:t>
    </dgm:pt>
    <dgm:pt modelId="{2BF74DFD-58A6-D743-800A-5CD1FF4B1172}">
      <dgm:prSet phldrT="[Text]" phldr="0"/>
      <dgm:spPr/>
      <dgm:t>
        <a:bodyPr/>
        <a:lstStyle/>
        <a:p>
          <a:r>
            <a:rPr lang="en-US" dirty="0">
              <a:solidFill>
                <a:schemeClr val="tx1">
                  <a:lumMod val="65000"/>
                  <a:lumOff val="35000"/>
                </a:schemeClr>
              </a:solidFill>
            </a:rPr>
            <a:t>SFOPS Spending Bill</a:t>
          </a:r>
        </a:p>
      </dgm:t>
    </dgm:pt>
    <dgm:pt modelId="{4071CD1C-5C51-674D-A40C-EA4E7A6C0C44}" type="parTrans" cxnId="{E10D5E8D-A8FF-1F4F-98C1-9CE3E0A529C3}">
      <dgm:prSet/>
      <dgm:spPr/>
      <dgm:t>
        <a:bodyPr/>
        <a:lstStyle/>
        <a:p>
          <a:endParaRPr lang="en-US"/>
        </a:p>
      </dgm:t>
    </dgm:pt>
    <dgm:pt modelId="{DABCFFCA-416D-3542-A87F-8C28E79F4903}" type="sibTrans" cxnId="{E10D5E8D-A8FF-1F4F-98C1-9CE3E0A529C3}">
      <dgm:prSet/>
      <dgm:spPr/>
      <dgm:t>
        <a:bodyPr/>
        <a:lstStyle/>
        <a:p>
          <a:endParaRPr lang="en-US"/>
        </a:p>
      </dgm:t>
    </dgm:pt>
    <dgm:pt modelId="{A2FF5AD7-0B1B-5643-9C6A-E5BDCB5E0CEA}" type="pres">
      <dgm:prSet presAssocID="{DE8267EE-0836-484D-8811-40AA3332E1F7}" presName="Name0" presStyleCnt="0">
        <dgm:presLayoutVars>
          <dgm:chMax val="4"/>
          <dgm:resizeHandles val="exact"/>
        </dgm:presLayoutVars>
      </dgm:prSet>
      <dgm:spPr/>
    </dgm:pt>
    <dgm:pt modelId="{EB2C3F69-D04E-1D4A-9BE1-1539AE37F6B9}" type="pres">
      <dgm:prSet presAssocID="{DE8267EE-0836-484D-8811-40AA3332E1F7}" presName="ellipse" presStyleLbl="trBgShp" presStyleIdx="0" presStyleCnt="1"/>
      <dgm:spPr/>
    </dgm:pt>
    <dgm:pt modelId="{CB56F6AB-6634-EF4B-BD9B-BD81CB5D1419}" type="pres">
      <dgm:prSet presAssocID="{DE8267EE-0836-484D-8811-40AA3332E1F7}" presName="arrow1" presStyleLbl="fgShp" presStyleIdx="0" presStyleCnt="1"/>
      <dgm:spPr/>
    </dgm:pt>
    <dgm:pt modelId="{A830FE79-8B8B-E44B-8B77-6FFF76C70B99}" type="pres">
      <dgm:prSet presAssocID="{DE8267EE-0836-484D-8811-40AA3332E1F7}" presName="rectangle" presStyleLbl="revTx" presStyleIdx="0" presStyleCnt="1">
        <dgm:presLayoutVars>
          <dgm:bulletEnabled val="1"/>
        </dgm:presLayoutVars>
      </dgm:prSet>
      <dgm:spPr/>
    </dgm:pt>
    <dgm:pt modelId="{F4C98EC2-60B1-4847-A4D0-B3359ABC9DAD}" type="pres">
      <dgm:prSet presAssocID="{27EC0570-9FC2-6747-A11B-B71ECD20F3B6}" presName="item1" presStyleLbl="node1" presStyleIdx="0" presStyleCnt="3" custScaleX="126244" custScaleY="122374">
        <dgm:presLayoutVars>
          <dgm:bulletEnabled val="1"/>
        </dgm:presLayoutVars>
      </dgm:prSet>
      <dgm:spPr/>
    </dgm:pt>
    <dgm:pt modelId="{E2098813-296F-744F-BDF9-3E847EDBBBD3}" type="pres">
      <dgm:prSet presAssocID="{3176E5C3-4C4F-F54B-AEC0-A436A9E60176}" presName="item2" presStyleLbl="node1" presStyleIdx="1" presStyleCnt="3" custScaleX="114251" custScaleY="115976">
        <dgm:presLayoutVars>
          <dgm:bulletEnabled val="1"/>
        </dgm:presLayoutVars>
      </dgm:prSet>
      <dgm:spPr/>
    </dgm:pt>
    <dgm:pt modelId="{61EB9AAC-DC35-8347-9A87-F7CE2791FE98}" type="pres">
      <dgm:prSet presAssocID="{2BF74DFD-58A6-D743-800A-5CD1FF4B1172}" presName="item3" presStyleLbl="node1" presStyleIdx="2" presStyleCnt="3" custScaleX="109224" custScaleY="105537">
        <dgm:presLayoutVars>
          <dgm:bulletEnabled val="1"/>
        </dgm:presLayoutVars>
      </dgm:prSet>
      <dgm:spPr/>
    </dgm:pt>
    <dgm:pt modelId="{5CA9F876-3B16-2844-BEDE-7CF84E092969}" type="pres">
      <dgm:prSet presAssocID="{DE8267EE-0836-484D-8811-40AA3332E1F7}" presName="funnel" presStyleLbl="trAlignAcc1" presStyleIdx="0" presStyleCnt="1"/>
      <dgm:spPr/>
    </dgm:pt>
  </dgm:ptLst>
  <dgm:cxnLst>
    <dgm:cxn modelId="{D56C3124-06D6-A74B-A882-15A0177B7770}" type="presOf" srcId="{27EC0570-9FC2-6747-A11B-B71ECD20F3B6}" destId="{E2098813-296F-744F-BDF9-3E847EDBBBD3}" srcOrd="0" destOrd="0" presId="urn:microsoft.com/office/officeart/2005/8/layout/funnel1"/>
    <dgm:cxn modelId="{794C7D3A-F2F4-0744-99EF-CCB1BF6B99E7}" type="presOf" srcId="{2BF74DFD-58A6-D743-800A-5CD1FF4B1172}" destId="{A830FE79-8B8B-E44B-8B77-6FFF76C70B99}" srcOrd="0" destOrd="0" presId="urn:microsoft.com/office/officeart/2005/8/layout/funnel1"/>
    <dgm:cxn modelId="{ED88D64F-BC64-3B44-BAF3-F7826934B5E3}" srcId="{DE8267EE-0836-484D-8811-40AA3332E1F7}" destId="{F3E933A3-BCD2-9044-BECC-8AB32F835D33}" srcOrd="0" destOrd="0" parTransId="{7A0326C4-DB57-EC40-8FE5-E019719CA406}" sibTransId="{503799BC-D894-184B-9629-026465AC7980}"/>
    <dgm:cxn modelId="{7A7E9C5E-FDDF-E741-B36A-ED8F875F97F6}" type="presOf" srcId="{DE8267EE-0836-484D-8811-40AA3332E1F7}" destId="{A2FF5AD7-0B1B-5643-9C6A-E5BDCB5E0CEA}" srcOrd="0" destOrd="0" presId="urn:microsoft.com/office/officeart/2005/8/layout/funnel1"/>
    <dgm:cxn modelId="{3CCA556D-9003-2348-8F85-0BD0A59F46E7}" type="presOf" srcId="{3176E5C3-4C4F-F54B-AEC0-A436A9E60176}" destId="{F4C98EC2-60B1-4847-A4D0-B3359ABC9DAD}" srcOrd="0" destOrd="0" presId="urn:microsoft.com/office/officeart/2005/8/layout/funnel1"/>
    <dgm:cxn modelId="{DD40956F-5301-FF48-BC34-42F1B564D1BB}" srcId="{DE8267EE-0836-484D-8811-40AA3332E1F7}" destId="{27EC0570-9FC2-6747-A11B-B71ECD20F3B6}" srcOrd="1" destOrd="0" parTransId="{5C6383C4-939B-E045-8325-4636ACBA0FAC}" sibTransId="{DBB5EA4E-76C0-2E4B-B431-311ED61F33C0}"/>
    <dgm:cxn modelId="{62290287-01AE-AB42-8815-2BBE90B01299}" type="presOf" srcId="{F3E933A3-BCD2-9044-BECC-8AB32F835D33}" destId="{61EB9AAC-DC35-8347-9A87-F7CE2791FE98}" srcOrd="0" destOrd="0" presId="urn:microsoft.com/office/officeart/2005/8/layout/funnel1"/>
    <dgm:cxn modelId="{E10D5E8D-A8FF-1F4F-98C1-9CE3E0A529C3}" srcId="{DE8267EE-0836-484D-8811-40AA3332E1F7}" destId="{2BF74DFD-58A6-D743-800A-5CD1FF4B1172}" srcOrd="3" destOrd="0" parTransId="{4071CD1C-5C51-674D-A40C-EA4E7A6C0C44}" sibTransId="{DABCFFCA-416D-3542-A87F-8C28E79F4903}"/>
    <dgm:cxn modelId="{110B7B8E-20C7-464E-8B05-448B45027801}" srcId="{DE8267EE-0836-484D-8811-40AA3332E1F7}" destId="{3176E5C3-4C4F-F54B-AEC0-A436A9E60176}" srcOrd="2" destOrd="0" parTransId="{6463A7C4-852D-E242-9064-E8C0BF704B7D}" sibTransId="{F6D233F5-57C8-494E-B5FD-8659D442BD07}"/>
    <dgm:cxn modelId="{A5C5DBFD-EFA6-F14D-BDF9-A7C126D6B057}" type="presParOf" srcId="{A2FF5AD7-0B1B-5643-9C6A-E5BDCB5E0CEA}" destId="{EB2C3F69-D04E-1D4A-9BE1-1539AE37F6B9}" srcOrd="0" destOrd="0" presId="urn:microsoft.com/office/officeart/2005/8/layout/funnel1"/>
    <dgm:cxn modelId="{26ACF713-F64E-5545-B657-58465AED3CCF}" type="presParOf" srcId="{A2FF5AD7-0B1B-5643-9C6A-E5BDCB5E0CEA}" destId="{CB56F6AB-6634-EF4B-BD9B-BD81CB5D1419}" srcOrd="1" destOrd="0" presId="urn:microsoft.com/office/officeart/2005/8/layout/funnel1"/>
    <dgm:cxn modelId="{AA25DF40-32C3-8640-8A30-2C41EB4DFDD6}" type="presParOf" srcId="{A2FF5AD7-0B1B-5643-9C6A-E5BDCB5E0CEA}" destId="{A830FE79-8B8B-E44B-8B77-6FFF76C70B99}" srcOrd="2" destOrd="0" presId="urn:microsoft.com/office/officeart/2005/8/layout/funnel1"/>
    <dgm:cxn modelId="{763452DD-4410-3A4C-BDB3-33FB47AF1D7F}" type="presParOf" srcId="{A2FF5AD7-0B1B-5643-9C6A-E5BDCB5E0CEA}" destId="{F4C98EC2-60B1-4847-A4D0-B3359ABC9DAD}" srcOrd="3" destOrd="0" presId="urn:microsoft.com/office/officeart/2005/8/layout/funnel1"/>
    <dgm:cxn modelId="{C92513DE-9938-924F-999F-CA3BDA83ECD7}" type="presParOf" srcId="{A2FF5AD7-0B1B-5643-9C6A-E5BDCB5E0CEA}" destId="{E2098813-296F-744F-BDF9-3E847EDBBBD3}" srcOrd="4" destOrd="0" presId="urn:microsoft.com/office/officeart/2005/8/layout/funnel1"/>
    <dgm:cxn modelId="{40C9B498-DF5C-F24D-95F0-EB01DF41CB41}" type="presParOf" srcId="{A2FF5AD7-0B1B-5643-9C6A-E5BDCB5E0CEA}" destId="{61EB9AAC-DC35-8347-9A87-F7CE2791FE98}" srcOrd="5" destOrd="0" presId="urn:microsoft.com/office/officeart/2005/8/layout/funnel1"/>
    <dgm:cxn modelId="{588DB4FC-32F9-AB42-84D8-A26799BADCA2}" type="presParOf" srcId="{A2FF5AD7-0B1B-5643-9C6A-E5BDCB5E0CEA}" destId="{5CA9F876-3B16-2844-BEDE-7CF84E09296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6BE6A-7E4B-B347-86F3-588A30EDA391}">
      <dsp:nvSpPr>
        <dsp:cNvPr id="0" name=""/>
        <dsp:cNvSpPr/>
      </dsp:nvSpPr>
      <dsp:spPr>
        <a:xfrm>
          <a:off x="617219" y="0"/>
          <a:ext cx="6995160" cy="33940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31B74-D577-654B-AA33-02D83BB2AD62}">
      <dsp:nvSpPr>
        <dsp:cNvPr id="0" name=""/>
        <dsp:cNvSpPr/>
      </dsp:nvSpPr>
      <dsp:spPr>
        <a:xfrm>
          <a:off x="278874" y="1018222"/>
          <a:ext cx="2468880"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FY22 Appropriations</a:t>
          </a:r>
        </a:p>
      </dsp:txBody>
      <dsp:txXfrm>
        <a:off x="345148" y="1084496"/>
        <a:ext cx="2336332" cy="1225082"/>
      </dsp:txXfrm>
    </dsp:sp>
    <dsp:sp modelId="{67F29D2A-6E5B-924B-98E1-317B7F895920}">
      <dsp:nvSpPr>
        <dsp:cNvPr id="0" name=""/>
        <dsp:cNvSpPr/>
      </dsp:nvSpPr>
      <dsp:spPr>
        <a:xfrm>
          <a:off x="2880359" y="1018222"/>
          <a:ext cx="2468880"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GPE Resolution, Media, Sign-On Letter</a:t>
          </a:r>
        </a:p>
      </dsp:txBody>
      <dsp:txXfrm>
        <a:off x="2946633" y="1084496"/>
        <a:ext cx="2336332" cy="1225082"/>
      </dsp:txXfrm>
    </dsp:sp>
    <dsp:sp modelId="{1E3E6214-1801-7E43-9A0F-5D8076141C14}">
      <dsp:nvSpPr>
        <dsp:cNvPr id="0" name=""/>
        <dsp:cNvSpPr/>
      </dsp:nvSpPr>
      <dsp:spPr>
        <a:xfrm>
          <a:off x="5481845" y="1018222"/>
          <a:ext cx="2468880"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GPE Pledging Conference, July 2021</a:t>
          </a:r>
        </a:p>
      </dsp:txBody>
      <dsp:txXfrm>
        <a:off x="5548119" y="1084496"/>
        <a:ext cx="2336332" cy="1225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6BE6A-7E4B-B347-86F3-588A30EDA391}">
      <dsp:nvSpPr>
        <dsp:cNvPr id="0" name=""/>
        <dsp:cNvSpPr/>
      </dsp:nvSpPr>
      <dsp:spPr>
        <a:xfrm>
          <a:off x="617219" y="0"/>
          <a:ext cx="6995160" cy="33940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31B74-D577-654B-AA33-02D83BB2AD62}">
      <dsp:nvSpPr>
        <dsp:cNvPr id="0" name=""/>
        <dsp:cNvSpPr/>
      </dsp:nvSpPr>
      <dsp:spPr>
        <a:xfrm>
          <a:off x="8840" y="1018222"/>
          <a:ext cx="2648902"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FY22 Appropriations</a:t>
          </a:r>
        </a:p>
      </dsp:txBody>
      <dsp:txXfrm>
        <a:off x="75114" y="1084496"/>
        <a:ext cx="2516354" cy="1225082"/>
      </dsp:txXfrm>
    </dsp:sp>
    <dsp:sp modelId="{67F29D2A-6E5B-924B-98E1-317B7F895920}">
      <dsp:nvSpPr>
        <dsp:cNvPr id="0" name=""/>
        <dsp:cNvSpPr/>
      </dsp:nvSpPr>
      <dsp:spPr>
        <a:xfrm>
          <a:off x="2790348" y="1018222"/>
          <a:ext cx="2648902"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Nutrition Legislation, Media, Sign-On Letter</a:t>
          </a:r>
        </a:p>
      </dsp:txBody>
      <dsp:txXfrm>
        <a:off x="2856622" y="1084496"/>
        <a:ext cx="2516354" cy="1225082"/>
      </dsp:txXfrm>
    </dsp:sp>
    <dsp:sp modelId="{1E3E6214-1801-7E43-9A0F-5D8076141C14}">
      <dsp:nvSpPr>
        <dsp:cNvPr id="0" name=""/>
        <dsp:cNvSpPr/>
      </dsp:nvSpPr>
      <dsp:spPr>
        <a:xfrm>
          <a:off x="5571857" y="1018222"/>
          <a:ext cx="2648902"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Nutrition for Growth Conference, December 2021</a:t>
          </a:r>
        </a:p>
      </dsp:txBody>
      <dsp:txXfrm>
        <a:off x="5638131" y="1084496"/>
        <a:ext cx="2516354" cy="1225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A1013-5FA7-324B-AA8A-194539DC733D}">
      <dsp:nvSpPr>
        <dsp:cNvPr id="0" name=""/>
        <dsp:cNvSpPr/>
      </dsp:nvSpPr>
      <dsp:spPr>
        <a:xfrm>
          <a:off x="6573" y="779591"/>
          <a:ext cx="1559608" cy="1834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President’s Budget</a:t>
          </a:r>
        </a:p>
      </dsp:txBody>
      <dsp:txXfrm>
        <a:off x="52252" y="825270"/>
        <a:ext cx="1468250" cy="1743534"/>
      </dsp:txXfrm>
    </dsp:sp>
    <dsp:sp modelId="{936A3C75-D12A-2040-9E77-8102C475CE3C}">
      <dsp:nvSpPr>
        <dsp:cNvPr id="0" name=""/>
        <dsp:cNvSpPr/>
      </dsp:nvSpPr>
      <dsp:spPr>
        <a:xfrm>
          <a:off x="1722142" y="1503646"/>
          <a:ext cx="330636" cy="3867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722142" y="1581002"/>
        <a:ext cx="231445" cy="232070"/>
      </dsp:txXfrm>
    </dsp:sp>
    <dsp:sp modelId="{8FB964E3-A30D-834F-B6F3-C363F026311B}">
      <dsp:nvSpPr>
        <dsp:cNvPr id="0" name=""/>
        <dsp:cNvSpPr/>
      </dsp:nvSpPr>
      <dsp:spPr>
        <a:xfrm>
          <a:off x="2190025" y="779591"/>
          <a:ext cx="1559608" cy="1834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Congress Budget Resolution</a:t>
          </a:r>
        </a:p>
      </dsp:txBody>
      <dsp:txXfrm>
        <a:off x="2235704" y="825270"/>
        <a:ext cx="1468250" cy="1743534"/>
      </dsp:txXfrm>
    </dsp:sp>
    <dsp:sp modelId="{7AAE5D47-E98F-034F-A7D2-BDE73514FDE7}">
      <dsp:nvSpPr>
        <dsp:cNvPr id="0" name=""/>
        <dsp:cNvSpPr/>
      </dsp:nvSpPr>
      <dsp:spPr>
        <a:xfrm>
          <a:off x="3905594" y="1503646"/>
          <a:ext cx="330636" cy="3867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905594" y="1581002"/>
        <a:ext cx="231445" cy="232070"/>
      </dsp:txXfrm>
    </dsp:sp>
    <dsp:sp modelId="{2677003F-B2F0-BE4C-8EAC-B765A63B8D39}">
      <dsp:nvSpPr>
        <dsp:cNvPr id="0" name=""/>
        <dsp:cNvSpPr/>
      </dsp:nvSpPr>
      <dsp:spPr>
        <a:xfrm>
          <a:off x="4373476" y="779591"/>
          <a:ext cx="1666098" cy="1834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Appropriations Committee Gets Spending Ceiling</a:t>
          </a:r>
        </a:p>
      </dsp:txBody>
      <dsp:txXfrm>
        <a:off x="4422274" y="828389"/>
        <a:ext cx="1568502" cy="1737296"/>
      </dsp:txXfrm>
    </dsp:sp>
    <dsp:sp modelId="{591B4687-9E36-1340-9300-EF804BA1BEE6}">
      <dsp:nvSpPr>
        <dsp:cNvPr id="0" name=""/>
        <dsp:cNvSpPr/>
      </dsp:nvSpPr>
      <dsp:spPr>
        <a:xfrm>
          <a:off x="6195535" y="1503646"/>
          <a:ext cx="330636" cy="3867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195535" y="1581002"/>
        <a:ext cx="231445" cy="232070"/>
      </dsp:txXfrm>
    </dsp:sp>
    <dsp:sp modelId="{560D8B7F-9D05-464D-9039-FC4659E383C0}">
      <dsp:nvSpPr>
        <dsp:cNvPr id="0" name=""/>
        <dsp:cNvSpPr/>
      </dsp:nvSpPr>
      <dsp:spPr>
        <a:xfrm>
          <a:off x="6663417" y="779591"/>
          <a:ext cx="1559608" cy="1834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12 Sub-Committees Decide How  Money is Spent</a:t>
          </a:r>
        </a:p>
      </dsp:txBody>
      <dsp:txXfrm>
        <a:off x="6709096" y="825270"/>
        <a:ext cx="1468250" cy="17435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C3F69-D04E-1D4A-9BE1-1539AE37F6B9}">
      <dsp:nvSpPr>
        <dsp:cNvPr id="0" name=""/>
        <dsp:cNvSpPr/>
      </dsp:nvSpPr>
      <dsp:spPr>
        <a:xfrm>
          <a:off x="1527947" y="186996"/>
          <a:ext cx="3711166" cy="128883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6F6AB-6634-EF4B-BD9B-BD81CB5D1419}">
      <dsp:nvSpPr>
        <dsp:cNvPr id="0" name=""/>
        <dsp:cNvSpPr/>
      </dsp:nvSpPr>
      <dsp:spPr>
        <a:xfrm>
          <a:off x="3029675" y="3342926"/>
          <a:ext cx="719218" cy="460299"/>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30FE79-8B8B-E44B-8B77-6FFF76C70B99}">
      <dsp:nvSpPr>
        <dsp:cNvPr id="0" name=""/>
        <dsp:cNvSpPr/>
      </dsp:nvSpPr>
      <dsp:spPr>
        <a:xfrm>
          <a:off x="1663160" y="3711166"/>
          <a:ext cx="3452247" cy="863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lumMod val="65000"/>
                  <a:lumOff val="35000"/>
                </a:schemeClr>
              </a:solidFill>
            </a:rPr>
            <a:t>SFOPS Spending Bill</a:t>
          </a:r>
        </a:p>
      </dsp:txBody>
      <dsp:txXfrm>
        <a:off x="1663160" y="3711166"/>
        <a:ext cx="3452247" cy="863061"/>
      </dsp:txXfrm>
    </dsp:sp>
    <dsp:sp modelId="{F4C98EC2-60B1-4847-A4D0-B3359ABC9DAD}">
      <dsp:nvSpPr>
        <dsp:cNvPr id="0" name=""/>
        <dsp:cNvSpPr/>
      </dsp:nvSpPr>
      <dsp:spPr>
        <a:xfrm>
          <a:off x="2707324" y="1430549"/>
          <a:ext cx="1634345" cy="15842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SFOPS Members</a:t>
          </a:r>
        </a:p>
      </dsp:txBody>
      <dsp:txXfrm>
        <a:off x="2946668" y="1662556"/>
        <a:ext cx="1155657" cy="1120231"/>
      </dsp:txXfrm>
    </dsp:sp>
    <dsp:sp modelId="{E2098813-296F-744F-BDF9-3E847EDBBBD3}">
      <dsp:nvSpPr>
        <dsp:cNvPr id="0" name=""/>
        <dsp:cNvSpPr/>
      </dsp:nvSpPr>
      <dsp:spPr>
        <a:xfrm>
          <a:off x="1858601" y="500731"/>
          <a:ext cx="1479085" cy="1501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Sign-on letters</a:t>
          </a:r>
        </a:p>
      </dsp:txBody>
      <dsp:txXfrm>
        <a:off x="2075208" y="720608"/>
        <a:ext cx="1045871" cy="1061663"/>
      </dsp:txXfrm>
    </dsp:sp>
    <dsp:sp modelId="{61EB9AAC-DC35-8347-9A87-F7CE2791FE98}">
      <dsp:nvSpPr>
        <dsp:cNvPr id="0" name=""/>
        <dsp:cNvSpPr/>
      </dsp:nvSpPr>
      <dsp:spPr>
        <a:xfrm>
          <a:off x="3214502" y="255298"/>
          <a:ext cx="1414006" cy="13662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Other Reps.</a:t>
          </a:r>
        </a:p>
      </dsp:txBody>
      <dsp:txXfrm>
        <a:off x="3421578" y="455384"/>
        <a:ext cx="999854" cy="966102"/>
      </dsp:txXfrm>
    </dsp:sp>
    <dsp:sp modelId="{5CA9F876-3B16-2844-BEDE-7CF84E092969}">
      <dsp:nvSpPr>
        <dsp:cNvPr id="0" name=""/>
        <dsp:cNvSpPr/>
      </dsp:nvSpPr>
      <dsp:spPr>
        <a:xfrm>
          <a:off x="1375473" y="28768"/>
          <a:ext cx="4027622" cy="322209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79953-4106-4EC9-857F-522B78E16448}" type="datetimeFigureOut">
              <a:rPr lang="en-US" smtClean="0"/>
              <a:t>3/15/21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EA70A-BE10-40B1-A850-11121D77317B}" type="slidenum">
              <a:rPr lang="en-US" smtClean="0"/>
              <a:t>‹#›</a:t>
            </a:fld>
            <a:endParaRPr lang="en-US" dirty="0"/>
          </a:p>
        </p:txBody>
      </p:sp>
    </p:spTree>
    <p:extLst>
      <p:ext uri="{BB962C8B-B14F-4D97-AF65-F5344CB8AC3E}">
        <p14:creationId xmlns:p14="http://schemas.microsoft.com/office/powerpoint/2010/main" val="5977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Leslye</a:t>
            </a: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a:t>
            </a:fld>
            <a:endParaRPr lang="en-US" dirty="0"/>
          </a:p>
        </p:txBody>
      </p:sp>
    </p:spTree>
    <p:extLst>
      <p:ext uri="{BB962C8B-B14F-4D97-AF65-F5344CB8AC3E}">
        <p14:creationId xmlns:p14="http://schemas.microsoft.com/office/powerpoint/2010/main" val="4162118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11</a:t>
            </a:fld>
            <a:endParaRPr lang="en-US" dirty="0"/>
          </a:p>
        </p:txBody>
      </p:sp>
    </p:spTree>
    <p:extLst>
      <p:ext uri="{BB962C8B-B14F-4D97-AF65-F5344CB8AC3E}">
        <p14:creationId xmlns:p14="http://schemas.microsoft.com/office/powerpoint/2010/main" val="291215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12</a:t>
            </a:fld>
            <a:endParaRPr lang="en-US" dirty="0"/>
          </a:p>
        </p:txBody>
      </p:sp>
    </p:spTree>
    <p:extLst>
      <p:ext uri="{BB962C8B-B14F-4D97-AF65-F5344CB8AC3E}">
        <p14:creationId xmlns:p14="http://schemas.microsoft.com/office/powerpoint/2010/main" val="154919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13</a:t>
            </a:fld>
            <a:endParaRPr lang="en-US" dirty="0"/>
          </a:p>
        </p:txBody>
      </p:sp>
    </p:spTree>
    <p:extLst>
      <p:ext uri="{BB962C8B-B14F-4D97-AF65-F5344CB8AC3E}">
        <p14:creationId xmlns:p14="http://schemas.microsoft.com/office/powerpoint/2010/main" val="43173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14</a:t>
            </a:fld>
            <a:endParaRPr lang="en-US" dirty="0"/>
          </a:p>
        </p:txBody>
      </p:sp>
    </p:spTree>
    <p:extLst>
      <p:ext uri="{BB962C8B-B14F-4D97-AF65-F5344CB8AC3E}">
        <p14:creationId xmlns:p14="http://schemas.microsoft.com/office/powerpoint/2010/main" val="3544941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16</a:t>
            </a:fld>
            <a:endParaRPr lang="en-US" dirty="0"/>
          </a:p>
        </p:txBody>
      </p:sp>
    </p:spTree>
    <p:extLst>
      <p:ext uri="{BB962C8B-B14F-4D97-AF65-F5344CB8AC3E}">
        <p14:creationId xmlns:p14="http://schemas.microsoft.com/office/powerpoint/2010/main" val="1255981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Leslye</a:t>
            </a:r>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17</a:t>
            </a:fld>
            <a:endParaRPr lang="en-US" dirty="0"/>
          </a:p>
        </p:txBody>
      </p:sp>
    </p:spTree>
    <p:extLst>
      <p:ext uri="{BB962C8B-B14F-4D97-AF65-F5344CB8AC3E}">
        <p14:creationId xmlns:p14="http://schemas.microsoft.com/office/powerpoint/2010/main" val="2549167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Leslye</a:t>
            </a:r>
            <a:endParaRPr lang="en-US" dirty="0"/>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19</a:t>
            </a:fld>
            <a:endParaRPr lang="en-US" dirty="0"/>
          </a:p>
        </p:txBody>
      </p:sp>
    </p:spTree>
    <p:extLst>
      <p:ext uri="{BB962C8B-B14F-4D97-AF65-F5344CB8AC3E}">
        <p14:creationId xmlns:p14="http://schemas.microsoft.com/office/powerpoint/2010/main" val="60963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2</a:t>
            </a:fld>
            <a:endParaRPr lang="en-US" dirty="0"/>
          </a:p>
        </p:txBody>
      </p:sp>
    </p:spTree>
    <p:extLst>
      <p:ext uri="{BB962C8B-B14F-4D97-AF65-F5344CB8AC3E}">
        <p14:creationId xmlns:p14="http://schemas.microsoft.com/office/powerpoint/2010/main" val="194038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3</a:t>
            </a:fld>
            <a:endParaRPr lang="en-US" dirty="0"/>
          </a:p>
        </p:txBody>
      </p:sp>
    </p:spTree>
    <p:extLst>
      <p:ext uri="{BB962C8B-B14F-4D97-AF65-F5344CB8AC3E}">
        <p14:creationId xmlns:p14="http://schemas.microsoft.com/office/powerpoint/2010/main" val="77285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4</a:t>
            </a:fld>
            <a:endParaRPr lang="en-US" dirty="0"/>
          </a:p>
        </p:txBody>
      </p:sp>
    </p:spTree>
    <p:extLst>
      <p:ext uri="{BB962C8B-B14F-4D97-AF65-F5344CB8AC3E}">
        <p14:creationId xmlns:p14="http://schemas.microsoft.com/office/powerpoint/2010/main" val="33035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5</a:t>
            </a:fld>
            <a:endParaRPr lang="en-US" dirty="0"/>
          </a:p>
        </p:txBody>
      </p:sp>
    </p:spTree>
    <p:extLst>
      <p:ext uri="{BB962C8B-B14F-4D97-AF65-F5344CB8AC3E}">
        <p14:creationId xmlns:p14="http://schemas.microsoft.com/office/powerpoint/2010/main" val="339309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6</a:t>
            </a:fld>
            <a:endParaRPr lang="en-US"/>
          </a:p>
        </p:txBody>
      </p:sp>
    </p:spTree>
    <p:extLst>
      <p:ext uri="{BB962C8B-B14F-4D97-AF65-F5344CB8AC3E}">
        <p14:creationId xmlns:p14="http://schemas.microsoft.com/office/powerpoint/2010/main" val="402655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7</a:t>
            </a:fld>
            <a:endParaRPr lang="en-US" dirty="0"/>
          </a:p>
        </p:txBody>
      </p:sp>
    </p:spTree>
    <p:extLst>
      <p:ext uri="{BB962C8B-B14F-4D97-AF65-F5344CB8AC3E}">
        <p14:creationId xmlns:p14="http://schemas.microsoft.com/office/powerpoint/2010/main" val="394732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8</a:t>
            </a:fld>
            <a:endParaRPr lang="en-US" dirty="0"/>
          </a:p>
        </p:txBody>
      </p:sp>
    </p:spTree>
    <p:extLst>
      <p:ext uri="{BB962C8B-B14F-4D97-AF65-F5344CB8AC3E}">
        <p14:creationId xmlns:p14="http://schemas.microsoft.com/office/powerpoint/2010/main" val="56487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10</a:t>
            </a:fld>
            <a:endParaRPr lang="en-US" dirty="0"/>
          </a:p>
        </p:txBody>
      </p:sp>
    </p:spTree>
    <p:extLst>
      <p:ext uri="{BB962C8B-B14F-4D97-AF65-F5344CB8AC3E}">
        <p14:creationId xmlns:p14="http://schemas.microsoft.com/office/powerpoint/2010/main" val="2110844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3/15/21</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3/15/21</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3/15/21</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3/15/21</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dirty="0"/>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3/15/21</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3/15/21</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3/15/21</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3/15/21</a:t>
            </a:fld>
            <a:endParaRPr lang="en-US" dirty="0"/>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3/15/21</a:t>
            </a:fld>
            <a:endParaRPr lang="en-US" dirty="0"/>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3/15/21</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3/15/21</a:t>
            </a:fld>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results.org/volunteers/anti-oppression/"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tiff"/><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542261" y="1429650"/>
            <a:ext cx="8059478" cy="2514056"/>
          </a:xfrm>
        </p:spPr>
        <p:txBody>
          <a:bodyPr>
            <a:normAutofit fontScale="90000"/>
          </a:bodyPr>
          <a:lstStyle/>
          <a:p>
            <a:r>
              <a:rPr lang="en-US" dirty="0"/>
              <a:t>RISE Advocacy Chapter with RESULTS</a:t>
            </a:r>
            <a:br>
              <a:rPr lang="en-US" dirty="0"/>
            </a:br>
            <a:br>
              <a:rPr lang="en-US" dirty="0"/>
            </a:br>
            <a:r>
              <a:rPr lang="en-US" dirty="0"/>
              <a:t>March Webinar: Nutrition and Education Appropriations</a:t>
            </a:r>
          </a:p>
        </p:txBody>
      </p:sp>
      <p:sp>
        <p:nvSpPr>
          <p:cNvPr id="7" name="TextBox 6">
            <a:extLst>
              <a:ext uri="{FF2B5EF4-FFF2-40B4-BE49-F238E27FC236}">
                <a16:creationId xmlns:a16="http://schemas.microsoft.com/office/drawing/2014/main" id="{717EC79D-5797-CA44-AB33-B0C1698AEECE}"/>
              </a:ext>
            </a:extLst>
          </p:cNvPr>
          <p:cNvSpPr txBox="1"/>
          <p:nvPr/>
        </p:nvSpPr>
        <p:spPr>
          <a:xfrm>
            <a:off x="1125415" y="4299438"/>
            <a:ext cx="6620608" cy="369332"/>
          </a:xfrm>
          <a:prstGeom prst="rect">
            <a:avLst/>
          </a:prstGeom>
          <a:noFill/>
        </p:spPr>
        <p:txBody>
          <a:bodyPr wrap="square" rtlCol="0">
            <a:spAutoFit/>
          </a:bodyPr>
          <a:lstStyle/>
          <a:p>
            <a:pPr algn="ctr"/>
            <a:r>
              <a:rPr lang="en-US" dirty="0"/>
              <a:t>March 16 &amp; 17, 2021</a:t>
            </a:r>
          </a:p>
        </p:txBody>
      </p:sp>
      <p:pic>
        <p:nvPicPr>
          <p:cNvPr id="8" name="Picture 7">
            <a:extLst>
              <a:ext uri="{FF2B5EF4-FFF2-40B4-BE49-F238E27FC236}">
                <a16:creationId xmlns:a16="http://schemas.microsoft.com/office/drawing/2014/main" id="{E68944B9-68E8-0F40-A0E5-51DD0E6DD01C}"/>
              </a:ext>
            </a:extLst>
          </p:cNvPr>
          <p:cNvPicPr>
            <a:picLocks noChangeAspect="1"/>
          </p:cNvPicPr>
          <p:nvPr/>
        </p:nvPicPr>
        <p:blipFill>
          <a:blip r:embed="rId3"/>
          <a:stretch>
            <a:fillRect/>
          </a:stretch>
        </p:blipFill>
        <p:spPr>
          <a:xfrm>
            <a:off x="132080" y="187403"/>
            <a:ext cx="3013528" cy="886516"/>
          </a:xfrm>
          <a:prstGeom prst="rect">
            <a:avLst/>
          </a:prstGeom>
        </p:spPr>
      </p:pic>
    </p:spTree>
    <p:extLst>
      <p:ext uri="{BB962C8B-B14F-4D97-AF65-F5344CB8AC3E}">
        <p14:creationId xmlns:p14="http://schemas.microsoft.com/office/powerpoint/2010/main" val="3000944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2673927" y="272447"/>
            <a:ext cx="4350328" cy="1091050"/>
          </a:xfrm>
        </p:spPr>
        <p:txBody>
          <a:bodyPr>
            <a:normAutofit/>
          </a:bodyPr>
          <a:lstStyle/>
          <a:p>
            <a:r>
              <a:rPr lang="en-US" dirty="0"/>
              <a:t>Our Opportunity</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43345" y="1363497"/>
            <a:ext cx="8437419" cy="3644988"/>
          </a:xfrm>
        </p:spPr>
        <p:txBody>
          <a:bodyPr>
            <a:normAutofit fontScale="92500" lnSpcReduction="10000"/>
          </a:bodyPr>
          <a:lstStyle/>
          <a:p>
            <a:pPr marL="0" indent="0">
              <a:spcAft>
                <a:spcPts val="600"/>
              </a:spcAft>
              <a:buNone/>
            </a:pPr>
            <a:r>
              <a:rPr lang="en-US" dirty="0"/>
              <a:t>Ask our Reps. to weigh in on education and nutrition appropriations:</a:t>
            </a:r>
          </a:p>
          <a:p>
            <a:pPr marL="514350" indent="-514350">
              <a:buFont typeface="+mj-lt"/>
              <a:buAutoNum type="arabicPeriod"/>
            </a:pPr>
            <a:r>
              <a:rPr lang="en-US" dirty="0"/>
              <a:t>Call Foreign Policy aide: ask for deadlines and submission process (do they have forms)?</a:t>
            </a:r>
          </a:p>
          <a:p>
            <a:pPr marL="514350" indent="-514350">
              <a:buFont typeface="+mj-lt"/>
              <a:buAutoNum type="arabicPeriod"/>
            </a:pPr>
            <a:r>
              <a:rPr lang="en-US" dirty="0"/>
              <a:t>Email our appropriations requests</a:t>
            </a:r>
          </a:p>
          <a:p>
            <a:pPr marL="514350" indent="-514350">
              <a:buFont typeface="+mj-lt"/>
              <a:buAutoNum type="arabicPeriod"/>
            </a:pPr>
            <a:r>
              <a:rPr lang="en-US" b="1" dirty="0"/>
              <a:t>Follow up: will they be including our requests?</a:t>
            </a:r>
          </a:p>
          <a:p>
            <a:pPr marL="514350" indent="-514350">
              <a:buFont typeface="+mj-lt"/>
              <a:buAutoNum type="arabicPeriod"/>
            </a:pPr>
            <a:r>
              <a:rPr lang="en-US" dirty="0"/>
              <a:t>Once they are out: sign-on letter requests</a:t>
            </a:r>
          </a:p>
          <a:p>
            <a:pPr marL="0" indent="0">
              <a:buNone/>
            </a:pPr>
            <a:endParaRPr lang="en-US" dirty="0"/>
          </a:p>
        </p:txBody>
      </p:sp>
      <p:pic>
        <p:nvPicPr>
          <p:cNvPr id="2" name="Picture 1">
            <a:extLst>
              <a:ext uri="{FF2B5EF4-FFF2-40B4-BE49-F238E27FC236}">
                <a16:creationId xmlns:a16="http://schemas.microsoft.com/office/drawing/2014/main" id="{49FF5460-80C7-884C-9DD4-D21674C07E16}"/>
              </a:ext>
            </a:extLst>
          </p:cNvPr>
          <p:cNvPicPr>
            <a:picLocks noChangeAspect="1"/>
          </p:cNvPicPr>
          <p:nvPr/>
        </p:nvPicPr>
        <p:blipFill>
          <a:blip r:embed="rId3"/>
          <a:stretch>
            <a:fillRect/>
          </a:stretch>
        </p:blipFill>
        <p:spPr>
          <a:xfrm>
            <a:off x="0" y="135015"/>
            <a:ext cx="2451970" cy="682957"/>
          </a:xfrm>
          <a:prstGeom prst="rect">
            <a:avLst/>
          </a:prstGeom>
        </p:spPr>
      </p:pic>
    </p:spTree>
    <p:extLst>
      <p:ext uri="{BB962C8B-B14F-4D97-AF65-F5344CB8AC3E}">
        <p14:creationId xmlns:p14="http://schemas.microsoft.com/office/powerpoint/2010/main" val="2371744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925783" y="646520"/>
            <a:ext cx="5763490" cy="1091050"/>
          </a:xfrm>
        </p:spPr>
        <p:txBody>
          <a:bodyPr>
            <a:normAutofit fontScale="90000"/>
          </a:bodyPr>
          <a:lstStyle/>
          <a:p>
            <a:r>
              <a:rPr lang="en-US" dirty="0"/>
              <a:t>Our Opportunity Timeline</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43345" y="1870363"/>
            <a:ext cx="8437419" cy="3138121"/>
          </a:xfrm>
        </p:spPr>
        <p:txBody>
          <a:bodyPr>
            <a:normAutofit/>
          </a:bodyPr>
          <a:lstStyle/>
          <a:p>
            <a:pPr marL="0" indent="0">
              <a:spcAft>
                <a:spcPts val="600"/>
              </a:spcAft>
              <a:buNone/>
            </a:pPr>
            <a:r>
              <a:rPr lang="en-US" dirty="0"/>
              <a:t>Timing in House &amp; Senate</a:t>
            </a:r>
          </a:p>
          <a:p>
            <a:pPr>
              <a:spcAft>
                <a:spcPts val="600"/>
              </a:spcAft>
            </a:pPr>
            <a:r>
              <a:rPr lang="en-US" dirty="0"/>
              <a:t>SFOPS deadline to hear from Reps: 4/15</a:t>
            </a:r>
          </a:p>
          <a:p>
            <a:pPr>
              <a:spcAft>
                <a:spcPts val="600"/>
              </a:spcAft>
            </a:pPr>
            <a:r>
              <a:rPr lang="en-US" dirty="0"/>
              <a:t>Which means your Reps will have earlier deadlines (March)</a:t>
            </a:r>
          </a:p>
          <a:p>
            <a:pPr>
              <a:spcAft>
                <a:spcPts val="600"/>
              </a:spcAft>
            </a:pPr>
            <a:r>
              <a:rPr lang="en-US" dirty="0"/>
              <a:t>Senate will come a little later, but not much</a:t>
            </a:r>
          </a:p>
          <a:p>
            <a:pPr marL="0" indent="0">
              <a:buNone/>
            </a:pPr>
            <a:endParaRPr lang="en-US" dirty="0"/>
          </a:p>
        </p:txBody>
      </p:sp>
      <p:pic>
        <p:nvPicPr>
          <p:cNvPr id="2" name="Picture 1">
            <a:extLst>
              <a:ext uri="{FF2B5EF4-FFF2-40B4-BE49-F238E27FC236}">
                <a16:creationId xmlns:a16="http://schemas.microsoft.com/office/drawing/2014/main" id="{49FF5460-80C7-884C-9DD4-D21674C07E16}"/>
              </a:ext>
            </a:extLst>
          </p:cNvPr>
          <p:cNvPicPr>
            <a:picLocks noChangeAspect="1"/>
          </p:cNvPicPr>
          <p:nvPr/>
        </p:nvPicPr>
        <p:blipFill>
          <a:blip r:embed="rId3"/>
          <a:stretch>
            <a:fillRect/>
          </a:stretch>
        </p:blipFill>
        <p:spPr>
          <a:xfrm>
            <a:off x="0" y="135015"/>
            <a:ext cx="2451970" cy="682957"/>
          </a:xfrm>
          <a:prstGeom prst="rect">
            <a:avLst/>
          </a:prstGeom>
        </p:spPr>
      </p:pic>
    </p:spTree>
    <p:extLst>
      <p:ext uri="{BB962C8B-B14F-4D97-AF65-F5344CB8AC3E}">
        <p14:creationId xmlns:p14="http://schemas.microsoft.com/office/powerpoint/2010/main" val="249769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3269386" y="135015"/>
            <a:ext cx="3353088" cy="1091050"/>
          </a:xfrm>
        </p:spPr>
        <p:txBody>
          <a:bodyPr>
            <a:normAutofit/>
          </a:bodyPr>
          <a:lstStyle/>
          <a:p>
            <a:r>
              <a:rPr lang="en-US" dirty="0"/>
              <a:t>Tools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600075" y="1454727"/>
            <a:ext cx="8096249" cy="3553758"/>
          </a:xfrm>
        </p:spPr>
        <p:txBody>
          <a:bodyPr>
            <a:normAutofit/>
          </a:bodyPr>
          <a:lstStyle/>
          <a:p>
            <a:r>
              <a:rPr lang="en-US" dirty="0"/>
              <a:t>Appropriations requests</a:t>
            </a:r>
          </a:p>
          <a:p>
            <a:r>
              <a:rPr lang="en-US" dirty="0"/>
              <a:t>Laser talks</a:t>
            </a:r>
          </a:p>
          <a:p>
            <a:r>
              <a:rPr lang="en-US" dirty="0"/>
              <a:t>Legislator look-up tool, phone, </a:t>
            </a:r>
            <a:r>
              <a:rPr lang="en-US" dirty="0" err="1"/>
              <a:t>Leslye</a:t>
            </a:r>
            <a:r>
              <a:rPr lang="en-US" dirty="0"/>
              <a:t>/Ken</a:t>
            </a:r>
          </a:p>
          <a:p>
            <a:r>
              <a:rPr lang="en-US" dirty="0"/>
              <a:t>First 100 Days congressional meetings</a:t>
            </a:r>
          </a:p>
          <a:p>
            <a:r>
              <a:rPr lang="en-US" dirty="0"/>
              <a:t>Action Sheet or online action to engage others</a:t>
            </a:r>
          </a:p>
        </p:txBody>
      </p:sp>
      <p:pic>
        <p:nvPicPr>
          <p:cNvPr id="2" name="Picture 1">
            <a:extLst>
              <a:ext uri="{FF2B5EF4-FFF2-40B4-BE49-F238E27FC236}">
                <a16:creationId xmlns:a16="http://schemas.microsoft.com/office/drawing/2014/main" id="{49FF5460-80C7-884C-9DD4-D21674C07E16}"/>
              </a:ext>
            </a:extLst>
          </p:cNvPr>
          <p:cNvPicPr>
            <a:picLocks noChangeAspect="1"/>
          </p:cNvPicPr>
          <p:nvPr/>
        </p:nvPicPr>
        <p:blipFill>
          <a:blip r:embed="rId3"/>
          <a:stretch>
            <a:fillRect/>
          </a:stretch>
        </p:blipFill>
        <p:spPr>
          <a:xfrm>
            <a:off x="0" y="135015"/>
            <a:ext cx="2451970" cy="682957"/>
          </a:xfrm>
          <a:prstGeom prst="rect">
            <a:avLst/>
          </a:prstGeom>
        </p:spPr>
      </p:pic>
    </p:spTree>
    <p:extLst>
      <p:ext uri="{BB962C8B-B14F-4D97-AF65-F5344CB8AC3E}">
        <p14:creationId xmlns:p14="http://schemas.microsoft.com/office/powerpoint/2010/main" val="49079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00820" y="613925"/>
            <a:ext cx="5894758" cy="1091050"/>
          </a:xfrm>
        </p:spPr>
        <p:txBody>
          <a:bodyPr>
            <a:normAutofit/>
          </a:bodyPr>
          <a:lstStyle/>
          <a:p>
            <a:r>
              <a:rPr lang="en-US" dirty="0"/>
              <a:t>Let’s Take Action</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600075" y="2022764"/>
            <a:ext cx="8096249" cy="2798282"/>
          </a:xfrm>
        </p:spPr>
        <p:txBody>
          <a:bodyPr>
            <a:normAutofit/>
          </a:bodyPr>
          <a:lstStyle/>
          <a:p>
            <a:pPr marL="514350" indent="-514350">
              <a:buFont typeface="+mj-lt"/>
              <a:buAutoNum type="arabicPeriod"/>
            </a:pPr>
            <a:r>
              <a:rPr lang="en-US" dirty="0"/>
              <a:t>Let’s all write to our Reps. and Senators now</a:t>
            </a:r>
          </a:p>
          <a:p>
            <a:pPr marL="514350" indent="-514350">
              <a:buFont typeface="+mj-lt"/>
              <a:buAutoNum type="arabicPeriod"/>
            </a:pPr>
            <a:r>
              <a:rPr lang="en-US" dirty="0"/>
              <a:t>Let’s see what a call might look like</a:t>
            </a:r>
          </a:p>
          <a:p>
            <a:pPr marL="0" indent="0">
              <a:buNone/>
            </a:pPr>
            <a:endParaRPr lang="en-US" dirty="0"/>
          </a:p>
        </p:txBody>
      </p:sp>
      <p:pic>
        <p:nvPicPr>
          <p:cNvPr id="2" name="Picture 1">
            <a:extLst>
              <a:ext uri="{FF2B5EF4-FFF2-40B4-BE49-F238E27FC236}">
                <a16:creationId xmlns:a16="http://schemas.microsoft.com/office/drawing/2014/main" id="{49FF5460-80C7-884C-9DD4-D21674C07E16}"/>
              </a:ext>
            </a:extLst>
          </p:cNvPr>
          <p:cNvPicPr>
            <a:picLocks noChangeAspect="1"/>
          </p:cNvPicPr>
          <p:nvPr/>
        </p:nvPicPr>
        <p:blipFill>
          <a:blip r:embed="rId3"/>
          <a:stretch>
            <a:fillRect/>
          </a:stretch>
        </p:blipFill>
        <p:spPr>
          <a:xfrm>
            <a:off x="0" y="135015"/>
            <a:ext cx="2451970" cy="682957"/>
          </a:xfrm>
          <a:prstGeom prst="rect">
            <a:avLst/>
          </a:prstGeom>
        </p:spPr>
      </p:pic>
    </p:spTree>
    <p:extLst>
      <p:ext uri="{BB962C8B-B14F-4D97-AF65-F5344CB8AC3E}">
        <p14:creationId xmlns:p14="http://schemas.microsoft.com/office/powerpoint/2010/main" val="360363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2673927" y="272447"/>
            <a:ext cx="4350328" cy="1091050"/>
          </a:xfrm>
        </p:spPr>
        <p:txBody>
          <a:bodyPr>
            <a:normAutofit/>
          </a:bodyPr>
          <a:lstStyle/>
          <a:p>
            <a:r>
              <a:rPr lang="en-US" dirty="0"/>
              <a:t>Our Opportunity</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43345" y="1363497"/>
            <a:ext cx="8437419" cy="3644988"/>
          </a:xfrm>
        </p:spPr>
        <p:txBody>
          <a:bodyPr>
            <a:normAutofit fontScale="92500" lnSpcReduction="10000"/>
          </a:bodyPr>
          <a:lstStyle/>
          <a:p>
            <a:pPr marL="0" indent="0">
              <a:spcAft>
                <a:spcPts val="600"/>
              </a:spcAft>
              <a:buNone/>
            </a:pPr>
            <a:r>
              <a:rPr lang="en-US" dirty="0"/>
              <a:t>Ask our Reps. to weigh in on education and nutrition appropriations:</a:t>
            </a:r>
          </a:p>
          <a:p>
            <a:pPr marL="514350" indent="-514350">
              <a:buFont typeface="+mj-lt"/>
              <a:buAutoNum type="arabicPeriod"/>
            </a:pPr>
            <a:r>
              <a:rPr lang="en-US" dirty="0"/>
              <a:t>Call Foreign Policy aide: ask for deadlines and submission process (do they have forms)?</a:t>
            </a:r>
          </a:p>
          <a:p>
            <a:pPr marL="514350" indent="-514350">
              <a:buFont typeface="+mj-lt"/>
              <a:buAutoNum type="arabicPeriod"/>
            </a:pPr>
            <a:r>
              <a:rPr lang="en-US" dirty="0"/>
              <a:t>Email our appropriations requests</a:t>
            </a:r>
          </a:p>
          <a:p>
            <a:pPr marL="514350" indent="-514350">
              <a:buFont typeface="+mj-lt"/>
              <a:buAutoNum type="arabicPeriod"/>
            </a:pPr>
            <a:r>
              <a:rPr lang="en-US" b="1" dirty="0"/>
              <a:t>Follow up: will they be including our requests?</a:t>
            </a:r>
          </a:p>
          <a:p>
            <a:pPr marL="514350" indent="-514350">
              <a:buFont typeface="+mj-lt"/>
              <a:buAutoNum type="arabicPeriod"/>
            </a:pPr>
            <a:r>
              <a:rPr lang="en-US" dirty="0"/>
              <a:t>Once they are out: sign-on letter requests</a:t>
            </a:r>
          </a:p>
          <a:p>
            <a:pPr marL="0" indent="0">
              <a:buNone/>
            </a:pPr>
            <a:endParaRPr lang="en-US" dirty="0"/>
          </a:p>
        </p:txBody>
      </p:sp>
      <p:pic>
        <p:nvPicPr>
          <p:cNvPr id="2" name="Picture 1">
            <a:extLst>
              <a:ext uri="{FF2B5EF4-FFF2-40B4-BE49-F238E27FC236}">
                <a16:creationId xmlns:a16="http://schemas.microsoft.com/office/drawing/2014/main" id="{49FF5460-80C7-884C-9DD4-D21674C07E16}"/>
              </a:ext>
            </a:extLst>
          </p:cNvPr>
          <p:cNvPicPr>
            <a:picLocks noChangeAspect="1"/>
          </p:cNvPicPr>
          <p:nvPr/>
        </p:nvPicPr>
        <p:blipFill>
          <a:blip r:embed="rId3"/>
          <a:stretch>
            <a:fillRect/>
          </a:stretch>
        </p:blipFill>
        <p:spPr>
          <a:xfrm>
            <a:off x="0" y="135015"/>
            <a:ext cx="2451970" cy="682957"/>
          </a:xfrm>
          <a:prstGeom prst="rect">
            <a:avLst/>
          </a:prstGeom>
        </p:spPr>
      </p:pic>
    </p:spTree>
    <p:extLst>
      <p:ext uri="{BB962C8B-B14F-4D97-AF65-F5344CB8AC3E}">
        <p14:creationId xmlns:p14="http://schemas.microsoft.com/office/powerpoint/2010/main" val="309479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172" y="1835881"/>
            <a:ext cx="8082844" cy="1364520"/>
          </a:xfrm>
        </p:spPr>
        <p:txBody>
          <a:bodyPr>
            <a:normAutofit/>
          </a:bodyPr>
          <a:lstStyle/>
          <a:p>
            <a:pPr marL="0" indent="0" algn="ctr" fontAlgn="base">
              <a:lnSpc>
                <a:spcPct val="114000"/>
              </a:lnSpc>
              <a:spcBef>
                <a:spcPts val="0"/>
              </a:spcBef>
              <a:spcAft>
                <a:spcPts val="600"/>
              </a:spcAft>
              <a:buNone/>
            </a:pPr>
            <a:r>
              <a:rPr lang="en-US" sz="6500" dirty="0">
                <a:latin typeface="Open Sans" panose="020B0606030504020204" pitchFamily="34" charset="0"/>
                <a:ea typeface="Open Sans" panose="020B0606030504020204" pitchFamily="34" charset="0"/>
                <a:cs typeface="Open Sans" panose="020B0606030504020204" pitchFamily="34" charset="0"/>
              </a:rPr>
              <a:t>Questions?</a:t>
            </a:r>
          </a:p>
          <a:p>
            <a:endParaRPr lang="en-US" sz="2000" dirty="0"/>
          </a:p>
          <a:p>
            <a:pPr lvl="1"/>
            <a:endParaRPr lang="en-US" sz="1500" dirty="0"/>
          </a:p>
          <a:p>
            <a:pPr lvl="1"/>
            <a:endParaRPr lang="en-US" sz="1500" dirty="0"/>
          </a:p>
          <a:p>
            <a:pPr lvl="1"/>
            <a:endParaRPr lang="en-US" sz="1500" dirty="0"/>
          </a:p>
        </p:txBody>
      </p:sp>
      <p:sp>
        <p:nvSpPr>
          <p:cNvPr id="7" name="Rectangle 5">
            <a:extLst>
              <a:ext uri="{FF2B5EF4-FFF2-40B4-BE49-F238E27FC236}">
                <a16:creationId xmlns:a16="http://schemas.microsoft.com/office/drawing/2014/main" id="{7A2F6F2B-C4B1-417E-AD54-00A995019849}"/>
              </a:ext>
            </a:extLst>
          </p:cNvPr>
          <p:cNvSpPr>
            <a:spLocks noChangeArrowheads="1"/>
          </p:cNvSpPr>
          <p:nvPr/>
        </p:nvSpPr>
        <p:spPr bwMode="auto">
          <a:xfrm>
            <a:off x="66269" y="45654"/>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15</a:t>
            </a:fld>
            <a:endParaRPr lang="en-US" altLang="en-US" sz="135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4">
            <a:extLst>
              <a:ext uri="{FF2B5EF4-FFF2-40B4-BE49-F238E27FC236}">
                <a16:creationId xmlns:a16="http://schemas.microsoft.com/office/drawing/2014/main" id="{FB61BD6E-FDD5-1D4B-9F32-886AD5C26D7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49163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4" y="206527"/>
            <a:ext cx="6073684" cy="857250"/>
          </a:xfrm>
        </p:spPr>
        <p:txBody>
          <a:bodyPr>
            <a:normAutofit/>
          </a:bodyPr>
          <a:lstStyle/>
          <a:p>
            <a:r>
              <a:rPr lang="en-US" sz="3600" dirty="0"/>
              <a:t>Announcements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40268" y="1752600"/>
            <a:ext cx="8424332" cy="3149600"/>
          </a:xfrm>
        </p:spPr>
        <p:txBody>
          <a:bodyPr>
            <a:normAutofit/>
          </a:bodyPr>
          <a:lstStyle/>
          <a:p>
            <a:pPr marL="0" indent="0">
              <a:spcBef>
                <a:spcPts val="0"/>
              </a:spcBef>
              <a:spcAft>
                <a:spcPts val="600"/>
              </a:spcAft>
              <a:buNone/>
            </a:pPr>
            <a:r>
              <a:rPr lang="en-US" dirty="0"/>
              <a:t>Next Together Women Rise Advocacy with RESULTS webinar: </a:t>
            </a:r>
          </a:p>
          <a:p>
            <a:pPr>
              <a:spcBef>
                <a:spcPts val="0"/>
              </a:spcBef>
              <a:spcAft>
                <a:spcPts val="600"/>
              </a:spcAft>
            </a:pPr>
            <a:r>
              <a:rPr lang="en-US" dirty="0"/>
              <a:t>April 20 at 7 pm ET</a:t>
            </a:r>
          </a:p>
          <a:p>
            <a:pPr>
              <a:spcBef>
                <a:spcPts val="0"/>
              </a:spcBef>
              <a:spcAft>
                <a:spcPts val="600"/>
              </a:spcAft>
            </a:pPr>
            <a:r>
              <a:rPr lang="en-US" dirty="0"/>
              <a:t>April 21 at 10 pm ET</a:t>
            </a:r>
          </a:p>
        </p:txBody>
      </p:sp>
      <p:pic>
        <p:nvPicPr>
          <p:cNvPr id="5" name="Picture 4">
            <a:extLst>
              <a:ext uri="{FF2B5EF4-FFF2-40B4-BE49-F238E27FC236}">
                <a16:creationId xmlns:a16="http://schemas.microsoft.com/office/drawing/2014/main" id="{46C35A04-D58F-884D-B3D1-33365CFA7294}"/>
              </a:ext>
            </a:extLst>
          </p:cNvPr>
          <p:cNvPicPr>
            <a:picLocks noChangeAspect="1"/>
          </p:cNvPicPr>
          <p:nvPr/>
        </p:nvPicPr>
        <p:blipFill>
          <a:blip r:embed="rId3"/>
          <a:stretch>
            <a:fillRect/>
          </a:stretch>
        </p:blipFill>
        <p:spPr>
          <a:xfrm>
            <a:off x="0" y="135015"/>
            <a:ext cx="2451970" cy="682957"/>
          </a:xfrm>
          <a:prstGeom prst="rect">
            <a:avLst/>
          </a:prstGeom>
        </p:spPr>
      </p:pic>
    </p:spTree>
    <p:extLst>
      <p:ext uri="{BB962C8B-B14F-4D97-AF65-F5344CB8AC3E}">
        <p14:creationId xmlns:p14="http://schemas.microsoft.com/office/powerpoint/2010/main" val="1373464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72422" y="636018"/>
            <a:ext cx="5894758" cy="770935"/>
          </a:xfrm>
        </p:spPr>
        <p:txBody>
          <a:bodyPr>
            <a:normAutofit/>
          </a:bodyPr>
          <a:lstStyle/>
          <a:p>
            <a:r>
              <a:rPr lang="en-US" dirty="0"/>
              <a:t>New Mission &amp; Vision</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310055" y="1744386"/>
            <a:ext cx="8523889" cy="3399114"/>
          </a:xfrm>
        </p:spPr>
        <p:txBody>
          <a:bodyPr>
            <a:normAutofit fontScale="70000" lnSpcReduction="20000"/>
          </a:bodyPr>
          <a:lstStyle/>
          <a:p>
            <a:pPr marL="0" indent="0" algn="ctr">
              <a:buNone/>
            </a:pPr>
            <a:r>
              <a:rPr lang="en-US" b="1" dirty="0"/>
              <a:t>NEW MISSION</a:t>
            </a:r>
          </a:p>
          <a:p>
            <a:pPr marL="0" indent="0" algn="ctr">
              <a:buNone/>
            </a:pPr>
            <a:br>
              <a:rPr lang="en-US" dirty="0"/>
            </a:br>
            <a:r>
              <a:rPr lang="en-US" b="1" dirty="0"/>
              <a:t>Together Women Rise cultivates the collective power of community </a:t>
            </a:r>
            <a:br>
              <a:rPr lang="en-US" dirty="0"/>
            </a:br>
            <a:r>
              <a:rPr lang="en-US" b="1" dirty="0"/>
              <a:t>to achieve global gender equality.</a:t>
            </a:r>
            <a:br>
              <a:rPr lang="en-US" dirty="0"/>
            </a:br>
            <a:r>
              <a:rPr lang="en-US" dirty="0"/>
              <a:t> </a:t>
            </a:r>
          </a:p>
          <a:p>
            <a:pPr marL="0" indent="0" algn="ctr">
              <a:buNone/>
            </a:pPr>
            <a:br>
              <a:rPr lang="en-US" dirty="0"/>
            </a:br>
            <a:r>
              <a:rPr lang="en-US" b="1" dirty="0"/>
              <a:t>OUR NEW VISION</a:t>
            </a:r>
          </a:p>
          <a:p>
            <a:pPr marL="0" indent="0" algn="ctr">
              <a:buNone/>
            </a:pPr>
            <a:br>
              <a:rPr lang="en-US" dirty="0"/>
            </a:br>
            <a:r>
              <a:rPr lang="en-US" b="1" dirty="0"/>
              <a:t>Together Women Rise envisions a world where every person</a:t>
            </a:r>
            <a:br>
              <a:rPr lang="en-US" b="1" dirty="0"/>
            </a:br>
            <a:r>
              <a:rPr lang="en-US" b="1" dirty="0"/>
              <a:t>has the same opportunities to thrive</a:t>
            </a:r>
            <a:br>
              <a:rPr lang="en-US" b="1" dirty="0"/>
            </a:br>
            <a:r>
              <a:rPr lang="en-US" b="1" dirty="0"/>
              <a:t>regardless of their gender or where they live.</a:t>
            </a:r>
          </a:p>
        </p:txBody>
      </p:sp>
      <p:pic>
        <p:nvPicPr>
          <p:cNvPr id="5" name="Picture 4">
            <a:extLst>
              <a:ext uri="{FF2B5EF4-FFF2-40B4-BE49-F238E27FC236}">
                <a16:creationId xmlns:a16="http://schemas.microsoft.com/office/drawing/2014/main" id="{E959CA02-440E-8C4A-A344-804E369F8BC1}"/>
              </a:ext>
            </a:extLst>
          </p:cNvPr>
          <p:cNvPicPr>
            <a:picLocks noChangeAspect="1"/>
          </p:cNvPicPr>
          <p:nvPr/>
        </p:nvPicPr>
        <p:blipFill>
          <a:blip r:embed="rId3"/>
          <a:stretch>
            <a:fillRect/>
          </a:stretch>
        </p:blipFill>
        <p:spPr>
          <a:xfrm>
            <a:off x="0" y="135015"/>
            <a:ext cx="2451970" cy="682957"/>
          </a:xfrm>
          <a:prstGeom prst="rect">
            <a:avLst/>
          </a:prstGeom>
        </p:spPr>
      </p:pic>
    </p:spTree>
    <p:extLst>
      <p:ext uri="{BB962C8B-B14F-4D97-AF65-F5344CB8AC3E}">
        <p14:creationId xmlns:p14="http://schemas.microsoft.com/office/powerpoint/2010/main" val="359792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0" y="152401"/>
            <a:ext cx="7772400" cy="706170"/>
          </a:xfrm>
        </p:spPr>
        <p:txBody>
          <a:bodyPr>
            <a:normAutofit/>
          </a:bodyPr>
          <a:lstStyle/>
          <a:p>
            <a:r>
              <a:rPr lang="en-US" sz="3200" b="1">
                <a:latin typeface="Open Sans"/>
                <a:ea typeface="Open Sans" panose="020B0606030504020204" pitchFamily="34" charset="0"/>
                <a:cs typeface="Open Sans" panose="020B0606030504020204" pitchFamily="34" charset="0"/>
              </a:rPr>
              <a:t>RESULTS Anti-Oppression Values</a:t>
            </a:r>
          </a:p>
        </p:txBody>
      </p:sp>
      <p:sp>
        <p:nvSpPr>
          <p:cNvPr id="6" name="TextBox 5">
            <a:extLst>
              <a:ext uri="{FF2B5EF4-FFF2-40B4-BE49-F238E27FC236}">
                <a16:creationId xmlns:a16="http://schemas.microsoft.com/office/drawing/2014/main" id="{8AC52DA5-5208-446A-B31E-C4CC58F02086}"/>
              </a:ext>
            </a:extLst>
          </p:cNvPr>
          <p:cNvSpPr txBox="1"/>
          <p:nvPr/>
        </p:nvSpPr>
        <p:spPr>
          <a:xfrm>
            <a:off x="228600" y="911855"/>
            <a:ext cx="8589475" cy="3877985"/>
          </a:xfrm>
          <a:prstGeom prst="rect">
            <a:avLst/>
          </a:prstGeom>
          <a:noFill/>
        </p:spPr>
        <p:txBody>
          <a:bodyPr wrap="square" rtlCol="0">
            <a:spAutoFit/>
          </a:bodyPr>
          <a:lstStyle/>
          <a:p>
            <a:r>
              <a:rPr lang="en-US"/>
              <a:t>​</a:t>
            </a:r>
            <a:r>
              <a:rPr lang="en-US" sz="1450" i="1">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a:t>
            </a:r>
          </a:p>
          <a:p>
            <a:r>
              <a:rPr lang="en-US" sz="1450" i="1">
                <a:latin typeface="Open Sans" panose="020B0606030504020204" pitchFamily="34" charset="0"/>
                <a:ea typeface="Open Sans" panose="020B0606030504020204" pitchFamily="34" charset="0"/>
                <a:cs typeface="Open Sans" panose="020B0606030504020204" pitchFamily="34" charset="0"/>
              </a:rPr>
              <a:t>we use our voices to influence political decisions that will bring an end to poverty.</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Poverty cannot end as long as oppression exists.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We commit to opposing all forms of oppression, including racism, classism, colonialism, white saviorism, sexism, homophobia, transphobia, ableism, xenophobia, and religious discrimination.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There are no saviors — only partners, advocates, and allies. We agree to help make the RESULTS movement a respectful, inclusive space.​</a:t>
            </a:r>
          </a:p>
          <a:p>
            <a:pPr>
              <a:spcAft>
                <a:spcPts val="600"/>
              </a:spcAft>
            </a:pPr>
            <a:r>
              <a:rPr lang="en-US" sz="1450">
                <a:latin typeface="Open Sans" panose="020B0606030504020204" pitchFamily="34" charset="0"/>
                <a:ea typeface="Open Sans" panose="020B0606030504020204" pitchFamily="34" charset="0"/>
                <a:cs typeface="Open Sans" panose="020B0606030504020204" pitchFamily="34" charset="0"/>
              </a:rPr>
              <a:t>Find all our anti-oppression resources at:  </a:t>
            </a:r>
            <a:r>
              <a:rPr lang="en-US" sz="1450">
                <a:latin typeface="Open Sans" panose="020B0606030504020204" pitchFamily="34" charset="0"/>
                <a:ea typeface="Open Sans" panose="020B0606030504020204" pitchFamily="34" charset="0"/>
                <a:cs typeface="Open Sans" panose="020B0606030504020204" pitchFamily="34" charset="0"/>
                <a:hlinkClick r:id="rId2"/>
              </a:rPr>
              <a:t>https://results.org/volunteers/anti-oppression/</a:t>
            </a:r>
            <a:r>
              <a:rPr lang="en-US" sz="1450">
                <a:latin typeface="Open Sans" panose="020B0606030504020204" pitchFamily="34" charset="0"/>
                <a:ea typeface="Open Sans" panose="020B0606030504020204" pitchFamily="34" charset="0"/>
                <a:cs typeface="Open Sans" panose="020B0606030504020204" pitchFamily="34" charset="0"/>
              </a:rPr>
              <a:t>  </a:t>
            </a:r>
          </a:p>
        </p:txBody>
      </p:sp>
      <p:sp>
        <p:nvSpPr>
          <p:cNvPr id="7" name="Slide Number Placeholder 6">
            <a:extLst>
              <a:ext uri="{FF2B5EF4-FFF2-40B4-BE49-F238E27FC236}">
                <a16:creationId xmlns:a16="http://schemas.microsoft.com/office/drawing/2014/main" id="{F7ECAE2D-F405-4057-8663-19CAF04BACC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18</a:t>
            </a:fld>
            <a:endParaRPr lang="en-US">
              <a:solidFill>
                <a:schemeClr val="tx1"/>
              </a:solidFill>
            </a:endParaRPr>
          </a:p>
        </p:txBody>
      </p:sp>
    </p:spTree>
    <p:extLst>
      <p:ext uri="{BB962C8B-B14F-4D97-AF65-F5344CB8AC3E}">
        <p14:creationId xmlns:p14="http://schemas.microsoft.com/office/powerpoint/2010/main" val="178405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3097C04C-2B25-6243-828F-1A17A65C838F}"/>
              </a:ext>
            </a:extLst>
          </p:cNvPr>
          <p:cNvGraphicFramePr>
            <a:graphicFrameLocks noGrp="1"/>
          </p:cNvGraphicFramePr>
          <p:nvPr>
            <p:ph idx="1"/>
            <p:extLst>
              <p:ext uri="{D42A27DB-BD31-4B8C-83A1-F6EECF244321}">
                <p14:modId xmlns:p14="http://schemas.microsoft.com/office/powerpoint/2010/main" val="2779442444"/>
              </p:ext>
            </p:extLst>
          </p:nvPr>
        </p:nvGraphicFramePr>
        <p:xfrm>
          <a:off x="145731" y="1028700"/>
          <a:ext cx="8852537" cy="4114800"/>
        </p:xfrm>
        <a:graphic>
          <a:graphicData uri="http://schemas.openxmlformats.org/drawingml/2006/table">
            <a:tbl>
              <a:tblPr firstRow="1" firstCol="1" bandRow="1">
                <a:tableStyleId>{5C22544A-7EE6-4342-B048-85BDC9FD1C3A}</a:tableStyleId>
              </a:tblPr>
              <a:tblGrid>
                <a:gridCol w="1747587">
                  <a:extLst>
                    <a:ext uri="{9D8B030D-6E8A-4147-A177-3AD203B41FA5}">
                      <a16:colId xmlns:a16="http://schemas.microsoft.com/office/drawing/2014/main" val="2357845223"/>
                    </a:ext>
                  </a:extLst>
                </a:gridCol>
                <a:gridCol w="988390">
                  <a:extLst>
                    <a:ext uri="{9D8B030D-6E8A-4147-A177-3AD203B41FA5}">
                      <a16:colId xmlns:a16="http://schemas.microsoft.com/office/drawing/2014/main" val="3725361316"/>
                    </a:ext>
                  </a:extLst>
                </a:gridCol>
                <a:gridCol w="916768">
                  <a:extLst>
                    <a:ext uri="{9D8B030D-6E8A-4147-A177-3AD203B41FA5}">
                      <a16:colId xmlns:a16="http://schemas.microsoft.com/office/drawing/2014/main" val="1765752926"/>
                    </a:ext>
                  </a:extLst>
                </a:gridCol>
                <a:gridCol w="916768">
                  <a:extLst>
                    <a:ext uri="{9D8B030D-6E8A-4147-A177-3AD203B41FA5}">
                      <a16:colId xmlns:a16="http://schemas.microsoft.com/office/drawing/2014/main" val="2697603848"/>
                    </a:ext>
                  </a:extLst>
                </a:gridCol>
                <a:gridCol w="1231907">
                  <a:extLst>
                    <a:ext uri="{9D8B030D-6E8A-4147-A177-3AD203B41FA5}">
                      <a16:colId xmlns:a16="http://schemas.microsoft.com/office/drawing/2014/main" val="4086023649"/>
                    </a:ext>
                  </a:extLst>
                </a:gridCol>
                <a:gridCol w="1203256">
                  <a:extLst>
                    <a:ext uri="{9D8B030D-6E8A-4147-A177-3AD203B41FA5}">
                      <a16:colId xmlns:a16="http://schemas.microsoft.com/office/drawing/2014/main" val="1421586115"/>
                    </a:ext>
                  </a:extLst>
                </a:gridCol>
                <a:gridCol w="916768">
                  <a:extLst>
                    <a:ext uri="{9D8B030D-6E8A-4147-A177-3AD203B41FA5}">
                      <a16:colId xmlns:a16="http://schemas.microsoft.com/office/drawing/2014/main" val="2314040677"/>
                    </a:ext>
                  </a:extLst>
                </a:gridCol>
                <a:gridCol w="931093">
                  <a:extLst>
                    <a:ext uri="{9D8B030D-6E8A-4147-A177-3AD203B41FA5}">
                      <a16:colId xmlns:a16="http://schemas.microsoft.com/office/drawing/2014/main" val="1050637635"/>
                    </a:ext>
                  </a:extLst>
                </a:gridCol>
              </a:tblGrid>
              <a:tr h="1054108">
                <a:tc>
                  <a:txBody>
                    <a:bodyPr/>
                    <a:lstStyle/>
                    <a:p>
                      <a:pPr marL="0" marR="0" fontAlgn="base">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1600">
                          <a:effectLst/>
                        </a:rPr>
                        <a:t>FY18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1600">
                          <a:effectLst/>
                        </a:rPr>
                        <a:t>FY19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1600">
                          <a:effectLst/>
                        </a:rPr>
                        <a:t>FY20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1600">
                          <a:effectLst/>
                        </a:rPr>
                        <a:t>President’s FY21 Request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1600">
                          <a:effectLst/>
                        </a:rPr>
                        <a:t>RESULTS FY21 Request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1600" dirty="0">
                          <a:effectLst/>
                        </a:rPr>
                        <a:t>Final FY21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Change</a:t>
                      </a:r>
                    </a:p>
                  </a:txBody>
                  <a:tcPr marL="0" marR="0" marT="0" marB="0"/>
                </a:tc>
                <a:extLst>
                  <a:ext uri="{0D108BD9-81ED-4DB2-BD59-A6C34878D82A}">
                    <a16:rowId xmlns:a16="http://schemas.microsoft.com/office/drawing/2014/main" val="416457247"/>
                  </a:ext>
                </a:extLst>
              </a:tr>
              <a:tr h="1153140">
                <a:tc>
                  <a:txBody>
                    <a:bodyPr/>
                    <a:lstStyle/>
                    <a:p>
                      <a:pPr marL="0" marR="0" fontAlgn="base">
                        <a:spcBef>
                          <a:spcPts val="0"/>
                        </a:spcBef>
                        <a:spcAft>
                          <a:spcPts val="0"/>
                        </a:spcAft>
                      </a:pPr>
                      <a:r>
                        <a:rPr lang="en-US" sz="2000" b="1" dirty="0">
                          <a:effectLst/>
                        </a:rPr>
                        <a:t>Global Fund to Fight AIDS, TB, and Malaria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$1.35 billion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$1.35 billion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$1.56 billion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$658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$1.56 billion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$1.56 billion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On target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9061290"/>
                  </a:ext>
                </a:extLst>
              </a:tr>
              <a:tr h="857016">
                <a:tc>
                  <a:txBody>
                    <a:bodyPr/>
                    <a:lstStyle/>
                    <a:p>
                      <a:pPr marL="0" marR="0" fontAlgn="base">
                        <a:spcBef>
                          <a:spcPts val="0"/>
                        </a:spcBef>
                        <a:spcAft>
                          <a:spcPts val="0"/>
                        </a:spcAft>
                      </a:pPr>
                      <a:r>
                        <a:rPr lang="en-US" sz="2000" b="1" dirty="0">
                          <a:effectLst/>
                        </a:rPr>
                        <a:t>Maternal and Child Health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$814.5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$835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$851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$659.6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$900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$855.5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+$4.5 million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17219021"/>
                  </a:ext>
                </a:extLst>
              </a:tr>
              <a:tr h="1050536">
                <a:tc>
                  <a:txBody>
                    <a:bodyPr/>
                    <a:lstStyle/>
                    <a:p>
                      <a:pPr marL="0" marR="0" fontAlgn="base">
                        <a:spcBef>
                          <a:spcPts val="0"/>
                        </a:spcBef>
                        <a:spcAft>
                          <a:spcPts val="0"/>
                        </a:spcAft>
                      </a:pPr>
                      <a:r>
                        <a:rPr lang="en-US" sz="2000" b="1" dirty="0">
                          <a:effectLst/>
                        </a:rPr>
                        <a:t>Of which Gavi, the Vaccine Alliance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$275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$290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$290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$290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$290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$290 million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spcBef>
                          <a:spcPts val="0"/>
                        </a:spcBef>
                        <a:spcAft>
                          <a:spcPts val="0"/>
                        </a:spcAft>
                      </a:pPr>
                      <a:r>
                        <a:rPr lang="en-US" sz="2000" b="1" dirty="0">
                          <a:effectLst/>
                        </a:rPr>
                        <a:t>On target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61975055"/>
                  </a:ext>
                </a:extLst>
              </a:tr>
            </a:tbl>
          </a:graphicData>
        </a:graphic>
      </p:graphicFrame>
      <p:sp>
        <p:nvSpPr>
          <p:cNvPr id="3" name="Title 5">
            <a:extLst>
              <a:ext uri="{FF2B5EF4-FFF2-40B4-BE49-F238E27FC236}">
                <a16:creationId xmlns:a16="http://schemas.microsoft.com/office/drawing/2014/main" id="{F5ED1CEB-3001-2A4E-B1A7-024E3B61F86A}"/>
              </a:ext>
            </a:extLst>
          </p:cNvPr>
          <p:cNvSpPr>
            <a:spLocks noGrp="1"/>
          </p:cNvSpPr>
          <p:nvPr>
            <p:ph type="title"/>
          </p:nvPr>
        </p:nvSpPr>
        <p:spPr>
          <a:xfrm>
            <a:off x="1678904" y="0"/>
            <a:ext cx="6073684" cy="857250"/>
          </a:xfrm>
        </p:spPr>
        <p:txBody>
          <a:bodyPr>
            <a:normAutofit/>
          </a:bodyPr>
          <a:lstStyle/>
          <a:p>
            <a:r>
              <a:rPr lang="en-US" sz="3600" dirty="0"/>
              <a:t>FY21 Appropriations</a:t>
            </a:r>
          </a:p>
        </p:txBody>
      </p:sp>
    </p:spTree>
    <p:extLst>
      <p:ext uri="{BB962C8B-B14F-4D97-AF65-F5344CB8AC3E}">
        <p14:creationId xmlns:p14="http://schemas.microsoft.com/office/powerpoint/2010/main" val="256736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00820" y="613925"/>
            <a:ext cx="5894758" cy="1091050"/>
          </a:xfrm>
        </p:spPr>
        <p:txBody>
          <a:bodyPr>
            <a:normAutofit/>
          </a:bodyPr>
          <a:lstStyle/>
          <a:p>
            <a:r>
              <a:rPr lang="en-US" dirty="0"/>
              <a:t>Welcome &amp; Celebrations</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600075" y="1937288"/>
            <a:ext cx="8096249" cy="2123268"/>
          </a:xfrm>
        </p:spPr>
        <p:txBody>
          <a:bodyPr>
            <a:normAutofit/>
          </a:bodyPr>
          <a:lstStyle/>
          <a:p>
            <a:r>
              <a:rPr lang="en-US" dirty="0"/>
              <a:t>$4 billion for Gavi in December</a:t>
            </a:r>
          </a:p>
          <a:p>
            <a:r>
              <a:rPr lang="en-US" dirty="0"/>
              <a:t>$3.5 billion for Global Fund and about $2 billion in food and nutrition in March</a:t>
            </a:r>
          </a:p>
          <a:p>
            <a:pPr marL="0" indent="0">
              <a:buNone/>
            </a:pPr>
            <a:endParaRPr lang="en-US" sz="1400" dirty="0"/>
          </a:p>
        </p:txBody>
      </p:sp>
      <p:pic>
        <p:nvPicPr>
          <p:cNvPr id="2" name="Picture 1">
            <a:extLst>
              <a:ext uri="{FF2B5EF4-FFF2-40B4-BE49-F238E27FC236}">
                <a16:creationId xmlns:a16="http://schemas.microsoft.com/office/drawing/2014/main" id="{49FF5460-80C7-884C-9DD4-D21674C07E16}"/>
              </a:ext>
            </a:extLst>
          </p:cNvPr>
          <p:cNvPicPr>
            <a:picLocks noChangeAspect="1"/>
          </p:cNvPicPr>
          <p:nvPr/>
        </p:nvPicPr>
        <p:blipFill>
          <a:blip r:embed="rId3"/>
          <a:stretch>
            <a:fillRect/>
          </a:stretch>
        </p:blipFill>
        <p:spPr>
          <a:xfrm>
            <a:off x="0" y="135015"/>
            <a:ext cx="2451970" cy="682957"/>
          </a:xfrm>
          <a:prstGeom prst="rect">
            <a:avLst/>
          </a:prstGeom>
        </p:spPr>
      </p:pic>
    </p:spTree>
    <p:extLst>
      <p:ext uri="{BB962C8B-B14F-4D97-AF65-F5344CB8AC3E}">
        <p14:creationId xmlns:p14="http://schemas.microsoft.com/office/powerpoint/2010/main" val="1771485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DAD5D3C2-8209-4371-97C3-C5B8DE8633DC}"/>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20</a:t>
            </a:fld>
            <a:endParaRPr lang="en-US" dirty="0">
              <a:solidFill>
                <a:schemeClr val="tx1"/>
              </a:solidFill>
            </a:endParaRPr>
          </a:p>
        </p:txBody>
      </p:sp>
      <p:pic>
        <p:nvPicPr>
          <p:cNvPr id="7" name="Picture 6" descr="A picture containing logo&#10;&#10;Description automatically generated">
            <a:extLst>
              <a:ext uri="{FF2B5EF4-FFF2-40B4-BE49-F238E27FC236}">
                <a16:creationId xmlns:a16="http://schemas.microsoft.com/office/drawing/2014/main" id="{8A83B641-52CE-9C4D-8D34-E8E8517A6CD2}"/>
              </a:ext>
            </a:extLst>
          </p:cNvPr>
          <p:cNvPicPr>
            <a:picLocks noChangeAspect="1"/>
          </p:cNvPicPr>
          <p:nvPr/>
        </p:nvPicPr>
        <p:blipFill>
          <a:blip r:embed="rId2"/>
          <a:stretch>
            <a:fillRect/>
          </a:stretch>
        </p:blipFill>
        <p:spPr>
          <a:xfrm>
            <a:off x="1750531" y="766331"/>
            <a:ext cx="5642938" cy="3484849"/>
          </a:xfrm>
          <a:prstGeom prst="rect">
            <a:avLst/>
          </a:prstGeom>
        </p:spPr>
      </p:pic>
    </p:spTree>
    <p:extLst>
      <p:ext uri="{BB962C8B-B14F-4D97-AF65-F5344CB8AC3E}">
        <p14:creationId xmlns:p14="http://schemas.microsoft.com/office/powerpoint/2010/main" val="2854456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C50A-2D82-4605-906D-53290314EC4B}"/>
              </a:ext>
            </a:extLst>
          </p:cNvPr>
          <p:cNvSpPr>
            <a:spLocks noGrp="1"/>
          </p:cNvSpPr>
          <p:nvPr>
            <p:ph type="title"/>
          </p:nvPr>
        </p:nvSpPr>
        <p:spPr>
          <a:xfrm>
            <a:off x="659674" y="414307"/>
            <a:ext cx="5264331" cy="857250"/>
          </a:xfrm>
        </p:spPr>
        <p:txBody>
          <a:bodyPr>
            <a:normAutofit fontScale="90000"/>
          </a:bodyPr>
          <a:lstStyle/>
          <a:p>
            <a:r>
              <a:rPr lang="en-US" sz="3600" b="1" dirty="0">
                <a:latin typeface="Open Sans"/>
                <a:cs typeface="Calibri"/>
              </a:rPr>
              <a:t>Looking Ahead:</a:t>
            </a:r>
            <a:br>
              <a:rPr lang="en-US" sz="3600" b="1" dirty="0">
                <a:latin typeface="Open Sans"/>
                <a:cs typeface="Calibri"/>
              </a:rPr>
            </a:br>
            <a:r>
              <a:rPr lang="en-US" sz="3600" b="1" dirty="0">
                <a:latin typeface="Open Sans"/>
                <a:cs typeface="Calibri"/>
              </a:rPr>
              <a:t>First 100 Days Goals</a:t>
            </a:r>
            <a:endParaRPr lang="en-US" sz="3600" b="1" dirty="0">
              <a:latin typeface="Open Sans"/>
            </a:endParaRPr>
          </a:p>
        </p:txBody>
      </p:sp>
      <p:sp>
        <p:nvSpPr>
          <p:cNvPr id="11" name="TextBox 10">
            <a:extLst>
              <a:ext uri="{FF2B5EF4-FFF2-40B4-BE49-F238E27FC236}">
                <a16:creationId xmlns:a16="http://schemas.microsoft.com/office/drawing/2014/main" id="{A10BAB15-846B-4AF2-AEE9-105B6C65B59F}"/>
              </a:ext>
            </a:extLst>
          </p:cNvPr>
          <p:cNvSpPr txBox="1"/>
          <p:nvPr/>
        </p:nvSpPr>
        <p:spPr>
          <a:xfrm>
            <a:off x="452505" y="1828265"/>
            <a:ext cx="817501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spcAft>
                <a:spcPts val="1200"/>
              </a:spcAft>
              <a:buFont typeface="+mj-lt"/>
              <a:buAutoNum type="arabicPeriod"/>
            </a:pPr>
            <a:r>
              <a:rPr lang="en-US" sz="2800" dirty="0">
                <a:latin typeface="Open Sans"/>
              </a:rPr>
              <a:t>Meet with all 100 Senate offices by May 1</a:t>
            </a:r>
          </a:p>
          <a:p>
            <a:pPr marL="342900" lvl="0" indent="-342900">
              <a:spcAft>
                <a:spcPts val="1200"/>
              </a:spcAft>
              <a:buFont typeface="+mj-lt"/>
              <a:buAutoNum type="arabicPeriod"/>
            </a:pPr>
            <a:r>
              <a:rPr lang="en-US" sz="2800" dirty="0">
                <a:latin typeface="Open Sans"/>
              </a:rPr>
              <a:t>Meet with 3/4 of the House offices by May 1</a:t>
            </a:r>
          </a:p>
        </p:txBody>
      </p:sp>
      <p:sp>
        <p:nvSpPr>
          <p:cNvPr id="6" name="Slide Number Placeholder 6">
            <a:extLst>
              <a:ext uri="{FF2B5EF4-FFF2-40B4-BE49-F238E27FC236}">
                <a16:creationId xmlns:a16="http://schemas.microsoft.com/office/drawing/2014/main" id="{DAD5D3C2-8209-4371-97C3-C5B8DE8633DC}"/>
              </a:ext>
            </a:extLst>
          </p:cNvPr>
          <p:cNvSpPr>
            <a:spLocks noGrp="1"/>
          </p:cNvSpPr>
          <p:nvPr>
            <p:ph type="sldNum" sz="quarter" idx="12"/>
          </p:nvPr>
        </p:nvSpPr>
        <p:spPr>
          <a:xfrm>
            <a:off x="-4695" y="45277"/>
            <a:ext cx="457200" cy="273844"/>
          </a:xfrm>
        </p:spPr>
        <p:txBody>
          <a:bodyPr/>
          <a:lstStyle/>
          <a:p>
            <a:fld id="{307E6868-079E-1649-B8D1-459B42CE4DE3}" type="slidenum">
              <a:rPr lang="en-US" dirty="0" smtClean="0">
                <a:solidFill>
                  <a:schemeClr val="tx1"/>
                </a:solidFill>
              </a:rPr>
              <a:t>21</a:t>
            </a:fld>
            <a:endParaRPr lang="en-US" dirty="0">
              <a:solidFill>
                <a:schemeClr val="tx1"/>
              </a:solidFill>
            </a:endParaRPr>
          </a:p>
        </p:txBody>
      </p:sp>
      <p:pic>
        <p:nvPicPr>
          <p:cNvPr id="3" name="Picture 2">
            <a:extLst>
              <a:ext uri="{FF2B5EF4-FFF2-40B4-BE49-F238E27FC236}">
                <a16:creationId xmlns:a16="http://schemas.microsoft.com/office/drawing/2014/main" id="{2F17102D-C815-0644-B342-5BC160D4C0C2}"/>
              </a:ext>
            </a:extLst>
          </p:cNvPr>
          <p:cNvPicPr>
            <a:picLocks noChangeAspect="1"/>
          </p:cNvPicPr>
          <p:nvPr/>
        </p:nvPicPr>
        <p:blipFill>
          <a:blip r:embed="rId2"/>
          <a:stretch>
            <a:fillRect/>
          </a:stretch>
        </p:blipFill>
        <p:spPr>
          <a:xfrm>
            <a:off x="6669405" y="319121"/>
            <a:ext cx="2022090" cy="1281902"/>
          </a:xfrm>
          <a:prstGeom prst="rect">
            <a:avLst/>
          </a:prstGeom>
        </p:spPr>
      </p:pic>
    </p:spTree>
    <p:extLst>
      <p:ext uri="{BB962C8B-B14F-4D97-AF65-F5344CB8AC3E}">
        <p14:creationId xmlns:p14="http://schemas.microsoft.com/office/powerpoint/2010/main" val="142894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00820" y="613925"/>
            <a:ext cx="5894758" cy="1091050"/>
          </a:xfrm>
        </p:spPr>
        <p:txBody>
          <a:bodyPr>
            <a:normAutofit/>
          </a:bodyPr>
          <a:lstStyle/>
          <a:p>
            <a:r>
              <a:rPr lang="en-US" dirty="0"/>
              <a:t>New Campaign</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600075" y="1704975"/>
            <a:ext cx="8096249" cy="3116071"/>
          </a:xfrm>
        </p:spPr>
        <p:txBody>
          <a:bodyPr>
            <a:normAutofit/>
          </a:bodyPr>
          <a:lstStyle/>
          <a:p>
            <a:r>
              <a:rPr lang="en-US" dirty="0"/>
              <a:t>Global Education</a:t>
            </a:r>
          </a:p>
          <a:p>
            <a:r>
              <a:rPr lang="en-US" dirty="0"/>
              <a:t>Global Nutrition</a:t>
            </a:r>
          </a:p>
          <a:p>
            <a:pPr marL="0" indent="0">
              <a:buNone/>
            </a:pPr>
            <a:endParaRPr lang="en-US" dirty="0"/>
          </a:p>
        </p:txBody>
      </p:sp>
      <p:pic>
        <p:nvPicPr>
          <p:cNvPr id="2" name="Picture 1">
            <a:extLst>
              <a:ext uri="{FF2B5EF4-FFF2-40B4-BE49-F238E27FC236}">
                <a16:creationId xmlns:a16="http://schemas.microsoft.com/office/drawing/2014/main" id="{49FF5460-80C7-884C-9DD4-D21674C07E16}"/>
              </a:ext>
            </a:extLst>
          </p:cNvPr>
          <p:cNvPicPr>
            <a:picLocks noChangeAspect="1"/>
          </p:cNvPicPr>
          <p:nvPr/>
        </p:nvPicPr>
        <p:blipFill>
          <a:blip r:embed="rId3"/>
          <a:stretch>
            <a:fillRect/>
          </a:stretch>
        </p:blipFill>
        <p:spPr>
          <a:xfrm>
            <a:off x="0" y="135015"/>
            <a:ext cx="2451970" cy="682957"/>
          </a:xfrm>
          <a:prstGeom prst="rect">
            <a:avLst/>
          </a:prstGeom>
        </p:spPr>
      </p:pic>
    </p:spTree>
    <p:extLst>
      <p:ext uri="{BB962C8B-B14F-4D97-AF65-F5344CB8AC3E}">
        <p14:creationId xmlns:p14="http://schemas.microsoft.com/office/powerpoint/2010/main" val="392657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824806" y="135015"/>
            <a:ext cx="5894758" cy="1091050"/>
          </a:xfrm>
        </p:spPr>
        <p:txBody>
          <a:bodyPr>
            <a:normAutofit/>
          </a:bodyPr>
          <a:lstStyle/>
          <a:p>
            <a:r>
              <a:rPr lang="en-US" dirty="0"/>
              <a:t>Global Education</a:t>
            </a:r>
          </a:p>
        </p:txBody>
      </p:sp>
      <p:graphicFrame>
        <p:nvGraphicFramePr>
          <p:cNvPr id="3" name="Content Placeholder 2">
            <a:extLst>
              <a:ext uri="{FF2B5EF4-FFF2-40B4-BE49-F238E27FC236}">
                <a16:creationId xmlns:a16="http://schemas.microsoft.com/office/drawing/2014/main" id="{B3F49018-73B9-7B4A-A868-90A4F5F9F702}"/>
              </a:ext>
            </a:extLst>
          </p:cNvPr>
          <p:cNvGraphicFramePr>
            <a:graphicFrameLocks noGrp="1"/>
          </p:cNvGraphicFramePr>
          <p:nvPr>
            <p:ph idx="1"/>
            <p:extLst>
              <p:ext uri="{D42A27DB-BD31-4B8C-83A1-F6EECF244321}">
                <p14:modId xmlns:p14="http://schemas.microsoft.com/office/powerpoint/2010/main" val="3862425516"/>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49FF5460-80C7-884C-9DD4-D21674C07E16}"/>
              </a:ext>
            </a:extLst>
          </p:cNvPr>
          <p:cNvPicPr>
            <a:picLocks noChangeAspect="1"/>
          </p:cNvPicPr>
          <p:nvPr/>
        </p:nvPicPr>
        <p:blipFill>
          <a:blip r:embed="rId8"/>
          <a:stretch>
            <a:fillRect/>
          </a:stretch>
        </p:blipFill>
        <p:spPr>
          <a:xfrm>
            <a:off x="0" y="135015"/>
            <a:ext cx="2451970" cy="682957"/>
          </a:xfrm>
          <a:prstGeom prst="rect">
            <a:avLst/>
          </a:prstGeom>
        </p:spPr>
      </p:pic>
    </p:spTree>
    <p:extLst>
      <p:ext uri="{BB962C8B-B14F-4D97-AF65-F5344CB8AC3E}">
        <p14:creationId xmlns:p14="http://schemas.microsoft.com/office/powerpoint/2010/main" val="339687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824806" y="135015"/>
            <a:ext cx="5894758" cy="1091050"/>
          </a:xfrm>
        </p:spPr>
        <p:txBody>
          <a:bodyPr>
            <a:normAutofit/>
          </a:bodyPr>
          <a:lstStyle/>
          <a:p>
            <a:r>
              <a:rPr lang="en-US" dirty="0"/>
              <a:t>Global Nutrition</a:t>
            </a:r>
          </a:p>
        </p:txBody>
      </p:sp>
      <p:graphicFrame>
        <p:nvGraphicFramePr>
          <p:cNvPr id="3" name="Content Placeholder 2">
            <a:extLst>
              <a:ext uri="{FF2B5EF4-FFF2-40B4-BE49-F238E27FC236}">
                <a16:creationId xmlns:a16="http://schemas.microsoft.com/office/drawing/2014/main" id="{B3F49018-73B9-7B4A-A868-90A4F5F9F702}"/>
              </a:ext>
            </a:extLst>
          </p:cNvPr>
          <p:cNvGraphicFramePr>
            <a:graphicFrameLocks noGrp="1"/>
          </p:cNvGraphicFramePr>
          <p:nvPr>
            <p:ph idx="1"/>
            <p:extLst>
              <p:ext uri="{D42A27DB-BD31-4B8C-83A1-F6EECF244321}">
                <p14:modId xmlns:p14="http://schemas.microsoft.com/office/powerpoint/2010/main" val="1889220361"/>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49FF5460-80C7-884C-9DD4-D21674C07E16}"/>
              </a:ext>
            </a:extLst>
          </p:cNvPr>
          <p:cNvPicPr>
            <a:picLocks noChangeAspect="1"/>
          </p:cNvPicPr>
          <p:nvPr/>
        </p:nvPicPr>
        <p:blipFill>
          <a:blip r:embed="rId8"/>
          <a:stretch>
            <a:fillRect/>
          </a:stretch>
        </p:blipFill>
        <p:spPr>
          <a:xfrm>
            <a:off x="0" y="135015"/>
            <a:ext cx="2451970" cy="682957"/>
          </a:xfrm>
          <a:prstGeom prst="rect">
            <a:avLst/>
          </a:prstGeom>
        </p:spPr>
      </p:pic>
    </p:spTree>
    <p:extLst>
      <p:ext uri="{BB962C8B-B14F-4D97-AF65-F5344CB8AC3E}">
        <p14:creationId xmlns:p14="http://schemas.microsoft.com/office/powerpoint/2010/main" val="379987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D6BA5-E760-43DE-909D-B73972D4692A}"/>
              </a:ext>
            </a:extLst>
          </p:cNvPr>
          <p:cNvSpPr>
            <a:spLocks noGrp="1"/>
          </p:cNvSpPr>
          <p:nvPr>
            <p:ph type="title"/>
          </p:nvPr>
        </p:nvSpPr>
        <p:spPr/>
        <p:txBody>
          <a:bodyPr/>
          <a:lstStyle/>
          <a:p>
            <a:endParaRPr lang="en-US"/>
          </a:p>
        </p:txBody>
      </p:sp>
      <p:pic>
        <p:nvPicPr>
          <p:cNvPr id="11" name="Picture 10">
            <a:extLst>
              <a:ext uri="{FF2B5EF4-FFF2-40B4-BE49-F238E27FC236}">
                <a16:creationId xmlns:a16="http://schemas.microsoft.com/office/drawing/2014/main" id="{39863939-1270-45A5-B3FD-C8EA423F2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0306"/>
            <a:ext cx="9144000" cy="6097219"/>
          </a:xfrm>
          <a:prstGeom prst="rect">
            <a:avLst/>
          </a:prstGeom>
        </p:spPr>
      </p:pic>
    </p:spTree>
    <p:extLst>
      <p:ext uri="{BB962C8B-B14F-4D97-AF65-F5344CB8AC3E}">
        <p14:creationId xmlns:p14="http://schemas.microsoft.com/office/powerpoint/2010/main" val="347702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00820" y="613925"/>
            <a:ext cx="5894758" cy="1091050"/>
          </a:xfrm>
        </p:spPr>
        <p:txBody>
          <a:bodyPr>
            <a:normAutofit/>
          </a:bodyPr>
          <a:lstStyle/>
          <a:p>
            <a:r>
              <a:rPr lang="en-US" dirty="0"/>
              <a:t>Appropriations Process</a:t>
            </a:r>
          </a:p>
        </p:txBody>
      </p:sp>
      <p:pic>
        <p:nvPicPr>
          <p:cNvPr id="2" name="Picture 1">
            <a:extLst>
              <a:ext uri="{FF2B5EF4-FFF2-40B4-BE49-F238E27FC236}">
                <a16:creationId xmlns:a16="http://schemas.microsoft.com/office/drawing/2014/main" id="{49FF5460-80C7-884C-9DD4-D21674C07E16}"/>
              </a:ext>
            </a:extLst>
          </p:cNvPr>
          <p:cNvPicPr>
            <a:picLocks noChangeAspect="1"/>
          </p:cNvPicPr>
          <p:nvPr/>
        </p:nvPicPr>
        <p:blipFill>
          <a:blip r:embed="rId3"/>
          <a:stretch>
            <a:fillRect/>
          </a:stretch>
        </p:blipFill>
        <p:spPr>
          <a:xfrm>
            <a:off x="0" y="135015"/>
            <a:ext cx="2451970" cy="682957"/>
          </a:xfrm>
          <a:prstGeom prst="rect">
            <a:avLst/>
          </a:prstGeom>
        </p:spPr>
      </p:pic>
      <p:graphicFrame>
        <p:nvGraphicFramePr>
          <p:cNvPr id="14" name="Content Placeholder 13">
            <a:extLst>
              <a:ext uri="{FF2B5EF4-FFF2-40B4-BE49-F238E27FC236}">
                <a16:creationId xmlns:a16="http://schemas.microsoft.com/office/drawing/2014/main" id="{6E735D1A-C1BD-3149-8C1A-F605AF2F7AE3}"/>
              </a:ext>
            </a:extLst>
          </p:cNvPr>
          <p:cNvGraphicFramePr>
            <a:graphicFrameLocks noGrp="1"/>
          </p:cNvGraphicFramePr>
          <p:nvPr>
            <p:ph idx="1"/>
            <p:extLst>
              <p:ext uri="{D42A27DB-BD31-4B8C-83A1-F6EECF244321}">
                <p14:modId xmlns:p14="http://schemas.microsoft.com/office/powerpoint/2010/main" val="916431403"/>
              </p:ext>
            </p:extLst>
          </p:nvPr>
        </p:nvGraphicFramePr>
        <p:xfrm>
          <a:off x="457200" y="1463386"/>
          <a:ext cx="8229600" cy="3394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552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5430982" y="1224362"/>
            <a:ext cx="3560618" cy="2488656"/>
          </a:xfrm>
        </p:spPr>
        <p:txBody>
          <a:bodyPr>
            <a:noAutofit/>
          </a:bodyPr>
          <a:lstStyle/>
          <a:p>
            <a:r>
              <a:rPr lang="en-US" sz="3200" dirty="0"/>
              <a:t>Appropriations sub-committees get input and produce spending bills</a:t>
            </a:r>
          </a:p>
        </p:txBody>
      </p:sp>
      <p:graphicFrame>
        <p:nvGraphicFramePr>
          <p:cNvPr id="3" name="Content Placeholder 2">
            <a:extLst>
              <a:ext uri="{FF2B5EF4-FFF2-40B4-BE49-F238E27FC236}">
                <a16:creationId xmlns:a16="http://schemas.microsoft.com/office/drawing/2014/main" id="{053B78A8-51DA-8840-9384-69788F89824B}"/>
              </a:ext>
            </a:extLst>
          </p:cNvPr>
          <p:cNvGraphicFramePr>
            <a:graphicFrameLocks noGrp="1"/>
          </p:cNvGraphicFramePr>
          <p:nvPr>
            <p:ph idx="1"/>
            <p:extLst>
              <p:ext uri="{D42A27DB-BD31-4B8C-83A1-F6EECF244321}">
                <p14:modId xmlns:p14="http://schemas.microsoft.com/office/powerpoint/2010/main" val="2061253589"/>
              </p:ext>
            </p:extLst>
          </p:nvPr>
        </p:nvGraphicFramePr>
        <p:xfrm>
          <a:off x="-628649" y="795209"/>
          <a:ext cx="6778569" cy="4602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5">
            <a:extLst>
              <a:ext uri="{FF2B5EF4-FFF2-40B4-BE49-F238E27FC236}">
                <a16:creationId xmlns:a16="http://schemas.microsoft.com/office/drawing/2014/main" id="{72BB3513-F7BB-7741-9070-0ACA5991B728}"/>
              </a:ext>
            </a:extLst>
          </p:cNvPr>
          <p:cNvSpPr txBox="1">
            <a:spLocks/>
          </p:cNvSpPr>
          <p:nvPr/>
        </p:nvSpPr>
        <p:spPr>
          <a:xfrm>
            <a:off x="1000822" y="0"/>
            <a:ext cx="3718501" cy="9140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tx1">
                    <a:lumMod val="65000"/>
                    <a:lumOff val="35000"/>
                  </a:schemeClr>
                </a:solidFill>
              </a:rPr>
              <a:t>State &amp; Foreign Operations Sub-Committee of Appropriations (SFOPS)</a:t>
            </a:r>
          </a:p>
        </p:txBody>
      </p:sp>
    </p:spTree>
    <p:extLst>
      <p:ext uri="{BB962C8B-B14F-4D97-AF65-F5344CB8AC3E}">
        <p14:creationId xmlns:p14="http://schemas.microsoft.com/office/powerpoint/2010/main" val="44258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15A9-4F6E-4450-A85C-0D384A744BFA}"/>
              </a:ext>
            </a:extLst>
          </p:cNvPr>
          <p:cNvSpPr>
            <a:spLocks noGrp="1"/>
          </p:cNvSpPr>
          <p:nvPr>
            <p:ph type="title"/>
          </p:nvPr>
        </p:nvSpPr>
        <p:spPr>
          <a:xfrm>
            <a:off x="457200" y="132979"/>
            <a:ext cx="7401491" cy="857250"/>
          </a:xfrm>
        </p:spPr>
        <p:txBody>
          <a:bodyPr>
            <a:normAutofit/>
          </a:bodyPr>
          <a:lstStyle/>
          <a:p>
            <a:r>
              <a:rPr lang="en-US" sz="3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FY21 Appropriations Wins</a:t>
            </a:r>
          </a:p>
        </p:txBody>
      </p:sp>
      <p:graphicFrame>
        <p:nvGraphicFramePr>
          <p:cNvPr id="6" name="Table 6">
            <a:extLst>
              <a:ext uri="{FF2B5EF4-FFF2-40B4-BE49-F238E27FC236}">
                <a16:creationId xmlns:a16="http://schemas.microsoft.com/office/drawing/2014/main" id="{96491707-525D-4E94-93BA-ABF4D681CB77}"/>
              </a:ext>
            </a:extLst>
          </p:cNvPr>
          <p:cNvGraphicFramePr>
            <a:graphicFrameLocks noGrp="1"/>
          </p:cNvGraphicFramePr>
          <p:nvPr/>
        </p:nvGraphicFramePr>
        <p:xfrm>
          <a:off x="734785" y="1037887"/>
          <a:ext cx="7674430" cy="3322320"/>
        </p:xfrm>
        <a:graphic>
          <a:graphicData uri="http://schemas.openxmlformats.org/drawingml/2006/table">
            <a:tbl>
              <a:tblPr firstRow="1" bandRow="1">
                <a:tableStyleId>{5C22544A-7EE6-4342-B048-85BDC9FD1C3A}</a:tableStyleId>
              </a:tblPr>
              <a:tblGrid>
                <a:gridCol w="2431143">
                  <a:extLst>
                    <a:ext uri="{9D8B030D-6E8A-4147-A177-3AD203B41FA5}">
                      <a16:colId xmlns:a16="http://schemas.microsoft.com/office/drawing/2014/main" val="1877404563"/>
                    </a:ext>
                  </a:extLst>
                </a:gridCol>
                <a:gridCol w="2431143">
                  <a:extLst>
                    <a:ext uri="{9D8B030D-6E8A-4147-A177-3AD203B41FA5}">
                      <a16:colId xmlns:a16="http://schemas.microsoft.com/office/drawing/2014/main" val="2255620908"/>
                    </a:ext>
                  </a:extLst>
                </a:gridCol>
                <a:gridCol w="2812144">
                  <a:extLst>
                    <a:ext uri="{9D8B030D-6E8A-4147-A177-3AD203B41FA5}">
                      <a16:colId xmlns:a16="http://schemas.microsoft.com/office/drawing/2014/main" val="3475181272"/>
                    </a:ext>
                  </a:extLst>
                </a:gridCol>
              </a:tblGrid>
              <a:tr h="370840">
                <a:tc>
                  <a:txBody>
                    <a:bodyPr/>
                    <a:lstStyle/>
                    <a:p>
                      <a:r>
                        <a:rPr lang="en-US" sz="2600" dirty="0"/>
                        <a:t>Account</a:t>
                      </a:r>
                    </a:p>
                  </a:txBody>
                  <a:tcPr/>
                </a:tc>
                <a:tc>
                  <a:txBody>
                    <a:bodyPr/>
                    <a:lstStyle/>
                    <a:p>
                      <a:r>
                        <a:rPr lang="en-US" sz="2600" dirty="0"/>
                        <a:t>FY22 Enacted</a:t>
                      </a:r>
                    </a:p>
                  </a:txBody>
                  <a:tcPr/>
                </a:tc>
                <a:tc>
                  <a:txBody>
                    <a:bodyPr/>
                    <a:lstStyle/>
                    <a:p>
                      <a:r>
                        <a:rPr lang="en-US" sz="2600" dirty="0"/>
                        <a:t>Change from FY21</a:t>
                      </a:r>
                    </a:p>
                  </a:txBody>
                  <a:tcPr/>
                </a:tc>
                <a:extLst>
                  <a:ext uri="{0D108BD9-81ED-4DB2-BD59-A6C34878D82A}">
                    <a16:rowId xmlns:a16="http://schemas.microsoft.com/office/drawing/2014/main" val="261028025"/>
                  </a:ext>
                </a:extLst>
              </a:tr>
              <a:tr h="370840">
                <a:tc>
                  <a:txBody>
                    <a:bodyPr/>
                    <a:lstStyle/>
                    <a:p>
                      <a:r>
                        <a:rPr lang="en-US" sz="2600" dirty="0"/>
                        <a:t>Basic Education</a:t>
                      </a:r>
                    </a:p>
                  </a:txBody>
                  <a:tcPr/>
                </a:tc>
                <a:tc>
                  <a:txBody>
                    <a:bodyPr/>
                    <a:lstStyle/>
                    <a:p>
                      <a:r>
                        <a:rPr lang="en-US" sz="2600" dirty="0"/>
                        <a:t>$950 million</a:t>
                      </a:r>
                    </a:p>
                  </a:txBody>
                  <a:tcPr/>
                </a:tc>
                <a:tc>
                  <a:txBody>
                    <a:bodyPr/>
                    <a:lstStyle/>
                    <a:p>
                      <a:r>
                        <a:rPr lang="en-US" sz="2600" dirty="0"/>
                        <a:t>+ $75 million</a:t>
                      </a:r>
                    </a:p>
                  </a:txBody>
                  <a:tcPr/>
                </a:tc>
                <a:extLst>
                  <a:ext uri="{0D108BD9-81ED-4DB2-BD59-A6C34878D82A}">
                    <a16:rowId xmlns:a16="http://schemas.microsoft.com/office/drawing/2014/main" val="3803282956"/>
                  </a:ext>
                </a:extLst>
              </a:tr>
              <a:tr h="370840">
                <a:tc>
                  <a:txBody>
                    <a:bodyPr/>
                    <a:lstStyle/>
                    <a:p>
                      <a:r>
                        <a:rPr lang="en-US" sz="2600" i="1" dirty="0"/>
                        <a:t>Of which, GPE</a:t>
                      </a:r>
                    </a:p>
                  </a:txBody>
                  <a:tcPr/>
                </a:tc>
                <a:tc>
                  <a:txBody>
                    <a:bodyPr/>
                    <a:lstStyle/>
                    <a:p>
                      <a:r>
                        <a:rPr lang="en-US" sz="2600" dirty="0"/>
                        <a:t>$125 million</a:t>
                      </a:r>
                    </a:p>
                  </a:txBody>
                  <a:tcPr/>
                </a:tc>
                <a:tc>
                  <a:txBody>
                    <a:bodyPr/>
                    <a:lstStyle/>
                    <a:p>
                      <a:r>
                        <a:rPr lang="en-US" sz="2600" i="1" dirty="0"/>
                        <a:t>+ $25 million</a:t>
                      </a:r>
                    </a:p>
                  </a:txBody>
                  <a:tcPr/>
                </a:tc>
                <a:extLst>
                  <a:ext uri="{0D108BD9-81ED-4DB2-BD59-A6C34878D82A}">
                    <a16:rowId xmlns:a16="http://schemas.microsoft.com/office/drawing/2014/main" val="2194174847"/>
                  </a:ext>
                </a:extLst>
              </a:tr>
              <a:tr h="370840">
                <a:tc>
                  <a:txBody>
                    <a:bodyPr/>
                    <a:lstStyle/>
                    <a:p>
                      <a:r>
                        <a:rPr lang="en-US" sz="2600" dirty="0"/>
                        <a:t>Tuberculosis</a:t>
                      </a:r>
                    </a:p>
                  </a:txBody>
                  <a:tcPr/>
                </a:tc>
                <a:tc>
                  <a:txBody>
                    <a:bodyPr/>
                    <a:lstStyle/>
                    <a:p>
                      <a:r>
                        <a:rPr lang="en-US" sz="2600" dirty="0"/>
                        <a:t>$319 million</a:t>
                      </a:r>
                    </a:p>
                  </a:txBody>
                  <a:tcPr/>
                </a:tc>
                <a:tc>
                  <a:txBody>
                    <a:bodyPr/>
                    <a:lstStyle/>
                    <a:p>
                      <a:r>
                        <a:rPr lang="en-US" sz="2600" dirty="0"/>
                        <a:t>+ $9 million</a:t>
                      </a:r>
                    </a:p>
                  </a:txBody>
                  <a:tcPr/>
                </a:tc>
                <a:extLst>
                  <a:ext uri="{0D108BD9-81ED-4DB2-BD59-A6C34878D82A}">
                    <a16:rowId xmlns:a16="http://schemas.microsoft.com/office/drawing/2014/main" val="3631069303"/>
                  </a:ext>
                </a:extLst>
              </a:tr>
              <a:tr h="370840">
                <a:tc>
                  <a:txBody>
                    <a:bodyPr/>
                    <a:lstStyle/>
                    <a:p>
                      <a:r>
                        <a:rPr lang="en-US" sz="2600" dirty="0"/>
                        <a:t>Maternal and Child Health</a:t>
                      </a:r>
                    </a:p>
                  </a:txBody>
                  <a:tcPr/>
                </a:tc>
                <a:tc>
                  <a:txBody>
                    <a:bodyPr/>
                    <a:lstStyle/>
                    <a:p>
                      <a:r>
                        <a:rPr lang="en-US" sz="2600" dirty="0"/>
                        <a:t>$855 million</a:t>
                      </a:r>
                    </a:p>
                  </a:txBody>
                  <a:tcPr/>
                </a:tc>
                <a:tc>
                  <a:txBody>
                    <a:bodyPr/>
                    <a:lstStyle/>
                    <a:p>
                      <a:r>
                        <a:rPr lang="en-US" sz="2600" dirty="0"/>
                        <a:t>+ $4.5 million</a:t>
                      </a:r>
                    </a:p>
                  </a:txBody>
                  <a:tcPr/>
                </a:tc>
                <a:extLst>
                  <a:ext uri="{0D108BD9-81ED-4DB2-BD59-A6C34878D82A}">
                    <a16:rowId xmlns:a16="http://schemas.microsoft.com/office/drawing/2014/main" val="3204862091"/>
                  </a:ext>
                </a:extLst>
              </a:tr>
              <a:tr h="370840">
                <a:tc>
                  <a:txBody>
                    <a:bodyPr/>
                    <a:lstStyle/>
                    <a:p>
                      <a:r>
                        <a:rPr lang="en-US" sz="2600" i="1" dirty="0"/>
                        <a:t>Of which, Gavi*</a:t>
                      </a:r>
                    </a:p>
                  </a:txBody>
                  <a:tcPr/>
                </a:tc>
                <a:tc>
                  <a:txBody>
                    <a:bodyPr/>
                    <a:lstStyle/>
                    <a:p>
                      <a:r>
                        <a:rPr lang="en-US" sz="2600" dirty="0"/>
                        <a:t>$290 million</a:t>
                      </a:r>
                    </a:p>
                  </a:txBody>
                  <a:tcPr/>
                </a:tc>
                <a:tc>
                  <a:txBody>
                    <a:bodyPr/>
                    <a:lstStyle/>
                    <a:p>
                      <a:endParaRPr lang="en-US" sz="2600" i="1" dirty="0"/>
                    </a:p>
                  </a:txBody>
                  <a:tcPr/>
                </a:tc>
                <a:extLst>
                  <a:ext uri="{0D108BD9-81ED-4DB2-BD59-A6C34878D82A}">
                    <a16:rowId xmlns:a16="http://schemas.microsoft.com/office/drawing/2014/main" val="3764169296"/>
                  </a:ext>
                </a:extLst>
              </a:tr>
            </a:tbl>
          </a:graphicData>
        </a:graphic>
      </p:graphicFrame>
      <p:sp>
        <p:nvSpPr>
          <p:cNvPr id="7" name="Title 1">
            <a:extLst>
              <a:ext uri="{FF2B5EF4-FFF2-40B4-BE49-F238E27FC236}">
                <a16:creationId xmlns:a16="http://schemas.microsoft.com/office/drawing/2014/main" id="{A41BDCE4-AE50-4D59-887C-6C0C49D55952}"/>
              </a:ext>
            </a:extLst>
          </p:cNvPr>
          <p:cNvSpPr txBox="1">
            <a:spLocks/>
          </p:cNvSpPr>
          <p:nvPr/>
        </p:nvSpPr>
        <p:spPr>
          <a:xfrm>
            <a:off x="734785" y="4455524"/>
            <a:ext cx="7674430" cy="6372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latin typeface="Open Sans" panose="020B0606030504020204" pitchFamily="34" charset="0"/>
                <a:ea typeface="Open Sans" panose="020B0606030504020204" pitchFamily="34" charset="0"/>
                <a:cs typeface="Open Sans" panose="020B0606030504020204" pitchFamily="34" charset="0"/>
              </a:rPr>
              <a:t>*Gavi also received $4 billion as part of COVID-19 emergency relief supplemental, outside of regular FY21 appropriations.</a:t>
            </a:r>
          </a:p>
        </p:txBody>
      </p:sp>
    </p:spTree>
    <p:extLst>
      <p:ext uri="{BB962C8B-B14F-4D97-AF65-F5344CB8AC3E}">
        <p14:creationId xmlns:p14="http://schemas.microsoft.com/office/powerpoint/2010/main" val="6972050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F1D465B8E88F4FAF5AAC80E25144D0" ma:contentTypeVersion="15" ma:contentTypeDescription="Create a new document." ma:contentTypeScope="" ma:versionID="8ad5ca029c59bc7b9ad1e0963f855f1c">
  <xsd:schema xmlns:xsd="http://www.w3.org/2001/XMLSchema" xmlns:xs="http://www.w3.org/2001/XMLSchema" xmlns:p="http://schemas.microsoft.com/office/2006/metadata/properties" xmlns:ns2="8ee30887-f2a8-4008-a2f9-85531acb3cd7" xmlns:ns3="876372d7-2542-4065-ad3b-22612840f7b4" targetNamespace="http://schemas.microsoft.com/office/2006/metadata/properties" ma:root="true" ma:fieldsID="a1ff32d4e553344c16fe68ea006214c4" ns2:_="" ns3:_="">
    <xsd:import namespace="8ee30887-f2a8-4008-a2f9-85531acb3cd7"/>
    <xsd:import namespace="876372d7-2542-4065-ad3b-22612840f7b4"/>
    <xsd:element name="properties">
      <xsd:complexType>
        <xsd:sequence>
          <xsd:element name="documentManagement">
            <xsd:complexType>
              <xsd:all>
                <xsd:element ref="ns2:Department" minOccurs="0"/>
                <xsd:element ref="ns3:SharedWithUsers" minOccurs="0"/>
                <xsd:element ref="ns3:SharingHintHash" minOccurs="0"/>
                <xsd:element ref="ns3:SharedWithDetails" minOccurs="0"/>
                <xsd:element ref="ns2:Presented_x0020_on" minOccurs="0"/>
                <xsd:element ref="ns3:LastSharedByUser" minOccurs="0"/>
                <xsd:element ref="ns3:LastSharedByTime" minOccurs="0"/>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30887-f2a8-4008-a2f9-85531acb3cd7" elementFormDefault="qualified">
    <xsd:import namespace="http://schemas.microsoft.com/office/2006/documentManagement/types"/>
    <xsd:import namespace="http://schemas.microsoft.com/office/infopath/2007/PartnerControls"/>
    <xsd:element name="Department" ma:index="8" nillable="true" ma:displayName="Department" ma:default="Accounting" ma:internalName="Department" ma:requiredMultiChoice="true">
      <xsd:complexType>
        <xsd:complexContent>
          <xsd:extension base="dms:MultiChoice">
            <xsd:sequence>
              <xsd:element name="Value" maxOccurs="unbounded" minOccurs="0" nillable="true">
                <xsd:simpleType>
                  <xsd:restriction base="dms:Choice">
                    <xsd:enumeration value="Accounting"/>
                    <xsd:enumeration value="Development"/>
                    <xsd:enumeration value="Domestic"/>
                    <xsd:enumeration value="Global"/>
                    <xsd:enumeration value="Human Resources"/>
                    <xsd:enumeration value="MCS"/>
                    <xsd:enumeration value="Operations"/>
                  </xsd:restriction>
                </xsd:simpleType>
              </xsd:element>
            </xsd:sequence>
          </xsd:extension>
        </xsd:complexContent>
      </xsd:complexType>
    </xsd:element>
    <xsd:element name="Presented_x0020_on" ma:index="12" nillable="true" ma:displayName="Presented on" ma:format="DateOnly" ma:internalName="Presented_x0020_on">
      <xsd:simpleType>
        <xsd:restriction base="dms:DateTime"/>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partment xmlns="8ee30887-f2a8-4008-a2f9-85531acb3cd7">
      <Value>Accounting</Value>
    </Department>
    <Presented_x0020_on xmlns="8ee30887-f2a8-4008-a2f9-85531acb3c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474FB8-B06E-4C25-A504-988BB21BA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30887-f2a8-4008-a2f9-85531acb3cd7"/>
    <ds:schemaRef ds:uri="876372d7-2542-4065-ad3b-22612840f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959BF8-6FB4-40AF-AF38-2D057E67A497}">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8ee30887-f2a8-4008-a2f9-85531acb3cd7"/>
    <ds:schemaRef ds:uri="http://purl.org/dc/terms/"/>
    <ds:schemaRef ds:uri="http://purl.org/dc/elements/1.1/"/>
    <ds:schemaRef ds:uri="http://schemas.openxmlformats.org/package/2006/metadata/core-properties"/>
    <ds:schemaRef ds:uri="876372d7-2542-4065-ad3b-22612840f7b4"/>
  </ds:schemaRefs>
</ds:datastoreItem>
</file>

<file path=customXml/itemProps3.xml><?xml version="1.0" encoding="utf-8"?>
<ds:datastoreItem xmlns:ds="http://schemas.openxmlformats.org/officeDocument/2006/customXml" ds:itemID="{0223E2F6-89EB-4C1A-9B95-10F660D698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19873</TotalTime>
  <Words>857</Words>
  <Application>Microsoft Macintosh PowerPoint</Application>
  <PresentationFormat>On-screen Show (16:9)</PresentationFormat>
  <Paragraphs>152</Paragraphs>
  <Slides>21</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Courier New</vt:lpstr>
      <vt:lpstr>Open Sans</vt:lpstr>
      <vt:lpstr>Wingdings</vt:lpstr>
      <vt:lpstr>Custom Design</vt:lpstr>
      <vt:lpstr>Office Theme</vt:lpstr>
      <vt:lpstr>RISE Advocacy Chapter with RESULTS  March Webinar: Nutrition and Education Appropriations</vt:lpstr>
      <vt:lpstr>Welcome &amp; Celebrations</vt:lpstr>
      <vt:lpstr>New Campaign</vt:lpstr>
      <vt:lpstr>Global Education</vt:lpstr>
      <vt:lpstr>Global Nutrition</vt:lpstr>
      <vt:lpstr>PowerPoint Presentation</vt:lpstr>
      <vt:lpstr>Appropriations Process</vt:lpstr>
      <vt:lpstr>Appropriations sub-committees get input and produce spending bills</vt:lpstr>
      <vt:lpstr>FY21 Appropriations Wins</vt:lpstr>
      <vt:lpstr>Our Opportunity</vt:lpstr>
      <vt:lpstr>Our Opportunity Timeline</vt:lpstr>
      <vt:lpstr>Tools</vt:lpstr>
      <vt:lpstr>Let’s Take Action</vt:lpstr>
      <vt:lpstr>Our Opportunity</vt:lpstr>
      <vt:lpstr>PowerPoint Presentation</vt:lpstr>
      <vt:lpstr>Announcements</vt:lpstr>
      <vt:lpstr>New Mission &amp; Vision</vt:lpstr>
      <vt:lpstr>RESULTS Anti-Oppression Values</vt:lpstr>
      <vt:lpstr>FY21 Appropriations</vt:lpstr>
      <vt:lpstr>PowerPoint Presentation</vt:lpstr>
      <vt:lpstr>Looking Ahead: First 100 Days Goals</vt:lpstr>
    </vt:vector>
  </TitlesOfParts>
  <Company>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Lash</dc:creator>
  <cp:lastModifiedBy>Ken Patterson</cp:lastModifiedBy>
  <cp:revision>136</cp:revision>
  <dcterms:created xsi:type="dcterms:W3CDTF">2019-10-01T16:09:08Z</dcterms:created>
  <dcterms:modified xsi:type="dcterms:W3CDTF">2021-03-16T23:13:21Z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0x01010035F1D465B8E88F4FAF5AAC80E25144D0</vt:lpwstr>
  </property>
</Properties>
</file>