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90" r:id="rId8"/>
  </p:sldMasterIdLst>
  <p:notesMasterIdLst>
    <p:notesMasterId r:id="rId67"/>
  </p:notesMasterIdLst>
  <p:handoutMasterIdLst>
    <p:handoutMasterId r:id="rId68"/>
  </p:handoutMasterIdLst>
  <p:sldIdLst>
    <p:sldId id="4629" r:id="rId9"/>
    <p:sldId id="262" r:id="rId10"/>
    <p:sldId id="4792" r:id="rId11"/>
    <p:sldId id="5085" r:id="rId12"/>
    <p:sldId id="1991" r:id="rId13"/>
    <p:sldId id="5005" r:id="rId14"/>
    <p:sldId id="4746" r:id="rId15"/>
    <p:sldId id="4846" r:id="rId16"/>
    <p:sldId id="4850" r:id="rId17"/>
    <p:sldId id="4848" r:id="rId18"/>
    <p:sldId id="4849" r:id="rId19"/>
    <p:sldId id="4593" r:id="rId20"/>
    <p:sldId id="5058" r:id="rId21"/>
    <p:sldId id="5081" r:id="rId22"/>
    <p:sldId id="5047" r:id="rId23"/>
    <p:sldId id="5057" r:id="rId24"/>
    <p:sldId id="5073" r:id="rId25"/>
    <p:sldId id="5006" r:id="rId26"/>
    <p:sldId id="5082" r:id="rId27"/>
    <p:sldId id="4936" r:id="rId28"/>
    <p:sldId id="5071" r:id="rId29"/>
    <p:sldId id="5032" r:id="rId30"/>
    <p:sldId id="5033" r:id="rId31"/>
    <p:sldId id="4946" r:id="rId32"/>
    <p:sldId id="5060" r:id="rId33"/>
    <p:sldId id="4922" r:id="rId34"/>
    <p:sldId id="5061" r:id="rId35"/>
    <p:sldId id="5067" r:id="rId36"/>
    <p:sldId id="5065" r:id="rId37"/>
    <p:sldId id="5066" r:id="rId38"/>
    <p:sldId id="4932" r:id="rId39"/>
    <p:sldId id="5056" r:id="rId40"/>
    <p:sldId id="5068" r:id="rId41"/>
    <p:sldId id="5026" r:id="rId42"/>
    <p:sldId id="5046" r:id="rId43"/>
    <p:sldId id="5076" r:id="rId44"/>
    <p:sldId id="5074" r:id="rId45"/>
    <p:sldId id="5077" r:id="rId46"/>
    <p:sldId id="5053" r:id="rId47"/>
    <p:sldId id="4989" r:id="rId48"/>
    <p:sldId id="5080" r:id="rId49"/>
    <p:sldId id="5075" r:id="rId50"/>
    <p:sldId id="5078" r:id="rId51"/>
    <p:sldId id="5083" r:id="rId52"/>
    <p:sldId id="5084" r:id="rId53"/>
    <p:sldId id="5043" r:id="rId54"/>
    <p:sldId id="5062" r:id="rId55"/>
    <p:sldId id="4872" r:id="rId56"/>
    <p:sldId id="5064" r:id="rId57"/>
    <p:sldId id="5054" r:id="rId58"/>
    <p:sldId id="257" r:id="rId59"/>
    <p:sldId id="1957" r:id="rId60"/>
    <p:sldId id="326" r:id="rId61"/>
    <p:sldId id="325" r:id="rId62"/>
    <p:sldId id="4871" r:id="rId63"/>
    <p:sldId id="5063" r:id="rId64"/>
    <p:sldId id="5069" r:id="rId65"/>
    <p:sldId id="271" r:id="rId6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D51057A6-C50F-994A-C704-837B11BB6495}" name="David Plasterer" initials="DP" userId="S::dplasterer@results.org::91ded220-fec8-4bee-9033-6417c89ecd1d"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ED3AC-2E83-444A-8792-031F30819A21}" v="7" dt="2026-06-06T16:27:53.371"/>
    <p1510:client id="{723A1416-71E6-4FE7-89E4-F7819B66B338}" v="1970" dt="2026-06-05T18:31:54.504"/>
    <p1510:client id="{F6489F7F-DA05-999C-E63C-8E306785E669}" v="5" dt="2026-06-05T17:53:36.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ata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EB1FB-BEB9-DA48-ADB4-3CF8207B6843}" type="doc">
      <dgm:prSet loTypeId="urn:microsoft.com/office/officeart/2005/8/layout/default" loCatId="icon" qsTypeId="urn:microsoft.com/office/officeart/2005/8/quickstyle/simple2" qsCatId="simple" csTypeId="urn:microsoft.com/office/officeart/2005/8/colors/accent1_1" csCatId="accent1" phldr="1"/>
      <dgm:spPr/>
      <dgm:t>
        <a:bodyPr/>
        <a:lstStyle/>
        <a:p>
          <a:endParaRPr lang="en-US"/>
        </a:p>
      </dgm:t>
    </dgm:pt>
    <dgm:pt modelId="{5B46A23C-875A-1E4C-86AE-2FC9470931A5}">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Media submitted</a:t>
          </a:r>
        </a:p>
      </dgm:t>
    </dgm:pt>
    <dgm:pt modelId="{740F36EC-5C19-CC4F-97E0-4B758A111D6C}" type="parTrans" cxnId="{CB1E45D0-CBF6-F54A-BC1F-6131F3B72CC5}">
      <dgm:prSet/>
      <dgm:spPr/>
      <dgm:t>
        <a:bodyPr/>
        <a:lstStyle/>
        <a:p>
          <a:endParaRPr lang="en-US"/>
        </a:p>
      </dgm:t>
    </dgm:pt>
    <dgm:pt modelId="{8B99B6A0-731A-9E4F-82D1-793C5B27384C}" type="sibTrans" cxnId="{CB1E45D0-CBF6-F54A-BC1F-6131F3B72CC5}">
      <dgm:prSet/>
      <dgm:spPr/>
      <dgm:t>
        <a:bodyPr/>
        <a:lstStyle/>
        <a:p>
          <a:endParaRPr lang="en-US"/>
        </a:p>
      </dgm:t>
    </dgm:pt>
    <dgm:pt modelId="{E246E712-0665-484F-841C-8C06950CB343}">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Letters delivered</a:t>
          </a:r>
        </a:p>
      </dgm:t>
    </dgm:pt>
    <dgm:pt modelId="{82821C3A-F3E4-4A45-9E8D-13B13293306F}" type="parTrans" cxnId="{8190624D-23B4-1A44-9B65-3E2EA9BAEE61}">
      <dgm:prSet/>
      <dgm:spPr/>
      <dgm:t>
        <a:bodyPr/>
        <a:lstStyle/>
        <a:p>
          <a:endParaRPr lang="en-US"/>
        </a:p>
      </dgm:t>
    </dgm:pt>
    <dgm:pt modelId="{2BCD1319-B56E-5F4E-B94E-8BAE59E1038E}" type="sibTrans" cxnId="{8190624D-23B4-1A44-9B65-3E2EA9BAEE61}">
      <dgm:prSet/>
      <dgm:spPr/>
      <dgm:t>
        <a:bodyPr/>
        <a:lstStyle/>
        <a:p>
          <a:endParaRPr lang="en-US"/>
        </a:p>
      </dgm:t>
    </dgm:pt>
    <dgm:pt modelId="{0533843E-0C45-E84A-9058-8E7580503E27}">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Calls made</a:t>
          </a:r>
        </a:p>
      </dgm:t>
    </dgm:pt>
    <dgm:pt modelId="{D613BB83-1E05-2F40-BCBE-54DA8C085336}" type="parTrans" cxnId="{9D0072BB-7D32-B941-8333-BEC99CD409FD}">
      <dgm:prSet/>
      <dgm:spPr/>
      <dgm:t>
        <a:bodyPr/>
        <a:lstStyle/>
        <a:p>
          <a:endParaRPr lang="en-US"/>
        </a:p>
      </dgm:t>
    </dgm:pt>
    <dgm:pt modelId="{88F30A33-FB1D-3044-98E2-B9179F819757}" type="sibTrans" cxnId="{9D0072BB-7D32-B941-8333-BEC99CD409FD}">
      <dgm:prSet/>
      <dgm:spPr/>
      <dgm:t>
        <a:bodyPr/>
        <a:lstStyle/>
        <a:p>
          <a:endParaRPr lang="en-US"/>
        </a:p>
      </dgm:t>
    </dgm:pt>
    <dgm:pt modelId="{9D4ABAD1-E167-B748-BDF8-DAD81767A83B}">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Partners engaged</a:t>
          </a:r>
        </a:p>
      </dgm:t>
    </dgm:pt>
    <dgm:pt modelId="{5A06EE4E-EC7D-FD41-8F58-E9C9EE3F9012}" type="parTrans" cxnId="{CD6C4D72-0E76-3E4F-8CE2-7639045243D8}">
      <dgm:prSet/>
      <dgm:spPr/>
      <dgm:t>
        <a:bodyPr/>
        <a:lstStyle/>
        <a:p>
          <a:endParaRPr lang="en-US"/>
        </a:p>
      </dgm:t>
    </dgm:pt>
    <dgm:pt modelId="{CCA31594-7F16-FA4B-A559-2CD6E0DDC6AE}" type="sibTrans" cxnId="{CD6C4D72-0E76-3E4F-8CE2-7639045243D8}">
      <dgm:prSet/>
      <dgm:spPr/>
      <dgm:t>
        <a:bodyPr/>
        <a:lstStyle/>
        <a:p>
          <a:endParaRPr lang="en-US"/>
        </a:p>
      </dgm:t>
    </dgm:pt>
    <dgm:pt modelId="{D87F97AA-7A61-3A43-A69B-3B13C24E9CA2}">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Stories shared</a:t>
          </a:r>
        </a:p>
      </dgm:t>
    </dgm:pt>
    <dgm:pt modelId="{D8DE107A-34E9-C143-AB36-52B063E2EBDC}" type="parTrans" cxnId="{FEA96A83-6940-C442-A1D0-2A385ADD4D7C}">
      <dgm:prSet/>
      <dgm:spPr/>
      <dgm:t>
        <a:bodyPr/>
        <a:lstStyle/>
        <a:p>
          <a:endParaRPr lang="en-US"/>
        </a:p>
      </dgm:t>
    </dgm:pt>
    <dgm:pt modelId="{1B7A6C6A-505A-B442-BFA0-96B96A1C476D}" type="sibTrans" cxnId="{FEA96A83-6940-C442-A1D0-2A385ADD4D7C}">
      <dgm:prSet/>
      <dgm:spPr/>
      <dgm:t>
        <a:bodyPr/>
        <a:lstStyle/>
        <a:p>
          <a:endParaRPr lang="en-US"/>
        </a:p>
      </dgm:t>
    </dgm:pt>
    <dgm:pt modelId="{6F2C8231-28B0-4A4A-AA31-6FF31D9CD7DE}">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Relationships built</a:t>
          </a:r>
        </a:p>
      </dgm:t>
    </dgm:pt>
    <dgm:pt modelId="{B02895F5-2FDB-3749-AB67-BC80DE59F2C1}" type="parTrans" cxnId="{D1C26B5B-D3BC-8740-8D6B-B18901BF8DF5}">
      <dgm:prSet/>
      <dgm:spPr/>
      <dgm:t>
        <a:bodyPr/>
        <a:lstStyle/>
        <a:p>
          <a:endParaRPr lang="en-US"/>
        </a:p>
      </dgm:t>
    </dgm:pt>
    <dgm:pt modelId="{08024457-983B-C749-90BD-D91A524DB333}" type="sibTrans" cxnId="{D1C26B5B-D3BC-8740-8D6B-B18901BF8DF5}">
      <dgm:prSet/>
      <dgm:spPr/>
      <dgm:t>
        <a:bodyPr/>
        <a:lstStyle/>
        <a:p>
          <a:endParaRPr lang="en-US"/>
        </a:p>
      </dgm:t>
    </dgm:pt>
    <dgm:pt modelId="{2C964412-27A7-E74F-A349-E6040D6BD92D}" type="pres">
      <dgm:prSet presAssocID="{042EB1FB-BEB9-DA48-ADB4-3CF8207B6843}" presName="diagram" presStyleCnt="0">
        <dgm:presLayoutVars>
          <dgm:dir/>
          <dgm:resizeHandles val="exact"/>
        </dgm:presLayoutVars>
      </dgm:prSet>
      <dgm:spPr/>
    </dgm:pt>
    <dgm:pt modelId="{759723E0-A93B-C74D-B273-6D6EF8890CCE}" type="pres">
      <dgm:prSet presAssocID="{5B46A23C-875A-1E4C-86AE-2FC9470931A5}" presName="node" presStyleLbl="node1" presStyleIdx="0" presStyleCnt="6">
        <dgm:presLayoutVars>
          <dgm:bulletEnabled val="1"/>
        </dgm:presLayoutVars>
      </dgm:prSet>
      <dgm:spPr/>
    </dgm:pt>
    <dgm:pt modelId="{35D1AB61-94CE-7E45-8486-FFEC79CF4CEA}" type="pres">
      <dgm:prSet presAssocID="{8B99B6A0-731A-9E4F-82D1-793C5B27384C}" presName="sibTrans" presStyleCnt="0"/>
      <dgm:spPr/>
    </dgm:pt>
    <dgm:pt modelId="{94E4340F-7157-A84C-B8C2-2C17728FEDF9}" type="pres">
      <dgm:prSet presAssocID="{E246E712-0665-484F-841C-8C06950CB343}" presName="node" presStyleLbl="node1" presStyleIdx="1" presStyleCnt="6">
        <dgm:presLayoutVars>
          <dgm:bulletEnabled val="1"/>
        </dgm:presLayoutVars>
      </dgm:prSet>
      <dgm:spPr/>
    </dgm:pt>
    <dgm:pt modelId="{2DBADBC5-5FD0-7D4F-9BAA-16B2E710E29C}" type="pres">
      <dgm:prSet presAssocID="{2BCD1319-B56E-5F4E-B94E-8BAE59E1038E}" presName="sibTrans" presStyleCnt="0"/>
      <dgm:spPr/>
    </dgm:pt>
    <dgm:pt modelId="{841D50B3-88C3-6744-A02A-592B0059107C}" type="pres">
      <dgm:prSet presAssocID="{0533843E-0C45-E84A-9058-8E7580503E27}" presName="node" presStyleLbl="node1" presStyleIdx="2" presStyleCnt="6">
        <dgm:presLayoutVars>
          <dgm:bulletEnabled val="1"/>
        </dgm:presLayoutVars>
      </dgm:prSet>
      <dgm:spPr/>
    </dgm:pt>
    <dgm:pt modelId="{ADE9E236-A372-3A40-A1AE-1435B30B8F41}" type="pres">
      <dgm:prSet presAssocID="{88F30A33-FB1D-3044-98E2-B9179F819757}" presName="sibTrans" presStyleCnt="0"/>
      <dgm:spPr/>
    </dgm:pt>
    <dgm:pt modelId="{2C53729D-540B-464C-A416-8621DE852873}" type="pres">
      <dgm:prSet presAssocID="{9D4ABAD1-E167-B748-BDF8-DAD81767A83B}" presName="node" presStyleLbl="node1" presStyleIdx="3" presStyleCnt="6">
        <dgm:presLayoutVars>
          <dgm:bulletEnabled val="1"/>
        </dgm:presLayoutVars>
      </dgm:prSet>
      <dgm:spPr/>
    </dgm:pt>
    <dgm:pt modelId="{6DCBEFC5-FA92-1144-B4C4-8C28789EFC72}" type="pres">
      <dgm:prSet presAssocID="{CCA31594-7F16-FA4B-A559-2CD6E0DDC6AE}" presName="sibTrans" presStyleCnt="0"/>
      <dgm:spPr/>
    </dgm:pt>
    <dgm:pt modelId="{0AA05E9F-0C96-6247-B663-B6B070D20CA5}" type="pres">
      <dgm:prSet presAssocID="{D87F97AA-7A61-3A43-A69B-3B13C24E9CA2}" presName="node" presStyleLbl="node1" presStyleIdx="4" presStyleCnt="6">
        <dgm:presLayoutVars>
          <dgm:bulletEnabled val="1"/>
        </dgm:presLayoutVars>
      </dgm:prSet>
      <dgm:spPr/>
    </dgm:pt>
    <dgm:pt modelId="{394C0F90-3898-7C48-A7A7-685B5E6D57E8}" type="pres">
      <dgm:prSet presAssocID="{1B7A6C6A-505A-B442-BFA0-96B96A1C476D}" presName="sibTrans" presStyleCnt="0"/>
      <dgm:spPr/>
    </dgm:pt>
    <dgm:pt modelId="{7A24E1AA-A8CE-5349-8EDA-B7A8D451D76F}" type="pres">
      <dgm:prSet presAssocID="{6F2C8231-28B0-4A4A-AA31-6FF31D9CD7DE}" presName="node" presStyleLbl="node1" presStyleIdx="5" presStyleCnt="6">
        <dgm:presLayoutVars>
          <dgm:bulletEnabled val="1"/>
        </dgm:presLayoutVars>
      </dgm:prSet>
      <dgm:spPr/>
    </dgm:pt>
  </dgm:ptLst>
  <dgm:cxnLst>
    <dgm:cxn modelId="{71D46C1D-EA5A-DE43-9002-68592C86F43C}" type="presOf" srcId="{E246E712-0665-484F-841C-8C06950CB343}" destId="{94E4340F-7157-A84C-B8C2-2C17728FEDF9}" srcOrd="0" destOrd="0" presId="urn:microsoft.com/office/officeart/2005/8/layout/default"/>
    <dgm:cxn modelId="{DE35F021-01A9-E547-8034-6D2873EB31D7}" type="presOf" srcId="{0533843E-0C45-E84A-9058-8E7580503E27}" destId="{841D50B3-88C3-6744-A02A-592B0059107C}" srcOrd="0" destOrd="0" presId="urn:microsoft.com/office/officeart/2005/8/layout/default"/>
    <dgm:cxn modelId="{D1C26B5B-D3BC-8740-8D6B-B18901BF8DF5}" srcId="{042EB1FB-BEB9-DA48-ADB4-3CF8207B6843}" destId="{6F2C8231-28B0-4A4A-AA31-6FF31D9CD7DE}" srcOrd="5" destOrd="0" parTransId="{B02895F5-2FDB-3749-AB67-BC80DE59F2C1}" sibTransId="{08024457-983B-C749-90BD-D91A524DB333}"/>
    <dgm:cxn modelId="{BE4D234B-6146-2D43-802B-FEFCBEEE6A2E}" type="presOf" srcId="{5B46A23C-875A-1E4C-86AE-2FC9470931A5}" destId="{759723E0-A93B-C74D-B273-6D6EF8890CCE}" srcOrd="0" destOrd="0" presId="urn:microsoft.com/office/officeart/2005/8/layout/default"/>
    <dgm:cxn modelId="{8190624D-23B4-1A44-9B65-3E2EA9BAEE61}" srcId="{042EB1FB-BEB9-DA48-ADB4-3CF8207B6843}" destId="{E246E712-0665-484F-841C-8C06950CB343}" srcOrd="1" destOrd="0" parTransId="{82821C3A-F3E4-4A45-9E8D-13B13293306F}" sibTransId="{2BCD1319-B56E-5F4E-B94E-8BAE59E1038E}"/>
    <dgm:cxn modelId="{CD6C4D72-0E76-3E4F-8CE2-7639045243D8}" srcId="{042EB1FB-BEB9-DA48-ADB4-3CF8207B6843}" destId="{9D4ABAD1-E167-B748-BDF8-DAD81767A83B}" srcOrd="3" destOrd="0" parTransId="{5A06EE4E-EC7D-FD41-8F58-E9C9EE3F9012}" sibTransId="{CCA31594-7F16-FA4B-A559-2CD6E0DDC6AE}"/>
    <dgm:cxn modelId="{E1EA7A53-F3CF-5B4B-B262-D70D8D274760}" type="presOf" srcId="{6F2C8231-28B0-4A4A-AA31-6FF31D9CD7DE}" destId="{7A24E1AA-A8CE-5349-8EDA-B7A8D451D76F}" srcOrd="0" destOrd="0" presId="urn:microsoft.com/office/officeart/2005/8/layout/default"/>
    <dgm:cxn modelId="{FEA96A83-6940-C442-A1D0-2A385ADD4D7C}" srcId="{042EB1FB-BEB9-DA48-ADB4-3CF8207B6843}" destId="{D87F97AA-7A61-3A43-A69B-3B13C24E9CA2}" srcOrd="4" destOrd="0" parTransId="{D8DE107A-34E9-C143-AB36-52B063E2EBDC}" sibTransId="{1B7A6C6A-505A-B442-BFA0-96B96A1C476D}"/>
    <dgm:cxn modelId="{36BCA994-9D25-B54C-82B0-02453E024C7F}" type="presOf" srcId="{D87F97AA-7A61-3A43-A69B-3B13C24E9CA2}" destId="{0AA05E9F-0C96-6247-B663-B6B070D20CA5}" srcOrd="0" destOrd="0" presId="urn:microsoft.com/office/officeart/2005/8/layout/default"/>
    <dgm:cxn modelId="{32A505A8-6839-0341-80E7-2183BE5A7926}" type="presOf" srcId="{9D4ABAD1-E167-B748-BDF8-DAD81767A83B}" destId="{2C53729D-540B-464C-A416-8621DE852873}" srcOrd="0" destOrd="0" presId="urn:microsoft.com/office/officeart/2005/8/layout/default"/>
    <dgm:cxn modelId="{9D0072BB-7D32-B941-8333-BEC99CD409FD}" srcId="{042EB1FB-BEB9-DA48-ADB4-3CF8207B6843}" destId="{0533843E-0C45-E84A-9058-8E7580503E27}" srcOrd="2" destOrd="0" parTransId="{D613BB83-1E05-2F40-BCBE-54DA8C085336}" sibTransId="{88F30A33-FB1D-3044-98E2-B9179F819757}"/>
    <dgm:cxn modelId="{CB1E45D0-CBF6-F54A-BC1F-6131F3B72CC5}" srcId="{042EB1FB-BEB9-DA48-ADB4-3CF8207B6843}" destId="{5B46A23C-875A-1E4C-86AE-2FC9470931A5}" srcOrd="0" destOrd="0" parTransId="{740F36EC-5C19-CC4F-97E0-4B758A111D6C}" sibTransId="{8B99B6A0-731A-9E4F-82D1-793C5B27384C}"/>
    <dgm:cxn modelId="{F1F754E4-75F0-7A44-9C58-F8F43189D45B}" type="presOf" srcId="{042EB1FB-BEB9-DA48-ADB4-3CF8207B6843}" destId="{2C964412-27A7-E74F-A349-E6040D6BD92D}" srcOrd="0" destOrd="0" presId="urn:microsoft.com/office/officeart/2005/8/layout/default"/>
    <dgm:cxn modelId="{DEAD7072-274A-2C4A-BFD4-3D5048125EAD}" type="presParOf" srcId="{2C964412-27A7-E74F-A349-E6040D6BD92D}" destId="{759723E0-A93B-C74D-B273-6D6EF8890CCE}" srcOrd="0" destOrd="0" presId="urn:microsoft.com/office/officeart/2005/8/layout/default"/>
    <dgm:cxn modelId="{67F58316-D390-274A-9239-768AAEAACEAB}" type="presParOf" srcId="{2C964412-27A7-E74F-A349-E6040D6BD92D}" destId="{35D1AB61-94CE-7E45-8486-FFEC79CF4CEA}" srcOrd="1" destOrd="0" presId="urn:microsoft.com/office/officeart/2005/8/layout/default"/>
    <dgm:cxn modelId="{F8778BDC-AAFD-D84A-9CC9-4375D7E22BD7}" type="presParOf" srcId="{2C964412-27A7-E74F-A349-E6040D6BD92D}" destId="{94E4340F-7157-A84C-B8C2-2C17728FEDF9}" srcOrd="2" destOrd="0" presId="urn:microsoft.com/office/officeart/2005/8/layout/default"/>
    <dgm:cxn modelId="{32CE76D1-D36F-3F40-A9DF-70CE3B2733CD}" type="presParOf" srcId="{2C964412-27A7-E74F-A349-E6040D6BD92D}" destId="{2DBADBC5-5FD0-7D4F-9BAA-16B2E710E29C}" srcOrd="3" destOrd="0" presId="urn:microsoft.com/office/officeart/2005/8/layout/default"/>
    <dgm:cxn modelId="{9A7F252B-1B85-4346-B16A-5975D559213A}" type="presParOf" srcId="{2C964412-27A7-E74F-A349-E6040D6BD92D}" destId="{841D50B3-88C3-6744-A02A-592B0059107C}" srcOrd="4" destOrd="0" presId="urn:microsoft.com/office/officeart/2005/8/layout/default"/>
    <dgm:cxn modelId="{76F7D339-188A-884F-BC66-67076EB30E77}" type="presParOf" srcId="{2C964412-27A7-E74F-A349-E6040D6BD92D}" destId="{ADE9E236-A372-3A40-A1AE-1435B30B8F41}" srcOrd="5" destOrd="0" presId="urn:microsoft.com/office/officeart/2005/8/layout/default"/>
    <dgm:cxn modelId="{812FC441-DCAD-E949-AC33-9590189C43CF}" type="presParOf" srcId="{2C964412-27A7-E74F-A349-E6040D6BD92D}" destId="{2C53729D-540B-464C-A416-8621DE852873}" srcOrd="6" destOrd="0" presId="urn:microsoft.com/office/officeart/2005/8/layout/default"/>
    <dgm:cxn modelId="{F1AEAC75-192B-9148-8126-C55AD05288D0}" type="presParOf" srcId="{2C964412-27A7-E74F-A349-E6040D6BD92D}" destId="{6DCBEFC5-FA92-1144-B4C4-8C28789EFC72}" srcOrd="7" destOrd="0" presId="urn:microsoft.com/office/officeart/2005/8/layout/default"/>
    <dgm:cxn modelId="{1CCDB1BC-A717-DD4C-9A27-D0BF04BC3CC2}" type="presParOf" srcId="{2C964412-27A7-E74F-A349-E6040D6BD92D}" destId="{0AA05E9F-0C96-6247-B663-B6B070D20CA5}" srcOrd="8" destOrd="0" presId="urn:microsoft.com/office/officeart/2005/8/layout/default"/>
    <dgm:cxn modelId="{B1F30882-0942-DD4F-9A26-7B89525C28BD}" type="presParOf" srcId="{2C964412-27A7-E74F-A349-E6040D6BD92D}" destId="{394C0F90-3898-7C48-A7A7-685B5E6D57E8}" srcOrd="9" destOrd="0" presId="urn:microsoft.com/office/officeart/2005/8/layout/default"/>
    <dgm:cxn modelId="{F8729861-755D-4E4B-98ED-BBD02B418FE4}" type="presParOf" srcId="{2C964412-27A7-E74F-A349-E6040D6BD92D}" destId="{7A24E1AA-A8CE-5349-8EDA-B7A8D451D7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ABBB6-A848-F24C-B1F1-336851C8A4E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1581B3-93D4-D94D-8083-70864E0CCEC7}">
      <dgm:prSet phldrT="[Text]" custT="1"/>
      <dgm:spPr/>
      <dgm:t>
        <a:bodyPr/>
        <a:lstStyle/>
        <a:p>
          <a:pPr>
            <a:lnSpc>
              <a:spcPct val="100000"/>
            </a:lnSpc>
            <a:defRPr b="1"/>
          </a:pPr>
          <a:r>
            <a:rPr lang="en-US" sz="2000">
              <a:latin typeface="Open Sans" panose="020B0606030504020204" pitchFamily="34" charset="0"/>
              <a:ea typeface="Open Sans" panose="020B0606030504020204" pitchFamily="34" charset="0"/>
              <a:cs typeface="Open Sans" panose="020B0606030504020204" pitchFamily="34" charset="0"/>
            </a:rPr>
            <a:t>Take Individual Action</a:t>
          </a:r>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A89BC00-B3F5-4441-8D85-8CF4FE1F0C5E}" type="parTrans" cxnId="{2AE474D9-E4ED-DC47-A701-507B6C721B1E}">
      <dgm:prSet/>
      <dgm:spPr/>
      <dgm:t>
        <a:bodyPr/>
        <a:lstStyle/>
        <a:p>
          <a:pPr algn="ctr"/>
          <a:endParaRPr lang="en-US"/>
        </a:p>
      </dgm:t>
    </dgm:pt>
    <dgm:pt modelId="{8CB461EC-470C-EC42-B881-BA17EDE5A92A}" type="sibTrans" cxnId="{2AE474D9-E4ED-DC47-A701-507B6C721B1E}">
      <dgm:prSet/>
      <dgm:spPr/>
      <dgm:t>
        <a:bodyPr/>
        <a:lstStyle/>
        <a:p>
          <a:pPr algn="ctr"/>
          <a:endParaRPr lang="en-US"/>
        </a:p>
      </dgm:t>
    </dgm:pt>
    <dgm:pt modelId="{FAE85B43-7BE3-6B45-B4F7-5B7B7E9440C7}">
      <dgm:prSet phldrT="[Text]" custT="1"/>
      <dgm:spPr/>
      <dgm:t>
        <a:bodyPr/>
        <a:lstStyle/>
        <a:p>
          <a:pPr>
            <a:lnSpc>
              <a:spcPct val="100000"/>
            </a:lnSpc>
            <a:defRPr b="1"/>
          </a:pPr>
          <a:r>
            <a:rPr lang="en-US" sz="2000">
              <a:latin typeface="Open Sans" panose="020B0606030504020204" pitchFamily="34" charset="0"/>
              <a:ea typeface="Open Sans" panose="020B0606030504020204" pitchFamily="34" charset="0"/>
              <a:cs typeface="Open Sans" panose="020B0606030504020204" pitchFamily="34" charset="0"/>
            </a:rPr>
            <a:t>Expand your Voice</a:t>
          </a:r>
        </a:p>
      </dgm:t>
    </dgm:pt>
    <dgm:pt modelId="{393FE88D-E701-6D41-92DB-94753AA587B0}" type="parTrans" cxnId="{E722DCDD-6790-4147-BE81-E4E26841FBAE}">
      <dgm:prSet/>
      <dgm:spPr/>
      <dgm:t>
        <a:bodyPr/>
        <a:lstStyle/>
        <a:p>
          <a:pPr algn="ctr"/>
          <a:endParaRPr lang="en-US"/>
        </a:p>
      </dgm:t>
    </dgm:pt>
    <dgm:pt modelId="{68732744-03E7-6041-B515-D10BEAE34C93}" type="sibTrans" cxnId="{E722DCDD-6790-4147-BE81-E4E26841FBAE}">
      <dgm:prSet/>
      <dgm:spPr/>
      <dgm:t>
        <a:bodyPr/>
        <a:lstStyle/>
        <a:p>
          <a:pPr algn="ctr"/>
          <a:endParaRPr lang="en-US"/>
        </a:p>
      </dgm:t>
    </dgm:pt>
    <dgm:pt modelId="{FE7FA52B-3687-6047-A100-412A35DA17CA}">
      <dgm:prSet custT="1"/>
      <dgm:spPr/>
      <dgm:t>
        <a:bodyPr/>
        <a:lstStyle/>
        <a:p>
          <a:pPr>
            <a:lnSpc>
              <a:spcPct val="100000"/>
            </a:lnSpc>
            <a:defRPr b="1"/>
          </a:pPr>
          <a:r>
            <a:rPr lang="en-US" sz="2000">
              <a:latin typeface="Open Sans" panose="020B0606030504020204" pitchFamily="34" charset="0"/>
              <a:ea typeface="Open Sans" panose="020B0606030504020204" pitchFamily="34" charset="0"/>
              <a:cs typeface="Open Sans" panose="020B0606030504020204" pitchFamily="34" charset="0"/>
            </a:rPr>
            <a:t>Mobilize Others</a:t>
          </a:r>
        </a:p>
      </dgm:t>
    </dgm:pt>
    <dgm:pt modelId="{C000EFED-B923-AA42-8FC9-F1A08B2F1200}" type="parTrans" cxnId="{7FA17B1B-9341-4448-8D9A-B06243F509EC}">
      <dgm:prSet/>
      <dgm:spPr/>
      <dgm:t>
        <a:bodyPr/>
        <a:lstStyle/>
        <a:p>
          <a:pPr algn="ctr"/>
          <a:endParaRPr lang="en-US"/>
        </a:p>
      </dgm:t>
    </dgm:pt>
    <dgm:pt modelId="{30B37444-7EFE-EB4F-B2BA-1BB090DB44CD}" type="sibTrans" cxnId="{7FA17B1B-9341-4448-8D9A-B06243F509EC}">
      <dgm:prSet/>
      <dgm:spPr/>
      <dgm:t>
        <a:bodyPr/>
        <a:lstStyle/>
        <a:p>
          <a:pPr algn="ctr"/>
          <a:endParaRPr lang="en-US"/>
        </a:p>
      </dgm:t>
    </dgm:pt>
    <dgm:pt modelId="{C7A36492-5D66-1D46-AD85-F7A7D6573D88}">
      <dgm:prSet phldrT="[Text]" custT="1"/>
      <dgm:spPr/>
      <dgm:t>
        <a:bodyPr/>
        <a:lstStyle/>
        <a:p>
          <a:pPr>
            <a:lnSpc>
              <a:spcPct val="100000"/>
            </a:lnSpc>
          </a:pPr>
          <a:r>
            <a:rPr lang="en-US" sz="1800">
              <a:latin typeface="Open Sans" panose="020B0606030504020204" pitchFamily="34" charset="0"/>
              <a:ea typeface="Open Sans" panose="020B0606030504020204" pitchFamily="34" charset="0"/>
              <a:cs typeface="Open Sans" panose="020B0606030504020204" pitchFamily="34" charset="0"/>
            </a:rPr>
            <a:t>Media, calls, letters</a:t>
          </a:r>
        </a:p>
      </dgm:t>
    </dgm:pt>
    <dgm:pt modelId="{4F6B458B-AC6B-5A46-8B87-188BE960FA7B}" type="parTrans" cxnId="{80468C50-2482-444A-9864-9FCAC96E2BED}">
      <dgm:prSet/>
      <dgm:spPr/>
      <dgm:t>
        <a:bodyPr/>
        <a:lstStyle/>
        <a:p>
          <a:pPr algn="ctr"/>
          <a:endParaRPr lang="en-US"/>
        </a:p>
      </dgm:t>
    </dgm:pt>
    <dgm:pt modelId="{300F9A55-DB37-914F-A764-88217A0189ED}" type="sibTrans" cxnId="{80468C50-2482-444A-9864-9FCAC96E2BED}">
      <dgm:prSet/>
      <dgm:spPr/>
      <dgm:t>
        <a:bodyPr/>
        <a:lstStyle/>
        <a:p>
          <a:pPr algn="ctr"/>
          <a:endParaRPr lang="en-US"/>
        </a:p>
      </dgm:t>
    </dgm:pt>
    <dgm:pt modelId="{A3A7D5F3-FBD9-4148-8804-4F2AA31ED155}">
      <dgm:prSet custT="1"/>
      <dgm:spPr/>
      <dgm:t>
        <a:bodyPr/>
        <a:lstStyle/>
        <a:p>
          <a:pPr>
            <a:lnSpc>
              <a:spcPct val="100000"/>
            </a:lnSpc>
          </a:pPr>
          <a:r>
            <a:rPr lang="en-US" sz="1800">
              <a:latin typeface="Open Sans" panose="020B0606030504020204" pitchFamily="34" charset="0"/>
              <a:ea typeface="Open Sans" panose="020B0606030504020204" pitchFamily="34" charset="0"/>
              <a:cs typeface="Open Sans" panose="020B0606030504020204" pitchFamily="34" charset="0"/>
            </a:rPr>
            <a:t>Friends, family, action networks</a:t>
          </a:r>
        </a:p>
      </dgm:t>
    </dgm:pt>
    <dgm:pt modelId="{AE282595-FD01-D044-8EF0-541F30F95E5E}" type="parTrans" cxnId="{D8FAD957-8BE2-7542-A576-FE24E066248A}">
      <dgm:prSet/>
      <dgm:spPr/>
      <dgm:t>
        <a:bodyPr/>
        <a:lstStyle/>
        <a:p>
          <a:pPr algn="ctr"/>
          <a:endParaRPr lang="en-US"/>
        </a:p>
      </dgm:t>
    </dgm:pt>
    <dgm:pt modelId="{B7CF6CAB-E5E9-7B44-8203-001FCE0BE1D7}" type="sibTrans" cxnId="{D8FAD957-8BE2-7542-A576-FE24E066248A}">
      <dgm:prSet/>
      <dgm:spPr/>
      <dgm:t>
        <a:bodyPr/>
        <a:lstStyle/>
        <a:p>
          <a:pPr algn="ctr"/>
          <a:endParaRPr lang="en-US"/>
        </a:p>
      </dgm:t>
    </dgm:pt>
    <dgm:pt modelId="{D3B9B17F-04AE-194A-B1E9-6F0D4C3C4F03}">
      <dgm:prSet phldrT="[Tex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Partners, organizations, community connections</a:t>
          </a:r>
        </a:p>
      </dgm:t>
    </dgm:pt>
    <dgm:pt modelId="{AD9B2518-99AF-4946-8A50-24CAD5E35FD7}" type="parTrans" cxnId="{7C422AFE-DF73-594A-B17B-7E26D127C097}">
      <dgm:prSet/>
      <dgm:spPr/>
      <dgm:t>
        <a:bodyPr/>
        <a:lstStyle/>
        <a:p>
          <a:endParaRPr lang="en-US"/>
        </a:p>
      </dgm:t>
    </dgm:pt>
    <dgm:pt modelId="{D6229BAA-4BA0-214E-A590-FA757F9BDE2E}" type="sibTrans" cxnId="{7C422AFE-DF73-594A-B17B-7E26D127C097}">
      <dgm:prSet/>
      <dgm:spPr/>
      <dgm:t>
        <a:bodyPr/>
        <a:lstStyle/>
        <a:p>
          <a:endParaRPr lang="en-US"/>
        </a:p>
      </dgm:t>
    </dgm:pt>
    <dgm:pt modelId="{BDF63C64-2687-2E4B-88C1-C24115421F68}">
      <dgm:prSet custT="1"/>
      <dgm:spPr/>
      <dgm:t>
        <a:bodyPr/>
        <a:lstStyle/>
        <a:p>
          <a:pPr>
            <a:lnSpc>
              <a:spcPct val="100000"/>
            </a:lnSpc>
            <a:defRPr b="1"/>
          </a:pPr>
          <a:r>
            <a:rPr lang="en-US" sz="2000">
              <a:latin typeface="Open Sans" panose="020B0606030504020204" pitchFamily="34" charset="0"/>
              <a:ea typeface="Open Sans" panose="020B0606030504020204" pitchFamily="34" charset="0"/>
              <a:cs typeface="Open Sans" panose="020B0606030504020204" pitchFamily="34" charset="0"/>
            </a:rPr>
            <a:t>Build Leadership</a:t>
          </a:r>
        </a:p>
      </dgm:t>
    </dgm:pt>
    <dgm:pt modelId="{67BF7457-1A0D-F346-A86F-AD216B293CD8}" type="parTrans" cxnId="{B77457DB-5A74-D447-93EF-D4B2F2CF9167}">
      <dgm:prSet/>
      <dgm:spPr/>
      <dgm:t>
        <a:bodyPr/>
        <a:lstStyle/>
        <a:p>
          <a:endParaRPr lang="en-US"/>
        </a:p>
      </dgm:t>
    </dgm:pt>
    <dgm:pt modelId="{082EBFC4-4A56-ED4F-A465-44B29420B25E}" type="sibTrans" cxnId="{B77457DB-5A74-D447-93EF-D4B2F2CF9167}">
      <dgm:prSet/>
      <dgm:spPr/>
      <dgm:t>
        <a:bodyPr/>
        <a:lstStyle/>
        <a:p>
          <a:endParaRPr lang="en-US"/>
        </a:p>
      </dgm:t>
    </dgm:pt>
    <dgm:pt modelId="{AD5FCC14-1D41-C34E-B441-9034265BBA74}">
      <dgm:prSet custT="1"/>
      <dgm:spPr/>
      <dgm:t>
        <a:bodyPr/>
        <a:lstStyle/>
        <a:p>
          <a:pPr>
            <a:lnSpc>
              <a:spcPct val="100000"/>
            </a:lnSpc>
          </a:pPr>
          <a:r>
            <a:rPr lang="en-US" sz="1800">
              <a:latin typeface="Open Sans" panose="020B0606030504020204" pitchFamily="34" charset="0"/>
              <a:ea typeface="Open Sans" panose="020B0606030504020204" pitchFamily="34" charset="0"/>
              <a:cs typeface="Open Sans" panose="020B0606030504020204" pitchFamily="34" charset="0"/>
            </a:rPr>
            <a:t>Support New Advocates</a:t>
          </a:r>
        </a:p>
      </dgm:t>
    </dgm:pt>
    <dgm:pt modelId="{8C2502C9-AEA6-D148-AD11-F9048C0CF324}" type="parTrans" cxnId="{74E5F93B-5776-CB48-AD59-CD4FAF7E1B60}">
      <dgm:prSet/>
      <dgm:spPr/>
      <dgm:t>
        <a:bodyPr/>
        <a:lstStyle/>
        <a:p>
          <a:endParaRPr lang="en-US"/>
        </a:p>
      </dgm:t>
    </dgm:pt>
    <dgm:pt modelId="{3CEAC40D-7616-CF4C-870F-D41350BC4E11}" type="sibTrans" cxnId="{74E5F93B-5776-CB48-AD59-CD4FAF7E1B60}">
      <dgm:prSet/>
      <dgm:spPr/>
      <dgm:t>
        <a:bodyPr/>
        <a:lstStyle/>
        <a:p>
          <a:endParaRPr lang="en-US"/>
        </a:p>
      </dgm:t>
    </dgm:pt>
    <dgm:pt modelId="{708B0670-FA29-4CBB-9BB2-0B798186BAA1}" type="pres">
      <dgm:prSet presAssocID="{7C1ABBB6-A848-F24C-B1F1-336851C8A4EC}" presName="root" presStyleCnt="0">
        <dgm:presLayoutVars>
          <dgm:dir/>
          <dgm:resizeHandles val="exact"/>
        </dgm:presLayoutVars>
      </dgm:prSet>
      <dgm:spPr/>
    </dgm:pt>
    <dgm:pt modelId="{F9F40D2F-5E89-4424-9BD7-12701D876BB5}" type="pres">
      <dgm:prSet presAssocID="{DD1581B3-93D4-D94D-8083-70864E0CCEC7}" presName="compNode" presStyleCnt="0"/>
      <dgm:spPr/>
    </dgm:pt>
    <dgm:pt modelId="{8C98474B-CF2B-4C4B-A0A3-F5F45A8E4032}" type="pres">
      <dgm:prSet presAssocID="{DD1581B3-93D4-D94D-8083-70864E0CCEC7}" presName="iconRect" presStyleLbl="node1" presStyleIdx="0" presStyleCnt="4" custLinFactNeighborX="41967" custLinFactNeighborY="670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204EE796-FF98-4471-9DBA-B135D0EEBCC4}" type="pres">
      <dgm:prSet presAssocID="{DD1581B3-93D4-D94D-8083-70864E0CCEC7}" presName="iconSpace" presStyleCnt="0"/>
      <dgm:spPr/>
    </dgm:pt>
    <dgm:pt modelId="{934EAE08-0B90-4763-8CB3-BE454A5591D9}" type="pres">
      <dgm:prSet presAssocID="{DD1581B3-93D4-D94D-8083-70864E0CCEC7}" presName="parTx" presStyleLbl="revTx" presStyleIdx="0" presStyleCnt="8" custLinFactNeighborX="1345" custLinFactNeighborY="-1006">
        <dgm:presLayoutVars>
          <dgm:chMax val="0"/>
          <dgm:chPref val="0"/>
        </dgm:presLayoutVars>
      </dgm:prSet>
      <dgm:spPr/>
    </dgm:pt>
    <dgm:pt modelId="{962A905C-4F03-4FF3-8DE6-56705C5CD8AA}" type="pres">
      <dgm:prSet presAssocID="{DD1581B3-93D4-D94D-8083-70864E0CCEC7}" presName="txSpace" presStyleCnt="0"/>
      <dgm:spPr/>
    </dgm:pt>
    <dgm:pt modelId="{7BA899AF-F737-4C88-9E47-8835722DDC3C}" type="pres">
      <dgm:prSet presAssocID="{DD1581B3-93D4-D94D-8083-70864E0CCEC7}" presName="desTx" presStyleLbl="revTx" presStyleIdx="1" presStyleCnt="8">
        <dgm:presLayoutVars/>
      </dgm:prSet>
      <dgm:spPr/>
    </dgm:pt>
    <dgm:pt modelId="{37C98A10-EDAE-41B7-99A7-4FA0A1090F3A}" type="pres">
      <dgm:prSet presAssocID="{8CB461EC-470C-EC42-B881-BA17EDE5A92A}" presName="sibTrans" presStyleCnt="0"/>
      <dgm:spPr/>
    </dgm:pt>
    <dgm:pt modelId="{93FEAB2F-7377-4A1F-80B5-A56B2DF50A19}" type="pres">
      <dgm:prSet presAssocID="{FAE85B43-7BE3-6B45-B4F7-5B7B7E9440C7}" presName="compNode" presStyleCnt="0"/>
      <dgm:spPr/>
    </dgm:pt>
    <dgm:pt modelId="{702C7825-428F-4604-9EAB-235F6B806A25}" type="pres">
      <dgm:prSet presAssocID="{FAE85B43-7BE3-6B45-B4F7-5B7B7E9440C7}" presName="iconRect" presStyleLbl="node1" presStyleIdx="1" presStyleCnt="4" custLinFactNeighborX="76431" custLinFactNeighborY="670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E5D54B8-784F-41AD-A403-6924FCA1DE7B}" type="pres">
      <dgm:prSet presAssocID="{FAE85B43-7BE3-6B45-B4F7-5B7B7E9440C7}" presName="iconSpace" presStyleCnt="0"/>
      <dgm:spPr/>
    </dgm:pt>
    <dgm:pt modelId="{87DA13AF-5BCE-4B90-BCB3-B5F52B73D8AE}" type="pres">
      <dgm:prSet presAssocID="{FAE85B43-7BE3-6B45-B4F7-5B7B7E9440C7}" presName="parTx" presStyleLbl="revTx" presStyleIdx="2" presStyleCnt="8">
        <dgm:presLayoutVars>
          <dgm:chMax val="0"/>
          <dgm:chPref val="0"/>
        </dgm:presLayoutVars>
      </dgm:prSet>
      <dgm:spPr/>
    </dgm:pt>
    <dgm:pt modelId="{7F8A8C80-EC28-4A76-9357-800AE6D6F590}" type="pres">
      <dgm:prSet presAssocID="{FAE85B43-7BE3-6B45-B4F7-5B7B7E9440C7}" presName="txSpace" presStyleCnt="0"/>
      <dgm:spPr/>
    </dgm:pt>
    <dgm:pt modelId="{9F0F47FC-0880-42CB-A152-680740ED97DE}" type="pres">
      <dgm:prSet presAssocID="{FAE85B43-7BE3-6B45-B4F7-5B7B7E9440C7}" presName="desTx" presStyleLbl="revTx" presStyleIdx="3" presStyleCnt="8">
        <dgm:presLayoutVars/>
      </dgm:prSet>
      <dgm:spPr/>
    </dgm:pt>
    <dgm:pt modelId="{578675AA-6779-4A47-9D07-17A5CC917F3D}" type="pres">
      <dgm:prSet presAssocID="{68732744-03E7-6041-B515-D10BEAE34C93}" presName="sibTrans" presStyleCnt="0"/>
      <dgm:spPr/>
    </dgm:pt>
    <dgm:pt modelId="{718C361A-30A9-4B1E-81BC-ABB70DBD7407}" type="pres">
      <dgm:prSet presAssocID="{FE7FA52B-3687-6047-A100-412A35DA17CA}" presName="compNode" presStyleCnt="0"/>
      <dgm:spPr/>
    </dgm:pt>
    <dgm:pt modelId="{CE443596-42D4-4354-90D8-DA32A01C8970}" type="pres">
      <dgm:prSet presAssocID="{FE7FA52B-3687-6047-A100-412A35DA17CA}" presName="iconRect" presStyleLbl="node1" presStyleIdx="2" presStyleCnt="4" custLinFactNeighborX="51533" custLinFactNeighborY="670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hare With Person"/>
        </a:ext>
      </dgm:extLst>
    </dgm:pt>
    <dgm:pt modelId="{9D3DF195-0D7E-4758-A953-C8F395ED1FD6}" type="pres">
      <dgm:prSet presAssocID="{FE7FA52B-3687-6047-A100-412A35DA17CA}" presName="iconSpace" presStyleCnt="0"/>
      <dgm:spPr/>
    </dgm:pt>
    <dgm:pt modelId="{F0B33FEE-B8C3-4950-97E6-30B0FCF3F653}" type="pres">
      <dgm:prSet presAssocID="{FE7FA52B-3687-6047-A100-412A35DA17CA}" presName="parTx" presStyleLbl="revTx" presStyleIdx="4" presStyleCnt="8">
        <dgm:presLayoutVars>
          <dgm:chMax val="0"/>
          <dgm:chPref val="0"/>
        </dgm:presLayoutVars>
      </dgm:prSet>
      <dgm:spPr/>
    </dgm:pt>
    <dgm:pt modelId="{A240AE8B-FD7C-4C1D-968E-8AFB07B81684}" type="pres">
      <dgm:prSet presAssocID="{FE7FA52B-3687-6047-A100-412A35DA17CA}" presName="txSpace" presStyleCnt="0"/>
      <dgm:spPr/>
    </dgm:pt>
    <dgm:pt modelId="{74369845-C28F-441C-956D-A3CDBBD8DE25}" type="pres">
      <dgm:prSet presAssocID="{FE7FA52B-3687-6047-A100-412A35DA17CA}" presName="desTx" presStyleLbl="revTx" presStyleIdx="5" presStyleCnt="8">
        <dgm:presLayoutVars/>
      </dgm:prSet>
      <dgm:spPr/>
    </dgm:pt>
    <dgm:pt modelId="{CF199D5E-6635-F04C-837F-EEBDCDFC6D88}" type="pres">
      <dgm:prSet presAssocID="{30B37444-7EFE-EB4F-B2BA-1BB090DB44CD}" presName="sibTrans" presStyleCnt="0"/>
      <dgm:spPr/>
    </dgm:pt>
    <dgm:pt modelId="{ECACE8C3-0F7E-904B-BFD4-624AEC748F7D}" type="pres">
      <dgm:prSet presAssocID="{BDF63C64-2687-2E4B-88C1-C24115421F68}" presName="compNode" presStyleCnt="0"/>
      <dgm:spPr/>
    </dgm:pt>
    <dgm:pt modelId="{BC42E57A-F467-924F-A189-BD937140F32F}" type="pres">
      <dgm:prSet presAssocID="{BDF63C64-2687-2E4B-88C1-C24115421F68}"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with solid fill"/>
        </a:ext>
      </dgm:extLst>
    </dgm:pt>
    <dgm:pt modelId="{BDD4EBAB-7E06-6445-9800-295C23451561}" type="pres">
      <dgm:prSet presAssocID="{BDF63C64-2687-2E4B-88C1-C24115421F68}" presName="iconSpace" presStyleCnt="0"/>
      <dgm:spPr/>
    </dgm:pt>
    <dgm:pt modelId="{FE524C2C-4C6C-5943-A310-FD2CE5671495}" type="pres">
      <dgm:prSet presAssocID="{BDF63C64-2687-2E4B-88C1-C24115421F68}" presName="parTx" presStyleLbl="revTx" presStyleIdx="6" presStyleCnt="8">
        <dgm:presLayoutVars>
          <dgm:chMax val="0"/>
          <dgm:chPref val="0"/>
        </dgm:presLayoutVars>
      </dgm:prSet>
      <dgm:spPr/>
    </dgm:pt>
    <dgm:pt modelId="{64D539A3-CF7A-884D-A37E-8AE639114BE2}" type="pres">
      <dgm:prSet presAssocID="{BDF63C64-2687-2E4B-88C1-C24115421F68}" presName="txSpace" presStyleCnt="0"/>
      <dgm:spPr/>
    </dgm:pt>
    <dgm:pt modelId="{26361E6C-1433-B342-A562-E3F491C33EB5}" type="pres">
      <dgm:prSet presAssocID="{BDF63C64-2687-2E4B-88C1-C24115421F68}" presName="desTx" presStyleLbl="revTx" presStyleIdx="7" presStyleCnt="8">
        <dgm:presLayoutVars/>
      </dgm:prSet>
      <dgm:spPr/>
    </dgm:pt>
  </dgm:ptLst>
  <dgm:cxnLst>
    <dgm:cxn modelId="{EB7E2700-D1DC-1348-83FA-586F3964F0CF}" type="presOf" srcId="{7C1ABBB6-A848-F24C-B1F1-336851C8A4EC}" destId="{708B0670-FA29-4CBB-9BB2-0B798186BAA1}" srcOrd="0" destOrd="0" presId="urn:microsoft.com/office/officeart/2018/2/layout/IconLabelDescriptionList"/>
    <dgm:cxn modelId="{B298C017-7B44-B742-A148-DEB9797D4D34}" type="presOf" srcId="{DD1581B3-93D4-D94D-8083-70864E0CCEC7}" destId="{934EAE08-0B90-4763-8CB3-BE454A5591D9}" srcOrd="0" destOrd="0" presId="urn:microsoft.com/office/officeart/2018/2/layout/IconLabelDescriptionList"/>
    <dgm:cxn modelId="{7FA17B1B-9341-4448-8D9A-B06243F509EC}" srcId="{7C1ABBB6-A848-F24C-B1F1-336851C8A4EC}" destId="{FE7FA52B-3687-6047-A100-412A35DA17CA}" srcOrd="2" destOrd="0" parTransId="{C000EFED-B923-AA42-8FC9-F1A08B2F1200}" sibTransId="{30B37444-7EFE-EB4F-B2BA-1BB090DB44CD}"/>
    <dgm:cxn modelId="{BEE99B25-6433-4548-A0A6-2FCF86424992}" type="presOf" srcId="{A3A7D5F3-FBD9-4148-8804-4F2AA31ED155}" destId="{74369845-C28F-441C-956D-A3CDBBD8DE25}" srcOrd="0" destOrd="0" presId="urn:microsoft.com/office/officeart/2018/2/layout/IconLabelDescriptionList"/>
    <dgm:cxn modelId="{74E5F93B-5776-CB48-AD59-CD4FAF7E1B60}" srcId="{BDF63C64-2687-2E4B-88C1-C24115421F68}" destId="{AD5FCC14-1D41-C34E-B441-9034265BBA74}" srcOrd="0" destOrd="0" parTransId="{8C2502C9-AEA6-D148-AD11-F9048C0CF324}" sibTransId="{3CEAC40D-7616-CF4C-870F-D41350BC4E11}"/>
    <dgm:cxn modelId="{80468C50-2482-444A-9864-9FCAC96E2BED}" srcId="{DD1581B3-93D4-D94D-8083-70864E0CCEC7}" destId="{C7A36492-5D66-1D46-AD85-F7A7D6573D88}" srcOrd="0" destOrd="0" parTransId="{4F6B458B-AC6B-5A46-8B87-188BE960FA7B}" sibTransId="{300F9A55-DB37-914F-A764-88217A0189ED}"/>
    <dgm:cxn modelId="{D8FAD957-8BE2-7542-A576-FE24E066248A}" srcId="{FE7FA52B-3687-6047-A100-412A35DA17CA}" destId="{A3A7D5F3-FBD9-4148-8804-4F2AA31ED155}" srcOrd="0" destOrd="0" parTransId="{AE282595-FD01-D044-8EF0-541F30F95E5E}" sibTransId="{B7CF6CAB-E5E9-7B44-8203-001FCE0BE1D7}"/>
    <dgm:cxn modelId="{A83EA280-A652-7049-A7D5-0CA09D49383E}" type="presOf" srcId="{BDF63C64-2687-2E4B-88C1-C24115421F68}" destId="{FE524C2C-4C6C-5943-A310-FD2CE5671495}" srcOrd="0" destOrd="0" presId="urn:microsoft.com/office/officeart/2018/2/layout/IconLabelDescriptionList"/>
    <dgm:cxn modelId="{BE5647C7-69C7-7448-B962-229D959510BB}" type="presOf" srcId="{FE7FA52B-3687-6047-A100-412A35DA17CA}" destId="{F0B33FEE-B8C3-4950-97E6-30B0FCF3F653}" srcOrd="0" destOrd="0" presId="urn:microsoft.com/office/officeart/2018/2/layout/IconLabelDescriptionList"/>
    <dgm:cxn modelId="{4655AFD0-97C2-E447-A07E-E9AA5133FF6F}" type="presOf" srcId="{FAE85B43-7BE3-6B45-B4F7-5B7B7E9440C7}" destId="{87DA13AF-5BCE-4B90-BCB3-B5F52B73D8AE}" srcOrd="0" destOrd="0" presId="urn:microsoft.com/office/officeart/2018/2/layout/IconLabelDescriptionList"/>
    <dgm:cxn modelId="{C965CFD0-BC1E-7F46-AB14-27B620211FAF}" type="presOf" srcId="{D3B9B17F-04AE-194A-B1E9-6F0D4C3C4F03}" destId="{9F0F47FC-0880-42CB-A152-680740ED97DE}" srcOrd="0" destOrd="0" presId="urn:microsoft.com/office/officeart/2018/2/layout/IconLabelDescriptionList"/>
    <dgm:cxn modelId="{2AE474D9-E4ED-DC47-A701-507B6C721B1E}" srcId="{7C1ABBB6-A848-F24C-B1F1-336851C8A4EC}" destId="{DD1581B3-93D4-D94D-8083-70864E0CCEC7}" srcOrd="0" destOrd="0" parTransId="{FA89BC00-B3F5-4441-8D85-8CF4FE1F0C5E}" sibTransId="{8CB461EC-470C-EC42-B881-BA17EDE5A92A}"/>
    <dgm:cxn modelId="{B77457DB-5A74-D447-93EF-D4B2F2CF9167}" srcId="{7C1ABBB6-A848-F24C-B1F1-336851C8A4EC}" destId="{BDF63C64-2687-2E4B-88C1-C24115421F68}" srcOrd="3" destOrd="0" parTransId="{67BF7457-1A0D-F346-A86F-AD216B293CD8}" sibTransId="{082EBFC4-4A56-ED4F-A465-44B29420B25E}"/>
    <dgm:cxn modelId="{E722DCDD-6790-4147-BE81-E4E26841FBAE}" srcId="{7C1ABBB6-A848-F24C-B1F1-336851C8A4EC}" destId="{FAE85B43-7BE3-6B45-B4F7-5B7B7E9440C7}" srcOrd="1" destOrd="0" parTransId="{393FE88D-E701-6D41-92DB-94753AA587B0}" sibTransId="{68732744-03E7-6041-B515-D10BEAE34C93}"/>
    <dgm:cxn modelId="{549C4CE7-086B-5F48-ACD1-D560DF315BEA}" type="presOf" srcId="{AD5FCC14-1D41-C34E-B441-9034265BBA74}" destId="{26361E6C-1433-B342-A562-E3F491C33EB5}" srcOrd="0" destOrd="0" presId="urn:microsoft.com/office/officeart/2018/2/layout/IconLabelDescriptionList"/>
    <dgm:cxn modelId="{9F94FBF9-87F7-B04C-9C2F-8C1FD3805089}" type="presOf" srcId="{C7A36492-5D66-1D46-AD85-F7A7D6573D88}" destId="{7BA899AF-F737-4C88-9E47-8835722DDC3C}" srcOrd="0" destOrd="0" presId="urn:microsoft.com/office/officeart/2018/2/layout/IconLabelDescriptionList"/>
    <dgm:cxn modelId="{7C422AFE-DF73-594A-B17B-7E26D127C097}" srcId="{FAE85B43-7BE3-6B45-B4F7-5B7B7E9440C7}" destId="{D3B9B17F-04AE-194A-B1E9-6F0D4C3C4F03}" srcOrd="0" destOrd="0" parTransId="{AD9B2518-99AF-4946-8A50-24CAD5E35FD7}" sibTransId="{D6229BAA-4BA0-214E-A590-FA757F9BDE2E}"/>
    <dgm:cxn modelId="{2EAA36D0-4752-0F4C-AF7D-4A91CCB59F39}" type="presParOf" srcId="{708B0670-FA29-4CBB-9BB2-0B798186BAA1}" destId="{F9F40D2F-5E89-4424-9BD7-12701D876BB5}" srcOrd="0" destOrd="0" presId="urn:microsoft.com/office/officeart/2018/2/layout/IconLabelDescriptionList"/>
    <dgm:cxn modelId="{3234B248-2939-9545-AD0A-B44FE42C660B}" type="presParOf" srcId="{F9F40D2F-5E89-4424-9BD7-12701D876BB5}" destId="{8C98474B-CF2B-4C4B-A0A3-F5F45A8E4032}" srcOrd="0" destOrd="0" presId="urn:microsoft.com/office/officeart/2018/2/layout/IconLabelDescriptionList"/>
    <dgm:cxn modelId="{06A5879A-DF71-E54E-8993-981C8C7679D2}" type="presParOf" srcId="{F9F40D2F-5E89-4424-9BD7-12701D876BB5}" destId="{204EE796-FF98-4471-9DBA-B135D0EEBCC4}" srcOrd="1" destOrd="0" presId="urn:microsoft.com/office/officeart/2018/2/layout/IconLabelDescriptionList"/>
    <dgm:cxn modelId="{BBD13276-A456-9144-817E-F50680A1D7C5}" type="presParOf" srcId="{F9F40D2F-5E89-4424-9BD7-12701D876BB5}" destId="{934EAE08-0B90-4763-8CB3-BE454A5591D9}" srcOrd="2" destOrd="0" presId="urn:microsoft.com/office/officeart/2018/2/layout/IconLabelDescriptionList"/>
    <dgm:cxn modelId="{AB0FDDD4-8EA8-EA4E-82AB-21AA4803C75F}" type="presParOf" srcId="{F9F40D2F-5E89-4424-9BD7-12701D876BB5}" destId="{962A905C-4F03-4FF3-8DE6-56705C5CD8AA}" srcOrd="3" destOrd="0" presId="urn:microsoft.com/office/officeart/2018/2/layout/IconLabelDescriptionList"/>
    <dgm:cxn modelId="{37AF6033-394D-7A4F-8878-7500C7DD6D32}" type="presParOf" srcId="{F9F40D2F-5E89-4424-9BD7-12701D876BB5}" destId="{7BA899AF-F737-4C88-9E47-8835722DDC3C}" srcOrd="4" destOrd="0" presId="urn:microsoft.com/office/officeart/2018/2/layout/IconLabelDescriptionList"/>
    <dgm:cxn modelId="{9850C5C5-0E2F-0F43-889C-18788ED974F7}" type="presParOf" srcId="{708B0670-FA29-4CBB-9BB2-0B798186BAA1}" destId="{37C98A10-EDAE-41B7-99A7-4FA0A1090F3A}" srcOrd="1" destOrd="0" presId="urn:microsoft.com/office/officeart/2018/2/layout/IconLabelDescriptionList"/>
    <dgm:cxn modelId="{B4829532-2959-2147-A0A0-03695EFEA5B5}" type="presParOf" srcId="{708B0670-FA29-4CBB-9BB2-0B798186BAA1}" destId="{93FEAB2F-7377-4A1F-80B5-A56B2DF50A19}" srcOrd="2" destOrd="0" presId="urn:microsoft.com/office/officeart/2018/2/layout/IconLabelDescriptionList"/>
    <dgm:cxn modelId="{ABDAD007-3C2F-A44E-9F8D-379113103B84}" type="presParOf" srcId="{93FEAB2F-7377-4A1F-80B5-A56B2DF50A19}" destId="{702C7825-428F-4604-9EAB-235F6B806A25}" srcOrd="0" destOrd="0" presId="urn:microsoft.com/office/officeart/2018/2/layout/IconLabelDescriptionList"/>
    <dgm:cxn modelId="{B4AB57C5-8399-1646-BD7B-38F8EDD0895E}" type="presParOf" srcId="{93FEAB2F-7377-4A1F-80B5-A56B2DF50A19}" destId="{0E5D54B8-784F-41AD-A403-6924FCA1DE7B}" srcOrd="1" destOrd="0" presId="urn:microsoft.com/office/officeart/2018/2/layout/IconLabelDescriptionList"/>
    <dgm:cxn modelId="{643AF1D4-6D7D-7649-AA56-EC31F9DB1083}" type="presParOf" srcId="{93FEAB2F-7377-4A1F-80B5-A56B2DF50A19}" destId="{87DA13AF-5BCE-4B90-BCB3-B5F52B73D8AE}" srcOrd="2" destOrd="0" presId="urn:microsoft.com/office/officeart/2018/2/layout/IconLabelDescriptionList"/>
    <dgm:cxn modelId="{D20F6D3D-BE79-BB47-907C-02966BEE6D6B}" type="presParOf" srcId="{93FEAB2F-7377-4A1F-80B5-A56B2DF50A19}" destId="{7F8A8C80-EC28-4A76-9357-800AE6D6F590}" srcOrd="3" destOrd="0" presId="urn:microsoft.com/office/officeart/2018/2/layout/IconLabelDescriptionList"/>
    <dgm:cxn modelId="{1BB87A5F-055F-464B-BE86-F081A584FBE1}" type="presParOf" srcId="{93FEAB2F-7377-4A1F-80B5-A56B2DF50A19}" destId="{9F0F47FC-0880-42CB-A152-680740ED97DE}" srcOrd="4" destOrd="0" presId="urn:microsoft.com/office/officeart/2018/2/layout/IconLabelDescriptionList"/>
    <dgm:cxn modelId="{4982B052-93A1-0048-958A-6B4429979053}" type="presParOf" srcId="{708B0670-FA29-4CBB-9BB2-0B798186BAA1}" destId="{578675AA-6779-4A47-9D07-17A5CC917F3D}" srcOrd="3" destOrd="0" presId="urn:microsoft.com/office/officeart/2018/2/layout/IconLabelDescriptionList"/>
    <dgm:cxn modelId="{C7C4286F-CAEE-074E-8340-EB18E00DF9EA}" type="presParOf" srcId="{708B0670-FA29-4CBB-9BB2-0B798186BAA1}" destId="{718C361A-30A9-4B1E-81BC-ABB70DBD7407}" srcOrd="4" destOrd="0" presId="urn:microsoft.com/office/officeart/2018/2/layout/IconLabelDescriptionList"/>
    <dgm:cxn modelId="{66910A06-1793-4A4E-9B56-80A9CB7492F7}" type="presParOf" srcId="{718C361A-30A9-4B1E-81BC-ABB70DBD7407}" destId="{CE443596-42D4-4354-90D8-DA32A01C8970}" srcOrd="0" destOrd="0" presId="urn:microsoft.com/office/officeart/2018/2/layout/IconLabelDescriptionList"/>
    <dgm:cxn modelId="{0BA2CC29-249B-084E-8206-899266DACA62}" type="presParOf" srcId="{718C361A-30A9-4B1E-81BC-ABB70DBD7407}" destId="{9D3DF195-0D7E-4758-A953-C8F395ED1FD6}" srcOrd="1" destOrd="0" presId="urn:microsoft.com/office/officeart/2018/2/layout/IconLabelDescriptionList"/>
    <dgm:cxn modelId="{834D1CE6-E3ED-5940-A2C9-72ADD01CEAB2}" type="presParOf" srcId="{718C361A-30A9-4B1E-81BC-ABB70DBD7407}" destId="{F0B33FEE-B8C3-4950-97E6-30B0FCF3F653}" srcOrd="2" destOrd="0" presId="urn:microsoft.com/office/officeart/2018/2/layout/IconLabelDescriptionList"/>
    <dgm:cxn modelId="{58C6E692-8B76-804B-A6B0-C70B42BD6E5B}" type="presParOf" srcId="{718C361A-30A9-4B1E-81BC-ABB70DBD7407}" destId="{A240AE8B-FD7C-4C1D-968E-8AFB07B81684}" srcOrd="3" destOrd="0" presId="urn:microsoft.com/office/officeart/2018/2/layout/IconLabelDescriptionList"/>
    <dgm:cxn modelId="{1621A502-26EF-FA45-B0AA-79C346759A9F}" type="presParOf" srcId="{718C361A-30A9-4B1E-81BC-ABB70DBD7407}" destId="{74369845-C28F-441C-956D-A3CDBBD8DE25}" srcOrd="4" destOrd="0" presId="urn:microsoft.com/office/officeart/2018/2/layout/IconLabelDescriptionList"/>
    <dgm:cxn modelId="{4C942D06-01B4-6D45-8D16-54DCA45D7D47}" type="presParOf" srcId="{708B0670-FA29-4CBB-9BB2-0B798186BAA1}" destId="{CF199D5E-6635-F04C-837F-EEBDCDFC6D88}" srcOrd="5" destOrd="0" presId="urn:microsoft.com/office/officeart/2018/2/layout/IconLabelDescriptionList"/>
    <dgm:cxn modelId="{68112A79-1E13-8B4F-B77D-1193E20C4017}" type="presParOf" srcId="{708B0670-FA29-4CBB-9BB2-0B798186BAA1}" destId="{ECACE8C3-0F7E-904B-BFD4-624AEC748F7D}" srcOrd="6" destOrd="0" presId="urn:microsoft.com/office/officeart/2018/2/layout/IconLabelDescriptionList"/>
    <dgm:cxn modelId="{53461ED5-2577-9146-9538-CA07118937D1}" type="presParOf" srcId="{ECACE8C3-0F7E-904B-BFD4-624AEC748F7D}" destId="{BC42E57A-F467-924F-A189-BD937140F32F}" srcOrd="0" destOrd="0" presId="urn:microsoft.com/office/officeart/2018/2/layout/IconLabelDescriptionList"/>
    <dgm:cxn modelId="{7FA23587-5961-1D49-965E-58D0BC8561EE}" type="presParOf" srcId="{ECACE8C3-0F7E-904B-BFD4-624AEC748F7D}" destId="{BDD4EBAB-7E06-6445-9800-295C23451561}" srcOrd="1" destOrd="0" presId="urn:microsoft.com/office/officeart/2018/2/layout/IconLabelDescriptionList"/>
    <dgm:cxn modelId="{68779F4F-F9B1-AA48-9F2D-99AF09C78BD6}" type="presParOf" srcId="{ECACE8C3-0F7E-904B-BFD4-624AEC748F7D}" destId="{FE524C2C-4C6C-5943-A310-FD2CE5671495}" srcOrd="2" destOrd="0" presId="urn:microsoft.com/office/officeart/2018/2/layout/IconLabelDescriptionList"/>
    <dgm:cxn modelId="{05AC7C54-E5DE-A749-B281-866E236BADAA}" type="presParOf" srcId="{ECACE8C3-0F7E-904B-BFD4-624AEC748F7D}" destId="{64D539A3-CF7A-884D-A37E-8AE639114BE2}" srcOrd="3" destOrd="0" presId="urn:microsoft.com/office/officeart/2018/2/layout/IconLabelDescriptionList"/>
    <dgm:cxn modelId="{CC238BBA-FD69-A84C-96F5-107CDA911DAE}" type="presParOf" srcId="{ECACE8C3-0F7E-904B-BFD4-624AEC748F7D}" destId="{26361E6C-1433-B342-A562-E3F491C33EB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54F203-05BC-4CE8-BF7A-9F4AF45397E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E20561-179D-4502-A452-7B1271492C15}">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Raise Issues Publicly</a:t>
          </a:r>
        </a:p>
      </dgm:t>
    </dgm:pt>
    <dgm:pt modelId="{A1AFED4D-650F-4138-A5A1-66A4D7DAA97C}" type="parTrans" cxnId="{5437F78E-755B-4879-B114-C749684C9176}">
      <dgm:prSet/>
      <dgm:spPr/>
      <dgm:t>
        <a:bodyPr/>
        <a:lstStyle/>
        <a:p>
          <a:endParaRPr lang="en-US"/>
        </a:p>
      </dgm:t>
    </dgm:pt>
    <dgm:pt modelId="{4A65B718-9D90-476E-AB86-EFCEFF8DAF07}" type="sibTrans" cxnId="{5437F78E-755B-4879-B114-C749684C9176}">
      <dgm:prSet/>
      <dgm:spPr/>
      <dgm:t>
        <a:bodyPr/>
        <a:lstStyle/>
        <a:p>
          <a:endParaRPr lang="en-US"/>
        </a:p>
      </dgm:t>
    </dgm:pt>
    <dgm:pt modelId="{B2DF6681-CA9F-4C78-BC0F-3A795D3444DC}">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Submit Media</a:t>
          </a:r>
        </a:p>
      </dgm:t>
    </dgm:pt>
    <dgm:pt modelId="{5016E4FF-C48A-4F6A-8BE3-F5CBF00C6801}" type="parTrans" cxnId="{4B6A72A3-DD83-4FAA-A338-D64D0FC7DE4A}">
      <dgm:prSet/>
      <dgm:spPr/>
      <dgm:t>
        <a:bodyPr/>
        <a:lstStyle/>
        <a:p>
          <a:endParaRPr lang="en-US"/>
        </a:p>
      </dgm:t>
    </dgm:pt>
    <dgm:pt modelId="{DA0EE6E8-7C2B-4B37-869E-0A8D53EB45B4}" type="sibTrans" cxnId="{4B6A72A3-DD83-4FAA-A338-D64D0FC7DE4A}">
      <dgm:prSet/>
      <dgm:spPr/>
      <dgm:t>
        <a:bodyPr/>
        <a:lstStyle/>
        <a:p>
          <a:endParaRPr lang="en-US"/>
        </a:p>
      </dgm:t>
    </dgm:pt>
    <dgm:pt modelId="{93BACBB5-DA8F-4075-AFA0-28B3D341F921}">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someone to write with you</a:t>
          </a:r>
        </a:p>
      </dgm:t>
    </dgm:pt>
    <dgm:pt modelId="{952D36C0-79ED-4C54-8219-F348388785AA}" type="parTrans" cxnId="{F22275E4-9F68-46F5-BAAA-070B48ACF1AF}">
      <dgm:prSet/>
      <dgm:spPr/>
      <dgm:t>
        <a:bodyPr/>
        <a:lstStyle/>
        <a:p>
          <a:endParaRPr lang="en-US"/>
        </a:p>
      </dgm:t>
    </dgm:pt>
    <dgm:pt modelId="{7418359C-9D89-4470-A8A4-85C0D87A1B76}" type="sibTrans" cxnId="{F22275E4-9F68-46F5-BAAA-070B48ACF1AF}">
      <dgm:prSet/>
      <dgm:spPr/>
      <dgm:t>
        <a:bodyPr/>
        <a:lstStyle/>
        <a:p>
          <a:endParaRPr lang="en-US"/>
        </a:p>
      </dgm:t>
    </dgm:pt>
    <dgm:pt modelId="{80A2270F-3806-4E25-BD1B-F8522185BC10}">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Build a Community Voice</a:t>
          </a:r>
        </a:p>
      </dgm:t>
    </dgm:pt>
    <dgm:pt modelId="{8173C8B7-7866-40CF-8014-0022030BA4EF}" type="parTrans" cxnId="{E554AFFD-445F-48C4-AE95-2EEC8D5BC100}">
      <dgm:prSet/>
      <dgm:spPr/>
      <dgm:t>
        <a:bodyPr/>
        <a:lstStyle/>
        <a:p>
          <a:endParaRPr lang="en-US"/>
        </a:p>
      </dgm:t>
    </dgm:pt>
    <dgm:pt modelId="{131F7225-683A-4A88-AD7F-40E8B9478F28}" type="sibTrans" cxnId="{E554AFFD-445F-48C4-AE95-2EEC8D5BC100}">
      <dgm:prSet/>
      <dgm:spPr/>
      <dgm:t>
        <a:bodyPr/>
        <a:lstStyle/>
        <a:p>
          <a:endParaRPr lang="en-US"/>
        </a:p>
      </dgm:t>
    </dgm:pt>
    <dgm:pt modelId="{FAFC8303-B0A4-4E0C-A624-6B7CC14A4DE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Collect letters &amp; postcards</a:t>
          </a:r>
        </a:p>
      </dgm:t>
    </dgm:pt>
    <dgm:pt modelId="{44890279-8C4C-489F-939F-D29942662D78}" type="parTrans" cxnId="{D1540166-971A-4BA2-AF3E-96EA8E613589}">
      <dgm:prSet/>
      <dgm:spPr/>
      <dgm:t>
        <a:bodyPr/>
        <a:lstStyle/>
        <a:p>
          <a:endParaRPr lang="en-US"/>
        </a:p>
      </dgm:t>
    </dgm:pt>
    <dgm:pt modelId="{5CE4B705-382B-4984-B57E-C1262B95D63F}" type="sibTrans" cxnId="{D1540166-971A-4BA2-AF3E-96EA8E613589}">
      <dgm:prSet/>
      <dgm:spPr/>
      <dgm:t>
        <a:bodyPr/>
        <a:lstStyle/>
        <a:p>
          <a:endParaRPr lang="en-US"/>
        </a:p>
      </dgm:t>
    </dgm:pt>
    <dgm:pt modelId="{21E4FACF-004F-4407-9030-E6256D8B6E09}">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Host a gathering to engage partners</a:t>
          </a:r>
        </a:p>
      </dgm:t>
    </dgm:pt>
    <dgm:pt modelId="{6DCEC36E-F47A-44FF-B7F1-EFCE53DF66C7}" type="parTrans" cxnId="{45BD19A0-D67D-42C3-A4D0-10D91BC6B6AC}">
      <dgm:prSet/>
      <dgm:spPr/>
      <dgm:t>
        <a:bodyPr/>
        <a:lstStyle/>
        <a:p>
          <a:endParaRPr lang="en-US"/>
        </a:p>
      </dgm:t>
    </dgm:pt>
    <dgm:pt modelId="{3AFD3148-8C5C-43E5-B1B4-B4C69DC4A09C}" type="sibTrans" cxnId="{45BD19A0-D67D-42C3-A4D0-10D91BC6B6AC}">
      <dgm:prSet/>
      <dgm:spPr/>
      <dgm:t>
        <a:bodyPr/>
        <a:lstStyle/>
        <a:p>
          <a:endParaRPr lang="en-US"/>
        </a:p>
      </dgm:t>
    </dgm:pt>
    <dgm:pt modelId="{AB4575FF-20BB-4508-8392-1DE43B352217}">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Amplify Lobby Day</a:t>
          </a:r>
        </a:p>
      </dgm:t>
    </dgm:pt>
    <dgm:pt modelId="{1842734A-78F1-45CD-9D22-C553196F06D5}" type="parTrans" cxnId="{E64C690E-AA8C-4461-9C77-92A86881119E}">
      <dgm:prSet/>
      <dgm:spPr/>
      <dgm:t>
        <a:bodyPr/>
        <a:lstStyle/>
        <a:p>
          <a:endParaRPr lang="en-US"/>
        </a:p>
      </dgm:t>
    </dgm:pt>
    <dgm:pt modelId="{EB475734-B916-4F8D-8424-A4C4AD39AB4C}" type="sibTrans" cxnId="{E64C690E-AA8C-4461-9C77-92A86881119E}">
      <dgm:prSet/>
      <dgm:spPr/>
      <dgm:t>
        <a:bodyPr/>
        <a:lstStyle/>
        <a:p>
          <a:endParaRPr lang="en-US"/>
        </a:p>
      </dgm:t>
    </dgm:pt>
    <dgm:pt modelId="{F933B1A8-974C-44D8-823A-792FDDAD9F9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Call Congress on July 14</a:t>
          </a:r>
        </a:p>
      </dgm:t>
    </dgm:pt>
    <dgm:pt modelId="{4581B91A-9B11-439E-B99B-1E0BEEA3892E}" type="parTrans" cxnId="{17EB3C3A-AB1A-4BB3-85BD-B8FB69AB895B}">
      <dgm:prSet/>
      <dgm:spPr/>
      <dgm:t>
        <a:bodyPr/>
        <a:lstStyle/>
        <a:p>
          <a:endParaRPr lang="en-US"/>
        </a:p>
      </dgm:t>
    </dgm:pt>
    <dgm:pt modelId="{B5A7E1AC-50D4-4B46-AE1A-4E02A5DC00A2}" type="sibTrans" cxnId="{17EB3C3A-AB1A-4BB3-85BD-B8FB69AB895B}">
      <dgm:prSet/>
      <dgm:spPr/>
      <dgm:t>
        <a:bodyPr/>
        <a:lstStyle/>
        <a:p>
          <a:endParaRPr lang="en-US"/>
        </a:p>
      </dgm:t>
    </dgm:pt>
    <dgm:pt modelId="{B292881F-818E-451A-9E88-869BF42C7150}">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others to call</a:t>
          </a:r>
        </a:p>
      </dgm:t>
    </dgm:pt>
    <dgm:pt modelId="{ABB98B59-C1E6-43FA-A881-1D683872590C}" type="parTrans" cxnId="{61EF9741-CB34-4832-8BC8-4630464F8F2A}">
      <dgm:prSet/>
      <dgm:spPr/>
      <dgm:t>
        <a:bodyPr/>
        <a:lstStyle/>
        <a:p>
          <a:endParaRPr lang="en-US"/>
        </a:p>
      </dgm:t>
    </dgm:pt>
    <dgm:pt modelId="{AE91DF37-9CCC-4C14-8326-C65007608394}" type="sibTrans" cxnId="{61EF9741-CB34-4832-8BC8-4630464F8F2A}">
      <dgm:prSet/>
      <dgm:spPr/>
      <dgm:t>
        <a:bodyPr/>
        <a:lstStyle/>
        <a:p>
          <a:endParaRPr lang="en-US"/>
        </a:p>
      </dgm:t>
    </dgm:pt>
    <dgm:pt modelId="{D00649AE-493F-4EBE-9FDA-274B8DE81799}" type="pres">
      <dgm:prSet presAssocID="{5454F203-05BC-4CE8-BF7A-9F4AF45397ED}" presName="root" presStyleCnt="0">
        <dgm:presLayoutVars>
          <dgm:dir/>
          <dgm:resizeHandles val="exact"/>
        </dgm:presLayoutVars>
      </dgm:prSet>
      <dgm:spPr/>
    </dgm:pt>
    <dgm:pt modelId="{FDC6FBB4-A28F-4DE5-8F70-8B384DA3D24D}" type="pres">
      <dgm:prSet presAssocID="{3CE20561-179D-4502-A452-7B1271492C15}" presName="compNode" presStyleCnt="0"/>
      <dgm:spPr/>
    </dgm:pt>
    <dgm:pt modelId="{4C0F1E1A-D535-40AB-84E4-733087262B4D}" type="pres">
      <dgm:prSet presAssocID="{3CE20561-179D-4502-A452-7B1271492C15}" presName="bgRect" presStyleLbl="bgShp" presStyleIdx="0" presStyleCnt="3"/>
      <dgm:spPr/>
    </dgm:pt>
    <dgm:pt modelId="{4CB01FB8-0886-487A-A049-F49A7C3DC4D6}" type="pres">
      <dgm:prSet presAssocID="{3CE20561-179D-4502-A452-7B1271492C1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2CD22F9E-DADB-4FC8-8C37-F56AA3AF22B3}" type="pres">
      <dgm:prSet presAssocID="{3CE20561-179D-4502-A452-7B1271492C15}" presName="spaceRect" presStyleCnt="0"/>
      <dgm:spPr/>
    </dgm:pt>
    <dgm:pt modelId="{4999FB86-7CF4-458E-8FC9-4B8FCC70D481}" type="pres">
      <dgm:prSet presAssocID="{3CE20561-179D-4502-A452-7B1271492C15}" presName="parTx" presStyleLbl="revTx" presStyleIdx="0" presStyleCnt="6">
        <dgm:presLayoutVars>
          <dgm:chMax val="0"/>
          <dgm:chPref val="0"/>
        </dgm:presLayoutVars>
      </dgm:prSet>
      <dgm:spPr/>
    </dgm:pt>
    <dgm:pt modelId="{1780E5FF-2196-41B7-9943-33B5827724AA}" type="pres">
      <dgm:prSet presAssocID="{3CE20561-179D-4502-A452-7B1271492C15}" presName="desTx" presStyleLbl="revTx" presStyleIdx="1" presStyleCnt="6">
        <dgm:presLayoutVars/>
      </dgm:prSet>
      <dgm:spPr/>
    </dgm:pt>
    <dgm:pt modelId="{83502A9B-3C1A-452A-AFFA-603F1536E10B}" type="pres">
      <dgm:prSet presAssocID="{4A65B718-9D90-476E-AB86-EFCEFF8DAF07}" presName="sibTrans" presStyleCnt="0"/>
      <dgm:spPr/>
    </dgm:pt>
    <dgm:pt modelId="{82CBC55B-CF71-45C8-ABDD-BF537057A3A4}" type="pres">
      <dgm:prSet presAssocID="{80A2270F-3806-4E25-BD1B-F8522185BC10}" presName="compNode" presStyleCnt="0"/>
      <dgm:spPr/>
    </dgm:pt>
    <dgm:pt modelId="{8C31EAD1-E1E9-4B4B-8EDD-89048200DCEF}" type="pres">
      <dgm:prSet presAssocID="{80A2270F-3806-4E25-BD1B-F8522185BC10}" presName="bgRect" presStyleLbl="bgShp" presStyleIdx="1" presStyleCnt="3"/>
      <dgm:spPr/>
    </dgm:pt>
    <dgm:pt modelId="{85118A10-C0B3-4D11-BD5E-61AEEA59AB10}" type="pres">
      <dgm:prSet presAssocID="{80A2270F-3806-4E25-BD1B-F8522185BC1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0FD44B24-5B28-45FD-AA5C-9BA41D2B2A5C}" type="pres">
      <dgm:prSet presAssocID="{80A2270F-3806-4E25-BD1B-F8522185BC10}" presName="spaceRect" presStyleCnt="0"/>
      <dgm:spPr/>
    </dgm:pt>
    <dgm:pt modelId="{A66E0FD4-C3FC-4B9B-851A-12455364599B}" type="pres">
      <dgm:prSet presAssocID="{80A2270F-3806-4E25-BD1B-F8522185BC10}" presName="parTx" presStyleLbl="revTx" presStyleIdx="2" presStyleCnt="6">
        <dgm:presLayoutVars>
          <dgm:chMax val="0"/>
          <dgm:chPref val="0"/>
        </dgm:presLayoutVars>
      </dgm:prSet>
      <dgm:spPr/>
    </dgm:pt>
    <dgm:pt modelId="{84E3971F-5137-4A78-B705-98FB42FF2427}" type="pres">
      <dgm:prSet presAssocID="{80A2270F-3806-4E25-BD1B-F8522185BC10}" presName="desTx" presStyleLbl="revTx" presStyleIdx="3" presStyleCnt="6">
        <dgm:presLayoutVars/>
      </dgm:prSet>
      <dgm:spPr/>
    </dgm:pt>
    <dgm:pt modelId="{45110149-1536-406B-8551-E92414024B11}" type="pres">
      <dgm:prSet presAssocID="{131F7225-683A-4A88-AD7F-40E8B9478F28}" presName="sibTrans" presStyleCnt="0"/>
      <dgm:spPr/>
    </dgm:pt>
    <dgm:pt modelId="{4281DAE7-1575-453D-BD8A-85C2C1650A33}" type="pres">
      <dgm:prSet presAssocID="{AB4575FF-20BB-4508-8392-1DE43B352217}" presName="compNode" presStyleCnt="0"/>
      <dgm:spPr/>
    </dgm:pt>
    <dgm:pt modelId="{EF857CC4-9672-4507-AA19-C8811B1314E7}" type="pres">
      <dgm:prSet presAssocID="{AB4575FF-20BB-4508-8392-1DE43B352217}" presName="bgRect" presStyleLbl="bgShp" presStyleIdx="2" presStyleCnt="3" custLinFactNeighborX="-1221" custLinFactNeighborY="43"/>
      <dgm:spPr/>
    </dgm:pt>
    <dgm:pt modelId="{1AFEA9FA-E4EE-4501-9B0C-25FF90A6D5FD}" type="pres">
      <dgm:prSet presAssocID="{AB4575FF-20BB-4508-8392-1DE43B35221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gaphone"/>
        </a:ext>
      </dgm:extLst>
    </dgm:pt>
    <dgm:pt modelId="{723BA00D-8287-4AA4-A752-27746250FD83}" type="pres">
      <dgm:prSet presAssocID="{AB4575FF-20BB-4508-8392-1DE43B352217}" presName="spaceRect" presStyleCnt="0"/>
      <dgm:spPr/>
    </dgm:pt>
    <dgm:pt modelId="{D7DA72ED-1B61-4DDD-89BC-8CA0B26D7DBD}" type="pres">
      <dgm:prSet presAssocID="{AB4575FF-20BB-4508-8392-1DE43B352217}" presName="parTx" presStyleLbl="revTx" presStyleIdx="4" presStyleCnt="6">
        <dgm:presLayoutVars>
          <dgm:chMax val="0"/>
          <dgm:chPref val="0"/>
        </dgm:presLayoutVars>
      </dgm:prSet>
      <dgm:spPr/>
    </dgm:pt>
    <dgm:pt modelId="{473D66EC-C578-4C7C-8ADB-893F9B21558A}" type="pres">
      <dgm:prSet presAssocID="{AB4575FF-20BB-4508-8392-1DE43B352217}" presName="desTx" presStyleLbl="revTx" presStyleIdx="5" presStyleCnt="6">
        <dgm:presLayoutVars/>
      </dgm:prSet>
      <dgm:spPr/>
    </dgm:pt>
  </dgm:ptLst>
  <dgm:cxnLst>
    <dgm:cxn modelId="{E64C690E-AA8C-4461-9C77-92A86881119E}" srcId="{5454F203-05BC-4CE8-BF7A-9F4AF45397ED}" destId="{AB4575FF-20BB-4508-8392-1DE43B352217}" srcOrd="2" destOrd="0" parTransId="{1842734A-78F1-45CD-9D22-C553196F06D5}" sibTransId="{EB475734-B916-4F8D-8424-A4C4AD39AB4C}"/>
    <dgm:cxn modelId="{4C509016-3F4E-4E61-91D0-7F9C77D41916}" type="presOf" srcId="{FAFC8303-B0A4-4E0C-A624-6B7CC14A4DEB}" destId="{84E3971F-5137-4A78-B705-98FB42FF2427}" srcOrd="0" destOrd="0" presId="urn:microsoft.com/office/officeart/2018/2/layout/IconVerticalSolidList"/>
    <dgm:cxn modelId="{C68AFF1A-B4E2-4DAB-A264-D075A07C68E0}" type="presOf" srcId="{93BACBB5-DA8F-4075-AFA0-28B3D341F921}" destId="{1780E5FF-2196-41B7-9943-33B5827724AA}" srcOrd="0" destOrd="1" presId="urn:microsoft.com/office/officeart/2018/2/layout/IconVerticalSolidList"/>
    <dgm:cxn modelId="{17EB3C3A-AB1A-4BB3-85BD-B8FB69AB895B}" srcId="{AB4575FF-20BB-4508-8392-1DE43B352217}" destId="{F933B1A8-974C-44D8-823A-792FDDAD9F9B}" srcOrd="0" destOrd="0" parTransId="{4581B91A-9B11-439E-B99B-1E0BEEA3892E}" sibTransId="{B5A7E1AC-50D4-4B46-AE1A-4E02A5DC00A2}"/>
    <dgm:cxn modelId="{60E4E93B-632F-4864-8367-87E150DC53F9}" type="presOf" srcId="{3CE20561-179D-4502-A452-7B1271492C15}" destId="{4999FB86-7CF4-458E-8FC9-4B8FCC70D481}" srcOrd="0" destOrd="0" presId="urn:microsoft.com/office/officeart/2018/2/layout/IconVerticalSolidList"/>
    <dgm:cxn modelId="{F556755D-FB6A-443B-A35E-D2E93007D537}" type="presOf" srcId="{B2DF6681-CA9F-4C78-BC0F-3A795D3444DC}" destId="{1780E5FF-2196-41B7-9943-33B5827724AA}" srcOrd="0" destOrd="0" presId="urn:microsoft.com/office/officeart/2018/2/layout/IconVerticalSolidList"/>
    <dgm:cxn modelId="{61EF9741-CB34-4832-8BC8-4630464F8F2A}" srcId="{AB4575FF-20BB-4508-8392-1DE43B352217}" destId="{B292881F-818E-451A-9E88-869BF42C7150}" srcOrd="1" destOrd="0" parTransId="{ABB98B59-C1E6-43FA-A881-1D683872590C}" sibTransId="{AE91DF37-9CCC-4C14-8326-C65007608394}"/>
    <dgm:cxn modelId="{D1540166-971A-4BA2-AF3E-96EA8E613589}" srcId="{80A2270F-3806-4E25-BD1B-F8522185BC10}" destId="{FAFC8303-B0A4-4E0C-A624-6B7CC14A4DEB}" srcOrd="0" destOrd="0" parTransId="{44890279-8C4C-489F-939F-D29942662D78}" sibTransId="{5CE4B705-382B-4984-B57E-C1262B95D63F}"/>
    <dgm:cxn modelId="{990CB370-38DB-47B7-9FF4-8587C7A67F4B}" type="presOf" srcId="{80A2270F-3806-4E25-BD1B-F8522185BC10}" destId="{A66E0FD4-C3FC-4B9B-851A-12455364599B}" srcOrd="0" destOrd="0" presId="urn:microsoft.com/office/officeart/2018/2/layout/IconVerticalSolidList"/>
    <dgm:cxn modelId="{5437F78E-755B-4879-B114-C749684C9176}" srcId="{5454F203-05BC-4CE8-BF7A-9F4AF45397ED}" destId="{3CE20561-179D-4502-A452-7B1271492C15}" srcOrd="0" destOrd="0" parTransId="{A1AFED4D-650F-4138-A5A1-66A4D7DAA97C}" sibTransId="{4A65B718-9D90-476E-AB86-EFCEFF8DAF07}"/>
    <dgm:cxn modelId="{45BD19A0-D67D-42C3-A4D0-10D91BC6B6AC}" srcId="{80A2270F-3806-4E25-BD1B-F8522185BC10}" destId="{21E4FACF-004F-4407-9030-E6256D8B6E09}" srcOrd="1" destOrd="0" parTransId="{6DCEC36E-F47A-44FF-B7F1-EFCE53DF66C7}" sibTransId="{3AFD3148-8C5C-43E5-B1B4-B4C69DC4A09C}"/>
    <dgm:cxn modelId="{4B6A72A3-DD83-4FAA-A338-D64D0FC7DE4A}" srcId="{3CE20561-179D-4502-A452-7B1271492C15}" destId="{B2DF6681-CA9F-4C78-BC0F-3A795D3444DC}" srcOrd="0" destOrd="0" parTransId="{5016E4FF-C48A-4F6A-8BE3-F5CBF00C6801}" sibTransId="{DA0EE6E8-7C2B-4B37-869E-0A8D53EB45B4}"/>
    <dgm:cxn modelId="{1C7F54A5-24B8-4341-94D7-C209EF0F04FA}" type="presOf" srcId="{5454F203-05BC-4CE8-BF7A-9F4AF45397ED}" destId="{D00649AE-493F-4EBE-9FDA-274B8DE81799}" srcOrd="0" destOrd="0" presId="urn:microsoft.com/office/officeart/2018/2/layout/IconVerticalSolidList"/>
    <dgm:cxn modelId="{293EC4B2-D49A-450D-BFF9-5A2B3B5E584F}" type="presOf" srcId="{F933B1A8-974C-44D8-823A-792FDDAD9F9B}" destId="{473D66EC-C578-4C7C-8ADB-893F9B21558A}" srcOrd="0" destOrd="0" presId="urn:microsoft.com/office/officeart/2018/2/layout/IconVerticalSolidList"/>
    <dgm:cxn modelId="{667991BA-0493-4AEA-AC37-EA0BA5D9087C}" type="presOf" srcId="{AB4575FF-20BB-4508-8392-1DE43B352217}" destId="{D7DA72ED-1B61-4DDD-89BC-8CA0B26D7DBD}" srcOrd="0" destOrd="0" presId="urn:microsoft.com/office/officeart/2018/2/layout/IconVerticalSolidList"/>
    <dgm:cxn modelId="{798DF8C7-F7CA-44F4-85C4-850FFDD2F9FD}" type="presOf" srcId="{21E4FACF-004F-4407-9030-E6256D8B6E09}" destId="{84E3971F-5137-4A78-B705-98FB42FF2427}" srcOrd="0" destOrd="1" presId="urn:microsoft.com/office/officeart/2018/2/layout/IconVerticalSolidList"/>
    <dgm:cxn modelId="{F22275E4-9F68-46F5-BAAA-070B48ACF1AF}" srcId="{3CE20561-179D-4502-A452-7B1271492C15}" destId="{93BACBB5-DA8F-4075-AFA0-28B3D341F921}" srcOrd="1" destOrd="0" parTransId="{952D36C0-79ED-4C54-8219-F348388785AA}" sibTransId="{7418359C-9D89-4470-A8A4-85C0D87A1B76}"/>
    <dgm:cxn modelId="{EA8AFAE7-BA6B-4085-BCA9-AFE3866BA08E}" type="presOf" srcId="{B292881F-818E-451A-9E88-869BF42C7150}" destId="{473D66EC-C578-4C7C-8ADB-893F9B21558A}" srcOrd="0" destOrd="1" presId="urn:microsoft.com/office/officeart/2018/2/layout/IconVerticalSolidList"/>
    <dgm:cxn modelId="{E554AFFD-445F-48C4-AE95-2EEC8D5BC100}" srcId="{5454F203-05BC-4CE8-BF7A-9F4AF45397ED}" destId="{80A2270F-3806-4E25-BD1B-F8522185BC10}" srcOrd="1" destOrd="0" parTransId="{8173C8B7-7866-40CF-8014-0022030BA4EF}" sibTransId="{131F7225-683A-4A88-AD7F-40E8B9478F28}"/>
    <dgm:cxn modelId="{23069EC2-7D76-47FE-BB82-26635B0061FC}" type="presParOf" srcId="{D00649AE-493F-4EBE-9FDA-274B8DE81799}" destId="{FDC6FBB4-A28F-4DE5-8F70-8B384DA3D24D}" srcOrd="0" destOrd="0" presId="urn:microsoft.com/office/officeart/2018/2/layout/IconVerticalSolidList"/>
    <dgm:cxn modelId="{EFF1292E-FA96-4C34-A2F7-51BAC327590C}" type="presParOf" srcId="{FDC6FBB4-A28F-4DE5-8F70-8B384DA3D24D}" destId="{4C0F1E1A-D535-40AB-84E4-733087262B4D}" srcOrd="0" destOrd="0" presId="urn:microsoft.com/office/officeart/2018/2/layout/IconVerticalSolidList"/>
    <dgm:cxn modelId="{B10325CA-4BF2-4638-B1C8-93D3A077C73C}" type="presParOf" srcId="{FDC6FBB4-A28F-4DE5-8F70-8B384DA3D24D}" destId="{4CB01FB8-0886-487A-A049-F49A7C3DC4D6}" srcOrd="1" destOrd="0" presId="urn:microsoft.com/office/officeart/2018/2/layout/IconVerticalSolidList"/>
    <dgm:cxn modelId="{A1A8EB4F-1DA5-4A57-842E-CD6173778601}" type="presParOf" srcId="{FDC6FBB4-A28F-4DE5-8F70-8B384DA3D24D}" destId="{2CD22F9E-DADB-4FC8-8C37-F56AA3AF22B3}" srcOrd="2" destOrd="0" presId="urn:microsoft.com/office/officeart/2018/2/layout/IconVerticalSolidList"/>
    <dgm:cxn modelId="{AE6559FB-C90B-454D-AA52-537B4D0FE2E9}" type="presParOf" srcId="{FDC6FBB4-A28F-4DE5-8F70-8B384DA3D24D}" destId="{4999FB86-7CF4-458E-8FC9-4B8FCC70D481}" srcOrd="3" destOrd="0" presId="urn:microsoft.com/office/officeart/2018/2/layout/IconVerticalSolidList"/>
    <dgm:cxn modelId="{85047582-ABDE-49F7-9737-150F1DD4C356}" type="presParOf" srcId="{FDC6FBB4-A28F-4DE5-8F70-8B384DA3D24D}" destId="{1780E5FF-2196-41B7-9943-33B5827724AA}" srcOrd="4" destOrd="0" presId="urn:microsoft.com/office/officeart/2018/2/layout/IconVerticalSolidList"/>
    <dgm:cxn modelId="{44BD0F5E-4EEA-4136-9C7A-48E4890D02D0}" type="presParOf" srcId="{D00649AE-493F-4EBE-9FDA-274B8DE81799}" destId="{83502A9B-3C1A-452A-AFFA-603F1536E10B}" srcOrd="1" destOrd="0" presId="urn:microsoft.com/office/officeart/2018/2/layout/IconVerticalSolidList"/>
    <dgm:cxn modelId="{CFE9219F-A551-42E7-BFB3-DF6964C90671}" type="presParOf" srcId="{D00649AE-493F-4EBE-9FDA-274B8DE81799}" destId="{82CBC55B-CF71-45C8-ABDD-BF537057A3A4}" srcOrd="2" destOrd="0" presId="urn:microsoft.com/office/officeart/2018/2/layout/IconVerticalSolidList"/>
    <dgm:cxn modelId="{BF86EF1D-7352-4CB1-9B08-3B3E4BD7C4F9}" type="presParOf" srcId="{82CBC55B-CF71-45C8-ABDD-BF537057A3A4}" destId="{8C31EAD1-E1E9-4B4B-8EDD-89048200DCEF}" srcOrd="0" destOrd="0" presId="urn:microsoft.com/office/officeart/2018/2/layout/IconVerticalSolidList"/>
    <dgm:cxn modelId="{8CB112F9-0E2E-481F-AF56-0BD02FFD28C8}" type="presParOf" srcId="{82CBC55B-CF71-45C8-ABDD-BF537057A3A4}" destId="{85118A10-C0B3-4D11-BD5E-61AEEA59AB10}" srcOrd="1" destOrd="0" presId="urn:microsoft.com/office/officeart/2018/2/layout/IconVerticalSolidList"/>
    <dgm:cxn modelId="{48BC7DD6-430B-4862-9EB3-900BC255E199}" type="presParOf" srcId="{82CBC55B-CF71-45C8-ABDD-BF537057A3A4}" destId="{0FD44B24-5B28-45FD-AA5C-9BA41D2B2A5C}" srcOrd="2" destOrd="0" presId="urn:microsoft.com/office/officeart/2018/2/layout/IconVerticalSolidList"/>
    <dgm:cxn modelId="{6BF2CD6A-04EB-4D94-B0D3-D5EFD665F998}" type="presParOf" srcId="{82CBC55B-CF71-45C8-ABDD-BF537057A3A4}" destId="{A66E0FD4-C3FC-4B9B-851A-12455364599B}" srcOrd="3" destOrd="0" presId="urn:microsoft.com/office/officeart/2018/2/layout/IconVerticalSolidList"/>
    <dgm:cxn modelId="{A5D2F9B7-97BF-4241-8428-38EC4B1F35C0}" type="presParOf" srcId="{82CBC55B-CF71-45C8-ABDD-BF537057A3A4}" destId="{84E3971F-5137-4A78-B705-98FB42FF2427}" srcOrd="4" destOrd="0" presId="urn:microsoft.com/office/officeart/2018/2/layout/IconVerticalSolidList"/>
    <dgm:cxn modelId="{5526FC39-8B96-4625-AE83-C2C0E5E8DD03}" type="presParOf" srcId="{D00649AE-493F-4EBE-9FDA-274B8DE81799}" destId="{45110149-1536-406B-8551-E92414024B11}" srcOrd="3" destOrd="0" presId="urn:microsoft.com/office/officeart/2018/2/layout/IconVerticalSolidList"/>
    <dgm:cxn modelId="{974F4D8D-CE31-4D23-97E1-B219767F53F5}" type="presParOf" srcId="{D00649AE-493F-4EBE-9FDA-274B8DE81799}" destId="{4281DAE7-1575-453D-BD8A-85C2C1650A33}" srcOrd="4" destOrd="0" presId="urn:microsoft.com/office/officeart/2018/2/layout/IconVerticalSolidList"/>
    <dgm:cxn modelId="{DA30DAD6-43B6-4E5D-B118-1A2FFC5B1ACB}" type="presParOf" srcId="{4281DAE7-1575-453D-BD8A-85C2C1650A33}" destId="{EF857CC4-9672-4507-AA19-C8811B1314E7}" srcOrd="0" destOrd="0" presId="urn:microsoft.com/office/officeart/2018/2/layout/IconVerticalSolidList"/>
    <dgm:cxn modelId="{C5C59C6F-1C67-41A2-8E87-4C63BF75DBBE}" type="presParOf" srcId="{4281DAE7-1575-453D-BD8A-85C2C1650A33}" destId="{1AFEA9FA-E4EE-4501-9B0C-25FF90A6D5FD}" srcOrd="1" destOrd="0" presId="urn:microsoft.com/office/officeart/2018/2/layout/IconVerticalSolidList"/>
    <dgm:cxn modelId="{A7C8798F-6166-402E-B041-729462EBC0A0}" type="presParOf" srcId="{4281DAE7-1575-453D-BD8A-85C2C1650A33}" destId="{723BA00D-8287-4AA4-A752-27746250FD83}" srcOrd="2" destOrd="0" presId="urn:microsoft.com/office/officeart/2018/2/layout/IconVerticalSolidList"/>
    <dgm:cxn modelId="{A16EE91C-A999-4B6B-9D30-D5F1C3A912A5}" type="presParOf" srcId="{4281DAE7-1575-453D-BD8A-85C2C1650A33}" destId="{D7DA72ED-1B61-4DDD-89BC-8CA0B26D7DBD}" srcOrd="3" destOrd="0" presId="urn:microsoft.com/office/officeart/2018/2/layout/IconVerticalSolidList"/>
    <dgm:cxn modelId="{38EA9CF8-56ED-4650-8F55-91244631794F}" type="presParOf" srcId="{4281DAE7-1575-453D-BD8A-85C2C1650A33}" destId="{473D66EC-C578-4C7C-8ADB-893F9B21558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54F203-05BC-4CE8-BF7A-9F4AF45397E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E20561-179D-4502-A452-7B1271492C15}">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Raise Issues Publicly</a:t>
          </a:r>
        </a:p>
      </dgm:t>
    </dgm:pt>
    <dgm:pt modelId="{A1AFED4D-650F-4138-A5A1-66A4D7DAA97C}" type="parTrans" cxnId="{5437F78E-755B-4879-B114-C749684C9176}">
      <dgm:prSet/>
      <dgm:spPr/>
      <dgm:t>
        <a:bodyPr/>
        <a:lstStyle/>
        <a:p>
          <a:endParaRPr lang="en-US"/>
        </a:p>
      </dgm:t>
    </dgm:pt>
    <dgm:pt modelId="{4A65B718-9D90-476E-AB86-EFCEFF8DAF07}" type="sibTrans" cxnId="{5437F78E-755B-4879-B114-C749684C9176}">
      <dgm:prSet/>
      <dgm:spPr/>
      <dgm:t>
        <a:bodyPr/>
        <a:lstStyle/>
        <a:p>
          <a:endParaRPr lang="en-US"/>
        </a:p>
      </dgm:t>
    </dgm:pt>
    <dgm:pt modelId="{B2DF6681-CA9F-4C78-BC0F-3A795D3444DC}">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Submit Media</a:t>
          </a:r>
        </a:p>
      </dgm:t>
    </dgm:pt>
    <dgm:pt modelId="{5016E4FF-C48A-4F6A-8BE3-F5CBF00C6801}" type="parTrans" cxnId="{4B6A72A3-DD83-4FAA-A338-D64D0FC7DE4A}">
      <dgm:prSet/>
      <dgm:spPr/>
      <dgm:t>
        <a:bodyPr/>
        <a:lstStyle/>
        <a:p>
          <a:endParaRPr lang="en-US"/>
        </a:p>
      </dgm:t>
    </dgm:pt>
    <dgm:pt modelId="{DA0EE6E8-7C2B-4B37-869E-0A8D53EB45B4}" type="sibTrans" cxnId="{4B6A72A3-DD83-4FAA-A338-D64D0FC7DE4A}">
      <dgm:prSet/>
      <dgm:spPr/>
      <dgm:t>
        <a:bodyPr/>
        <a:lstStyle/>
        <a:p>
          <a:endParaRPr lang="en-US"/>
        </a:p>
      </dgm:t>
    </dgm:pt>
    <dgm:pt modelId="{93BACBB5-DA8F-4075-AFA0-28B3D341F921}">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someone to write with you</a:t>
          </a:r>
        </a:p>
      </dgm:t>
    </dgm:pt>
    <dgm:pt modelId="{952D36C0-79ED-4C54-8219-F348388785AA}" type="parTrans" cxnId="{F22275E4-9F68-46F5-BAAA-070B48ACF1AF}">
      <dgm:prSet/>
      <dgm:spPr/>
      <dgm:t>
        <a:bodyPr/>
        <a:lstStyle/>
        <a:p>
          <a:endParaRPr lang="en-US"/>
        </a:p>
      </dgm:t>
    </dgm:pt>
    <dgm:pt modelId="{7418359C-9D89-4470-A8A4-85C0D87A1B76}" type="sibTrans" cxnId="{F22275E4-9F68-46F5-BAAA-070B48ACF1AF}">
      <dgm:prSet/>
      <dgm:spPr/>
      <dgm:t>
        <a:bodyPr/>
        <a:lstStyle/>
        <a:p>
          <a:endParaRPr lang="en-US"/>
        </a:p>
      </dgm:t>
    </dgm:pt>
    <dgm:pt modelId="{80A2270F-3806-4E25-BD1B-F8522185BC10}">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Build a Community Voice</a:t>
          </a:r>
        </a:p>
      </dgm:t>
    </dgm:pt>
    <dgm:pt modelId="{8173C8B7-7866-40CF-8014-0022030BA4EF}" type="parTrans" cxnId="{E554AFFD-445F-48C4-AE95-2EEC8D5BC100}">
      <dgm:prSet/>
      <dgm:spPr/>
      <dgm:t>
        <a:bodyPr/>
        <a:lstStyle/>
        <a:p>
          <a:endParaRPr lang="en-US"/>
        </a:p>
      </dgm:t>
    </dgm:pt>
    <dgm:pt modelId="{131F7225-683A-4A88-AD7F-40E8B9478F28}" type="sibTrans" cxnId="{E554AFFD-445F-48C4-AE95-2EEC8D5BC100}">
      <dgm:prSet/>
      <dgm:spPr/>
      <dgm:t>
        <a:bodyPr/>
        <a:lstStyle/>
        <a:p>
          <a:endParaRPr lang="en-US"/>
        </a:p>
      </dgm:t>
    </dgm:pt>
    <dgm:pt modelId="{FAFC8303-B0A4-4E0C-A624-6B7CC14A4DE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Collect letters &amp; postcards</a:t>
          </a:r>
        </a:p>
      </dgm:t>
    </dgm:pt>
    <dgm:pt modelId="{44890279-8C4C-489F-939F-D29942662D78}" type="parTrans" cxnId="{D1540166-971A-4BA2-AF3E-96EA8E613589}">
      <dgm:prSet/>
      <dgm:spPr/>
      <dgm:t>
        <a:bodyPr/>
        <a:lstStyle/>
        <a:p>
          <a:endParaRPr lang="en-US"/>
        </a:p>
      </dgm:t>
    </dgm:pt>
    <dgm:pt modelId="{5CE4B705-382B-4984-B57E-C1262B95D63F}" type="sibTrans" cxnId="{D1540166-971A-4BA2-AF3E-96EA8E613589}">
      <dgm:prSet/>
      <dgm:spPr/>
      <dgm:t>
        <a:bodyPr/>
        <a:lstStyle/>
        <a:p>
          <a:endParaRPr lang="en-US"/>
        </a:p>
      </dgm:t>
    </dgm:pt>
    <dgm:pt modelId="{21E4FACF-004F-4407-9030-E6256D8B6E09}">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Host a gathering to engage partners</a:t>
          </a:r>
        </a:p>
      </dgm:t>
    </dgm:pt>
    <dgm:pt modelId="{6DCEC36E-F47A-44FF-B7F1-EFCE53DF66C7}" type="parTrans" cxnId="{45BD19A0-D67D-42C3-A4D0-10D91BC6B6AC}">
      <dgm:prSet/>
      <dgm:spPr/>
      <dgm:t>
        <a:bodyPr/>
        <a:lstStyle/>
        <a:p>
          <a:endParaRPr lang="en-US"/>
        </a:p>
      </dgm:t>
    </dgm:pt>
    <dgm:pt modelId="{3AFD3148-8C5C-43E5-B1B4-B4C69DC4A09C}" type="sibTrans" cxnId="{45BD19A0-D67D-42C3-A4D0-10D91BC6B6AC}">
      <dgm:prSet/>
      <dgm:spPr/>
      <dgm:t>
        <a:bodyPr/>
        <a:lstStyle/>
        <a:p>
          <a:endParaRPr lang="en-US"/>
        </a:p>
      </dgm:t>
    </dgm:pt>
    <dgm:pt modelId="{AB4575FF-20BB-4508-8392-1DE43B352217}">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Amplify Lobby Day</a:t>
          </a:r>
        </a:p>
      </dgm:t>
    </dgm:pt>
    <dgm:pt modelId="{1842734A-78F1-45CD-9D22-C553196F06D5}" type="parTrans" cxnId="{E64C690E-AA8C-4461-9C77-92A86881119E}">
      <dgm:prSet/>
      <dgm:spPr/>
      <dgm:t>
        <a:bodyPr/>
        <a:lstStyle/>
        <a:p>
          <a:endParaRPr lang="en-US"/>
        </a:p>
      </dgm:t>
    </dgm:pt>
    <dgm:pt modelId="{EB475734-B916-4F8D-8424-A4C4AD39AB4C}" type="sibTrans" cxnId="{E64C690E-AA8C-4461-9C77-92A86881119E}">
      <dgm:prSet/>
      <dgm:spPr/>
      <dgm:t>
        <a:bodyPr/>
        <a:lstStyle/>
        <a:p>
          <a:endParaRPr lang="en-US"/>
        </a:p>
      </dgm:t>
    </dgm:pt>
    <dgm:pt modelId="{F933B1A8-974C-44D8-823A-792FDDAD9F9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Call Congress on July 14</a:t>
          </a:r>
        </a:p>
      </dgm:t>
    </dgm:pt>
    <dgm:pt modelId="{4581B91A-9B11-439E-B99B-1E0BEEA3892E}" type="parTrans" cxnId="{17EB3C3A-AB1A-4BB3-85BD-B8FB69AB895B}">
      <dgm:prSet/>
      <dgm:spPr/>
      <dgm:t>
        <a:bodyPr/>
        <a:lstStyle/>
        <a:p>
          <a:endParaRPr lang="en-US"/>
        </a:p>
      </dgm:t>
    </dgm:pt>
    <dgm:pt modelId="{B5A7E1AC-50D4-4B46-AE1A-4E02A5DC00A2}" type="sibTrans" cxnId="{17EB3C3A-AB1A-4BB3-85BD-B8FB69AB895B}">
      <dgm:prSet/>
      <dgm:spPr/>
      <dgm:t>
        <a:bodyPr/>
        <a:lstStyle/>
        <a:p>
          <a:endParaRPr lang="en-US"/>
        </a:p>
      </dgm:t>
    </dgm:pt>
    <dgm:pt modelId="{B292881F-818E-451A-9E88-869BF42C7150}">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others to call</a:t>
          </a:r>
        </a:p>
      </dgm:t>
    </dgm:pt>
    <dgm:pt modelId="{ABB98B59-C1E6-43FA-A881-1D683872590C}" type="parTrans" cxnId="{61EF9741-CB34-4832-8BC8-4630464F8F2A}">
      <dgm:prSet/>
      <dgm:spPr/>
      <dgm:t>
        <a:bodyPr/>
        <a:lstStyle/>
        <a:p>
          <a:endParaRPr lang="en-US"/>
        </a:p>
      </dgm:t>
    </dgm:pt>
    <dgm:pt modelId="{AE91DF37-9CCC-4C14-8326-C65007608394}" type="sibTrans" cxnId="{61EF9741-CB34-4832-8BC8-4630464F8F2A}">
      <dgm:prSet/>
      <dgm:spPr/>
      <dgm:t>
        <a:bodyPr/>
        <a:lstStyle/>
        <a:p>
          <a:endParaRPr lang="en-US"/>
        </a:p>
      </dgm:t>
    </dgm:pt>
    <dgm:pt modelId="{D00649AE-493F-4EBE-9FDA-274B8DE81799}" type="pres">
      <dgm:prSet presAssocID="{5454F203-05BC-4CE8-BF7A-9F4AF45397ED}" presName="root" presStyleCnt="0">
        <dgm:presLayoutVars>
          <dgm:dir/>
          <dgm:resizeHandles val="exact"/>
        </dgm:presLayoutVars>
      </dgm:prSet>
      <dgm:spPr/>
    </dgm:pt>
    <dgm:pt modelId="{FDC6FBB4-A28F-4DE5-8F70-8B384DA3D24D}" type="pres">
      <dgm:prSet presAssocID="{3CE20561-179D-4502-A452-7B1271492C15}" presName="compNode" presStyleCnt="0"/>
      <dgm:spPr/>
    </dgm:pt>
    <dgm:pt modelId="{4C0F1E1A-D535-40AB-84E4-733087262B4D}" type="pres">
      <dgm:prSet presAssocID="{3CE20561-179D-4502-A452-7B1271492C15}" presName="bgRect" presStyleLbl="bgShp" presStyleIdx="0" presStyleCnt="3"/>
      <dgm:spPr/>
    </dgm:pt>
    <dgm:pt modelId="{4CB01FB8-0886-487A-A049-F49A7C3DC4D6}" type="pres">
      <dgm:prSet presAssocID="{3CE20561-179D-4502-A452-7B1271492C1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2CD22F9E-DADB-4FC8-8C37-F56AA3AF22B3}" type="pres">
      <dgm:prSet presAssocID="{3CE20561-179D-4502-A452-7B1271492C15}" presName="spaceRect" presStyleCnt="0"/>
      <dgm:spPr/>
    </dgm:pt>
    <dgm:pt modelId="{4999FB86-7CF4-458E-8FC9-4B8FCC70D481}" type="pres">
      <dgm:prSet presAssocID="{3CE20561-179D-4502-A452-7B1271492C15}" presName="parTx" presStyleLbl="revTx" presStyleIdx="0" presStyleCnt="6">
        <dgm:presLayoutVars>
          <dgm:chMax val="0"/>
          <dgm:chPref val="0"/>
        </dgm:presLayoutVars>
      </dgm:prSet>
      <dgm:spPr/>
    </dgm:pt>
    <dgm:pt modelId="{1780E5FF-2196-41B7-9943-33B5827724AA}" type="pres">
      <dgm:prSet presAssocID="{3CE20561-179D-4502-A452-7B1271492C15}" presName="desTx" presStyleLbl="revTx" presStyleIdx="1" presStyleCnt="6">
        <dgm:presLayoutVars/>
      </dgm:prSet>
      <dgm:spPr/>
    </dgm:pt>
    <dgm:pt modelId="{83502A9B-3C1A-452A-AFFA-603F1536E10B}" type="pres">
      <dgm:prSet presAssocID="{4A65B718-9D90-476E-AB86-EFCEFF8DAF07}" presName="sibTrans" presStyleCnt="0"/>
      <dgm:spPr/>
    </dgm:pt>
    <dgm:pt modelId="{82CBC55B-CF71-45C8-ABDD-BF537057A3A4}" type="pres">
      <dgm:prSet presAssocID="{80A2270F-3806-4E25-BD1B-F8522185BC10}" presName="compNode" presStyleCnt="0"/>
      <dgm:spPr/>
    </dgm:pt>
    <dgm:pt modelId="{8C31EAD1-E1E9-4B4B-8EDD-89048200DCEF}" type="pres">
      <dgm:prSet presAssocID="{80A2270F-3806-4E25-BD1B-F8522185BC10}" presName="bgRect" presStyleLbl="bgShp" presStyleIdx="1" presStyleCnt="3"/>
      <dgm:spPr/>
    </dgm:pt>
    <dgm:pt modelId="{85118A10-C0B3-4D11-BD5E-61AEEA59AB10}" type="pres">
      <dgm:prSet presAssocID="{80A2270F-3806-4E25-BD1B-F8522185BC1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0FD44B24-5B28-45FD-AA5C-9BA41D2B2A5C}" type="pres">
      <dgm:prSet presAssocID="{80A2270F-3806-4E25-BD1B-F8522185BC10}" presName="spaceRect" presStyleCnt="0"/>
      <dgm:spPr/>
    </dgm:pt>
    <dgm:pt modelId="{A66E0FD4-C3FC-4B9B-851A-12455364599B}" type="pres">
      <dgm:prSet presAssocID="{80A2270F-3806-4E25-BD1B-F8522185BC10}" presName="parTx" presStyleLbl="revTx" presStyleIdx="2" presStyleCnt="6">
        <dgm:presLayoutVars>
          <dgm:chMax val="0"/>
          <dgm:chPref val="0"/>
        </dgm:presLayoutVars>
      </dgm:prSet>
      <dgm:spPr/>
    </dgm:pt>
    <dgm:pt modelId="{84E3971F-5137-4A78-B705-98FB42FF2427}" type="pres">
      <dgm:prSet presAssocID="{80A2270F-3806-4E25-BD1B-F8522185BC10}" presName="desTx" presStyleLbl="revTx" presStyleIdx="3" presStyleCnt="6">
        <dgm:presLayoutVars/>
      </dgm:prSet>
      <dgm:spPr/>
    </dgm:pt>
    <dgm:pt modelId="{45110149-1536-406B-8551-E92414024B11}" type="pres">
      <dgm:prSet presAssocID="{131F7225-683A-4A88-AD7F-40E8B9478F28}" presName="sibTrans" presStyleCnt="0"/>
      <dgm:spPr/>
    </dgm:pt>
    <dgm:pt modelId="{4281DAE7-1575-453D-BD8A-85C2C1650A33}" type="pres">
      <dgm:prSet presAssocID="{AB4575FF-20BB-4508-8392-1DE43B352217}" presName="compNode" presStyleCnt="0"/>
      <dgm:spPr/>
    </dgm:pt>
    <dgm:pt modelId="{EF857CC4-9672-4507-AA19-C8811B1314E7}" type="pres">
      <dgm:prSet presAssocID="{AB4575FF-20BB-4508-8392-1DE43B352217}" presName="bgRect" presStyleLbl="bgShp" presStyleIdx="2" presStyleCnt="3" custLinFactNeighborX="-1221" custLinFactNeighborY="43"/>
      <dgm:spPr/>
    </dgm:pt>
    <dgm:pt modelId="{1AFEA9FA-E4EE-4501-9B0C-25FF90A6D5FD}" type="pres">
      <dgm:prSet presAssocID="{AB4575FF-20BB-4508-8392-1DE43B35221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gaphone"/>
        </a:ext>
      </dgm:extLst>
    </dgm:pt>
    <dgm:pt modelId="{723BA00D-8287-4AA4-A752-27746250FD83}" type="pres">
      <dgm:prSet presAssocID="{AB4575FF-20BB-4508-8392-1DE43B352217}" presName="spaceRect" presStyleCnt="0"/>
      <dgm:spPr/>
    </dgm:pt>
    <dgm:pt modelId="{D7DA72ED-1B61-4DDD-89BC-8CA0B26D7DBD}" type="pres">
      <dgm:prSet presAssocID="{AB4575FF-20BB-4508-8392-1DE43B352217}" presName="parTx" presStyleLbl="revTx" presStyleIdx="4" presStyleCnt="6">
        <dgm:presLayoutVars>
          <dgm:chMax val="0"/>
          <dgm:chPref val="0"/>
        </dgm:presLayoutVars>
      </dgm:prSet>
      <dgm:spPr/>
    </dgm:pt>
    <dgm:pt modelId="{473D66EC-C578-4C7C-8ADB-893F9B21558A}" type="pres">
      <dgm:prSet presAssocID="{AB4575FF-20BB-4508-8392-1DE43B352217}" presName="desTx" presStyleLbl="revTx" presStyleIdx="5" presStyleCnt="6">
        <dgm:presLayoutVars/>
      </dgm:prSet>
      <dgm:spPr/>
    </dgm:pt>
  </dgm:ptLst>
  <dgm:cxnLst>
    <dgm:cxn modelId="{E64C690E-AA8C-4461-9C77-92A86881119E}" srcId="{5454F203-05BC-4CE8-BF7A-9F4AF45397ED}" destId="{AB4575FF-20BB-4508-8392-1DE43B352217}" srcOrd="2" destOrd="0" parTransId="{1842734A-78F1-45CD-9D22-C553196F06D5}" sibTransId="{EB475734-B916-4F8D-8424-A4C4AD39AB4C}"/>
    <dgm:cxn modelId="{4C509016-3F4E-4E61-91D0-7F9C77D41916}" type="presOf" srcId="{FAFC8303-B0A4-4E0C-A624-6B7CC14A4DEB}" destId="{84E3971F-5137-4A78-B705-98FB42FF2427}" srcOrd="0" destOrd="0" presId="urn:microsoft.com/office/officeart/2018/2/layout/IconVerticalSolidList"/>
    <dgm:cxn modelId="{C68AFF1A-B4E2-4DAB-A264-D075A07C68E0}" type="presOf" srcId="{93BACBB5-DA8F-4075-AFA0-28B3D341F921}" destId="{1780E5FF-2196-41B7-9943-33B5827724AA}" srcOrd="0" destOrd="1" presId="urn:microsoft.com/office/officeart/2018/2/layout/IconVerticalSolidList"/>
    <dgm:cxn modelId="{17EB3C3A-AB1A-4BB3-85BD-B8FB69AB895B}" srcId="{AB4575FF-20BB-4508-8392-1DE43B352217}" destId="{F933B1A8-974C-44D8-823A-792FDDAD9F9B}" srcOrd="0" destOrd="0" parTransId="{4581B91A-9B11-439E-B99B-1E0BEEA3892E}" sibTransId="{B5A7E1AC-50D4-4B46-AE1A-4E02A5DC00A2}"/>
    <dgm:cxn modelId="{60E4E93B-632F-4864-8367-87E150DC53F9}" type="presOf" srcId="{3CE20561-179D-4502-A452-7B1271492C15}" destId="{4999FB86-7CF4-458E-8FC9-4B8FCC70D481}" srcOrd="0" destOrd="0" presId="urn:microsoft.com/office/officeart/2018/2/layout/IconVerticalSolidList"/>
    <dgm:cxn modelId="{F556755D-FB6A-443B-A35E-D2E93007D537}" type="presOf" srcId="{B2DF6681-CA9F-4C78-BC0F-3A795D3444DC}" destId="{1780E5FF-2196-41B7-9943-33B5827724AA}" srcOrd="0" destOrd="0" presId="urn:microsoft.com/office/officeart/2018/2/layout/IconVerticalSolidList"/>
    <dgm:cxn modelId="{61EF9741-CB34-4832-8BC8-4630464F8F2A}" srcId="{AB4575FF-20BB-4508-8392-1DE43B352217}" destId="{B292881F-818E-451A-9E88-869BF42C7150}" srcOrd="1" destOrd="0" parTransId="{ABB98B59-C1E6-43FA-A881-1D683872590C}" sibTransId="{AE91DF37-9CCC-4C14-8326-C65007608394}"/>
    <dgm:cxn modelId="{D1540166-971A-4BA2-AF3E-96EA8E613589}" srcId="{80A2270F-3806-4E25-BD1B-F8522185BC10}" destId="{FAFC8303-B0A4-4E0C-A624-6B7CC14A4DEB}" srcOrd="0" destOrd="0" parTransId="{44890279-8C4C-489F-939F-D29942662D78}" sibTransId="{5CE4B705-382B-4984-B57E-C1262B95D63F}"/>
    <dgm:cxn modelId="{990CB370-38DB-47B7-9FF4-8587C7A67F4B}" type="presOf" srcId="{80A2270F-3806-4E25-BD1B-F8522185BC10}" destId="{A66E0FD4-C3FC-4B9B-851A-12455364599B}" srcOrd="0" destOrd="0" presId="urn:microsoft.com/office/officeart/2018/2/layout/IconVerticalSolidList"/>
    <dgm:cxn modelId="{5437F78E-755B-4879-B114-C749684C9176}" srcId="{5454F203-05BC-4CE8-BF7A-9F4AF45397ED}" destId="{3CE20561-179D-4502-A452-7B1271492C15}" srcOrd="0" destOrd="0" parTransId="{A1AFED4D-650F-4138-A5A1-66A4D7DAA97C}" sibTransId="{4A65B718-9D90-476E-AB86-EFCEFF8DAF07}"/>
    <dgm:cxn modelId="{45BD19A0-D67D-42C3-A4D0-10D91BC6B6AC}" srcId="{80A2270F-3806-4E25-BD1B-F8522185BC10}" destId="{21E4FACF-004F-4407-9030-E6256D8B6E09}" srcOrd="1" destOrd="0" parTransId="{6DCEC36E-F47A-44FF-B7F1-EFCE53DF66C7}" sibTransId="{3AFD3148-8C5C-43E5-B1B4-B4C69DC4A09C}"/>
    <dgm:cxn modelId="{4B6A72A3-DD83-4FAA-A338-D64D0FC7DE4A}" srcId="{3CE20561-179D-4502-A452-7B1271492C15}" destId="{B2DF6681-CA9F-4C78-BC0F-3A795D3444DC}" srcOrd="0" destOrd="0" parTransId="{5016E4FF-C48A-4F6A-8BE3-F5CBF00C6801}" sibTransId="{DA0EE6E8-7C2B-4B37-869E-0A8D53EB45B4}"/>
    <dgm:cxn modelId="{1C7F54A5-24B8-4341-94D7-C209EF0F04FA}" type="presOf" srcId="{5454F203-05BC-4CE8-BF7A-9F4AF45397ED}" destId="{D00649AE-493F-4EBE-9FDA-274B8DE81799}" srcOrd="0" destOrd="0" presId="urn:microsoft.com/office/officeart/2018/2/layout/IconVerticalSolidList"/>
    <dgm:cxn modelId="{293EC4B2-D49A-450D-BFF9-5A2B3B5E584F}" type="presOf" srcId="{F933B1A8-974C-44D8-823A-792FDDAD9F9B}" destId="{473D66EC-C578-4C7C-8ADB-893F9B21558A}" srcOrd="0" destOrd="0" presId="urn:microsoft.com/office/officeart/2018/2/layout/IconVerticalSolidList"/>
    <dgm:cxn modelId="{667991BA-0493-4AEA-AC37-EA0BA5D9087C}" type="presOf" srcId="{AB4575FF-20BB-4508-8392-1DE43B352217}" destId="{D7DA72ED-1B61-4DDD-89BC-8CA0B26D7DBD}" srcOrd="0" destOrd="0" presId="urn:microsoft.com/office/officeart/2018/2/layout/IconVerticalSolidList"/>
    <dgm:cxn modelId="{798DF8C7-F7CA-44F4-85C4-850FFDD2F9FD}" type="presOf" srcId="{21E4FACF-004F-4407-9030-E6256D8B6E09}" destId="{84E3971F-5137-4A78-B705-98FB42FF2427}" srcOrd="0" destOrd="1" presId="urn:microsoft.com/office/officeart/2018/2/layout/IconVerticalSolidList"/>
    <dgm:cxn modelId="{F22275E4-9F68-46F5-BAAA-070B48ACF1AF}" srcId="{3CE20561-179D-4502-A452-7B1271492C15}" destId="{93BACBB5-DA8F-4075-AFA0-28B3D341F921}" srcOrd="1" destOrd="0" parTransId="{952D36C0-79ED-4C54-8219-F348388785AA}" sibTransId="{7418359C-9D89-4470-A8A4-85C0D87A1B76}"/>
    <dgm:cxn modelId="{EA8AFAE7-BA6B-4085-BCA9-AFE3866BA08E}" type="presOf" srcId="{B292881F-818E-451A-9E88-869BF42C7150}" destId="{473D66EC-C578-4C7C-8ADB-893F9B21558A}" srcOrd="0" destOrd="1" presId="urn:microsoft.com/office/officeart/2018/2/layout/IconVerticalSolidList"/>
    <dgm:cxn modelId="{E554AFFD-445F-48C4-AE95-2EEC8D5BC100}" srcId="{5454F203-05BC-4CE8-BF7A-9F4AF45397ED}" destId="{80A2270F-3806-4E25-BD1B-F8522185BC10}" srcOrd="1" destOrd="0" parTransId="{8173C8B7-7866-40CF-8014-0022030BA4EF}" sibTransId="{131F7225-683A-4A88-AD7F-40E8B9478F28}"/>
    <dgm:cxn modelId="{23069EC2-7D76-47FE-BB82-26635B0061FC}" type="presParOf" srcId="{D00649AE-493F-4EBE-9FDA-274B8DE81799}" destId="{FDC6FBB4-A28F-4DE5-8F70-8B384DA3D24D}" srcOrd="0" destOrd="0" presId="urn:microsoft.com/office/officeart/2018/2/layout/IconVerticalSolidList"/>
    <dgm:cxn modelId="{EFF1292E-FA96-4C34-A2F7-51BAC327590C}" type="presParOf" srcId="{FDC6FBB4-A28F-4DE5-8F70-8B384DA3D24D}" destId="{4C0F1E1A-D535-40AB-84E4-733087262B4D}" srcOrd="0" destOrd="0" presId="urn:microsoft.com/office/officeart/2018/2/layout/IconVerticalSolidList"/>
    <dgm:cxn modelId="{B10325CA-4BF2-4638-B1C8-93D3A077C73C}" type="presParOf" srcId="{FDC6FBB4-A28F-4DE5-8F70-8B384DA3D24D}" destId="{4CB01FB8-0886-487A-A049-F49A7C3DC4D6}" srcOrd="1" destOrd="0" presId="urn:microsoft.com/office/officeart/2018/2/layout/IconVerticalSolidList"/>
    <dgm:cxn modelId="{A1A8EB4F-1DA5-4A57-842E-CD6173778601}" type="presParOf" srcId="{FDC6FBB4-A28F-4DE5-8F70-8B384DA3D24D}" destId="{2CD22F9E-DADB-4FC8-8C37-F56AA3AF22B3}" srcOrd="2" destOrd="0" presId="urn:microsoft.com/office/officeart/2018/2/layout/IconVerticalSolidList"/>
    <dgm:cxn modelId="{AE6559FB-C90B-454D-AA52-537B4D0FE2E9}" type="presParOf" srcId="{FDC6FBB4-A28F-4DE5-8F70-8B384DA3D24D}" destId="{4999FB86-7CF4-458E-8FC9-4B8FCC70D481}" srcOrd="3" destOrd="0" presId="urn:microsoft.com/office/officeart/2018/2/layout/IconVerticalSolidList"/>
    <dgm:cxn modelId="{85047582-ABDE-49F7-9737-150F1DD4C356}" type="presParOf" srcId="{FDC6FBB4-A28F-4DE5-8F70-8B384DA3D24D}" destId="{1780E5FF-2196-41B7-9943-33B5827724AA}" srcOrd="4" destOrd="0" presId="urn:microsoft.com/office/officeart/2018/2/layout/IconVerticalSolidList"/>
    <dgm:cxn modelId="{44BD0F5E-4EEA-4136-9C7A-48E4890D02D0}" type="presParOf" srcId="{D00649AE-493F-4EBE-9FDA-274B8DE81799}" destId="{83502A9B-3C1A-452A-AFFA-603F1536E10B}" srcOrd="1" destOrd="0" presId="urn:microsoft.com/office/officeart/2018/2/layout/IconVerticalSolidList"/>
    <dgm:cxn modelId="{CFE9219F-A551-42E7-BFB3-DF6964C90671}" type="presParOf" srcId="{D00649AE-493F-4EBE-9FDA-274B8DE81799}" destId="{82CBC55B-CF71-45C8-ABDD-BF537057A3A4}" srcOrd="2" destOrd="0" presId="urn:microsoft.com/office/officeart/2018/2/layout/IconVerticalSolidList"/>
    <dgm:cxn modelId="{BF86EF1D-7352-4CB1-9B08-3B3E4BD7C4F9}" type="presParOf" srcId="{82CBC55B-CF71-45C8-ABDD-BF537057A3A4}" destId="{8C31EAD1-E1E9-4B4B-8EDD-89048200DCEF}" srcOrd="0" destOrd="0" presId="urn:microsoft.com/office/officeart/2018/2/layout/IconVerticalSolidList"/>
    <dgm:cxn modelId="{8CB112F9-0E2E-481F-AF56-0BD02FFD28C8}" type="presParOf" srcId="{82CBC55B-CF71-45C8-ABDD-BF537057A3A4}" destId="{85118A10-C0B3-4D11-BD5E-61AEEA59AB10}" srcOrd="1" destOrd="0" presId="urn:microsoft.com/office/officeart/2018/2/layout/IconVerticalSolidList"/>
    <dgm:cxn modelId="{48BC7DD6-430B-4862-9EB3-900BC255E199}" type="presParOf" srcId="{82CBC55B-CF71-45C8-ABDD-BF537057A3A4}" destId="{0FD44B24-5B28-45FD-AA5C-9BA41D2B2A5C}" srcOrd="2" destOrd="0" presId="urn:microsoft.com/office/officeart/2018/2/layout/IconVerticalSolidList"/>
    <dgm:cxn modelId="{6BF2CD6A-04EB-4D94-B0D3-D5EFD665F998}" type="presParOf" srcId="{82CBC55B-CF71-45C8-ABDD-BF537057A3A4}" destId="{A66E0FD4-C3FC-4B9B-851A-12455364599B}" srcOrd="3" destOrd="0" presId="urn:microsoft.com/office/officeart/2018/2/layout/IconVerticalSolidList"/>
    <dgm:cxn modelId="{A5D2F9B7-97BF-4241-8428-38EC4B1F35C0}" type="presParOf" srcId="{82CBC55B-CF71-45C8-ABDD-BF537057A3A4}" destId="{84E3971F-5137-4A78-B705-98FB42FF2427}" srcOrd="4" destOrd="0" presId="urn:microsoft.com/office/officeart/2018/2/layout/IconVerticalSolidList"/>
    <dgm:cxn modelId="{5526FC39-8B96-4625-AE83-C2C0E5E8DD03}" type="presParOf" srcId="{D00649AE-493F-4EBE-9FDA-274B8DE81799}" destId="{45110149-1536-406B-8551-E92414024B11}" srcOrd="3" destOrd="0" presId="urn:microsoft.com/office/officeart/2018/2/layout/IconVerticalSolidList"/>
    <dgm:cxn modelId="{974F4D8D-CE31-4D23-97E1-B219767F53F5}" type="presParOf" srcId="{D00649AE-493F-4EBE-9FDA-274B8DE81799}" destId="{4281DAE7-1575-453D-BD8A-85C2C1650A33}" srcOrd="4" destOrd="0" presId="urn:microsoft.com/office/officeart/2018/2/layout/IconVerticalSolidList"/>
    <dgm:cxn modelId="{DA30DAD6-43B6-4E5D-B118-1A2FFC5B1ACB}" type="presParOf" srcId="{4281DAE7-1575-453D-BD8A-85C2C1650A33}" destId="{EF857CC4-9672-4507-AA19-C8811B1314E7}" srcOrd="0" destOrd="0" presId="urn:microsoft.com/office/officeart/2018/2/layout/IconVerticalSolidList"/>
    <dgm:cxn modelId="{C5C59C6F-1C67-41A2-8E87-4C63BF75DBBE}" type="presParOf" srcId="{4281DAE7-1575-453D-BD8A-85C2C1650A33}" destId="{1AFEA9FA-E4EE-4501-9B0C-25FF90A6D5FD}" srcOrd="1" destOrd="0" presId="urn:microsoft.com/office/officeart/2018/2/layout/IconVerticalSolidList"/>
    <dgm:cxn modelId="{A7C8798F-6166-402E-B041-729462EBC0A0}" type="presParOf" srcId="{4281DAE7-1575-453D-BD8A-85C2C1650A33}" destId="{723BA00D-8287-4AA4-A752-27746250FD83}" srcOrd="2" destOrd="0" presId="urn:microsoft.com/office/officeart/2018/2/layout/IconVerticalSolidList"/>
    <dgm:cxn modelId="{A16EE91C-A999-4B6B-9D30-D5F1C3A912A5}" type="presParOf" srcId="{4281DAE7-1575-453D-BD8A-85C2C1650A33}" destId="{D7DA72ED-1B61-4DDD-89BC-8CA0B26D7DBD}" srcOrd="3" destOrd="0" presId="urn:microsoft.com/office/officeart/2018/2/layout/IconVerticalSolidList"/>
    <dgm:cxn modelId="{38EA9CF8-56ED-4650-8F55-91244631794F}" type="presParOf" srcId="{4281DAE7-1575-453D-BD8A-85C2C1650A33}" destId="{473D66EC-C578-4C7C-8ADB-893F9B21558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54F203-05BC-4CE8-BF7A-9F4AF45397E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E20561-179D-4502-A452-7B1271492C15}">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Raise Issues Publicly</a:t>
          </a:r>
        </a:p>
      </dgm:t>
    </dgm:pt>
    <dgm:pt modelId="{A1AFED4D-650F-4138-A5A1-66A4D7DAA97C}" type="parTrans" cxnId="{5437F78E-755B-4879-B114-C749684C9176}">
      <dgm:prSet/>
      <dgm:spPr/>
      <dgm:t>
        <a:bodyPr/>
        <a:lstStyle/>
        <a:p>
          <a:endParaRPr lang="en-US"/>
        </a:p>
      </dgm:t>
    </dgm:pt>
    <dgm:pt modelId="{4A65B718-9D90-476E-AB86-EFCEFF8DAF07}" type="sibTrans" cxnId="{5437F78E-755B-4879-B114-C749684C9176}">
      <dgm:prSet/>
      <dgm:spPr/>
      <dgm:t>
        <a:bodyPr/>
        <a:lstStyle/>
        <a:p>
          <a:endParaRPr lang="en-US"/>
        </a:p>
      </dgm:t>
    </dgm:pt>
    <dgm:pt modelId="{B2DF6681-CA9F-4C78-BC0F-3A795D3444DC}">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Submit Media</a:t>
          </a:r>
        </a:p>
      </dgm:t>
    </dgm:pt>
    <dgm:pt modelId="{5016E4FF-C48A-4F6A-8BE3-F5CBF00C6801}" type="parTrans" cxnId="{4B6A72A3-DD83-4FAA-A338-D64D0FC7DE4A}">
      <dgm:prSet/>
      <dgm:spPr/>
      <dgm:t>
        <a:bodyPr/>
        <a:lstStyle/>
        <a:p>
          <a:endParaRPr lang="en-US"/>
        </a:p>
      </dgm:t>
    </dgm:pt>
    <dgm:pt modelId="{DA0EE6E8-7C2B-4B37-869E-0A8D53EB45B4}" type="sibTrans" cxnId="{4B6A72A3-DD83-4FAA-A338-D64D0FC7DE4A}">
      <dgm:prSet/>
      <dgm:spPr/>
      <dgm:t>
        <a:bodyPr/>
        <a:lstStyle/>
        <a:p>
          <a:endParaRPr lang="en-US"/>
        </a:p>
      </dgm:t>
    </dgm:pt>
    <dgm:pt modelId="{93BACBB5-DA8F-4075-AFA0-28B3D341F921}">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someone to write with you</a:t>
          </a:r>
        </a:p>
      </dgm:t>
    </dgm:pt>
    <dgm:pt modelId="{952D36C0-79ED-4C54-8219-F348388785AA}" type="parTrans" cxnId="{F22275E4-9F68-46F5-BAAA-070B48ACF1AF}">
      <dgm:prSet/>
      <dgm:spPr/>
      <dgm:t>
        <a:bodyPr/>
        <a:lstStyle/>
        <a:p>
          <a:endParaRPr lang="en-US"/>
        </a:p>
      </dgm:t>
    </dgm:pt>
    <dgm:pt modelId="{7418359C-9D89-4470-A8A4-85C0D87A1B76}" type="sibTrans" cxnId="{F22275E4-9F68-46F5-BAAA-070B48ACF1AF}">
      <dgm:prSet/>
      <dgm:spPr/>
      <dgm:t>
        <a:bodyPr/>
        <a:lstStyle/>
        <a:p>
          <a:endParaRPr lang="en-US"/>
        </a:p>
      </dgm:t>
    </dgm:pt>
    <dgm:pt modelId="{80A2270F-3806-4E25-BD1B-F8522185BC10}">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Build a Community Voice</a:t>
          </a:r>
        </a:p>
      </dgm:t>
    </dgm:pt>
    <dgm:pt modelId="{8173C8B7-7866-40CF-8014-0022030BA4EF}" type="parTrans" cxnId="{E554AFFD-445F-48C4-AE95-2EEC8D5BC100}">
      <dgm:prSet/>
      <dgm:spPr/>
      <dgm:t>
        <a:bodyPr/>
        <a:lstStyle/>
        <a:p>
          <a:endParaRPr lang="en-US"/>
        </a:p>
      </dgm:t>
    </dgm:pt>
    <dgm:pt modelId="{131F7225-683A-4A88-AD7F-40E8B9478F28}" type="sibTrans" cxnId="{E554AFFD-445F-48C4-AE95-2EEC8D5BC100}">
      <dgm:prSet/>
      <dgm:spPr/>
      <dgm:t>
        <a:bodyPr/>
        <a:lstStyle/>
        <a:p>
          <a:endParaRPr lang="en-US"/>
        </a:p>
      </dgm:t>
    </dgm:pt>
    <dgm:pt modelId="{FAFC8303-B0A4-4E0C-A624-6B7CC14A4DE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Collect letters &amp; postcards</a:t>
          </a:r>
        </a:p>
      </dgm:t>
    </dgm:pt>
    <dgm:pt modelId="{44890279-8C4C-489F-939F-D29942662D78}" type="parTrans" cxnId="{D1540166-971A-4BA2-AF3E-96EA8E613589}">
      <dgm:prSet/>
      <dgm:spPr/>
      <dgm:t>
        <a:bodyPr/>
        <a:lstStyle/>
        <a:p>
          <a:endParaRPr lang="en-US"/>
        </a:p>
      </dgm:t>
    </dgm:pt>
    <dgm:pt modelId="{5CE4B705-382B-4984-B57E-C1262B95D63F}" type="sibTrans" cxnId="{D1540166-971A-4BA2-AF3E-96EA8E613589}">
      <dgm:prSet/>
      <dgm:spPr/>
      <dgm:t>
        <a:bodyPr/>
        <a:lstStyle/>
        <a:p>
          <a:endParaRPr lang="en-US"/>
        </a:p>
      </dgm:t>
    </dgm:pt>
    <dgm:pt modelId="{21E4FACF-004F-4407-9030-E6256D8B6E09}">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Host a gathering to engage partners</a:t>
          </a:r>
        </a:p>
      </dgm:t>
    </dgm:pt>
    <dgm:pt modelId="{6DCEC36E-F47A-44FF-B7F1-EFCE53DF66C7}" type="parTrans" cxnId="{45BD19A0-D67D-42C3-A4D0-10D91BC6B6AC}">
      <dgm:prSet/>
      <dgm:spPr/>
      <dgm:t>
        <a:bodyPr/>
        <a:lstStyle/>
        <a:p>
          <a:endParaRPr lang="en-US"/>
        </a:p>
      </dgm:t>
    </dgm:pt>
    <dgm:pt modelId="{3AFD3148-8C5C-43E5-B1B4-B4C69DC4A09C}" type="sibTrans" cxnId="{45BD19A0-D67D-42C3-A4D0-10D91BC6B6AC}">
      <dgm:prSet/>
      <dgm:spPr/>
      <dgm:t>
        <a:bodyPr/>
        <a:lstStyle/>
        <a:p>
          <a:endParaRPr lang="en-US"/>
        </a:p>
      </dgm:t>
    </dgm:pt>
    <dgm:pt modelId="{AB4575FF-20BB-4508-8392-1DE43B352217}">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Amplify Lobby Day</a:t>
          </a:r>
        </a:p>
      </dgm:t>
    </dgm:pt>
    <dgm:pt modelId="{1842734A-78F1-45CD-9D22-C553196F06D5}" type="parTrans" cxnId="{E64C690E-AA8C-4461-9C77-92A86881119E}">
      <dgm:prSet/>
      <dgm:spPr/>
      <dgm:t>
        <a:bodyPr/>
        <a:lstStyle/>
        <a:p>
          <a:endParaRPr lang="en-US"/>
        </a:p>
      </dgm:t>
    </dgm:pt>
    <dgm:pt modelId="{EB475734-B916-4F8D-8424-A4C4AD39AB4C}" type="sibTrans" cxnId="{E64C690E-AA8C-4461-9C77-92A86881119E}">
      <dgm:prSet/>
      <dgm:spPr/>
      <dgm:t>
        <a:bodyPr/>
        <a:lstStyle/>
        <a:p>
          <a:endParaRPr lang="en-US"/>
        </a:p>
      </dgm:t>
    </dgm:pt>
    <dgm:pt modelId="{F933B1A8-974C-44D8-823A-792FDDAD9F9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Call Congress on July 14</a:t>
          </a:r>
        </a:p>
      </dgm:t>
    </dgm:pt>
    <dgm:pt modelId="{4581B91A-9B11-439E-B99B-1E0BEEA3892E}" type="parTrans" cxnId="{17EB3C3A-AB1A-4BB3-85BD-B8FB69AB895B}">
      <dgm:prSet/>
      <dgm:spPr/>
      <dgm:t>
        <a:bodyPr/>
        <a:lstStyle/>
        <a:p>
          <a:endParaRPr lang="en-US"/>
        </a:p>
      </dgm:t>
    </dgm:pt>
    <dgm:pt modelId="{B5A7E1AC-50D4-4B46-AE1A-4E02A5DC00A2}" type="sibTrans" cxnId="{17EB3C3A-AB1A-4BB3-85BD-B8FB69AB895B}">
      <dgm:prSet/>
      <dgm:spPr/>
      <dgm:t>
        <a:bodyPr/>
        <a:lstStyle/>
        <a:p>
          <a:endParaRPr lang="en-US"/>
        </a:p>
      </dgm:t>
    </dgm:pt>
    <dgm:pt modelId="{B292881F-818E-451A-9E88-869BF42C7150}">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others to call</a:t>
          </a:r>
        </a:p>
      </dgm:t>
    </dgm:pt>
    <dgm:pt modelId="{ABB98B59-C1E6-43FA-A881-1D683872590C}" type="parTrans" cxnId="{61EF9741-CB34-4832-8BC8-4630464F8F2A}">
      <dgm:prSet/>
      <dgm:spPr/>
      <dgm:t>
        <a:bodyPr/>
        <a:lstStyle/>
        <a:p>
          <a:endParaRPr lang="en-US"/>
        </a:p>
      </dgm:t>
    </dgm:pt>
    <dgm:pt modelId="{AE91DF37-9CCC-4C14-8326-C65007608394}" type="sibTrans" cxnId="{61EF9741-CB34-4832-8BC8-4630464F8F2A}">
      <dgm:prSet/>
      <dgm:spPr/>
      <dgm:t>
        <a:bodyPr/>
        <a:lstStyle/>
        <a:p>
          <a:endParaRPr lang="en-US"/>
        </a:p>
      </dgm:t>
    </dgm:pt>
    <dgm:pt modelId="{D00649AE-493F-4EBE-9FDA-274B8DE81799}" type="pres">
      <dgm:prSet presAssocID="{5454F203-05BC-4CE8-BF7A-9F4AF45397ED}" presName="root" presStyleCnt="0">
        <dgm:presLayoutVars>
          <dgm:dir/>
          <dgm:resizeHandles val="exact"/>
        </dgm:presLayoutVars>
      </dgm:prSet>
      <dgm:spPr/>
    </dgm:pt>
    <dgm:pt modelId="{FDC6FBB4-A28F-4DE5-8F70-8B384DA3D24D}" type="pres">
      <dgm:prSet presAssocID="{3CE20561-179D-4502-A452-7B1271492C15}" presName="compNode" presStyleCnt="0"/>
      <dgm:spPr/>
    </dgm:pt>
    <dgm:pt modelId="{4C0F1E1A-D535-40AB-84E4-733087262B4D}" type="pres">
      <dgm:prSet presAssocID="{3CE20561-179D-4502-A452-7B1271492C15}" presName="bgRect" presStyleLbl="bgShp" presStyleIdx="0" presStyleCnt="3"/>
      <dgm:spPr/>
    </dgm:pt>
    <dgm:pt modelId="{4CB01FB8-0886-487A-A049-F49A7C3DC4D6}" type="pres">
      <dgm:prSet presAssocID="{3CE20561-179D-4502-A452-7B1271492C1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2CD22F9E-DADB-4FC8-8C37-F56AA3AF22B3}" type="pres">
      <dgm:prSet presAssocID="{3CE20561-179D-4502-A452-7B1271492C15}" presName="spaceRect" presStyleCnt="0"/>
      <dgm:spPr/>
    </dgm:pt>
    <dgm:pt modelId="{4999FB86-7CF4-458E-8FC9-4B8FCC70D481}" type="pres">
      <dgm:prSet presAssocID="{3CE20561-179D-4502-A452-7B1271492C15}" presName="parTx" presStyleLbl="revTx" presStyleIdx="0" presStyleCnt="6">
        <dgm:presLayoutVars>
          <dgm:chMax val="0"/>
          <dgm:chPref val="0"/>
        </dgm:presLayoutVars>
      </dgm:prSet>
      <dgm:spPr/>
    </dgm:pt>
    <dgm:pt modelId="{1780E5FF-2196-41B7-9943-33B5827724AA}" type="pres">
      <dgm:prSet presAssocID="{3CE20561-179D-4502-A452-7B1271492C15}" presName="desTx" presStyleLbl="revTx" presStyleIdx="1" presStyleCnt="6">
        <dgm:presLayoutVars/>
      </dgm:prSet>
      <dgm:spPr/>
    </dgm:pt>
    <dgm:pt modelId="{83502A9B-3C1A-452A-AFFA-603F1536E10B}" type="pres">
      <dgm:prSet presAssocID="{4A65B718-9D90-476E-AB86-EFCEFF8DAF07}" presName="sibTrans" presStyleCnt="0"/>
      <dgm:spPr/>
    </dgm:pt>
    <dgm:pt modelId="{82CBC55B-CF71-45C8-ABDD-BF537057A3A4}" type="pres">
      <dgm:prSet presAssocID="{80A2270F-3806-4E25-BD1B-F8522185BC10}" presName="compNode" presStyleCnt="0"/>
      <dgm:spPr/>
    </dgm:pt>
    <dgm:pt modelId="{8C31EAD1-E1E9-4B4B-8EDD-89048200DCEF}" type="pres">
      <dgm:prSet presAssocID="{80A2270F-3806-4E25-BD1B-F8522185BC10}" presName="bgRect" presStyleLbl="bgShp" presStyleIdx="1" presStyleCnt="3"/>
      <dgm:spPr/>
    </dgm:pt>
    <dgm:pt modelId="{85118A10-C0B3-4D11-BD5E-61AEEA59AB10}" type="pres">
      <dgm:prSet presAssocID="{80A2270F-3806-4E25-BD1B-F8522185BC1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0FD44B24-5B28-45FD-AA5C-9BA41D2B2A5C}" type="pres">
      <dgm:prSet presAssocID="{80A2270F-3806-4E25-BD1B-F8522185BC10}" presName="spaceRect" presStyleCnt="0"/>
      <dgm:spPr/>
    </dgm:pt>
    <dgm:pt modelId="{A66E0FD4-C3FC-4B9B-851A-12455364599B}" type="pres">
      <dgm:prSet presAssocID="{80A2270F-3806-4E25-BD1B-F8522185BC10}" presName="parTx" presStyleLbl="revTx" presStyleIdx="2" presStyleCnt="6">
        <dgm:presLayoutVars>
          <dgm:chMax val="0"/>
          <dgm:chPref val="0"/>
        </dgm:presLayoutVars>
      </dgm:prSet>
      <dgm:spPr/>
    </dgm:pt>
    <dgm:pt modelId="{84E3971F-5137-4A78-B705-98FB42FF2427}" type="pres">
      <dgm:prSet presAssocID="{80A2270F-3806-4E25-BD1B-F8522185BC10}" presName="desTx" presStyleLbl="revTx" presStyleIdx="3" presStyleCnt="6">
        <dgm:presLayoutVars/>
      </dgm:prSet>
      <dgm:spPr/>
    </dgm:pt>
    <dgm:pt modelId="{45110149-1536-406B-8551-E92414024B11}" type="pres">
      <dgm:prSet presAssocID="{131F7225-683A-4A88-AD7F-40E8B9478F28}" presName="sibTrans" presStyleCnt="0"/>
      <dgm:spPr/>
    </dgm:pt>
    <dgm:pt modelId="{4281DAE7-1575-453D-BD8A-85C2C1650A33}" type="pres">
      <dgm:prSet presAssocID="{AB4575FF-20BB-4508-8392-1DE43B352217}" presName="compNode" presStyleCnt="0"/>
      <dgm:spPr/>
    </dgm:pt>
    <dgm:pt modelId="{EF857CC4-9672-4507-AA19-C8811B1314E7}" type="pres">
      <dgm:prSet presAssocID="{AB4575FF-20BB-4508-8392-1DE43B352217}" presName="bgRect" presStyleLbl="bgShp" presStyleIdx="2" presStyleCnt="3" custLinFactNeighborX="-1221" custLinFactNeighborY="43"/>
      <dgm:spPr/>
    </dgm:pt>
    <dgm:pt modelId="{1AFEA9FA-E4EE-4501-9B0C-25FF90A6D5FD}" type="pres">
      <dgm:prSet presAssocID="{AB4575FF-20BB-4508-8392-1DE43B35221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gaphone"/>
        </a:ext>
      </dgm:extLst>
    </dgm:pt>
    <dgm:pt modelId="{723BA00D-8287-4AA4-A752-27746250FD83}" type="pres">
      <dgm:prSet presAssocID="{AB4575FF-20BB-4508-8392-1DE43B352217}" presName="spaceRect" presStyleCnt="0"/>
      <dgm:spPr/>
    </dgm:pt>
    <dgm:pt modelId="{D7DA72ED-1B61-4DDD-89BC-8CA0B26D7DBD}" type="pres">
      <dgm:prSet presAssocID="{AB4575FF-20BB-4508-8392-1DE43B352217}" presName="parTx" presStyleLbl="revTx" presStyleIdx="4" presStyleCnt="6">
        <dgm:presLayoutVars>
          <dgm:chMax val="0"/>
          <dgm:chPref val="0"/>
        </dgm:presLayoutVars>
      </dgm:prSet>
      <dgm:spPr/>
    </dgm:pt>
    <dgm:pt modelId="{473D66EC-C578-4C7C-8ADB-893F9B21558A}" type="pres">
      <dgm:prSet presAssocID="{AB4575FF-20BB-4508-8392-1DE43B352217}" presName="desTx" presStyleLbl="revTx" presStyleIdx="5" presStyleCnt="6">
        <dgm:presLayoutVars/>
      </dgm:prSet>
      <dgm:spPr/>
    </dgm:pt>
  </dgm:ptLst>
  <dgm:cxnLst>
    <dgm:cxn modelId="{E64C690E-AA8C-4461-9C77-92A86881119E}" srcId="{5454F203-05BC-4CE8-BF7A-9F4AF45397ED}" destId="{AB4575FF-20BB-4508-8392-1DE43B352217}" srcOrd="2" destOrd="0" parTransId="{1842734A-78F1-45CD-9D22-C553196F06D5}" sibTransId="{EB475734-B916-4F8D-8424-A4C4AD39AB4C}"/>
    <dgm:cxn modelId="{4C509016-3F4E-4E61-91D0-7F9C77D41916}" type="presOf" srcId="{FAFC8303-B0A4-4E0C-A624-6B7CC14A4DEB}" destId="{84E3971F-5137-4A78-B705-98FB42FF2427}" srcOrd="0" destOrd="0" presId="urn:microsoft.com/office/officeart/2018/2/layout/IconVerticalSolidList"/>
    <dgm:cxn modelId="{C68AFF1A-B4E2-4DAB-A264-D075A07C68E0}" type="presOf" srcId="{93BACBB5-DA8F-4075-AFA0-28B3D341F921}" destId="{1780E5FF-2196-41B7-9943-33B5827724AA}" srcOrd="0" destOrd="1" presId="urn:microsoft.com/office/officeart/2018/2/layout/IconVerticalSolidList"/>
    <dgm:cxn modelId="{17EB3C3A-AB1A-4BB3-85BD-B8FB69AB895B}" srcId="{AB4575FF-20BB-4508-8392-1DE43B352217}" destId="{F933B1A8-974C-44D8-823A-792FDDAD9F9B}" srcOrd="0" destOrd="0" parTransId="{4581B91A-9B11-439E-B99B-1E0BEEA3892E}" sibTransId="{B5A7E1AC-50D4-4B46-AE1A-4E02A5DC00A2}"/>
    <dgm:cxn modelId="{60E4E93B-632F-4864-8367-87E150DC53F9}" type="presOf" srcId="{3CE20561-179D-4502-A452-7B1271492C15}" destId="{4999FB86-7CF4-458E-8FC9-4B8FCC70D481}" srcOrd="0" destOrd="0" presId="urn:microsoft.com/office/officeart/2018/2/layout/IconVerticalSolidList"/>
    <dgm:cxn modelId="{F556755D-FB6A-443B-A35E-D2E93007D537}" type="presOf" srcId="{B2DF6681-CA9F-4C78-BC0F-3A795D3444DC}" destId="{1780E5FF-2196-41B7-9943-33B5827724AA}" srcOrd="0" destOrd="0" presId="urn:microsoft.com/office/officeart/2018/2/layout/IconVerticalSolidList"/>
    <dgm:cxn modelId="{61EF9741-CB34-4832-8BC8-4630464F8F2A}" srcId="{AB4575FF-20BB-4508-8392-1DE43B352217}" destId="{B292881F-818E-451A-9E88-869BF42C7150}" srcOrd="1" destOrd="0" parTransId="{ABB98B59-C1E6-43FA-A881-1D683872590C}" sibTransId="{AE91DF37-9CCC-4C14-8326-C65007608394}"/>
    <dgm:cxn modelId="{D1540166-971A-4BA2-AF3E-96EA8E613589}" srcId="{80A2270F-3806-4E25-BD1B-F8522185BC10}" destId="{FAFC8303-B0A4-4E0C-A624-6B7CC14A4DEB}" srcOrd="0" destOrd="0" parTransId="{44890279-8C4C-489F-939F-D29942662D78}" sibTransId="{5CE4B705-382B-4984-B57E-C1262B95D63F}"/>
    <dgm:cxn modelId="{990CB370-38DB-47B7-9FF4-8587C7A67F4B}" type="presOf" srcId="{80A2270F-3806-4E25-BD1B-F8522185BC10}" destId="{A66E0FD4-C3FC-4B9B-851A-12455364599B}" srcOrd="0" destOrd="0" presId="urn:microsoft.com/office/officeart/2018/2/layout/IconVerticalSolidList"/>
    <dgm:cxn modelId="{5437F78E-755B-4879-B114-C749684C9176}" srcId="{5454F203-05BC-4CE8-BF7A-9F4AF45397ED}" destId="{3CE20561-179D-4502-A452-7B1271492C15}" srcOrd="0" destOrd="0" parTransId="{A1AFED4D-650F-4138-A5A1-66A4D7DAA97C}" sibTransId="{4A65B718-9D90-476E-AB86-EFCEFF8DAF07}"/>
    <dgm:cxn modelId="{45BD19A0-D67D-42C3-A4D0-10D91BC6B6AC}" srcId="{80A2270F-3806-4E25-BD1B-F8522185BC10}" destId="{21E4FACF-004F-4407-9030-E6256D8B6E09}" srcOrd="1" destOrd="0" parTransId="{6DCEC36E-F47A-44FF-B7F1-EFCE53DF66C7}" sibTransId="{3AFD3148-8C5C-43E5-B1B4-B4C69DC4A09C}"/>
    <dgm:cxn modelId="{4B6A72A3-DD83-4FAA-A338-D64D0FC7DE4A}" srcId="{3CE20561-179D-4502-A452-7B1271492C15}" destId="{B2DF6681-CA9F-4C78-BC0F-3A795D3444DC}" srcOrd="0" destOrd="0" parTransId="{5016E4FF-C48A-4F6A-8BE3-F5CBF00C6801}" sibTransId="{DA0EE6E8-7C2B-4B37-869E-0A8D53EB45B4}"/>
    <dgm:cxn modelId="{1C7F54A5-24B8-4341-94D7-C209EF0F04FA}" type="presOf" srcId="{5454F203-05BC-4CE8-BF7A-9F4AF45397ED}" destId="{D00649AE-493F-4EBE-9FDA-274B8DE81799}" srcOrd="0" destOrd="0" presId="urn:microsoft.com/office/officeart/2018/2/layout/IconVerticalSolidList"/>
    <dgm:cxn modelId="{293EC4B2-D49A-450D-BFF9-5A2B3B5E584F}" type="presOf" srcId="{F933B1A8-974C-44D8-823A-792FDDAD9F9B}" destId="{473D66EC-C578-4C7C-8ADB-893F9B21558A}" srcOrd="0" destOrd="0" presId="urn:microsoft.com/office/officeart/2018/2/layout/IconVerticalSolidList"/>
    <dgm:cxn modelId="{667991BA-0493-4AEA-AC37-EA0BA5D9087C}" type="presOf" srcId="{AB4575FF-20BB-4508-8392-1DE43B352217}" destId="{D7DA72ED-1B61-4DDD-89BC-8CA0B26D7DBD}" srcOrd="0" destOrd="0" presId="urn:microsoft.com/office/officeart/2018/2/layout/IconVerticalSolidList"/>
    <dgm:cxn modelId="{798DF8C7-F7CA-44F4-85C4-850FFDD2F9FD}" type="presOf" srcId="{21E4FACF-004F-4407-9030-E6256D8B6E09}" destId="{84E3971F-5137-4A78-B705-98FB42FF2427}" srcOrd="0" destOrd="1" presId="urn:microsoft.com/office/officeart/2018/2/layout/IconVerticalSolidList"/>
    <dgm:cxn modelId="{F22275E4-9F68-46F5-BAAA-070B48ACF1AF}" srcId="{3CE20561-179D-4502-A452-7B1271492C15}" destId="{93BACBB5-DA8F-4075-AFA0-28B3D341F921}" srcOrd="1" destOrd="0" parTransId="{952D36C0-79ED-4C54-8219-F348388785AA}" sibTransId="{7418359C-9D89-4470-A8A4-85C0D87A1B76}"/>
    <dgm:cxn modelId="{EA8AFAE7-BA6B-4085-BCA9-AFE3866BA08E}" type="presOf" srcId="{B292881F-818E-451A-9E88-869BF42C7150}" destId="{473D66EC-C578-4C7C-8ADB-893F9B21558A}" srcOrd="0" destOrd="1" presId="urn:microsoft.com/office/officeart/2018/2/layout/IconVerticalSolidList"/>
    <dgm:cxn modelId="{E554AFFD-445F-48C4-AE95-2EEC8D5BC100}" srcId="{5454F203-05BC-4CE8-BF7A-9F4AF45397ED}" destId="{80A2270F-3806-4E25-BD1B-F8522185BC10}" srcOrd="1" destOrd="0" parTransId="{8173C8B7-7866-40CF-8014-0022030BA4EF}" sibTransId="{131F7225-683A-4A88-AD7F-40E8B9478F28}"/>
    <dgm:cxn modelId="{23069EC2-7D76-47FE-BB82-26635B0061FC}" type="presParOf" srcId="{D00649AE-493F-4EBE-9FDA-274B8DE81799}" destId="{FDC6FBB4-A28F-4DE5-8F70-8B384DA3D24D}" srcOrd="0" destOrd="0" presId="urn:microsoft.com/office/officeart/2018/2/layout/IconVerticalSolidList"/>
    <dgm:cxn modelId="{EFF1292E-FA96-4C34-A2F7-51BAC327590C}" type="presParOf" srcId="{FDC6FBB4-A28F-4DE5-8F70-8B384DA3D24D}" destId="{4C0F1E1A-D535-40AB-84E4-733087262B4D}" srcOrd="0" destOrd="0" presId="urn:microsoft.com/office/officeart/2018/2/layout/IconVerticalSolidList"/>
    <dgm:cxn modelId="{B10325CA-4BF2-4638-B1C8-93D3A077C73C}" type="presParOf" srcId="{FDC6FBB4-A28F-4DE5-8F70-8B384DA3D24D}" destId="{4CB01FB8-0886-487A-A049-F49A7C3DC4D6}" srcOrd="1" destOrd="0" presId="urn:microsoft.com/office/officeart/2018/2/layout/IconVerticalSolidList"/>
    <dgm:cxn modelId="{A1A8EB4F-1DA5-4A57-842E-CD6173778601}" type="presParOf" srcId="{FDC6FBB4-A28F-4DE5-8F70-8B384DA3D24D}" destId="{2CD22F9E-DADB-4FC8-8C37-F56AA3AF22B3}" srcOrd="2" destOrd="0" presId="urn:microsoft.com/office/officeart/2018/2/layout/IconVerticalSolidList"/>
    <dgm:cxn modelId="{AE6559FB-C90B-454D-AA52-537B4D0FE2E9}" type="presParOf" srcId="{FDC6FBB4-A28F-4DE5-8F70-8B384DA3D24D}" destId="{4999FB86-7CF4-458E-8FC9-4B8FCC70D481}" srcOrd="3" destOrd="0" presId="urn:microsoft.com/office/officeart/2018/2/layout/IconVerticalSolidList"/>
    <dgm:cxn modelId="{85047582-ABDE-49F7-9737-150F1DD4C356}" type="presParOf" srcId="{FDC6FBB4-A28F-4DE5-8F70-8B384DA3D24D}" destId="{1780E5FF-2196-41B7-9943-33B5827724AA}" srcOrd="4" destOrd="0" presId="urn:microsoft.com/office/officeart/2018/2/layout/IconVerticalSolidList"/>
    <dgm:cxn modelId="{44BD0F5E-4EEA-4136-9C7A-48E4890D02D0}" type="presParOf" srcId="{D00649AE-493F-4EBE-9FDA-274B8DE81799}" destId="{83502A9B-3C1A-452A-AFFA-603F1536E10B}" srcOrd="1" destOrd="0" presId="urn:microsoft.com/office/officeart/2018/2/layout/IconVerticalSolidList"/>
    <dgm:cxn modelId="{CFE9219F-A551-42E7-BFB3-DF6964C90671}" type="presParOf" srcId="{D00649AE-493F-4EBE-9FDA-274B8DE81799}" destId="{82CBC55B-CF71-45C8-ABDD-BF537057A3A4}" srcOrd="2" destOrd="0" presId="urn:microsoft.com/office/officeart/2018/2/layout/IconVerticalSolidList"/>
    <dgm:cxn modelId="{BF86EF1D-7352-4CB1-9B08-3B3E4BD7C4F9}" type="presParOf" srcId="{82CBC55B-CF71-45C8-ABDD-BF537057A3A4}" destId="{8C31EAD1-E1E9-4B4B-8EDD-89048200DCEF}" srcOrd="0" destOrd="0" presId="urn:microsoft.com/office/officeart/2018/2/layout/IconVerticalSolidList"/>
    <dgm:cxn modelId="{8CB112F9-0E2E-481F-AF56-0BD02FFD28C8}" type="presParOf" srcId="{82CBC55B-CF71-45C8-ABDD-BF537057A3A4}" destId="{85118A10-C0B3-4D11-BD5E-61AEEA59AB10}" srcOrd="1" destOrd="0" presId="urn:microsoft.com/office/officeart/2018/2/layout/IconVerticalSolidList"/>
    <dgm:cxn modelId="{48BC7DD6-430B-4862-9EB3-900BC255E199}" type="presParOf" srcId="{82CBC55B-CF71-45C8-ABDD-BF537057A3A4}" destId="{0FD44B24-5B28-45FD-AA5C-9BA41D2B2A5C}" srcOrd="2" destOrd="0" presId="urn:microsoft.com/office/officeart/2018/2/layout/IconVerticalSolidList"/>
    <dgm:cxn modelId="{6BF2CD6A-04EB-4D94-B0D3-D5EFD665F998}" type="presParOf" srcId="{82CBC55B-CF71-45C8-ABDD-BF537057A3A4}" destId="{A66E0FD4-C3FC-4B9B-851A-12455364599B}" srcOrd="3" destOrd="0" presId="urn:microsoft.com/office/officeart/2018/2/layout/IconVerticalSolidList"/>
    <dgm:cxn modelId="{A5D2F9B7-97BF-4241-8428-38EC4B1F35C0}" type="presParOf" srcId="{82CBC55B-CF71-45C8-ABDD-BF537057A3A4}" destId="{84E3971F-5137-4A78-B705-98FB42FF2427}" srcOrd="4" destOrd="0" presId="urn:microsoft.com/office/officeart/2018/2/layout/IconVerticalSolidList"/>
    <dgm:cxn modelId="{5526FC39-8B96-4625-AE83-C2C0E5E8DD03}" type="presParOf" srcId="{D00649AE-493F-4EBE-9FDA-274B8DE81799}" destId="{45110149-1536-406B-8551-E92414024B11}" srcOrd="3" destOrd="0" presId="urn:microsoft.com/office/officeart/2018/2/layout/IconVerticalSolidList"/>
    <dgm:cxn modelId="{974F4D8D-CE31-4D23-97E1-B219767F53F5}" type="presParOf" srcId="{D00649AE-493F-4EBE-9FDA-274B8DE81799}" destId="{4281DAE7-1575-453D-BD8A-85C2C1650A33}" srcOrd="4" destOrd="0" presId="urn:microsoft.com/office/officeart/2018/2/layout/IconVerticalSolidList"/>
    <dgm:cxn modelId="{DA30DAD6-43B6-4E5D-B118-1A2FFC5B1ACB}" type="presParOf" srcId="{4281DAE7-1575-453D-BD8A-85C2C1650A33}" destId="{EF857CC4-9672-4507-AA19-C8811B1314E7}" srcOrd="0" destOrd="0" presId="urn:microsoft.com/office/officeart/2018/2/layout/IconVerticalSolidList"/>
    <dgm:cxn modelId="{C5C59C6F-1C67-41A2-8E87-4C63BF75DBBE}" type="presParOf" srcId="{4281DAE7-1575-453D-BD8A-85C2C1650A33}" destId="{1AFEA9FA-E4EE-4501-9B0C-25FF90A6D5FD}" srcOrd="1" destOrd="0" presId="urn:microsoft.com/office/officeart/2018/2/layout/IconVerticalSolidList"/>
    <dgm:cxn modelId="{A7C8798F-6166-402E-B041-729462EBC0A0}" type="presParOf" srcId="{4281DAE7-1575-453D-BD8A-85C2C1650A33}" destId="{723BA00D-8287-4AA4-A752-27746250FD83}" srcOrd="2" destOrd="0" presId="urn:microsoft.com/office/officeart/2018/2/layout/IconVerticalSolidList"/>
    <dgm:cxn modelId="{A16EE91C-A999-4B6B-9D30-D5F1C3A912A5}" type="presParOf" srcId="{4281DAE7-1575-453D-BD8A-85C2C1650A33}" destId="{D7DA72ED-1B61-4DDD-89BC-8CA0B26D7DBD}" srcOrd="3" destOrd="0" presId="urn:microsoft.com/office/officeart/2018/2/layout/IconVerticalSolidList"/>
    <dgm:cxn modelId="{38EA9CF8-56ED-4650-8F55-91244631794F}" type="presParOf" srcId="{4281DAE7-1575-453D-BD8A-85C2C1650A33}" destId="{473D66EC-C578-4C7C-8ADB-893F9B21558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AD1AF-12AA-4AF5-99E7-3A876128DC9F}"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en-US"/>
        </a:p>
      </dgm:t>
    </dgm:pt>
    <dgm:pt modelId="{F83144B3-3BE9-4326-BE0E-80E1D6AEA565}">
      <dgm:prSe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Raise your hand / Share in chat</a:t>
          </a:r>
        </a:p>
      </dgm:t>
    </dgm:pt>
    <dgm:pt modelId="{BD1C0E28-04C0-4C33-85A2-DDF20C131C33}" type="parTrans" cxnId="{A37BF8D1-7497-41B9-97A8-CD4EE7A756E5}">
      <dgm:prSet/>
      <dgm:spPr/>
      <dgm:t>
        <a:bodyPr/>
        <a:lstStyle/>
        <a:p>
          <a:endParaRPr lang="en-US"/>
        </a:p>
      </dgm:t>
    </dgm:pt>
    <dgm:pt modelId="{D49B66AA-1B38-46A1-847F-B028A0062C6D}" type="sibTrans" cxnId="{A37BF8D1-7497-41B9-97A8-CD4EE7A756E5}">
      <dgm:prSet/>
      <dgm:spPr/>
      <dgm:t>
        <a:bodyPr/>
        <a:lstStyle/>
        <a:p>
          <a:endParaRPr lang="en-US"/>
        </a:p>
      </dgm:t>
    </dgm:pt>
    <dgm:pt modelId="{D331C722-6630-4D6D-8053-B1FB5CE8B488}">
      <dgm:prSet custT="1"/>
      <dgm:spPr/>
      <dgm:t>
        <a:bodyPr/>
        <a:lstStyle/>
        <a:p>
          <a:pPr algn="l">
            <a:buNone/>
          </a:pPr>
          <a:r>
            <a:rPr lang="en-US" sz="2400" b="0">
              <a:latin typeface="Open Sans"/>
              <a:ea typeface="Open Sans"/>
              <a:cs typeface="Open Sans"/>
            </a:rPr>
            <a:t>What kind of community and relationships do you want your advocacy to create?</a:t>
          </a:r>
        </a:p>
      </dgm:t>
    </dgm:pt>
    <dgm:pt modelId="{0C79C0F2-4D59-462F-8616-24F109F51399}" type="parTrans" cxnId="{71EB9498-DBE7-4221-A235-A5F215C2EE94}">
      <dgm:prSet/>
      <dgm:spPr/>
      <dgm:t>
        <a:bodyPr/>
        <a:lstStyle/>
        <a:p>
          <a:endParaRPr lang="en-US"/>
        </a:p>
      </dgm:t>
    </dgm:pt>
    <dgm:pt modelId="{3BB3AD44-F410-476A-B622-316C4556BFFA}" type="sibTrans" cxnId="{71EB9498-DBE7-4221-A235-A5F215C2EE94}">
      <dgm:prSet/>
      <dgm:spPr/>
      <dgm:t>
        <a:bodyPr/>
        <a:lstStyle/>
        <a:p>
          <a:endParaRPr lang="en-US"/>
        </a:p>
      </dgm:t>
    </dgm:pt>
    <dgm:pt modelId="{DB4691E9-9A88-1E4E-9D6A-41FEDE744F5B}">
      <dgm:prSet custT="1"/>
      <dgm:spPr/>
      <dgm:t>
        <a:bodyPr/>
        <a:lstStyle/>
        <a:p>
          <a:pPr algn="l">
            <a:buNone/>
          </a:pPr>
          <a:r>
            <a:rPr lang="en-US" sz="2400">
              <a:latin typeface="Open Sans"/>
              <a:ea typeface="Open Sans"/>
              <a:cs typeface="Open Sans"/>
            </a:rPr>
            <a:t>How can you use the National Conference moment to help build that?</a:t>
          </a:r>
        </a:p>
      </dgm:t>
    </dgm:pt>
    <dgm:pt modelId="{763D2AC0-6D39-034C-8452-F68FF580677E}" type="parTrans" cxnId="{5233DFCD-94F9-5C4A-89AB-EB5B774B9A79}">
      <dgm:prSet/>
      <dgm:spPr/>
      <dgm:t>
        <a:bodyPr/>
        <a:lstStyle/>
        <a:p>
          <a:endParaRPr lang="en-US"/>
        </a:p>
      </dgm:t>
    </dgm:pt>
    <dgm:pt modelId="{7B5DDA74-6C31-C44E-ABDC-0D32D73DD93A}" type="sibTrans" cxnId="{5233DFCD-94F9-5C4A-89AB-EB5B774B9A79}">
      <dgm:prSet/>
      <dgm:spPr/>
      <dgm:t>
        <a:bodyPr/>
        <a:lstStyle/>
        <a:p>
          <a:endParaRPr lang="en-US"/>
        </a:p>
      </dgm:t>
    </dgm:pt>
    <dgm:pt modelId="{916250A5-0362-6A41-8F65-C8CB0258CD48}">
      <dgm:prSet custT="1"/>
      <dgm:spPr/>
      <dgm:t>
        <a:bodyPr/>
        <a:lstStyle/>
        <a:p>
          <a:pPr algn="l">
            <a:buNone/>
          </a:pPr>
          <a:endParaRPr lang="en-US" sz="2400">
            <a:latin typeface="Open Sans"/>
            <a:ea typeface="Open Sans"/>
            <a:cs typeface="Open Sans"/>
          </a:endParaRPr>
        </a:p>
      </dgm:t>
    </dgm:pt>
    <dgm:pt modelId="{82D46BDF-4AE3-CE4B-B6C5-3DBBD7523764}" type="parTrans" cxnId="{F6D0E95C-A136-A64B-B49C-857238C2B2D8}">
      <dgm:prSet/>
      <dgm:spPr/>
      <dgm:t>
        <a:bodyPr/>
        <a:lstStyle/>
        <a:p>
          <a:endParaRPr lang="en-US"/>
        </a:p>
      </dgm:t>
    </dgm:pt>
    <dgm:pt modelId="{4C1DBF78-322D-C54D-B892-607FE3CF0DF5}" type="sibTrans" cxnId="{F6D0E95C-A136-A64B-B49C-857238C2B2D8}">
      <dgm:prSet/>
      <dgm:spPr/>
      <dgm:t>
        <a:bodyPr/>
        <a:lstStyle/>
        <a:p>
          <a:endParaRPr lang="en-US"/>
        </a:p>
      </dgm:t>
    </dgm:pt>
    <dgm:pt modelId="{E8E34F9B-B331-D24E-877D-5E60CA192AF3}" type="pres">
      <dgm:prSet presAssocID="{75FAD1AF-12AA-4AF5-99E7-3A876128DC9F}" presName="linear" presStyleCnt="0">
        <dgm:presLayoutVars>
          <dgm:dir/>
          <dgm:animLvl val="lvl"/>
          <dgm:resizeHandles val="exact"/>
        </dgm:presLayoutVars>
      </dgm:prSet>
      <dgm:spPr/>
    </dgm:pt>
    <dgm:pt modelId="{C6FE97FB-FB73-5F49-8B88-D4BF261E62B6}" type="pres">
      <dgm:prSet presAssocID="{F83144B3-3BE9-4326-BE0E-80E1D6AEA565}" presName="parentLin" presStyleCnt="0"/>
      <dgm:spPr/>
    </dgm:pt>
    <dgm:pt modelId="{337A6DD7-47A5-C24A-A262-074FDF6CD22E}" type="pres">
      <dgm:prSet presAssocID="{F83144B3-3BE9-4326-BE0E-80E1D6AEA565}" presName="parentLeftMargin" presStyleLbl="node1" presStyleIdx="0" presStyleCnt="1"/>
      <dgm:spPr/>
    </dgm:pt>
    <dgm:pt modelId="{A6C076B4-C6F0-794F-867E-9C23F39301BC}" type="pres">
      <dgm:prSet presAssocID="{F83144B3-3BE9-4326-BE0E-80E1D6AEA565}" presName="parentText" presStyleLbl="node1" presStyleIdx="0" presStyleCnt="1" custScaleX="94249" custScaleY="57783" custLinFactNeighborX="-24960" custLinFactNeighborY="-32533">
        <dgm:presLayoutVars>
          <dgm:chMax val="0"/>
          <dgm:bulletEnabled val="1"/>
        </dgm:presLayoutVars>
      </dgm:prSet>
      <dgm:spPr/>
    </dgm:pt>
    <dgm:pt modelId="{376000BD-D705-3A49-A9A7-DFC6D99D0029}" type="pres">
      <dgm:prSet presAssocID="{F83144B3-3BE9-4326-BE0E-80E1D6AEA565}" presName="negativeSpace" presStyleCnt="0"/>
      <dgm:spPr/>
    </dgm:pt>
    <dgm:pt modelId="{4967CADF-1BE6-D748-9A43-B2D68546A079}" type="pres">
      <dgm:prSet presAssocID="{F83144B3-3BE9-4326-BE0E-80E1D6AEA565}" presName="childText" presStyleLbl="conFgAcc1" presStyleIdx="0" presStyleCnt="1" custScaleY="107810" custLinFactNeighborX="25926" custLinFactNeighborY="27595">
        <dgm:presLayoutVars>
          <dgm:bulletEnabled val="1"/>
        </dgm:presLayoutVars>
      </dgm:prSet>
      <dgm:spPr/>
    </dgm:pt>
  </dgm:ptLst>
  <dgm:cxnLst>
    <dgm:cxn modelId="{8D54D921-A323-1A4F-82A6-B9562CB7AAAF}" type="presOf" srcId="{75FAD1AF-12AA-4AF5-99E7-3A876128DC9F}" destId="{E8E34F9B-B331-D24E-877D-5E60CA192AF3}" srcOrd="0" destOrd="0" presId="urn:microsoft.com/office/officeart/2005/8/layout/list1"/>
    <dgm:cxn modelId="{42B8843C-0A06-7846-8885-E3D532ADE5BF}" type="presOf" srcId="{F83144B3-3BE9-4326-BE0E-80E1D6AEA565}" destId="{A6C076B4-C6F0-794F-867E-9C23F39301BC}" srcOrd="1" destOrd="0" presId="urn:microsoft.com/office/officeart/2005/8/layout/list1"/>
    <dgm:cxn modelId="{CE71D13F-B821-A94D-9CD9-AE38E4FD6008}" type="presOf" srcId="{F83144B3-3BE9-4326-BE0E-80E1D6AEA565}" destId="{337A6DD7-47A5-C24A-A262-074FDF6CD22E}" srcOrd="0" destOrd="0" presId="urn:microsoft.com/office/officeart/2005/8/layout/list1"/>
    <dgm:cxn modelId="{F6D0E95C-A136-A64B-B49C-857238C2B2D8}" srcId="{F83144B3-3BE9-4326-BE0E-80E1D6AEA565}" destId="{916250A5-0362-6A41-8F65-C8CB0258CD48}" srcOrd="1" destOrd="0" parTransId="{82D46BDF-4AE3-CE4B-B6C5-3DBBD7523764}" sibTransId="{4C1DBF78-322D-C54D-B892-607FE3CF0DF5}"/>
    <dgm:cxn modelId="{C8E9124B-46F6-0742-8BF9-1E766A0B0B6D}" type="presOf" srcId="{DB4691E9-9A88-1E4E-9D6A-41FEDE744F5B}" destId="{4967CADF-1BE6-D748-9A43-B2D68546A079}" srcOrd="0" destOrd="2" presId="urn:microsoft.com/office/officeart/2005/8/layout/list1"/>
    <dgm:cxn modelId="{722AE194-5070-3E44-89B4-A0EB5BFECA93}" type="presOf" srcId="{916250A5-0362-6A41-8F65-C8CB0258CD48}" destId="{4967CADF-1BE6-D748-9A43-B2D68546A079}" srcOrd="0" destOrd="1" presId="urn:microsoft.com/office/officeart/2005/8/layout/list1"/>
    <dgm:cxn modelId="{71EB9498-DBE7-4221-A235-A5F215C2EE94}" srcId="{F83144B3-3BE9-4326-BE0E-80E1D6AEA565}" destId="{D331C722-6630-4D6D-8053-B1FB5CE8B488}" srcOrd="0" destOrd="0" parTransId="{0C79C0F2-4D59-462F-8616-24F109F51399}" sibTransId="{3BB3AD44-F410-476A-B622-316C4556BFFA}"/>
    <dgm:cxn modelId="{5233DFCD-94F9-5C4A-89AB-EB5B774B9A79}" srcId="{F83144B3-3BE9-4326-BE0E-80E1D6AEA565}" destId="{DB4691E9-9A88-1E4E-9D6A-41FEDE744F5B}" srcOrd="2" destOrd="0" parTransId="{763D2AC0-6D39-034C-8452-F68FF580677E}" sibTransId="{7B5DDA74-6C31-C44E-ABDC-0D32D73DD93A}"/>
    <dgm:cxn modelId="{A37BF8D1-7497-41B9-97A8-CD4EE7A756E5}" srcId="{75FAD1AF-12AA-4AF5-99E7-3A876128DC9F}" destId="{F83144B3-3BE9-4326-BE0E-80E1D6AEA565}" srcOrd="0" destOrd="0" parTransId="{BD1C0E28-04C0-4C33-85A2-DDF20C131C33}" sibTransId="{D49B66AA-1B38-46A1-847F-B028A0062C6D}"/>
    <dgm:cxn modelId="{1D9628D3-8E19-BB4B-A8FA-C57ABD5DF0C6}" type="presOf" srcId="{D331C722-6630-4D6D-8053-B1FB5CE8B488}" destId="{4967CADF-1BE6-D748-9A43-B2D68546A079}" srcOrd="0" destOrd="0" presId="urn:microsoft.com/office/officeart/2005/8/layout/list1"/>
    <dgm:cxn modelId="{80CBEF76-FF30-4748-8BF7-AF762EF3D395}" type="presParOf" srcId="{E8E34F9B-B331-D24E-877D-5E60CA192AF3}" destId="{C6FE97FB-FB73-5F49-8B88-D4BF261E62B6}" srcOrd="0" destOrd="0" presId="urn:microsoft.com/office/officeart/2005/8/layout/list1"/>
    <dgm:cxn modelId="{FFF3F241-8631-0A41-8B7E-FFA10246E2FB}" type="presParOf" srcId="{C6FE97FB-FB73-5F49-8B88-D4BF261E62B6}" destId="{337A6DD7-47A5-C24A-A262-074FDF6CD22E}" srcOrd="0" destOrd="0" presId="urn:microsoft.com/office/officeart/2005/8/layout/list1"/>
    <dgm:cxn modelId="{C20DB3F6-9E98-354E-984D-8CEC5E268D3D}" type="presParOf" srcId="{C6FE97FB-FB73-5F49-8B88-D4BF261E62B6}" destId="{A6C076B4-C6F0-794F-867E-9C23F39301BC}" srcOrd="1" destOrd="0" presId="urn:microsoft.com/office/officeart/2005/8/layout/list1"/>
    <dgm:cxn modelId="{92D34F46-990F-2240-8C36-899ECE73C54B}" type="presParOf" srcId="{E8E34F9B-B331-D24E-877D-5E60CA192AF3}" destId="{376000BD-D705-3A49-A9A7-DFC6D99D0029}" srcOrd="1" destOrd="0" presId="urn:microsoft.com/office/officeart/2005/8/layout/list1"/>
    <dgm:cxn modelId="{B3788E35-DBFB-1D47-91F2-4855CC1B08D4}" type="presParOf" srcId="{E8E34F9B-B331-D24E-877D-5E60CA192AF3}" destId="{4967CADF-1BE6-D748-9A43-B2D68546A07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54F203-05BC-4CE8-BF7A-9F4AF45397E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E20561-179D-4502-A452-7B1271492C15}">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Raise Issues Publicly</a:t>
          </a:r>
        </a:p>
      </dgm:t>
    </dgm:pt>
    <dgm:pt modelId="{A1AFED4D-650F-4138-A5A1-66A4D7DAA97C}" type="parTrans" cxnId="{5437F78E-755B-4879-B114-C749684C9176}">
      <dgm:prSet/>
      <dgm:spPr/>
      <dgm:t>
        <a:bodyPr/>
        <a:lstStyle/>
        <a:p>
          <a:endParaRPr lang="en-US"/>
        </a:p>
      </dgm:t>
    </dgm:pt>
    <dgm:pt modelId="{4A65B718-9D90-476E-AB86-EFCEFF8DAF07}" type="sibTrans" cxnId="{5437F78E-755B-4879-B114-C749684C9176}">
      <dgm:prSet/>
      <dgm:spPr/>
      <dgm:t>
        <a:bodyPr/>
        <a:lstStyle/>
        <a:p>
          <a:endParaRPr lang="en-US"/>
        </a:p>
      </dgm:t>
    </dgm:pt>
    <dgm:pt modelId="{B2DF6681-CA9F-4C78-BC0F-3A795D3444DC}">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Submit Media</a:t>
          </a:r>
        </a:p>
      </dgm:t>
    </dgm:pt>
    <dgm:pt modelId="{5016E4FF-C48A-4F6A-8BE3-F5CBF00C6801}" type="parTrans" cxnId="{4B6A72A3-DD83-4FAA-A338-D64D0FC7DE4A}">
      <dgm:prSet/>
      <dgm:spPr/>
      <dgm:t>
        <a:bodyPr/>
        <a:lstStyle/>
        <a:p>
          <a:endParaRPr lang="en-US"/>
        </a:p>
      </dgm:t>
    </dgm:pt>
    <dgm:pt modelId="{DA0EE6E8-7C2B-4B37-869E-0A8D53EB45B4}" type="sibTrans" cxnId="{4B6A72A3-DD83-4FAA-A338-D64D0FC7DE4A}">
      <dgm:prSet/>
      <dgm:spPr/>
      <dgm:t>
        <a:bodyPr/>
        <a:lstStyle/>
        <a:p>
          <a:endParaRPr lang="en-US"/>
        </a:p>
      </dgm:t>
    </dgm:pt>
    <dgm:pt modelId="{93BACBB5-DA8F-4075-AFA0-28B3D341F921}">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someone to write with you</a:t>
          </a:r>
        </a:p>
      </dgm:t>
    </dgm:pt>
    <dgm:pt modelId="{952D36C0-79ED-4C54-8219-F348388785AA}" type="parTrans" cxnId="{F22275E4-9F68-46F5-BAAA-070B48ACF1AF}">
      <dgm:prSet/>
      <dgm:spPr/>
      <dgm:t>
        <a:bodyPr/>
        <a:lstStyle/>
        <a:p>
          <a:endParaRPr lang="en-US"/>
        </a:p>
      </dgm:t>
    </dgm:pt>
    <dgm:pt modelId="{7418359C-9D89-4470-A8A4-85C0D87A1B76}" type="sibTrans" cxnId="{F22275E4-9F68-46F5-BAAA-070B48ACF1AF}">
      <dgm:prSet/>
      <dgm:spPr/>
      <dgm:t>
        <a:bodyPr/>
        <a:lstStyle/>
        <a:p>
          <a:endParaRPr lang="en-US"/>
        </a:p>
      </dgm:t>
    </dgm:pt>
    <dgm:pt modelId="{80A2270F-3806-4E25-BD1B-F8522185BC10}">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Build a Community Voice</a:t>
          </a:r>
        </a:p>
      </dgm:t>
    </dgm:pt>
    <dgm:pt modelId="{8173C8B7-7866-40CF-8014-0022030BA4EF}" type="parTrans" cxnId="{E554AFFD-445F-48C4-AE95-2EEC8D5BC100}">
      <dgm:prSet/>
      <dgm:spPr/>
      <dgm:t>
        <a:bodyPr/>
        <a:lstStyle/>
        <a:p>
          <a:endParaRPr lang="en-US"/>
        </a:p>
      </dgm:t>
    </dgm:pt>
    <dgm:pt modelId="{131F7225-683A-4A88-AD7F-40E8B9478F28}" type="sibTrans" cxnId="{E554AFFD-445F-48C4-AE95-2EEC8D5BC100}">
      <dgm:prSet/>
      <dgm:spPr/>
      <dgm:t>
        <a:bodyPr/>
        <a:lstStyle/>
        <a:p>
          <a:endParaRPr lang="en-US"/>
        </a:p>
      </dgm:t>
    </dgm:pt>
    <dgm:pt modelId="{FAFC8303-B0A4-4E0C-A624-6B7CC14A4DE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Collect letters &amp; postcards</a:t>
          </a:r>
        </a:p>
      </dgm:t>
    </dgm:pt>
    <dgm:pt modelId="{44890279-8C4C-489F-939F-D29942662D78}" type="parTrans" cxnId="{D1540166-971A-4BA2-AF3E-96EA8E613589}">
      <dgm:prSet/>
      <dgm:spPr/>
      <dgm:t>
        <a:bodyPr/>
        <a:lstStyle/>
        <a:p>
          <a:endParaRPr lang="en-US"/>
        </a:p>
      </dgm:t>
    </dgm:pt>
    <dgm:pt modelId="{5CE4B705-382B-4984-B57E-C1262B95D63F}" type="sibTrans" cxnId="{D1540166-971A-4BA2-AF3E-96EA8E613589}">
      <dgm:prSet/>
      <dgm:spPr/>
      <dgm:t>
        <a:bodyPr/>
        <a:lstStyle/>
        <a:p>
          <a:endParaRPr lang="en-US"/>
        </a:p>
      </dgm:t>
    </dgm:pt>
    <dgm:pt modelId="{21E4FACF-004F-4407-9030-E6256D8B6E09}">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Host a gathering to engage partners</a:t>
          </a:r>
        </a:p>
      </dgm:t>
    </dgm:pt>
    <dgm:pt modelId="{6DCEC36E-F47A-44FF-B7F1-EFCE53DF66C7}" type="parTrans" cxnId="{45BD19A0-D67D-42C3-A4D0-10D91BC6B6AC}">
      <dgm:prSet/>
      <dgm:spPr/>
      <dgm:t>
        <a:bodyPr/>
        <a:lstStyle/>
        <a:p>
          <a:endParaRPr lang="en-US"/>
        </a:p>
      </dgm:t>
    </dgm:pt>
    <dgm:pt modelId="{3AFD3148-8C5C-43E5-B1B4-B4C69DC4A09C}" type="sibTrans" cxnId="{45BD19A0-D67D-42C3-A4D0-10D91BC6B6AC}">
      <dgm:prSet/>
      <dgm:spPr/>
      <dgm:t>
        <a:bodyPr/>
        <a:lstStyle/>
        <a:p>
          <a:endParaRPr lang="en-US"/>
        </a:p>
      </dgm:t>
    </dgm:pt>
    <dgm:pt modelId="{AB4575FF-20BB-4508-8392-1DE43B352217}">
      <dgm:prSet/>
      <dgm:spPr/>
      <dgm:t>
        <a:bodyPr/>
        <a:lstStyle/>
        <a:p>
          <a:pPr>
            <a:lnSpc>
              <a:spcPct val="100000"/>
            </a:lnSpc>
          </a:pPr>
          <a:r>
            <a:rPr lang="en-US">
              <a:latin typeface="Open Sans" panose="020B0606030504020204" pitchFamily="34" charset="0"/>
              <a:ea typeface="Open Sans" panose="020B0606030504020204" pitchFamily="34" charset="0"/>
              <a:cs typeface="Open Sans" panose="020B0606030504020204" pitchFamily="34" charset="0"/>
            </a:rPr>
            <a:t>Amplify Lobby Day</a:t>
          </a:r>
        </a:p>
      </dgm:t>
    </dgm:pt>
    <dgm:pt modelId="{1842734A-78F1-45CD-9D22-C553196F06D5}" type="parTrans" cxnId="{E64C690E-AA8C-4461-9C77-92A86881119E}">
      <dgm:prSet/>
      <dgm:spPr/>
      <dgm:t>
        <a:bodyPr/>
        <a:lstStyle/>
        <a:p>
          <a:endParaRPr lang="en-US"/>
        </a:p>
      </dgm:t>
    </dgm:pt>
    <dgm:pt modelId="{EB475734-B916-4F8D-8424-A4C4AD39AB4C}" type="sibTrans" cxnId="{E64C690E-AA8C-4461-9C77-92A86881119E}">
      <dgm:prSet/>
      <dgm:spPr/>
      <dgm:t>
        <a:bodyPr/>
        <a:lstStyle/>
        <a:p>
          <a:endParaRPr lang="en-US"/>
        </a:p>
      </dgm:t>
    </dgm:pt>
    <dgm:pt modelId="{F933B1A8-974C-44D8-823A-792FDDAD9F9B}">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Call Congress on July 14</a:t>
          </a:r>
        </a:p>
      </dgm:t>
    </dgm:pt>
    <dgm:pt modelId="{4581B91A-9B11-439E-B99B-1E0BEEA3892E}" type="parTrans" cxnId="{17EB3C3A-AB1A-4BB3-85BD-B8FB69AB895B}">
      <dgm:prSet/>
      <dgm:spPr/>
      <dgm:t>
        <a:bodyPr/>
        <a:lstStyle/>
        <a:p>
          <a:endParaRPr lang="en-US"/>
        </a:p>
      </dgm:t>
    </dgm:pt>
    <dgm:pt modelId="{B5A7E1AC-50D4-4B46-AE1A-4E02A5DC00A2}" type="sibTrans" cxnId="{17EB3C3A-AB1A-4BB3-85BD-B8FB69AB895B}">
      <dgm:prSet/>
      <dgm:spPr/>
      <dgm:t>
        <a:bodyPr/>
        <a:lstStyle/>
        <a:p>
          <a:endParaRPr lang="en-US"/>
        </a:p>
      </dgm:t>
    </dgm:pt>
    <dgm:pt modelId="{B292881F-818E-451A-9E88-869BF42C7150}">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Invite others to call</a:t>
          </a:r>
        </a:p>
      </dgm:t>
    </dgm:pt>
    <dgm:pt modelId="{ABB98B59-C1E6-43FA-A881-1D683872590C}" type="parTrans" cxnId="{61EF9741-CB34-4832-8BC8-4630464F8F2A}">
      <dgm:prSet/>
      <dgm:spPr/>
      <dgm:t>
        <a:bodyPr/>
        <a:lstStyle/>
        <a:p>
          <a:endParaRPr lang="en-US"/>
        </a:p>
      </dgm:t>
    </dgm:pt>
    <dgm:pt modelId="{AE91DF37-9CCC-4C14-8326-C65007608394}" type="sibTrans" cxnId="{61EF9741-CB34-4832-8BC8-4630464F8F2A}">
      <dgm:prSet/>
      <dgm:spPr/>
      <dgm:t>
        <a:bodyPr/>
        <a:lstStyle/>
        <a:p>
          <a:endParaRPr lang="en-US"/>
        </a:p>
      </dgm:t>
    </dgm:pt>
    <dgm:pt modelId="{D00649AE-493F-4EBE-9FDA-274B8DE81799}" type="pres">
      <dgm:prSet presAssocID="{5454F203-05BC-4CE8-BF7A-9F4AF45397ED}" presName="root" presStyleCnt="0">
        <dgm:presLayoutVars>
          <dgm:dir/>
          <dgm:resizeHandles val="exact"/>
        </dgm:presLayoutVars>
      </dgm:prSet>
      <dgm:spPr/>
    </dgm:pt>
    <dgm:pt modelId="{FDC6FBB4-A28F-4DE5-8F70-8B384DA3D24D}" type="pres">
      <dgm:prSet presAssocID="{3CE20561-179D-4502-A452-7B1271492C15}" presName="compNode" presStyleCnt="0"/>
      <dgm:spPr/>
    </dgm:pt>
    <dgm:pt modelId="{4C0F1E1A-D535-40AB-84E4-733087262B4D}" type="pres">
      <dgm:prSet presAssocID="{3CE20561-179D-4502-A452-7B1271492C15}" presName="bgRect" presStyleLbl="bgShp" presStyleIdx="0" presStyleCnt="3"/>
      <dgm:spPr/>
    </dgm:pt>
    <dgm:pt modelId="{4CB01FB8-0886-487A-A049-F49A7C3DC4D6}" type="pres">
      <dgm:prSet presAssocID="{3CE20561-179D-4502-A452-7B1271492C1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2CD22F9E-DADB-4FC8-8C37-F56AA3AF22B3}" type="pres">
      <dgm:prSet presAssocID="{3CE20561-179D-4502-A452-7B1271492C15}" presName="spaceRect" presStyleCnt="0"/>
      <dgm:spPr/>
    </dgm:pt>
    <dgm:pt modelId="{4999FB86-7CF4-458E-8FC9-4B8FCC70D481}" type="pres">
      <dgm:prSet presAssocID="{3CE20561-179D-4502-A452-7B1271492C15}" presName="parTx" presStyleLbl="revTx" presStyleIdx="0" presStyleCnt="6">
        <dgm:presLayoutVars>
          <dgm:chMax val="0"/>
          <dgm:chPref val="0"/>
        </dgm:presLayoutVars>
      </dgm:prSet>
      <dgm:spPr/>
    </dgm:pt>
    <dgm:pt modelId="{1780E5FF-2196-41B7-9943-33B5827724AA}" type="pres">
      <dgm:prSet presAssocID="{3CE20561-179D-4502-A452-7B1271492C15}" presName="desTx" presStyleLbl="revTx" presStyleIdx="1" presStyleCnt="6">
        <dgm:presLayoutVars/>
      </dgm:prSet>
      <dgm:spPr/>
    </dgm:pt>
    <dgm:pt modelId="{83502A9B-3C1A-452A-AFFA-603F1536E10B}" type="pres">
      <dgm:prSet presAssocID="{4A65B718-9D90-476E-AB86-EFCEFF8DAF07}" presName="sibTrans" presStyleCnt="0"/>
      <dgm:spPr/>
    </dgm:pt>
    <dgm:pt modelId="{82CBC55B-CF71-45C8-ABDD-BF537057A3A4}" type="pres">
      <dgm:prSet presAssocID="{80A2270F-3806-4E25-BD1B-F8522185BC10}" presName="compNode" presStyleCnt="0"/>
      <dgm:spPr/>
    </dgm:pt>
    <dgm:pt modelId="{8C31EAD1-E1E9-4B4B-8EDD-89048200DCEF}" type="pres">
      <dgm:prSet presAssocID="{80A2270F-3806-4E25-BD1B-F8522185BC10}" presName="bgRect" presStyleLbl="bgShp" presStyleIdx="1" presStyleCnt="3"/>
      <dgm:spPr/>
    </dgm:pt>
    <dgm:pt modelId="{85118A10-C0B3-4D11-BD5E-61AEEA59AB10}" type="pres">
      <dgm:prSet presAssocID="{80A2270F-3806-4E25-BD1B-F8522185BC1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0FD44B24-5B28-45FD-AA5C-9BA41D2B2A5C}" type="pres">
      <dgm:prSet presAssocID="{80A2270F-3806-4E25-BD1B-F8522185BC10}" presName="spaceRect" presStyleCnt="0"/>
      <dgm:spPr/>
    </dgm:pt>
    <dgm:pt modelId="{A66E0FD4-C3FC-4B9B-851A-12455364599B}" type="pres">
      <dgm:prSet presAssocID="{80A2270F-3806-4E25-BD1B-F8522185BC10}" presName="parTx" presStyleLbl="revTx" presStyleIdx="2" presStyleCnt="6">
        <dgm:presLayoutVars>
          <dgm:chMax val="0"/>
          <dgm:chPref val="0"/>
        </dgm:presLayoutVars>
      </dgm:prSet>
      <dgm:spPr/>
    </dgm:pt>
    <dgm:pt modelId="{84E3971F-5137-4A78-B705-98FB42FF2427}" type="pres">
      <dgm:prSet presAssocID="{80A2270F-3806-4E25-BD1B-F8522185BC10}" presName="desTx" presStyleLbl="revTx" presStyleIdx="3" presStyleCnt="6">
        <dgm:presLayoutVars/>
      </dgm:prSet>
      <dgm:spPr/>
    </dgm:pt>
    <dgm:pt modelId="{45110149-1536-406B-8551-E92414024B11}" type="pres">
      <dgm:prSet presAssocID="{131F7225-683A-4A88-AD7F-40E8B9478F28}" presName="sibTrans" presStyleCnt="0"/>
      <dgm:spPr/>
    </dgm:pt>
    <dgm:pt modelId="{4281DAE7-1575-453D-BD8A-85C2C1650A33}" type="pres">
      <dgm:prSet presAssocID="{AB4575FF-20BB-4508-8392-1DE43B352217}" presName="compNode" presStyleCnt="0"/>
      <dgm:spPr/>
    </dgm:pt>
    <dgm:pt modelId="{EF857CC4-9672-4507-AA19-C8811B1314E7}" type="pres">
      <dgm:prSet presAssocID="{AB4575FF-20BB-4508-8392-1DE43B352217}" presName="bgRect" presStyleLbl="bgShp" presStyleIdx="2" presStyleCnt="3" custLinFactNeighborX="-1221" custLinFactNeighborY="43"/>
      <dgm:spPr/>
    </dgm:pt>
    <dgm:pt modelId="{1AFEA9FA-E4EE-4501-9B0C-25FF90A6D5FD}" type="pres">
      <dgm:prSet presAssocID="{AB4575FF-20BB-4508-8392-1DE43B35221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gaphone"/>
        </a:ext>
      </dgm:extLst>
    </dgm:pt>
    <dgm:pt modelId="{723BA00D-8287-4AA4-A752-27746250FD83}" type="pres">
      <dgm:prSet presAssocID="{AB4575FF-20BB-4508-8392-1DE43B352217}" presName="spaceRect" presStyleCnt="0"/>
      <dgm:spPr/>
    </dgm:pt>
    <dgm:pt modelId="{D7DA72ED-1B61-4DDD-89BC-8CA0B26D7DBD}" type="pres">
      <dgm:prSet presAssocID="{AB4575FF-20BB-4508-8392-1DE43B352217}" presName="parTx" presStyleLbl="revTx" presStyleIdx="4" presStyleCnt="6">
        <dgm:presLayoutVars>
          <dgm:chMax val="0"/>
          <dgm:chPref val="0"/>
        </dgm:presLayoutVars>
      </dgm:prSet>
      <dgm:spPr/>
    </dgm:pt>
    <dgm:pt modelId="{473D66EC-C578-4C7C-8ADB-893F9B21558A}" type="pres">
      <dgm:prSet presAssocID="{AB4575FF-20BB-4508-8392-1DE43B352217}" presName="desTx" presStyleLbl="revTx" presStyleIdx="5" presStyleCnt="6">
        <dgm:presLayoutVars/>
      </dgm:prSet>
      <dgm:spPr/>
    </dgm:pt>
  </dgm:ptLst>
  <dgm:cxnLst>
    <dgm:cxn modelId="{E64C690E-AA8C-4461-9C77-92A86881119E}" srcId="{5454F203-05BC-4CE8-BF7A-9F4AF45397ED}" destId="{AB4575FF-20BB-4508-8392-1DE43B352217}" srcOrd="2" destOrd="0" parTransId="{1842734A-78F1-45CD-9D22-C553196F06D5}" sibTransId="{EB475734-B916-4F8D-8424-A4C4AD39AB4C}"/>
    <dgm:cxn modelId="{4C509016-3F4E-4E61-91D0-7F9C77D41916}" type="presOf" srcId="{FAFC8303-B0A4-4E0C-A624-6B7CC14A4DEB}" destId="{84E3971F-5137-4A78-B705-98FB42FF2427}" srcOrd="0" destOrd="0" presId="urn:microsoft.com/office/officeart/2018/2/layout/IconVerticalSolidList"/>
    <dgm:cxn modelId="{C68AFF1A-B4E2-4DAB-A264-D075A07C68E0}" type="presOf" srcId="{93BACBB5-DA8F-4075-AFA0-28B3D341F921}" destId="{1780E5FF-2196-41B7-9943-33B5827724AA}" srcOrd="0" destOrd="1" presId="urn:microsoft.com/office/officeart/2018/2/layout/IconVerticalSolidList"/>
    <dgm:cxn modelId="{17EB3C3A-AB1A-4BB3-85BD-B8FB69AB895B}" srcId="{AB4575FF-20BB-4508-8392-1DE43B352217}" destId="{F933B1A8-974C-44D8-823A-792FDDAD9F9B}" srcOrd="0" destOrd="0" parTransId="{4581B91A-9B11-439E-B99B-1E0BEEA3892E}" sibTransId="{B5A7E1AC-50D4-4B46-AE1A-4E02A5DC00A2}"/>
    <dgm:cxn modelId="{60E4E93B-632F-4864-8367-87E150DC53F9}" type="presOf" srcId="{3CE20561-179D-4502-A452-7B1271492C15}" destId="{4999FB86-7CF4-458E-8FC9-4B8FCC70D481}" srcOrd="0" destOrd="0" presId="urn:microsoft.com/office/officeart/2018/2/layout/IconVerticalSolidList"/>
    <dgm:cxn modelId="{F556755D-FB6A-443B-A35E-D2E93007D537}" type="presOf" srcId="{B2DF6681-CA9F-4C78-BC0F-3A795D3444DC}" destId="{1780E5FF-2196-41B7-9943-33B5827724AA}" srcOrd="0" destOrd="0" presId="urn:microsoft.com/office/officeart/2018/2/layout/IconVerticalSolidList"/>
    <dgm:cxn modelId="{61EF9741-CB34-4832-8BC8-4630464F8F2A}" srcId="{AB4575FF-20BB-4508-8392-1DE43B352217}" destId="{B292881F-818E-451A-9E88-869BF42C7150}" srcOrd="1" destOrd="0" parTransId="{ABB98B59-C1E6-43FA-A881-1D683872590C}" sibTransId="{AE91DF37-9CCC-4C14-8326-C65007608394}"/>
    <dgm:cxn modelId="{D1540166-971A-4BA2-AF3E-96EA8E613589}" srcId="{80A2270F-3806-4E25-BD1B-F8522185BC10}" destId="{FAFC8303-B0A4-4E0C-A624-6B7CC14A4DEB}" srcOrd="0" destOrd="0" parTransId="{44890279-8C4C-489F-939F-D29942662D78}" sibTransId="{5CE4B705-382B-4984-B57E-C1262B95D63F}"/>
    <dgm:cxn modelId="{990CB370-38DB-47B7-9FF4-8587C7A67F4B}" type="presOf" srcId="{80A2270F-3806-4E25-BD1B-F8522185BC10}" destId="{A66E0FD4-C3FC-4B9B-851A-12455364599B}" srcOrd="0" destOrd="0" presId="urn:microsoft.com/office/officeart/2018/2/layout/IconVerticalSolidList"/>
    <dgm:cxn modelId="{5437F78E-755B-4879-B114-C749684C9176}" srcId="{5454F203-05BC-4CE8-BF7A-9F4AF45397ED}" destId="{3CE20561-179D-4502-A452-7B1271492C15}" srcOrd="0" destOrd="0" parTransId="{A1AFED4D-650F-4138-A5A1-66A4D7DAA97C}" sibTransId="{4A65B718-9D90-476E-AB86-EFCEFF8DAF07}"/>
    <dgm:cxn modelId="{45BD19A0-D67D-42C3-A4D0-10D91BC6B6AC}" srcId="{80A2270F-3806-4E25-BD1B-F8522185BC10}" destId="{21E4FACF-004F-4407-9030-E6256D8B6E09}" srcOrd="1" destOrd="0" parTransId="{6DCEC36E-F47A-44FF-B7F1-EFCE53DF66C7}" sibTransId="{3AFD3148-8C5C-43E5-B1B4-B4C69DC4A09C}"/>
    <dgm:cxn modelId="{4B6A72A3-DD83-4FAA-A338-D64D0FC7DE4A}" srcId="{3CE20561-179D-4502-A452-7B1271492C15}" destId="{B2DF6681-CA9F-4C78-BC0F-3A795D3444DC}" srcOrd="0" destOrd="0" parTransId="{5016E4FF-C48A-4F6A-8BE3-F5CBF00C6801}" sibTransId="{DA0EE6E8-7C2B-4B37-869E-0A8D53EB45B4}"/>
    <dgm:cxn modelId="{1C7F54A5-24B8-4341-94D7-C209EF0F04FA}" type="presOf" srcId="{5454F203-05BC-4CE8-BF7A-9F4AF45397ED}" destId="{D00649AE-493F-4EBE-9FDA-274B8DE81799}" srcOrd="0" destOrd="0" presId="urn:microsoft.com/office/officeart/2018/2/layout/IconVerticalSolidList"/>
    <dgm:cxn modelId="{293EC4B2-D49A-450D-BFF9-5A2B3B5E584F}" type="presOf" srcId="{F933B1A8-974C-44D8-823A-792FDDAD9F9B}" destId="{473D66EC-C578-4C7C-8ADB-893F9B21558A}" srcOrd="0" destOrd="0" presId="urn:microsoft.com/office/officeart/2018/2/layout/IconVerticalSolidList"/>
    <dgm:cxn modelId="{667991BA-0493-4AEA-AC37-EA0BA5D9087C}" type="presOf" srcId="{AB4575FF-20BB-4508-8392-1DE43B352217}" destId="{D7DA72ED-1B61-4DDD-89BC-8CA0B26D7DBD}" srcOrd="0" destOrd="0" presId="urn:microsoft.com/office/officeart/2018/2/layout/IconVerticalSolidList"/>
    <dgm:cxn modelId="{798DF8C7-F7CA-44F4-85C4-850FFDD2F9FD}" type="presOf" srcId="{21E4FACF-004F-4407-9030-E6256D8B6E09}" destId="{84E3971F-5137-4A78-B705-98FB42FF2427}" srcOrd="0" destOrd="1" presId="urn:microsoft.com/office/officeart/2018/2/layout/IconVerticalSolidList"/>
    <dgm:cxn modelId="{F22275E4-9F68-46F5-BAAA-070B48ACF1AF}" srcId="{3CE20561-179D-4502-A452-7B1271492C15}" destId="{93BACBB5-DA8F-4075-AFA0-28B3D341F921}" srcOrd="1" destOrd="0" parTransId="{952D36C0-79ED-4C54-8219-F348388785AA}" sibTransId="{7418359C-9D89-4470-A8A4-85C0D87A1B76}"/>
    <dgm:cxn modelId="{EA8AFAE7-BA6B-4085-BCA9-AFE3866BA08E}" type="presOf" srcId="{B292881F-818E-451A-9E88-869BF42C7150}" destId="{473D66EC-C578-4C7C-8ADB-893F9B21558A}" srcOrd="0" destOrd="1" presId="urn:microsoft.com/office/officeart/2018/2/layout/IconVerticalSolidList"/>
    <dgm:cxn modelId="{E554AFFD-445F-48C4-AE95-2EEC8D5BC100}" srcId="{5454F203-05BC-4CE8-BF7A-9F4AF45397ED}" destId="{80A2270F-3806-4E25-BD1B-F8522185BC10}" srcOrd="1" destOrd="0" parTransId="{8173C8B7-7866-40CF-8014-0022030BA4EF}" sibTransId="{131F7225-683A-4A88-AD7F-40E8B9478F28}"/>
    <dgm:cxn modelId="{23069EC2-7D76-47FE-BB82-26635B0061FC}" type="presParOf" srcId="{D00649AE-493F-4EBE-9FDA-274B8DE81799}" destId="{FDC6FBB4-A28F-4DE5-8F70-8B384DA3D24D}" srcOrd="0" destOrd="0" presId="urn:microsoft.com/office/officeart/2018/2/layout/IconVerticalSolidList"/>
    <dgm:cxn modelId="{EFF1292E-FA96-4C34-A2F7-51BAC327590C}" type="presParOf" srcId="{FDC6FBB4-A28F-4DE5-8F70-8B384DA3D24D}" destId="{4C0F1E1A-D535-40AB-84E4-733087262B4D}" srcOrd="0" destOrd="0" presId="urn:microsoft.com/office/officeart/2018/2/layout/IconVerticalSolidList"/>
    <dgm:cxn modelId="{B10325CA-4BF2-4638-B1C8-93D3A077C73C}" type="presParOf" srcId="{FDC6FBB4-A28F-4DE5-8F70-8B384DA3D24D}" destId="{4CB01FB8-0886-487A-A049-F49A7C3DC4D6}" srcOrd="1" destOrd="0" presId="urn:microsoft.com/office/officeart/2018/2/layout/IconVerticalSolidList"/>
    <dgm:cxn modelId="{A1A8EB4F-1DA5-4A57-842E-CD6173778601}" type="presParOf" srcId="{FDC6FBB4-A28F-4DE5-8F70-8B384DA3D24D}" destId="{2CD22F9E-DADB-4FC8-8C37-F56AA3AF22B3}" srcOrd="2" destOrd="0" presId="urn:microsoft.com/office/officeart/2018/2/layout/IconVerticalSolidList"/>
    <dgm:cxn modelId="{AE6559FB-C90B-454D-AA52-537B4D0FE2E9}" type="presParOf" srcId="{FDC6FBB4-A28F-4DE5-8F70-8B384DA3D24D}" destId="{4999FB86-7CF4-458E-8FC9-4B8FCC70D481}" srcOrd="3" destOrd="0" presId="urn:microsoft.com/office/officeart/2018/2/layout/IconVerticalSolidList"/>
    <dgm:cxn modelId="{85047582-ABDE-49F7-9737-150F1DD4C356}" type="presParOf" srcId="{FDC6FBB4-A28F-4DE5-8F70-8B384DA3D24D}" destId="{1780E5FF-2196-41B7-9943-33B5827724AA}" srcOrd="4" destOrd="0" presId="urn:microsoft.com/office/officeart/2018/2/layout/IconVerticalSolidList"/>
    <dgm:cxn modelId="{44BD0F5E-4EEA-4136-9C7A-48E4890D02D0}" type="presParOf" srcId="{D00649AE-493F-4EBE-9FDA-274B8DE81799}" destId="{83502A9B-3C1A-452A-AFFA-603F1536E10B}" srcOrd="1" destOrd="0" presId="urn:microsoft.com/office/officeart/2018/2/layout/IconVerticalSolidList"/>
    <dgm:cxn modelId="{CFE9219F-A551-42E7-BFB3-DF6964C90671}" type="presParOf" srcId="{D00649AE-493F-4EBE-9FDA-274B8DE81799}" destId="{82CBC55B-CF71-45C8-ABDD-BF537057A3A4}" srcOrd="2" destOrd="0" presId="urn:microsoft.com/office/officeart/2018/2/layout/IconVerticalSolidList"/>
    <dgm:cxn modelId="{BF86EF1D-7352-4CB1-9B08-3B3E4BD7C4F9}" type="presParOf" srcId="{82CBC55B-CF71-45C8-ABDD-BF537057A3A4}" destId="{8C31EAD1-E1E9-4B4B-8EDD-89048200DCEF}" srcOrd="0" destOrd="0" presId="urn:microsoft.com/office/officeart/2018/2/layout/IconVerticalSolidList"/>
    <dgm:cxn modelId="{8CB112F9-0E2E-481F-AF56-0BD02FFD28C8}" type="presParOf" srcId="{82CBC55B-CF71-45C8-ABDD-BF537057A3A4}" destId="{85118A10-C0B3-4D11-BD5E-61AEEA59AB10}" srcOrd="1" destOrd="0" presId="urn:microsoft.com/office/officeart/2018/2/layout/IconVerticalSolidList"/>
    <dgm:cxn modelId="{48BC7DD6-430B-4862-9EB3-900BC255E199}" type="presParOf" srcId="{82CBC55B-CF71-45C8-ABDD-BF537057A3A4}" destId="{0FD44B24-5B28-45FD-AA5C-9BA41D2B2A5C}" srcOrd="2" destOrd="0" presId="urn:microsoft.com/office/officeart/2018/2/layout/IconVerticalSolidList"/>
    <dgm:cxn modelId="{6BF2CD6A-04EB-4D94-B0D3-D5EFD665F998}" type="presParOf" srcId="{82CBC55B-CF71-45C8-ABDD-BF537057A3A4}" destId="{A66E0FD4-C3FC-4B9B-851A-12455364599B}" srcOrd="3" destOrd="0" presId="urn:microsoft.com/office/officeart/2018/2/layout/IconVerticalSolidList"/>
    <dgm:cxn modelId="{A5D2F9B7-97BF-4241-8428-38EC4B1F35C0}" type="presParOf" srcId="{82CBC55B-CF71-45C8-ABDD-BF537057A3A4}" destId="{84E3971F-5137-4A78-B705-98FB42FF2427}" srcOrd="4" destOrd="0" presId="urn:microsoft.com/office/officeart/2018/2/layout/IconVerticalSolidList"/>
    <dgm:cxn modelId="{5526FC39-8B96-4625-AE83-C2C0E5E8DD03}" type="presParOf" srcId="{D00649AE-493F-4EBE-9FDA-274B8DE81799}" destId="{45110149-1536-406B-8551-E92414024B11}" srcOrd="3" destOrd="0" presId="urn:microsoft.com/office/officeart/2018/2/layout/IconVerticalSolidList"/>
    <dgm:cxn modelId="{974F4D8D-CE31-4D23-97E1-B219767F53F5}" type="presParOf" srcId="{D00649AE-493F-4EBE-9FDA-274B8DE81799}" destId="{4281DAE7-1575-453D-BD8A-85C2C1650A33}" srcOrd="4" destOrd="0" presId="urn:microsoft.com/office/officeart/2018/2/layout/IconVerticalSolidList"/>
    <dgm:cxn modelId="{DA30DAD6-43B6-4E5D-B118-1A2FFC5B1ACB}" type="presParOf" srcId="{4281DAE7-1575-453D-BD8A-85C2C1650A33}" destId="{EF857CC4-9672-4507-AA19-C8811B1314E7}" srcOrd="0" destOrd="0" presId="urn:microsoft.com/office/officeart/2018/2/layout/IconVerticalSolidList"/>
    <dgm:cxn modelId="{C5C59C6F-1C67-41A2-8E87-4C63BF75DBBE}" type="presParOf" srcId="{4281DAE7-1575-453D-BD8A-85C2C1650A33}" destId="{1AFEA9FA-E4EE-4501-9B0C-25FF90A6D5FD}" srcOrd="1" destOrd="0" presId="urn:microsoft.com/office/officeart/2018/2/layout/IconVerticalSolidList"/>
    <dgm:cxn modelId="{A7C8798F-6166-402E-B041-729462EBC0A0}" type="presParOf" srcId="{4281DAE7-1575-453D-BD8A-85C2C1650A33}" destId="{723BA00D-8287-4AA4-A752-27746250FD83}" srcOrd="2" destOrd="0" presId="urn:microsoft.com/office/officeart/2018/2/layout/IconVerticalSolidList"/>
    <dgm:cxn modelId="{A16EE91C-A999-4B6B-9D30-D5F1C3A912A5}" type="presParOf" srcId="{4281DAE7-1575-453D-BD8A-85C2C1650A33}" destId="{D7DA72ED-1B61-4DDD-89BC-8CA0B26D7DBD}" srcOrd="3" destOrd="0" presId="urn:microsoft.com/office/officeart/2018/2/layout/IconVerticalSolidList"/>
    <dgm:cxn modelId="{38EA9CF8-56ED-4650-8F55-91244631794F}" type="presParOf" srcId="{4281DAE7-1575-453D-BD8A-85C2C1650A33}" destId="{473D66EC-C578-4C7C-8ADB-893F9B21558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23E0-A93B-C74D-B273-6D6EF8890CCE}">
      <dsp:nvSpPr>
        <dsp:cNvPr id="0" name=""/>
        <dsp:cNvSpPr/>
      </dsp:nvSpPr>
      <dsp:spPr>
        <a:xfrm>
          <a:off x="890468" y="110"/>
          <a:ext cx="2015207" cy="12091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Open Sans" panose="020B0606030504020204" pitchFamily="34" charset="0"/>
              <a:ea typeface="Open Sans" panose="020B0606030504020204" pitchFamily="34" charset="0"/>
              <a:cs typeface="Open Sans" panose="020B0606030504020204" pitchFamily="34" charset="0"/>
            </a:rPr>
            <a:t>Media submitted</a:t>
          </a:r>
        </a:p>
      </dsp:txBody>
      <dsp:txXfrm>
        <a:off x="890468" y="110"/>
        <a:ext cx="2015207" cy="1209124"/>
      </dsp:txXfrm>
    </dsp:sp>
    <dsp:sp modelId="{94E4340F-7157-A84C-B8C2-2C17728FEDF9}">
      <dsp:nvSpPr>
        <dsp:cNvPr id="0" name=""/>
        <dsp:cNvSpPr/>
      </dsp:nvSpPr>
      <dsp:spPr>
        <a:xfrm>
          <a:off x="3107196" y="110"/>
          <a:ext cx="2015207" cy="12091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Open Sans" panose="020B0606030504020204" pitchFamily="34" charset="0"/>
              <a:ea typeface="Open Sans" panose="020B0606030504020204" pitchFamily="34" charset="0"/>
              <a:cs typeface="Open Sans" panose="020B0606030504020204" pitchFamily="34" charset="0"/>
            </a:rPr>
            <a:t>Letters delivered</a:t>
          </a:r>
        </a:p>
      </dsp:txBody>
      <dsp:txXfrm>
        <a:off x="3107196" y="110"/>
        <a:ext cx="2015207" cy="1209124"/>
      </dsp:txXfrm>
    </dsp:sp>
    <dsp:sp modelId="{841D50B3-88C3-6744-A02A-592B0059107C}">
      <dsp:nvSpPr>
        <dsp:cNvPr id="0" name=""/>
        <dsp:cNvSpPr/>
      </dsp:nvSpPr>
      <dsp:spPr>
        <a:xfrm>
          <a:off x="5323924" y="110"/>
          <a:ext cx="2015207" cy="12091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Open Sans" panose="020B0606030504020204" pitchFamily="34" charset="0"/>
              <a:ea typeface="Open Sans" panose="020B0606030504020204" pitchFamily="34" charset="0"/>
              <a:cs typeface="Open Sans" panose="020B0606030504020204" pitchFamily="34" charset="0"/>
            </a:rPr>
            <a:t>Calls made</a:t>
          </a:r>
        </a:p>
      </dsp:txBody>
      <dsp:txXfrm>
        <a:off x="5323924" y="110"/>
        <a:ext cx="2015207" cy="1209124"/>
      </dsp:txXfrm>
    </dsp:sp>
    <dsp:sp modelId="{2C53729D-540B-464C-A416-8621DE852873}">
      <dsp:nvSpPr>
        <dsp:cNvPr id="0" name=""/>
        <dsp:cNvSpPr/>
      </dsp:nvSpPr>
      <dsp:spPr>
        <a:xfrm>
          <a:off x="890468" y="1410755"/>
          <a:ext cx="2015207" cy="12091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Open Sans" panose="020B0606030504020204" pitchFamily="34" charset="0"/>
              <a:ea typeface="Open Sans" panose="020B0606030504020204" pitchFamily="34" charset="0"/>
              <a:cs typeface="Open Sans" panose="020B0606030504020204" pitchFamily="34" charset="0"/>
            </a:rPr>
            <a:t>Partners engaged</a:t>
          </a:r>
        </a:p>
      </dsp:txBody>
      <dsp:txXfrm>
        <a:off x="890468" y="1410755"/>
        <a:ext cx="2015207" cy="1209124"/>
      </dsp:txXfrm>
    </dsp:sp>
    <dsp:sp modelId="{0AA05E9F-0C96-6247-B663-B6B070D20CA5}">
      <dsp:nvSpPr>
        <dsp:cNvPr id="0" name=""/>
        <dsp:cNvSpPr/>
      </dsp:nvSpPr>
      <dsp:spPr>
        <a:xfrm>
          <a:off x="3107196" y="1410755"/>
          <a:ext cx="2015207" cy="12091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Open Sans" panose="020B0606030504020204" pitchFamily="34" charset="0"/>
              <a:ea typeface="Open Sans" panose="020B0606030504020204" pitchFamily="34" charset="0"/>
              <a:cs typeface="Open Sans" panose="020B0606030504020204" pitchFamily="34" charset="0"/>
            </a:rPr>
            <a:t>Stories shared</a:t>
          </a:r>
        </a:p>
      </dsp:txBody>
      <dsp:txXfrm>
        <a:off x="3107196" y="1410755"/>
        <a:ext cx="2015207" cy="1209124"/>
      </dsp:txXfrm>
    </dsp:sp>
    <dsp:sp modelId="{7A24E1AA-A8CE-5349-8EDA-B7A8D451D76F}">
      <dsp:nvSpPr>
        <dsp:cNvPr id="0" name=""/>
        <dsp:cNvSpPr/>
      </dsp:nvSpPr>
      <dsp:spPr>
        <a:xfrm>
          <a:off x="5323924" y="1410755"/>
          <a:ext cx="2015207" cy="12091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Open Sans" panose="020B0606030504020204" pitchFamily="34" charset="0"/>
              <a:ea typeface="Open Sans" panose="020B0606030504020204" pitchFamily="34" charset="0"/>
              <a:cs typeface="Open Sans" panose="020B0606030504020204" pitchFamily="34" charset="0"/>
            </a:rPr>
            <a:t>Relationships built</a:t>
          </a:r>
        </a:p>
      </dsp:txBody>
      <dsp:txXfrm>
        <a:off x="5323924" y="1410755"/>
        <a:ext cx="2015207" cy="1209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8474B-CF2B-4C4B-A0A3-F5F45A8E4032}">
      <dsp:nvSpPr>
        <dsp:cNvPr id="0" name=""/>
        <dsp:cNvSpPr/>
      </dsp:nvSpPr>
      <dsp:spPr>
        <a:xfrm>
          <a:off x="268187" y="247809"/>
          <a:ext cx="637136" cy="637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4EAE08-0B90-4763-8CB3-BE454A5591D9}">
      <dsp:nvSpPr>
        <dsp:cNvPr id="0" name=""/>
        <dsp:cNvSpPr/>
      </dsp:nvSpPr>
      <dsp:spPr>
        <a:xfrm>
          <a:off x="25284" y="963021"/>
          <a:ext cx="1820390" cy="104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Open Sans" panose="020B0606030504020204" pitchFamily="34" charset="0"/>
              <a:ea typeface="Open Sans" panose="020B0606030504020204" pitchFamily="34" charset="0"/>
              <a:cs typeface="Open Sans" panose="020B0606030504020204" pitchFamily="34" charset="0"/>
            </a:rPr>
            <a:t>Take Individual Action</a:t>
          </a:r>
          <a:endParaRPr lang="en-US" kern="1200">
            <a:latin typeface="Open Sans" panose="020B0606030504020204" pitchFamily="34" charset="0"/>
            <a:ea typeface="Open Sans" panose="020B0606030504020204" pitchFamily="34" charset="0"/>
            <a:cs typeface="Open Sans" panose="020B0606030504020204" pitchFamily="34" charset="0"/>
          </a:endParaRPr>
        </a:p>
      </dsp:txBody>
      <dsp:txXfrm>
        <a:off x="25284" y="963021"/>
        <a:ext cx="1820390" cy="1041035"/>
      </dsp:txXfrm>
    </dsp:sp>
    <dsp:sp modelId="{7BA899AF-F737-4C88-9E47-8835722DDC3C}">
      <dsp:nvSpPr>
        <dsp:cNvPr id="0" name=""/>
        <dsp:cNvSpPr/>
      </dsp:nvSpPr>
      <dsp:spPr>
        <a:xfrm>
          <a:off x="800" y="2075582"/>
          <a:ext cx="1820390" cy="118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latin typeface="Open Sans" panose="020B0606030504020204" pitchFamily="34" charset="0"/>
              <a:ea typeface="Open Sans" panose="020B0606030504020204" pitchFamily="34" charset="0"/>
              <a:cs typeface="Open Sans" panose="020B0606030504020204" pitchFamily="34" charset="0"/>
            </a:rPr>
            <a:t>Media, calls, letters</a:t>
          </a:r>
        </a:p>
      </dsp:txBody>
      <dsp:txXfrm>
        <a:off x="800" y="2075582"/>
        <a:ext cx="1820390" cy="1182111"/>
      </dsp:txXfrm>
    </dsp:sp>
    <dsp:sp modelId="{702C7825-428F-4604-9EAB-235F6B806A25}">
      <dsp:nvSpPr>
        <dsp:cNvPr id="0" name=""/>
        <dsp:cNvSpPr/>
      </dsp:nvSpPr>
      <dsp:spPr>
        <a:xfrm>
          <a:off x="2626729" y="247809"/>
          <a:ext cx="637136" cy="637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A13AF-5BCE-4B90-BCB3-B5F52B73D8AE}">
      <dsp:nvSpPr>
        <dsp:cNvPr id="0" name=""/>
        <dsp:cNvSpPr/>
      </dsp:nvSpPr>
      <dsp:spPr>
        <a:xfrm>
          <a:off x="2139759" y="973494"/>
          <a:ext cx="1820390" cy="104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Open Sans" panose="020B0606030504020204" pitchFamily="34" charset="0"/>
              <a:ea typeface="Open Sans" panose="020B0606030504020204" pitchFamily="34" charset="0"/>
              <a:cs typeface="Open Sans" panose="020B0606030504020204" pitchFamily="34" charset="0"/>
            </a:rPr>
            <a:t>Expand your Voice</a:t>
          </a:r>
        </a:p>
      </dsp:txBody>
      <dsp:txXfrm>
        <a:off x="2139759" y="973494"/>
        <a:ext cx="1820390" cy="1041035"/>
      </dsp:txXfrm>
    </dsp:sp>
    <dsp:sp modelId="{9F0F47FC-0880-42CB-A152-680740ED97DE}">
      <dsp:nvSpPr>
        <dsp:cNvPr id="0" name=""/>
        <dsp:cNvSpPr/>
      </dsp:nvSpPr>
      <dsp:spPr>
        <a:xfrm>
          <a:off x="2139759" y="2075582"/>
          <a:ext cx="1820390" cy="118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latin typeface="Open Sans" panose="020B0606030504020204" pitchFamily="34" charset="0"/>
              <a:ea typeface="Open Sans" panose="020B0606030504020204" pitchFamily="34" charset="0"/>
              <a:cs typeface="Open Sans" panose="020B0606030504020204" pitchFamily="34" charset="0"/>
            </a:rPr>
            <a:t>Partners, organizations, community connections</a:t>
          </a:r>
        </a:p>
      </dsp:txBody>
      <dsp:txXfrm>
        <a:off x="2139759" y="2075582"/>
        <a:ext cx="1820390" cy="1182111"/>
      </dsp:txXfrm>
    </dsp:sp>
    <dsp:sp modelId="{CE443596-42D4-4354-90D8-DA32A01C8970}">
      <dsp:nvSpPr>
        <dsp:cNvPr id="0" name=""/>
        <dsp:cNvSpPr/>
      </dsp:nvSpPr>
      <dsp:spPr>
        <a:xfrm>
          <a:off x="4607053" y="247809"/>
          <a:ext cx="637136" cy="637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B33FEE-B8C3-4950-97E6-30B0FCF3F653}">
      <dsp:nvSpPr>
        <dsp:cNvPr id="0" name=""/>
        <dsp:cNvSpPr/>
      </dsp:nvSpPr>
      <dsp:spPr>
        <a:xfrm>
          <a:off x="4278718" y="973494"/>
          <a:ext cx="1820390" cy="104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Open Sans" panose="020B0606030504020204" pitchFamily="34" charset="0"/>
              <a:ea typeface="Open Sans" panose="020B0606030504020204" pitchFamily="34" charset="0"/>
              <a:cs typeface="Open Sans" panose="020B0606030504020204" pitchFamily="34" charset="0"/>
            </a:rPr>
            <a:t>Mobilize Others</a:t>
          </a:r>
        </a:p>
      </dsp:txBody>
      <dsp:txXfrm>
        <a:off x="4278718" y="973494"/>
        <a:ext cx="1820390" cy="1041035"/>
      </dsp:txXfrm>
    </dsp:sp>
    <dsp:sp modelId="{74369845-C28F-441C-956D-A3CDBBD8DE25}">
      <dsp:nvSpPr>
        <dsp:cNvPr id="0" name=""/>
        <dsp:cNvSpPr/>
      </dsp:nvSpPr>
      <dsp:spPr>
        <a:xfrm>
          <a:off x="4278718" y="2075582"/>
          <a:ext cx="1820390" cy="118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latin typeface="Open Sans" panose="020B0606030504020204" pitchFamily="34" charset="0"/>
              <a:ea typeface="Open Sans" panose="020B0606030504020204" pitchFamily="34" charset="0"/>
              <a:cs typeface="Open Sans" panose="020B0606030504020204" pitchFamily="34" charset="0"/>
            </a:rPr>
            <a:t>Friends, family, action networks</a:t>
          </a:r>
        </a:p>
      </dsp:txBody>
      <dsp:txXfrm>
        <a:off x="4278718" y="2075582"/>
        <a:ext cx="1820390" cy="1182111"/>
      </dsp:txXfrm>
    </dsp:sp>
    <dsp:sp modelId="{BC42E57A-F467-924F-A189-BD937140F32F}">
      <dsp:nvSpPr>
        <dsp:cNvPr id="0" name=""/>
        <dsp:cNvSpPr/>
      </dsp:nvSpPr>
      <dsp:spPr>
        <a:xfrm>
          <a:off x="6417677" y="205095"/>
          <a:ext cx="637136" cy="637136"/>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24C2C-4C6C-5943-A310-FD2CE5671495}">
      <dsp:nvSpPr>
        <dsp:cNvPr id="0" name=""/>
        <dsp:cNvSpPr/>
      </dsp:nvSpPr>
      <dsp:spPr>
        <a:xfrm>
          <a:off x="6417677" y="973494"/>
          <a:ext cx="1820390" cy="104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Open Sans" panose="020B0606030504020204" pitchFamily="34" charset="0"/>
              <a:ea typeface="Open Sans" panose="020B0606030504020204" pitchFamily="34" charset="0"/>
              <a:cs typeface="Open Sans" panose="020B0606030504020204" pitchFamily="34" charset="0"/>
            </a:rPr>
            <a:t>Build Leadership</a:t>
          </a:r>
        </a:p>
      </dsp:txBody>
      <dsp:txXfrm>
        <a:off x="6417677" y="973494"/>
        <a:ext cx="1820390" cy="1041035"/>
      </dsp:txXfrm>
    </dsp:sp>
    <dsp:sp modelId="{26361E6C-1433-B342-A562-E3F491C33EB5}">
      <dsp:nvSpPr>
        <dsp:cNvPr id="0" name=""/>
        <dsp:cNvSpPr/>
      </dsp:nvSpPr>
      <dsp:spPr>
        <a:xfrm>
          <a:off x="6417677" y="2075582"/>
          <a:ext cx="1820390" cy="118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latin typeface="Open Sans" panose="020B0606030504020204" pitchFamily="34" charset="0"/>
              <a:ea typeface="Open Sans" panose="020B0606030504020204" pitchFamily="34" charset="0"/>
              <a:cs typeface="Open Sans" panose="020B0606030504020204" pitchFamily="34" charset="0"/>
            </a:rPr>
            <a:t>Support New Advocates</a:t>
          </a:r>
        </a:p>
      </dsp:txBody>
      <dsp:txXfrm>
        <a:off x="6417677" y="2075582"/>
        <a:ext cx="1820390" cy="1182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1E1A-D535-40AB-84E4-733087262B4D}">
      <dsp:nvSpPr>
        <dsp:cNvPr id="0" name=""/>
        <dsp:cNvSpPr/>
      </dsp:nvSpPr>
      <dsp:spPr>
        <a:xfrm>
          <a:off x="0" y="1928"/>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1FB8-0886-487A-A049-F49A7C3DC4D6}">
      <dsp:nvSpPr>
        <dsp:cNvPr id="0" name=""/>
        <dsp:cNvSpPr/>
      </dsp:nvSpPr>
      <dsp:spPr>
        <a:xfrm>
          <a:off x="272744" y="204795"/>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9FB86-7CF4-458E-8FC9-4B8FCC70D481}">
      <dsp:nvSpPr>
        <dsp:cNvPr id="0" name=""/>
        <dsp:cNvSpPr/>
      </dsp:nvSpPr>
      <dsp:spPr>
        <a:xfrm>
          <a:off x="1041388" y="1928"/>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Raise Issues Publicly</a:t>
          </a:r>
        </a:p>
      </dsp:txBody>
      <dsp:txXfrm>
        <a:off x="1041388" y="1928"/>
        <a:ext cx="3784146" cy="901635"/>
      </dsp:txXfrm>
    </dsp:sp>
    <dsp:sp modelId="{1780E5FF-2196-41B7-9943-33B5827724AA}">
      <dsp:nvSpPr>
        <dsp:cNvPr id="0" name=""/>
        <dsp:cNvSpPr/>
      </dsp:nvSpPr>
      <dsp:spPr>
        <a:xfrm>
          <a:off x="4825535" y="1928"/>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Submit Media</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someone to write with you</a:t>
          </a:r>
        </a:p>
      </dsp:txBody>
      <dsp:txXfrm>
        <a:off x="4825535" y="1928"/>
        <a:ext cx="3582661" cy="901635"/>
      </dsp:txXfrm>
    </dsp:sp>
    <dsp:sp modelId="{8C31EAD1-E1E9-4B4B-8EDD-89048200DCEF}">
      <dsp:nvSpPr>
        <dsp:cNvPr id="0" name=""/>
        <dsp:cNvSpPr/>
      </dsp:nvSpPr>
      <dsp:spPr>
        <a:xfrm>
          <a:off x="0" y="1128971"/>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8A10-C0B3-4D11-BD5E-61AEEA59AB10}">
      <dsp:nvSpPr>
        <dsp:cNvPr id="0" name=""/>
        <dsp:cNvSpPr/>
      </dsp:nvSpPr>
      <dsp:spPr>
        <a:xfrm>
          <a:off x="272744" y="1331839"/>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6E0FD4-C3FC-4B9B-851A-12455364599B}">
      <dsp:nvSpPr>
        <dsp:cNvPr id="0" name=""/>
        <dsp:cNvSpPr/>
      </dsp:nvSpPr>
      <dsp:spPr>
        <a:xfrm>
          <a:off x="1041388" y="1128971"/>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Build a Community Voice</a:t>
          </a:r>
        </a:p>
      </dsp:txBody>
      <dsp:txXfrm>
        <a:off x="1041388" y="1128971"/>
        <a:ext cx="3784146" cy="901635"/>
      </dsp:txXfrm>
    </dsp:sp>
    <dsp:sp modelId="{84E3971F-5137-4A78-B705-98FB42FF2427}">
      <dsp:nvSpPr>
        <dsp:cNvPr id="0" name=""/>
        <dsp:cNvSpPr/>
      </dsp:nvSpPr>
      <dsp:spPr>
        <a:xfrm>
          <a:off x="4825535" y="1128971"/>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Collect letters &amp; postcards</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Host a gathering to engage partners</a:t>
          </a:r>
        </a:p>
      </dsp:txBody>
      <dsp:txXfrm>
        <a:off x="4825535" y="1128971"/>
        <a:ext cx="3582661" cy="901635"/>
      </dsp:txXfrm>
    </dsp:sp>
    <dsp:sp modelId="{EF857CC4-9672-4507-AA19-C8811B1314E7}">
      <dsp:nvSpPr>
        <dsp:cNvPr id="0" name=""/>
        <dsp:cNvSpPr/>
      </dsp:nvSpPr>
      <dsp:spPr>
        <a:xfrm>
          <a:off x="0" y="2256403"/>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A9FA-E4EE-4501-9B0C-25FF90A6D5FD}">
      <dsp:nvSpPr>
        <dsp:cNvPr id="0" name=""/>
        <dsp:cNvSpPr/>
      </dsp:nvSpPr>
      <dsp:spPr>
        <a:xfrm>
          <a:off x="272744" y="2458883"/>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A72ED-1B61-4DDD-89BC-8CA0B26D7DBD}">
      <dsp:nvSpPr>
        <dsp:cNvPr id="0" name=""/>
        <dsp:cNvSpPr/>
      </dsp:nvSpPr>
      <dsp:spPr>
        <a:xfrm>
          <a:off x="1041388" y="2256015"/>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Amplify Lobby Day</a:t>
          </a:r>
        </a:p>
      </dsp:txBody>
      <dsp:txXfrm>
        <a:off x="1041388" y="2256015"/>
        <a:ext cx="3784146" cy="901635"/>
      </dsp:txXfrm>
    </dsp:sp>
    <dsp:sp modelId="{473D66EC-C578-4C7C-8ADB-893F9B21558A}">
      <dsp:nvSpPr>
        <dsp:cNvPr id="0" name=""/>
        <dsp:cNvSpPr/>
      </dsp:nvSpPr>
      <dsp:spPr>
        <a:xfrm>
          <a:off x="4825535" y="2256015"/>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Call Congress on July 14</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others to call</a:t>
          </a:r>
        </a:p>
      </dsp:txBody>
      <dsp:txXfrm>
        <a:off x="4825535" y="2256015"/>
        <a:ext cx="3582661" cy="901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1E1A-D535-40AB-84E4-733087262B4D}">
      <dsp:nvSpPr>
        <dsp:cNvPr id="0" name=""/>
        <dsp:cNvSpPr/>
      </dsp:nvSpPr>
      <dsp:spPr>
        <a:xfrm>
          <a:off x="0" y="1928"/>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1FB8-0886-487A-A049-F49A7C3DC4D6}">
      <dsp:nvSpPr>
        <dsp:cNvPr id="0" name=""/>
        <dsp:cNvSpPr/>
      </dsp:nvSpPr>
      <dsp:spPr>
        <a:xfrm>
          <a:off x="272744" y="204795"/>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9FB86-7CF4-458E-8FC9-4B8FCC70D481}">
      <dsp:nvSpPr>
        <dsp:cNvPr id="0" name=""/>
        <dsp:cNvSpPr/>
      </dsp:nvSpPr>
      <dsp:spPr>
        <a:xfrm>
          <a:off x="1041388" y="1928"/>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Raise Issues Publicly</a:t>
          </a:r>
        </a:p>
      </dsp:txBody>
      <dsp:txXfrm>
        <a:off x="1041388" y="1928"/>
        <a:ext cx="3784146" cy="901635"/>
      </dsp:txXfrm>
    </dsp:sp>
    <dsp:sp modelId="{1780E5FF-2196-41B7-9943-33B5827724AA}">
      <dsp:nvSpPr>
        <dsp:cNvPr id="0" name=""/>
        <dsp:cNvSpPr/>
      </dsp:nvSpPr>
      <dsp:spPr>
        <a:xfrm>
          <a:off x="4825535" y="1928"/>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Submit Media</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someone to write with you</a:t>
          </a:r>
        </a:p>
      </dsp:txBody>
      <dsp:txXfrm>
        <a:off x="4825535" y="1928"/>
        <a:ext cx="3582661" cy="901635"/>
      </dsp:txXfrm>
    </dsp:sp>
    <dsp:sp modelId="{8C31EAD1-E1E9-4B4B-8EDD-89048200DCEF}">
      <dsp:nvSpPr>
        <dsp:cNvPr id="0" name=""/>
        <dsp:cNvSpPr/>
      </dsp:nvSpPr>
      <dsp:spPr>
        <a:xfrm>
          <a:off x="0" y="1128971"/>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8A10-C0B3-4D11-BD5E-61AEEA59AB10}">
      <dsp:nvSpPr>
        <dsp:cNvPr id="0" name=""/>
        <dsp:cNvSpPr/>
      </dsp:nvSpPr>
      <dsp:spPr>
        <a:xfrm>
          <a:off x="272744" y="1331839"/>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6E0FD4-C3FC-4B9B-851A-12455364599B}">
      <dsp:nvSpPr>
        <dsp:cNvPr id="0" name=""/>
        <dsp:cNvSpPr/>
      </dsp:nvSpPr>
      <dsp:spPr>
        <a:xfrm>
          <a:off x="1041388" y="1128971"/>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Build a Community Voice</a:t>
          </a:r>
        </a:p>
      </dsp:txBody>
      <dsp:txXfrm>
        <a:off x="1041388" y="1128971"/>
        <a:ext cx="3784146" cy="901635"/>
      </dsp:txXfrm>
    </dsp:sp>
    <dsp:sp modelId="{84E3971F-5137-4A78-B705-98FB42FF2427}">
      <dsp:nvSpPr>
        <dsp:cNvPr id="0" name=""/>
        <dsp:cNvSpPr/>
      </dsp:nvSpPr>
      <dsp:spPr>
        <a:xfrm>
          <a:off x="4825535" y="1128971"/>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Collect letters &amp; postcards</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Host a gathering to engage partners</a:t>
          </a:r>
        </a:p>
      </dsp:txBody>
      <dsp:txXfrm>
        <a:off x="4825535" y="1128971"/>
        <a:ext cx="3582661" cy="901635"/>
      </dsp:txXfrm>
    </dsp:sp>
    <dsp:sp modelId="{EF857CC4-9672-4507-AA19-C8811B1314E7}">
      <dsp:nvSpPr>
        <dsp:cNvPr id="0" name=""/>
        <dsp:cNvSpPr/>
      </dsp:nvSpPr>
      <dsp:spPr>
        <a:xfrm>
          <a:off x="0" y="2256403"/>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A9FA-E4EE-4501-9B0C-25FF90A6D5FD}">
      <dsp:nvSpPr>
        <dsp:cNvPr id="0" name=""/>
        <dsp:cNvSpPr/>
      </dsp:nvSpPr>
      <dsp:spPr>
        <a:xfrm>
          <a:off x="272744" y="2458883"/>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A72ED-1B61-4DDD-89BC-8CA0B26D7DBD}">
      <dsp:nvSpPr>
        <dsp:cNvPr id="0" name=""/>
        <dsp:cNvSpPr/>
      </dsp:nvSpPr>
      <dsp:spPr>
        <a:xfrm>
          <a:off x="1041388" y="2256015"/>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Amplify Lobby Day</a:t>
          </a:r>
        </a:p>
      </dsp:txBody>
      <dsp:txXfrm>
        <a:off x="1041388" y="2256015"/>
        <a:ext cx="3784146" cy="901635"/>
      </dsp:txXfrm>
    </dsp:sp>
    <dsp:sp modelId="{473D66EC-C578-4C7C-8ADB-893F9B21558A}">
      <dsp:nvSpPr>
        <dsp:cNvPr id="0" name=""/>
        <dsp:cNvSpPr/>
      </dsp:nvSpPr>
      <dsp:spPr>
        <a:xfrm>
          <a:off x="4825535" y="2256015"/>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Call Congress on July 14</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others to call</a:t>
          </a:r>
        </a:p>
      </dsp:txBody>
      <dsp:txXfrm>
        <a:off x="4825535" y="2256015"/>
        <a:ext cx="3582661" cy="901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1E1A-D535-40AB-84E4-733087262B4D}">
      <dsp:nvSpPr>
        <dsp:cNvPr id="0" name=""/>
        <dsp:cNvSpPr/>
      </dsp:nvSpPr>
      <dsp:spPr>
        <a:xfrm>
          <a:off x="0" y="1928"/>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1FB8-0886-487A-A049-F49A7C3DC4D6}">
      <dsp:nvSpPr>
        <dsp:cNvPr id="0" name=""/>
        <dsp:cNvSpPr/>
      </dsp:nvSpPr>
      <dsp:spPr>
        <a:xfrm>
          <a:off x="272744" y="204795"/>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9FB86-7CF4-458E-8FC9-4B8FCC70D481}">
      <dsp:nvSpPr>
        <dsp:cNvPr id="0" name=""/>
        <dsp:cNvSpPr/>
      </dsp:nvSpPr>
      <dsp:spPr>
        <a:xfrm>
          <a:off x="1041388" y="1928"/>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Raise Issues Publicly</a:t>
          </a:r>
        </a:p>
      </dsp:txBody>
      <dsp:txXfrm>
        <a:off x="1041388" y="1928"/>
        <a:ext cx="3784146" cy="901635"/>
      </dsp:txXfrm>
    </dsp:sp>
    <dsp:sp modelId="{1780E5FF-2196-41B7-9943-33B5827724AA}">
      <dsp:nvSpPr>
        <dsp:cNvPr id="0" name=""/>
        <dsp:cNvSpPr/>
      </dsp:nvSpPr>
      <dsp:spPr>
        <a:xfrm>
          <a:off x="4825535" y="1928"/>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Submit Media</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someone to write with you</a:t>
          </a:r>
        </a:p>
      </dsp:txBody>
      <dsp:txXfrm>
        <a:off x="4825535" y="1928"/>
        <a:ext cx="3582661" cy="901635"/>
      </dsp:txXfrm>
    </dsp:sp>
    <dsp:sp modelId="{8C31EAD1-E1E9-4B4B-8EDD-89048200DCEF}">
      <dsp:nvSpPr>
        <dsp:cNvPr id="0" name=""/>
        <dsp:cNvSpPr/>
      </dsp:nvSpPr>
      <dsp:spPr>
        <a:xfrm>
          <a:off x="0" y="1128971"/>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8A10-C0B3-4D11-BD5E-61AEEA59AB10}">
      <dsp:nvSpPr>
        <dsp:cNvPr id="0" name=""/>
        <dsp:cNvSpPr/>
      </dsp:nvSpPr>
      <dsp:spPr>
        <a:xfrm>
          <a:off x="272744" y="1331839"/>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6E0FD4-C3FC-4B9B-851A-12455364599B}">
      <dsp:nvSpPr>
        <dsp:cNvPr id="0" name=""/>
        <dsp:cNvSpPr/>
      </dsp:nvSpPr>
      <dsp:spPr>
        <a:xfrm>
          <a:off x="1041388" y="1128971"/>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Build a Community Voice</a:t>
          </a:r>
        </a:p>
      </dsp:txBody>
      <dsp:txXfrm>
        <a:off x="1041388" y="1128971"/>
        <a:ext cx="3784146" cy="901635"/>
      </dsp:txXfrm>
    </dsp:sp>
    <dsp:sp modelId="{84E3971F-5137-4A78-B705-98FB42FF2427}">
      <dsp:nvSpPr>
        <dsp:cNvPr id="0" name=""/>
        <dsp:cNvSpPr/>
      </dsp:nvSpPr>
      <dsp:spPr>
        <a:xfrm>
          <a:off x="4825535" y="1128971"/>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Collect letters &amp; postcards</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Host a gathering to engage partners</a:t>
          </a:r>
        </a:p>
      </dsp:txBody>
      <dsp:txXfrm>
        <a:off x="4825535" y="1128971"/>
        <a:ext cx="3582661" cy="901635"/>
      </dsp:txXfrm>
    </dsp:sp>
    <dsp:sp modelId="{EF857CC4-9672-4507-AA19-C8811B1314E7}">
      <dsp:nvSpPr>
        <dsp:cNvPr id="0" name=""/>
        <dsp:cNvSpPr/>
      </dsp:nvSpPr>
      <dsp:spPr>
        <a:xfrm>
          <a:off x="0" y="2256403"/>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A9FA-E4EE-4501-9B0C-25FF90A6D5FD}">
      <dsp:nvSpPr>
        <dsp:cNvPr id="0" name=""/>
        <dsp:cNvSpPr/>
      </dsp:nvSpPr>
      <dsp:spPr>
        <a:xfrm>
          <a:off x="272744" y="2458883"/>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A72ED-1B61-4DDD-89BC-8CA0B26D7DBD}">
      <dsp:nvSpPr>
        <dsp:cNvPr id="0" name=""/>
        <dsp:cNvSpPr/>
      </dsp:nvSpPr>
      <dsp:spPr>
        <a:xfrm>
          <a:off x="1041388" y="2256015"/>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Amplify Lobby Day</a:t>
          </a:r>
        </a:p>
      </dsp:txBody>
      <dsp:txXfrm>
        <a:off x="1041388" y="2256015"/>
        <a:ext cx="3784146" cy="901635"/>
      </dsp:txXfrm>
    </dsp:sp>
    <dsp:sp modelId="{473D66EC-C578-4C7C-8ADB-893F9B21558A}">
      <dsp:nvSpPr>
        <dsp:cNvPr id="0" name=""/>
        <dsp:cNvSpPr/>
      </dsp:nvSpPr>
      <dsp:spPr>
        <a:xfrm>
          <a:off x="4825535" y="2256015"/>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Call Congress on July 14</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others to call</a:t>
          </a:r>
        </a:p>
      </dsp:txBody>
      <dsp:txXfrm>
        <a:off x="4825535" y="2256015"/>
        <a:ext cx="3582661" cy="9016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7CADF-1BE6-D748-9A43-B2D68546A079}">
      <dsp:nvSpPr>
        <dsp:cNvPr id="0" name=""/>
        <dsp:cNvSpPr/>
      </dsp:nvSpPr>
      <dsp:spPr>
        <a:xfrm>
          <a:off x="0" y="92625"/>
          <a:ext cx="8467725" cy="3260174"/>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7190" tIns="833120" rIns="657190" bIns="170688" numCol="1" spcCol="1270" anchor="t" anchorCtr="0">
          <a:noAutofit/>
        </a:bodyPr>
        <a:lstStyle/>
        <a:p>
          <a:pPr marL="228600" lvl="1" indent="-228600" algn="l" defTabSz="1066800">
            <a:lnSpc>
              <a:spcPct val="90000"/>
            </a:lnSpc>
            <a:spcBef>
              <a:spcPct val="0"/>
            </a:spcBef>
            <a:spcAft>
              <a:spcPct val="15000"/>
            </a:spcAft>
            <a:buNone/>
          </a:pPr>
          <a:r>
            <a:rPr lang="en-US" sz="2400" b="0" kern="1200">
              <a:latin typeface="Open Sans"/>
              <a:ea typeface="Open Sans"/>
              <a:cs typeface="Open Sans"/>
            </a:rPr>
            <a:t>What kind of community and relationships do you want your advocacy to create?</a:t>
          </a:r>
        </a:p>
        <a:p>
          <a:pPr marL="228600" lvl="1" indent="-228600" algn="l" defTabSz="1066800">
            <a:lnSpc>
              <a:spcPct val="90000"/>
            </a:lnSpc>
            <a:spcBef>
              <a:spcPct val="0"/>
            </a:spcBef>
            <a:spcAft>
              <a:spcPct val="15000"/>
            </a:spcAft>
            <a:buNone/>
          </a:pPr>
          <a:endParaRPr lang="en-US" sz="2400" kern="1200">
            <a:latin typeface="Open Sans"/>
            <a:ea typeface="Open Sans"/>
            <a:cs typeface="Open Sans"/>
          </a:endParaRPr>
        </a:p>
        <a:p>
          <a:pPr marL="228600" lvl="1" indent="-228600" algn="l" defTabSz="1066800">
            <a:lnSpc>
              <a:spcPct val="90000"/>
            </a:lnSpc>
            <a:spcBef>
              <a:spcPct val="0"/>
            </a:spcBef>
            <a:spcAft>
              <a:spcPct val="15000"/>
            </a:spcAft>
            <a:buNone/>
          </a:pPr>
          <a:r>
            <a:rPr lang="en-US" sz="2400" kern="1200">
              <a:latin typeface="Open Sans"/>
              <a:ea typeface="Open Sans"/>
              <a:cs typeface="Open Sans"/>
            </a:rPr>
            <a:t>How can you use the National Conference moment to help build that?</a:t>
          </a:r>
        </a:p>
      </dsp:txBody>
      <dsp:txXfrm>
        <a:off x="0" y="92625"/>
        <a:ext cx="8467725" cy="3260174"/>
      </dsp:txXfrm>
    </dsp:sp>
    <dsp:sp modelId="{A6C076B4-C6F0-794F-867E-9C23F39301BC}">
      <dsp:nvSpPr>
        <dsp:cNvPr id="0" name=""/>
        <dsp:cNvSpPr/>
      </dsp:nvSpPr>
      <dsp:spPr>
        <a:xfrm>
          <a:off x="317709" y="0"/>
          <a:ext cx="5586522" cy="6823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042" tIns="0" rIns="224042" bIns="0" numCol="1" spcCol="1270" anchor="ctr" anchorCtr="0">
          <a:noAutofit/>
        </a:bodyPr>
        <a:lstStyle/>
        <a:p>
          <a:pPr marL="0" lvl="0" indent="0" algn="l" defTabSz="88900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Raise your hand / Share in chat</a:t>
          </a:r>
        </a:p>
      </dsp:txBody>
      <dsp:txXfrm>
        <a:off x="351016" y="33307"/>
        <a:ext cx="5519908" cy="615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1E1A-D535-40AB-84E4-733087262B4D}">
      <dsp:nvSpPr>
        <dsp:cNvPr id="0" name=""/>
        <dsp:cNvSpPr/>
      </dsp:nvSpPr>
      <dsp:spPr>
        <a:xfrm>
          <a:off x="0" y="1928"/>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1FB8-0886-487A-A049-F49A7C3DC4D6}">
      <dsp:nvSpPr>
        <dsp:cNvPr id="0" name=""/>
        <dsp:cNvSpPr/>
      </dsp:nvSpPr>
      <dsp:spPr>
        <a:xfrm>
          <a:off x="272744" y="204795"/>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9FB86-7CF4-458E-8FC9-4B8FCC70D481}">
      <dsp:nvSpPr>
        <dsp:cNvPr id="0" name=""/>
        <dsp:cNvSpPr/>
      </dsp:nvSpPr>
      <dsp:spPr>
        <a:xfrm>
          <a:off x="1041388" y="1928"/>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Raise Issues Publicly</a:t>
          </a:r>
        </a:p>
      </dsp:txBody>
      <dsp:txXfrm>
        <a:off x="1041388" y="1928"/>
        <a:ext cx="3784146" cy="901635"/>
      </dsp:txXfrm>
    </dsp:sp>
    <dsp:sp modelId="{1780E5FF-2196-41B7-9943-33B5827724AA}">
      <dsp:nvSpPr>
        <dsp:cNvPr id="0" name=""/>
        <dsp:cNvSpPr/>
      </dsp:nvSpPr>
      <dsp:spPr>
        <a:xfrm>
          <a:off x="4825535" y="1928"/>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Submit Media</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someone to write with you</a:t>
          </a:r>
        </a:p>
      </dsp:txBody>
      <dsp:txXfrm>
        <a:off x="4825535" y="1928"/>
        <a:ext cx="3582661" cy="901635"/>
      </dsp:txXfrm>
    </dsp:sp>
    <dsp:sp modelId="{8C31EAD1-E1E9-4B4B-8EDD-89048200DCEF}">
      <dsp:nvSpPr>
        <dsp:cNvPr id="0" name=""/>
        <dsp:cNvSpPr/>
      </dsp:nvSpPr>
      <dsp:spPr>
        <a:xfrm>
          <a:off x="0" y="1128971"/>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8A10-C0B3-4D11-BD5E-61AEEA59AB10}">
      <dsp:nvSpPr>
        <dsp:cNvPr id="0" name=""/>
        <dsp:cNvSpPr/>
      </dsp:nvSpPr>
      <dsp:spPr>
        <a:xfrm>
          <a:off x="272744" y="1331839"/>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6E0FD4-C3FC-4B9B-851A-12455364599B}">
      <dsp:nvSpPr>
        <dsp:cNvPr id="0" name=""/>
        <dsp:cNvSpPr/>
      </dsp:nvSpPr>
      <dsp:spPr>
        <a:xfrm>
          <a:off x="1041388" y="1128971"/>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Build a Community Voice</a:t>
          </a:r>
        </a:p>
      </dsp:txBody>
      <dsp:txXfrm>
        <a:off x="1041388" y="1128971"/>
        <a:ext cx="3784146" cy="901635"/>
      </dsp:txXfrm>
    </dsp:sp>
    <dsp:sp modelId="{84E3971F-5137-4A78-B705-98FB42FF2427}">
      <dsp:nvSpPr>
        <dsp:cNvPr id="0" name=""/>
        <dsp:cNvSpPr/>
      </dsp:nvSpPr>
      <dsp:spPr>
        <a:xfrm>
          <a:off x="4825535" y="1128971"/>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Collect letters &amp; postcards</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Host a gathering to engage partners</a:t>
          </a:r>
        </a:p>
      </dsp:txBody>
      <dsp:txXfrm>
        <a:off x="4825535" y="1128971"/>
        <a:ext cx="3582661" cy="901635"/>
      </dsp:txXfrm>
    </dsp:sp>
    <dsp:sp modelId="{EF857CC4-9672-4507-AA19-C8811B1314E7}">
      <dsp:nvSpPr>
        <dsp:cNvPr id="0" name=""/>
        <dsp:cNvSpPr/>
      </dsp:nvSpPr>
      <dsp:spPr>
        <a:xfrm>
          <a:off x="0" y="2256403"/>
          <a:ext cx="8409215" cy="901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A9FA-E4EE-4501-9B0C-25FF90A6D5FD}">
      <dsp:nvSpPr>
        <dsp:cNvPr id="0" name=""/>
        <dsp:cNvSpPr/>
      </dsp:nvSpPr>
      <dsp:spPr>
        <a:xfrm>
          <a:off x="272744" y="2458883"/>
          <a:ext cx="495899" cy="49589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A72ED-1B61-4DDD-89BC-8CA0B26D7DBD}">
      <dsp:nvSpPr>
        <dsp:cNvPr id="0" name=""/>
        <dsp:cNvSpPr/>
      </dsp:nvSpPr>
      <dsp:spPr>
        <a:xfrm>
          <a:off x="1041388" y="2256015"/>
          <a:ext cx="3784146"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1066800">
            <a:lnSpc>
              <a:spcPct val="100000"/>
            </a:lnSpc>
            <a:spcBef>
              <a:spcPct val="0"/>
            </a:spcBef>
            <a:spcAft>
              <a:spcPct val="35000"/>
            </a:spcAft>
            <a:buNone/>
          </a:pPr>
          <a:r>
            <a:rPr lang="en-US" sz="2400" kern="1200">
              <a:latin typeface="Open Sans" panose="020B0606030504020204" pitchFamily="34" charset="0"/>
              <a:ea typeface="Open Sans" panose="020B0606030504020204" pitchFamily="34" charset="0"/>
              <a:cs typeface="Open Sans" panose="020B0606030504020204" pitchFamily="34" charset="0"/>
            </a:rPr>
            <a:t>Amplify Lobby Day</a:t>
          </a:r>
        </a:p>
      </dsp:txBody>
      <dsp:txXfrm>
        <a:off x="1041388" y="2256015"/>
        <a:ext cx="3784146" cy="901635"/>
      </dsp:txXfrm>
    </dsp:sp>
    <dsp:sp modelId="{473D66EC-C578-4C7C-8ADB-893F9B21558A}">
      <dsp:nvSpPr>
        <dsp:cNvPr id="0" name=""/>
        <dsp:cNvSpPr/>
      </dsp:nvSpPr>
      <dsp:spPr>
        <a:xfrm>
          <a:off x="4825535" y="2256015"/>
          <a:ext cx="3582661" cy="90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23" tIns="95423" rIns="95423" bIns="95423" numCol="1" spcCol="1270" anchor="ctr"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Call Congress on July 14</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Invite others to call</a:t>
          </a:r>
        </a:p>
      </dsp:txBody>
      <dsp:txXfrm>
        <a:off x="4825535" y="2256015"/>
        <a:ext cx="3582661" cy="901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6/5/2026</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7937-980E-4D1D-C7D6-35077130A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58BFC-81A8-E4FD-585D-B37F322826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A39381-E1E1-F729-FE28-4749BD11C3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2ADCB8-71F0-22EA-B2C8-ED32550940BA}"/>
              </a:ext>
            </a:extLst>
          </p:cNvPr>
          <p:cNvSpPr>
            <a:spLocks noGrp="1"/>
          </p:cNvSpPr>
          <p:nvPr>
            <p:ph type="sldNum" sz="quarter" idx="5"/>
          </p:nvPr>
        </p:nvSpPr>
        <p:spPr/>
        <p:txBody>
          <a:bodyPr/>
          <a:lstStyle/>
          <a:p>
            <a:fld id="{E1A05357-FEDC-42A6-A9AA-A177021FF7C8}" type="slidenum">
              <a:rPr lang="en-US" smtClean="0"/>
              <a:pPr/>
              <a:t>21</a:t>
            </a:fld>
            <a:endParaRPr lang="en-US"/>
          </a:p>
        </p:txBody>
      </p:sp>
    </p:spTree>
    <p:extLst>
      <p:ext uri="{BB962C8B-B14F-4D97-AF65-F5344CB8AC3E}">
        <p14:creationId xmlns:p14="http://schemas.microsoft.com/office/powerpoint/2010/main" val="226458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2CB2-C1E9-D33A-8935-394A786FA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9FC87-F996-3C1E-1A1E-494DF0A4EA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B73C9C-5BC1-1A96-941F-8C80072061FD}"/>
              </a:ext>
            </a:extLst>
          </p:cNvPr>
          <p:cNvSpPr>
            <a:spLocks noGrp="1"/>
          </p:cNvSpPr>
          <p:nvPr>
            <p:ph type="body" idx="1"/>
          </p:nvPr>
        </p:nvSpPr>
        <p:spPr/>
        <p:txBody>
          <a:bodyPr/>
          <a:lstStyle/>
          <a:p>
            <a:r>
              <a:rPr lang="en-US"/>
              <a:t>Sarah</a:t>
            </a:r>
          </a:p>
        </p:txBody>
      </p:sp>
      <p:sp>
        <p:nvSpPr>
          <p:cNvPr id="4" name="Slide Number Placeholder 3">
            <a:extLst>
              <a:ext uri="{FF2B5EF4-FFF2-40B4-BE49-F238E27FC236}">
                <a16:creationId xmlns:a16="http://schemas.microsoft.com/office/drawing/2014/main" id="{E719FA99-8200-069C-C14D-058F1BEF8ADB}"/>
              </a:ext>
            </a:extLst>
          </p:cNvPr>
          <p:cNvSpPr>
            <a:spLocks noGrp="1"/>
          </p:cNvSpPr>
          <p:nvPr>
            <p:ph type="sldNum" sz="quarter" idx="5"/>
          </p:nvPr>
        </p:nvSpPr>
        <p:spPr/>
        <p:txBody>
          <a:bodyPr/>
          <a:lstStyle/>
          <a:p>
            <a:fld id="{158EA70A-BE10-40B1-A850-11121D77317B}" type="slidenum">
              <a:rPr lang="en-US" smtClean="0"/>
              <a:t>26</a:t>
            </a:fld>
            <a:endParaRPr lang="en-US"/>
          </a:p>
        </p:txBody>
      </p:sp>
    </p:spTree>
    <p:extLst>
      <p:ext uri="{BB962C8B-B14F-4D97-AF65-F5344CB8AC3E}">
        <p14:creationId xmlns:p14="http://schemas.microsoft.com/office/powerpoint/2010/main" val="424867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t>
            </a:r>
            <a:endParaRPr/>
          </a:p>
        </p:txBody>
      </p:sp>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extLst>
      <p:ext uri="{BB962C8B-B14F-4D97-AF65-F5344CB8AC3E}">
        <p14:creationId xmlns:p14="http://schemas.microsoft.com/office/powerpoint/2010/main" val="307756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75DF-C835-8C16-E0DF-891B91D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3F46-9D2C-E909-1399-C354FAE6F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1AAAB-B68D-909F-CFC7-5769C54D8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121D2E-4D20-A082-EBFF-C9379BBA8B03}"/>
              </a:ext>
            </a:extLst>
          </p:cNvPr>
          <p:cNvSpPr>
            <a:spLocks noGrp="1"/>
          </p:cNvSpPr>
          <p:nvPr>
            <p:ph type="sldNum" sz="quarter" idx="5"/>
          </p:nvPr>
        </p:nvSpPr>
        <p:spPr/>
        <p:txBody>
          <a:bodyPr/>
          <a:lstStyle/>
          <a:p>
            <a:fld id="{E1A05357-FEDC-42A6-A9AA-A177021FF7C8}" type="slidenum">
              <a:rPr lang="en-US" smtClean="0"/>
              <a:pPr/>
              <a:t>55</a:t>
            </a:fld>
            <a:endParaRPr lang="en-US"/>
          </a:p>
        </p:txBody>
      </p:sp>
    </p:spTree>
    <p:extLst>
      <p:ext uri="{BB962C8B-B14F-4D97-AF65-F5344CB8AC3E}">
        <p14:creationId xmlns:p14="http://schemas.microsoft.com/office/powerpoint/2010/main" val="161971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3</a:t>
            </a:fld>
            <a:endParaRPr lang="en-US"/>
          </a:p>
        </p:txBody>
      </p:sp>
    </p:spTree>
    <p:extLst>
      <p:ext uri="{BB962C8B-B14F-4D97-AF65-F5344CB8AC3E}">
        <p14:creationId xmlns:p14="http://schemas.microsoft.com/office/powerpoint/2010/main" val="337652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BABA-98CF-8943-9486-22219E774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70E6A-AF7A-35D4-410F-A231907EAE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CB5E94-B1B8-3F01-0520-9230E60E20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432F0D-2DCF-0AD2-B7D0-A023E677AA5E}"/>
              </a:ext>
            </a:extLst>
          </p:cNvPr>
          <p:cNvSpPr>
            <a:spLocks noGrp="1"/>
          </p:cNvSpPr>
          <p:nvPr>
            <p:ph type="sldNum" sz="quarter" idx="5"/>
          </p:nvPr>
        </p:nvSpPr>
        <p:spPr/>
        <p:txBody>
          <a:bodyPr/>
          <a:lstStyle/>
          <a:p>
            <a:fld id="{E1A05357-FEDC-42A6-A9AA-A177021FF7C8}" type="slidenum">
              <a:rPr lang="en-US" smtClean="0"/>
              <a:pPr/>
              <a:t>4</a:t>
            </a:fld>
            <a:endParaRPr lang="en-US"/>
          </a:p>
        </p:txBody>
      </p:sp>
    </p:spTree>
    <p:extLst>
      <p:ext uri="{BB962C8B-B14F-4D97-AF65-F5344CB8AC3E}">
        <p14:creationId xmlns:p14="http://schemas.microsoft.com/office/powerpoint/2010/main" val="80031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13</a:t>
            </a:fld>
            <a:endParaRPr lang="en-US"/>
          </a:p>
        </p:txBody>
      </p:sp>
    </p:spTree>
    <p:extLst>
      <p:ext uri="{BB962C8B-B14F-4D97-AF65-F5344CB8AC3E}">
        <p14:creationId xmlns:p14="http://schemas.microsoft.com/office/powerpoint/2010/main" val="397540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B69DC-EB38-4F64-7EE2-9CE703E4F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D9E26-AD4D-2042-F3A7-E4A1329009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EAADCD-D307-47E6-58B2-221553D25F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1D6755-6941-042F-C4B2-C655F3126EFF}"/>
              </a:ext>
            </a:extLst>
          </p:cNvPr>
          <p:cNvSpPr>
            <a:spLocks noGrp="1"/>
          </p:cNvSpPr>
          <p:nvPr>
            <p:ph type="sldNum" sz="quarter" idx="5"/>
          </p:nvPr>
        </p:nvSpPr>
        <p:spPr/>
        <p:txBody>
          <a:bodyPr/>
          <a:lstStyle/>
          <a:p>
            <a:fld id="{E1A05357-FEDC-42A6-A9AA-A177021FF7C8}" type="slidenum">
              <a:rPr lang="en-US" smtClean="0"/>
              <a:pPr/>
              <a:t>15</a:t>
            </a:fld>
            <a:endParaRPr lang="en-US"/>
          </a:p>
        </p:txBody>
      </p:sp>
    </p:spTree>
    <p:extLst>
      <p:ext uri="{BB962C8B-B14F-4D97-AF65-F5344CB8AC3E}">
        <p14:creationId xmlns:p14="http://schemas.microsoft.com/office/powerpoint/2010/main" val="24511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37F2-AC6F-D6EA-E3E2-B6371F594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65F55-3E3F-77CF-DA0C-30BEBEA477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A3B584-07CF-07F5-A426-9958FE7BBF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81576A-116E-F1E1-C04B-1D44CC4D8303}"/>
              </a:ext>
            </a:extLst>
          </p:cNvPr>
          <p:cNvSpPr>
            <a:spLocks noGrp="1"/>
          </p:cNvSpPr>
          <p:nvPr>
            <p:ph type="sldNum" sz="quarter" idx="5"/>
          </p:nvPr>
        </p:nvSpPr>
        <p:spPr/>
        <p:txBody>
          <a:bodyPr/>
          <a:lstStyle/>
          <a:p>
            <a:fld id="{E1A05357-FEDC-42A6-A9AA-A177021FF7C8}" type="slidenum">
              <a:rPr lang="en-US" smtClean="0"/>
              <a:pPr/>
              <a:t>16</a:t>
            </a:fld>
            <a:endParaRPr lang="en-US"/>
          </a:p>
        </p:txBody>
      </p:sp>
    </p:spTree>
    <p:extLst>
      <p:ext uri="{BB962C8B-B14F-4D97-AF65-F5344CB8AC3E}">
        <p14:creationId xmlns:p14="http://schemas.microsoft.com/office/powerpoint/2010/main" val="276779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78F2-F084-6C06-B3C4-E214562DB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56B40-1CF3-1E31-BC98-11F9A1B4DB4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CE00D5-F5E4-57EF-99D7-3C55AEC21A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0A0873-2255-E99D-CBA5-2A57462894BC}"/>
              </a:ext>
            </a:extLst>
          </p:cNvPr>
          <p:cNvSpPr>
            <a:spLocks noGrp="1"/>
          </p:cNvSpPr>
          <p:nvPr>
            <p:ph type="sldNum" sz="quarter" idx="5"/>
          </p:nvPr>
        </p:nvSpPr>
        <p:spPr/>
        <p:txBody>
          <a:bodyPr/>
          <a:lstStyle/>
          <a:p>
            <a:fld id="{E1A05357-FEDC-42A6-A9AA-A177021FF7C8}" type="slidenum">
              <a:rPr lang="en-US" smtClean="0"/>
              <a:pPr/>
              <a:t>17</a:t>
            </a:fld>
            <a:endParaRPr lang="en-US"/>
          </a:p>
        </p:txBody>
      </p:sp>
    </p:spTree>
    <p:extLst>
      <p:ext uri="{BB962C8B-B14F-4D97-AF65-F5344CB8AC3E}">
        <p14:creationId xmlns:p14="http://schemas.microsoft.com/office/powerpoint/2010/main" val="235730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F7E57-205C-5A64-C8CF-97CB14F97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A1106-3B6D-A250-59B4-3EED68EB36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E3C203-8106-7386-F000-0AE074F27E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4397B9-5510-9994-1AA4-DA6A575D8805}"/>
              </a:ext>
            </a:extLst>
          </p:cNvPr>
          <p:cNvSpPr>
            <a:spLocks noGrp="1"/>
          </p:cNvSpPr>
          <p:nvPr>
            <p:ph type="sldNum" sz="quarter" idx="5"/>
          </p:nvPr>
        </p:nvSpPr>
        <p:spPr/>
        <p:txBody>
          <a:bodyPr/>
          <a:lstStyle/>
          <a:p>
            <a:fld id="{E1A05357-FEDC-42A6-A9AA-A177021FF7C8}" type="slidenum">
              <a:rPr lang="en-US" smtClean="0"/>
              <a:pPr/>
              <a:t>18</a:t>
            </a:fld>
            <a:endParaRPr lang="en-US"/>
          </a:p>
        </p:txBody>
      </p:sp>
    </p:spTree>
    <p:extLst>
      <p:ext uri="{BB962C8B-B14F-4D97-AF65-F5344CB8AC3E}">
        <p14:creationId xmlns:p14="http://schemas.microsoft.com/office/powerpoint/2010/main" val="386091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93A69-9D88-2C46-9D2D-E2C0678F6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EC0B9-C9F1-5490-6201-9EE652884E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6608EE-D422-F2A4-BC75-0F53D369D5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A6B6AE-E83F-DA79-4916-7F287C753AED}"/>
              </a:ext>
            </a:extLst>
          </p:cNvPr>
          <p:cNvSpPr>
            <a:spLocks noGrp="1"/>
          </p:cNvSpPr>
          <p:nvPr>
            <p:ph type="sldNum" sz="quarter" idx="5"/>
          </p:nvPr>
        </p:nvSpPr>
        <p:spPr/>
        <p:txBody>
          <a:bodyPr/>
          <a:lstStyle/>
          <a:p>
            <a:fld id="{E1A05357-FEDC-42A6-A9AA-A177021FF7C8}" type="slidenum">
              <a:rPr lang="en-US" smtClean="0"/>
              <a:pPr/>
              <a:t>19</a:t>
            </a:fld>
            <a:endParaRPr lang="en-US"/>
          </a:p>
        </p:txBody>
      </p:sp>
    </p:spTree>
    <p:extLst>
      <p:ext uri="{BB962C8B-B14F-4D97-AF65-F5344CB8AC3E}">
        <p14:creationId xmlns:p14="http://schemas.microsoft.com/office/powerpoint/2010/main" val="25466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6/5/2026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6/5/2026</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6/5/2026</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6/5/2026</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6/5/2026</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6/5/2026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6/5/2026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6/5/2026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6/5/2026</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6/5/2026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6/5/2026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6/5/2026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6/5/2026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6/5/2026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6/5/2026</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6/5/2026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6/5/2026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49304-560B-4758-B3BC-D12F5BD98575}" type="datetime1">
              <a:rPr lang="en-US" smtClean="0"/>
              <a:t>6/5/2026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91353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8185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6/5/2026</a:t>
            </a:fld>
            <a:endParaRPr lang="en-US"/>
          </a:p>
        </p:txBody>
      </p:sp>
    </p:spTree>
    <p:extLst>
      <p:ext uri="{BB962C8B-B14F-4D97-AF65-F5344CB8AC3E}">
        <p14:creationId xmlns:p14="http://schemas.microsoft.com/office/powerpoint/2010/main" val="400956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6/5/2026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F86C8-F9C3-4685-A1AF-C9B7F41F573D}" type="datetime1">
              <a:rPr lang="en-US" smtClean="0"/>
              <a:t>6/5/2026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31976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8" y="3738207"/>
            <a:ext cx="8218851" cy="1173358"/>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9144000" cy="3512344"/>
          </a:xfrm>
        </p:spPr>
        <p:txBody>
          <a:bodyPr/>
          <a:lstStyle/>
          <a:p>
            <a:endParaRPr lang="en-US"/>
          </a:p>
        </p:txBody>
      </p:sp>
    </p:spTree>
    <p:extLst>
      <p:ext uri="{BB962C8B-B14F-4D97-AF65-F5344CB8AC3E}">
        <p14:creationId xmlns:p14="http://schemas.microsoft.com/office/powerpoint/2010/main" val="4061245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1819-1379-4B52-A769-F6EAA0F680AC}" type="datetime1">
              <a:rPr lang="en-US" smtClean="0"/>
              <a:t>6/5/2026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7386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AA2F4-44F5-4018-A660-60E21CCE5631}" type="datetime1">
              <a:rPr lang="en-US" smtClean="0"/>
              <a:t>6/5/2026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735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6/5/2026</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6/5/2026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6/5/2026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6/5/2026</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6/5/2026</a:t>
            </a:fld>
            <a:endParaRPr lang="en-US"/>
          </a:p>
        </p:txBody>
      </p:sp>
    </p:spTree>
    <p:extLst>
      <p:ext uri="{BB962C8B-B14F-4D97-AF65-F5344CB8AC3E}">
        <p14:creationId xmlns:p14="http://schemas.microsoft.com/office/powerpoint/2010/main" val="299503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png"/><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702" r:id="rId3"/>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6/5/2026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91" r:id="rId2"/>
    <p:sldLayoutId id="2147483683" r:id="rId3"/>
    <p:sldLayoutId id="2147483652" r:id="rId4"/>
    <p:sldLayoutId id="2147483653" r:id="rId5"/>
    <p:sldLayoutId id="2147483696"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6/5/2026</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6/5/2026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6/5/2026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9" r:id="rId3"/>
    <p:sldLayoutId id="2147483697" r:id="rId4"/>
    <p:sldLayoutId id="2147483687" r:id="rId5"/>
    <p:sldLayoutId id="2147483698" r:id="rId6"/>
    <p:sldLayoutId id="2147483699" r:id="rId7"/>
    <p:sldLayoutId id="2147483700" r:id="rId8"/>
    <p:sldLayoutId id="2147483701" r:id="rId9"/>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tthomas@results.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results.org/conference"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bpp.org/research/food-assistance/snap-tracker-people-are-losing-food-assistance-as-the-republican-megabil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unsplash.com/photos/yellow-and-red-apples-on-gray-metal-rack-6F2p7LQfSY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brenoassis?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unsplash.com/photos/aerial-photography-of-rural-r3WAWU5Fi5Q?utm_source=unsplash&amp;utm_medium=referral&amp;utm_content=creditCopyTex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photos/black-android-smartphone-near-ballpoint-pen-tax-withholding-certificate-on-top-of-white-folder-M98NRBuzbp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senate.gov/legislative/LIS/roll_call_votes/vote1192/vote_119_2_00163.htm#posi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unsplash.com/photos/the-capitol-building-in-washington-d-c-is-shown-luOHcHUkirA"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airtable.com/appfAPsIcTTu2lXMX/shrO8VvkjjXxlhbOU/tblQxgwrtyjuMZIL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hyperlink" Target="https://results.org/report-media" TargetMode="External"/><Relationship Id="rId3" Type="http://schemas.openxmlformats.org/officeDocument/2006/relationships/hyperlink" Target="https://results.org/volunteers/action-center/action-alerts?vvsrc=%2fCampaigns" TargetMode="External"/><Relationship Id="rId7" Type="http://schemas.openxmlformats.org/officeDocument/2006/relationships/hyperlink" Target="mailto:sleone@results.org" TargetMode="External"/><Relationship Id="rId2" Type="http://schemas.openxmlformats.org/officeDocument/2006/relationships/hyperlink" Target="https://results.org/volunteers/media-tools" TargetMode="External"/><Relationship Id="rId1" Type="http://schemas.openxmlformats.org/officeDocument/2006/relationships/slideLayout" Target="../slideLayouts/slideLayout6.xml"/><Relationship Id="rId6" Type="http://schemas.openxmlformats.org/officeDocument/2006/relationships/hyperlink" Target="https://www.mediaanddemocracyproject.org/journalism-directory" TargetMode="External"/><Relationship Id="rId5" Type="http://schemas.openxmlformats.org/officeDocument/2006/relationships/hyperlink" Target="https://results.org/resources/may-2026-media-media-media" TargetMode="External"/><Relationship Id="rId4" Type="http://schemas.openxmlformats.org/officeDocument/2006/relationships/hyperlink" Target="https://results.org/blog/your-voice-in-opinion-media-makes-a-difference"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results.zoom.us/j/93668005494"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sv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33.xml.rels><?xml version="1.0" encoding="UTF-8" standalone="yes"?>
<Relationships xmlns="http://schemas.openxmlformats.org/package/2006/relationships"><Relationship Id="rId2" Type="http://schemas.openxmlformats.org/officeDocument/2006/relationships/hyperlink" Target="https://results.zoom.us/j/9162492074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Abeals@results.or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results.org/conference"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hyperlink" Target="https://results.zoom.us/j/93609884210?from=addon"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results.org/conferenc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forms.cloud.microsoft/r/uQedg9BnS9"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results.org/conference" TargetMode="External"/><Relationship Id="rId2" Type="http://schemas.openxmlformats.org/officeDocument/2006/relationships/hyperlink" Target="https://forms.cloud.microsoft/r/uQedg9BnS9"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tinyurl.com/RESULTSEquityFund"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2" Type="http://schemas.openxmlformats.org/officeDocument/2006/relationships/hyperlink" Target="https://results.org/wp-content/uploads/2026-National-Conference-Action-Guide.pdf"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inyurl.com/RESULTSNC26"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Lmarchal@results.or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sults.org/events" TargetMode="External"/><Relationship Id="rId2" Type="http://schemas.openxmlformats.org/officeDocument/2006/relationships/hyperlink" Target="https://results.zoom.us/meeting/register/LNPcXQ-gTcaDXIcyubqYWw#/registration"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results.org/donate/fundraise" TargetMode="External"/><Relationship Id="rId2" Type="http://schemas.openxmlformats.org/officeDocument/2006/relationships/hyperlink" Target="mailto:bethwilson1950@gmail.com"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results.org/blog/results-2026-grassroots-board-election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surveymonkey.com/r/GRDC202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results.org/events"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results.org/volunteers/national-webinars"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www.tinyurl.com/RESULTS2026"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csmith@results.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311851"/>
            <a:ext cx="8229600" cy="1546868"/>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National Webinar</a:t>
            </a:r>
            <a:br>
              <a:rPr lang="en-US" sz="3200"/>
            </a:br>
            <a:r>
              <a:rPr lang="en-US" sz="2000" b="1">
                <a:solidFill>
                  <a:srgbClr val="D50032"/>
                </a:solidFill>
                <a:latin typeface="Open Sans"/>
                <a:ea typeface="Open Sans"/>
                <a:cs typeface="Open Sans"/>
              </a:rPr>
              <a:t> </a:t>
            </a:r>
            <a:r>
              <a:rPr lang="en-US" sz="2000">
                <a:latin typeface="Open Sans"/>
                <a:ea typeface="Open Sans"/>
                <a:cs typeface="Open Sans"/>
              </a:rPr>
              <a:t> June 6, 2026</a:t>
            </a:r>
            <a:endParaRPr lang="en-US" sz="2800" i="1">
              <a:solidFill>
                <a:srgbClr val="D50032"/>
              </a:solidFill>
            </a:endParaRPr>
          </a:p>
        </p:txBody>
      </p:sp>
      <p:pic>
        <p:nvPicPr>
          <p:cNvPr id="6" name="Content Placeholder 5" descr="A red rectangular sign with white text&#10;&#10;AI-generated content may be incorrect.">
            <a:extLst>
              <a:ext uri="{FF2B5EF4-FFF2-40B4-BE49-F238E27FC236}">
                <a16:creationId xmlns:a16="http://schemas.microsoft.com/office/drawing/2014/main" id="{E48C0143-55B7-0BA3-EB04-3E512B071E0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63871" y="445608"/>
            <a:ext cx="3425943" cy="2740437"/>
          </a:xfrm>
          <a:prstGeom prst="rect">
            <a:avLst/>
          </a:prstGeom>
        </p:spPr>
      </p:pic>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0FBC5-D42C-EDBD-FC4E-E7EEF02FC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E0E06-6875-B255-C1BF-40DCBC4B0250}"/>
              </a:ext>
            </a:extLst>
          </p:cNvPr>
          <p:cNvSpPr>
            <a:spLocks noGrp="1"/>
          </p:cNvSpPr>
          <p:nvPr>
            <p:ph type="title"/>
          </p:nvPr>
        </p:nvSpPr>
        <p:spPr>
          <a:xfrm>
            <a:off x="704098" y="121416"/>
            <a:ext cx="7401491" cy="857250"/>
          </a:xfrm>
        </p:spPr>
        <p:txBody>
          <a:bodyPr anchor="ctr">
            <a:normAutofit/>
          </a:bodyPr>
          <a:lstStyle/>
          <a:p>
            <a:r>
              <a:rPr lang="en-US" sz="4000" b="1">
                <a:solidFill>
                  <a:schemeClr val="accent1"/>
                </a:solidFill>
              </a:rPr>
              <a:t>The future of global health</a:t>
            </a:r>
          </a:p>
        </p:txBody>
      </p:sp>
      <p:sp>
        <p:nvSpPr>
          <p:cNvPr id="3" name="Content Placeholder 2">
            <a:extLst>
              <a:ext uri="{FF2B5EF4-FFF2-40B4-BE49-F238E27FC236}">
                <a16:creationId xmlns:a16="http://schemas.microsoft.com/office/drawing/2014/main" id="{2F7F68FD-B3B7-70A8-4D0F-2FCF57BC2265}"/>
              </a:ext>
            </a:extLst>
          </p:cNvPr>
          <p:cNvSpPr>
            <a:spLocks noGrp="1"/>
          </p:cNvSpPr>
          <p:nvPr>
            <p:ph sz="half" idx="1"/>
          </p:nvPr>
        </p:nvSpPr>
        <p:spPr>
          <a:xfrm>
            <a:off x="921179" y="1289525"/>
            <a:ext cx="7898663" cy="3457972"/>
          </a:xfrm>
        </p:spPr>
        <p:txBody>
          <a:bodyPr vert="horz" lIns="91440" tIns="45720" rIns="91440" bIns="45720" rtlCol="0" anchor="t">
            <a:normAutofit/>
          </a:bodyPr>
          <a:lstStyle/>
          <a:p>
            <a:pPr>
              <a:lnSpc>
                <a:spcPct val="114000"/>
              </a:lnSpc>
              <a:spcBef>
                <a:spcPts val="0"/>
              </a:spcBef>
              <a:spcAft>
                <a:spcPts val="1200"/>
              </a:spcAft>
            </a:pPr>
            <a:r>
              <a:rPr lang="en-US" sz="2200" i="1">
                <a:latin typeface="Open Sans"/>
                <a:ea typeface="Open Sans"/>
                <a:cs typeface="Open Sans"/>
              </a:rPr>
              <a:t>Newcomers and skeptics: </a:t>
            </a:r>
            <a:br>
              <a:rPr lang="en-US" sz="2200" i="1"/>
            </a:br>
            <a:r>
              <a:rPr lang="en-US" sz="2200" b="1">
                <a:latin typeface="Open Sans"/>
                <a:ea typeface="Open Sans"/>
                <a:cs typeface="Open Sans"/>
              </a:rPr>
              <a:t>Co-sponsoring new bipartisan resolution</a:t>
            </a:r>
            <a:endParaRPr lang="en-US">
              <a:latin typeface="Open Sans"/>
              <a:ea typeface="Open Sans"/>
              <a:cs typeface="Open Sans"/>
            </a:endParaRPr>
          </a:p>
          <a:p>
            <a:pPr>
              <a:lnSpc>
                <a:spcPct val="114000"/>
              </a:lnSpc>
              <a:spcBef>
                <a:spcPts val="0"/>
              </a:spcBef>
              <a:spcAft>
                <a:spcPts val="1200"/>
              </a:spcAft>
            </a:pPr>
            <a:r>
              <a:rPr lang="en-US" sz="2200" i="1">
                <a:latin typeface="Open Sans"/>
                <a:ea typeface="Open Sans"/>
                <a:cs typeface="Open Sans"/>
              </a:rPr>
              <a:t>Supporters: </a:t>
            </a:r>
            <a:br>
              <a:rPr lang="en-US" sz="2200" b="1"/>
            </a:br>
            <a:r>
              <a:rPr lang="en-US" sz="2200" b="1">
                <a:latin typeface="Open Sans"/>
                <a:ea typeface="Open Sans"/>
                <a:cs typeface="Open Sans"/>
              </a:rPr>
              <a:t>Weighing in with congressional leadership</a:t>
            </a:r>
          </a:p>
          <a:p>
            <a:pPr>
              <a:lnSpc>
                <a:spcPct val="114000"/>
              </a:lnSpc>
              <a:spcBef>
                <a:spcPts val="0"/>
              </a:spcBef>
            </a:pPr>
            <a:r>
              <a:rPr lang="en-US" sz="2200" i="1">
                <a:latin typeface="Open Sans"/>
                <a:ea typeface="Open Sans"/>
                <a:cs typeface="Open Sans"/>
              </a:rPr>
              <a:t>Select Champions: </a:t>
            </a:r>
            <a:br>
              <a:rPr lang="en-US" sz="2200" b="1"/>
            </a:br>
            <a:r>
              <a:rPr lang="en-US" sz="2200" b="1">
                <a:latin typeface="Open Sans"/>
                <a:ea typeface="Open Sans"/>
                <a:cs typeface="Open Sans"/>
              </a:rPr>
              <a:t>Tailored outreach to the Trump Administration</a:t>
            </a:r>
            <a:endParaRPr lang="en-US" sz="2200">
              <a:latin typeface="Open Sans"/>
              <a:ea typeface="Open Sans"/>
              <a:cs typeface="Open Sans"/>
            </a:endParaRPr>
          </a:p>
          <a:p>
            <a:pPr>
              <a:lnSpc>
                <a:spcPct val="90000"/>
              </a:lnSpc>
            </a:pPr>
            <a:endParaRPr lang="en-US" sz="2200"/>
          </a:p>
        </p:txBody>
      </p:sp>
      <p:sp>
        <p:nvSpPr>
          <p:cNvPr id="4" name="Slide Number Placeholder 8">
            <a:extLst>
              <a:ext uri="{FF2B5EF4-FFF2-40B4-BE49-F238E27FC236}">
                <a16:creationId xmlns:a16="http://schemas.microsoft.com/office/drawing/2014/main" id="{7F03F432-E44A-C19B-C18D-0B8C94F6CD8D}"/>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10</a:t>
            </a:fld>
            <a:endParaRPr lang="en-US"/>
          </a:p>
        </p:txBody>
      </p:sp>
    </p:spTree>
    <p:extLst>
      <p:ext uri="{BB962C8B-B14F-4D97-AF65-F5344CB8AC3E}">
        <p14:creationId xmlns:p14="http://schemas.microsoft.com/office/powerpoint/2010/main" val="267689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B48F0-1830-021B-DC91-061582652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6D14B-70A2-4D16-95F7-39D71E31F1B8}"/>
              </a:ext>
            </a:extLst>
          </p:cNvPr>
          <p:cNvSpPr>
            <a:spLocks noGrp="1"/>
          </p:cNvSpPr>
          <p:nvPr>
            <p:ph type="title"/>
          </p:nvPr>
        </p:nvSpPr>
        <p:spPr>
          <a:xfrm>
            <a:off x="871254" y="92616"/>
            <a:ext cx="7401491" cy="857250"/>
          </a:xfrm>
        </p:spPr>
        <p:txBody>
          <a:bodyPr anchor="ctr">
            <a:normAutofit/>
          </a:bodyPr>
          <a:lstStyle/>
          <a:p>
            <a:r>
              <a:rPr lang="en-US" sz="4000" b="1">
                <a:solidFill>
                  <a:schemeClr val="accent1"/>
                </a:solidFill>
              </a:rPr>
              <a:t>Tuberculosis</a:t>
            </a:r>
          </a:p>
        </p:txBody>
      </p:sp>
      <p:sp>
        <p:nvSpPr>
          <p:cNvPr id="3" name="Content Placeholder 2">
            <a:extLst>
              <a:ext uri="{FF2B5EF4-FFF2-40B4-BE49-F238E27FC236}">
                <a16:creationId xmlns:a16="http://schemas.microsoft.com/office/drawing/2014/main" id="{153B849E-1A2E-2F1F-C26D-E282B2F00DC7}"/>
              </a:ext>
            </a:extLst>
          </p:cNvPr>
          <p:cNvSpPr>
            <a:spLocks noGrp="1"/>
          </p:cNvSpPr>
          <p:nvPr>
            <p:ph sz="half" idx="1"/>
          </p:nvPr>
        </p:nvSpPr>
        <p:spPr>
          <a:xfrm>
            <a:off x="1088334" y="1188725"/>
            <a:ext cx="6967330" cy="3394472"/>
          </a:xfrm>
        </p:spPr>
        <p:txBody>
          <a:bodyPr>
            <a:normAutofit/>
          </a:bodyPr>
          <a:lstStyle/>
          <a:p>
            <a:pPr marL="0" indent="0">
              <a:lnSpc>
                <a:spcPct val="114000"/>
              </a:lnSpc>
              <a:spcBef>
                <a:spcPts val="0"/>
              </a:spcBef>
              <a:spcAft>
                <a:spcPts val="600"/>
              </a:spcAft>
              <a:buNone/>
            </a:pPr>
            <a:r>
              <a:rPr lang="en-US" sz="2200" b="1"/>
              <a:t>Bipartisan End TB Now Act </a:t>
            </a:r>
            <a:r>
              <a:rPr lang="en-US" sz="2200" i="1"/>
              <a:t>(coming soon!)</a:t>
            </a:r>
          </a:p>
          <a:p>
            <a:pPr marL="0" indent="0">
              <a:lnSpc>
                <a:spcPct val="114000"/>
              </a:lnSpc>
              <a:spcBef>
                <a:spcPts val="0"/>
              </a:spcBef>
              <a:spcAft>
                <a:spcPts val="600"/>
              </a:spcAft>
              <a:buNone/>
            </a:pPr>
            <a:endParaRPr lang="en-US" sz="2200"/>
          </a:p>
          <a:p>
            <a:pPr>
              <a:lnSpc>
                <a:spcPct val="114000"/>
              </a:lnSpc>
              <a:spcBef>
                <a:spcPts val="0"/>
              </a:spcBef>
              <a:spcAft>
                <a:spcPts val="600"/>
              </a:spcAft>
            </a:pPr>
            <a:r>
              <a:rPr lang="en-US" sz="2200"/>
              <a:t>Bold targets for progress and saving lives</a:t>
            </a:r>
          </a:p>
          <a:p>
            <a:pPr>
              <a:lnSpc>
                <a:spcPct val="114000"/>
              </a:lnSpc>
              <a:spcBef>
                <a:spcPts val="0"/>
              </a:spcBef>
              <a:spcAft>
                <a:spcPts val="600"/>
              </a:spcAft>
            </a:pPr>
            <a:r>
              <a:rPr lang="en-US" sz="2200"/>
              <a:t>Path to scale up new innovations</a:t>
            </a:r>
          </a:p>
          <a:p>
            <a:pPr>
              <a:lnSpc>
                <a:spcPct val="114000"/>
              </a:lnSpc>
              <a:spcBef>
                <a:spcPts val="0"/>
              </a:spcBef>
              <a:spcAft>
                <a:spcPts val="600"/>
              </a:spcAft>
            </a:pPr>
            <a:r>
              <a:rPr lang="en-US" sz="2200"/>
              <a:t>Focus on impoverished communities</a:t>
            </a:r>
          </a:p>
          <a:p>
            <a:pPr>
              <a:lnSpc>
                <a:spcPct val="114000"/>
              </a:lnSpc>
              <a:spcBef>
                <a:spcPts val="0"/>
              </a:spcBef>
              <a:spcAft>
                <a:spcPts val="600"/>
              </a:spcAft>
            </a:pPr>
            <a:r>
              <a:rPr lang="en-US" sz="2200"/>
              <a:t>Real oversight to turn money into impact</a:t>
            </a:r>
          </a:p>
        </p:txBody>
      </p:sp>
      <p:sp>
        <p:nvSpPr>
          <p:cNvPr id="4" name="Slide Number Placeholder 8">
            <a:extLst>
              <a:ext uri="{FF2B5EF4-FFF2-40B4-BE49-F238E27FC236}">
                <a16:creationId xmlns:a16="http://schemas.microsoft.com/office/drawing/2014/main" id="{6B25C0B8-5E3F-6392-5488-7D8A9DD295DE}"/>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11</a:t>
            </a:fld>
            <a:endParaRPr lang="en-US"/>
          </a:p>
        </p:txBody>
      </p:sp>
    </p:spTree>
    <p:extLst>
      <p:ext uri="{BB962C8B-B14F-4D97-AF65-F5344CB8AC3E}">
        <p14:creationId xmlns:p14="http://schemas.microsoft.com/office/powerpoint/2010/main" val="314455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sz="3200">
                <a:latin typeface="Open Sans"/>
                <a:ea typeface="Open Sans"/>
                <a:cs typeface="Open Sans"/>
              </a:rPr>
              <a:t>U.S. Poverty Campaigns Update</a:t>
            </a:r>
            <a:endParaRPr lang="en-US" sz="3200"/>
          </a:p>
        </p:txBody>
      </p:sp>
    </p:spTree>
    <p:extLst>
      <p:ext uri="{BB962C8B-B14F-4D97-AF65-F5344CB8AC3E}">
        <p14:creationId xmlns:p14="http://schemas.microsoft.com/office/powerpoint/2010/main" val="32002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13</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572000" y="1744117"/>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TaShon Thomas</a:t>
            </a:r>
          </a:p>
          <a:p>
            <a:pPr marL="115570" indent="0">
              <a:spcBef>
                <a:spcPts val="0"/>
              </a:spcBef>
              <a:spcAft>
                <a:spcPts val="1200"/>
              </a:spcAft>
              <a:buNone/>
            </a:pPr>
            <a:r>
              <a:rPr lang="en-US" sz="2000">
                <a:latin typeface="Open Sans"/>
                <a:ea typeface="Open Sans"/>
                <a:cs typeface="Open Sans"/>
              </a:rPr>
              <a:t>Interim VP, Campaigns and Advocacy</a:t>
            </a:r>
            <a:br>
              <a:rPr lang="en-US" sz="2000">
                <a:latin typeface="Open Sans"/>
              </a:rPr>
            </a:br>
            <a:r>
              <a:rPr lang="en-US" sz="2000">
                <a:latin typeface="Open Sans"/>
                <a:ea typeface="Open Sans"/>
                <a:cs typeface="Open Sans"/>
                <a:hlinkClick r:id="rId3"/>
              </a:rPr>
              <a:t>tthomas@results.org</a:t>
            </a:r>
            <a:endParaRPr lang="en-US" sz="2000"/>
          </a:p>
          <a:p>
            <a:pPr marL="115570" indent="0">
              <a:spcBef>
                <a:spcPts val="0"/>
              </a:spcBef>
              <a:spcAft>
                <a:spcPts val="1200"/>
              </a:spcAft>
              <a:buNone/>
            </a:pPr>
            <a:endParaRPr lang="en-US" sz="2000"/>
          </a:p>
          <a:p>
            <a:pPr>
              <a:buFont typeface="Arial"/>
              <a:buChar char="•"/>
            </a:pPr>
            <a:endParaRPr lang="en-US" sz="2000"/>
          </a:p>
        </p:txBody>
      </p:sp>
      <p:sp>
        <p:nvSpPr>
          <p:cNvPr id="2" name="AutoShape 2" descr="Jos Linn">
            <a:extLst>
              <a:ext uri="{FF2B5EF4-FFF2-40B4-BE49-F238E27FC236}">
                <a16:creationId xmlns:a16="http://schemas.microsoft.com/office/drawing/2014/main" id="{68E5FA0D-BC5A-C418-F7F0-AC7DB0A1A251}"/>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erson sitting on a bench&#10;&#10;AI-generated content may be incorrect.">
            <a:extLst>
              <a:ext uri="{FF2B5EF4-FFF2-40B4-BE49-F238E27FC236}">
                <a16:creationId xmlns:a16="http://schemas.microsoft.com/office/drawing/2014/main" id="{4A687B06-705B-D943-7A2A-6EF6F3E0EC6E}"/>
              </a:ext>
            </a:extLst>
          </p:cNvPr>
          <p:cNvPicPr>
            <a:picLocks noChangeAspect="1"/>
          </p:cNvPicPr>
          <p:nvPr/>
        </p:nvPicPr>
        <p:blipFill>
          <a:blip r:embed="rId4"/>
          <a:stretch>
            <a:fillRect/>
          </a:stretch>
        </p:blipFill>
        <p:spPr>
          <a:xfrm>
            <a:off x="1559092" y="1142999"/>
            <a:ext cx="2857500" cy="2857500"/>
          </a:xfrm>
          <a:prstGeom prst="rect">
            <a:avLst/>
          </a:prstGeom>
        </p:spPr>
      </p:pic>
    </p:spTree>
    <p:extLst>
      <p:ext uri="{BB962C8B-B14F-4D97-AF65-F5344CB8AC3E}">
        <p14:creationId xmlns:p14="http://schemas.microsoft.com/office/powerpoint/2010/main" val="285108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F845-A022-97C0-C83D-B6FD0F5D3EF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B8DED9-1E07-29FD-C9B1-13E6EE5BF89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14</a:t>
            </a:fld>
            <a:endParaRPr lang="en-US"/>
          </a:p>
        </p:txBody>
      </p:sp>
      <p:sp>
        <p:nvSpPr>
          <p:cNvPr id="7" name="TextBox 6">
            <a:extLst>
              <a:ext uri="{FF2B5EF4-FFF2-40B4-BE49-F238E27FC236}">
                <a16:creationId xmlns:a16="http://schemas.microsoft.com/office/drawing/2014/main" id="{72F0763C-59F0-7222-702C-E2B83147720D}"/>
              </a:ext>
            </a:extLst>
          </p:cNvPr>
          <p:cNvSpPr txBox="1"/>
          <p:nvPr/>
        </p:nvSpPr>
        <p:spPr>
          <a:xfrm>
            <a:off x="2271719" y="3318588"/>
            <a:ext cx="4600555" cy="1431161"/>
          </a:xfrm>
          <a:prstGeom prst="rect">
            <a:avLst/>
          </a:prstGeom>
          <a:noFill/>
        </p:spPr>
        <p:txBody>
          <a:bodyPr wrap="none" rtlCol="0">
            <a:spAutoFit/>
          </a:bodyPr>
          <a:lstStyle/>
          <a:p>
            <a:pPr algn="ctr">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July 12-14, Washington, DC</a:t>
            </a:r>
          </a:p>
          <a:p>
            <a:pPr algn="ctr">
              <a:spcAft>
                <a:spcPts val="600"/>
              </a:spcAft>
            </a:pPr>
            <a:r>
              <a:rPr lang="en-US" sz="2400" b="1">
                <a:latin typeface="Open Sans" panose="020B0606030504020204" pitchFamily="34" charset="0"/>
                <a:ea typeface="Open Sans" panose="020B0606030504020204" pitchFamily="34" charset="0"/>
                <a:cs typeface="Open Sans" panose="020B0606030504020204" pitchFamily="34" charset="0"/>
              </a:rPr>
              <a:t>Register today!</a:t>
            </a:r>
          </a:p>
          <a:p>
            <a:pPr algn="ctr"/>
            <a:r>
              <a:rPr lang="en-US" sz="2400" b="1">
                <a:latin typeface="Open Sans" panose="020B0606030504020204" pitchFamily="34" charset="0"/>
                <a:ea typeface="Open Sans" panose="020B0606030504020204" pitchFamily="34" charset="0"/>
                <a:cs typeface="Open Sans" panose="020B0606030504020204" pitchFamily="34" charset="0"/>
                <a:hlinkClick r:id="rId2"/>
              </a:rPr>
              <a:t>www.results.org/conference</a:t>
            </a:r>
            <a:r>
              <a:rPr lang="en-US" sz="2400" b="1">
                <a:latin typeface="Open Sans" panose="020B0606030504020204" pitchFamily="34" charset="0"/>
                <a:ea typeface="Open Sans" panose="020B0606030504020204" pitchFamily="34" charset="0"/>
                <a:cs typeface="Open Sans" panose="020B0606030504020204" pitchFamily="34" charset="0"/>
              </a:rPr>
              <a:t> </a:t>
            </a:r>
          </a:p>
        </p:txBody>
      </p:sp>
      <p:pic>
        <p:nvPicPr>
          <p:cNvPr id="9" name="Picture 8">
            <a:extLst>
              <a:ext uri="{FF2B5EF4-FFF2-40B4-BE49-F238E27FC236}">
                <a16:creationId xmlns:a16="http://schemas.microsoft.com/office/drawing/2014/main" id="{DA9BCF41-B80E-50E8-D68B-3AD58A380B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605" y="108650"/>
            <a:ext cx="2158785" cy="3093381"/>
          </a:xfrm>
          <a:prstGeom prst="rect">
            <a:avLst/>
          </a:prstGeom>
        </p:spPr>
      </p:pic>
      <p:pic>
        <p:nvPicPr>
          <p:cNvPr id="12" name="Picture 11">
            <a:extLst>
              <a:ext uri="{FF2B5EF4-FFF2-40B4-BE49-F238E27FC236}">
                <a16:creationId xmlns:a16="http://schemas.microsoft.com/office/drawing/2014/main" id="{BC4AF51D-334B-6F45-CE62-C4DB093957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962" y="1194743"/>
            <a:ext cx="2758699" cy="1822436"/>
          </a:xfrm>
          <a:prstGeom prst="rect">
            <a:avLst/>
          </a:prstGeom>
        </p:spPr>
      </p:pic>
      <p:pic>
        <p:nvPicPr>
          <p:cNvPr id="14" name="Picture 13">
            <a:extLst>
              <a:ext uri="{FF2B5EF4-FFF2-40B4-BE49-F238E27FC236}">
                <a16:creationId xmlns:a16="http://schemas.microsoft.com/office/drawing/2014/main" id="{DBD066D1-05DD-050B-1198-1CEAE9259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334" y="1194743"/>
            <a:ext cx="2867590" cy="1880454"/>
          </a:xfrm>
          <a:prstGeom prst="rect">
            <a:avLst/>
          </a:prstGeom>
        </p:spPr>
      </p:pic>
    </p:spTree>
    <p:extLst>
      <p:ext uri="{BB962C8B-B14F-4D97-AF65-F5344CB8AC3E}">
        <p14:creationId xmlns:p14="http://schemas.microsoft.com/office/powerpoint/2010/main" val="209678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58C7C-621A-A78C-50A0-B7FB4EF96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60F01-C533-014D-5192-197F8ECA8649}"/>
              </a:ext>
            </a:extLst>
          </p:cNvPr>
          <p:cNvSpPr>
            <a:spLocks noGrp="1"/>
          </p:cNvSpPr>
          <p:nvPr>
            <p:ph type="title"/>
          </p:nvPr>
        </p:nvSpPr>
        <p:spPr>
          <a:xfrm>
            <a:off x="947454" y="40981"/>
            <a:ext cx="7401491" cy="857250"/>
          </a:xfrm>
        </p:spPr>
        <p:txBody>
          <a:bodyPr anchor="ctr">
            <a:normAutofit/>
          </a:bodyPr>
          <a:lstStyle/>
          <a:p>
            <a:r>
              <a:rPr lang="en-US" sz="3200">
                <a:solidFill>
                  <a:srgbClr val="D50032"/>
                </a:solidFill>
                <a:latin typeface="Open Sans"/>
                <a:ea typeface="Open Sans"/>
                <a:cs typeface="Open Sans"/>
              </a:rPr>
              <a:t>Farm Bill Update</a:t>
            </a:r>
          </a:p>
        </p:txBody>
      </p:sp>
      <p:sp>
        <p:nvSpPr>
          <p:cNvPr id="15" name="Content Placeholder 2">
            <a:extLst>
              <a:ext uri="{FF2B5EF4-FFF2-40B4-BE49-F238E27FC236}">
                <a16:creationId xmlns:a16="http://schemas.microsoft.com/office/drawing/2014/main" id="{F49C99C8-C7F8-3109-17AE-2FBF8D291A9E}"/>
              </a:ext>
            </a:extLst>
          </p:cNvPr>
          <p:cNvSpPr>
            <a:spLocks noGrp="1"/>
          </p:cNvSpPr>
          <p:nvPr>
            <p:ph sz="half" idx="1"/>
          </p:nvPr>
        </p:nvSpPr>
        <p:spPr>
          <a:xfrm>
            <a:off x="516813" y="912269"/>
            <a:ext cx="4191000" cy="3840956"/>
          </a:xfrm>
        </p:spPr>
        <p:txBody>
          <a:bodyPr vert="horz" lIns="91440" tIns="45720" rIns="91440" bIns="45720" rtlCol="0" anchor="t">
            <a:noAutofit/>
          </a:bodyPr>
          <a:lstStyle/>
          <a:p>
            <a:pPr marL="285750" indent="-285750">
              <a:lnSpc>
                <a:spcPct val="114000"/>
              </a:lnSpc>
              <a:spcBef>
                <a:spcPts val="0"/>
              </a:spcBef>
              <a:spcAft>
                <a:spcPts val="1200"/>
              </a:spcAft>
            </a:pPr>
            <a:r>
              <a:rPr lang="en-US" sz="1800" b="1">
                <a:latin typeface="Open Sans"/>
                <a:ea typeface="Open Sans"/>
                <a:cs typeface="Open Sans"/>
              </a:rPr>
              <a:t>Current Farm bill does NOT address the catastrophic cuts</a:t>
            </a:r>
            <a:r>
              <a:rPr lang="en-US" sz="1800">
                <a:latin typeface="Open Sans"/>
                <a:ea typeface="Open Sans"/>
                <a:cs typeface="Open Sans"/>
              </a:rPr>
              <a:t> </a:t>
            </a:r>
            <a:r>
              <a:rPr lang="en-US" sz="1800" b="1">
                <a:latin typeface="Open Sans"/>
                <a:ea typeface="Open Sans"/>
                <a:cs typeface="Open Sans"/>
              </a:rPr>
              <a:t>made to SNAP</a:t>
            </a:r>
            <a:r>
              <a:rPr lang="en-US" sz="1800">
                <a:latin typeface="Open Sans"/>
                <a:ea typeface="Open Sans"/>
                <a:cs typeface="Open Sans"/>
              </a:rPr>
              <a:t> last year</a:t>
            </a:r>
          </a:p>
          <a:p>
            <a:pPr marL="285750" indent="-285750">
              <a:lnSpc>
                <a:spcPct val="114000"/>
              </a:lnSpc>
              <a:spcBef>
                <a:spcPts val="0"/>
              </a:spcBef>
              <a:spcAft>
                <a:spcPts val="1200"/>
              </a:spcAft>
            </a:pPr>
            <a:r>
              <a:rPr lang="en-US" sz="1800">
                <a:latin typeface="Open Sans"/>
                <a:ea typeface="Open Sans"/>
                <a:cs typeface="Open Sans"/>
              </a:rPr>
              <a:t>Enrollments are already plummeting (</a:t>
            </a:r>
            <a:r>
              <a:rPr lang="en-US" sz="1800">
                <a:latin typeface="Open Sans"/>
                <a:ea typeface="Open Sans"/>
                <a:cs typeface="Open Sans"/>
                <a:hlinkClick r:id="rId3"/>
              </a:rPr>
              <a:t>see data</a:t>
            </a:r>
            <a:r>
              <a:rPr lang="en-US" sz="1800">
                <a:latin typeface="Open Sans"/>
                <a:ea typeface="Open Sans"/>
                <a:cs typeface="Open Sans"/>
              </a:rPr>
              <a:t>) </a:t>
            </a:r>
          </a:p>
          <a:p>
            <a:pPr marL="285750" indent="-285750">
              <a:lnSpc>
                <a:spcPct val="114000"/>
              </a:lnSpc>
              <a:spcBef>
                <a:spcPts val="0"/>
              </a:spcBef>
              <a:spcAft>
                <a:spcPts val="1200"/>
              </a:spcAft>
            </a:pPr>
            <a:r>
              <a:rPr lang="en-US" sz="1800">
                <a:latin typeface="Open Sans"/>
                <a:ea typeface="Open Sans"/>
                <a:cs typeface="Open Sans"/>
              </a:rPr>
              <a:t>Strong Dem opposition to the FB in the Senate without delaying the state cost sharing policy</a:t>
            </a:r>
          </a:p>
          <a:p>
            <a:pPr marL="285750" indent="-285750">
              <a:lnSpc>
                <a:spcPct val="114000"/>
              </a:lnSpc>
              <a:spcBef>
                <a:spcPts val="0"/>
              </a:spcBef>
              <a:spcAft>
                <a:spcPts val="1200"/>
              </a:spcAft>
            </a:pPr>
            <a:r>
              <a:rPr lang="en-US" sz="1800">
                <a:latin typeface="Open Sans"/>
                <a:ea typeface="Open Sans"/>
                <a:cs typeface="Open Sans"/>
              </a:rPr>
              <a:t>Encouraging signs that the policy could be delayed​</a:t>
            </a:r>
            <a:endParaRPr lang="en-US" sz="1800"/>
          </a:p>
          <a:p>
            <a:endParaRPr lang="en-US" sz="1600"/>
          </a:p>
        </p:txBody>
      </p:sp>
      <p:sp>
        <p:nvSpPr>
          <p:cNvPr id="4" name="Slide Number Placeholder 3">
            <a:extLst>
              <a:ext uri="{FF2B5EF4-FFF2-40B4-BE49-F238E27FC236}">
                <a16:creationId xmlns:a16="http://schemas.microsoft.com/office/drawing/2014/main" id="{B2D6BB02-4F93-A49B-7135-EC101D501A90}"/>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15</a:t>
            </a:fld>
            <a:endParaRPr lang="en-US"/>
          </a:p>
        </p:txBody>
      </p:sp>
      <p:sp>
        <p:nvSpPr>
          <p:cNvPr id="7" name="TextBox 6">
            <a:extLst>
              <a:ext uri="{FF2B5EF4-FFF2-40B4-BE49-F238E27FC236}">
                <a16:creationId xmlns:a16="http://schemas.microsoft.com/office/drawing/2014/main" id="{55692F48-65DC-3181-0952-0DBC0AE431EB}"/>
              </a:ext>
            </a:extLst>
          </p:cNvPr>
          <p:cNvSpPr txBox="1"/>
          <p:nvPr/>
        </p:nvSpPr>
        <p:spPr>
          <a:xfrm>
            <a:off x="5059933" y="4728917"/>
            <a:ext cx="2638587"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Eduardo Soares on </a:t>
            </a:r>
            <a:r>
              <a:rPr lang="en-US" sz="1000">
                <a:latin typeface="Open Sans" panose="020B0606030504020204" pitchFamily="34" charset="0"/>
                <a:ea typeface="Open Sans" panose="020B0606030504020204" pitchFamily="34" charset="0"/>
                <a:cs typeface="Open Sans" panose="020B0606030504020204" pitchFamily="34" charset="0"/>
                <a:hlinkClick r:id="rId4"/>
              </a:rPr>
              <a:t>Unsplash</a:t>
            </a:r>
            <a:r>
              <a:rPr lang="en-US" sz="1000">
                <a:latin typeface="Open Sans" panose="020B0606030504020204" pitchFamily="34" charset="0"/>
                <a:ea typeface="Open Sans" panose="020B0606030504020204" pitchFamily="34" charset="0"/>
                <a:cs typeface="Open Sans" panose="020B0606030504020204" pitchFamily="34" charset="0"/>
              </a:rPr>
              <a:t> </a:t>
            </a:r>
          </a:p>
        </p:txBody>
      </p:sp>
      <p:pic>
        <p:nvPicPr>
          <p:cNvPr id="1028" name="Picture 4" descr="yellow and red apples on gray metal rack">
            <a:extLst>
              <a:ext uri="{FF2B5EF4-FFF2-40B4-BE49-F238E27FC236}">
                <a16:creationId xmlns:a16="http://schemas.microsoft.com/office/drawing/2014/main" id="{DD16A777-33C8-16A6-6370-E4B07151E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130" y="887961"/>
            <a:ext cx="2560637" cy="384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2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85889-62C9-8180-2429-76CCF4BB7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F2E91-F4F4-CBE8-FA38-A748E48F881A}"/>
              </a:ext>
            </a:extLst>
          </p:cNvPr>
          <p:cNvSpPr>
            <a:spLocks noGrp="1"/>
          </p:cNvSpPr>
          <p:nvPr>
            <p:ph type="title"/>
          </p:nvPr>
        </p:nvSpPr>
        <p:spPr>
          <a:xfrm>
            <a:off x="871254" y="56911"/>
            <a:ext cx="7401491" cy="857250"/>
          </a:xfrm>
        </p:spPr>
        <p:txBody>
          <a:bodyPr anchor="ctr">
            <a:normAutofit/>
          </a:bodyPr>
          <a:lstStyle/>
          <a:p>
            <a:r>
              <a:rPr lang="en-US" sz="3200">
                <a:solidFill>
                  <a:srgbClr val="D50032"/>
                </a:solidFill>
                <a:latin typeface="Open Sans"/>
                <a:ea typeface="Open Sans"/>
                <a:cs typeface="Open Sans"/>
              </a:rPr>
              <a:t>Housing Choice Vouchers</a:t>
            </a:r>
            <a:endParaRPr lang="en-US" sz="3200">
              <a:solidFill>
                <a:srgbClr val="D50032"/>
              </a:solidFill>
            </a:endParaRPr>
          </a:p>
        </p:txBody>
      </p:sp>
      <p:sp>
        <p:nvSpPr>
          <p:cNvPr id="15" name="Content Placeholder 2">
            <a:extLst>
              <a:ext uri="{FF2B5EF4-FFF2-40B4-BE49-F238E27FC236}">
                <a16:creationId xmlns:a16="http://schemas.microsoft.com/office/drawing/2014/main" id="{E5359073-B8AE-EF86-E233-1816C31FF8CF}"/>
              </a:ext>
            </a:extLst>
          </p:cNvPr>
          <p:cNvSpPr>
            <a:spLocks noGrp="1"/>
          </p:cNvSpPr>
          <p:nvPr>
            <p:ph sz="half" idx="1"/>
          </p:nvPr>
        </p:nvSpPr>
        <p:spPr>
          <a:xfrm>
            <a:off x="457200" y="977502"/>
            <a:ext cx="4038600" cy="3935461"/>
          </a:xfrm>
        </p:spPr>
        <p:txBody>
          <a:bodyPr vert="horz" lIns="91440" tIns="45720" rIns="91440" bIns="45720" rtlCol="0">
            <a:normAutofit/>
          </a:bodyPr>
          <a:lstStyle/>
          <a:p>
            <a:pPr marL="230188" indent="-230188">
              <a:lnSpc>
                <a:spcPct val="124000"/>
              </a:lnSpc>
              <a:spcBef>
                <a:spcPts val="0"/>
              </a:spcBef>
              <a:spcAft>
                <a:spcPts val="1200"/>
              </a:spcAft>
            </a:pPr>
            <a:r>
              <a:rPr lang="en-US" sz="1800"/>
              <a:t>House proposed THUD bill misses the mark</a:t>
            </a:r>
          </a:p>
          <a:p>
            <a:pPr marL="230188" indent="-230188">
              <a:lnSpc>
                <a:spcPct val="124000"/>
              </a:lnSpc>
              <a:spcBef>
                <a:spcPts val="0"/>
              </a:spcBef>
              <a:spcAft>
                <a:spcPts val="1200"/>
              </a:spcAft>
            </a:pPr>
            <a:r>
              <a:rPr lang="en-US" sz="1800"/>
              <a:t>Fails to renew all current vouchers</a:t>
            </a:r>
          </a:p>
          <a:p>
            <a:pPr marL="230188" indent="-230188">
              <a:lnSpc>
                <a:spcPct val="124000"/>
              </a:lnSpc>
              <a:spcBef>
                <a:spcPts val="0"/>
              </a:spcBef>
              <a:spcAft>
                <a:spcPts val="1200"/>
              </a:spcAft>
            </a:pPr>
            <a:r>
              <a:rPr lang="en-US" sz="1800" b="1"/>
              <a:t>The Senate must reverse course</a:t>
            </a:r>
            <a:endParaRPr lang="en-US" sz="1800"/>
          </a:p>
          <a:p>
            <a:pPr marL="230188" indent="-230188">
              <a:lnSpc>
                <a:spcPct val="124000"/>
              </a:lnSpc>
              <a:spcBef>
                <a:spcPts val="0"/>
              </a:spcBef>
              <a:spcAft>
                <a:spcPts val="1200"/>
              </a:spcAft>
            </a:pPr>
            <a:r>
              <a:rPr lang="en-US" sz="1800"/>
              <a:t>HCVs should be fully renewed and funded to provide an additional 250,000 vouchers</a:t>
            </a:r>
            <a:endParaRPr lang="en-US" sz="1800" b="1"/>
          </a:p>
          <a:p>
            <a:pPr>
              <a:lnSpc>
                <a:spcPct val="124000"/>
              </a:lnSpc>
              <a:spcBef>
                <a:spcPts val="0"/>
              </a:spcBef>
              <a:spcAft>
                <a:spcPts val="1200"/>
              </a:spcAft>
            </a:pPr>
            <a:endParaRPr lang="en-US" sz="1500"/>
          </a:p>
          <a:p>
            <a:pPr>
              <a:lnSpc>
                <a:spcPct val="90000"/>
              </a:lnSpc>
            </a:pPr>
            <a:endParaRPr lang="en-US" sz="1500"/>
          </a:p>
        </p:txBody>
      </p:sp>
      <p:sp>
        <p:nvSpPr>
          <p:cNvPr id="4" name="Slide Number Placeholder 3">
            <a:extLst>
              <a:ext uri="{FF2B5EF4-FFF2-40B4-BE49-F238E27FC236}">
                <a16:creationId xmlns:a16="http://schemas.microsoft.com/office/drawing/2014/main" id="{312E3AB4-8099-50F7-398F-33699D4AED0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16</a:t>
            </a:fld>
            <a:endParaRPr lang="en-US"/>
          </a:p>
        </p:txBody>
      </p:sp>
      <p:sp>
        <p:nvSpPr>
          <p:cNvPr id="3" name="TextBox 2">
            <a:extLst>
              <a:ext uri="{FF2B5EF4-FFF2-40B4-BE49-F238E27FC236}">
                <a16:creationId xmlns:a16="http://schemas.microsoft.com/office/drawing/2014/main" id="{6504FF69-F209-3651-425C-D5C1203918C6}"/>
              </a:ext>
            </a:extLst>
          </p:cNvPr>
          <p:cNvSpPr txBox="1"/>
          <p:nvPr/>
        </p:nvSpPr>
        <p:spPr>
          <a:xfrm>
            <a:off x="5376997" y="4521042"/>
            <a:ext cx="1938351" cy="246221"/>
          </a:xfrm>
          <a:prstGeom prst="rect">
            <a:avLst/>
          </a:prstGeom>
          <a:noFill/>
        </p:spPr>
        <p:txBody>
          <a:bodyPr wrap="none" rtlCol="0">
            <a:spAutoFit/>
          </a:bodyPr>
          <a:lstStyle/>
          <a:p>
            <a:r>
              <a:rPr lang="en-US" sz="1000"/>
              <a:t>Photo by </a:t>
            </a:r>
            <a:r>
              <a:rPr lang="en-US" sz="1000">
                <a:hlinkClick r:id="rId3"/>
              </a:rPr>
              <a:t>Breno Assis</a:t>
            </a:r>
            <a:r>
              <a:rPr lang="en-US" sz="1000"/>
              <a:t> on </a:t>
            </a:r>
            <a:r>
              <a:rPr lang="en-US" sz="1000">
                <a:hlinkClick r:id="rId4"/>
              </a:rPr>
              <a:t>Unsplash</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47A28D60-C602-8FD2-F71A-A966E79E587A}"/>
              </a:ext>
            </a:extLst>
          </p:cNvPr>
          <p:cNvPicPr>
            <a:picLocks noChangeAspect="1"/>
          </p:cNvPicPr>
          <p:nvPr/>
        </p:nvPicPr>
        <p:blipFill>
          <a:blip r:embed="rId5"/>
          <a:stretch>
            <a:fillRect/>
          </a:stretch>
        </p:blipFill>
        <p:spPr>
          <a:xfrm>
            <a:off x="4420925" y="1021754"/>
            <a:ext cx="4490458" cy="3372606"/>
          </a:xfrm>
          <a:prstGeom prst="rect">
            <a:avLst/>
          </a:prstGeom>
        </p:spPr>
      </p:pic>
    </p:spTree>
    <p:extLst>
      <p:ext uri="{BB962C8B-B14F-4D97-AF65-F5344CB8AC3E}">
        <p14:creationId xmlns:p14="http://schemas.microsoft.com/office/powerpoint/2010/main" val="281809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8A1C-4F7F-BC83-14E3-CA06286F9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1D84E-F6A3-1F25-22C7-98E988411BD9}"/>
              </a:ext>
            </a:extLst>
          </p:cNvPr>
          <p:cNvSpPr>
            <a:spLocks noGrp="1"/>
          </p:cNvSpPr>
          <p:nvPr>
            <p:ph type="title"/>
          </p:nvPr>
        </p:nvSpPr>
        <p:spPr>
          <a:xfrm>
            <a:off x="871254" y="56911"/>
            <a:ext cx="7401491" cy="857250"/>
          </a:xfrm>
        </p:spPr>
        <p:txBody>
          <a:bodyPr anchor="ctr">
            <a:normAutofit/>
          </a:bodyPr>
          <a:lstStyle/>
          <a:p>
            <a:r>
              <a:rPr lang="en-US" sz="3200">
                <a:solidFill>
                  <a:srgbClr val="D50032"/>
                </a:solidFill>
                <a:latin typeface="Open Sans"/>
                <a:ea typeface="Open Sans"/>
                <a:cs typeface="Open Sans"/>
              </a:rPr>
              <a:t>Child Tax Credit</a:t>
            </a:r>
            <a:endParaRPr lang="en-US" sz="3200">
              <a:solidFill>
                <a:srgbClr val="D50032"/>
              </a:solidFill>
            </a:endParaRPr>
          </a:p>
        </p:txBody>
      </p:sp>
      <p:sp>
        <p:nvSpPr>
          <p:cNvPr id="15" name="Content Placeholder 2">
            <a:extLst>
              <a:ext uri="{FF2B5EF4-FFF2-40B4-BE49-F238E27FC236}">
                <a16:creationId xmlns:a16="http://schemas.microsoft.com/office/drawing/2014/main" id="{C6350927-CC9D-D56F-C9DA-B0C5D5F827C6}"/>
              </a:ext>
            </a:extLst>
          </p:cNvPr>
          <p:cNvSpPr>
            <a:spLocks noGrp="1"/>
          </p:cNvSpPr>
          <p:nvPr>
            <p:ph sz="half" idx="1"/>
          </p:nvPr>
        </p:nvSpPr>
        <p:spPr>
          <a:xfrm>
            <a:off x="457200" y="977502"/>
            <a:ext cx="4038600" cy="3935461"/>
          </a:xfrm>
        </p:spPr>
        <p:txBody>
          <a:bodyPr vert="horz" lIns="91440" tIns="45720" rIns="91440" bIns="45720" rtlCol="0">
            <a:normAutofit lnSpcReduction="10000"/>
          </a:bodyPr>
          <a:lstStyle/>
          <a:p>
            <a:pPr marL="230188" indent="-230188">
              <a:lnSpc>
                <a:spcPct val="124000"/>
              </a:lnSpc>
              <a:spcBef>
                <a:spcPts val="0"/>
              </a:spcBef>
              <a:spcAft>
                <a:spcPts val="1200"/>
              </a:spcAft>
            </a:pPr>
            <a:r>
              <a:rPr lang="en-US" sz="1800"/>
              <a:t>19 million kids don’t receive the full CTC</a:t>
            </a:r>
          </a:p>
          <a:p>
            <a:pPr marL="230188" indent="-230188">
              <a:lnSpc>
                <a:spcPct val="124000"/>
              </a:lnSpc>
              <a:spcBef>
                <a:spcPts val="0"/>
              </a:spcBef>
              <a:spcAft>
                <a:spcPts val="1200"/>
              </a:spcAft>
            </a:pPr>
            <a:r>
              <a:rPr lang="en-US" sz="1800"/>
              <a:t>Stronger Start for Working Families Act improves the phase-in</a:t>
            </a:r>
          </a:p>
          <a:p>
            <a:pPr marL="230188" indent="-230188">
              <a:lnSpc>
                <a:spcPct val="124000"/>
              </a:lnSpc>
              <a:spcBef>
                <a:spcPts val="0"/>
              </a:spcBef>
              <a:spcAft>
                <a:spcPts val="1200"/>
              </a:spcAft>
            </a:pPr>
            <a:r>
              <a:rPr lang="en-US" sz="1800"/>
              <a:t>3.5 million families with low income would get additional $375 in their tax return</a:t>
            </a:r>
          </a:p>
          <a:p>
            <a:pPr marL="230188" indent="-230188">
              <a:lnSpc>
                <a:spcPct val="124000"/>
              </a:lnSpc>
              <a:spcBef>
                <a:spcPts val="0"/>
              </a:spcBef>
              <a:spcAft>
                <a:spcPts val="1200"/>
              </a:spcAft>
            </a:pPr>
            <a:r>
              <a:rPr lang="en-US" sz="1800" b="1"/>
              <a:t>Ask Senators to cosponsor SSFWA</a:t>
            </a:r>
          </a:p>
          <a:p>
            <a:pPr>
              <a:lnSpc>
                <a:spcPct val="124000"/>
              </a:lnSpc>
              <a:spcBef>
                <a:spcPts val="0"/>
              </a:spcBef>
              <a:spcAft>
                <a:spcPts val="1200"/>
              </a:spcAft>
            </a:pPr>
            <a:endParaRPr lang="en-US" sz="1500"/>
          </a:p>
          <a:p>
            <a:pPr>
              <a:lnSpc>
                <a:spcPct val="90000"/>
              </a:lnSpc>
            </a:pPr>
            <a:endParaRPr lang="en-US" sz="1500"/>
          </a:p>
        </p:txBody>
      </p:sp>
      <p:sp>
        <p:nvSpPr>
          <p:cNvPr id="4" name="Slide Number Placeholder 3">
            <a:extLst>
              <a:ext uri="{FF2B5EF4-FFF2-40B4-BE49-F238E27FC236}">
                <a16:creationId xmlns:a16="http://schemas.microsoft.com/office/drawing/2014/main" id="{323835AF-D540-96B0-D4F0-8BD32C9E19FE}"/>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17</a:t>
            </a:fld>
            <a:endParaRPr lang="en-US"/>
          </a:p>
        </p:txBody>
      </p:sp>
      <p:sp>
        <p:nvSpPr>
          <p:cNvPr id="3" name="TextBox 2">
            <a:extLst>
              <a:ext uri="{FF2B5EF4-FFF2-40B4-BE49-F238E27FC236}">
                <a16:creationId xmlns:a16="http://schemas.microsoft.com/office/drawing/2014/main" id="{72B5E773-5711-91CD-D459-2821476360A1}"/>
              </a:ext>
            </a:extLst>
          </p:cNvPr>
          <p:cNvSpPr txBox="1"/>
          <p:nvPr/>
        </p:nvSpPr>
        <p:spPr>
          <a:xfrm>
            <a:off x="5558918" y="4563807"/>
            <a:ext cx="23695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Kelly Sikkema on </a:t>
            </a:r>
            <a:r>
              <a:rPr lang="en-US" sz="1000">
                <a:latin typeface="Open Sans" panose="020B0606030504020204" pitchFamily="34" charset="0"/>
                <a:ea typeface="Open Sans" panose="020B0606030504020204" pitchFamily="34" charset="0"/>
                <a:cs typeface="Open Sans" panose="020B0606030504020204" pitchFamily="34" charset="0"/>
                <a:hlinkClick r:id="rId3"/>
              </a:rPr>
              <a:t>Unsplash</a:t>
            </a:r>
            <a:r>
              <a:rPr lang="en-US" sz="1000">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F122A517-F8F7-814E-6BA6-C3EEE07DAE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999" y="977502"/>
            <a:ext cx="4343399" cy="3586305"/>
          </a:xfrm>
          <a:prstGeom prst="rect">
            <a:avLst/>
          </a:prstGeom>
        </p:spPr>
      </p:pic>
    </p:spTree>
    <p:extLst>
      <p:ext uri="{BB962C8B-B14F-4D97-AF65-F5344CB8AC3E}">
        <p14:creationId xmlns:p14="http://schemas.microsoft.com/office/powerpoint/2010/main" val="378100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ACB7-725E-064B-2A7B-53DA7A487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E2BD6-9448-62AD-76AE-E01CB4B5750C}"/>
              </a:ext>
            </a:extLst>
          </p:cNvPr>
          <p:cNvSpPr>
            <a:spLocks noGrp="1"/>
          </p:cNvSpPr>
          <p:nvPr>
            <p:ph type="title"/>
          </p:nvPr>
        </p:nvSpPr>
        <p:spPr>
          <a:xfrm>
            <a:off x="795054" y="120252"/>
            <a:ext cx="7401491" cy="857250"/>
          </a:xfrm>
        </p:spPr>
        <p:txBody>
          <a:bodyPr anchor="ctr">
            <a:normAutofit/>
          </a:bodyPr>
          <a:lstStyle/>
          <a:p>
            <a:r>
              <a:rPr lang="en-US" sz="3200">
                <a:solidFill>
                  <a:srgbClr val="D50032"/>
                </a:solidFill>
                <a:latin typeface="Open Sans"/>
                <a:ea typeface="Open Sans"/>
                <a:cs typeface="Open Sans"/>
              </a:rPr>
              <a:t>Reconciliation Passes Senate</a:t>
            </a:r>
            <a:endParaRPr lang="en-US" sz="3200">
              <a:solidFill>
                <a:srgbClr val="D50032"/>
              </a:solidFill>
            </a:endParaRPr>
          </a:p>
        </p:txBody>
      </p:sp>
      <p:sp>
        <p:nvSpPr>
          <p:cNvPr id="15" name="Content Placeholder 2">
            <a:extLst>
              <a:ext uri="{FF2B5EF4-FFF2-40B4-BE49-F238E27FC236}">
                <a16:creationId xmlns:a16="http://schemas.microsoft.com/office/drawing/2014/main" id="{20A11AA9-96D1-3B6A-AE80-59853334AD9A}"/>
              </a:ext>
            </a:extLst>
          </p:cNvPr>
          <p:cNvSpPr>
            <a:spLocks noGrp="1"/>
          </p:cNvSpPr>
          <p:nvPr>
            <p:ph sz="half" idx="1"/>
          </p:nvPr>
        </p:nvSpPr>
        <p:spPr>
          <a:xfrm>
            <a:off x="457200" y="977502"/>
            <a:ext cx="4038600" cy="3935461"/>
          </a:xfrm>
        </p:spPr>
        <p:txBody>
          <a:bodyPr vert="horz" lIns="91440" tIns="45720" rIns="91440" bIns="45720" rtlCol="0">
            <a:normAutofit/>
          </a:bodyPr>
          <a:lstStyle/>
          <a:p>
            <a:pPr marL="230188" indent="-230188">
              <a:lnSpc>
                <a:spcPct val="114000"/>
              </a:lnSpc>
              <a:spcBef>
                <a:spcPts val="0"/>
              </a:spcBef>
              <a:spcAft>
                <a:spcPts val="600"/>
              </a:spcAft>
            </a:pPr>
            <a:r>
              <a:rPr lang="en-US" sz="1800" b="1"/>
              <a:t>Reconciliation passed the Senate on June 5 </a:t>
            </a:r>
            <a:r>
              <a:rPr lang="en-US" sz="1800"/>
              <a:t>(</a:t>
            </a:r>
            <a:r>
              <a:rPr lang="en-US" sz="1800">
                <a:hlinkClick r:id="rId3"/>
              </a:rPr>
              <a:t>52-47</a:t>
            </a:r>
            <a:r>
              <a:rPr lang="en-US" sz="1800"/>
              <a:t>)</a:t>
            </a:r>
          </a:p>
          <a:p>
            <a:pPr marL="230188" indent="-230188">
              <a:lnSpc>
                <a:spcPct val="114000"/>
              </a:lnSpc>
              <a:spcBef>
                <a:spcPts val="0"/>
              </a:spcBef>
              <a:spcAft>
                <a:spcPts val="600"/>
              </a:spcAft>
            </a:pPr>
            <a:r>
              <a:rPr lang="en-US" sz="1800"/>
              <a:t>Focus is on ICE and CBP funding</a:t>
            </a:r>
          </a:p>
          <a:p>
            <a:pPr marL="230188" indent="-230188">
              <a:lnSpc>
                <a:spcPct val="114000"/>
              </a:lnSpc>
              <a:spcBef>
                <a:spcPts val="0"/>
              </a:spcBef>
              <a:spcAft>
                <a:spcPts val="600"/>
              </a:spcAft>
            </a:pPr>
            <a:r>
              <a:rPr lang="en-US" sz="1800" b="1"/>
              <a:t>Lack of ICE accountability </a:t>
            </a:r>
            <a:r>
              <a:rPr lang="en-US" sz="1800"/>
              <a:t>is the biggest threat in this reconciliation bill</a:t>
            </a:r>
          </a:p>
          <a:p>
            <a:pPr marL="230188" indent="-230188">
              <a:lnSpc>
                <a:spcPct val="114000"/>
              </a:lnSpc>
              <a:spcBef>
                <a:spcPts val="0"/>
              </a:spcBef>
              <a:spcAft>
                <a:spcPts val="600"/>
              </a:spcAft>
            </a:pPr>
            <a:r>
              <a:rPr lang="en-US" sz="1800"/>
              <a:t>House to vote on Monday</a:t>
            </a:r>
          </a:p>
          <a:p>
            <a:pPr marL="230188" indent="-230188">
              <a:lnSpc>
                <a:spcPct val="114000"/>
              </a:lnSpc>
              <a:spcBef>
                <a:spcPts val="0"/>
              </a:spcBef>
              <a:spcAft>
                <a:spcPts val="600"/>
              </a:spcAft>
            </a:pPr>
            <a:r>
              <a:rPr lang="en-US" sz="1800" b="1"/>
              <a:t>Call your House Representatives to urge a ”no” vote</a:t>
            </a:r>
          </a:p>
          <a:p>
            <a:pPr marL="230188" indent="-230188">
              <a:lnSpc>
                <a:spcPct val="134000"/>
              </a:lnSpc>
              <a:spcBef>
                <a:spcPts val="0"/>
              </a:spcBef>
              <a:spcAft>
                <a:spcPts val="600"/>
              </a:spcAft>
            </a:pPr>
            <a:endParaRPr lang="en-US" sz="1500"/>
          </a:p>
        </p:txBody>
      </p:sp>
      <p:pic>
        <p:nvPicPr>
          <p:cNvPr id="8" name="Picture 7">
            <a:extLst>
              <a:ext uri="{FF2B5EF4-FFF2-40B4-BE49-F238E27FC236}">
                <a16:creationId xmlns:a16="http://schemas.microsoft.com/office/drawing/2014/main" id="{6FFD6586-2AE0-DCC9-FBDE-EDF6D572E70F}"/>
              </a:ext>
            </a:extLst>
          </p:cNvPr>
          <p:cNvPicPr>
            <a:picLocks noChangeAspect="1"/>
          </p:cNvPicPr>
          <p:nvPr/>
        </p:nvPicPr>
        <p:blipFill>
          <a:blip r:embed="rId4" cstate="screen">
            <a:extLst>
              <a:ext uri="{28A0092B-C50C-407E-A947-70E740481C1C}">
                <a14:useLocalDpi xmlns:a14="http://schemas.microsoft.com/office/drawing/2010/main"/>
              </a:ext>
            </a:extLst>
          </a:blip>
          <a:srcRect b="-3"/>
          <a:stretch>
            <a:fillRect/>
          </a:stretch>
        </p:blipFill>
        <p:spPr>
          <a:xfrm>
            <a:off x="4648200" y="1200151"/>
            <a:ext cx="4038600" cy="3394472"/>
          </a:xfrm>
          <a:prstGeom prst="rect">
            <a:avLst/>
          </a:prstGeom>
          <a:noFill/>
        </p:spPr>
      </p:pic>
      <p:sp>
        <p:nvSpPr>
          <p:cNvPr id="4" name="Slide Number Placeholder 3">
            <a:extLst>
              <a:ext uri="{FF2B5EF4-FFF2-40B4-BE49-F238E27FC236}">
                <a16:creationId xmlns:a16="http://schemas.microsoft.com/office/drawing/2014/main" id="{3981F076-2B9F-97FF-4E5A-FA205B4BD135}"/>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18</a:t>
            </a:fld>
            <a:endParaRPr lang="en-US"/>
          </a:p>
        </p:txBody>
      </p:sp>
      <p:sp>
        <p:nvSpPr>
          <p:cNvPr id="3" name="TextBox 2">
            <a:extLst>
              <a:ext uri="{FF2B5EF4-FFF2-40B4-BE49-F238E27FC236}">
                <a16:creationId xmlns:a16="http://schemas.microsoft.com/office/drawing/2014/main" id="{71CB30F3-DBCA-314E-1F55-ED47CA7F6A23}"/>
              </a:ext>
            </a:extLst>
          </p:cNvPr>
          <p:cNvSpPr txBox="1"/>
          <p:nvPr/>
        </p:nvSpPr>
        <p:spPr>
          <a:xfrm>
            <a:off x="4648200" y="4594623"/>
            <a:ext cx="2518638"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Tim Mossholder on </a:t>
            </a:r>
            <a:r>
              <a:rPr lang="en-US" sz="1000">
                <a:latin typeface="Open Sans" panose="020B0606030504020204" pitchFamily="34" charset="0"/>
                <a:ea typeface="Open Sans" panose="020B0606030504020204" pitchFamily="34" charset="0"/>
                <a:cs typeface="Open Sans" panose="020B0606030504020204" pitchFamily="34" charset="0"/>
                <a:hlinkClick r:id="rId5"/>
              </a:rPr>
              <a:t>Unsplash</a:t>
            </a:r>
            <a:r>
              <a:rPr lang="en-US" sz="10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93092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A671-7471-AE18-099E-36D41B8094E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625F3E-6F32-071D-B733-2D7D01FF588A}"/>
              </a:ext>
            </a:extLst>
          </p:cNvPr>
          <p:cNvSpPr>
            <a:spLocks noGrp="1"/>
          </p:cNvSpPr>
          <p:nvPr>
            <p:ph type="sldNum" sz="quarter" idx="12"/>
          </p:nvPr>
        </p:nvSpPr>
        <p:spPr/>
        <p:txBody>
          <a:bodyPr/>
          <a:lstStyle/>
          <a:p>
            <a:fld id="{307E6868-079E-1649-B8D1-459B42CE4DE3}" type="slidenum">
              <a:rPr lang="en-US" smtClean="0"/>
              <a:t>19</a:t>
            </a:fld>
            <a:endParaRPr lang="en-US"/>
          </a:p>
        </p:txBody>
      </p:sp>
      <p:sp>
        <p:nvSpPr>
          <p:cNvPr id="5" name="AutoShape 6" descr="Joanne Carter">
            <a:extLst>
              <a:ext uri="{FF2B5EF4-FFF2-40B4-BE49-F238E27FC236}">
                <a16:creationId xmlns:a16="http://schemas.microsoft.com/office/drawing/2014/main" id="{474DCBE7-E0D0-CC50-5D68-FBEBC83BCB1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8C3D151-B8DF-763D-F102-F3D90EA6339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3E8155FA-34D0-8F5E-2BBF-22A3F0E3E794}"/>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3BB21176-7510-9A4B-CEE7-7191ECB2E06D}"/>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FA56637D-7C04-12C3-EAF7-D61A2BF5C4E2}"/>
              </a:ext>
            </a:extLst>
          </p:cNvPr>
          <p:cNvSpPr txBox="1">
            <a:spLocks/>
          </p:cNvSpPr>
          <p:nvPr/>
        </p:nvSpPr>
        <p:spPr>
          <a:xfrm>
            <a:off x="4505948" y="2618175"/>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Ellen Nissenbaum</a:t>
            </a:r>
          </a:p>
          <a:p>
            <a:pPr marL="115570" indent="0">
              <a:spcBef>
                <a:spcPts val="0"/>
              </a:spcBef>
              <a:spcAft>
                <a:spcPts val="1200"/>
              </a:spcAft>
              <a:buNone/>
            </a:pPr>
            <a:r>
              <a:rPr lang="en-US" sz="2000">
                <a:latin typeface="Open Sans"/>
                <a:ea typeface="Open Sans"/>
                <a:cs typeface="Open Sans"/>
              </a:rPr>
              <a:t>Senior Advisor, Center on Budget and Policy Priorities</a:t>
            </a:r>
            <a:br>
              <a:rPr lang="en-US" sz="2000">
                <a:latin typeface="Open Sans"/>
              </a:rPr>
            </a:br>
            <a:endParaRPr lang="en-US" sz="2000"/>
          </a:p>
          <a:p>
            <a:pPr marL="0" indent="0">
              <a:buNone/>
            </a:pPr>
            <a:endParaRPr lang="en-US" sz="2000"/>
          </a:p>
        </p:txBody>
      </p:sp>
      <p:sp>
        <p:nvSpPr>
          <p:cNvPr id="2" name="AutoShape 2" descr="Jos Linn">
            <a:extLst>
              <a:ext uri="{FF2B5EF4-FFF2-40B4-BE49-F238E27FC236}">
                <a16:creationId xmlns:a16="http://schemas.microsoft.com/office/drawing/2014/main" id="{EA6DF814-5057-F377-025C-437BA66718C7}"/>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ED8122D1-09A4-6A47-3FBA-A67D8D2000BA}"/>
              </a:ext>
            </a:extLst>
          </p:cNvPr>
          <p:cNvPicPr>
            <a:picLocks noChangeAspect="1"/>
          </p:cNvPicPr>
          <p:nvPr/>
        </p:nvPicPr>
        <p:blipFill>
          <a:blip r:embed="rId3"/>
          <a:stretch>
            <a:fillRect/>
          </a:stretch>
        </p:blipFill>
        <p:spPr>
          <a:xfrm>
            <a:off x="812800" y="742840"/>
            <a:ext cx="3530600" cy="3530600"/>
          </a:xfrm>
          <a:prstGeom prst="rect">
            <a:avLst/>
          </a:prstGeom>
        </p:spPr>
      </p:pic>
      <p:pic>
        <p:nvPicPr>
          <p:cNvPr id="14" name="Graphic 13">
            <a:extLst>
              <a:ext uri="{FF2B5EF4-FFF2-40B4-BE49-F238E27FC236}">
                <a16:creationId xmlns:a16="http://schemas.microsoft.com/office/drawing/2014/main" id="{4CB21851-5630-AB4D-EEE3-D547CB82A64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00602" y="1084263"/>
            <a:ext cx="2257260" cy="1274098"/>
          </a:xfrm>
          <a:prstGeom prst="rect">
            <a:avLst/>
          </a:prstGeom>
        </p:spPr>
      </p:pic>
      <p:sp>
        <p:nvSpPr>
          <p:cNvPr id="15" name="TextBox 14">
            <a:extLst>
              <a:ext uri="{FF2B5EF4-FFF2-40B4-BE49-F238E27FC236}">
                <a16:creationId xmlns:a16="http://schemas.microsoft.com/office/drawing/2014/main" id="{31C1C2DB-6C4D-A541-0595-56286D84FC16}"/>
              </a:ext>
            </a:extLst>
          </p:cNvPr>
          <p:cNvSpPr txBox="1"/>
          <p:nvPr/>
        </p:nvSpPr>
        <p:spPr>
          <a:xfrm>
            <a:off x="1064370" y="190330"/>
            <a:ext cx="6558059" cy="400110"/>
          </a:xfrm>
          <a:prstGeom prst="rect">
            <a:avLst/>
          </a:prstGeom>
          <a:noFill/>
        </p:spPr>
        <p:txBody>
          <a:bodyPr wrap="square" rtlCol="0">
            <a:spAutoFit/>
          </a:bodyPr>
          <a:lstStyle/>
          <a:p>
            <a:r>
              <a:rPr lang="en-US" sz="2000" b="1">
                <a:solidFill>
                  <a:srgbClr val="D50032"/>
                </a:solidFill>
                <a:latin typeface="Open Sans"/>
                <a:ea typeface="Open Sans"/>
                <a:cs typeface="Open Sans"/>
              </a:rPr>
              <a:t>National Conference U.S. Poverty Plenary Speaker</a:t>
            </a:r>
            <a:endParaRPr lang="en-US" sz="2000" b="1"/>
          </a:p>
        </p:txBody>
      </p:sp>
    </p:spTree>
    <p:extLst>
      <p:ext uri="{BB962C8B-B14F-4D97-AF65-F5344CB8AC3E}">
        <p14:creationId xmlns:p14="http://schemas.microsoft.com/office/powerpoint/2010/main" val="57799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A712-D1FD-7248-4076-5BAA800182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1AC1DF-B36C-7FA5-40B5-204C2EBF864E}"/>
              </a:ext>
            </a:extLst>
          </p:cNvPr>
          <p:cNvSpPr>
            <a:spLocks noGrp="1"/>
          </p:cNvSpPr>
          <p:nvPr>
            <p:ph type="title"/>
          </p:nvPr>
        </p:nvSpPr>
        <p:spPr/>
        <p:txBody>
          <a:bodyPr>
            <a:normAutofit fontScale="90000"/>
          </a:bodyPr>
          <a:lstStyle/>
          <a:p>
            <a:r>
              <a:rPr lang="en-US">
                <a:latin typeface="Open Sans"/>
                <a:ea typeface="Open Sans"/>
                <a:cs typeface="Open Sans"/>
              </a:rPr>
              <a:t>Grassroots Inspiration &amp; Action</a:t>
            </a:r>
            <a:endParaRPr lang="en-US"/>
          </a:p>
        </p:txBody>
      </p:sp>
    </p:spTree>
    <p:extLst>
      <p:ext uri="{BB962C8B-B14F-4D97-AF65-F5344CB8AC3E}">
        <p14:creationId xmlns:p14="http://schemas.microsoft.com/office/powerpoint/2010/main" val="397562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EF59-0881-7621-FE48-8D10AD6CB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BFADE-3E94-E436-EDB0-2B71298628B4}"/>
              </a:ext>
            </a:extLst>
          </p:cNvPr>
          <p:cNvSpPr>
            <a:spLocks noGrp="1"/>
          </p:cNvSpPr>
          <p:nvPr>
            <p:ph type="title"/>
          </p:nvPr>
        </p:nvSpPr>
        <p:spPr>
          <a:xfrm>
            <a:off x="947454" y="40981"/>
            <a:ext cx="7401491" cy="857250"/>
          </a:xfrm>
        </p:spPr>
        <p:txBody>
          <a:bodyPr anchor="ctr">
            <a:normAutofit/>
          </a:bodyPr>
          <a:lstStyle/>
          <a:p>
            <a:r>
              <a:rPr lang="en-US" sz="3200">
                <a:solidFill>
                  <a:srgbClr val="D50032"/>
                </a:solidFill>
                <a:latin typeface="Open Sans"/>
                <a:ea typeface="Open Sans"/>
                <a:cs typeface="Open Sans"/>
              </a:rPr>
              <a:t>Amplify Your Voice</a:t>
            </a:r>
          </a:p>
        </p:txBody>
      </p:sp>
      <p:sp>
        <p:nvSpPr>
          <p:cNvPr id="15" name="Content Placeholder 2">
            <a:extLst>
              <a:ext uri="{FF2B5EF4-FFF2-40B4-BE49-F238E27FC236}">
                <a16:creationId xmlns:a16="http://schemas.microsoft.com/office/drawing/2014/main" id="{5A652802-64D4-B13B-24EF-8B1F38DE1473}"/>
              </a:ext>
            </a:extLst>
          </p:cNvPr>
          <p:cNvSpPr>
            <a:spLocks noGrp="1"/>
          </p:cNvSpPr>
          <p:nvPr>
            <p:ph sz="half" idx="1"/>
          </p:nvPr>
        </p:nvSpPr>
        <p:spPr>
          <a:xfrm>
            <a:off x="316200" y="894646"/>
            <a:ext cx="4067014" cy="2492969"/>
          </a:xfrm>
        </p:spPr>
        <p:txBody>
          <a:bodyPr vert="horz" lIns="91440" tIns="45720" rIns="91440" bIns="45720" rtlCol="0" anchor="t">
            <a:noAutofit/>
          </a:bodyPr>
          <a:lstStyle/>
          <a:p>
            <a:pPr marL="0" indent="0">
              <a:lnSpc>
                <a:spcPct val="114000"/>
              </a:lnSpc>
              <a:spcBef>
                <a:spcPts val="0"/>
              </a:spcBef>
              <a:spcAft>
                <a:spcPts val="1200"/>
              </a:spcAft>
              <a:buNone/>
            </a:pPr>
            <a:r>
              <a:rPr lang="en-US" sz="2000" b="1" dirty="0">
                <a:latin typeface="Open Sans"/>
                <a:ea typeface="Open Sans"/>
                <a:cs typeface="Open Sans"/>
              </a:rPr>
              <a:t>Every RESULTS volunteer </a:t>
            </a:r>
            <a:r>
              <a:rPr lang="en-US" sz="2000" dirty="0">
                <a:latin typeface="Open Sans"/>
                <a:ea typeface="Open Sans"/>
                <a:cs typeface="Open Sans"/>
              </a:rPr>
              <a:t>submits at least </a:t>
            </a:r>
            <a:r>
              <a:rPr lang="en-US" sz="2000" b="1" dirty="0">
                <a:latin typeface="Open Sans"/>
                <a:ea typeface="Open Sans"/>
                <a:cs typeface="Open Sans"/>
              </a:rPr>
              <a:t>one media piece </a:t>
            </a:r>
            <a:r>
              <a:rPr lang="en-US" sz="2000" dirty="0">
                <a:latin typeface="Open Sans"/>
                <a:ea typeface="Open Sans"/>
                <a:cs typeface="Open Sans"/>
              </a:rPr>
              <a:t>by the end of July</a:t>
            </a:r>
          </a:p>
          <a:p>
            <a:pPr marL="0" indent="0">
              <a:lnSpc>
                <a:spcPct val="114000"/>
              </a:lnSpc>
              <a:spcBef>
                <a:spcPts val="0"/>
              </a:spcBef>
              <a:spcAft>
                <a:spcPts val="2400"/>
              </a:spcAft>
              <a:buNone/>
            </a:pPr>
            <a:r>
              <a:rPr lang="en-US" sz="2000" b="1" dirty="0">
                <a:latin typeface="Open Sans"/>
                <a:ea typeface="Open Sans"/>
                <a:cs typeface="Open Sans"/>
              </a:rPr>
              <a:t>Every RESULTS group </a:t>
            </a:r>
            <a:r>
              <a:rPr lang="en-US" sz="2000" dirty="0">
                <a:latin typeface="Open Sans"/>
                <a:ea typeface="Open Sans"/>
                <a:cs typeface="Open Sans"/>
              </a:rPr>
              <a:t>asks a </a:t>
            </a:r>
            <a:r>
              <a:rPr lang="en-US" sz="2000" b="1" dirty="0">
                <a:latin typeface="Open Sans"/>
                <a:ea typeface="Open Sans"/>
                <a:cs typeface="Open Sans"/>
              </a:rPr>
              <a:t>community partner </a:t>
            </a:r>
            <a:r>
              <a:rPr lang="en-US" sz="2000" dirty="0">
                <a:latin typeface="Open Sans"/>
                <a:ea typeface="Open Sans"/>
                <a:cs typeface="Open Sans"/>
              </a:rPr>
              <a:t>to submit local media by the end of July</a:t>
            </a:r>
          </a:p>
          <a:p>
            <a:pPr marL="0" indent="0">
              <a:lnSpc>
                <a:spcPct val="114000"/>
              </a:lnSpc>
              <a:spcBef>
                <a:spcPts val="0"/>
              </a:spcBef>
              <a:buNone/>
            </a:pPr>
            <a:r>
              <a:rPr lang="en-US" sz="2000" b="1" i="1" dirty="0">
                <a:latin typeface="Open Sans"/>
                <a:ea typeface="Open Sans"/>
                <a:cs typeface="Open Sans"/>
              </a:rPr>
              <a:t>You’ve gotten </a:t>
            </a:r>
            <a:r>
              <a:rPr lang="en-US" sz="2000" b="1" i="1" dirty="0">
                <a:solidFill>
                  <a:srgbClr val="D50032"/>
                </a:solidFill>
                <a:latin typeface="Open Sans"/>
                <a:ea typeface="Open Sans"/>
                <a:cs typeface="Open Sans"/>
              </a:rPr>
              <a:t>161 media pieces</a:t>
            </a:r>
            <a:r>
              <a:rPr lang="en-US" sz="2000" b="1" i="1" dirty="0">
                <a:latin typeface="Open Sans"/>
                <a:ea typeface="Open Sans"/>
                <a:cs typeface="Open Sans"/>
              </a:rPr>
              <a:t> published so far in 2026!</a:t>
            </a:r>
          </a:p>
          <a:p>
            <a:pPr marL="0" indent="0">
              <a:lnSpc>
                <a:spcPct val="114000"/>
              </a:lnSpc>
              <a:spcBef>
                <a:spcPts val="0"/>
              </a:spcBef>
              <a:spcAft>
                <a:spcPts val="1200"/>
              </a:spcAft>
              <a:buNone/>
            </a:pPr>
            <a:r>
              <a:rPr lang="en-US" sz="1200" dirty="0">
                <a:latin typeface="Open Sans"/>
                <a:ea typeface="Open Sans"/>
                <a:cs typeface="Open Sans"/>
              </a:rPr>
              <a:t>See published media </a:t>
            </a:r>
            <a:r>
              <a:rPr lang="en-US" sz="1200" dirty="0">
                <a:latin typeface="Open Sans"/>
                <a:ea typeface="Open Sans"/>
                <a:cs typeface="Open Sans"/>
                <a:hlinkClick r:id="rId3"/>
              </a:rPr>
              <a:t>here</a:t>
            </a:r>
            <a:r>
              <a:rPr lang="en-US" sz="1200" dirty="0">
                <a:latin typeface="Open Sans"/>
                <a:ea typeface="Open Sans"/>
                <a:cs typeface="Open Sans"/>
              </a:rPr>
              <a:t>.</a:t>
            </a:r>
            <a:endParaRPr lang="en-US" sz="1200" dirty="0"/>
          </a:p>
          <a:p>
            <a:pPr marL="0" indent="0">
              <a:lnSpc>
                <a:spcPct val="114000"/>
              </a:lnSpc>
              <a:spcBef>
                <a:spcPts val="0"/>
              </a:spcBef>
              <a:spcAft>
                <a:spcPts val="1200"/>
              </a:spcAft>
              <a:buNone/>
            </a:pPr>
            <a:endParaRPr lang="en-US" sz="2000" dirty="0">
              <a:latin typeface="Open Sans"/>
              <a:ea typeface="Open Sans"/>
              <a:cs typeface="Open Sans"/>
            </a:endParaRPr>
          </a:p>
          <a:p>
            <a:pPr>
              <a:lnSpc>
                <a:spcPct val="114000"/>
              </a:lnSpc>
              <a:spcBef>
                <a:spcPts val="0"/>
              </a:spcBef>
              <a:spcAft>
                <a:spcPts val="1200"/>
              </a:spcAft>
            </a:pPr>
            <a:endParaRPr lang="en-US" sz="1600" dirty="0"/>
          </a:p>
          <a:p>
            <a:endParaRPr lang="en-US" sz="1600" dirty="0"/>
          </a:p>
        </p:txBody>
      </p:sp>
      <p:sp>
        <p:nvSpPr>
          <p:cNvPr id="4" name="Slide Number Placeholder 3">
            <a:extLst>
              <a:ext uri="{FF2B5EF4-FFF2-40B4-BE49-F238E27FC236}">
                <a16:creationId xmlns:a16="http://schemas.microsoft.com/office/drawing/2014/main" id="{7748940E-F241-AAE4-E4CE-FD1AF378E119}"/>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21</a:t>
            </a:fld>
            <a:endParaRPr lang="en-US"/>
          </a:p>
        </p:txBody>
      </p:sp>
      <p:pic>
        <p:nvPicPr>
          <p:cNvPr id="5" name="Picture 4" descr="Amplify Every Voice Media Campaign">
            <a:extLst>
              <a:ext uri="{FF2B5EF4-FFF2-40B4-BE49-F238E27FC236}">
                <a16:creationId xmlns:a16="http://schemas.microsoft.com/office/drawing/2014/main" id="{A8DCA695-AC9D-EBC8-AAC7-AF63DB0CD54D}"/>
              </a:ext>
            </a:extLst>
          </p:cNvPr>
          <p:cNvPicPr>
            <a:picLocks noChangeAspect="1"/>
          </p:cNvPicPr>
          <p:nvPr/>
        </p:nvPicPr>
        <p:blipFill>
          <a:blip r:embed="rId4"/>
          <a:stretch>
            <a:fillRect/>
          </a:stretch>
        </p:blipFill>
        <p:spPr>
          <a:xfrm>
            <a:off x="4317505" y="642564"/>
            <a:ext cx="4161949" cy="3858372"/>
          </a:xfrm>
          <a:prstGeom prst="rect">
            <a:avLst/>
          </a:prstGeom>
        </p:spPr>
      </p:pic>
    </p:spTree>
    <p:extLst>
      <p:ext uri="{BB962C8B-B14F-4D97-AF65-F5344CB8AC3E}">
        <p14:creationId xmlns:p14="http://schemas.microsoft.com/office/powerpoint/2010/main" val="420847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9F1F-EB95-08D1-BCC0-1333C8A1E7E6}"/>
              </a:ext>
            </a:extLst>
          </p:cNvPr>
          <p:cNvSpPr>
            <a:spLocks noGrp="1"/>
          </p:cNvSpPr>
          <p:nvPr>
            <p:ph type="title"/>
          </p:nvPr>
        </p:nvSpPr>
        <p:spPr>
          <a:xfrm>
            <a:off x="778527" y="17264"/>
            <a:ext cx="7401491" cy="857250"/>
          </a:xfrm>
        </p:spPr>
        <p:txBody>
          <a:bodyPr>
            <a:normAutofit/>
          </a:bodyPr>
          <a:lstStyle/>
          <a:p>
            <a:r>
              <a:rPr lang="en-US">
                <a:solidFill>
                  <a:srgbClr val="D50032"/>
                </a:solidFill>
              </a:rPr>
              <a:t>Media resources</a:t>
            </a:r>
          </a:p>
        </p:txBody>
      </p:sp>
      <p:sp>
        <p:nvSpPr>
          <p:cNvPr id="3" name="Content Placeholder 2">
            <a:extLst>
              <a:ext uri="{FF2B5EF4-FFF2-40B4-BE49-F238E27FC236}">
                <a16:creationId xmlns:a16="http://schemas.microsoft.com/office/drawing/2014/main" id="{8935222A-80B6-949F-25FE-D275DF4175B9}"/>
              </a:ext>
            </a:extLst>
          </p:cNvPr>
          <p:cNvSpPr>
            <a:spLocks noGrp="1"/>
          </p:cNvSpPr>
          <p:nvPr>
            <p:ph idx="1"/>
          </p:nvPr>
        </p:nvSpPr>
        <p:spPr>
          <a:xfrm>
            <a:off x="201187" y="874514"/>
            <a:ext cx="8741626" cy="3983236"/>
          </a:xfrm>
        </p:spPr>
        <p:txBody>
          <a:bodyPr>
            <a:normAutofit fontScale="55000" lnSpcReduction="20000"/>
          </a:bodyPr>
          <a:lstStyle/>
          <a:p>
            <a:pPr>
              <a:lnSpc>
                <a:spcPct val="134000"/>
              </a:lnSpc>
              <a:spcBef>
                <a:spcPts val="0"/>
              </a:spcBef>
              <a:spcAft>
                <a:spcPts val="1200"/>
              </a:spcAft>
            </a:pPr>
            <a:r>
              <a:rPr lang="en-US" sz="2900" b="1" dirty="0"/>
              <a:t>Media tools </a:t>
            </a:r>
            <a:r>
              <a:rPr lang="en-US" sz="2900" dirty="0"/>
              <a:t>on our </a:t>
            </a:r>
            <a:r>
              <a:rPr lang="en-US" sz="2900" dirty="0">
                <a:hlinkClick r:id="rId2"/>
              </a:rPr>
              <a:t>Working with Media</a:t>
            </a:r>
            <a:r>
              <a:rPr lang="en-US" sz="2900" dirty="0"/>
              <a:t> page</a:t>
            </a:r>
          </a:p>
          <a:p>
            <a:pPr>
              <a:lnSpc>
                <a:spcPct val="134000"/>
              </a:lnSpc>
              <a:spcBef>
                <a:spcPts val="0"/>
              </a:spcBef>
              <a:spcAft>
                <a:spcPts val="1200"/>
              </a:spcAft>
            </a:pPr>
            <a:r>
              <a:rPr lang="en-US" sz="2900" b="1" dirty="0"/>
              <a:t>LTE templates</a:t>
            </a:r>
            <a:r>
              <a:rPr lang="en-US" sz="2900" dirty="0"/>
              <a:t>: </a:t>
            </a:r>
            <a:r>
              <a:rPr lang="en-US" sz="2900" dirty="0">
                <a:hlinkClick r:id="rId3"/>
              </a:rPr>
              <a:t>https://results.org/volunteers/action-center/action-alerts?vvsrc=%2fCampaigns</a:t>
            </a:r>
            <a:r>
              <a:rPr lang="en-US" sz="2900" dirty="0"/>
              <a:t> </a:t>
            </a:r>
          </a:p>
          <a:p>
            <a:pPr>
              <a:lnSpc>
                <a:spcPct val="134000"/>
              </a:lnSpc>
              <a:spcBef>
                <a:spcPts val="0"/>
              </a:spcBef>
              <a:spcAft>
                <a:spcPts val="1200"/>
              </a:spcAft>
            </a:pPr>
            <a:r>
              <a:rPr lang="en-US" sz="2900" b="1" dirty="0"/>
              <a:t>Media best practices blog</a:t>
            </a:r>
            <a:r>
              <a:rPr lang="en-US" sz="2900" dirty="0"/>
              <a:t>: </a:t>
            </a:r>
            <a:r>
              <a:rPr lang="en-US" sz="2900" dirty="0">
                <a:hlinkClick r:id="rId4"/>
              </a:rPr>
              <a:t>https://results.org/blog/your-voice-in-opinion-media-makes-a-difference</a:t>
            </a:r>
            <a:r>
              <a:rPr lang="en-US" sz="2900" dirty="0"/>
              <a:t> </a:t>
            </a:r>
          </a:p>
          <a:p>
            <a:pPr>
              <a:lnSpc>
                <a:spcPct val="134000"/>
              </a:lnSpc>
              <a:spcBef>
                <a:spcPts val="0"/>
              </a:spcBef>
              <a:spcAft>
                <a:spcPts val="1200"/>
              </a:spcAft>
            </a:pPr>
            <a:r>
              <a:rPr lang="en-US" sz="2900" b="1" dirty="0"/>
              <a:t>Interview with media editor Jay Evensen </a:t>
            </a:r>
            <a:r>
              <a:rPr lang="en-US" sz="2900" dirty="0"/>
              <a:t>(May webinar): </a:t>
            </a:r>
            <a:r>
              <a:rPr lang="en-US" sz="2900" dirty="0">
                <a:hlinkClick r:id="rId5"/>
              </a:rPr>
              <a:t>https://results.org/resources/may-2026-media-media-media</a:t>
            </a:r>
            <a:r>
              <a:rPr lang="en-US" sz="2900" dirty="0"/>
              <a:t> </a:t>
            </a:r>
          </a:p>
          <a:p>
            <a:pPr>
              <a:lnSpc>
                <a:spcPct val="134000"/>
              </a:lnSpc>
              <a:spcBef>
                <a:spcPts val="0"/>
              </a:spcBef>
              <a:spcAft>
                <a:spcPts val="1200"/>
              </a:spcAft>
            </a:pPr>
            <a:r>
              <a:rPr lang="en-US" sz="2900" b="1" dirty="0"/>
              <a:t>Media &amp; Democracy Project</a:t>
            </a:r>
            <a:r>
              <a:rPr lang="en-US" sz="2900" dirty="0"/>
              <a:t>: </a:t>
            </a:r>
            <a:r>
              <a:rPr lang="en-US" sz="2900" dirty="0">
                <a:hlinkClick r:id="rId6"/>
              </a:rPr>
              <a:t>Journalism Directory</a:t>
            </a:r>
            <a:r>
              <a:rPr lang="en-US" sz="2900" dirty="0"/>
              <a:t>.</a:t>
            </a:r>
          </a:p>
          <a:p>
            <a:pPr>
              <a:lnSpc>
                <a:spcPct val="134000"/>
              </a:lnSpc>
              <a:spcBef>
                <a:spcPts val="0"/>
              </a:spcBef>
              <a:spcAft>
                <a:spcPts val="1200"/>
              </a:spcAft>
            </a:pPr>
            <a:r>
              <a:rPr lang="en-US" sz="2900" b="1" dirty="0"/>
              <a:t>Every time you submit </a:t>
            </a:r>
            <a:r>
              <a:rPr lang="en-US" sz="2900" dirty="0"/>
              <a:t>a piece, </a:t>
            </a:r>
            <a:r>
              <a:rPr lang="en-US" sz="2900" dirty="0">
                <a:hlinkClick r:id="rId7"/>
              </a:rPr>
              <a:t>please let us know</a:t>
            </a:r>
            <a:r>
              <a:rPr lang="en-US" sz="2900" dirty="0"/>
              <a:t>.</a:t>
            </a:r>
          </a:p>
          <a:p>
            <a:pPr>
              <a:lnSpc>
                <a:spcPct val="134000"/>
              </a:lnSpc>
              <a:spcBef>
                <a:spcPts val="0"/>
              </a:spcBef>
              <a:spcAft>
                <a:spcPts val="1200"/>
              </a:spcAft>
            </a:pPr>
            <a:r>
              <a:rPr lang="en-US" sz="2900" b="1" dirty="0"/>
              <a:t>When you get published</a:t>
            </a:r>
            <a:r>
              <a:rPr lang="en-US" sz="2900" dirty="0"/>
              <a:t>, </a:t>
            </a:r>
            <a:r>
              <a:rPr lang="en-US" sz="2900" dirty="0">
                <a:hlinkClick r:id="rId8"/>
              </a:rPr>
              <a:t>please report it</a:t>
            </a:r>
            <a:r>
              <a:rPr lang="en-US" sz="2900" dirty="0"/>
              <a:t>. </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F317A705-EA28-6ACC-76FA-30348F17EE2D}"/>
              </a:ext>
            </a:extLst>
          </p:cNvPr>
          <p:cNvSpPr>
            <a:spLocks noGrp="1"/>
          </p:cNvSpPr>
          <p:nvPr>
            <p:ph type="sldNum" sz="quarter" idx="12"/>
          </p:nvPr>
        </p:nvSpPr>
        <p:spPr/>
        <p:txBody>
          <a:bodyPr/>
          <a:lstStyle/>
          <a:p>
            <a:fld id="{307E6868-079E-1649-B8D1-459B42CE4DE3}" type="slidenum">
              <a:rPr lang="en-US" smtClean="0"/>
              <a:pPr/>
              <a:t>22</a:t>
            </a:fld>
            <a:endParaRPr lang="en-US"/>
          </a:p>
        </p:txBody>
      </p:sp>
    </p:spTree>
    <p:extLst>
      <p:ext uri="{BB962C8B-B14F-4D97-AF65-F5344CB8AC3E}">
        <p14:creationId xmlns:p14="http://schemas.microsoft.com/office/powerpoint/2010/main" val="62513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B125-45A0-82F0-B1E0-88F2D5571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1EB55-E87F-9A3A-6A0E-E43FB5510414}"/>
              </a:ext>
            </a:extLst>
          </p:cNvPr>
          <p:cNvSpPr>
            <a:spLocks noGrp="1"/>
          </p:cNvSpPr>
          <p:nvPr>
            <p:ph type="title"/>
          </p:nvPr>
        </p:nvSpPr>
        <p:spPr>
          <a:xfrm>
            <a:off x="871254" y="32109"/>
            <a:ext cx="7401491" cy="857250"/>
          </a:xfrm>
        </p:spPr>
        <p:txBody>
          <a:bodyPr/>
          <a:lstStyle/>
          <a:p>
            <a:r>
              <a:rPr lang="en-US" sz="3200">
                <a:solidFill>
                  <a:srgbClr val="D50032"/>
                </a:solidFill>
                <a:latin typeface="Open Sans"/>
                <a:ea typeface="Open Sans"/>
                <a:cs typeface="Open Sans"/>
              </a:rPr>
              <a:t>Media Office Hour</a:t>
            </a:r>
            <a:endParaRPr lang="en-US" sz="3200">
              <a:solidFill>
                <a:srgbClr val="D50032"/>
              </a:solidFill>
            </a:endParaRPr>
          </a:p>
        </p:txBody>
      </p:sp>
      <p:sp>
        <p:nvSpPr>
          <p:cNvPr id="3" name="Content Placeholder 2">
            <a:extLst>
              <a:ext uri="{FF2B5EF4-FFF2-40B4-BE49-F238E27FC236}">
                <a16:creationId xmlns:a16="http://schemas.microsoft.com/office/drawing/2014/main" id="{801F1C24-53E5-7130-FBBB-037E06BEB245}"/>
              </a:ext>
            </a:extLst>
          </p:cNvPr>
          <p:cNvSpPr>
            <a:spLocks noGrp="1"/>
          </p:cNvSpPr>
          <p:nvPr>
            <p:ph idx="1"/>
          </p:nvPr>
        </p:nvSpPr>
        <p:spPr>
          <a:xfrm>
            <a:off x="457200" y="1041786"/>
            <a:ext cx="8229600" cy="3394472"/>
          </a:xfrm>
        </p:spPr>
        <p:txBody>
          <a:bodyPr vert="horz" lIns="91440" tIns="45720" rIns="91440" bIns="45720" rtlCol="0" anchor="ctr">
            <a:noAutofit/>
          </a:bodyPr>
          <a:lstStyle/>
          <a:p>
            <a:pPr marL="0" indent="0" algn="ctr">
              <a:buNone/>
            </a:pPr>
            <a:r>
              <a:rPr lang="en-US" sz="2400" b="1">
                <a:solidFill>
                  <a:srgbClr val="141827"/>
                </a:solidFill>
                <a:highlight>
                  <a:srgbClr val="FFFFFF"/>
                </a:highlight>
                <a:latin typeface="Open Sans"/>
                <a:ea typeface="Open Sans"/>
                <a:cs typeface="Open Sans"/>
              </a:rPr>
              <a:t>Wednesday, June 17, 2-3 p.m. ET</a:t>
            </a:r>
          </a:p>
          <a:p>
            <a:pPr algn="ctr"/>
            <a:endParaRPr lang="en-US" sz="2000">
              <a:solidFill>
                <a:srgbClr val="141827"/>
              </a:solidFill>
              <a:highlight>
                <a:srgbClr val="FFFFFF"/>
              </a:highlight>
              <a:latin typeface="Open Sans"/>
              <a:ea typeface="Open Sans"/>
              <a:cs typeface="Open Sans"/>
            </a:endParaRPr>
          </a:p>
          <a:p>
            <a:pPr marL="0" indent="0" algn="ctr">
              <a:lnSpc>
                <a:spcPct val="114000"/>
              </a:lnSpc>
              <a:spcBef>
                <a:spcPts val="0"/>
              </a:spcBef>
              <a:spcAft>
                <a:spcPts val="1200"/>
              </a:spcAft>
              <a:buNone/>
            </a:pPr>
            <a:r>
              <a:rPr lang="en-US" sz="2000">
                <a:solidFill>
                  <a:srgbClr val="141827"/>
                </a:solidFill>
                <a:highlight>
                  <a:srgbClr val="FFFFFF"/>
                </a:highlight>
                <a:latin typeface="Open Sans"/>
                <a:ea typeface="Open Sans"/>
                <a:cs typeface="Open Sans"/>
              </a:rPr>
              <a:t>Grassroots media is a powerful tool to influence lawmakers and strengthen democracy. If you need help brainstorming, writing, editing, or submitting a media piece, RESULTS staff welcomes you to bring your questions to this open office hour.</a:t>
            </a:r>
            <a:endParaRPr lang="en-US" sz="2000">
              <a:latin typeface="Open Sans"/>
              <a:ea typeface="Open Sans"/>
              <a:cs typeface="Open Sans"/>
            </a:endParaRPr>
          </a:p>
          <a:p>
            <a:pPr marL="0" indent="0" algn="ctr">
              <a:lnSpc>
                <a:spcPct val="114000"/>
              </a:lnSpc>
              <a:spcBef>
                <a:spcPts val="0"/>
              </a:spcBef>
              <a:buNone/>
            </a:pPr>
            <a:r>
              <a:rPr lang="en-US" sz="2000">
                <a:solidFill>
                  <a:srgbClr val="141827"/>
                </a:solidFill>
                <a:highlight>
                  <a:srgbClr val="FFFFFF"/>
                </a:highlight>
                <a:latin typeface="Open Sans"/>
                <a:ea typeface="Open Sans"/>
                <a:cs typeface="Open Sans"/>
              </a:rPr>
              <a:t>Join via Zoom at </a:t>
            </a:r>
            <a:r>
              <a:rPr lang="en-US" sz="2000">
                <a:solidFill>
                  <a:srgbClr val="D50032"/>
                </a:solidFill>
                <a:highlight>
                  <a:srgbClr val="FFFFFF"/>
                </a:highlight>
                <a:latin typeface="Open Sans"/>
                <a:ea typeface="Open Sans"/>
                <a:cs typeface="Open Sans"/>
                <a:hlinkClick r:id="rId2"/>
              </a:rPr>
              <a:t>https://results.zoom.us/j/91601524175</a:t>
            </a:r>
            <a:r>
              <a:rPr lang="en-US" sz="2000">
                <a:solidFill>
                  <a:srgbClr val="141827"/>
                </a:solidFill>
                <a:highlight>
                  <a:srgbClr val="FFFFFF"/>
                </a:highlight>
                <a:latin typeface="Open Sans"/>
                <a:ea typeface="Open Sans"/>
                <a:cs typeface="Open Sans"/>
              </a:rPr>
              <a:t> </a:t>
            </a:r>
            <a:endParaRPr lang="en-US" sz="2000">
              <a:solidFill>
                <a:srgbClr val="000000"/>
              </a:solidFill>
              <a:highlight>
                <a:srgbClr val="FFFFFF"/>
              </a:highlight>
              <a:latin typeface="Open Sans"/>
              <a:ea typeface="Open Sans"/>
              <a:cs typeface="Open Sans"/>
            </a:endParaRPr>
          </a:p>
          <a:p>
            <a:pPr marL="0" indent="0" algn="ctr">
              <a:lnSpc>
                <a:spcPct val="114000"/>
              </a:lnSpc>
              <a:spcBef>
                <a:spcPts val="0"/>
              </a:spcBef>
              <a:buNone/>
            </a:pPr>
            <a:r>
              <a:rPr lang="en-US" sz="2000">
                <a:solidFill>
                  <a:srgbClr val="141827"/>
                </a:solidFill>
                <a:highlight>
                  <a:srgbClr val="FFFFFF"/>
                </a:highlight>
                <a:latin typeface="Open Sans"/>
                <a:ea typeface="Open Sans"/>
                <a:cs typeface="Open Sans"/>
              </a:rPr>
              <a:t>or dial (312) 626-6799, meeting ID 916 0152 4175.</a:t>
            </a:r>
            <a:endParaRPr lang="en-US" sz="2000">
              <a:latin typeface="Open Sans"/>
              <a:ea typeface="Open Sans"/>
              <a:cs typeface="Open Sans"/>
            </a:endParaRPr>
          </a:p>
          <a:p>
            <a:pPr marL="0" indent="0">
              <a:buNone/>
            </a:pPr>
            <a:endParaRPr lang="en-US"/>
          </a:p>
        </p:txBody>
      </p:sp>
      <p:sp>
        <p:nvSpPr>
          <p:cNvPr id="4" name="Slide Number Placeholder 3">
            <a:extLst>
              <a:ext uri="{FF2B5EF4-FFF2-40B4-BE49-F238E27FC236}">
                <a16:creationId xmlns:a16="http://schemas.microsoft.com/office/drawing/2014/main" id="{043E7671-18D2-0AD2-E447-27690B18DCB8}"/>
              </a:ext>
            </a:extLst>
          </p:cNvPr>
          <p:cNvSpPr>
            <a:spLocks noGrp="1"/>
          </p:cNvSpPr>
          <p:nvPr>
            <p:ph type="sldNum" sz="quarter" idx="12"/>
          </p:nvPr>
        </p:nvSpPr>
        <p:spPr/>
        <p:txBody>
          <a:bodyPr/>
          <a:lstStyle/>
          <a:p>
            <a:fld id="{307E6868-079E-1649-B8D1-459B42CE4DE3}" type="slidenum">
              <a:rPr lang="en-US" smtClean="0"/>
              <a:pPr/>
              <a:t>23</a:t>
            </a:fld>
            <a:endParaRPr lang="en-US"/>
          </a:p>
        </p:txBody>
      </p:sp>
    </p:spTree>
    <p:extLst>
      <p:ext uri="{BB962C8B-B14F-4D97-AF65-F5344CB8AC3E}">
        <p14:creationId xmlns:p14="http://schemas.microsoft.com/office/powerpoint/2010/main" val="4076027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FBC2-9387-CADB-C5AA-3999792010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A2135D-F0AF-31BA-3B9C-5CF465D00F58}"/>
              </a:ext>
            </a:extLst>
          </p:cNvPr>
          <p:cNvSpPr>
            <a:spLocks noGrp="1"/>
          </p:cNvSpPr>
          <p:nvPr>
            <p:ph type="sldNum" sz="quarter" idx="12"/>
          </p:nvPr>
        </p:nvSpPr>
        <p:spPr/>
        <p:txBody>
          <a:bodyPr/>
          <a:lstStyle/>
          <a:p>
            <a:fld id="{307E6868-079E-1649-B8D1-459B42CE4DE3}" type="slidenum">
              <a:rPr lang="en-US" smtClean="0"/>
              <a:t>24</a:t>
            </a:fld>
            <a:endParaRPr lang="en-US"/>
          </a:p>
        </p:txBody>
      </p:sp>
      <p:sp>
        <p:nvSpPr>
          <p:cNvPr id="4" name="Content Placeholder 3">
            <a:extLst>
              <a:ext uri="{FF2B5EF4-FFF2-40B4-BE49-F238E27FC236}">
                <a16:creationId xmlns:a16="http://schemas.microsoft.com/office/drawing/2014/main" id="{91B9095A-FE25-7DED-F26A-C5FAE614FFFD}"/>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Karyne Bury</a:t>
            </a:r>
          </a:p>
          <a:p>
            <a:pPr marL="115570" indent="0">
              <a:spcBef>
                <a:spcPts val="0"/>
              </a:spcBef>
              <a:buNone/>
            </a:pPr>
            <a:r>
              <a:rPr lang="en-US" sz="2000">
                <a:latin typeface="Open Sans"/>
                <a:ea typeface="Open Sans"/>
                <a:cs typeface="Open Sans"/>
              </a:rPr>
              <a:t>Manager, Grassroots Impact</a:t>
            </a:r>
            <a:br>
              <a:rPr lang="en-US" sz="2000">
                <a:latin typeface="Open Sans"/>
              </a:rPr>
            </a:br>
            <a:r>
              <a:rPr lang="en-US" sz="2000">
                <a:latin typeface="Open Sans"/>
                <a:ea typeface="Open Sans"/>
                <a:cs typeface="Open Sans"/>
                <a:hlinkClick r:id="rId2"/>
              </a:rPr>
              <a:t>kbury@results.org</a:t>
            </a:r>
            <a:endParaRPr lang="en-US" sz="2000"/>
          </a:p>
        </p:txBody>
      </p:sp>
      <p:pic>
        <p:nvPicPr>
          <p:cNvPr id="3" name="Picture 2">
            <a:extLst>
              <a:ext uri="{FF2B5EF4-FFF2-40B4-BE49-F238E27FC236}">
                <a16:creationId xmlns:a16="http://schemas.microsoft.com/office/drawing/2014/main" id="{8FEC99DE-24EF-63A5-3155-4227004E2DFB}"/>
              </a:ext>
            </a:extLst>
          </p:cNvPr>
          <p:cNvPicPr>
            <a:picLocks noChangeAspect="1"/>
          </p:cNvPicPr>
          <p:nvPr/>
        </p:nvPicPr>
        <p:blipFill>
          <a:blip r:embed="rId3"/>
          <a:stretch>
            <a:fillRect/>
          </a:stretch>
        </p:blipFill>
        <p:spPr>
          <a:xfrm>
            <a:off x="1716553" y="1357143"/>
            <a:ext cx="2638707" cy="2618172"/>
          </a:xfrm>
          <a:prstGeom prst="rect">
            <a:avLst/>
          </a:prstGeom>
        </p:spPr>
      </p:pic>
    </p:spTree>
    <p:extLst>
      <p:ext uri="{BB962C8B-B14F-4D97-AF65-F5344CB8AC3E}">
        <p14:creationId xmlns:p14="http://schemas.microsoft.com/office/powerpoint/2010/main" val="222515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E6DA-FA8A-5533-2767-607DED3E340C}"/>
              </a:ext>
            </a:extLst>
          </p:cNvPr>
          <p:cNvSpPr>
            <a:spLocks noGrp="1"/>
          </p:cNvSpPr>
          <p:nvPr>
            <p:ph type="title"/>
          </p:nvPr>
        </p:nvSpPr>
        <p:spPr>
          <a:xfrm>
            <a:off x="457200" y="205979"/>
            <a:ext cx="7401491" cy="857250"/>
          </a:xfrm>
        </p:spPr>
        <p:txBody>
          <a:bodyPr anchor="ctr">
            <a:normAutofit/>
          </a:bodyPr>
          <a:lstStyle/>
          <a:p>
            <a:pPr>
              <a:lnSpc>
                <a:spcPct val="90000"/>
              </a:lnSpc>
            </a:pPr>
            <a:r>
              <a:rPr lang="en-US" sz="3200">
                <a:solidFill>
                  <a:srgbClr val="D50032"/>
                </a:solidFill>
              </a:rPr>
              <a:t>The Conference is bigger than DC</a:t>
            </a:r>
          </a:p>
        </p:txBody>
      </p:sp>
      <p:sp>
        <p:nvSpPr>
          <p:cNvPr id="11" name="Content Placeholder 10">
            <a:extLst>
              <a:ext uri="{FF2B5EF4-FFF2-40B4-BE49-F238E27FC236}">
                <a16:creationId xmlns:a16="http://schemas.microsoft.com/office/drawing/2014/main" id="{DB4C8D5B-3D6B-BF14-0F14-386C149EAEDB}"/>
              </a:ext>
            </a:extLst>
          </p:cNvPr>
          <p:cNvSpPr>
            <a:spLocks noGrp="1"/>
          </p:cNvSpPr>
          <p:nvPr>
            <p:ph sz="half" idx="1"/>
          </p:nvPr>
        </p:nvSpPr>
        <p:spPr>
          <a:xfrm>
            <a:off x="186041" y="1300293"/>
            <a:ext cx="8657617" cy="555860"/>
          </a:xfrm>
        </p:spPr>
        <p:txBody>
          <a:bodyPr anchor="t">
            <a:normAutofit fontScale="92500"/>
          </a:bodyPr>
          <a:lstStyle/>
          <a:p>
            <a:pPr marL="0" indent="0" algn="ctr">
              <a:buNone/>
            </a:pPr>
            <a:r>
              <a:rPr lang="en-US" sz="2200" b="1"/>
              <a:t>Advocates in DC carry the voices of their communities with them</a:t>
            </a:r>
          </a:p>
        </p:txBody>
      </p:sp>
      <p:sp>
        <p:nvSpPr>
          <p:cNvPr id="4" name="Slide Number Placeholder 3">
            <a:extLst>
              <a:ext uri="{FF2B5EF4-FFF2-40B4-BE49-F238E27FC236}">
                <a16:creationId xmlns:a16="http://schemas.microsoft.com/office/drawing/2014/main" id="{865F6D14-810B-7156-A01E-75FF8F3F6927}"/>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25</a:t>
            </a:fld>
            <a:endParaRPr lang="en-US"/>
          </a:p>
        </p:txBody>
      </p:sp>
      <p:graphicFrame>
        <p:nvGraphicFramePr>
          <p:cNvPr id="13" name="Diagram 12">
            <a:extLst>
              <a:ext uri="{FF2B5EF4-FFF2-40B4-BE49-F238E27FC236}">
                <a16:creationId xmlns:a16="http://schemas.microsoft.com/office/drawing/2014/main" id="{00481CF0-294D-2DEF-0AE1-3D71BFCEE28F}"/>
              </a:ext>
            </a:extLst>
          </p:cNvPr>
          <p:cNvGraphicFramePr/>
          <p:nvPr>
            <p:extLst>
              <p:ext uri="{D42A27DB-BD31-4B8C-83A1-F6EECF244321}">
                <p14:modId xmlns:p14="http://schemas.microsoft.com/office/powerpoint/2010/main" val="3895305728"/>
              </p:ext>
            </p:extLst>
          </p:nvPr>
        </p:nvGraphicFramePr>
        <p:xfrm>
          <a:off x="457200" y="1977352"/>
          <a:ext cx="8229600" cy="261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63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30941-0CA8-08FF-4033-80AFB0286E41}"/>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0446CD8E-DE26-0D48-A87A-89CB57F63BD7}"/>
              </a:ext>
            </a:extLst>
          </p:cNvPr>
          <p:cNvSpPr>
            <a:spLocks noGrp="1"/>
          </p:cNvSpPr>
          <p:nvPr>
            <p:ph type="title"/>
          </p:nvPr>
        </p:nvSpPr>
        <p:spPr>
          <a:xfrm>
            <a:off x="871083" y="141179"/>
            <a:ext cx="7401491" cy="857250"/>
          </a:xfrm>
        </p:spPr>
        <p:txBody>
          <a:bodyPr>
            <a:normAutofit/>
          </a:bodyPr>
          <a:lstStyle/>
          <a:p>
            <a:r>
              <a:rPr lang="en-US" sz="3200">
                <a:solidFill>
                  <a:srgbClr val="D50032"/>
                </a:solidFill>
                <a:latin typeface="Open Sans"/>
                <a:ea typeface="Open Sans"/>
                <a:cs typeface="Open Sans"/>
              </a:rPr>
              <a:t>Four ways to contribute</a:t>
            </a:r>
            <a:endParaRPr lang="en-US"/>
          </a:p>
        </p:txBody>
      </p:sp>
      <p:graphicFrame>
        <p:nvGraphicFramePr>
          <p:cNvPr id="11" name="Content Placeholder 10">
            <a:extLst>
              <a:ext uri="{FF2B5EF4-FFF2-40B4-BE49-F238E27FC236}">
                <a16:creationId xmlns:a16="http://schemas.microsoft.com/office/drawing/2014/main" id="{968CEB22-7586-DBBB-F235-5F83095400C0}"/>
              </a:ext>
            </a:extLst>
          </p:cNvPr>
          <p:cNvGraphicFramePr>
            <a:graphicFrameLocks noGrp="1"/>
          </p:cNvGraphicFramePr>
          <p:nvPr>
            <p:ph idx="1"/>
            <p:extLst>
              <p:ext uri="{D42A27DB-BD31-4B8C-83A1-F6EECF244321}">
                <p14:modId xmlns:p14="http://schemas.microsoft.com/office/powerpoint/2010/main" val="940530760"/>
              </p:ext>
            </p:extLst>
          </p:nvPr>
        </p:nvGraphicFramePr>
        <p:xfrm>
          <a:off x="447932" y="750622"/>
          <a:ext cx="8238868" cy="3462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4">
            <a:extLst>
              <a:ext uri="{FF2B5EF4-FFF2-40B4-BE49-F238E27FC236}">
                <a16:creationId xmlns:a16="http://schemas.microsoft.com/office/drawing/2014/main" id="{44C49E1A-5886-850D-BEA1-BB70760F72C4}"/>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26</a:t>
            </a:fld>
            <a:endParaRPr lang="en-US"/>
          </a:p>
        </p:txBody>
      </p:sp>
      <p:sp>
        <p:nvSpPr>
          <p:cNvPr id="3" name="TextBox 2">
            <a:extLst>
              <a:ext uri="{FF2B5EF4-FFF2-40B4-BE49-F238E27FC236}">
                <a16:creationId xmlns:a16="http://schemas.microsoft.com/office/drawing/2014/main" id="{500D25EE-B128-08E6-DF98-99C87478C690}"/>
              </a:ext>
            </a:extLst>
          </p:cNvPr>
          <p:cNvSpPr txBox="1"/>
          <p:nvPr/>
        </p:nvSpPr>
        <p:spPr>
          <a:xfrm>
            <a:off x="554068" y="4208212"/>
            <a:ext cx="8335735" cy="369332"/>
          </a:xfrm>
          <a:prstGeom prst="rect">
            <a:avLst/>
          </a:prstGeom>
          <a:noFill/>
        </p:spPr>
        <p:txBody>
          <a:bodyPr wrap="square" rtlCol="0">
            <a:spAutoFit/>
          </a:bodyPr>
          <a:lstStyle/>
          <a:p>
            <a:r>
              <a:rPr lang="en-US" b="1" i="1">
                <a:latin typeface="Open Sans" panose="020B0606030504020204" pitchFamily="34" charset="0"/>
                <a:ea typeface="Open Sans" panose="020B0606030504020204" pitchFamily="34" charset="0"/>
                <a:cs typeface="Open Sans" panose="020B0606030504020204" pitchFamily="34" charset="0"/>
              </a:rPr>
              <a:t>Strengthen our advocacy in July. Build community power for the future. </a:t>
            </a:r>
          </a:p>
        </p:txBody>
      </p:sp>
    </p:spTree>
    <p:extLst>
      <p:ext uri="{BB962C8B-B14F-4D97-AF65-F5344CB8AC3E}">
        <p14:creationId xmlns:p14="http://schemas.microsoft.com/office/powerpoint/2010/main" val="857264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96555-5A33-24F6-3DAE-8939A17F9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E8A10-4E23-783A-3F8C-8BD145CDD61F}"/>
              </a:ext>
            </a:extLst>
          </p:cNvPr>
          <p:cNvSpPr>
            <a:spLocks noGrp="1"/>
          </p:cNvSpPr>
          <p:nvPr>
            <p:ph type="title"/>
          </p:nvPr>
        </p:nvSpPr>
        <p:spPr>
          <a:xfrm>
            <a:off x="457200" y="205979"/>
            <a:ext cx="7401491" cy="857250"/>
          </a:xfrm>
        </p:spPr>
        <p:txBody>
          <a:bodyPr anchor="ctr">
            <a:normAutofit/>
          </a:bodyPr>
          <a:lstStyle/>
          <a:p>
            <a:r>
              <a:rPr lang="en-US" sz="3300">
                <a:solidFill>
                  <a:srgbClr val="D50032"/>
                </a:solidFill>
              </a:rPr>
              <a:t>National Conference Action Guide</a:t>
            </a:r>
          </a:p>
        </p:txBody>
      </p:sp>
      <p:sp>
        <p:nvSpPr>
          <p:cNvPr id="4" name="Slide Number Placeholder 3">
            <a:extLst>
              <a:ext uri="{FF2B5EF4-FFF2-40B4-BE49-F238E27FC236}">
                <a16:creationId xmlns:a16="http://schemas.microsoft.com/office/drawing/2014/main" id="{F89483B1-247C-BD2F-7AFF-F4D3A98D306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27</a:t>
            </a:fld>
            <a:endParaRPr lang="en-US"/>
          </a:p>
        </p:txBody>
      </p:sp>
      <p:graphicFrame>
        <p:nvGraphicFramePr>
          <p:cNvPr id="10" name="Content Placeholder 7">
            <a:extLst>
              <a:ext uri="{FF2B5EF4-FFF2-40B4-BE49-F238E27FC236}">
                <a16:creationId xmlns:a16="http://schemas.microsoft.com/office/drawing/2014/main" id="{B4B0E1F7-F9D9-16EE-33AD-9A8E9F0A162B}"/>
              </a:ext>
            </a:extLst>
          </p:cNvPr>
          <p:cNvGraphicFramePr>
            <a:graphicFrameLocks noGrp="1"/>
          </p:cNvGraphicFramePr>
          <p:nvPr>
            <p:ph idx="1"/>
            <p:extLst>
              <p:ext uri="{D42A27DB-BD31-4B8C-83A1-F6EECF244321}">
                <p14:modId xmlns:p14="http://schemas.microsoft.com/office/powerpoint/2010/main" val="3191942758"/>
              </p:ext>
            </p:extLst>
          </p:nvPr>
        </p:nvGraphicFramePr>
        <p:xfrm>
          <a:off x="351064" y="1183821"/>
          <a:ext cx="8409215" cy="315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B20DCC60-9B2B-5068-69F3-D2225EC6EA38}"/>
              </a:ext>
            </a:extLst>
          </p:cNvPr>
          <p:cNvSpPr/>
          <p:nvPr/>
        </p:nvSpPr>
        <p:spPr>
          <a:xfrm>
            <a:off x="351064" y="1183821"/>
            <a:ext cx="8409215" cy="85725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14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95BBE-AA68-14D4-A304-67DE5A037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BB1A3-4DE0-6C44-B8FE-E52F8FB7080E}"/>
              </a:ext>
            </a:extLst>
          </p:cNvPr>
          <p:cNvSpPr>
            <a:spLocks noGrp="1"/>
          </p:cNvSpPr>
          <p:nvPr>
            <p:ph type="title"/>
          </p:nvPr>
        </p:nvSpPr>
        <p:spPr>
          <a:xfrm>
            <a:off x="457200" y="205979"/>
            <a:ext cx="7401491" cy="857250"/>
          </a:xfrm>
        </p:spPr>
        <p:txBody>
          <a:bodyPr anchor="ctr">
            <a:normAutofit/>
          </a:bodyPr>
          <a:lstStyle/>
          <a:p>
            <a:r>
              <a:rPr lang="en-US" sz="3300">
                <a:solidFill>
                  <a:srgbClr val="D50032"/>
                </a:solidFill>
              </a:rPr>
              <a:t>National Conference Action Guide</a:t>
            </a:r>
          </a:p>
        </p:txBody>
      </p:sp>
      <p:sp>
        <p:nvSpPr>
          <p:cNvPr id="4" name="Slide Number Placeholder 3">
            <a:extLst>
              <a:ext uri="{FF2B5EF4-FFF2-40B4-BE49-F238E27FC236}">
                <a16:creationId xmlns:a16="http://schemas.microsoft.com/office/drawing/2014/main" id="{FD8E3259-AB3C-7BB2-35F9-44A1D463BE7F}"/>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28</a:t>
            </a:fld>
            <a:endParaRPr lang="en-US"/>
          </a:p>
        </p:txBody>
      </p:sp>
      <p:graphicFrame>
        <p:nvGraphicFramePr>
          <p:cNvPr id="10" name="Content Placeholder 7">
            <a:extLst>
              <a:ext uri="{FF2B5EF4-FFF2-40B4-BE49-F238E27FC236}">
                <a16:creationId xmlns:a16="http://schemas.microsoft.com/office/drawing/2014/main" id="{01D9EF42-B370-05B4-CB02-FF3B8BC5527A}"/>
              </a:ext>
            </a:extLst>
          </p:cNvPr>
          <p:cNvGraphicFramePr>
            <a:graphicFrameLocks noGrp="1"/>
          </p:cNvGraphicFramePr>
          <p:nvPr>
            <p:ph idx="1"/>
            <p:extLst>
              <p:ext uri="{D42A27DB-BD31-4B8C-83A1-F6EECF244321}">
                <p14:modId xmlns:p14="http://schemas.microsoft.com/office/powerpoint/2010/main" val="2975073270"/>
              </p:ext>
            </p:extLst>
          </p:nvPr>
        </p:nvGraphicFramePr>
        <p:xfrm>
          <a:off x="351064" y="1183821"/>
          <a:ext cx="8409215" cy="315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CDCCFF27-6091-D20F-99DD-9E73EF8A6079}"/>
              </a:ext>
            </a:extLst>
          </p:cNvPr>
          <p:cNvSpPr/>
          <p:nvPr/>
        </p:nvSpPr>
        <p:spPr>
          <a:xfrm>
            <a:off x="383721" y="2334985"/>
            <a:ext cx="8409215" cy="85725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541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1666-15C8-541E-E8D0-FC7657057E66}"/>
              </a:ext>
            </a:extLst>
          </p:cNvPr>
          <p:cNvSpPr>
            <a:spLocks noGrp="1"/>
          </p:cNvSpPr>
          <p:nvPr>
            <p:ph type="title"/>
          </p:nvPr>
        </p:nvSpPr>
        <p:spPr/>
        <p:txBody>
          <a:bodyPr/>
          <a:lstStyle/>
          <a:p>
            <a:r>
              <a:rPr lang="en-US">
                <a:solidFill>
                  <a:srgbClr val="D50032"/>
                </a:solidFill>
              </a:rPr>
              <a:t>ABC Coalition Color for a Cause</a:t>
            </a:r>
          </a:p>
        </p:txBody>
      </p:sp>
      <p:sp>
        <p:nvSpPr>
          <p:cNvPr id="4" name="Slide Number Placeholder 3">
            <a:extLst>
              <a:ext uri="{FF2B5EF4-FFF2-40B4-BE49-F238E27FC236}">
                <a16:creationId xmlns:a16="http://schemas.microsoft.com/office/drawing/2014/main" id="{BCDA9EBF-BEC2-B6D1-80AC-911EEA6F1069}"/>
              </a:ext>
            </a:extLst>
          </p:cNvPr>
          <p:cNvSpPr>
            <a:spLocks noGrp="1"/>
          </p:cNvSpPr>
          <p:nvPr>
            <p:ph type="sldNum" sz="quarter" idx="12"/>
          </p:nvPr>
        </p:nvSpPr>
        <p:spPr/>
        <p:txBody>
          <a:bodyPr/>
          <a:lstStyle/>
          <a:p>
            <a:fld id="{307E6868-079E-1649-B8D1-459B42CE4DE3}" type="slidenum">
              <a:rPr lang="en-US" smtClean="0"/>
              <a:pPr/>
              <a:t>29</a:t>
            </a:fld>
            <a:endParaRPr lang="en-US"/>
          </a:p>
        </p:txBody>
      </p:sp>
      <p:pic>
        <p:nvPicPr>
          <p:cNvPr id="6" name="Picture 5">
            <a:extLst>
              <a:ext uri="{FF2B5EF4-FFF2-40B4-BE49-F238E27FC236}">
                <a16:creationId xmlns:a16="http://schemas.microsoft.com/office/drawing/2014/main" id="{B6545119-19B2-8F2D-BC91-9D0438C89CFC}"/>
              </a:ext>
            </a:extLst>
          </p:cNvPr>
          <p:cNvPicPr>
            <a:picLocks noChangeAspect="1"/>
          </p:cNvPicPr>
          <p:nvPr/>
        </p:nvPicPr>
        <p:blipFill>
          <a:blip r:embed="rId2"/>
          <a:srcRect t="110"/>
          <a:stretch>
            <a:fillRect/>
          </a:stretch>
        </p:blipFill>
        <p:spPr>
          <a:xfrm>
            <a:off x="3600451" y="1848715"/>
            <a:ext cx="4829849" cy="1969775"/>
          </a:xfrm>
          <a:prstGeom prst="rect">
            <a:avLst/>
          </a:prstGeom>
        </p:spPr>
      </p:pic>
      <p:pic>
        <p:nvPicPr>
          <p:cNvPr id="8" name="Picture 7">
            <a:extLst>
              <a:ext uri="{FF2B5EF4-FFF2-40B4-BE49-F238E27FC236}">
                <a16:creationId xmlns:a16="http://schemas.microsoft.com/office/drawing/2014/main" id="{565FDDED-584C-BD2E-C04A-AA2D5B34678F}"/>
              </a:ext>
            </a:extLst>
          </p:cNvPr>
          <p:cNvPicPr>
            <a:picLocks noChangeAspect="1"/>
          </p:cNvPicPr>
          <p:nvPr/>
        </p:nvPicPr>
        <p:blipFill>
          <a:blip r:embed="rId3"/>
          <a:srcRect t="1795"/>
          <a:stretch>
            <a:fillRect/>
          </a:stretch>
        </p:blipFill>
        <p:spPr>
          <a:xfrm>
            <a:off x="713700" y="1172674"/>
            <a:ext cx="2913295" cy="3773011"/>
          </a:xfrm>
          <a:prstGeom prst="rect">
            <a:avLst/>
          </a:prstGeom>
        </p:spPr>
      </p:pic>
    </p:spTree>
    <p:extLst>
      <p:ext uri="{BB962C8B-B14F-4D97-AF65-F5344CB8AC3E}">
        <p14:creationId xmlns:p14="http://schemas.microsoft.com/office/powerpoint/2010/main" val="23224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3</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572000" y="1744117"/>
            <a:ext cx="3680460" cy="187538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Jos Linn</a:t>
            </a:r>
          </a:p>
          <a:p>
            <a:pPr marL="115570" indent="0">
              <a:lnSpc>
                <a:spcPct val="114000"/>
              </a:lnSpc>
              <a:spcBef>
                <a:spcPts val="0"/>
              </a:spcBef>
              <a:buNone/>
            </a:pPr>
            <a:r>
              <a:rPr lang="en-US" sz="2000">
                <a:latin typeface="Open Sans"/>
                <a:ea typeface="Open Sans"/>
                <a:cs typeface="Open Sans"/>
              </a:rPr>
              <a:t>Director</a:t>
            </a:r>
          </a:p>
          <a:p>
            <a:pPr marL="115570" indent="0">
              <a:lnSpc>
                <a:spcPct val="114000"/>
              </a:lnSpc>
              <a:spcBef>
                <a:spcPts val="0"/>
              </a:spcBef>
              <a:buNone/>
            </a:pPr>
            <a:r>
              <a:rPr lang="en-US" sz="2000">
                <a:latin typeface="Open Sans"/>
                <a:ea typeface="Open Sans"/>
                <a:cs typeface="Open Sans"/>
              </a:rPr>
              <a:t>Grassroots Impact</a:t>
            </a:r>
            <a:endParaRPr lang="en-US" sz="2000">
              <a:latin typeface="Open Sans"/>
            </a:endParaRPr>
          </a:p>
          <a:p>
            <a:pPr marL="115570" indent="0">
              <a:lnSpc>
                <a:spcPct val="113999"/>
              </a:lnSpc>
              <a:spcBef>
                <a:spcPts val="0"/>
              </a:spcBef>
              <a:buNone/>
            </a:pPr>
            <a:r>
              <a:rPr lang="en-US" sz="2000">
                <a:latin typeface="Open Sans"/>
                <a:ea typeface="Open Sans"/>
                <a:cs typeface="Open Sans"/>
                <a:hlinkClick r:id="rId3"/>
              </a:rPr>
              <a:t>Jlinn@results.org</a:t>
            </a:r>
            <a:endParaRPr lang="en-US" sz="2000"/>
          </a:p>
          <a:p>
            <a:pPr marL="115570" indent="0">
              <a:lnSpc>
                <a:spcPct val="113999"/>
              </a:lnSpc>
              <a:spcBef>
                <a:spcPts val="0"/>
              </a:spcBef>
              <a:buNone/>
            </a:pPr>
            <a:endParaRPr lang="en-US" sz="2000"/>
          </a:p>
          <a:p>
            <a:pPr marL="115570" indent="0">
              <a:spcBef>
                <a:spcPts val="0"/>
              </a:spcBef>
              <a:buNone/>
            </a:pPr>
            <a:endParaRPr lang="en-US" sz="2000"/>
          </a:p>
          <a:p>
            <a:pPr marL="115570" indent="0">
              <a:spcBef>
                <a:spcPts val="0"/>
              </a:spcBef>
              <a:spcAft>
                <a:spcPts val="1200"/>
              </a:spcAft>
              <a:buNone/>
            </a:pPr>
            <a:endParaRPr lang="en-US" sz="2000"/>
          </a:p>
          <a:p>
            <a:endParaRPr lang="en-US" sz="2000"/>
          </a:p>
        </p:txBody>
      </p:sp>
      <p:sp>
        <p:nvSpPr>
          <p:cNvPr id="2" name="AutoShape 2" descr="Jos Linn">
            <a:extLst>
              <a:ext uri="{FF2B5EF4-FFF2-40B4-BE49-F238E27FC236}">
                <a16:creationId xmlns:a16="http://schemas.microsoft.com/office/drawing/2014/main" id="{68E5FA0D-BC5A-C418-F7F0-AC7DB0A1A251}"/>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32706AA2-1A54-27F7-4F37-97EADAA77521}"/>
              </a:ext>
            </a:extLst>
          </p:cNvPr>
          <p:cNvPicPr>
            <a:picLocks noChangeAspect="1"/>
          </p:cNvPicPr>
          <p:nvPr/>
        </p:nvPicPr>
        <p:blipFill>
          <a:blip r:embed="rId4"/>
          <a:stretch>
            <a:fillRect/>
          </a:stretch>
        </p:blipFill>
        <p:spPr>
          <a:xfrm>
            <a:off x="1653540" y="1160145"/>
            <a:ext cx="2823210" cy="2823210"/>
          </a:xfrm>
          <a:prstGeom prst="rect">
            <a:avLst/>
          </a:prstGeom>
        </p:spPr>
      </p:pic>
      <p:sp>
        <p:nvSpPr>
          <p:cNvPr id="4" name="Title 3">
            <a:extLst>
              <a:ext uri="{FF2B5EF4-FFF2-40B4-BE49-F238E27FC236}">
                <a16:creationId xmlns:a16="http://schemas.microsoft.com/office/drawing/2014/main" id="{C3D15BC4-E83B-F487-2656-345ADEB98649}"/>
              </a:ext>
            </a:extLst>
          </p:cNvPr>
          <p:cNvSpPr>
            <a:spLocks noGrp="1"/>
          </p:cNvSpPr>
          <p:nvPr>
            <p:ph type="title"/>
          </p:nvPr>
        </p:nvSpPr>
        <p:spPr>
          <a:xfrm>
            <a:off x="871254" y="103498"/>
            <a:ext cx="7401491" cy="857250"/>
          </a:xfrm>
        </p:spPr>
        <p:txBody>
          <a:bodyPr/>
          <a:lstStyle/>
          <a:p>
            <a:r>
              <a:rPr lang="en-US" dirty="0">
                <a:solidFill>
                  <a:srgbClr val="D50032"/>
                </a:solidFill>
              </a:rPr>
              <a:t>Welcome!</a:t>
            </a:r>
          </a:p>
        </p:txBody>
      </p:sp>
    </p:spTree>
    <p:extLst>
      <p:ext uri="{BB962C8B-B14F-4D97-AF65-F5344CB8AC3E}">
        <p14:creationId xmlns:p14="http://schemas.microsoft.com/office/powerpoint/2010/main" val="259680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EEEC6-E3DC-B768-9300-8BE05A104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838CF-679C-357B-336C-8D5D447701C0}"/>
              </a:ext>
            </a:extLst>
          </p:cNvPr>
          <p:cNvSpPr>
            <a:spLocks noGrp="1"/>
          </p:cNvSpPr>
          <p:nvPr>
            <p:ph type="title"/>
          </p:nvPr>
        </p:nvSpPr>
        <p:spPr>
          <a:xfrm>
            <a:off x="457200" y="205979"/>
            <a:ext cx="7401491" cy="857250"/>
          </a:xfrm>
        </p:spPr>
        <p:txBody>
          <a:bodyPr anchor="ctr">
            <a:normAutofit/>
          </a:bodyPr>
          <a:lstStyle/>
          <a:p>
            <a:r>
              <a:rPr lang="en-US" sz="3300">
                <a:solidFill>
                  <a:srgbClr val="D50032"/>
                </a:solidFill>
              </a:rPr>
              <a:t>National Conference Action Guide</a:t>
            </a:r>
          </a:p>
        </p:txBody>
      </p:sp>
      <p:sp>
        <p:nvSpPr>
          <p:cNvPr id="4" name="Slide Number Placeholder 3">
            <a:extLst>
              <a:ext uri="{FF2B5EF4-FFF2-40B4-BE49-F238E27FC236}">
                <a16:creationId xmlns:a16="http://schemas.microsoft.com/office/drawing/2014/main" id="{C37DA4AB-4E44-843C-2125-3043E4B71D2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30</a:t>
            </a:fld>
            <a:endParaRPr lang="en-US"/>
          </a:p>
        </p:txBody>
      </p:sp>
      <p:graphicFrame>
        <p:nvGraphicFramePr>
          <p:cNvPr id="10" name="Content Placeholder 7">
            <a:extLst>
              <a:ext uri="{FF2B5EF4-FFF2-40B4-BE49-F238E27FC236}">
                <a16:creationId xmlns:a16="http://schemas.microsoft.com/office/drawing/2014/main" id="{711D14E8-632A-4A06-A4C1-777BDAEB1E1E}"/>
              </a:ext>
            </a:extLst>
          </p:cNvPr>
          <p:cNvGraphicFramePr>
            <a:graphicFrameLocks noGrp="1"/>
          </p:cNvGraphicFramePr>
          <p:nvPr>
            <p:ph idx="1"/>
            <p:extLst>
              <p:ext uri="{D42A27DB-BD31-4B8C-83A1-F6EECF244321}">
                <p14:modId xmlns:p14="http://schemas.microsoft.com/office/powerpoint/2010/main" val="3514442017"/>
              </p:ext>
            </p:extLst>
          </p:nvPr>
        </p:nvGraphicFramePr>
        <p:xfrm>
          <a:off x="351064" y="1183821"/>
          <a:ext cx="8409215" cy="315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9E43F65-F315-86FA-12BC-D62F5AAC6F47}"/>
              </a:ext>
            </a:extLst>
          </p:cNvPr>
          <p:cNvSpPr/>
          <p:nvPr/>
        </p:nvSpPr>
        <p:spPr>
          <a:xfrm>
            <a:off x="367392" y="3429000"/>
            <a:ext cx="8409215" cy="85725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867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A0745-EBE0-DF82-49C1-FB2FEA737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C24B0-C673-9FB1-1D18-CAA91E28EF6F}"/>
              </a:ext>
            </a:extLst>
          </p:cNvPr>
          <p:cNvSpPr>
            <a:spLocks noGrp="1"/>
          </p:cNvSpPr>
          <p:nvPr>
            <p:ph type="title"/>
          </p:nvPr>
        </p:nvSpPr>
        <p:spPr>
          <a:xfrm>
            <a:off x="457200" y="205979"/>
            <a:ext cx="7401491" cy="857250"/>
          </a:xfrm>
        </p:spPr>
        <p:txBody>
          <a:bodyPr anchor="ctr">
            <a:normAutofit/>
          </a:bodyPr>
          <a:lstStyle/>
          <a:p>
            <a:r>
              <a:rPr lang="en-US" b="1">
                <a:solidFill>
                  <a:srgbClr val="D50032"/>
                </a:solidFill>
              </a:rPr>
              <a:t>We want to hear from you!</a:t>
            </a:r>
          </a:p>
        </p:txBody>
      </p:sp>
      <p:graphicFrame>
        <p:nvGraphicFramePr>
          <p:cNvPr id="6" name="Content Placeholder 2">
            <a:extLst>
              <a:ext uri="{FF2B5EF4-FFF2-40B4-BE49-F238E27FC236}">
                <a16:creationId xmlns:a16="http://schemas.microsoft.com/office/drawing/2014/main" id="{5185388F-8DC4-55C2-F1B3-7E0E0254DE04}"/>
              </a:ext>
            </a:extLst>
          </p:cNvPr>
          <p:cNvGraphicFramePr>
            <a:graphicFrameLocks noGrp="1"/>
          </p:cNvGraphicFramePr>
          <p:nvPr>
            <p:ph idx="1"/>
            <p:extLst>
              <p:ext uri="{D42A27DB-BD31-4B8C-83A1-F6EECF244321}">
                <p14:modId xmlns:p14="http://schemas.microsoft.com/office/powerpoint/2010/main" val="3886261590"/>
              </p:ext>
            </p:extLst>
          </p:nvPr>
        </p:nvGraphicFramePr>
        <p:xfrm>
          <a:off x="314325" y="1323975"/>
          <a:ext cx="8467725"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179D9351-D4DC-6068-2678-8D47C1868CCE}"/>
              </a:ext>
            </a:extLst>
          </p:cNvPr>
          <p:cNvSpPr>
            <a:spLocks noGrp="1"/>
          </p:cNvSpPr>
          <p:nvPr>
            <p:ph type="sldNum" sz="quarter" idx="12"/>
          </p:nvPr>
        </p:nvSpPr>
        <p:spPr/>
        <p:txBody>
          <a:bodyPr/>
          <a:lstStyle/>
          <a:p>
            <a:pPr>
              <a:spcAft>
                <a:spcPts val="600"/>
              </a:spcAft>
            </a:pPr>
            <a:fld id="{307E6868-079E-1649-B8D1-459B42CE4DE3}" type="slidenum">
              <a:rPr lang="en-US" smtClean="0"/>
              <a:pPr>
                <a:spcAft>
                  <a:spcPts val="600"/>
                </a:spcAft>
              </a:pPr>
              <a:t>31</a:t>
            </a:fld>
            <a:endParaRPr lang="en-US"/>
          </a:p>
        </p:txBody>
      </p:sp>
      <p:sp>
        <p:nvSpPr>
          <p:cNvPr id="3" name="Slide Number Placeholder 4">
            <a:extLst>
              <a:ext uri="{FF2B5EF4-FFF2-40B4-BE49-F238E27FC236}">
                <a16:creationId xmlns:a16="http://schemas.microsoft.com/office/drawing/2014/main" id="{91C6B832-A0B0-DE0C-7B14-9B18A422B0B5}"/>
              </a:ext>
            </a:extLst>
          </p:cNvPr>
          <p:cNvSpPr txBox="1">
            <a:spLocks/>
          </p:cNvSpPr>
          <p:nvPr/>
        </p:nvSpPr>
        <p:spPr>
          <a:xfrm>
            <a:off x="6553200" y="4750199"/>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mtClean="0"/>
              <a:pPr/>
              <a:t>31</a:t>
            </a:fld>
            <a:endParaRPr lang="en-US"/>
          </a:p>
        </p:txBody>
      </p:sp>
    </p:spTree>
    <p:extLst>
      <p:ext uri="{BB962C8B-B14F-4D97-AF65-F5344CB8AC3E}">
        <p14:creationId xmlns:p14="http://schemas.microsoft.com/office/powerpoint/2010/main" val="1458641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FC29-B50A-0E5E-EF8D-2D519C34CDD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F26620-2E0C-819E-552B-22769B28148D}"/>
              </a:ext>
            </a:extLst>
          </p:cNvPr>
          <p:cNvSpPr>
            <a:spLocks noGrp="1"/>
          </p:cNvSpPr>
          <p:nvPr>
            <p:ph type="sldNum" sz="quarter" idx="12"/>
          </p:nvPr>
        </p:nvSpPr>
        <p:spPr/>
        <p:txBody>
          <a:bodyPr/>
          <a:lstStyle/>
          <a:p>
            <a:fld id="{307E6868-079E-1649-B8D1-459B42CE4DE3}" type="slidenum">
              <a:rPr lang="en-US" smtClean="0"/>
              <a:t>32</a:t>
            </a:fld>
            <a:endParaRPr lang="en-US"/>
          </a:p>
        </p:txBody>
      </p:sp>
      <p:pic>
        <p:nvPicPr>
          <p:cNvPr id="10" name="Graphic 9" descr="Badge 1 with solid fill">
            <a:extLst>
              <a:ext uri="{FF2B5EF4-FFF2-40B4-BE49-F238E27FC236}">
                <a16:creationId xmlns:a16="http://schemas.microsoft.com/office/drawing/2014/main" id="{1A82026D-9F09-85D0-225C-5AC0A0D3C61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88805" y="1142197"/>
            <a:ext cx="696633" cy="696633"/>
          </a:xfrm>
          <a:prstGeom prst="rect">
            <a:avLst/>
          </a:prstGeom>
        </p:spPr>
      </p:pic>
      <p:pic>
        <p:nvPicPr>
          <p:cNvPr id="14" name="Graphic 13" descr="Badge with solid fill">
            <a:extLst>
              <a:ext uri="{FF2B5EF4-FFF2-40B4-BE49-F238E27FC236}">
                <a16:creationId xmlns:a16="http://schemas.microsoft.com/office/drawing/2014/main" id="{03BB52E9-EE39-7A54-5903-CE23D68A8F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8804" y="2066666"/>
            <a:ext cx="696633" cy="696633"/>
          </a:xfrm>
          <a:prstGeom prst="rect">
            <a:avLst/>
          </a:prstGeom>
        </p:spPr>
      </p:pic>
      <p:sp>
        <p:nvSpPr>
          <p:cNvPr id="7" name="Title 6">
            <a:extLst>
              <a:ext uri="{FF2B5EF4-FFF2-40B4-BE49-F238E27FC236}">
                <a16:creationId xmlns:a16="http://schemas.microsoft.com/office/drawing/2014/main" id="{331C394C-0CEF-E8B6-B99F-EA100B733000}"/>
              </a:ext>
            </a:extLst>
          </p:cNvPr>
          <p:cNvSpPr>
            <a:spLocks noGrp="1"/>
          </p:cNvSpPr>
          <p:nvPr>
            <p:ph type="title"/>
          </p:nvPr>
        </p:nvSpPr>
        <p:spPr>
          <a:xfrm>
            <a:off x="871254" y="148487"/>
            <a:ext cx="7401491" cy="857250"/>
          </a:xfrm>
        </p:spPr>
        <p:txBody>
          <a:bodyPr>
            <a:normAutofit/>
          </a:bodyPr>
          <a:lstStyle/>
          <a:p>
            <a:r>
              <a:rPr lang="en-US" sz="3200" kern="100">
                <a:solidFill>
                  <a:srgbClr val="D50032"/>
                </a:solidFill>
                <a:latin typeface="Open Sans"/>
                <a:ea typeface="Open Sans"/>
                <a:cs typeface="Open Sans"/>
              </a:rPr>
              <a:t>Start Small. Build Power.</a:t>
            </a:r>
            <a:endParaRPr lang="en-US" sz="3200">
              <a:solidFill>
                <a:srgbClr val="D50032"/>
              </a:solidFill>
            </a:endParaRPr>
          </a:p>
        </p:txBody>
      </p:sp>
      <p:sp>
        <p:nvSpPr>
          <p:cNvPr id="9" name="Content Placeholder 2">
            <a:extLst>
              <a:ext uri="{FF2B5EF4-FFF2-40B4-BE49-F238E27FC236}">
                <a16:creationId xmlns:a16="http://schemas.microsoft.com/office/drawing/2014/main" id="{6ABDBAD6-6619-095C-5FBD-CE99E861C41D}"/>
              </a:ext>
            </a:extLst>
          </p:cNvPr>
          <p:cNvSpPr>
            <a:spLocks noGrp="1"/>
          </p:cNvSpPr>
          <p:nvPr>
            <p:ph idx="1"/>
          </p:nvPr>
        </p:nvSpPr>
        <p:spPr>
          <a:xfrm>
            <a:off x="1974487" y="1154610"/>
            <a:ext cx="6180708" cy="2594435"/>
          </a:xfrm>
        </p:spPr>
        <p:txBody>
          <a:bodyPr vert="horz" lIns="91440" tIns="45720" rIns="91440" bIns="45720" rtlCol="0" anchor="t">
            <a:normAutofit/>
          </a:bodyPr>
          <a:lstStyle/>
          <a:p>
            <a:pPr marL="0" indent="0">
              <a:lnSpc>
                <a:spcPct val="114000"/>
              </a:lnSpc>
              <a:spcBef>
                <a:spcPts val="0"/>
              </a:spcBef>
              <a:spcAft>
                <a:spcPts val="600"/>
              </a:spcAft>
              <a:buNone/>
            </a:pPr>
            <a:r>
              <a:rPr lang="en-US">
                <a:latin typeface="Open Sans"/>
                <a:ea typeface="Open Sans"/>
                <a:cs typeface="Open Sans"/>
              </a:rPr>
              <a:t>Take one action.</a:t>
            </a:r>
            <a:endParaRPr lang="en-US" sz="1400">
              <a:latin typeface="Open Sans"/>
              <a:ea typeface="Open Sans"/>
              <a:cs typeface="Open Sans"/>
            </a:endParaRPr>
          </a:p>
          <a:p>
            <a:pPr marL="0" indent="0">
              <a:lnSpc>
                <a:spcPct val="114000"/>
              </a:lnSpc>
              <a:spcBef>
                <a:spcPts val="0"/>
              </a:spcBef>
              <a:spcAft>
                <a:spcPts val="600"/>
              </a:spcAft>
              <a:buNone/>
            </a:pPr>
            <a:endParaRPr lang="en-US" sz="2000">
              <a:latin typeface="Open Sans"/>
              <a:ea typeface="Open Sans"/>
              <a:cs typeface="Open Sans"/>
            </a:endParaRPr>
          </a:p>
          <a:p>
            <a:pPr marL="0" indent="0">
              <a:lnSpc>
                <a:spcPct val="114000"/>
              </a:lnSpc>
              <a:spcBef>
                <a:spcPts val="0"/>
              </a:spcBef>
              <a:spcAft>
                <a:spcPts val="600"/>
              </a:spcAft>
              <a:buNone/>
            </a:pPr>
            <a:r>
              <a:rPr lang="en-US">
                <a:latin typeface="Open Sans"/>
                <a:ea typeface="Open Sans"/>
                <a:cs typeface="Open Sans"/>
              </a:rPr>
              <a:t>Make one connection.</a:t>
            </a:r>
            <a:endParaRPr lang="en-US" sz="1400" i="1">
              <a:latin typeface="Open Sans"/>
              <a:ea typeface="Open Sans"/>
              <a:cs typeface="Open Sans"/>
            </a:endParaRPr>
          </a:p>
          <a:p>
            <a:pPr marL="0" indent="0">
              <a:lnSpc>
                <a:spcPct val="114000"/>
              </a:lnSpc>
              <a:spcBef>
                <a:spcPts val="0"/>
              </a:spcBef>
              <a:buNone/>
            </a:pPr>
            <a:endParaRPr lang="en-US" sz="2000">
              <a:latin typeface="Open Sans"/>
              <a:ea typeface="Open Sans"/>
              <a:cs typeface="Open Sans"/>
            </a:endParaRPr>
          </a:p>
          <a:p>
            <a:pPr marL="0" indent="0">
              <a:lnSpc>
                <a:spcPct val="114000"/>
              </a:lnSpc>
              <a:spcBef>
                <a:spcPts val="0"/>
              </a:spcBef>
              <a:buNone/>
            </a:pPr>
            <a:r>
              <a:rPr lang="en-US">
                <a:latin typeface="Open Sans"/>
                <a:ea typeface="Open Sans"/>
                <a:cs typeface="Open Sans"/>
              </a:rPr>
              <a:t>Invite one person to take action.</a:t>
            </a:r>
          </a:p>
        </p:txBody>
      </p:sp>
      <p:pic>
        <p:nvPicPr>
          <p:cNvPr id="3" name="Graphic 2" descr="Badge 3 with solid fill">
            <a:extLst>
              <a:ext uri="{FF2B5EF4-FFF2-40B4-BE49-F238E27FC236}">
                <a16:creationId xmlns:a16="http://schemas.microsoft.com/office/drawing/2014/main" id="{4A3F70F5-B813-819B-A503-CB0282EB240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8804" y="2991135"/>
            <a:ext cx="696633" cy="696633"/>
          </a:xfrm>
          <a:prstGeom prst="rect">
            <a:avLst/>
          </a:prstGeom>
        </p:spPr>
      </p:pic>
    </p:spTree>
    <p:extLst>
      <p:ext uri="{BB962C8B-B14F-4D97-AF65-F5344CB8AC3E}">
        <p14:creationId xmlns:p14="http://schemas.microsoft.com/office/powerpoint/2010/main" val="1281697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938C-EA64-EC68-930C-226B77830505}"/>
              </a:ext>
            </a:extLst>
          </p:cNvPr>
          <p:cNvSpPr>
            <a:spLocks noGrp="1"/>
          </p:cNvSpPr>
          <p:nvPr>
            <p:ph type="title"/>
          </p:nvPr>
        </p:nvSpPr>
        <p:spPr/>
        <p:txBody>
          <a:bodyPr/>
          <a:lstStyle/>
          <a:p>
            <a:r>
              <a:rPr lang="en-US">
                <a:solidFill>
                  <a:srgbClr val="D50032"/>
                </a:solidFill>
              </a:rPr>
              <a:t>June Power Building Hour</a:t>
            </a:r>
          </a:p>
        </p:txBody>
      </p:sp>
      <p:sp>
        <p:nvSpPr>
          <p:cNvPr id="4" name="Content Placeholder 3">
            <a:extLst>
              <a:ext uri="{FF2B5EF4-FFF2-40B4-BE49-F238E27FC236}">
                <a16:creationId xmlns:a16="http://schemas.microsoft.com/office/drawing/2014/main" id="{9108B730-4223-4BF3-CB27-C3B611D3D860}"/>
              </a:ext>
            </a:extLst>
          </p:cNvPr>
          <p:cNvSpPr>
            <a:spLocks noGrp="1"/>
          </p:cNvSpPr>
          <p:nvPr>
            <p:ph sz="half" idx="2"/>
          </p:nvPr>
        </p:nvSpPr>
        <p:spPr>
          <a:xfrm>
            <a:off x="310243" y="1218010"/>
            <a:ext cx="8139793" cy="3394472"/>
          </a:xfrm>
        </p:spPr>
        <p:txBody>
          <a:bodyPr>
            <a:normAutofit/>
          </a:bodyPr>
          <a:lstStyle/>
          <a:p>
            <a:pPr marL="0" indent="0" algn="ctr">
              <a:buNone/>
            </a:pPr>
            <a:r>
              <a:rPr lang="en-US" sz="3000" b="1"/>
              <a:t>June 23 at 5 pm ET</a:t>
            </a:r>
            <a:br>
              <a:rPr lang="en-US" sz="2400"/>
            </a:br>
            <a:br>
              <a:rPr lang="en-US" sz="2400"/>
            </a:br>
            <a:r>
              <a:rPr lang="en-US" sz="2400"/>
              <a:t>Come get unstuck, spark new ideas, and plan your next steps to grow your advocacy power.</a:t>
            </a:r>
            <a:br>
              <a:rPr lang="en-US" sz="2400"/>
            </a:br>
            <a:br>
              <a:rPr lang="en-US" sz="2400"/>
            </a:br>
            <a:r>
              <a:rPr lang="en-US"/>
              <a:t>Join us on Zoom: </a:t>
            </a:r>
            <a:br>
              <a:rPr lang="en-US"/>
            </a:br>
            <a:r>
              <a:rPr lang="en-US" u="sng">
                <a:hlinkClick r:id="rId2"/>
              </a:rPr>
              <a:t>https://results.zoom.us/j/91624920740</a:t>
            </a:r>
            <a:endParaRPr lang="en-US" sz="2400"/>
          </a:p>
        </p:txBody>
      </p:sp>
      <p:sp>
        <p:nvSpPr>
          <p:cNvPr id="5" name="Slide Number Placeholder 4">
            <a:extLst>
              <a:ext uri="{FF2B5EF4-FFF2-40B4-BE49-F238E27FC236}">
                <a16:creationId xmlns:a16="http://schemas.microsoft.com/office/drawing/2014/main" id="{33050290-0387-78A8-95C1-8556BD744FFB}"/>
              </a:ext>
            </a:extLst>
          </p:cNvPr>
          <p:cNvSpPr>
            <a:spLocks noGrp="1"/>
          </p:cNvSpPr>
          <p:nvPr>
            <p:ph type="sldNum" sz="quarter" idx="12"/>
          </p:nvPr>
        </p:nvSpPr>
        <p:spPr/>
        <p:txBody>
          <a:bodyPr/>
          <a:lstStyle/>
          <a:p>
            <a:fld id="{307E6868-079E-1649-B8D1-459B42CE4DE3}" type="slidenum">
              <a:rPr lang="en-US" smtClean="0"/>
              <a:t>33</a:t>
            </a:fld>
            <a:endParaRPr lang="en-US"/>
          </a:p>
        </p:txBody>
      </p:sp>
    </p:spTree>
    <p:extLst>
      <p:ext uri="{BB962C8B-B14F-4D97-AF65-F5344CB8AC3E}">
        <p14:creationId xmlns:p14="http://schemas.microsoft.com/office/powerpoint/2010/main" val="150475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FBC2-9387-CADB-C5AA-3999792010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A2135D-F0AF-31BA-3B9C-5CF465D00F58}"/>
              </a:ext>
            </a:extLst>
          </p:cNvPr>
          <p:cNvSpPr>
            <a:spLocks noGrp="1"/>
          </p:cNvSpPr>
          <p:nvPr>
            <p:ph type="sldNum" sz="quarter" idx="12"/>
          </p:nvPr>
        </p:nvSpPr>
        <p:spPr/>
        <p:txBody>
          <a:bodyPr/>
          <a:lstStyle/>
          <a:p>
            <a:fld id="{307E6868-079E-1649-B8D1-459B42CE4DE3}" type="slidenum">
              <a:rPr lang="en-US" smtClean="0"/>
              <a:t>34</a:t>
            </a:fld>
            <a:endParaRPr lang="en-US"/>
          </a:p>
        </p:txBody>
      </p:sp>
      <p:sp>
        <p:nvSpPr>
          <p:cNvPr id="4" name="Content Placeholder 3">
            <a:extLst>
              <a:ext uri="{FF2B5EF4-FFF2-40B4-BE49-F238E27FC236}">
                <a16:creationId xmlns:a16="http://schemas.microsoft.com/office/drawing/2014/main" id="{91B9095A-FE25-7DED-F26A-C5FAE614FFFD}"/>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Amanda Beals</a:t>
            </a:r>
            <a:endParaRPr lang="en-US"/>
          </a:p>
          <a:p>
            <a:pPr marL="115570" indent="0">
              <a:lnSpc>
                <a:spcPct val="114000"/>
              </a:lnSpc>
              <a:spcBef>
                <a:spcPts val="0"/>
              </a:spcBef>
              <a:buNone/>
            </a:pPr>
            <a:r>
              <a:rPr lang="en-US" sz="2000">
                <a:latin typeface="Open Sans"/>
                <a:ea typeface="Open Sans"/>
                <a:cs typeface="Open Sans"/>
              </a:rPr>
              <a:t>Associate Director, </a:t>
            </a:r>
          </a:p>
          <a:p>
            <a:pPr marL="115570" indent="0">
              <a:lnSpc>
                <a:spcPct val="113999"/>
              </a:lnSpc>
              <a:spcBef>
                <a:spcPts val="0"/>
              </a:spcBef>
              <a:buNone/>
            </a:pPr>
            <a:r>
              <a:rPr lang="en-US" sz="2000">
                <a:latin typeface="Open Sans"/>
                <a:ea typeface="Open Sans"/>
                <a:cs typeface="Open Sans"/>
              </a:rPr>
              <a:t>Grassroots Expansion</a:t>
            </a:r>
            <a:endParaRPr lang="en-US"/>
          </a:p>
          <a:p>
            <a:pPr marL="115570" indent="0">
              <a:lnSpc>
                <a:spcPct val="113999"/>
              </a:lnSpc>
              <a:spcBef>
                <a:spcPts val="0"/>
              </a:spcBef>
              <a:buNone/>
            </a:pPr>
            <a:r>
              <a:rPr lang="en-US" sz="2000">
                <a:latin typeface="Open Sans"/>
                <a:ea typeface="Open Sans"/>
                <a:cs typeface="Open Sans"/>
                <a:hlinkClick r:id="rId2"/>
              </a:rPr>
              <a:t>abeals@results.org</a:t>
            </a:r>
            <a:endParaRPr lang="en-US" sz="2000">
              <a:latin typeface="Open Sans"/>
              <a:ea typeface="Open Sans"/>
              <a:cs typeface="Open Sans"/>
            </a:endParaRPr>
          </a:p>
          <a:p>
            <a:pPr marL="115570" indent="0">
              <a:lnSpc>
                <a:spcPct val="113999"/>
              </a:lnSpc>
              <a:spcBef>
                <a:spcPts val="0"/>
              </a:spcBef>
              <a:buNone/>
            </a:pPr>
            <a:endParaRPr lang="en-US" sz="2000">
              <a:latin typeface="Open Sans"/>
              <a:ea typeface="Open Sans"/>
              <a:cs typeface="Open Sans"/>
            </a:endParaRPr>
          </a:p>
        </p:txBody>
      </p:sp>
      <p:pic>
        <p:nvPicPr>
          <p:cNvPr id="6" name="Picture 5">
            <a:extLst>
              <a:ext uri="{FF2B5EF4-FFF2-40B4-BE49-F238E27FC236}">
                <a16:creationId xmlns:a16="http://schemas.microsoft.com/office/drawing/2014/main" id="{F3917B59-E57A-CCC7-AD5C-ACFC7F6E5035}"/>
              </a:ext>
            </a:extLst>
          </p:cNvPr>
          <p:cNvPicPr>
            <a:picLocks noChangeAspect="1"/>
          </p:cNvPicPr>
          <p:nvPr/>
        </p:nvPicPr>
        <p:blipFill>
          <a:blip r:embed="rId3"/>
          <a:stretch>
            <a:fillRect/>
          </a:stretch>
        </p:blipFill>
        <p:spPr>
          <a:xfrm>
            <a:off x="1581150" y="1303020"/>
            <a:ext cx="2857500" cy="2857500"/>
          </a:xfrm>
          <a:prstGeom prst="rect">
            <a:avLst/>
          </a:prstGeom>
        </p:spPr>
      </p:pic>
    </p:spTree>
    <p:extLst>
      <p:ext uri="{BB962C8B-B14F-4D97-AF65-F5344CB8AC3E}">
        <p14:creationId xmlns:p14="http://schemas.microsoft.com/office/powerpoint/2010/main" val="849400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BF8B-D765-4187-A619-EC775D7109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15448B-88C5-B1F1-A8EE-3D53C7A1CF0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35</a:t>
            </a:fld>
            <a:endParaRPr lang="en-US"/>
          </a:p>
        </p:txBody>
      </p:sp>
      <p:sp>
        <p:nvSpPr>
          <p:cNvPr id="7" name="TextBox 6">
            <a:extLst>
              <a:ext uri="{FF2B5EF4-FFF2-40B4-BE49-F238E27FC236}">
                <a16:creationId xmlns:a16="http://schemas.microsoft.com/office/drawing/2014/main" id="{765B7062-1438-9BD6-7774-4E26F4B930E5}"/>
              </a:ext>
            </a:extLst>
          </p:cNvPr>
          <p:cNvSpPr txBox="1"/>
          <p:nvPr/>
        </p:nvSpPr>
        <p:spPr>
          <a:xfrm>
            <a:off x="2271719" y="3318588"/>
            <a:ext cx="4600555" cy="1431161"/>
          </a:xfrm>
          <a:prstGeom prst="rect">
            <a:avLst/>
          </a:prstGeom>
          <a:noFill/>
        </p:spPr>
        <p:txBody>
          <a:bodyPr wrap="none" rtlCol="0">
            <a:spAutoFit/>
          </a:bodyPr>
          <a:lstStyle/>
          <a:p>
            <a:pPr algn="ctr">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July 12-14, Washington, DC</a:t>
            </a:r>
          </a:p>
          <a:p>
            <a:pPr algn="ctr">
              <a:spcAft>
                <a:spcPts val="600"/>
              </a:spcAft>
            </a:pPr>
            <a:r>
              <a:rPr lang="en-US" sz="2400" b="1">
                <a:latin typeface="Open Sans" panose="020B0606030504020204" pitchFamily="34" charset="0"/>
                <a:ea typeface="Open Sans" panose="020B0606030504020204" pitchFamily="34" charset="0"/>
                <a:cs typeface="Open Sans" panose="020B0606030504020204" pitchFamily="34" charset="0"/>
              </a:rPr>
              <a:t>Register today!</a:t>
            </a:r>
          </a:p>
          <a:p>
            <a:pPr algn="ctr"/>
            <a:r>
              <a:rPr lang="en-US" sz="2400" b="1">
                <a:latin typeface="Open Sans" panose="020B0606030504020204" pitchFamily="34" charset="0"/>
                <a:ea typeface="Open Sans" panose="020B0606030504020204" pitchFamily="34" charset="0"/>
                <a:cs typeface="Open Sans" panose="020B0606030504020204" pitchFamily="34" charset="0"/>
                <a:hlinkClick r:id="rId2"/>
              </a:rPr>
              <a:t>www.results.org/conference</a:t>
            </a:r>
            <a:r>
              <a:rPr lang="en-US" sz="2400" b="1">
                <a:latin typeface="Open Sans" panose="020B0606030504020204" pitchFamily="34" charset="0"/>
                <a:ea typeface="Open Sans" panose="020B0606030504020204" pitchFamily="34" charset="0"/>
                <a:cs typeface="Open Sans" panose="020B0606030504020204" pitchFamily="34" charset="0"/>
              </a:rPr>
              <a:t> </a:t>
            </a:r>
          </a:p>
        </p:txBody>
      </p:sp>
      <p:pic>
        <p:nvPicPr>
          <p:cNvPr id="9" name="Picture 8">
            <a:extLst>
              <a:ext uri="{FF2B5EF4-FFF2-40B4-BE49-F238E27FC236}">
                <a16:creationId xmlns:a16="http://schemas.microsoft.com/office/drawing/2014/main" id="{0AAD299C-55E9-C11C-523E-E949F0DE96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605" y="108650"/>
            <a:ext cx="2158785" cy="3093381"/>
          </a:xfrm>
          <a:prstGeom prst="rect">
            <a:avLst/>
          </a:prstGeom>
        </p:spPr>
      </p:pic>
      <p:pic>
        <p:nvPicPr>
          <p:cNvPr id="12" name="Picture 11">
            <a:extLst>
              <a:ext uri="{FF2B5EF4-FFF2-40B4-BE49-F238E27FC236}">
                <a16:creationId xmlns:a16="http://schemas.microsoft.com/office/drawing/2014/main" id="{F03E3A74-FFA2-B0C0-5C1B-88F230379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962" y="1194743"/>
            <a:ext cx="2758699" cy="1822436"/>
          </a:xfrm>
          <a:prstGeom prst="rect">
            <a:avLst/>
          </a:prstGeom>
        </p:spPr>
      </p:pic>
      <p:pic>
        <p:nvPicPr>
          <p:cNvPr id="14" name="Picture 13">
            <a:extLst>
              <a:ext uri="{FF2B5EF4-FFF2-40B4-BE49-F238E27FC236}">
                <a16:creationId xmlns:a16="http://schemas.microsoft.com/office/drawing/2014/main" id="{038F7F84-0840-5B8B-C18D-464C0D9781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334" y="1194743"/>
            <a:ext cx="2867590" cy="1880454"/>
          </a:xfrm>
          <a:prstGeom prst="rect">
            <a:avLst/>
          </a:prstGeom>
        </p:spPr>
      </p:pic>
    </p:spTree>
    <p:extLst>
      <p:ext uri="{BB962C8B-B14F-4D97-AF65-F5344CB8AC3E}">
        <p14:creationId xmlns:p14="http://schemas.microsoft.com/office/powerpoint/2010/main" val="358825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139A-156E-1013-6D73-4DA695274801}"/>
              </a:ext>
            </a:extLst>
          </p:cNvPr>
          <p:cNvSpPr>
            <a:spLocks noGrp="1"/>
          </p:cNvSpPr>
          <p:nvPr>
            <p:ph type="title"/>
          </p:nvPr>
        </p:nvSpPr>
        <p:spPr>
          <a:xfrm>
            <a:off x="457201" y="0"/>
            <a:ext cx="7401491" cy="857250"/>
          </a:xfrm>
        </p:spPr>
        <p:txBody>
          <a:bodyPr>
            <a:normAutofit/>
          </a:bodyPr>
          <a:lstStyle/>
          <a:p>
            <a:r>
              <a:rPr lang="es-419" sz="3200">
                <a:solidFill>
                  <a:srgbClr val="D50032"/>
                </a:solidFill>
              </a:rPr>
              <a:t>Lobby Prep season has arrived! </a:t>
            </a:r>
            <a:endParaRPr lang="en-US" sz="3200">
              <a:solidFill>
                <a:srgbClr val="D50032"/>
              </a:solidFill>
            </a:endParaRPr>
          </a:p>
        </p:txBody>
      </p:sp>
      <p:sp>
        <p:nvSpPr>
          <p:cNvPr id="3" name="Content Placeholder 2">
            <a:extLst>
              <a:ext uri="{FF2B5EF4-FFF2-40B4-BE49-F238E27FC236}">
                <a16:creationId xmlns:a16="http://schemas.microsoft.com/office/drawing/2014/main" id="{FA6D269C-DD4D-AA29-999C-D891A575020B}"/>
              </a:ext>
            </a:extLst>
          </p:cNvPr>
          <p:cNvSpPr>
            <a:spLocks noGrp="1"/>
          </p:cNvSpPr>
          <p:nvPr>
            <p:ph idx="1"/>
          </p:nvPr>
        </p:nvSpPr>
        <p:spPr>
          <a:xfrm>
            <a:off x="356401" y="789385"/>
            <a:ext cx="8229600" cy="4251722"/>
          </a:xfrm>
        </p:spPr>
        <p:txBody>
          <a:bodyPr anchor="t">
            <a:normAutofit fontScale="85000" lnSpcReduction="10000"/>
          </a:bodyPr>
          <a:lstStyle/>
          <a:p>
            <a:pPr marL="0" indent="0" algn="ctr">
              <a:lnSpc>
                <a:spcPct val="134000"/>
              </a:lnSpc>
              <a:spcBef>
                <a:spcPts val="0"/>
              </a:spcBef>
              <a:buNone/>
            </a:pPr>
            <a:r>
              <a:rPr lang="en-US" sz="15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 Nutrition, Housing, and Tax</a:t>
            </a:r>
            <a:endPar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lvl="1" indent="0" algn="ctr">
              <a:lnSpc>
                <a:spcPct val="134000"/>
              </a:lnSpc>
              <a:spcBef>
                <a:spcPts val="0"/>
              </a:spcBef>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Monday, June 8, 8:30 p.m. ET</a:t>
            </a:r>
          </a:p>
          <a:p>
            <a:pPr marL="0" lvl="1" indent="0" algn="ctr">
              <a:lnSpc>
                <a:spcPct val="134000"/>
              </a:lnSpc>
              <a:spcBef>
                <a:spcPts val="0"/>
              </a:spcBef>
              <a:spcAft>
                <a:spcPts val="1200"/>
              </a:spcAft>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Wednesday, June 10, 12:00 p.m. ET</a:t>
            </a:r>
            <a:endParaRPr lang="es-419"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34000"/>
              </a:lnSpc>
              <a:spcBef>
                <a:spcPts val="0"/>
              </a:spcBef>
              <a:buNone/>
            </a:pPr>
            <a:r>
              <a:rPr lang="en-US" sz="15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Global Tuberculosis</a:t>
            </a:r>
            <a:endPar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lvl="1" indent="0" algn="ctr">
              <a:lnSpc>
                <a:spcPct val="134000"/>
              </a:lnSpc>
              <a:spcBef>
                <a:spcPts val="0"/>
              </a:spcBef>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Wednesday, June 17, 8:30 p.m. ET</a:t>
            </a:r>
          </a:p>
          <a:p>
            <a:pPr marL="0" lvl="1" indent="0" algn="ctr">
              <a:lnSpc>
                <a:spcPct val="134000"/>
              </a:lnSpc>
              <a:spcBef>
                <a:spcPts val="0"/>
              </a:spcBef>
              <a:spcAft>
                <a:spcPts val="1200"/>
              </a:spcAft>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Thursday, June 18, 12:00 p.m. ET</a:t>
            </a:r>
          </a:p>
          <a:p>
            <a:pPr marL="0" indent="0" algn="ctr">
              <a:lnSpc>
                <a:spcPct val="134000"/>
              </a:lnSpc>
              <a:spcBef>
                <a:spcPts val="0"/>
              </a:spcBef>
              <a:buNone/>
            </a:pPr>
            <a:r>
              <a:rPr lang="en-US" sz="15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Cross-Cutting Foreign Aid Issues</a:t>
            </a:r>
            <a:endPar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lvl="1" indent="0" algn="ctr">
              <a:lnSpc>
                <a:spcPct val="134000"/>
              </a:lnSpc>
              <a:spcBef>
                <a:spcPts val="0"/>
              </a:spcBef>
              <a:buNone/>
            </a:pPr>
            <a:r>
              <a:rPr lang="en-US" sz="1500">
                <a:solidFill>
                  <a:srgbClr val="000000"/>
                </a:solidFill>
                <a:latin typeface="Open Sans" panose="020B0606030504020204" pitchFamily="34" charset="0"/>
                <a:ea typeface="Open Sans" panose="020B0606030504020204" pitchFamily="34" charset="0"/>
                <a:cs typeface="Open Sans" panose="020B0606030504020204" pitchFamily="34" charset="0"/>
              </a:rPr>
              <a:t>Tuesday, </a:t>
            </a: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June 23, 12:00 p.m. ET</a:t>
            </a:r>
          </a:p>
          <a:p>
            <a:pPr marL="0" lvl="1" indent="0" algn="ctr">
              <a:lnSpc>
                <a:spcPct val="134000"/>
              </a:lnSpc>
              <a:spcBef>
                <a:spcPts val="0"/>
              </a:spcBef>
              <a:spcAft>
                <a:spcPts val="1200"/>
              </a:spcAft>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Thursday, June 25, 8:30 p.m. ET</a:t>
            </a:r>
          </a:p>
          <a:p>
            <a:pPr marL="0" indent="0" algn="ctr">
              <a:lnSpc>
                <a:spcPct val="134000"/>
              </a:lnSpc>
              <a:spcBef>
                <a:spcPts val="0"/>
              </a:spcBef>
              <a:buNone/>
            </a:pPr>
            <a:r>
              <a:rPr lang="en-US" sz="15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Catch-All Sessions</a:t>
            </a: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(late updates and questions)</a:t>
            </a:r>
          </a:p>
          <a:p>
            <a:pPr marL="0" lvl="1" indent="0" algn="ctr">
              <a:lnSpc>
                <a:spcPct val="134000"/>
              </a:lnSpc>
              <a:spcBef>
                <a:spcPts val="0"/>
              </a:spcBef>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Monday, July 6, 12:00 p.m. ET</a:t>
            </a:r>
          </a:p>
          <a:p>
            <a:pPr marL="0" lvl="1" indent="0" algn="ctr">
              <a:lnSpc>
                <a:spcPct val="134000"/>
              </a:lnSpc>
              <a:spcBef>
                <a:spcPts val="0"/>
              </a:spcBef>
              <a:spcAft>
                <a:spcPts val="1800"/>
              </a:spcAft>
              <a:buNone/>
            </a:pPr>
            <a:r>
              <a:rPr lang="en-US" sz="15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Tuesday, July 7, 8:30 p.m. ET</a:t>
            </a:r>
            <a:endParaRPr lang="en-US" sz="15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lvl="1" indent="0" algn="ctr">
              <a:lnSpc>
                <a:spcPct val="134000"/>
              </a:lnSpc>
              <a:spcBef>
                <a:spcPts val="0"/>
              </a:spcBef>
              <a:buNone/>
            </a:pPr>
            <a:r>
              <a:rPr lang="en-US" sz="1700" b="1">
                <a:solidFill>
                  <a:srgbClr val="000000"/>
                </a:solidFill>
                <a:latin typeface="Open Sans" panose="020B0606030504020204" pitchFamily="34" charset="0"/>
                <a:ea typeface="Open Sans" panose="020B0606030504020204" pitchFamily="34" charset="0"/>
                <a:cs typeface="Open Sans" panose="020B0606030504020204" pitchFamily="34" charset="0"/>
              </a:rPr>
              <a:t>One Zoom link for all sessions</a:t>
            </a:r>
            <a:r>
              <a:rPr lang="en-US" sz="17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700" b="1">
                <a:hlinkClick r:id="rId2"/>
              </a:rPr>
              <a:t>https://results.zoom.us/j/93609884210?from=addon</a:t>
            </a:r>
            <a:r>
              <a:rPr lang="en-US" sz="1700" b="1"/>
              <a:t> </a:t>
            </a:r>
          </a:p>
          <a:p>
            <a:pPr marL="0" lvl="1" indent="0" algn="ctr">
              <a:lnSpc>
                <a:spcPct val="134000"/>
              </a:lnSpc>
              <a:spcBef>
                <a:spcPts val="0"/>
              </a:spcBef>
              <a:buNone/>
            </a:pPr>
            <a:r>
              <a:rPr lang="en-US" sz="1700"/>
              <a:t>(no registration necessary)</a:t>
            </a:r>
            <a:endParaRPr lang="en-US" sz="17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687AED3-E0C1-D359-883B-1DCE47910265}"/>
              </a:ext>
            </a:extLst>
          </p:cNvPr>
          <p:cNvSpPr>
            <a:spLocks noGrp="1"/>
          </p:cNvSpPr>
          <p:nvPr>
            <p:ph type="sldNum" sz="quarter" idx="12"/>
          </p:nvPr>
        </p:nvSpPr>
        <p:spPr/>
        <p:txBody>
          <a:bodyPr/>
          <a:lstStyle/>
          <a:p>
            <a:fld id="{307E6868-079E-1649-B8D1-459B42CE4DE3}" type="slidenum">
              <a:rPr lang="en-US" smtClean="0"/>
              <a:pPr/>
              <a:t>36</a:t>
            </a:fld>
            <a:endParaRPr lang="en-US"/>
          </a:p>
        </p:txBody>
      </p:sp>
    </p:spTree>
    <p:extLst>
      <p:ext uri="{BB962C8B-B14F-4D97-AF65-F5344CB8AC3E}">
        <p14:creationId xmlns:p14="http://schemas.microsoft.com/office/powerpoint/2010/main" val="901912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19E1-EDAC-6F75-7084-9C490FE36FCA}"/>
              </a:ext>
            </a:extLst>
          </p:cNvPr>
          <p:cNvSpPr>
            <a:spLocks noGrp="1"/>
          </p:cNvSpPr>
          <p:nvPr>
            <p:ph type="title"/>
          </p:nvPr>
        </p:nvSpPr>
        <p:spPr>
          <a:xfrm>
            <a:off x="457200" y="333575"/>
            <a:ext cx="8229599" cy="638998"/>
          </a:xfrm>
        </p:spPr>
        <p:txBody>
          <a:bodyPr>
            <a:noAutofit/>
          </a:bodyPr>
          <a:lstStyle/>
          <a:p>
            <a:r>
              <a:rPr lang="es-419" sz="3000">
                <a:solidFill>
                  <a:srgbClr val="D50032"/>
                </a:solidFill>
              </a:rPr>
              <a:t>Find Conference materials</a:t>
            </a:r>
            <a:br>
              <a:rPr lang="es-419" sz="3000">
                <a:solidFill>
                  <a:srgbClr val="D50032"/>
                </a:solidFill>
              </a:rPr>
            </a:br>
            <a:r>
              <a:rPr lang="es-419" sz="3000">
                <a:solidFill>
                  <a:srgbClr val="D50032"/>
                </a:solidFill>
              </a:rPr>
              <a:t> on the RESULTS website!</a:t>
            </a:r>
            <a:endParaRPr lang="en-US" sz="3000">
              <a:solidFill>
                <a:srgbClr val="D50032"/>
              </a:solidFill>
            </a:endParaRPr>
          </a:p>
        </p:txBody>
      </p:sp>
      <p:sp>
        <p:nvSpPr>
          <p:cNvPr id="3" name="Content Placeholder 2">
            <a:extLst>
              <a:ext uri="{FF2B5EF4-FFF2-40B4-BE49-F238E27FC236}">
                <a16:creationId xmlns:a16="http://schemas.microsoft.com/office/drawing/2014/main" id="{1B346D99-C6C0-276E-DBCF-88A1B69F2DCF}"/>
              </a:ext>
            </a:extLst>
          </p:cNvPr>
          <p:cNvSpPr>
            <a:spLocks noGrp="1"/>
          </p:cNvSpPr>
          <p:nvPr>
            <p:ph idx="1"/>
          </p:nvPr>
        </p:nvSpPr>
        <p:spPr>
          <a:xfrm>
            <a:off x="457200" y="1426371"/>
            <a:ext cx="8229600" cy="3477814"/>
          </a:xfrm>
        </p:spPr>
        <p:txBody>
          <a:bodyPr anchor="t">
            <a:normAutofit/>
          </a:bodyPr>
          <a:lstStyle/>
          <a:p>
            <a:pPr>
              <a:lnSpc>
                <a:spcPct val="114000"/>
              </a:lnSpc>
              <a:spcBef>
                <a:spcPts val="0"/>
              </a:spcBef>
              <a:spcAft>
                <a:spcPts val="1200"/>
              </a:spcAft>
            </a:pPr>
            <a:r>
              <a:rPr lang="es-419" sz="2400"/>
              <a:t>Go to the Conference page at </a:t>
            </a:r>
            <a:r>
              <a:rPr lang="es-419" sz="2400">
                <a:hlinkClick r:id="rId2"/>
              </a:rPr>
              <a:t>https://results.org/conference</a:t>
            </a:r>
            <a:r>
              <a:rPr lang="es-419" sz="2400"/>
              <a:t> </a:t>
            </a:r>
            <a:r>
              <a:rPr lang="es-419" sz="2400" err="1"/>
              <a:t>or</a:t>
            </a:r>
            <a:r>
              <a:rPr lang="es-419" sz="2400"/>
              <a:t> </a:t>
            </a:r>
            <a:r>
              <a:rPr lang="es-419" sz="2400" err="1"/>
              <a:t>by</a:t>
            </a:r>
            <a:r>
              <a:rPr lang="es-419" sz="2400"/>
              <a:t> clicking “Conference” at the top of </a:t>
            </a:r>
            <a:r>
              <a:rPr lang="es-419" sz="2400" err="1"/>
              <a:t>any</a:t>
            </a:r>
            <a:r>
              <a:rPr lang="es-419" sz="2400"/>
              <a:t> page on </a:t>
            </a:r>
            <a:r>
              <a:rPr lang="es-419" sz="2400" err="1"/>
              <a:t>our</a:t>
            </a:r>
            <a:r>
              <a:rPr lang="es-419" sz="2400"/>
              <a:t> website.</a:t>
            </a:r>
          </a:p>
          <a:p>
            <a:pPr>
              <a:lnSpc>
                <a:spcPct val="114000"/>
              </a:lnSpc>
              <a:spcBef>
                <a:spcPts val="0"/>
              </a:spcBef>
              <a:spcAft>
                <a:spcPts val="1200"/>
              </a:spcAft>
            </a:pPr>
            <a:r>
              <a:rPr lang="es-419" sz="2400" err="1"/>
              <a:t>Scroll</a:t>
            </a:r>
            <a:r>
              <a:rPr lang="es-419" sz="2400"/>
              <a:t> </a:t>
            </a:r>
            <a:r>
              <a:rPr lang="es-419" sz="2400" err="1"/>
              <a:t>down</a:t>
            </a:r>
            <a:r>
              <a:rPr lang="es-419" sz="2400"/>
              <a:t> the Conference page to </a:t>
            </a:r>
            <a:r>
              <a:rPr lang="es-419" sz="2400" err="1"/>
              <a:t>find</a:t>
            </a:r>
            <a:r>
              <a:rPr lang="es-419" sz="2400"/>
              <a:t> the agenda and Conference </a:t>
            </a:r>
            <a:r>
              <a:rPr lang="es-419" sz="2400" err="1"/>
              <a:t>resources</a:t>
            </a:r>
            <a:r>
              <a:rPr lang="es-419" sz="2400"/>
              <a:t> (</a:t>
            </a:r>
            <a:r>
              <a:rPr lang="es-419" sz="2400" err="1"/>
              <a:t>sample</a:t>
            </a:r>
            <a:r>
              <a:rPr lang="es-419" sz="2400"/>
              <a:t> meeting </a:t>
            </a:r>
            <a:r>
              <a:rPr lang="es-419" sz="2400" err="1"/>
              <a:t>requests</a:t>
            </a:r>
            <a:r>
              <a:rPr lang="es-419" sz="2400"/>
              <a:t>, conference </a:t>
            </a:r>
            <a:r>
              <a:rPr lang="es-419" sz="2400" err="1"/>
              <a:t>checklist</a:t>
            </a:r>
            <a:r>
              <a:rPr lang="es-419" sz="2400"/>
              <a:t>, and more!). </a:t>
            </a:r>
            <a:r>
              <a:rPr lang="es-419" sz="2400" err="1"/>
              <a:t>This</a:t>
            </a:r>
            <a:r>
              <a:rPr lang="es-419" sz="2400"/>
              <a:t> </a:t>
            </a:r>
            <a:r>
              <a:rPr lang="es-419" sz="2400" err="1"/>
              <a:t>resource</a:t>
            </a:r>
            <a:r>
              <a:rPr lang="es-419" sz="2400"/>
              <a:t> </a:t>
            </a:r>
            <a:r>
              <a:rPr lang="es-419" sz="2400" err="1"/>
              <a:t>will</a:t>
            </a:r>
            <a:r>
              <a:rPr lang="es-419" sz="2400"/>
              <a:t> </a:t>
            </a:r>
            <a:r>
              <a:rPr lang="es-419" sz="2400" err="1"/>
              <a:t>grow</a:t>
            </a:r>
            <a:r>
              <a:rPr lang="es-419" sz="2400"/>
              <a:t> </a:t>
            </a:r>
            <a:r>
              <a:rPr lang="es-419" sz="2400" err="1"/>
              <a:t>over</a:t>
            </a:r>
            <a:r>
              <a:rPr lang="es-419" sz="2400"/>
              <a:t> the </a:t>
            </a:r>
            <a:r>
              <a:rPr lang="es-419" sz="2400" err="1"/>
              <a:t>coming</a:t>
            </a:r>
            <a:r>
              <a:rPr lang="es-419" sz="2400"/>
              <a:t> </a:t>
            </a:r>
            <a:r>
              <a:rPr lang="es-419" sz="2400" err="1"/>
              <a:t>weeks</a:t>
            </a:r>
            <a:r>
              <a:rPr lang="es-419" sz="2400"/>
              <a:t>.</a:t>
            </a:r>
            <a:endParaRPr lang="en-US" sz="2400"/>
          </a:p>
        </p:txBody>
      </p:sp>
      <p:sp>
        <p:nvSpPr>
          <p:cNvPr id="4" name="Slide Number Placeholder 3">
            <a:extLst>
              <a:ext uri="{FF2B5EF4-FFF2-40B4-BE49-F238E27FC236}">
                <a16:creationId xmlns:a16="http://schemas.microsoft.com/office/drawing/2014/main" id="{CD388C9D-E6D7-26F9-44C0-CF45A5D2FC74}"/>
              </a:ext>
            </a:extLst>
          </p:cNvPr>
          <p:cNvSpPr>
            <a:spLocks noGrp="1"/>
          </p:cNvSpPr>
          <p:nvPr>
            <p:ph type="sldNum" sz="quarter" idx="12"/>
          </p:nvPr>
        </p:nvSpPr>
        <p:spPr/>
        <p:txBody>
          <a:bodyPr/>
          <a:lstStyle/>
          <a:p>
            <a:fld id="{307E6868-079E-1649-B8D1-459B42CE4DE3}" type="slidenum">
              <a:rPr lang="en-US" smtClean="0"/>
              <a:pPr/>
              <a:t>37</a:t>
            </a:fld>
            <a:endParaRPr lang="en-US"/>
          </a:p>
        </p:txBody>
      </p:sp>
    </p:spTree>
    <p:extLst>
      <p:ext uri="{BB962C8B-B14F-4D97-AF65-F5344CB8AC3E}">
        <p14:creationId xmlns:p14="http://schemas.microsoft.com/office/powerpoint/2010/main" val="3233168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6827-C951-B700-6DF2-51FF60E2B3D5}"/>
              </a:ext>
            </a:extLst>
          </p:cNvPr>
          <p:cNvSpPr>
            <a:spLocks noGrp="1"/>
          </p:cNvSpPr>
          <p:nvPr>
            <p:ph type="title"/>
          </p:nvPr>
        </p:nvSpPr>
        <p:spPr>
          <a:xfrm>
            <a:off x="457200" y="205979"/>
            <a:ext cx="7401491" cy="857250"/>
          </a:xfrm>
        </p:spPr>
        <p:txBody>
          <a:bodyPr anchor="ctr">
            <a:noAutofit/>
          </a:bodyPr>
          <a:lstStyle/>
          <a:p>
            <a:pPr>
              <a:lnSpc>
                <a:spcPct val="90000"/>
              </a:lnSpc>
            </a:pPr>
            <a:r>
              <a:rPr lang="en-US" sz="2800">
                <a:solidFill>
                  <a:srgbClr val="D50032"/>
                </a:solidFill>
              </a:rPr>
              <a:t>Please report all your scheduled Conference lobby meetings! </a:t>
            </a:r>
          </a:p>
        </p:txBody>
      </p:sp>
      <p:pic>
        <p:nvPicPr>
          <p:cNvPr id="5" name="Picture 4">
            <a:extLst>
              <a:ext uri="{FF2B5EF4-FFF2-40B4-BE49-F238E27FC236}">
                <a16:creationId xmlns:a16="http://schemas.microsoft.com/office/drawing/2014/main" id="{9276CFFB-91F6-4F30-DB73-AD3AC50742FC}"/>
              </a:ext>
            </a:extLst>
          </p:cNvPr>
          <p:cNvPicPr>
            <a:picLocks noChangeAspect="1"/>
          </p:cNvPicPr>
          <p:nvPr/>
        </p:nvPicPr>
        <p:blipFill>
          <a:blip r:embed="rId2"/>
          <a:stretch>
            <a:fillRect/>
          </a:stretch>
        </p:blipFill>
        <p:spPr>
          <a:xfrm>
            <a:off x="3003323" y="1218010"/>
            <a:ext cx="2309244" cy="3394472"/>
          </a:xfrm>
          <a:prstGeom prst="rect">
            <a:avLst/>
          </a:prstGeom>
          <a:noFill/>
        </p:spPr>
      </p:pic>
      <p:sp>
        <p:nvSpPr>
          <p:cNvPr id="4" name="Slide Number Placeholder 3">
            <a:extLst>
              <a:ext uri="{FF2B5EF4-FFF2-40B4-BE49-F238E27FC236}">
                <a16:creationId xmlns:a16="http://schemas.microsoft.com/office/drawing/2014/main" id="{249A0270-5B6B-C1E6-9C5B-805C0263F680}"/>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38</a:t>
            </a:fld>
            <a:endParaRPr lang="en-US"/>
          </a:p>
        </p:txBody>
      </p:sp>
      <p:sp>
        <p:nvSpPr>
          <p:cNvPr id="9" name="TextBox 8">
            <a:extLst>
              <a:ext uri="{FF2B5EF4-FFF2-40B4-BE49-F238E27FC236}">
                <a16:creationId xmlns:a16="http://schemas.microsoft.com/office/drawing/2014/main" id="{8BA6081D-BB48-6FAD-B492-B5D1BE0B6965}"/>
              </a:ext>
            </a:extLst>
          </p:cNvPr>
          <p:cNvSpPr txBox="1"/>
          <p:nvPr/>
        </p:nvSpPr>
        <p:spPr>
          <a:xfrm>
            <a:off x="1663745" y="4582597"/>
            <a:ext cx="4988400"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3"/>
              </a:rPr>
              <a:t>https://forms.cloud.microsoft/r/uQedg9BnS9</a:t>
            </a:r>
            <a:r>
              <a:rPr lang="en-US">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16579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3B5F-74A4-CD3E-FEBE-ED494643545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232C9AE-8532-A0A3-7025-AE8A1D398836}"/>
              </a:ext>
            </a:extLst>
          </p:cNvPr>
          <p:cNvSpPr>
            <a:spLocks noGrp="1"/>
          </p:cNvSpPr>
          <p:nvPr>
            <p:ph type="title"/>
          </p:nvPr>
        </p:nvSpPr>
        <p:spPr>
          <a:xfrm>
            <a:off x="441701" y="102393"/>
            <a:ext cx="7401491" cy="857250"/>
          </a:xfrm>
        </p:spPr>
        <p:txBody>
          <a:bodyPr anchor="ctr">
            <a:normAutofit/>
          </a:bodyPr>
          <a:lstStyle/>
          <a:p>
            <a:r>
              <a:rPr lang="en-US">
                <a:solidFill>
                  <a:srgbClr val="D50032"/>
                </a:solidFill>
                <a:latin typeface="Open Sans"/>
                <a:ea typeface="Open Sans"/>
                <a:cs typeface="Open Sans"/>
              </a:rPr>
              <a:t>National Conference Hill Day</a:t>
            </a:r>
            <a:endParaRPr lang="en-US">
              <a:solidFill>
                <a:srgbClr val="D50032"/>
              </a:solidFill>
            </a:endParaRPr>
          </a:p>
        </p:txBody>
      </p:sp>
      <p:sp>
        <p:nvSpPr>
          <p:cNvPr id="5" name="Slide Number Placeholder 4">
            <a:extLst>
              <a:ext uri="{FF2B5EF4-FFF2-40B4-BE49-F238E27FC236}">
                <a16:creationId xmlns:a16="http://schemas.microsoft.com/office/drawing/2014/main" id="{93EF5589-7AE0-A00F-83FE-619C4E1C0C9A}"/>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39</a:t>
            </a:fld>
            <a:endParaRPr lang="en-US"/>
          </a:p>
        </p:txBody>
      </p:sp>
      <p:sp>
        <p:nvSpPr>
          <p:cNvPr id="2" name="TextBox 1">
            <a:extLst>
              <a:ext uri="{FF2B5EF4-FFF2-40B4-BE49-F238E27FC236}">
                <a16:creationId xmlns:a16="http://schemas.microsoft.com/office/drawing/2014/main" id="{2B801ED3-A81B-C456-7D11-BA17F5E447D7}"/>
              </a:ext>
            </a:extLst>
          </p:cNvPr>
          <p:cNvSpPr txBox="1"/>
          <p:nvPr/>
        </p:nvSpPr>
        <p:spPr>
          <a:xfrm>
            <a:off x="767165" y="900422"/>
            <a:ext cx="7609669" cy="4033155"/>
          </a:xfrm>
          <a:prstGeom prst="rect">
            <a:avLst/>
          </a:prstGeom>
          <a:noFill/>
        </p:spPr>
        <p:txBody>
          <a:bodyPr wrap="square" lIns="91440" tIns="45720" rIns="91440" bIns="45720" rtlCol="0" anchor="t">
            <a:spAutoFit/>
          </a:bodyPr>
          <a:lstStyle/>
          <a:p>
            <a:pPr algn="ctr">
              <a:lnSpc>
                <a:spcPct val="114000"/>
              </a:lnSpc>
              <a:spcAft>
                <a:spcPts val="1200"/>
              </a:spcAft>
            </a:pPr>
            <a:r>
              <a:rPr lang="en-US" sz="2200" b="1">
                <a:latin typeface="Open Sans"/>
                <a:ea typeface="Open Sans"/>
                <a:cs typeface="Open Sans"/>
              </a:rPr>
              <a:t>Tuesday, July 14, 2026</a:t>
            </a:r>
            <a:endParaRPr lang="en-US"/>
          </a:p>
          <a:p>
            <a:pPr algn="ctr">
              <a:lnSpc>
                <a:spcPct val="114000"/>
              </a:lnSpc>
              <a:spcAft>
                <a:spcPts val="1200"/>
              </a:spcAft>
            </a:pPr>
            <a:r>
              <a:rPr lang="en-US" sz="2000">
                <a:latin typeface="Open Sans"/>
                <a:ea typeface="Open Sans"/>
                <a:cs typeface="Open Sans"/>
              </a:rPr>
              <a:t>Lobby Day Kickoff on Senate side.</a:t>
            </a:r>
            <a:endParaRPr lang="en-US" sz="2000">
              <a:ea typeface="Calibri"/>
              <a:cs typeface="Calibri"/>
            </a:endParaRPr>
          </a:p>
          <a:p>
            <a:pPr algn="ctr">
              <a:lnSpc>
                <a:spcPct val="114000"/>
              </a:lnSpc>
              <a:spcAft>
                <a:spcPts val="1200"/>
              </a:spcAft>
            </a:pPr>
            <a:r>
              <a:rPr lang="en-US" sz="2000">
                <a:latin typeface="Open Sans"/>
                <a:ea typeface="Open Sans"/>
                <a:cs typeface="Open Sans"/>
              </a:rPr>
              <a:t>We recommend scheduling your Senate meetings in the morning and House meetings in the afternoon.</a:t>
            </a:r>
          </a:p>
          <a:p>
            <a:pPr algn="ctr">
              <a:lnSpc>
                <a:spcPct val="114000"/>
              </a:lnSpc>
              <a:spcAft>
                <a:spcPts val="1200"/>
              </a:spcAft>
            </a:pPr>
            <a:r>
              <a:rPr lang="en-US" sz="2000" b="1" i="1">
                <a:solidFill>
                  <a:srgbClr val="080F0F"/>
                </a:solidFill>
                <a:latin typeface="Open Sans"/>
                <a:ea typeface="Open Sans"/>
                <a:cs typeface="Open Sans"/>
              </a:rPr>
              <a:t>As you schedule your July 14 lobby meetings, please report them </a:t>
            </a:r>
            <a:r>
              <a:rPr lang="en-US" sz="2000" b="1" i="1">
                <a:solidFill>
                  <a:srgbClr val="080F0F"/>
                </a:solidFill>
                <a:latin typeface="Open Sans"/>
                <a:ea typeface="Open Sans"/>
                <a:cs typeface="Open Sans"/>
                <a:hlinkClick r:id="rId2"/>
              </a:rPr>
              <a:t>here!</a:t>
            </a:r>
            <a:r>
              <a:rPr lang="en-US" sz="2000" b="1" i="1">
                <a:solidFill>
                  <a:srgbClr val="080F0F"/>
                </a:solidFill>
                <a:latin typeface="Open Sans"/>
                <a:ea typeface="Open Sans"/>
                <a:cs typeface="Open Sans"/>
              </a:rPr>
              <a:t> </a:t>
            </a:r>
            <a:endParaRPr lang="en-US" sz="2000" b="1" i="1">
              <a:solidFill>
                <a:srgbClr val="080F0F"/>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spcAft>
                <a:spcPts val="1200"/>
              </a:spcAft>
            </a:pPr>
            <a:r>
              <a:rPr lang="en-US" sz="2000">
                <a:latin typeface="Open Sans"/>
                <a:ea typeface="Open Sans"/>
                <a:cs typeface="Open Sans"/>
              </a:rPr>
              <a:t>Congressional reception from 4:30-6:00pm.</a:t>
            </a:r>
          </a:p>
          <a:p>
            <a:pPr algn="ctr">
              <a:lnSpc>
                <a:spcPct val="114000"/>
              </a:lnSpc>
              <a:spcAft>
                <a:spcPts val="1200"/>
              </a:spcAft>
            </a:pPr>
            <a:r>
              <a:rPr lang="en-US" sz="2000" b="1">
                <a:solidFill>
                  <a:srgbClr val="080F0F"/>
                </a:solidFill>
                <a:latin typeface="Open Sans"/>
                <a:ea typeface="Open Sans"/>
                <a:cs typeface="Open Sans"/>
              </a:rPr>
              <a:t>Full conference</a:t>
            </a:r>
            <a:r>
              <a:rPr lang="en-US" sz="2000" b="1" i="0">
                <a:solidFill>
                  <a:srgbClr val="080F0F"/>
                </a:solidFill>
                <a:effectLst/>
                <a:latin typeface="Open Sans"/>
                <a:ea typeface="Open Sans"/>
                <a:cs typeface="Open Sans"/>
              </a:rPr>
              <a:t> agenda </a:t>
            </a:r>
            <a:r>
              <a:rPr lang="en-US" sz="2000" i="0">
                <a:solidFill>
                  <a:srgbClr val="080F0F"/>
                </a:solidFill>
                <a:effectLst/>
                <a:latin typeface="Open Sans"/>
                <a:ea typeface="Open Sans"/>
                <a:cs typeface="Open Sans"/>
              </a:rPr>
              <a:t>is on our website</a:t>
            </a:r>
            <a:r>
              <a:rPr lang="en-US" sz="2000">
                <a:solidFill>
                  <a:srgbClr val="080F0F"/>
                </a:solidFill>
                <a:latin typeface="Open Sans"/>
                <a:ea typeface="Open Sans"/>
                <a:cs typeface="Open Sans"/>
              </a:rPr>
              <a:t>: </a:t>
            </a:r>
            <a:r>
              <a:rPr lang="en-US" sz="2000">
                <a:solidFill>
                  <a:srgbClr val="080F0F"/>
                </a:solidFill>
                <a:latin typeface="Open Sans"/>
                <a:ea typeface="Open Sans"/>
                <a:cs typeface="Open Sans"/>
                <a:hlinkClick r:id="rId3"/>
              </a:rPr>
              <a:t>https://results.org/conference</a:t>
            </a:r>
            <a:r>
              <a:rPr lang="en-US" sz="2000">
                <a:solidFill>
                  <a:srgbClr val="080F0F"/>
                </a:solidFill>
                <a:latin typeface="Open Sans"/>
                <a:ea typeface="Open Sans"/>
                <a:cs typeface="Open Sans"/>
              </a:rPr>
              <a:t>. </a:t>
            </a:r>
            <a:endParaRPr lang="en-US" sz="2000" i="0">
              <a:solidFill>
                <a:srgbClr val="080F0F"/>
              </a:solidFill>
              <a:effectLst/>
              <a:latin typeface="Open Sans"/>
              <a:ea typeface="Open Sans"/>
              <a:cs typeface="Open Sans"/>
            </a:endParaRPr>
          </a:p>
        </p:txBody>
      </p:sp>
    </p:spTree>
    <p:extLst>
      <p:ext uri="{BB962C8B-B14F-4D97-AF65-F5344CB8AC3E}">
        <p14:creationId xmlns:p14="http://schemas.microsoft.com/office/powerpoint/2010/main" val="358408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2B01-4835-0692-A950-060D94F8C05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A79B5B-DA63-8F64-62F9-A570BD827FC2}"/>
              </a:ext>
            </a:extLst>
          </p:cNvPr>
          <p:cNvSpPr>
            <a:spLocks noGrp="1"/>
          </p:cNvSpPr>
          <p:nvPr>
            <p:ph type="sldNum" sz="quarter" idx="12"/>
          </p:nvPr>
        </p:nvSpPr>
        <p:spPr/>
        <p:txBody>
          <a:bodyPr/>
          <a:lstStyle/>
          <a:p>
            <a:fld id="{307E6868-079E-1649-B8D1-459B42CE4DE3}" type="slidenum">
              <a:rPr lang="en-US" smtClean="0"/>
              <a:t>4</a:t>
            </a:fld>
            <a:endParaRPr lang="en-US"/>
          </a:p>
        </p:txBody>
      </p:sp>
      <p:sp>
        <p:nvSpPr>
          <p:cNvPr id="5" name="AutoShape 6" descr="Joanne Carter">
            <a:extLst>
              <a:ext uri="{FF2B5EF4-FFF2-40B4-BE49-F238E27FC236}">
                <a16:creationId xmlns:a16="http://schemas.microsoft.com/office/drawing/2014/main" id="{DE0DD2E0-F400-FD14-D636-36E70C0BD8E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4CE6CE51-CCF2-B857-DD59-9B69AD84B25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5ED48F27-CD5F-AF1E-FB9E-52CE8AC194EF}"/>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4CFA912E-AF46-F0EB-BFF1-35E4B106F110}"/>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Jos Linn">
            <a:extLst>
              <a:ext uri="{FF2B5EF4-FFF2-40B4-BE49-F238E27FC236}">
                <a16:creationId xmlns:a16="http://schemas.microsoft.com/office/drawing/2014/main" id="{3BE2F5DE-9A5D-1FD8-B3D1-1E8A86C85F40}"/>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1">
            <a:extLst>
              <a:ext uri="{FF2B5EF4-FFF2-40B4-BE49-F238E27FC236}">
                <a16:creationId xmlns:a16="http://schemas.microsoft.com/office/drawing/2014/main" id="{5579EF10-9C24-917E-C287-5FA261784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06" y="21600"/>
            <a:ext cx="6021188" cy="51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71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0694-BB7B-6ACD-8C71-710122BE5AA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B499467-51D8-9F63-E710-A85AAE7325C9}"/>
              </a:ext>
            </a:extLst>
          </p:cNvPr>
          <p:cNvSpPr>
            <a:spLocks noGrp="1"/>
          </p:cNvSpPr>
          <p:nvPr>
            <p:ph type="title"/>
          </p:nvPr>
        </p:nvSpPr>
        <p:spPr>
          <a:xfrm>
            <a:off x="782131" y="260550"/>
            <a:ext cx="7401491" cy="700614"/>
          </a:xfrm>
        </p:spPr>
        <p:txBody>
          <a:bodyPr anchor="ctr">
            <a:normAutofit fontScale="90000"/>
          </a:bodyPr>
          <a:lstStyle/>
          <a:p>
            <a:r>
              <a:rPr lang="en-US" sz="2800">
                <a:solidFill>
                  <a:srgbClr val="D50032"/>
                </a:solidFill>
                <a:latin typeface="Open Sans"/>
                <a:ea typeface="Open Sans"/>
                <a:cs typeface="Open Sans"/>
              </a:rPr>
              <a:t>Help us help you attend </a:t>
            </a:r>
            <a:br>
              <a:rPr lang="en-US" sz="2800">
                <a:solidFill>
                  <a:srgbClr val="D50032"/>
                </a:solidFill>
                <a:latin typeface="Open Sans"/>
                <a:ea typeface="Open Sans"/>
                <a:cs typeface="Open Sans"/>
              </a:rPr>
            </a:br>
            <a:r>
              <a:rPr lang="en-US" sz="2800">
                <a:solidFill>
                  <a:srgbClr val="D50032"/>
                </a:solidFill>
                <a:latin typeface="Open Sans"/>
                <a:ea typeface="Open Sans"/>
                <a:cs typeface="Open Sans"/>
              </a:rPr>
              <a:t>the National Conference!</a:t>
            </a:r>
            <a:endParaRPr lang="en-US" sz="2800">
              <a:solidFill>
                <a:srgbClr val="D50032"/>
              </a:solidFill>
            </a:endParaRPr>
          </a:p>
        </p:txBody>
      </p:sp>
      <p:sp>
        <p:nvSpPr>
          <p:cNvPr id="5" name="Slide Number Placeholder 4">
            <a:extLst>
              <a:ext uri="{FF2B5EF4-FFF2-40B4-BE49-F238E27FC236}">
                <a16:creationId xmlns:a16="http://schemas.microsoft.com/office/drawing/2014/main" id="{DB802F79-07F3-A582-49F6-F4375BED92DD}"/>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40</a:t>
            </a:fld>
            <a:endParaRPr lang="en-US"/>
          </a:p>
        </p:txBody>
      </p:sp>
      <p:sp>
        <p:nvSpPr>
          <p:cNvPr id="6" name="TextBox 5">
            <a:extLst>
              <a:ext uri="{FF2B5EF4-FFF2-40B4-BE49-F238E27FC236}">
                <a16:creationId xmlns:a16="http://schemas.microsoft.com/office/drawing/2014/main" id="{94FEF425-4E01-0A79-B9FA-3CC083DD745A}"/>
              </a:ext>
            </a:extLst>
          </p:cNvPr>
          <p:cNvSpPr txBox="1"/>
          <p:nvPr/>
        </p:nvSpPr>
        <p:spPr>
          <a:xfrm>
            <a:off x="526933" y="3891739"/>
            <a:ext cx="7911885" cy="487569"/>
          </a:xfrm>
          <a:prstGeom prst="rect">
            <a:avLst/>
          </a:prstGeom>
          <a:noFill/>
        </p:spPr>
        <p:txBody>
          <a:bodyPr wrap="square">
            <a:spAutoFit/>
          </a:bodyPr>
          <a:lstStyle/>
          <a:p>
            <a:pPr algn="ctr">
              <a:lnSpc>
                <a:spcPct val="114000"/>
              </a:lnSpc>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hlinkClick r:id="rId2"/>
              </a:rPr>
              <a:t>https://tinyurl.com/RESULTSEquityFund</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1C694A4-71DD-B571-B668-CFFB34CD1395}"/>
              </a:ext>
            </a:extLst>
          </p:cNvPr>
          <p:cNvSpPr txBox="1"/>
          <p:nvPr/>
        </p:nvSpPr>
        <p:spPr>
          <a:xfrm>
            <a:off x="1406471" y="1251761"/>
            <a:ext cx="6331058" cy="2325508"/>
          </a:xfrm>
          <a:prstGeom prst="rect">
            <a:avLst/>
          </a:prstGeom>
          <a:noFill/>
        </p:spPr>
        <p:txBody>
          <a:bodyPr wrap="square">
            <a:spAutoFit/>
          </a:bodyPr>
          <a:lstStyle/>
          <a:p>
            <a:pPr algn="ctr">
              <a:lnSpc>
                <a:spcPct val="114000"/>
              </a:lnSpc>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Active, U.S-based volunteers who need help with registration and/or travel costs are encouraged to </a:t>
            </a:r>
            <a:r>
              <a:rPr lang="en-US" sz="2400" b="1">
                <a:latin typeface="Open Sans" panose="020B0606030504020204" pitchFamily="34" charset="0"/>
                <a:ea typeface="Open Sans" panose="020B0606030504020204" pitchFamily="34" charset="0"/>
                <a:cs typeface="Open Sans" panose="020B0606030504020204" pitchFamily="34" charset="0"/>
              </a:rPr>
              <a:t>apply to our Conference Equity Fund.  </a:t>
            </a:r>
          </a:p>
          <a:p>
            <a:pPr algn="ctr">
              <a:lnSpc>
                <a:spcPct val="114000"/>
              </a:lnSpc>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Deadline to apply is </a:t>
            </a:r>
            <a:r>
              <a:rPr lang="en-US" sz="2400" b="1">
                <a:latin typeface="Open Sans" panose="020B0606030504020204" pitchFamily="34" charset="0"/>
                <a:ea typeface="Open Sans" panose="020B0606030504020204" pitchFamily="34" charset="0"/>
                <a:cs typeface="Open Sans" panose="020B0606030504020204" pitchFamily="34" charset="0"/>
              </a:rPr>
              <a:t>June 12.</a:t>
            </a:r>
          </a:p>
        </p:txBody>
      </p:sp>
    </p:spTree>
    <p:extLst>
      <p:ext uri="{BB962C8B-B14F-4D97-AF65-F5344CB8AC3E}">
        <p14:creationId xmlns:p14="http://schemas.microsoft.com/office/powerpoint/2010/main" val="903437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96555-5A33-24F6-3DAE-8939A17F9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E8A10-4E23-783A-3F8C-8BD145CDD61F}"/>
              </a:ext>
            </a:extLst>
          </p:cNvPr>
          <p:cNvSpPr>
            <a:spLocks noGrp="1"/>
          </p:cNvSpPr>
          <p:nvPr>
            <p:ph type="title"/>
          </p:nvPr>
        </p:nvSpPr>
        <p:spPr>
          <a:xfrm>
            <a:off x="457200" y="205979"/>
            <a:ext cx="7401491" cy="857250"/>
          </a:xfrm>
        </p:spPr>
        <p:txBody>
          <a:bodyPr anchor="ctr">
            <a:normAutofit/>
          </a:bodyPr>
          <a:lstStyle/>
          <a:p>
            <a:r>
              <a:rPr lang="en-US" sz="3300"/>
              <a:t>National Conference Action Guide</a:t>
            </a:r>
          </a:p>
        </p:txBody>
      </p:sp>
      <p:sp>
        <p:nvSpPr>
          <p:cNvPr id="4" name="Slide Number Placeholder 3">
            <a:extLst>
              <a:ext uri="{FF2B5EF4-FFF2-40B4-BE49-F238E27FC236}">
                <a16:creationId xmlns:a16="http://schemas.microsoft.com/office/drawing/2014/main" id="{F89483B1-247C-BD2F-7AFF-F4D3A98D306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41</a:t>
            </a:fld>
            <a:endParaRPr lang="en-US"/>
          </a:p>
        </p:txBody>
      </p:sp>
      <p:graphicFrame>
        <p:nvGraphicFramePr>
          <p:cNvPr id="10" name="Content Placeholder 7">
            <a:extLst>
              <a:ext uri="{FF2B5EF4-FFF2-40B4-BE49-F238E27FC236}">
                <a16:creationId xmlns:a16="http://schemas.microsoft.com/office/drawing/2014/main" id="{B4B0E1F7-F9D9-16EE-33AD-9A8E9F0A162B}"/>
              </a:ext>
            </a:extLst>
          </p:cNvPr>
          <p:cNvGraphicFramePr>
            <a:graphicFrameLocks noGrp="1"/>
          </p:cNvGraphicFramePr>
          <p:nvPr>
            <p:ph idx="1"/>
          </p:nvPr>
        </p:nvGraphicFramePr>
        <p:xfrm>
          <a:off x="351064" y="1183821"/>
          <a:ext cx="8409215" cy="315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B20DCC60-9B2B-5068-69F3-D2225EC6EA38}"/>
              </a:ext>
            </a:extLst>
          </p:cNvPr>
          <p:cNvSpPr/>
          <p:nvPr/>
        </p:nvSpPr>
        <p:spPr>
          <a:xfrm>
            <a:off x="351064" y="1183821"/>
            <a:ext cx="8409215" cy="85725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58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5E37-9425-7A86-DCB9-149A5F29E2D3}"/>
              </a:ext>
            </a:extLst>
          </p:cNvPr>
          <p:cNvSpPr>
            <a:spLocks noGrp="1"/>
          </p:cNvSpPr>
          <p:nvPr>
            <p:ph type="title"/>
          </p:nvPr>
        </p:nvSpPr>
        <p:spPr/>
        <p:txBody>
          <a:bodyPr/>
          <a:lstStyle/>
          <a:p>
            <a:r>
              <a:rPr lang="es-419">
                <a:solidFill>
                  <a:srgbClr val="D50032"/>
                </a:solidFill>
              </a:rPr>
              <a:t>Action Matters </a:t>
            </a:r>
            <a:endParaRPr lang="en-US">
              <a:solidFill>
                <a:srgbClr val="D50032"/>
              </a:solidFill>
            </a:endParaRPr>
          </a:p>
        </p:txBody>
      </p:sp>
      <p:sp>
        <p:nvSpPr>
          <p:cNvPr id="3" name="Content Placeholder 2">
            <a:extLst>
              <a:ext uri="{FF2B5EF4-FFF2-40B4-BE49-F238E27FC236}">
                <a16:creationId xmlns:a16="http://schemas.microsoft.com/office/drawing/2014/main" id="{B9755E59-31E8-0441-78D9-5E78DD1AA519}"/>
              </a:ext>
            </a:extLst>
          </p:cNvPr>
          <p:cNvSpPr>
            <a:spLocks noGrp="1"/>
          </p:cNvSpPr>
          <p:nvPr>
            <p:ph idx="1"/>
          </p:nvPr>
        </p:nvSpPr>
        <p:spPr>
          <a:xfrm>
            <a:off x="457200" y="1063229"/>
            <a:ext cx="8229600" cy="3874292"/>
          </a:xfrm>
        </p:spPr>
        <p:txBody>
          <a:bodyPr>
            <a:normAutofit/>
          </a:bodyPr>
          <a:lstStyle/>
          <a:p>
            <a:pPr>
              <a:lnSpc>
                <a:spcPct val="114000"/>
              </a:lnSpc>
              <a:spcBef>
                <a:spcPts val="0"/>
              </a:spcBef>
              <a:spcAft>
                <a:spcPts val="1200"/>
              </a:spcAft>
            </a:pPr>
            <a:r>
              <a:rPr lang="es-419" sz="2800"/>
              <a:t>The fun still continues even if you can’t attend the Conference in person! </a:t>
            </a:r>
          </a:p>
          <a:p>
            <a:pPr>
              <a:lnSpc>
                <a:spcPct val="114000"/>
              </a:lnSpc>
              <a:spcBef>
                <a:spcPts val="0"/>
              </a:spcBef>
              <a:spcAft>
                <a:spcPts val="1200"/>
              </a:spcAft>
            </a:pPr>
            <a:r>
              <a:rPr lang="es-419" sz="2800"/>
              <a:t>Let’s recap the </a:t>
            </a:r>
            <a:r>
              <a:rPr lang="es-419" sz="2800">
                <a:hlinkClick r:id="rId2"/>
              </a:rPr>
              <a:t>National Conference Action Guide</a:t>
            </a:r>
            <a:r>
              <a:rPr lang="es-419" sz="2800"/>
              <a:t> for how to stay engaged</a:t>
            </a:r>
          </a:p>
          <a:p>
            <a:pPr>
              <a:lnSpc>
                <a:spcPct val="114000"/>
              </a:lnSpc>
              <a:spcBef>
                <a:spcPts val="0"/>
              </a:spcBef>
              <a:spcAft>
                <a:spcPts val="1200"/>
              </a:spcAft>
            </a:pPr>
            <a:r>
              <a:rPr lang="es-419" sz="2800"/>
              <a:t>We need you! </a:t>
            </a:r>
            <a:endParaRPr lang="en-US" sz="2800"/>
          </a:p>
        </p:txBody>
      </p:sp>
      <p:sp>
        <p:nvSpPr>
          <p:cNvPr id="4" name="Slide Number Placeholder 3">
            <a:extLst>
              <a:ext uri="{FF2B5EF4-FFF2-40B4-BE49-F238E27FC236}">
                <a16:creationId xmlns:a16="http://schemas.microsoft.com/office/drawing/2014/main" id="{7BD9D2F1-F2FC-F466-373D-7C61737D9BA5}"/>
              </a:ext>
            </a:extLst>
          </p:cNvPr>
          <p:cNvSpPr>
            <a:spLocks noGrp="1"/>
          </p:cNvSpPr>
          <p:nvPr>
            <p:ph type="sldNum" sz="quarter" idx="12"/>
          </p:nvPr>
        </p:nvSpPr>
        <p:spPr/>
        <p:txBody>
          <a:bodyPr/>
          <a:lstStyle/>
          <a:p>
            <a:fld id="{307E6868-079E-1649-B8D1-459B42CE4DE3}" type="slidenum">
              <a:rPr lang="en-US" smtClean="0"/>
              <a:pPr/>
              <a:t>42</a:t>
            </a:fld>
            <a:endParaRPr lang="en-US"/>
          </a:p>
        </p:txBody>
      </p:sp>
    </p:spTree>
    <p:extLst>
      <p:ext uri="{BB962C8B-B14F-4D97-AF65-F5344CB8AC3E}">
        <p14:creationId xmlns:p14="http://schemas.microsoft.com/office/powerpoint/2010/main" val="872068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8BF7-2C1F-FF62-FB7E-38B92A97F145}"/>
              </a:ext>
            </a:extLst>
          </p:cNvPr>
          <p:cNvSpPr>
            <a:spLocks noGrp="1"/>
          </p:cNvSpPr>
          <p:nvPr>
            <p:ph type="title"/>
          </p:nvPr>
        </p:nvSpPr>
        <p:spPr>
          <a:xfrm>
            <a:off x="795054" y="120252"/>
            <a:ext cx="7401491" cy="857250"/>
          </a:xfrm>
        </p:spPr>
        <p:txBody>
          <a:bodyPr anchor="ctr">
            <a:normAutofit/>
          </a:bodyPr>
          <a:lstStyle/>
          <a:p>
            <a:r>
              <a:rPr lang="en-US">
                <a:solidFill>
                  <a:srgbClr val="D50032"/>
                </a:solidFill>
              </a:rPr>
              <a:t>We have a surprise! </a:t>
            </a:r>
          </a:p>
        </p:txBody>
      </p:sp>
      <p:sp>
        <p:nvSpPr>
          <p:cNvPr id="10" name="Content Placeholder 2">
            <a:extLst>
              <a:ext uri="{FF2B5EF4-FFF2-40B4-BE49-F238E27FC236}">
                <a16:creationId xmlns:a16="http://schemas.microsoft.com/office/drawing/2014/main" id="{AF9DDE3D-0208-1F04-3BEA-B7A2D76757AF}"/>
              </a:ext>
            </a:extLst>
          </p:cNvPr>
          <p:cNvSpPr>
            <a:spLocks noGrp="1"/>
          </p:cNvSpPr>
          <p:nvPr>
            <p:ph sz="half" idx="1"/>
          </p:nvPr>
        </p:nvSpPr>
        <p:spPr>
          <a:xfrm>
            <a:off x="1225199" y="1106551"/>
            <a:ext cx="6541200" cy="3394472"/>
          </a:xfrm>
        </p:spPr>
        <p:txBody>
          <a:bodyPr>
            <a:normAutofit lnSpcReduction="10000"/>
          </a:bodyPr>
          <a:lstStyle/>
          <a:p>
            <a:pPr marL="0" indent="0" algn="ctr">
              <a:lnSpc>
                <a:spcPct val="134000"/>
              </a:lnSpc>
              <a:spcBef>
                <a:spcPts val="0"/>
              </a:spcBef>
              <a:buNone/>
            </a:pP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We're excited to introduce the </a:t>
            </a:r>
            <a:r>
              <a:rPr lang="en-US"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RESULTS Connect 2026 National Conference Portal!</a:t>
            </a:r>
          </a:p>
          <a:p>
            <a:pPr marL="0" indent="0" algn="ctr">
              <a:lnSpc>
                <a:spcPct val="134000"/>
              </a:lnSpc>
              <a:spcBef>
                <a:spcPts val="0"/>
              </a:spcBef>
              <a:buNone/>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Y</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our one-stop hub for everything you need before and during this year's conference.</a:t>
            </a:r>
          </a:p>
          <a:p>
            <a:pPr marL="0" indent="0">
              <a:lnSpc>
                <a:spcPct val="134000"/>
              </a:lnSpc>
              <a:spcBef>
                <a:spcPts val="0"/>
              </a:spcBef>
              <a:buNone/>
            </a:pPr>
            <a:endParaRPr lang="en-US"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000000"/>
              </a:solidFill>
              <a:effectLst/>
              <a:latin typeface=".SF UI"/>
            </a:endParaRPr>
          </a:p>
        </p:txBody>
      </p:sp>
      <p:sp>
        <p:nvSpPr>
          <p:cNvPr id="4" name="Slide Number Placeholder 3">
            <a:extLst>
              <a:ext uri="{FF2B5EF4-FFF2-40B4-BE49-F238E27FC236}">
                <a16:creationId xmlns:a16="http://schemas.microsoft.com/office/drawing/2014/main" id="{E0CE3D8C-CC2D-9BA5-61F3-51D149F44D37}"/>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43</a:t>
            </a:fld>
            <a:endParaRPr lang="en-US"/>
          </a:p>
        </p:txBody>
      </p:sp>
    </p:spTree>
    <p:extLst>
      <p:ext uri="{BB962C8B-B14F-4D97-AF65-F5344CB8AC3E}">
        <p14:creationId xmlns:p14="http://schemas.microsoft.com/office/powerpoint/2010/main" val="88018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8625E-6783-0465-B5C9-CE90F53A578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B170A3C-5848-BC9B-643B-B63249FBF220}"/>
              </a:ext>
            </a:extLst>
          </p:cNvPr>
          <p:cNvPicPr>
            <a:picLocks noChangeAspect="1"/>
          </p:cNvPicPr>
          <p:nvPr/>
        </p:nvPicPr>
        <p:blipFill>
          <a:blip r:embed="rId2"/>
          <a:stretch>
            <a:fillRect/>
          </a:stretch>
        </p:blipFill>
        <p:spPr>
          <a:xfrm>
            <a:off x="831326" y="977502"/>
            <a:ext cx="7328945" cy="3976669"/>
          </a:xfrm>
          <a:prstGeom prst="rect">
            <a:avLst/>
          </a:prstGeom>
        </p:spPr>
      </p:pic>
      <p:sp>
        <p:nvSpPr>
          <p:cNvPr id="2" name="Title 1">
            <a:extLst>
              <a:ext uri="{FF2B5EF4-FFF2-40B4-BE49-F238E27FC236}">
                <a16:creationId xmlns:a16="http://schemas.microsoft.com/office/drawing/2014/main" id="{BF21ABC5-5015-F1AF-C131-CC9B238962FE}"/>
              </a:ext>
            </a:extLst>
          </p:cNvPr>
          <p:cNvSpPr>
            <a:spLocks noGrp="1"/>
          </p:cNvSpPr>
          <p:nvPr>
            <p:ph type="title"/>
          </p:nvPr>
        </p:nvSpPr>
        <p:spPr>
          <a:xfrm>
            <a:off x="795052" y="0"/>
            <a:ext cx="7401491" cy="857250"/>
          </a:xfrm>
        </p:spPr>
        <p:txBody>
          <a:bodyPr anchor="ctr">
            <a:normAutofit/>
          </a:bodyPr>
          <a:lstStyle/>
          <a:p>
            <a:r>
              <a:rPr lang="en-US" sz="2800" dirty="0">
                <a:solidFill>
                  <a:srgbClr val="D50032"/>
                </a:solidFill>
              </a:rPr>
              <a:t>The RESULTS Conference Portal</a:t>
            </a:r>
          </a:p>
        </p:txBody>
      </p:sp>
      <p:sp>
        <p:nvSpPr>
          <p:cNvPr id="4" name="Slide Number Placeholder 3">
            <a:extLst>
              <a:ext uri="{FF2B5EF4-FFF2-40B4-BE49-F238E27FC236}">
                <a16:creationId xmlns:a16="http://schemas.microsoft.com/office/drawing/2014/main" id="{9D15240D-C5FC-3C98-C325-26AE70B94C59}"/>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44</a:t>
            </a:fld>
            <a:endParaRPr lang="en-US"/>
          </a:p>
        </p:txBody>
      </p:sp>
    </p:spTree>
    <p:extLst>
      <p:ext uri="{BB962C8B-B14F-4D97-AF65-F5344CB8AC3E}">
        <p14:creationId xmlns:p14="http://schemas.microsoft.com/office/powerpoint/2010/main" val="2370620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66D2C-D757-D044-7F1B-118A382AB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2CD26-9AB8-5FE1-5940-4CC94D140226}"/>
              </a:ext>
            </a:extLst>
          </p:cNvPr>
          <p:cNvSpPr>
            <a:spLocks noGrp="1"/>
          </p:cNvSpPr>
          <p:nvPr>
            <p:ph type="title"/>
          </p:nvPr>
        </p:nvSpPr>
        <p:spPr>
          <a:xfrm>
            <a:off x="795054" y="120252"/>
            <a:ext cx="7401491" cy="857250"/>
          </a:xfrm>
        </p:spPr>
        <p:txBody>
          <a:bodyPr anchor="ctr">
            <a:normAutofit/>
          </a:bodyPr>
          <a:lstStyle/>
          <a:p>
            <a:r>
              <a:rPr lang="en-US" sz="2800" dirty="0">
                <a:solidFill>
                  <a:srgbClr val="D50032"/>
                </a:solidFill>
              </a:rPr>
              <a:t>The RESULTS Conference Portal</a:t>
            </a:r>
          </a:p>
        </p:txBody>
      </p:sp>
      <p:sp>
        <p:nvSpPr>
          <p:cNvPr id="10" name="Content Placeholder 2">
            <a:extLst>
              <a:ext uri="{FF2B5EF4-FFF2-40B4-BE49-F238E27FC236}">
                <a16:creationId xmlns:a16="http://schemas.microsoft.com/office/drawing/2014/main" id="{94CD5428-F9A8-5FF8-218C-75A42C40A83E}"/>
              </a:ext>
            </a:extLst>
          </p:cNvPr>
          <p:cNvSpPr>
            <a:spLocks noGrp="1"/>
          </p:cNvSpPr>
          <p:nvPr>
            <p:ph sz="half" idx="1"/>
          </p:nvPr>
        </p:nvSpPr>
        <p:spPr>
          <a:xfrm>
            <a:off x="457199" y="1881062"/>
            <a:ext cx="4038600" cy="2032649"/>
          </a:xfrm>
        </p:spPr>
        <p:txBody>
          <a:bodyPr>
            <a:normAutofit lnSpcReduction="10000"/>
          </a:bodyPr>
          <a:lstStyle/>
          <a:p>
            <a:pPr marL="0" indent="0">
              <a:lnSpc>
                <a:spcPct val="114000"/>
              </a:lnSpc>
              <a:spcBef>
                <a:spcPts val="0"/>
              </a:spcBef>
              <a:buNone/>
            </a:pP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Access the portal at: </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2"/>
              </a:rPr>
              <a:t>www.tinyurl.com/RESULTSNC26</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i="0" dirty="0">
                <a:solidFill>
                  <a:srgbClr val="000000"/>
                </a:solidFill>
                <a:latin typeface="Open Sans" panose="020B0606030504020204" pitchFamily="34" charset="0"/>
                <a:ea typeface="Open Sans" panose="020B0606030504020204" pitchFamily="34" charset="0"/>
                <a:cs typeface="Open Sans" panose="020B0606030504020204" pitchFamily="34" charset="0"/>
              </a:rPr>
              <a:t>or use this </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QR code! </a:t>
            </a:r>
            <a:endParaRPr lang="en-US"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000000"/>
              </a:solidFill>
              <a:effectLst/>
              <a:latin typeface=".SF UI"/>
            </a:endParaRPr>
          </a:p>
        </p:txBody>
      </p:sp>
      <p:pic>
        <p:nvPicPr>
          <p:cNvPr id="5" name="Content Placeholder 4">
            <a:extLst>
              <a:ext uri="{FF2B5EF4-FFF2-40B4-BE49-F238E27FC236}">
                <a16:creationId xmlns:a16="http://schemas.microsoft.com/office/drawing/2014/main" id="{CC02F269-2D3A-6EA3-D726-3A8AACB14712}"/>
              </a:ext>
            </a:extLst>
          </p:cNvPr>
          <p:cNvPicPr>
            <a:picLocks noGrp="1" noChangeAspect="1"/>
          </p:cNvPicPr>
          <p:nvPr>
            <p:ph sz="half" idx="2"/>
          </p:nvPr>
        </p:nvPicPr>
        <p:blipFill>
          <a:blip r:embed="rId3"/>
          <a:srcRect t="40" r="5" b="59"/>
          <a:stretch>
            <a:fillRect/>
          </a:stretch>
        </p:blipFill>
        <p:spPr>
          <a:xfrm>
            <a:off x="4648200" y="1200151"/>
            <a:ext cx="4038600" cy="3394472"/>
          </a:xfrm>
          <a:prstGeom prst="rect">
            <a:avLst/>
          </a:prstGeom>
          <a:noFill/>
        </p:spPr>
      </p:pic>
      <p:sp>
        <p:nvSpPr>
          <p:cNvPr id="4" name="Slide Number Placeholder 3">
            <a:extLst>
              <a:ext uri="{FF2B5EF4-FFF2-40B4-BE49-F238E27FC236}">
                <a16:creationId xmlns:a16="http://schemas.microsoft.com/office/drawing/2014/main" id="{AB1DBDC5-E7CE-95F1-F08E-E62BF4A3B831}"/>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45</a:t>
            </a:fld>
            <a:endParaRPr lang="en-US"/>
          </a:p>
        </p:txBody>
      </p:sp>
    </p:spTree>
    <p:extLst>
      <p:ext uri="{BB962C8B-B14F-4D97-AF65-F5344CB8AC3E}">
        <p14:creationId xmlns:p14="http://schemas.microsoft.com/office/powerpoint/2010/main" val="2539331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95D5-63E8-DFE5-A453-9E501CE1FA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320EF6-1663-5073-99EF-E32689F880ED}"/>
              </a:ext>
            </a:extLst>
          </p:cNvPr>
          <p:cNvSpPr>
            <a:spLocks noGrp="1"/>
          </p:cNvSpPr>
          <p:nvPr>
            <p:ph type="title"/>
          </p:nvPr>
        </p:nvSpPr>
        <p:spPr/>
        <p:txBody>
          <a:bodyPr/>
          <a:lstStyle/>
          <a:p>
            <a:r>
              <a:rPr lang="en-US">
                <a:latin typeface="Open Sans"/>
                <a:ea typeface="Open Sans"/>
                <a:cs typeface="Open Sans"/>
              </a:rPr>
              <a:t>Announcements + Closing</a:t>
            </a:r>
            <a:endParaRPr lang="en-US"/>
          </a:p>
        </p:txBody>
      </p:sp>
    </p:spTree>
    <p:extLst>
      <p:ext uri="{BB962C8B-B14F-4D97-AF65-F5344CB8AC3E}">
        <p14:creationId xmlns:p14="http://schemas.microsoft.com/office/powerpoint/2010/main" val="309317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BD91-1492-B969-DEE9-10D5FE2A9630}"/>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EBE9A0D-CF6F-B387-D038-EAD28E3C484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47</a:t>
            </a:fld>
            <a:endParaRPr lang="en-US"/>
          </a:p>
        </p:txBody>
      </p:sp>
      <p:sp>
        <p:nvSpPr>
          <p:cNvPr id="5" name="Content Placeholder 3">
            <a:extLst>
              <a:ext uri="{FF2B5EF4-FFF2-40B4-BE49-F238E27FC236}">
                <a16:creationId xmlns:a16="http://schemas.microsoft.com/office/drawing/2014/main" id="{2196CA2A-8EF8-5605-BF39-BBD1403AC6D7}"/>
              </a:ext>
            </a:extLst>
          </p:cNvPr>
          <p:cNvSpPr txBox="1">
            <a:spLocks/>
          </p:cNvSpPr>
          <p:nvPr/>
        </p:nvSpPr>
        <p:spPr>
          <a:xfrm>
            <a:off x="4593449" y="1876000"/>
            <a:ext cx="3919502"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3999"/>
              </a:lnSpc>
              <a:spcBef>
                <a:spcPts val="0"/>
              </a:spcBef>
              <a:spcAft>
                <a:spcPts val="600"/>
              </a:spcAft>
              <a:buNone/>
            </a:pPr>
            <a:r>
              <a:rPr lang="en-US" sz="2000" b="1">
                <a:latin typeface="Open Sans"/>
                <a:ea typeface="Open Sans"/>
                <a:cs typeface="Open Sans"/>
              </a:rPr>
              <a:t>Lisa Marchal</a:t>
            </a:r>
            <a:endParaRPr lang="en-US"/>
          </a:p>
          <a:p>
            <a:pPr marL="115570" indent="0">
              <a:spcBef>
                <a:spcPts val="0"/>
              </a:spcBef>
              <a:buNone/>
            </a:pPr>
            <a:r>
              <a:rPr lang="en-US" sz="2000">
                <a:solidFill>
                  <a:srgbClr val="080F0F"/>
                </a:solidFill>
                <a:latin typeface="Open Sans"/>
                <a:ea typeface="Open Sans"/>
                <a:cs typeface="Open Sans"/>
              </a:rPr>
              <a:t>Senior Manager, </a:t>
            </a:r>
            <a:br>
              <a:rPr lang="en-US" sz="2000">
                <a:latin typeface="Open Sans"/>
                <a:ea typeface="Open Sans"/>
                <a:cs typeface="Open Sans"/>
              </a:rPr>
            </a:br>
            <a:r>
              <a:rPr lang="en-US" sz="2000">
                <a:solidFill>
                  <a:srgbClr val="080F0F"/>
                </a:solidFill>
                <a:latin typeface="Open Sans"/>
                <a:ea typeface="Open Sans"/>
                <a:cs typeface="Open Sans"/>
              </a:rPr>
              <a:t>Grassroots Impact</a:t>
            </a:r>
            <a:endParaRPr lang="en-US" sz="2000">
              <a:solidFill>
                <a:srgbClr val="080F0F"/>
              </a:solidFill>
            </a:endParaRPr>
          </a:p>
          <a:p>
            <a:pPr marL="115570" indent="0">
              <a:spcBef>
                <a:spcPts val="0"/>
              </a:spcBef>
              <a:buNone/>
            </a:pPr>
            <a:r>
              <a:rPr lang="en-US" sz="2000">
                <a:latin typeface="Open Sans"/>
                <a:ea typeface="Open Sans"/>
                <a:cs typeface="Open Sans"/>
                <a:hlinkClick r:id="rId2"/>
              </a:rPr>
              <a:t>lmarchal@results.org</a:t>
            </a:r>
            <a:endParaRPr lang="en-US"/>
          </a:p>
          <a:p>
            <a:pPr marL="115570" indent="0">
              <a:spcBef>
                <a:spcPts val="0"/>
              </a:spcBef>
              <a:buFont typeface="Arial"/>
              <a:buNone/>
            </a:pPr>
            <a:endParaRPr lang="en-US" sz="2000"/>
          </a:p>
          <a:p>
            <a:pPr marL="115570" indent="0">
              <a:buNone/>
            </a:pPr>
            <a:endParaRPr lang="en-US" sz="2000"/>
          </a:p>
          <a:p>
            <a:endParaRPr lang="en-US" sz="2000"/>
          </a:p>
        </p:txBody>
      </p:sp>
      <p:pic>
        <p:nvPicPr>
          <p:cNvPr id="2" name="Picture 1" descr="A person smiling at camera&#10;&#10;AI-generated content may be incorrect.">
            <a:extLst>
              <a:ext uri="{FF2B5EF4-FFF2-40B4-BE49-F238E27FC236}">
                <a16:creationId xmlns:a16="http://schemas.microsoft.com/office/drawing/2014/main" id="{67523AF4-416B-0FC5-80DF-3D8E77B9D104}"/>
              </a:ext>
            </a:extLst>
          </p:cNvPr>
          <p:cNvPicPr>
            <a:picLocks noChangeAspect="1"/>
          </p:cNvPicPr>
          <p:nvPr/>
        </p:nvPicPr>
        <p:blipFill>
          <a:blip r:embed="rId3"/>
          <a:stretch>
            <a:fillRect/>
          </a:stretch>
        </p:blipFill>
        <p:spPr>
          <a:xfrm>
            <a:off x="1398671" y="1052763"/>
            <a:ext cx="3037974" cy="3037974"/>
          </a:xfrm>
          <a:prstGeom prst="rect">
            <a:avLst/>
          </a:prstGeom>
        </p:spPr>
      </p:pic>
    </p:spTree>
    <p:extLst>
      <p:ext uri="{BB962C8B-B14F-4D97-AF65-F5344CB8AC3E}">
        <p14:creationId xmlns:p14="http://schemas.microsoft.com/office/powerpoint/2010/main" val="904852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A46E-CAE3-2666-770F-81F845A9E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D6EE4-D630-DB9D-8AF7-A715DB475E93}"/>
              </a:ext>
            </a:extLst>
          </p:cNvPr>
          <p:cNvSpPr>
            <a:spLocks noGrp="1"/>
          </p:cNvSpPr>
          <p:nvPr>
            <p:ph type="title"/>
          </p:nvPr>
        </p:nvSpPr>
        <p:spPr>
          <a:xfrm>
            <a:off x="871253" y="241697"/>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C8A56F14-60C7-2644-7A2B-A7477EEE719B}"/>
              </a:ext>
            </a:extLst>
          </p:cNvPr>
          <p:cNvSpPr>
            <a:spLocks noGrp="1"/>
          </p:cNvSpPr>
          <p:nvPr>
            <p:ph idx="1"/>
          </p:nvPr>
        </p:nvSpPr>
        <p:spPr>
          <a:xfrm>
            <a:off x="457198" y="1646635"/>
            <a:ext cx="8229600" cy="3394472"/>
          </a:xfrm>
        </p:spPr>
        <p:txBody>
          <a:bodyPr>
            <a:normAutofit/>
          </a:bodyPr>
          <a:lstStyle/>
          <a:p>
            <a:pPr marL="0" marR="0" lvl="0" indent="0" algn="ctr" defTabSz="457200" rtl="0" eaLnBrk="1" fontAlgn="auto" latinLnBrk="0" hangingPunct="1">
              <a:lnSpc>
                <a:spcPct val="114000"/>
              </a:lnSpc>
              <a:spcBef>
                <a:spcPts val="0"/>
              </a:spcBef>
              <a:spcAft>
                <a:spcPts val="120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Please c</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omplete the Zoom poll by indicating the number of people in the room with you today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(including yourself).</a:t>
            </a:r>
          </a:p>
        </p:txBody>
      </p:sp>
      <p:sp>
        <p:nvSpPr>
          <p:cNvPr id="5" name="Slide Number Placeholder 4">
            <a:extLst>
              <a:ext uri="{FF2B5EF4-FFF2-40B4-BE49-F238E27FC236}">
                <a16:creationId xmlns:a16="http://schemas.microsoft.com/office/drawing/2014/main" id="{DE93F4AD-17D2-24B6-F477-0EADE970B147}"/>
              </a:ext>
            </a:extLst>
          </p:cNvPr>
          <p:cNvSpPr>
            <a:spLocks noGrp="1"/>
          </p:cNvSpPr>
          <p:nvPr>
            <p:ph type="sldNum" sz="quarter" idx="12"/>
          </p:nvPr>
        </p:nvSpPr>
        <p:spPr/>
        <p:txBody>
          <a:bodyPr/>
          <a:lstStyle/>
          <a:p>
            <a:fld id="{307E6868-079E-1649-B8D1-459B42CE4DE3}" type="slidenum">
              <a:rPr lang="en-US" smtClean="0"/>
              <a:t>48</a:t>
            </a:fld>
            <a:endParaRPr lang="en-US"/>
          </a:p>
        </p:txBody>
      </p:sp>
    </p:spTree>
    <p:extLst>
      <p:ext uri="{BB962C8B-B14F-4D97-AF65-F5344CB8AC3E}">
        <p14:creationId xmlns:p14="http://schemas.microsoft.com/office/powerpoint/2010/main" val="1858797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6D6F6-28B1-4BF3-327E-901CAA20F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BC09D-55A4-588A-2A4E-21126BD3CF1B}"/>
              </a:ext>
            </a:extLst>
          </p:cNvPr>
          <p:cNvSpPr>
            <a:spLocks noGrp="1"/>
          </p:cNvSpPr>
          <p:nvPr>
            <p:ph type="title"/>
          </p:nvPr>
        </p:nvSpPr>
        <p:spPr>
          <a:xfrm>
            <a:off x="590517" y="-99197"/>
            <a:ext cx="7682227" cy="1188118"/>
          </a:xfrm>
        </p:spPr>
        <p:txBody>
          <a:bodyPr>
            <a:normAutofit/>
          </a:bodyPr>
          <a:lstStyle/>
          <a:p>
            <a:r>
              <a:rPr lang="en-US" sz="3000">
                <a:solidFill>
                  <a:srgbClr val="D50032"/>
                </a:solidFill>
                <a:latin typeface="Open Sans"/>
                <a:ea typeface="Open Sans"/>
                <a:cs typeface="Open Sans"/>
              </a:rPr>
              <a:t>Prep for July Lobbying</a:t>
            </a:r>
            <a:endParaRPr lang="en-US" sz="3000">
              <a:solidFill>
                <a:srgbClr val="D50032"/>
              </a:solidFill>
            </a:endParaRPr>
          </a:p>
        </p:txBody>
      </p:sp>
      <p:sp>
        <p:nvSpPr>
          <p:cNvPr id="3" name="Content Placeholder 2">
            <a:extLst>
              <a:ext uri="{FF2B5EF4-FFF2-40B4-BE49-F238E27FC236}">
                <a16:creationId xmlns:a16="http://schemas.microsoft.com/office/drawing/2014/main" id="{8591AF07-F95C-D908-4177-E83D9F703971}"/>
              </a:ext>
            </a:extLst>
          </p:cNvPr>
          <p:cNvSpPr>
            <a:spLocks noGrp="1"/>
          </p:cNvSpPr>
          <p:nvPr>
            <p:ph idx="1"/>
          </p:nvPr>
        </p:nvSpPr>
        <p:spPr>
          <a:xfrm>
            <a:off x="306804" y="904689"/>
            <a:ext cx="8379994" cy="4136418"/>
          </a:xfrm>
        </p:spPr>
        <p:txBody>
          <a:bodyPr vert="horz" lIns="91440" tIns="45720" rIns="91440" bIns="45720" rtlCol="0" anchor="t">
            <a:noAutofit/>
          </a:bodyPr>
          <a:lstStyle/>
          <a:p>
            <a:pPr>
              <a:lnSpc>
                <a:spcPct val="114000"/>
              </a:lnSpc>
              <a:buNone/>
              <a:defRPr/>
            </a:pPr>
            <a:r>
              <a:rPr lang="en-US" sz="1700" b="1">
                <a:solidFill>
                  <a:srgbClr val="080F0F"/>
                </a:solidFill>
                <a:highlight>
                  <a:srgbClr val="FFFFFF"/>
                </a:highlight>
                <a:latin typeface="Open Sans"/>
                <a:ea typeface="Open Sans"/>
                <a:cs typeface="Open Sans"/>
              </a:rPr>
              <a:t>Researching Your Member(s) of Congress” on June 11 at 8:30 pm ET </a:t>
            </a:r>
            <a:endParaRPr lang="en-US" sz="1700">
              <a:solidFill>
                <a:srgbClr val="000000"/>
              </a:solidFill>
              <a:latin typeface="Open Sans"/>
              <a:ea typeface="Open Sans"/>
              <a:cs typeface="Open Sans"/>
            </a:endParaRPr>
          </a:p>
          <a:p>
            <a:pPr>
              <a:lnSpc>
                <a:spcPct val="114000"/>
              </a:lnSpc>
              <a:buNone/>
              <a:defRPr/>
            </a:pPr>
            <a:r>
              <a:rPr lang="en-US" sz="1700" u="sng">
                <a:solidFill>
                  <a:srgbClr val="D50032"/>
                </a:solidFill>
                <a:highlight>
                  <a:srgbClr val="FFFFFF"/>
                </a:highlight>
                <a:latin typeface="Open Sans"/>
                <a:ea typeface="Open Sans"/>
                <a:cs typeface="Open Sans"/>
                <a:hlinkClick r:id="rId2"/>
              </a:rPr>
              <a:t>Register today</a:t>
            </a:r>
            <a:r>
              <a:rPr lang="en-US" sz="1700">
                <a:solidFill>
                  <a:srgbClr val="080F0F"/>
                </a:solidFill>
                <a:highlight>
                  <a:srgbClr val="FFFFFF"/>
                </a:highlight>
                <a:latin typeface="Open Sans"/>
                <a:ea typeface="Open Sans"/>
                <a:cs typeface="Open Sans"/>
              </a:rPr>
              <a:t> for this 90-minute webinar.</a:t>
            </a:r>
            <a:endParaRPr lang="en-US" sz="1700">
              <a:solidFill>
                <a:srgbClr val="000000"/>
              </a:solidFill>
              <a:latin typeface="Open Sans"/>
              <a:ea typeface="Open Sans"/>
              <a:cs typeface="Open Sans"/>
            </a:endParaRPr>
          </a:p>
          <a:p>
            <a:pPr algn="ctr">
              <a:lnSpc>
                <a:spcPct val="114000"/>
              </a:lnSpc>
              <a:buNone/>
              <a:defRPr/>
            </a:pPr>
            <a:r>
              <a:rPr lang="en-US" sz="1700" b="1">
                <a:solidFill>
                  <a:srgbClr val="080F0F"/>
                </a:solidFill>
                <a:highlight>
                  <a:srgbClr val="FFFFFF"/>
                </a:highlight>
                <a:latin typeface="Open Sans"/>
                <a:ea typeface="Open Sans"/>
                <a:cs typeface="Open Sans"/>
              </a:rPr>
              <a:t>_________________________</a:t>
            </a:r>
          </a:p>
          <a:p>
            <a:pPr>
              <a:lnSpc>
                <a:spcPct val="114000"/>
              </a:lnSpc>
              <a:buNone/>
              <a:defRPr/>
            </a:pPr>
            <a:endParaRPr lang="en-US" sz="1700" b="1">
              <a:solidFill>
                <a:srgbClr val="080F0F"/>
              </a:solidFill>
              <a:highlight>
                <a:srgbClr val="FFFFFF"/>
              </a:highlight>
              <a:latin typeface="Open Sans"/>
              <a:ea typeface="Open Sans"/>
              <a:cs typeface="Open Sans"/>
            </a:endParaRPr>
          </a:p>
          <a:p>
            <a:pPr>
              <a:lnSpc>
                <a:spcPct val="114000"/>
              </a:lnSpc>
              <a:spcBef>
                <a:spcPts val="0"/>
              </a:spcBef>
              <a:spcAft>
                <a:spcPts val="1200"/>
              </a:spcAft>
              <a:buNone/>
              <a:defRPr/>
            </a:pPr>
            <a:r>
              <a:rPr lang="en-US" sz="1700" b="1">
                <a:solidFill>
                  <a:srgbClr val="080F0F"/>
                </a:solidFill>
                <a:highlight>
                  <a:srgbClr val="FFFFFF"/>
                </a:highlight>
                <a:latin typeface="Open Sans"/>
                <a:ea typeface="Open Sans"/>
                <a:cs typeface="Open Sans"/>
              </a:rPr>
              <a:t>Weekly lobby prep webinars. </a:t>
            </a:r>
            <a:r>
              <a:rPr lang="en-US" sz="1700">
                <a:solidFill>
                  <a:srgbClr val="080F0F"/>
                </a:solidFill>
                <a:highlight>
                  <a:srgbClr val="FFFFFF"/>
                </a:highlight>
                <a:latin typeface="Open Sans"/>
                <a:ea typeface="Open Sans"/>
                <a:cs typeface="Open Sans"/>
              </a:rPr>
              <a:t>Each week, we will offer the same webinar twice.</a:t>
            </a:r>
          </a:p>
          <a:p>
            <a:pPr>
              <a:lnSpc>
                <a:spcPct val="114000"/>
              </a:lnSpc>
              <a:spcBef>
                <a:spcPts val="0"/>
              </a:spcBef>
              <a:buNone/>
              <a:defRPr/>
            </a:pPr>
            <a:r>
              <a:rPr lang="en-US" sz="1700">
                <a:solidFill>
                  <a:srgbClr val="080F0F"/>
                </a:solidFill>
                <a:highlight>
                  <a:srgbClr val="FFFFFF"/>
                </a:highlight>
                <a:latin typeface="Open Sans"/>
                <a:ea typeface="Open Sans"/>
                <a:cs typeface="Open Sans"/>
              </a:rPr>
              <a:t>Again here are the dates and topics (find login details in our </a:t>
            </a:r>
            <a:r>
              <a:rPr lang="en-US" sz="1700" u="sng">
                <a:solidFill>
                  <a:srgbClr val="D50032"/>
                </a:solidFill>
                <a:highlight>
                  <a:srgbClr val="FFFFFF"/>
                </a:highlight>
                <a:latin typeface="Open Sans"/>
                <a:ea typeface="Open Sans"/>
                <a:cs typeface="Open Sans"/>
                <a:hlinkClick r:id="rId3"/>
              </a:rPr>
              <a:t>Events calendar</a:t>
            </a:r>
            <a:r>
              <a:rPr lang="en-US" sz="1700">
                <a:solidFill>
                  <a:srgbClr val="080F0F"/>
                </a:solidFill>
                <a:highlight>
                  <a:srgbClr val="FFFFFF"/>
                </a:highlight>
                <a:latin typeface="Open Sans"/>
                <a:ea typeface="Open Sans"/>
                <a:cs typeface="Open Sans"/>
              </a:rPr>
              <a:t>):</a:t>
            </a:r>
          </a:p>
          <a:p>
            <a:pPr marL="0" indent="0">
              <a:lnSpc>
                <a:spcPct val="114000"/>
              </a:lnSpc>
              <a:buNone/>
              <a:defRPr/>
            </a:pPr>
            <a:r>
              <a:rPr lang="en-US" sz="1700" b="1">
                <a:solidFill>
                  <a:srgbClr val="080F0F"/>
                </a:solidFill>
                <a:highlight>
                  <a:srgbClr val="FFFFFF"/>
                </a:highlight>
                <a:latin typeface="Open Sans"/>
                <a:ea typeface="Open Sans"/>
                <a:cs typeface="Open Sans"/>
              </a:rPr>
              <a:t>U.S. nutrition, housing and tax:</a:t>
            </a:r>
            <a:r>
              <a:rPr lang="en-US" sz="1700">
                <a:solidFill>
                  <a:srgbClr val="080F0F"/>
                </a:solidFill>
                <a:highlight>
                  <a:srgbClr val="FFFFFF"/>
                </a:highlight>
                <a:latin typeface="Open Sans"/>
                <a:ea typeface="Open Sans"/>
                <a:cs typeface="Open Sans"/>
              </a:rPr>
              <a:t> June 8 (8:30 pm ET) and June 10 (12 pm ET)</a:t>
            </a:r>
            <a:endParaRPr lang="en-US" sz="1700">
              <a:solidFill>
                <a:srgbClr val="000000"/>
              </a:solidFill>
              <a:latin typeface="Open Sans"/>
              <a:ea typeface="Open Sans"/>
              <a:cs typeface="Open Sans"/>
            </a:endParaRPr>
          </a:p>
          <a:p>
            <a:pPr marL="0" indent="0">
              <a:lnSpc>
                <a:spcPct val="114000"/>
              </a:lnSpc>
              <a:buNone/>
              <a:defRPr/>
            </a:pPr>
            <a:r>
              <a:rPr lang="en-US" sz="1700" b="1">
                <a:solidFill>
                  <a:srgbClr val="080F0F"/>
                </a:solidFill>
                <a:highlight>
                  <a:srgbClr val="FFFFFF"/>
                </a:highlight>
                <a:latin typeface="Open Sans"/>
                <a:ea typeface="Open Sans"/>
                <a:cs typeface="Open Sans"/>
              </a:rPr>
              <a:t>Global tuberculosis: </a:t>
            </a:r>
            <a:r>
              <a:rPr lang="en-US" sz="1700">
                <a:solidFill>
                  <a:srgbClr val="080F0F"/>
                </a:solidFill>
                <a:highlight>
                  <a:srgbClr val="FFFFFF"/>
                </a:highlight>
                <a:latin typeface="Open Sans"/>
                <a:ea typeface="Open Sans"/>
                <a:cs typeface="Open Sans"/>
              </a:rPr>
              <a:t>June 17 (8:30 pm ET) and June 18 (12 pm ET)</a:t>
            </a:r>
            <a:endParaRPr lang="en-US" sz="1700">
              <a:solidFill>
                <a:srgbClr val="000000"/>
              </a:solidFill>
              <a:latin typeface="Open Sans"/>
              <a:ea typeface="Open Sans"/>
              <a:cs typeface="Open Sans"/>
            </a:endParaRPr>
          </a:p>
          <a:p>
            <a:pPr marL="0" indent="0">
              <a:lnSpc>
                <a:spcPct val="114000"/>
              </a:lnSpc>
              <a:buNone/>
              <a:defRPr/>
            </a:pPr>
            <a:r>
              <a:rPr lang="en-US" sz="1700" b="1">
                <a:solidFill>
                  <a:srgbClr val="080F0F"/>
                </a:solidFill>
                <a:highlight>
                  <a:srgbClr val="FFFFFF"/>
                </a:highlight>
                <a:latin typeface="Open Sans"/>
                <a:ea typeface="Open Sans"/>
                <a:cs typeface="Open Sans"/>
              </a:rPr>
              <a:t>Cross-cutting foreign aid issues:</a:t>
            </a:r>
            <a:r>
              <a:rPr lang="en-US" sz="1700">
                <a:solidFill>
                  <a:srgbClr val="080F0F"/>
                </a:solidFill>
                <a:highlight>
                  <a:srgbClr val="FFFFFF"/>
                </a:highlight>
                <a:latin typeface="Open Sans"/>
                <a:ea typeface="Open Sans"/>
                <a:cs typeface="Open Sans"/>
              </a:rPr>
              <a:t> June 23 (12 pm ET) and June 25 (8:30 pm ET)</a:t>
            </a:r>
            <a:endParaRPr lang="en-US" sz="1700">
              <a:solidFill>
                <a:srgbClr val="000000"/>
              </a:solidFill>
              <a:latin typeface="Open Sans"/>
              <a:ea typeface="Open Sans"/>
              <a:cs typeface="Open Sans"/>
            </a:endParaRPr>
          </a:p>
          <a:p>
            <a:pPr marL="0" indent="0">
              <a:lnSpc>
                <a:spcPct val="114000"/>
              </a:lnSpc>
              <a:buNone/>
              <a:defRPr/>
            </a:pPr>
            <a:r>
              <a:rPr lang="en-US" sz="1700" b="1">
                <a:solidFill>
                  <a:srgbClr val="080F0F"/>
                </a:solidFill>
                <a:highlight>
                  <a:srgbClr val="FFFFFF"/>
                </a:highlight>
                <a:latin typeface="Open Sans"/>
                <a:ea typeface="Open Sans"/>
                <a:cs typeface="Open Sans"/>
              </a:rPr>
              <a:t>Late-breaking updates and Q&amp;A:</a:t>
            </a:r>
            <a:r>
              <a:rPr lang="en-US" sz="1700">
                <a:solidFill>
                  <a:srgbClr val="080F0F"/>
                </a:solidFill>
                <a:highlight>
                  <a:srgbClr val="FFFFFF"/>
                </a:highlight>
                <a:latin typeface="Open Sans"/>
                <a:ea typeface="Open Sans"/>
                <a:cs typeface="Open Sans"/>
              </a:rPr>
              <a:t> July 6 (12 pm ET) and July 7 (8:30 pm ET)</a:t>
            </a:r>
            <a:endParaRPr lang="en-US" sz="1700">
              <a:latin typeface="Open Sans"/>
              <a:ea typeface="Open Sans"/>
              <a:cs typeface="Open Sans"/>
            </a:endParaRPr>
          </a:p>
          <a:p>
            <a:pPr lvl="1" indent="0" algn="ctr">
              <a:buNone/>
              <a:defRPr/>
            </a:pPr>
            <a:endParaRPr lang="en-US"/>
          </a:p>
          <a:p>
            <a:pPr marL="0" marR="0" lvl="0" indent="0" algn="ctr" defTabSz="457200">
              <a:lnSpc>
                <a:spcPct val="113999"/>
              </a:lnSpc>
              <a:spcBef>
                <a:spcPts val="0"/>
              </a:spcBef>
              <a:spcAft>
                <a:spcPts val="1200"/>
              </a:spcAft>
              <a:buClrTx/>
              <a:buSzTx/>
              <a:buFontTx/>
              <a:buNone/>
              <a:tabLst/>
              <a:defRPr/>
            </a:pPr>
            <a:endParaRPr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A7C3BD86-FE62-3A41-5341-292F16569265}"/>
              </a:ext>
            </a:extLst>
          </p:cNvPr>
          <p:cNvSpPr>
            <a:spLocks noGrp="1"/>
          </p:cNvSpPr>
          <p:nvPr>
            <p:ph type="sldNum" sz="quarter" idx="12"/>
          </p:nvPr>
        </p:nvSpPr>
        <p:spPr/>
        <p:txBody>
          <a:bodyPr/>
          <a:lstStyle/>
          <a:p>
            <a:fld id="{307E6868-079E-1649-B8D1-459B42CE4DE3}" type="slidenum">
              <a:rPr lang="en-US" smtClean="0"/>
              <a:t>49</a:t>
            </a:fld>
            <a:endParaRPr lang="en-US"/>
          </a:p>
        </p:txBody>
      </p:sp>
    </p:spTree>
    <p:extLst>
      <p:ext uri="{BB962C8B-B14F-4D97-AF65-F5344CB8AC3E}">
        <p14:creationId xmlns:p14="http://schemas.microsoft.com/office/powerpoint/2010/main" val="222434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5</a:t>
            </a:fld>
            <a:endParaRPr lang="en-US"/>
          </a:p>
        </p:txBody>
      </p:sp>
      <p:sp>
        <p:nvSpPr>
          <p:cNvPr id="4" name="Content Placeholder 3">
            <a:extLst>
              <a:ext uri="{FF2B5EF4-FFF2-40B4-BE49-F238E27FC236}">
                <a16:creationId xmlns:a16="http://schemas.microsoft.com/office/drawing/2014/main" id="{3A821DB4-9566-394D-C183-C181724E3D3C}"/>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Sarah Leone</a:t>
            </a:r>
          </a:p>
          <a:p>
            <a:pPr marL="115570" indent="0">
              <a:lnSpc>
                <a:spcPct val="114000"/>
              </a:lnSpc>
              <a:spcBef>
                <a:spcPts val="0"/>
              </a:spcBef>
              <a:buNone/>
            </a:pPr>
            <a:r>
              <a:rPr lang="en-US" sz="2000">
                <a:latin typeface="Open Sans"/>
                <a:ea typeface="Open Sans"/>
                <a:cs typeface="Open Sans"/>
              </a:rPr>
              <a:t>Senior Associate, </a:t>
            </a:r>
          </a:p>
          <a:p>
            <a:pPr marL="115570" indent="0">
              <a:lnSpc>
                <a:spcPct val="114000"/>
              </a:lnSpc>
              <a:spcBef>
                <a:spcPts val="0"/>
              </a:spcBef>
              <a:buNone/>
            </a:pPr>
            <a:r>
              <a:rPr lang="en-US" sz="2000">
                <a:latin typeface="Open Sans"/>
                <a:ea typeface="Open Sans"/>
                <a:cs typeface="Open Sans"/>
              </a:rPr>
              <a:t>Grassroots </a:t>
            </a:r>
            <a:r>
              <a:rPr lang="es-419" sz="2000">
                <a:latin typeface="Open Sans"/>
                <a:ea typeface="Open Sans"/>
                <a:cs typeface="Open Sans"/>
              </a:rPr>
              <a:t>Team</a:t>
            </a:r>
            <a:br>
              <a:rPr lang="en-US" sz="2000">
                <a:latin typeface="Open Sans"/>
              </a:rPr>
            </a:br>
            <a:r>
              <a:rPr lang="en-US" sz="2000">
                <a:latin typeface="Open Sans"/>
                <a:ea typeface="Open Sans"/>
                <a:cs typeface="Open Sans"/>
                <a:hlinkClick r:id="rId2"/>
              </a:rPr>
              <a:t>sleone@results.org</a:t>
            </a:r>
            <a:endParaRPr lang="en-US" sz="2000"/>
          </a:p>
        </p:txBody>
      </p:sp>
      <p:pic>
        <p:nvPicPr>
          <p:cNvPr id="2" name="Picture 1" descr="A person smiling at camera&#10;&#10;AI-generated content may be incorrect.">
            <a:extLst>
              <a:ext uri="{FF2B5EF4-FFF2-40B4-BE49-F238E27FC236}">
                <a16:creationId xmlns:a16="http://schemas.microsoft.com/office/drawing/2014/main" id="{BAFEF7C7-4FD0-1133-BBCA-207B7C1745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6945" y="1285875"/>
            <a:ext cx="2857500" cy="2857500"/>
          </a:xfrm>
          <a:prstGeom prst="rect">
            <a:avLst/>
          </a:prstGeom>
        </p:spPr>
      </p:pic>
      <p:sp>
        <p:nvSpPr>
          <p:cNvPr id="7" name="Title 6">
            <a:extLst>
              <a:ext uri="{FF2B5EF4-FFF2-40B4-BE49-F238E27FC236}">
                <a16:creationId xmlns:a16="http://schemas.microsoft.com/office/drawing/2014/main" id="{45CF14C7-1625-6ED5-E658-33A1E5EEADD1}"/>
              </a:ext>
            </a:extLst>
          </p:cNvPr>
          <p:cNvSpPr>
            <a:spLocks noGrp="1"/>
          </p:cNvSpPr>
          <p:nvPr>
            <p:ph type="title"/>
          </p:nvPr>
        </p:nvSpPr>
        <p:spPr/>
        <p:txBody>
          <a:bodyPr>
            <a:normAutofit/>
          </a:bodyPr>
          <a:lstStyle/>
          <a:p>
            <a:r>
              <a:rPr lang="en-US" sz="3200" dirty="0">
                <a:solidFill>
                  <a:srgbClr val="D50032"/>
                </a:solidFill>
              </a:rPr>
              <a:t>Rooted in resistance</a:t>
            </a:r>
          </a:p>
        </p:txBody>
      </p:sp>
    </p:spTree>
    <p:extLst>
      <p:ext uri="{BB962C8B-B14F-4D97-AF65-F5344CB8AC3E}">
        <p14:creationId xmlns:p14="http://schemas.microsoft.com/office/powerpoint/2010/main" val="1923317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A40DD-DA77-AF6F-7254-FF189B82CDC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C526F82-058F-4DEB-302A-47503BC4FD0C}"/>
              </a:ext>
            </a:extLst>
          </p:cNvPr>
          <p:cNvSpPr>
            <a:spLocks noGrp="1"/>
          </p:cNvSpPr>
          <p:nvPr>
            <p:ph type="title"/>
          </p:nvPr>
        </p:nvSpPr>
        <p:spPr>
          <a:xfrm>
            <a:off x="682336" y="102393"/>
            <a:ext cx="7401491" cy="857250"/>
          </a:xfrm>
        </p:spPr>
        <p:txBody>
          <a:bodyPr anchor="ctr">
            <a:normAutofit/>
          </a:bodyPr>
          <a:lstStyle/>
          <a:p>
            <a:r>
              <a:rPr lang="en-US" sz="3200">
                <a:solidFill>
                  <a:srgbClr val="D50032"/>
                </a:solidFill>
                <a:latin typeface="Open Sans"/>
                <a:ea typeface="Open Sans"/>
                <a:cs typeface="Open Sans"/>
              </a:rPr>
              <a:t>Friends &amp; Family Fundraising</a:t>
            </a:r>
            <a:endParaRPr lang="en-US" sz="3200">
              <a:solidFill>
                <a:srgbClr val="D50032"/>
              </a:solidFill>
            </a:endParaRPr>
          </a:p>
        </p:txBody>
      </p:sp>
      <p:sp>
        <p:nvSpPr>
          <p:cNvPr id="5" name="Slide Number Placeholder 4">
            <a:extLst>
              <a:ext uri="{FF2B5EF4-FFF2-40B4-BE49-F238E27FC236}">
                <a16:creationId xmlns:a16="http://schemas.microsoft.com/office/drawing/2014/main" id="{FA86FA89-C8FA-E3ED-9B1E-3508F1288BAE}"/>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50</a:t>
            </a:fld>
            <a:endParaRPr lang="en-US"/>
          </a:p>
        </p:txBody>
      </p:sp>
      <p:sp>
        <p:nvSpPr>
          <p:cNvPr id="2" name="TextBox 1">
            <a:extLst>
              <a:ext uri="{FF2B5EF4-FFF2-40B4-BE49-F238E27FC236}">
                <a16:creationId xmlns:a16="http://schemas.microsoft.com/office/drawing/2014/main" id="{95800739-2168-C108-E025-5B0FBDDF7AA3}"/>
              </a:ext>
            </a:extLst>
          </p:cNvPr>
          <p:cNvSpPr txBox="1"/>
          <p:nvPr/>
        </p:nvSpPr>
        <p:spPr>
          <a:xfrm>
            <a:off x="922973" y="863014"/>
            <a:ext cx="6920219" cy="4041171"/>
          </a:xfrm>
          <a:prstGeom prst="rect">
            <a:avLst/>
          </a:prstGeom>
          <a:noFill/>
        </p:spPr>
        <p:txBody>
          <a:bodyPr wrap="square" lIns="91440" tIns="45720" rIns="91440" bIns="45720" rtlCol="0" anchor="t">
            <a:spAutoFit/>
          </a:bodyPr>
          <a:lstStyle/>
          <a:p>
            <a:pPr algn="ctr">
              <a:lnSpc>
                <a:spcPct val="114000"/>
              </a:lnSpc>
              <a:spcAft>
                <a:spcPts val="1200"/>
              </a:spcAft>
            </a:pPr>
            <a:r>
              <a:rPr lang="en-US" sz="2000">
                <a:solidFill>
                  <a:srgbClr val="080F0F"/>
                </a:solidFill>
                <a:latin typeface="Open Sans"/>
                <a:ea typeface="Open Sans"/>
                <a:cs typeface="Open Sans"/>
              </a:rPr>
              <a:t>Some of your fellow advocates are finishing up </a:t>
            </a:r>
            <a:br>
              <a:rPr lang="en-US"/>
            </a:br>
            <a:r>
              <a:rPr lang="en-US" sz="2000" b="1">
                <a:solidFill>
                  <a:srgbClr val="080F0F"/>
                </a:solidFill>
                <a:latin typeface="Open Sans"/>
                <a:ea typeface="Open Sans"/>
                <a:cs typeface="Open Sans"/>
              </a:rPr>
              <a:t>Friends &amp; Family fundraisers </a:t>
            </a:r>
            <a:br>
              <a:rPr lang="en-US" sz="2000">
                <a:latin typeface="Open Sans" panose="020B0606030504020204" pitchFamily="34" charset="0"/>
                <a:ea typeface="Open Sans" panose="020B0606030504020204" pitchFamily="34" charset="0"/>
                <a:cs typeface="Open Sans" panose="020B0606030504020204" pitchFamily="34" charset="0"/>
              </a:rPr>
            </a:br>
            <a:r>
              <a:rPr lang="en-US" sz="2000">
                <a:solidFill>
                  <a:srgbClr val="080F0F"/>
                </a:solidFill>
                <a:latin typeface="Open Sans"/>
                <a:ea typeface="Open Sans"/>
                <a:cs typeface="Open Sans"/>
              </a:rPr>
              <a:t>to support RESULTS' trainings, resources, and campaigns. </a:t>
            </a:r>
            <a:endParaRPr lang="en-US">
              <a:ea typeface="Calibri"/>
              <a:cs typeface="Calibri"/>
            </a:endParaRPr>
          </a:p>
          <a:p>
            <a:pPr algn="ctr">
              <a:lnSpc>
                <a:spcPct val="114000"/>
              </a:lnSpc>
              <a:spcAft>
                <a:spcPts val="1200"/>
              </a:spcAft>
            </a:pPr>
            <a:r>
              <a:rPr lang="en-US" sz="2000">
                <a:solidFill>
                  <a:srgbClr val="080F0F"/>
                </a:solidFill>
                <a:latin typeface="Open Sans"/>
                <a:ea typeface="Open Sans"/>
                <a:cs typeface="Open Sans"/>
              </a:rPr>
              <a:t>If you'd like to learn more about creating your own, please contact Beth Wilson at </a:t>
            </a:r>
            <a:r>
              <a:rPr lang="en-US" sz="2000">
                <a:solidFill>
                  <a:srgbClr val="080F0F"/>
                </a:solidFill>
                <a:latin typeface="Open Sans"/>
                <a:ea typeface="Open Sans"/>
                <a:cs typeface="Open Sans"/>
                <a:hlinkClick r:id="rId2"/>
              </a:rPr>
              <a:t>bethwilson1950@gmail.com</a:t>
            </a:r>
            <a:r>
              <a:rPr lang="en-US" sz="2000">
                <a:solidFill>
                  <a:srgbClr val="080F0F"/>
                </a:solidFill>
                <a:latin typeface="Open Sans"/>
                <a:ea typeface="Open Sans"/>
                <a:cs typeface="Open Sans"/>
              </a:rPr>
              <a:t>.</a:t>
            </a:r>
          </a:p>
          <a:p>
            <a:pPr algn="ctr">
              <a:lnSpc>
                <a:spcPct val="114000"/>
              </a:lnSpc>
            </a:pPr>
            <a:r>
              <a:rPr lang="en-US" sz="2000">
                <a:solidFill>
                  <a:srgbClr val="080F0F"/>
                </a:solidFill>
                <a:latin typeface="Open Sans"/>
                <a:ea typeface="Open Sans"/>
                <a:cs typeface="Open Sans"/>
              </a:rPr>
              <a:t> Or support your fellow volunteers by making a donation to their fundraisers.</a:t>
            </a:r>
          </a:p>
          <a:p>
            <a:pPr algn="ctr">
              <a:lnSpc>
                <a:spcPct val="114000"/>
              </a:lnSpc>
              <a:spcAft>
                <a:spcPts val="1200"/>
              </a:spcAft>
            </a:pPr>
            <a:r>
              <a:rPr lang="en-US" sz="2000">
                <a:latin typeface="Open Sans"/>
                <a:ea typeface="Open Sans"/>
                <a:cs typeface="Open Sans"/>
                <a:hlinkClick r:id="rId3" tooltip="https://results.org/donate/fundraise"/>
              </a:rPr>
              <a:t>https://results.org/donate/fundraise</a:t>
            </a:r>
            <a:endParaRPr lang="en-US" sz="2000">
              <a:solidFill>
                <a:srgbClr val="080F0F"/>
              </a:solidFill>
              <a:latin typeface="Open Sans"/>
              <a:ea typeface="Open Sans"/>
              <a:cs typeface="Open Sans"/>
            </a:endParaRPr>
          </a:p>
        </p:txBody>
      </p:sp>
    </p:spTree>
    <p:extLst>
      <p:ext uri="{BB962C8B-B14F-4D97-AF65-F5344CB8AC3E}">
        <p14:creationId xmlns:p14="http://schemas.microsoft.com/office/powerpoint/2010/main" val="4150377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71254" y="0"/>
            <a:ext cx="7401491" cy="998353"/>
          </a:xfrm>
          <a:prstGeom prst="rect">
            <a:avLst/>
          </a:prstGeom>
          <a:noFill/>
          <a:ln>
            <a:noFill/>
          </a:ln>
        </p:spPr>
        <p:txBody>
          <a:bodyPr spcFirstLastPara="1" wrap="square" lIns="91425" tIns="45700" rIns="91425" bIns="45700" anchor="ctr" anchorCtr="0">
            <a:normAutofit fontScale="90000"/>
          </a:bodyPr>
          <a:lstStyle/>
          <a:p>
            <a:pPr>
              <a:spcBef>
                <a:spcPts val="0"/>
              </a:spcBef>
              <a:buClr>
                <a:srgbClr val="E41034"/>
              </a:buClr>
              <a:buSzPts val="3100"/>
            </a:pP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Grassroots Board election voting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closes JUNE 15!</a:t>
            </a:r>
          </a:p>
        </p:txBody>
      </p:sp>
      <p:sp>
        <p:nvSpPr>
          <p:cNvPr id="91" name="Google Shape;91;p2"/>
          <p:cNvSpPr txBox="1">
            <a:spLocks noGrp="1"/>
          </p:cNvSpPr>
          <p:nvPr>
            <p:ph type="body" idx="1"/>
          </p:nvPr>
        </p:nvSpPr>
        <p:spPr>
          <a:xfrm>
            <a:off x="315697" y="1286295"/>
            <a:ext cx="8528345" cy="3374271"/>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Clr>
                <a:srgbClr val="FF0000"/>
              </a:buClr>
              <a:buSzPts val="1900"/>
              <a:buNone/>
            </a:pPr>
            <a:r>
              <a:rPr lang="en-US" sz="1800">
                <a:latin typeface="Open Sans"/>
                <a:ea typeface="Open Sans"/>
                <a:cs typeface="Open Sans"/>
              </a:rPr>
              <a:t>All active RESULTS volunteers are eligible to vote in this election.  If you accidentally vote more than once, your last vote will be counted.</a:t>
            </a:r>
            <a:endParaRPr lang="en-US" sz="1800" b="0" i="0" u="none" strike="noStrike">
              <a:solidFill>
                <a:schemeClr val="tx2"/>
              </a:solidFill>
              <a:latin typeface="Open Sans"/>
              <a:ea typeface="Open Sans"/>
              <a:cs typeface="Open Sans"/>
              <a:sym typeface="Open Sans"/>
            </a:endParaRPr>
          </a:p>
          <a:p>
            <a:pPr marL="0" lvl="0" indent="0">
              <a:lnSpc>
                <a:spcPct val="114000"/>
              </a:lnSpc>
              <a:spcBef>
                <a:spcPts val="0"/>
              </a:spcBef>
              <a:spcAft>
                <a:spcPts val="1200"/>
              </a:spcAft>
              <a:buClr>
                <a:srgbClr val="FF0000"/>
              </a:buClr>
              <a:buSzPts val="1900"/>
              <a:buNone/>
            </a:pPr>
            <a:r>
              <a:rPr lang="en-US" sz="1800">
                <a:latin typeface="Open Sans"/>
                <a:ea typeface="Open Sans"/>
                <a:cs typeface="Open Sans"/>
                <a:sym typeface="Open Sans"/>
              </a:rPr>
              <a:t>Read the </a:t>
            </a:r>
            <a:r>
              <a:rPr lang="en-US" sz="1800" b="1">
                <a:latin typeface="Open Sans"/>
                <a:ea typeface="Open Sans"/>
                <a:cs typeface="Open Sans"/>
                <a:sym typeface="Open Sans"/>
              </a:rPr>
              <a:t>candidates’ written and video statements </a:t>
            </a:r>
            <a:r>
              <a:rPr lang="en-US" sz="1800">
                <a:latin typeface="Open Sans"/>
                <a:ea typeface="Open Sans"/>
                <a:cs typeface="Open Sans"/>
                <a:sym typeface="Open Sans"/>
              </a:rPr>
              <a:t>at</a:t>
            </a:r>
            <a:r>
              <a:rPr lang="en-US" sz="1800">
                <a:solidFill>
                  <a:schemeClr val="tx2"/>
                </a:solidFill>
                <a:latin typeface="Open Sans"/>
                <a:ea typeface="Open Sans"/>
                <a:cs typeface="Open Sans"/>
                <a:sym typeface="Open Sans"/>
              </a:rPr>
              <a:t> </a:t>
            </a:r>
            <a:r>
              <a:rPr lang="en-US" sz="1800">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https://results.org/blog/results-2026-grassroots-board-elections</a:t>
            </a:r>
            <a:endParaRPr lang="en-US" sz="1800">
              <a:solidFill>
                <a:schemeClr val="tx2"/>
              </a:solidFill>
              <a:latin typeface="Open Sans"/>
              <a:ea typeface="Open Sans"/>
              <a:cs typeface="Open Sans"/>
              <a:sym typeface="Open Sans"/>
            </a:endParaRPr>
          </a:p>
          <a:p>
            <a:pPr marL="0" indent="0">
              <a:lnSpc>
                <a:spcPct val="114000"/>
              </a:lnSpc>
              <a:spcBef>
                <a:spcPts val="0"/>
              </a:spcBef>
              <a:buClr>
                <a:schemeClr val="dk1"/>
              </a:buClr>
              <a:buSzPts val="1500"/>
              <a:buNone/>
            </a:pPr>
            <a:endParaRPr lang="en-US" sz="1800">
              <a:solidFill>
                <a:srgbClr val="000000"/>
              </a:solidFill>
            </a:endParaRPr>
          </a:p>
          <a:p>
            <a:pPr marL="0" lvl="0" indent="0" algn="l" rtl="0">
              <a:lnSpc>
                <a:spcPct val="114000"/>
              </a:lnSpc>
              <a:spcBef>
                <a:spcPts val="0"/>
              </a:spcBef>
              <a:buClr>
                <a:srgbClr val="FF0000"/>
              </a:buClr>
              <a:buSzPts val="1900"/>
              <a:buNone/>
            </a:pPr>
            <a:r>
              <a:rPr lang="en-US" sz="1800">
                <a:latin typeface="Open Sans"/>
                <a:ea typeface="Open Sans"/>
                <a:cs typeface="Open Sans"/>
                <a:sym typeface="Open Sans"/>
              </a:rPr>
              <a:t>Then </a:t>
            </a:r>
            <a:r>
              <a:rPr lang="en-US" sz="1800" b="1">
                <a:latin typeface="Open Sans"/>
                <a:ea typeface="Open Sans"/>
                <a:cs typeface="Open Sans"/>
                <a:sym typeface="Open Sans"/>
              </a:rPr>
              <a:t>cast your ballot </a:t>
            </a:r>
            <a:r>
              <a:rPr lang="en-US" sz="1800">
                <a:latin typeface="Open Sans"/>
                <a:ea typeface="Open Sans"/>
                <a:cs typeface="Open Sans"/>
                <a:sym typeface="Open Sans"/>
              </a:rPr>
              <a:t>and encourage your fellow RESULTS volunteers</a:t>
            </a:r>
            <a:endParaRPr lang="en-US" sz="1800"/>
          </a:p>
          <a:p>
            <a:pPr marL="0" lvl="0" indent="0">
              <a:lnSpc>
                <a:spcPct val="114000"/>
              </a:lnSpc>
              <a:spcBef>
                <a:spcPts val="0"/>
              </a:spcBef>
              <a:buClr>
                <a:srgbClr val="FF0000"/>
              </a:buClr>
              <a:buSzPts val="1900"/>
              <a:buNone/>
            </a:pPr>
            <a:r>
              <a:rPr lang="en-US" sz="1800">
                <a:latin typeface="Open Sans"/>
                <a:ea typeface="Open Sans"/>
                <a:cs typeface="Open Sans"/>
                <a:sym typeface="Open Sans"/>
              </a:rPr>
              <a:t>to raise their voices too! </a:t>
            </a:r>
            <a:endParaRPr lang="en-US" sz="1800">
              <a:latin typeface="Open Sans"/>
              <a:ea typeface="Open Sans"/>
              <a:cs typeface="Open Sans"/>
            </a:endParaRPr>
          </a:p>
          <a:p>
            <a:pPr marL="0" indent="0">
              <a:lnSpc>
                <a:spcPct val="114000"/>
              </a:lnSpc>
              <a:spcBef>
                <a:spcPts val="0"/>
              </a:spcBef>
              <a:spcAft>
                <a:spcPts val="1200"/>
              </a:spcAft>
              <a:buClr>
                <a:srgbClr val="FF0000"/>
              </a:buClr>
              <a:buSzPts val="1900"/>
              <a:buNone/>
            </a:pPr>
            <a:r>
              <a:rPr lang="en-US" sz="1800">
                <a:solidFill>
                  <a:schemeClr val="tx2"/>
                </a:solidFill>
                <a:latin typeface="Open Sans"/>
                <a:ea typeface="Open Sans"/>
                <a:cs typeface="Open Sans"/>
                <a:hlinkClick r:id="rId4" tooltip="https://www.surveymonkey.com/r/GRDC2026">
                  <a:extLst>
                    <a:ext uri="{A12FA001-AC4F-418D-AE19-62706E023703}">
                      <ahyp:hlinkClr xmlns:ahyp="http://schemas.microsoft.com/office/drawing/2018/hyperlinkcolor" val="tx"/>
                    </a:ext>
                  </a:extLst>
                </a:hlinkClick>
              </a:rPr>
              <a:t>https://www.surveymonkey.com/r/GRDC2026</a:t>
            </a:r>
            <a:endParaRPr lang="en-US" sz="1800">
              <a:solidFill>
                <a:schemeClr val="tx2"/>
              </a:solidFill>
              <a:latin typeface="Open Sans"/>
              <a:ea typeface="Open Sans"/>
              <a:cs typeface="Open Sans"/>
            </a:endParaRPr>
          </a:p>
          <a:p>
            <a:pPr marL="0" lvl="0" indent="0">
              <a:spcBef>
                <a:spcPts val="0"/>
              </a:spcBef>
              <a:buClr>
                <a:srgbClr val="FF0000"/>
              </a:buClr>
              <a:buSzPts val="1900"/>
              <a:buNone/>
            </a:pPr>
            <a:endParaRPr sz="1500" i="1">
              <a:solidFill>
                <a:srgbClr val="FF0000"/>
              </a:solidFill>
            </a:endParaRPr>
          </a:p>
        </p:txBody>
      </p:sp>
      <p:sp>
        <p:nvSpPr>
          <p:cNvPr id="92" name="Google Shape;92;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51</a:t>
            </a:fld>
            <a:endParaRPr/>
          </a:p>
        </p:txBody>
      </p:sp>
    </p:spTree>
    <p:extLst>
      <p:ext uri="{BB962C8B-B14F-4D97-AF65-F5344CB8AC3E}">
        <p14:creationId xmlns:p14="http://schemas.microsoft.com/office/powerpoint/2010/main" val="3628920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rgbClr val="D50032"/>
                </a:solidFill>
                <a:latin typeface="Open Sans"/>
                <a:ea typeface="Open Sans"/>
                <a:cs typeface="Open Sans"/>
              </a:rPr>
              <a:t>Let us know the amazing things </a:t>
            </a:r>
            <a:br>
              <a:rPr lang="en-US" sz="2400">
                <a:solidFill>
                  <a:srgbClr val="D50032"/>
                </a:solidFill>
                <a:latin typeface="Open Sans"/>
                <a:ea typeface="Open Sans"/>
                <a:cs typeface="Open Sans"/>
              </a:rPr>
            </a:br>
            <a:r>
              <a:rPr lang="en-US" sz="2400">
                <a:solidFill>
                  <a:srgbClr val="D50032"/>
                </a:solidFill>
                <a:latin typeface="Open Sans"/>
                <a:ea typeface="Open Sans"/>
                <a:cs typeface="Open Sans"/>
              </a:rPr>
              <a:t>you are doing!</a:t>
            </a:r>
            <a:endParaRPr lang="en-US" sz="24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52</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www.results.org/events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RESULTS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53</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9770"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332383" y="4493419"/>
            <a:ext cx="4922946" cy="338554"/>
          </a:xfrm>
          <a:prstGeom prst="rect">
            <a:avLst/>
          </a:prstGeom>
          <a:noFill/>
        </p:spPr>
        <p:txBody>
          <a:bodyPr wrap="square">
            <a:spAutoFit/>
          </a:bodyPr>
          <a:lstStyle/>
          <a:p>
            <a:r>
              <a:rPr lang="en-US" sz="1600">
                <a:latin typeface="Open Sans" panose="020B0606030504020204" pitchFamily="34" charset="0"/>
                <a:ea typeface="Open Sans" panose="020B0606030504020204" pitchFamily="34" charset="0"/>
                <a:cs typeface="Open Sans" panose="020B0606030504020204" pitchFamily="34" charset="0"/>
                <a:hlinkClick r:id="rId2"/>
              </a:rPr>
              <a:t>www.results.org/volunteers/national-webinars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2800">
                <a:solidFill>
                  <a:srgbClr val="D50032"/>
                </a:solidFill>
              </a:rPr>
              <a:t>Find webinar slides and recording</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54</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6780C-9FF1-48DA-B24F-3C2E0A60C7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1696F-3B19-4D7F-3D28-4151A3583581}"/>
              </a:ext>
            </a:extLst>
          </p:cNvPr>
          <p:cNvSpPr>
            <a:spLocks noGrp="1"/>
          </p:cNvSpPr>
          <p:nvPr>
            <p:ph type="sldNum" sz="quarter" idx="12"/>
          </p:nvPr>
        </p:nvSpPr>
        <p:spPr/>
        <p:txBody>
          <a:bodyPr/>
          <a:lstStyle/>
          <a:p>
            <a:fld id="{307E6868-079E-1649-B8D1-459B42CE4DE3}" type="slidenum">
              <a:rPr lang="en-US" smtClean="0"/>
              <a:t>55</a:t>
            </a:fld>
            <a:endParaRPr lang="en-US"/>
          </a:p>
        </p:txBody>
      </p:sp>
      <p:sp>
        <p:nvSpPr>
          <p:cNvPr id="7" name="AutoShape 4" descr="Image preview">
            <a:extLst>
              <a:ext uri="{FF2B5EF4-FFF2-40B4-BE49-F238E27FC236}">
                <a16:creationId xmlns:a16="http://schemas.microsoft.com/office/drawing/2014/main" id="{3D3F2307-AEED-C1CD-A14F-D81223A4E3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a:extLst>
              <a:ext uri="{FF2B5EF4-FFF2-40B4-BE49-F238E27FC236}">
                <a16:creationId xmlns:a16="http://schemas.microsoft.com/office/drawing/2014/main" id="{E4D9D6AC-ECE9-65F6-F457-3AA92C0048B0}"/>
              </a:ext>
            </a:extLst>
          </p:cNvPr>
          <p:cNvSpPr>
            <a:spLocks noChangeAspect="1" noChangeArrowheads="1"/>
          </p:cNvSpPr>
          <p:nvPr/>
        </p:nvSpPr>
        <p:spPr bwMode="auto">
          <a:xfrm>
            <a:off x="4572000" y="257175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2B029EC-ABD4-BD62-E010-056C4E2D0F50}"/>
              </a:ext>
            </a:extLst>
          </p:cNvPr>
          <p:cNvSpPr txBox="1"/>
          <p:nvPr/>
        </p:nvSpPr>
        <p:spPr>
          <a:xfrm>
            <a:off x="1755911" y="4140312"/>
            <a:ext cx="5936975" cy="707886"/>
          </a:xfrm>
          <a:prstGeom prst="rect">
            <a:avLst/>
          </a:prstGeom>
          <a:noFill/>
        </p:spPr>
        <p:txBody>
          <a:bodyPr wrap="square" lIns="91440" tIns="45720" rIns="91440" bIns="45720" rtlCol="0" anchor="t">
            <a:spAutoFit/>
          </a:bodyPr>
          <a:lstStyle/>
          <a:p>
            <a:pPr algn="ctr"/>
            <a:endParaRPr lang="en-US" sz="2200">
              <a:latin typeface="Open Sans"/>
              <a:ea typeface="Open Sans"/>
              <a:cs typeface="Open Sans"/>
            </a:endParaRPr>
          </a:p>
          <a:p>
            <a:endParaRPr lang="en-US">
              <a:ea typeface="Calibri"/>
              <a:cs typeface="Calibri"/>
            </a:endParaRPr>
          </a:p>
        </p:txBody>
      </p:sp>
      <p:sp>
        <p:nvSpPr>
          <p:cNvPr id="9" name="TextBox 8">
            <a:extLst>
              <a:ext uri="{FF2B5EF4-FFF2-40B4-BE49-F238E27FC236}">
                <a16:creationId xmlns:a16="http://schemas.microsoft.com/office/drawing/2014/main" id="{2B36D711-0D30-5C6D-0B8B-5A9F4BC4884F}"/>
              </a:ext>
            </a:extLst>
          </p:cNvPr>
          <p:cNvSpPr txBox="1"/>
          <p:nvPr/>
        </p:nvSpPr>
        <p:spPr>
          <a:xfrm>
            <a:off x="131231" y="2981797"/>
            <a:ext cx="8569209" cy="1417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400" b="1">
                <a:latin typeface="Open Sans"/>
                <a:ea typeface="Calibri"/>
                <a:cs typeface="Calibri"/>
              </a:rPr>
              <a:t>Registration is always open </a:t>
            </a:r>
          </a:p>
          <a:p>
            <a:pPr algn="ctr">
              <a:lnSpc>
                <a:spcPct val="114000"/>
              </a:lnSpc>
              <a:spcAft>
                <a:spcPts val="1200"/>
              </a:spcAft>
            </a:pPr>
            <a:r>
              <a:rPr lang="en-US" sz="2400" b="1">
                <a:latin typeface="Open Sans"/>
                <a:ea typeface="Calibri"/>
                <a:cs typeface="Calibri"/>
              </a:rPr>
              <a:t>for the 2026 National Webinars! </a:t>
            </a:r>
            <a:endParaRPr lang="en-US" sz="2400" b="1">
              <a:latin typeface="Open Sans"/>
              <a:ea typeface="Open Sans"/>
              <a:cs typeface="Open Sans"/>
            </a:endParaRPr>
          </a:p>
          <a:p>
            <a:pPr algn="ctr">
              <a:lnSpc>
                <a:spcPct val="114000"/>
              </a:lnSpc>
              <a:spcAft>
                <a:spcPts val="1200"/>
              </a:spcAft>
            </a:pPr>
            <a:r>
              <a:rPr lang="en-US" sz="2000">
                <a:latin typeface="Open Sans"/>
                <a:ea typeface="Open Sans"/>
                <a:cs typeface="Open Sans"/>
                <a:hlinkClick r:id="rId3"/>
              </a:rPr>
              <a:t>www.tinyurl.com/RESULTS2026</a:t>
            </a:r>
            <a:endParaRPr lang="en-US">
              <a:latin typeface="Open Sans"/>
              <a:ea typeface="Calibri"/>
              <a:cs typeface="Calibri"/>
            </a:endParaRPr>
          </a:p>
        </p:txBody>
      </p:sp>
      <p:sp>
        <p:nvSpPr>
          <p:cNvPr id="8" name="Title 7">
            <a:extLst>
              <a:ext uri="{FF2B5EF4-FFF2-40B4-BE49-F238E27FC236}">
                <a16:creationId xmlns:a16="http://schemas.microsoft.com/office/drawing/2014/main" id="{F99C91E8-4095-20D3-AD7E-6C4C1E4B1C6E}"/>
              </a:ext>
            </a:extLst>
          </p:cNvPr>
          <p:cNvSpPr>
            <a:spLocks noGrp="1"/>
          </p:cNvSpPr>
          <p:nvPr>
            <p:ph type="title"/>
          </p:nvPr>
        </p:nvSpPr>
        <p:spPr>
          <a:xfrm>
            <a:off x="871253" y="102393"/>
            <a:ext cx="7401491" cy="658898"/>
          </a:xfrm>
        </p:spPr>
        <p:txBody>
          <a:bodyPr>
            <a:normAutofit fontScale="90000"/>
          </a:bodyPr>
          <a:lstStyle/>
          <a:p>
            <a:br>
              <a:rPr lang="en-US" sz="3200">
                <a:latin typeface="Open Sans"/>
                <a:ea typeface="Open Sans"/>
                <a:cs typeface="Open Sans"/>
              </a:rPr>
            </a:br>
            <a:br>
              <a:rPr lang="en-US" sz="3200">
                <a:latin typeface="Open Sans"/>
                <a:ea typeface="Open Sans"/>
                <a:cs typeface="Open Sans"/>
              </a:rPr>
            </a:br>
            <a:br>
              <a:rPr lang="en-US" sz="3200">
                <a:latin typeface="Open Sans"/>
                <a:ea typeface="Open Sans"/>
                <a:cs typeface="Open Sans"/>
              </a:rPr>
            </a:br>
            <a:br>
              <a:rPr lang="en-US" sz="3200">
                <a:latin typeface="Open Sans"/>
                <a:ea typeface="Open Sans"/>
                <a:cs typeface="Open Sans"/>
              </a:rPr>
            </a:br>
            <a:r>
              <a:rPr lang="en-US" sz="3200">
                <a:solidFill>
                  <a:srgbClr val="D50032"/>
                </a:solidFill>
                <a:latin typeface="Open Sans"/>
                <a:ea typeface="Open Sans"/>
                <a:cs typeface="Open Sans"/>
              </a:rPr>
              <a:t>No National Webinar in July.</a:t>
            </a:r>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Join us Saturday, August 1 for the next!</a:t>
            </a:r>
            <a:endParaRPr lang="en-US" sz="3200">
              <a:solidFill>
                <a:srgbClr val="D50032"/>
              </a:solidFill>
            </a:endParaRPr>
          </a:p>
        </p:txBody>
      </p:sp>
      <p:sp>
        <p:nvSpPr>
          <p:cNvPr id="5" name="TextBox 4">
            <a:extLst>
              <a:ext uri="{FF2B5EF4-FFF2-40B4-BE49-F238E27FC236}">
                <a16:creationId xmlns:a16="http://schemas.microsoft.com/office/drawing/2014/main" id="{09025158-FC2E-4C78-D54A-C3B2AC1EA07B}"/>
              </a:ext>
            </a:extLst>
          </p:cNvPr>
          <p:cNvSpPr txBox="1"/>
          <p:nvPr/>
        </p:nvSpPr>
        <p:spPr>
          <a:xfrm>
            <a:off x="1727455" y="262573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94766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5EC53-0B45-0612-F172-07EA3CD42CBF}"/>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C4FAF32-B6C4-887B-A0E1-A751A4DA411E}"/>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56</a:t>
            </a:fld>
            <a:endParaRPr lang="en-US"/>
          </a:p>
        </p:txBody>
      </p:sp>
      <p:sp>
        <p:nvSpPr>
          <p:cNvPr id="5" name="Content Placeholder 3">
            <a:extLst>
              <a:ext uri="{FF2B5EF4-FFF2-40B4-BE49-F238E27FC236}">
                <a16:creationId xmlns:a16="http://schemas.microsoft.com/office/drawing/2014/main" id="{5F37D43A-3DC1-E8EC-3C8C-38A32309B6BD}"/>
              </a:ext>
            </a:extLst>
          </p:cNvPr>
          <p:cNvSpPr txBox="1">
            <a:spLocks/>
          </p:cNvSpPr>
          <p:nvPr/>
        </p:nvSpPr>
        <p:spPr>
          <a:xfrm>
            <a:off x="371401" y="1282829"/>
            <a:ext cx="4039655" cy="224843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3999"/>
              </a:lnSpc>
              <a:spcBef>
                <a:spcPts val="0"/>
              </a:spcBef>
              <a:spcAft>
                <a:spcPts val="600"/>
              </a:spcAft>
              <a:buNone/>
            </a:pPr>
            <a:endParaRPr lang="en-US" sz="2000" b="1">
              <a:latin typeface="Open Sans"/>
              <a:ea typeface="Open Sans"/>
              <a:cs typeface="Open Sans"/>
            </a:endParaRPr>
          </a:p>
          <a:p>
            <a:pPr marL="115570" indent="0">
              <a:lnSpc>
                <a:spcPct val="113999"/>
              </a:lnSpc>
              <a:spcBef>
                <a:spcPts val="0"/>
              </a:spcBef>
              <a:spcAft>
                <a:spcPts val="600"/>
              </a:spcAft>
              <a:buNone/>
            </a:pPr>
            <a:r>
              <a:rPr lang="en-US" sz="2200" b="1">
                <a:latin typeface="Open Sans"/>
                <a:ea typeface="Open Sans"/>
                <a:cs typeface="Open Sans"/>
              </a:rPr>
              <a:t>Nina Zhang</a:t>
            </a:r>
            <a:endParaRPr lang="en-US" sz="2200" b="1"/>
          </a:p>
          <a:p>
            <a:pPr marL="115570" indent="0">
              <a:spcBef>
                <a:spcPts val="0"/>
              </a:spcBef>
              <a:buNone/>
            </a:pPr>
            <a:r>
              <a:rPr lang="en-US" sz="2200">
                <a:solidFill>
                  <a:srgbClr val="080F0F"/>
                </a:solidFill>
                <a:latin typeface="Open Sans"/>
                <a:ea typeface="Open Sans"/>
                <a:cs typeface="Open Sans"/>
              </a:rPr>
              <a:t>RESULTS California advocate</a:t>
            </a:r>
            <a:endParaRPr lang="en-US" sz="2200"/>
          </a:p>
          <a:p>
            <a:pPr marL="115570" indent="0">
              <a:spcBef>
                <a:spcPts val="0"/>
              </a:spcBef>
              <a:buFont typeface="Arial"/>
              <a:buNone/>
            </a:pPr>
            <a:endParaRPr lang="en-US" sz="2000">
              <a:solidFill>
                <a:srgbClr val="080F0F"/>
              </a:solidFill>
            </a:endParaRPr>
          </a:p>
          <a:p>
            <a:pPr marL="115570" indent="0">
              <a:spcBef>
                <a:spcPts val="0"/>
              </a:spcBef>
              <a:buNone/>
            </a:pPr>
            <a:endParaRPr lang="en-US" sz="2000"/>
          </a:p>
          <a:p>
            <a:pPr marL="115570" indent="0">
              <a:buNone/>
            </a:pPr>
            <a:endParaRPr lang="en-US" sz="2000"/>
          </a:p>
          <a:p>
            <a:endParaRPr lang="en-US" sz="2000"/>
          </a:p>
        </p:txBody>
      </p:sp>
      <p:pic>
        <p:nvPicPr>
          <p:cNvPr id="3" name="Picture 2" descr="A person smiling for the camera&#10;&#10;AI-generated content may be incorrect.">
            <a:extLst>
              <a:ext uri="{FF2B5EF4-FFF2-40B4-BE49-F238E27FC236}">
                <a16:creationId xmlns:a16="http://schemas.microsoft.com/office/drawing/2014/main" id="{9A23ED33-5D31-0997-F49A-6EDAEBA9141E}"/>
              </a:ext>
            </a:extLst>
          </p:cNvPr>
          <p:cNvPicPr>
            <a:picLocks noChangeAspect="1"/>
          </p:cNvPicPr>
          <p:nvPr/>
        </p:nvPicPr>
        <p:blipFill>
          <a:blip r:embed="rId2"/>
          <a:stretch>
            <a:fillRect/>
          </a:stretch>
        </p:blipFill>
        <p:spPr>
          <a:xfrm>
            <a:off x="4609599" y="809625"/>
            <a:ext cx="2952750" cy="3524250"/>
          </a:xfrm>
          <a:prstGeom prst="rect">
            <a:avLst/>
          </a:prstGeom>
        </p:spPr>
      </p:pic>
    </p:spTree>
    <p:extLst>
      <p:ext uri="{BB962C8B-B14F-4D97-AF65-F5344CB8AC3E}">
        <p14:creationId xmlns:p14="http://schemas.microsoft.com/office/powerpoint/2010/main" val="2267966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F40D-BB2F-8536-7863-88A7BED5E5B8}"/>
              </a:ext>
            </a:extLst>
          </p:cNvPr>
          <p:cNvSpPr>
            <a:spLocks noGrp="1"/>
          </p:cNvSpPr>
          <p:nvPr>
            <p:ph type="title"/>
          </p:nvPr>
        </p:nvSpPr>
        <p:spPr>
          <a:xfrm>
            <a:off x="871254" y="177179"/>
            <a:ext cx="7401491" cy="857250"/>
          </a:xfrm>
        </p:spPr>
        <p:txBody>
          <a:bodyPr/>
          <a:lstStyle/>
          <a:p>
            <a:r>
              <a:rPr lang="en-US">
                <a:solidFill>
                  <a:srgbClr val="D50032"/>
                </a:solidFill>
                <a:latin typeface="Open Sans"/>
                <a:ea typeface="Open Sans"/>
                <a:cs typeface="Open Sans"/>
              </a:rPr>
              <a:t>See you soon!</a:t>
            </a:r>
            <a:endParaRPr lang="en-US">
              <a:solidFill>
                <a:srgbClr val="D50032"/>
              </a:solidFill>
            </a:endParaRPr>
          </a:p>
        </p:txBody>
      </p:sp>
      <p:sp>
        <p:nvSpPr>
          <p:cNvPr id="4" name="Content Placeholder 3">
            <a:extLst>
              <a:ext uri="{FF2B5EF4-FFF2-40B4-BE49-F238E27FC236}">
                <a16:creationId xmlns:a16="http://schemas.microsoft.com/office/drawing/2014/main" id="{B15093BE-CB7E-FDF7-BC4E-5BF64AC9C2BF}"/>
              </a:ext>
            </a:extLst>
          </p:cNvPr>
          <p:cNvSpPr>
            <a:spLocks noGrp="1"/>
          </p:cNvSpPr>
          <p:nvPr>
            <p:ph sz="half" idx="2"/>
          </p:nvPr>
        </p:nvSpPr>
        <p:spPr>
          <a:xfrm>
            <a:off x="567490" y="1260308"/>
            <a:ext cx="8119310" cy="3334315"/>
          </a:xfrm>
        </p:spPr>
        <p:txBody>
          <a:bodyPr vert="horz" lIns="91440" tIns="45720" rIns="91440" bIns="45720" rtlCol="0" anchor="t">
            <a:normAutofit/>
          </a:bodyPr>
          <a:lstStyle/>
          <a:p>
            <a:pPr marL="0" indent="0" algn="ctr">
              <a:buNone/>
            </a:pPr>
            <a:endParaRPr lang="en-US" sz="5600" b="1">
              <a:latin typeface="Open Sans"/>
              <a:ea typeface="Open Sans"/>
              <a:cs typeface="Open Sans"/>
            </a:endParaRPr>
          </a:p>
          <a:p>
            <a:pPr marL="0" indent="0" algn="ctr">
              <a:buNone/>
            </a:pPr>
            <a:r>
              <a:rPr lang="en-US" sz="5600" b="1">
                <a:latin typeface="Open Sans"/>
                <a:ea typeface="Open Sans"/>
                <a:cs typeface="Open Sans"/>
              </a:rPr>
              <a:t>Have a great June!</a:t>
            </a:r>
            <a:endParaRPr lang="en-US" sz="5600" b="1"/>
          </a:p>
        </p:txBody>
      </p:sp>
      <p:sp>
        <p:nvSpPr>
          <p:cNvPr id="5" name="Slide Number Placeholder 4">
            <a:extLst>
              <a:ext uri="{FF2B5EF4-FFF2-40B4-BE49-F238E27FC236}">
                <a16:creationId xmlns:a16="http://schemas.microsoft.com/office/drawing/2014/main" id="{963E690A-3E17-69BC-63DB-E4D302734331}"/>
              </a:ext>
            </a:extLst>
          </p:cNvPr>
          <p:cNvSpPr>
            <a:spLocks noGrp="1"/>
          </p:cNvSpPr>
          <p:nvPr>
            <p:ph type="sldNum" sz="quarter" idx="12"/>
          </p:nvPr>
        </p:nvSpPr>
        <p:spPr/>
        <p:txBody>
          <a:bodyPr/>
          <a:lstStyle/>
          <a:p>
            <a:fld id="{307E6868-079E-1649-B8D1-459B42CE4DE3}" type="slidenum">
              <a:rPr lang="en-US" smtClean="0"/>
              <a:t>57</a:t>
            </a:fld>
            <a:endParaRPr lang="en-US"/>
          </a:p>
        </p:txBody>
      </p:sp>
    </p:spTree>
    <p:extLst>
      <p:ext uri="{BB962C8B-B14F-4D97-AF65-F5344CB8AC3E}">
        <p14:creationId xmlns:p14="http://schemas.microsoft.com/office/powerpoint/2010/main" val="1999382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0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918E-3485-66EF-8CF7-9FE13D1EA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0D313C-C689-60E6-94FE-9E166F1A2C52}"/>
              </a:ext>
            </a:extLst>
          </p:cNvPr>
          <p:cNvSpPr>
            <a:spLocks noGrp="1"/>
          </p:cNvSpPr>
          <p:nvPr>
            <p:ph type="title"/>
          </p:nvPr>
        </p:nvSpPr>
        <p:spPr/>
        <p:txBody>
          <a:bodyPr>
            <a:normAutofit/>
          </a:bodyPr>
          <a:lstStyle/>
          <a:p>
            <a:r>
              <a:rPr lang="en-US" sz="3200">
                <a:latin typeface="Open Sans"/>
                <a:ea typeface="Open Sans"/>
                <a:cs typeface="Open Sans"/>
              </a:rPr>
              <a:t>Global Poverty Campaigns Update</a:t>
            </a:r>
            <a:endParaRPr lang="en-US" sz="3200"/>
          </a:p>
        </p:txBody>
      </p:sp>
    </p:spTree>
    <p:extLst>
      <p:ext uri="{BB962C8B-B14F-4D97-AF65-F5344CB8AC3E}">
        <p14:creationId xmlns:p14="http://schemas.microsoft.com/office/powerpoint/2010/main" val="165696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22C8-1DE0-69C1-8076-CAC8FC64DFB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ECC88B-3057-99AE-4223-DFEC50E111BB}"/>
              </a:ext>
            </a:extLst>
          </p:cNvPr>
          <p:cNvSpPr>
            <a:spLocks noGrp="1"/>
          </p:cNvSpPr>
          <p:nvPr>
            <p:ph sz="half" idx="2"/>
          </p:nvPr>
        </p:nvSpPr>
        <p:spPr>
          <a:xfrm>
            <a:off x="4157945" y="2113378"/>
            <a:ext cx="4038600" cy="1515773"/>
          </a:xfrm>
        </p:spPr>
        <p:txBody>
          <a:bodyPr vert="horz" lIns="91440" tIns="45720" rIns="91440" bIns="45720" rtlCol="0" anchor="t">
            <a:normAutofit/>
          </a:bodyPr>
          <a:lstStyle/>
          <a:p>
            <a:pPr marL="0" indent="0">
              <a:spcBef>
                <a:spcPts val="0"/>
              </a:spcBef>
              <a:spcAft>
                <a:spcPts val="1200"/>
              </a:spcAft>
              <a:buNone/>
            </a:pPr>
            <a:r>
              <a:rPr lang="en-US" sz="2000" b="1">
                <a:latin typeface="Open Sans"/>
                <a:ea typeface="Open Sans"/>
                <a:cs typeface="Open Sans"/>
              </a:rPr>
              <a:t>Colin Puzo Smith</a:t>
            </a:r>
            <a:endParaRPr lang="en-US"/>
          </a:p>
          <a:p>
            <a:pPr marL="0" indent="0">
              <a:spcBef>
                <a:spcPts val="0"/>
              </a:spcBef>
              <a:buNone/>
            </a:pPr>
            <a:r>
              <a:rPr lang="en-US" sz="2000">
                <a:latin typeface="Open Sans"/>
                <a:ea typeface="Open Sans"/>
                <a:cs typeface="Open Sans"/>
              </a:rPr>
              <a:t>Director of Global Policy</a:t>
            </a:r>
            <a:endParaRPr lang="en-US"/>
          </a:p>
          <a:p>
            <a:pPr marL="0" indent="0">
              <a:spcBef>
                <a:spcPts val="0"/>
              </a:spcBef>
              <a:buNone/>
            </a:pPr>
            <a:r>
              <a:rPr lang="en-US" sz="2000">
                <a:latin typeface="Open Sans"/>
                <a:ea typeface="Open Sans"/>
                <a:cs typeface="Open Sans"/>
                <a:hlinkClick r:id="rId2"/>
              </a:rPr>
              <a:t>csmith@results.org</a:t>
            </a:r>
            <a:r>
              <a:rPr lang="en-US" sz="2000">
                <a:latin typeface="Open Sans"/>
                <a:ea typeface="Open Sans"/>
                <a:cs typeface="Open Sans"/>
              </a:rPr>
              <a:t> </a:t>
            </a:r>
          </a:p>
        </p:txBody>
      </p:sp>
      <p:sp>
        <p:nvSpPr>
          <p:cNvPr id="9" name="Slide Number Placeholder 8">
            <a:extLst>
              <a:ext uri="{FF2B5EF4-FFF2-40B4-BE49-F238E27FC236}">
                <a16:creationId xmlns:a16="http://schemas.microsoft.com/office/drawing/2014/main" id="{8A0BC43F-558F-885C-A998-AD22095790D6}"/>
              </a:ext>
            </a:extLst>
          </p:cNvPr>
          <p:cNvSpPr>
            <a:spLocks noGrp="1"/>
          </p:cNvSpPr>
          <p:nvPr>
            <p:ph type="sldNum" sz="quarter" idx="12"/>
          </p:nvPr>
        </p:nvSpPr>
        <p:spPr/>
        <p:txBody>
          <a:bodyPr/>
          <a:lstStyle/>
          <a:p>
            <a:fld id="{307E6868-079E-1649-B8D1-459B42CE4DE3}" type="slidenum">
              <a:rPr lang="en-US" smtClean="0"/>
              <a:t>7</a:t>
            </a:fld>
            <a:endParaRPr lang="en-US"/>
          </a:p>
        </p:txBody>
      </p:sp>
      <p:pic>
        <p:nvPicPr>
          <p:cNvPr id="5" name="Picture 4">
            <a:extLst>
              <a:ext uri="{FF2B5EF4-FFF2-40B4-BE49-F238E27FC236}">
                <a16:creationId xmlns:a16="http://schemas.microsoft.com/office/drawing/2014/main" id="{96C9089B-CE1B-B636-B16F-8A691CC2BC24}"/>
              </a:ext>
            </a:extLst>
          </p:cNvPr>
          <p:cNvPicPr>
            <a:picLocks noChangeAspect="1"/>
          </p:cNvPicPr>
          <p:nvPr/>
        </p:nvPicPr>
        <p:blipFill>
          <a:blip r:embed="rId3"/>
          <a:stretch>
            <a:fillRect/>
          </a:stretch>
        </p:blipFill>
        <p:spPr>
          <a:xfrm>
            <a:off x="1738595" y="1402031"/>
            <a:ext cx="2419350" cy="2447925"/>
          </a:xfrm>
          <a:prstGeom prst="rect">
            <a:avLst/>
          </a:prstGeom>
        </p:spPr>
      </p:pic>
    </p:spTree>
    <p:extLst>
      <p:ext uri="{BB962C8B-B14F-4D97-AF65-F5344CB8AC3E}">
        <p14:creationId xmlns:p14="http://schemas.microsoft.com/office/powerpoint/2010/main" val="27109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1AEF-BFF1-A339-3E3C-9B1D93C9F8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8D135-F2E6-526F-386C-9F4495587B29}"/>
              </a:ext>
            </a:extLst>
          </p:cNvPr>
          <p:cNvSpPr>
            <a:spLocks noGrp="1"/>
          </p:cNvSpPr>
          <p:nvPr>
            <p:ph idx="1"/>
          </p:nvPr>
        </p:nvSpPr>
        <p:spPr>
          <a:xfrm>
            <a:off x="1196836" y="1563518"/>
            <a:ext cx="7175284" cy="3058882"/>
          </a:xfrm>
        </p:spPr>
        <p:txBody>
          <a:bodyPr vert="horz" lIns="91440" tIns="45720" rIns="91440" bIns="45720" rtlCol="0" anchor="t">
            <a:normAutofit/>
          </a:bodyPr>
          <a:lstStyle/>
          <a:p>
            <a:pPr>
              <a:lnSpc>
                <a:spcPct val="114000"/>
              </a:lnSpc>
              <a:spcBef>
                <a:spcPts val="0"/>
              </a:spcBef>
              <a:spcAft>
                <a:spcPts val="1200"/>
              </a:spcAft>
            </a:pPr>
            <a:r>
              <a:rPr lang="en-US">
                <a:latin typeface="Open Sans"/>
                <a:ea typeface="Open Sans"/>
                <a:cs typeface="Open Sans"/>
              </a:rPr>
              <a:t>Re-forge a system for U.S. “bilateral” global health funding. </a:t>
            </a:r>
            <a:endParaRPr lang="en-US"/>
          </a:p>
          <a:p>
            <a:pPr>
              <a:lnSpc>
                <a:spcPct val="114000"/>
              </a:lnSpc>
              <a:spcBef>
                <a:spcPts val="0"/>
              </a:spcBef>
            </a:pPr>
            <a:r>
              <a:rPr lang="en-US">
                <a:latin typeface="Open Sans"/>
                <a:ea typeface="Open Sans"/>
                <a:cs typeface="Open Sans"/>
              </a:rPr>
              <a:t>Maximize the pooled global funds that can deliver health impact NOW </a:t>
            </a:r>
          </a:p>
          <a:p>
            <a:endParaRPr lang="en-US"/>
          </a:p>
        </p:txBody>
      </p:sp>
      <p:sp>
        <p:nvSpPr>
          <p:cNvPr id="5" name="Title 4">
            <a:extLst>
              <a:ext uri="{FF2B5EF4-FFF2-40B4-BE49-F238E27FC236}">
                <a16:creationId xmlns:a16="http://schemas.microsoft.com/office/drawing/2014/main" id="{0DAA81B9-E038-B96A-CF25-6807D8669392}"/>
              </a:ext>
            </a:extLst>
          </p:cNvPr>
          <p:cNvSpPr>
            <a:spLocks noGrp="1"/>
          </p:cNvSpPr>
          <p:nvPr>
            <p:ph type="title"/>
          </p:nvPr>
        </p:nvSpPr>
        <p:spPr>
          <a:xfrm>
            <a:off x="970629" y="390527"/>
            <a:ext cx="7401491" cy="857250"/>
          </a:xfrm>
        </p:spPr>
        <p:txBody>
          <a:bodyPr/>
          <a:lstStyle/>
          <a:p>
            <a:r>
              <a:rPr lang="en-US" b="1"/>
              <a:t>Our 2026 Goals</a:t>
            </a:r>
          </a:p>
        </p:txBody>
      </p:sp>
      <p:sp>
        <p:nvSpPr>
          <p:cNvPr id="2" name="Rectangle 1">
            <a:extLst>
              <a:ext uri="{FF2B5EF4-FFF2-40B4-BE49-F238E27FC236}">
                <a16:creationId xmlns:a16="http://schemas.microsoft.com/office/drawing/2014/main" id="{72860487-D60C-A7E4-B516-41B00AAA67D3}"/>
              </a:ext>
            </a:extLst>
          </p:cNvPr>
          <p:cNvSpPr/>
          <p:nvPr/>
        </p:nvSpPr>
        <p:spPr>
          <a:xfrm rot="19200000">
            <a:off x="-2445128" y="472019"/>
            <a:ext cx="7066189" cy="69426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Reminder!</a:t>
            </a:r>
            <a:endParaRPr lang="en-US" b="1"/>
          </a:p>
        </p:txBody>
      </p:sp>
      <p:sp>
        <p:nvSpPr>
          <p:cNvPr id="4" name="Slide Number Placeholder 8">
            <a:extLst>
              <a:ext uri="{FF2B5EF4-FFF2-40B4-BE49-F238E27FC236}">
                <a16:creationId xmlns:a16="http://schemas.microsoft.com/office/drawing/2014/main" id="{54BA5CB0-DB37-7950-002A-69493482B022}"/>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8</a:t>
            </a:fld>
            <a:endParaRPr lang="en-US"/>
          </a:p>
        </p:txBody>
      </p:sp>
    </p:spTree>
    <p:extLst>
      <p:ext uri="{BB962C8B-B14F-4D97-AF65-F5344CB8AC3E}">
        <p14:creationId xmlns:p14="http://schemas.microsoft.com/office/powerpoint/2010/main" val="80370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CAA3-3F0C-7FFD-4A42-6B2E4985C34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19B80C6-0BE1-06B0-7047-69861BA0A655}"/>
              </a:ext>
            </a:extLst>
          </p:cNvPr>
          <p:cNvSpPr/>
          <p:nvPr/>
        </p:nvSpPr>
        <p:spPr>
          <a:xfrm>
            <a:off x="1044439" y="481241"/>
            <a:ext cx="2345267" cy="1117601"/>
          </a:xfrm>
          <a:prstGeom prst="roundRect">
            <a:avLst/>
          </a:prstGeom>
          <a:solidFill>
            <a:schemeClr val="accent1"/>
          </a:solidFill>
          <a:ln w="349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Is there money?</a:t>
            </a:r>
          </a:p>
        </p:txBody>
      </p:sp>
      <p:sp>
        <p:nvSpPr>
          <p:cNvPr id="6" name="Rectangle: Rounded Corners 5">
            <a:extLst>
              <a:ext uri="{FF2B5EF4-FFF2-40B4-BE49-F238E27FC236}">
                <a16:creationId xmlns:a16="http://schemas.microsoft.com/office/drawing/2014/main" id="{1F3398A5-5265-2A1F-3EA2-78810045C96B}"/>
              </a:ext>
            </a:extLst>
          </p:cNvPr>
          <p:cNvSpPr/>
          <p:nvPr/>
        </p:nvSpPr>
        <p:spPr>
          <a:xfrm>
            <a:off x="2526105" y="1531108"/>
            <a:ext cx="2345267" cy="1117601"/>
          </a:xfrm>
          <a:prstGeom prst="roundRect">
            <a:avLst/>
          </a:prstGeom>
          <a:solidFill>
            <a:schemeClr val="accent1"/>
          </a:solidFill>
          <a:ln w="349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Is the money flowing?</a:t>
            </a:r>
          </a:p>
        </p:txBody>
      </p:sp>
      <p:sp>
        <p:nvSpPr>
          <p:cNvPr id="7" name="Rectangle: Rounded Corners 6">
            <a:extLst>
              <a:ext uri="{FF2B5EF4-FFF2-40B4-BE49-F238E27FC236}">
                <a16:creationId xmlns:a16="http://schemas.microsoft.com/office/drawing/2014/main" id="{A2E88768-7D94-FE8A-E680-7D9342886B7B}"/>
              </a:ext>
            </a:extLst>
          </p:cNvPr>
          <p:cNvSpPr/>
          <p:nvPr/>
        </p:nvSpPr>
        <p:spPr>
          <a:xfrm>
            <a:off x="4092438" y="2538640"/>
            <a:ext cx="2345267" cy="1117601"/>
          </a:xfrm>
          <a:prstGeom prst="roundRect">
            <a:avLst/>
          </a:prstGeom>
          <a:solidFill>
            <a:schemeClr val="accent1"/>
          </a:solidFill>
          <a:ln w="349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Is there a strategy?</a:t>
            </a:r>
          </a:p>
        </p:txBody>
      </p:sp>
      <p:sp>
        <p:nvSpPr>
          <p:cNvPr id="8" name="Rectangle: Rounded Corners 7">
            <a:extLst>
              <a:ext uri="{FF2B5EF4-FFF2-40B4-BE49-F238E27FC236}">
                <a16:creationId xmlns:a16="http://schemas.microsoft.com/office/drawing/2014/main" id="{B1B0B492-3FD3-151E-E773-C294083BC11A}"/>
              </a:ext>
            </a:extLst>
          </p:cNvPr>
          <p:cNvSpPr/>
          <p:nvPr/>
        </p:nvSpPr>
        <p:spPr>
          <a:xfrm>
            <a:off x="5726505" y="3546172"/>
            <a:ext cx="2345267" cy="1117601"/>
          </a:xfrm>
          <a:prstGeom prst="roundRect">
            <a:avLst/>
          </a:prstGeom>
          <a:solidFill>
            <a:schemeClr val="accent1"/>
          </a:solidFill>
          <a:ln w="349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Is it creating </a:t>
            </a:r>
            <a:r>
              <a:rPr lang="en-US" sz="3200" b="1" i="1">
                <a:solidFill>
                  <a:schemeClr val="tx2"/>
                </a:solidFill>
              </a:rPr>
              <a:t>impact</a:t>
            </a:r>
            <a:r>
              <a:rPr lang="en-US" b="1">
                <a:solidFill>
                  <a:schemeClr val="tx1"/>
                </a:solidFill>
              </a:rPr>
              <a:t>?</a:t>
            </a:r>
          </a:p>
        </p:txBody>
      </p:sp>
      <p:pic>
        <p:nvPicPr>
          <p:cNvPr id="15" name="Graphic 14" descr="Line arrow: Counter-clockwise curve with solid fill">
            <a:extLst>
              <a:ext uri="{FF2B5EF4-FFF2-40B4-BE49-F238E27FC236}">
                <a16:creationId xmlns:a16="http://schemas.microsoft.com/office/drawing/2014/main" id="{2293242D-A885-2DDE-2164-3197957D29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7618420">
            <a:off x="1428659" y="1632708"/>
            <a:ext cx="914400" cy="914400"/>
          </a:xfrm>
          <a:prstGeom prst="rect">
            <a:avLst/>
          </a:prstGeom>
        </p:spPr>
      </p:pic>
      <p:pic>
        <p:nvPicPr>
          <p:cNvPr id="16" name="Graphic 15" descr="Line arrow: Counter-clockwise curve with solid fill">
            <a:extLst>
              <a:ext uri="{FF2B5EF4-FFF2-40B4-BE49-F238E27FC236}">
                <a16:creationId xmlns:a16="http://schemas.microsoft.com/office/drawing/2014/main" id="{37FAAD3F-8508-9085-FCEF-F27C7FE5EF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7618420">
            <a:off x="2885938" y="2636347"/>
            <a:ext cx="914400" cy="914400"/>
          </a:xfrm>
          <a:prstGeom prst="rect">
            <a:avLst/>
          </a:prstGeom>
        </p:spPr>
      </p:pic>
      <p:pic>
        <p:nvPicPr>
          <p:cNvPr id="17" name="Graphic 16" descr="Line arrow: Counter-clockwise curve with solid fill">
            <a:extLst>
              <a:ext uri="{FF2B5EF4-FFF2-40B4-BE49-F238E27FC236}">
                <a16:creationId xmlns:a16="http://schemas.microsoft.com/office/drawing/2014/main" id="{5E6F56C8-5E50-8E75-F145-4C4B607393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7618420">
            <a:off x="4476480" y="3647771"/>
            <a:ext cx="914400" cy="914400"/>
          </a:xfrm>
          <a:prstGeom prst="rect">
            <a:avLst/>
          </a:prstGeom>
        </p:spPr>
      </p:pic>
      <p:sp>
        <p:nvSpPr>
          <p:cNvPr id="2" name="Slide Number Placeholder 8">
            <a:extLst>
              <a:ext uri="{FF2B5EF4-FFF2-40B4-BE49-F238E27FC236}">
                <a16:creationId xmlns:a16="http://schemas.microsoft.com/office/drawing/2014/main" id="{7E0F2BD0-C941-2168-3396-404281BD51AF}"/>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2893105079"/>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6f99527c0263de1b41e056834d36f06a">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d066191dd71704079d186e683790c9d"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2.xml><?xml version="1.0" encoding="utf-8"?>
<ds:datastoreItem xmlns:ds="http://schemas.openxmlformats.org/officeDocument/2006/customXml" ds:itemID="{2C1E52F1-4951-4DD9-BF95-3E463086C528}">
  <ds:schemaRefs>
    <ds:schemaRef ds:uri="http://schemas.microsoft.com/office/2006/documentManagement/types"/>
    <ds:schemaRef ds:uri="ef035fee-706e-4acb-9a43-6ee1a9ecef89"/>
    <ds:schemaRef ds:uri="e1541ae8-567d-462c-9e78-c3b0dfdaed9d"/>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6FF9CAA-5EBB-401C-BE36-FA60367F487E}">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1382</TotalTime>
  <Words>2139</Words>
  <Application>Microsoft Office PowerPoint</Application>
  <PresentationFormat>On-screen Show (16:9)</PresentationFormat>
  <Paragraphs>337</Paragraphs>
  <Slides>58</Slides>
  <Notes>14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58</vt:i4>
      </vt:variant>
    </vt:vector>
  </HeadingPairs>
  <TitlesOfParts>
    <vt:vector size="71" baseType="lpstr">
      <vt:lpstr>.SF UI</vt:lpstr>
      <vt:lpstr>Aptos</vt:lpstr>
      <vt:lpstr>Aptos Display</vt:lpstr>
      <vt:lpstr>Arial</vt:lpstr>
      <vt:lpstr>Calibri</vt:lpstr>
      <vt:lpstr>Courier New</vt:lpstr>
      <vt:lpstr>Open Sans</vt:lpstr>
      <vt:lpstr>Wingdings</vt:lpstr>
      <vt:lpstr>Custom Design</vt:lpstr>
      <vt:lpstr>Office Theme</vt:lpstr>
      <vt:lpstr>1_Office Theme</vt:lpstr>
      <vt:lpstr>Office Theme</vt:lpstr>
      <vt:lpstr>Office Theme</vt:lpstr>
      <vt:lpstr>RESULTS National Webinar   June 6, 2026</vt:lpstr>
      <vt:lpstr>Our Values</vt:lpstr>
      <vt:lpstr>Welcome!</vt:lpstr>
      <vt:lpstr>PowerPoint Presentation</vt:lpstr>
      <vt:lpstr>Rooted in resistance</vt:lpstr>
      <vt:lpstr>Global Poverty Campaigns Update</vt:lpstr>
      <vt:lpstr>PowerPoint Presentation</vt:lpstr>
      <vt:lpstr>Our 2026 Goals</vt:lpstr>
      <vt:lpstr>PowerPoint Presentation</vt:lpstr>
      <vt:lpstr>The future of global health</vt:lpstr>
      <vt:lpstr>Tuberculosis</vt:lpstr>
      <vt:lpstr>U.S. Poverty Campaigns Update</vt:lpstr>
      <vt:lpstr>PowerPoint Presentation</vt:lpstr>
      <vt:lpstr>PowerPoint Presentation</vt:lpstr>
      <vt:lpstr>Farm Bill Update</vt:lpstr>
      <vt:lpstr>Housing Choice Vouchers</vt:lpstr>
      <vt:lpstr>Child Tax Credit</vt:lpstr>
      <vt:lpstr>Reconciliation Passes Senate</vt:lpstr>
      <vt:lpstr>PowerPoint Presentation</vt:lpstr>
      <vt:lpstr>Grassroots Inspiration &amp; Action</vt:lpstr>
      <vt:lpstr>Amplify Your Voice</vt:lpstr>
      <vt:lpstr>Media resources</vt:lpstr>
      <vt:lpstr>Media Office Hour</vt:lpstr>
      <vt:lpstr>PowerPoint Presentation</vt:lpstr>
      <vt:lpstr>The Conference is bigger than DC</vt:lpstr>
      <vt:lpstr>Four ways to contribute</vt:lpstr>
      <vt:lpstr>National Conference Action Guide</vt:lpstr>
      <vt:lpstr>National Conference Action Guide</vt:lpstr>
      <vt:lpstr>ABC Coalition Color for a Cause</vt:lpstr>
      <vt:lpstr>National Conference Action Guide</vt:lpstr>
      <vt:lpstr>We want to hear from you!</vt:lpstr>
      <vt:lpstr>Start Small. Build Power.</vt:lpstr>
      <vt:lpstr>June Power Building Hour</vt:lpstr>
      <vt:lpstr>PowerPoint Presentation</vt:lpstr>
      <vt:lpstr>PowerPoint Presentation</vt:lpstr>
      <vt:lpstr>Lobby Prep season has arrived! </vt:lpstr>
      <vt:lpstr>Find Conference materials  on the RESULTS website!</vt:lpstr>
      <vt:lpstr>Please report all your scheduled Conference lobby meetings! </vt:lpstr>
      <vt:lpstr>National Conference Hill Day</vt:lpstr>
      <vt:lpstr>Help us help you attend  the National Conference!</vt:lpstr>
      <vt:lpstr>National Conference Action Guide</vt:lpstr>
      <vt:lpstr>Action Matters </vt:lpstr>
      <vt:lpstr>We have a surprise! </vt:lpstr>
      <vt:lpstr>The RESULTS Conference Portal</vt:lpstr>
      <vt:lpstr>The RESULTS Conference Portal</vt:lpstr>
      <vt:lpstr>Announcements + Closing</vt:lpstr>
      <vt:lpstr>PowerPoint Presentation</vt:lpstr>
      <vt:lpstr>Thank you for joining us!</vt:lpstr>
      <vt:lpstr>Prep for July Lobbying</vt:lpstr>
      <vt:lpstr>Friends &amp; Family Fundraising</vt:lpstr>
      <vt:lpstr> Grassroots Board election voting  closes JUNE 15!</vt:lpstr>
      <vt:lpstr>Let us know the amazing things  you are doing!</vt:lpstr>
      <vt:lpstr>Find RESULTS events</vt:lpstr>
      <vt:lpstr>Find webinar slides and recording</vt:lpstr>
      <vt:lpstr>    No National Webinar in July. Join us Saturday, August 1 for the next!</vt:lpstr>
      <vt:lpstr>PowerPoint Presentation</vt:lpstr>
      <vt:lpstr>See you soon!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2</cp:revision>
  <dcterms:created xsi:type="dcterms:W3CDTF">2023-10-06T16:24:49Z</dcterms:created>
  <dcterms:modified xsi:type="dcterms:W3CDTF">2026-06-06T18:07:50Z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LastOptimized">
    <vt:lpwstr>909130</vt:lpwstr>
  </property>
  <property fmtid="{D5CDD505-2E9C-101B-9397-08002B2CF9AE}" pid="5" name="NXPowerLiteSettings">
    <vt:lpwstr>F7000400038000</vt:lpwstr>
  </property>
  <property fmtid="{D5CDD505-2E9C-101B-9397-08002B2CF9AE}" pid="6" name="NXPowerLiteVersion">
    <vt:lpwstr>S11.0.1</vt:lpwstr>
  </property>
</Properties>
</file>